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48" r:id="rId2"/>
    <p:sldId id="349" r:id="rId3"/>
    <p:sldId id="350"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6"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74A73-3354-4DC0-8630-9922DB38B267}" type="datetimeFigureOut">
              <a:rPr lang="el-GR" smtClean="0"/>
              <a:t>20/4/2026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20841-B6B6-4F4C-9821-F7CCAFAC09B0}" type="slidenum">
              <a:rPr lang="el-GR" smtClean="0"/>
              <a:t>‹#›</a:t>
            </a:fld>
            <a:endParaRPr lang="el-GR"/>
          </a:p>
        </p:txBody>
      </p:sp>
    </p:spTree>
    <p:extLst>
      <p:ext uri="{BB962C8B-B14F-4D97-AF65-F5344CB8AC3E}">
        <p14:creationId xmlns:p14="http://schemas.microsoft.com/office/powerpoint/2010/main" val="311815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p8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8" name="Google Shape;1738;p8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p9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2" name="Google Shape;1992;p9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6"/>
        <p:cNvGrpSpPr/>
        <p:nvPr/>
      </p:nvGrpSpPr>
      <p:grpSpPr>
        <a:xfrm>
          <a:off x="0" y="0"/>
          <a:ext cx="0" cy="0"/>
          <a:chOff x="0" y="0"/>
          <a:chExt cx="0" cy="0"/>
        </a:xfrm>
      </p:grpSpPr>
      <p:sp>
        <p:nvSpPr>
          <p:cNvPr id="2037" name="Google Shape;2037;p9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8" name="Google Shape;2038;p9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p9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2" name="Google Shape;2062;p9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p10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9" name="Google Shape;2089;p10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p10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1" name="Google Shape;2141;p10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1"/>
        <p:cNvGrpSpPr/>
        <p:nvPr/>
      </p:nvGrpSpPr>
      <p:grpSpPr>
        <a:xfrm>
          <a:off x="0" y="0"/>
          <a:ext cx="0" cy="0"/>
          <a:chOff x="0" y="0"/>
          <a:chExt cx="0" cy="0"/>
        </a:xfrm>
      </p:grpSpPr>
      <p:sp>
        <p:nvSpPr>
          <p:cNvPr id="2172" name="Google Shape;2172;p10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3" name="Google Shape;2173;p10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p10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4" name="Google Shape;2234;p10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2"/>
        <p:cNvGrpSpPr/>
        <p:nvPr/>
      </p:nvGrpSpPr>
      <p:grpSpPr>
        <a:xfrm>
          <a:off x="0" y="0"/>
          <a:ext cx="0" cy="0"/>
          <a:chOff x="0" y="0"/>
          <a:chExt cx="0" cy="0"/>
        </a:xfrm>
      </p:grpSpPr>
      <p:sp>
        <p:nvSpPr>
          <p:cNvPr id="2273" name="Google Shape;2273;p10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4" name="Google Shape;2274;p10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p10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7" name="Google Shape;2317;p10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p10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3" name="Google Shape;2343;p10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p8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9" name="Google Shape;1749;p8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Google Shape;2361;p10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2" name="Google Shape;2362;p10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0"/>
        <p:cNvGrpSpPr/>
        <p:nvPr/>
      </p:nvGrpSpPr>
      <p:grpSpPr>
        <a:xfrm>
          <a:off x="0" y="0"/>
          <a:ext cx="0" cy="0"/>
          <a:chOff x="0" y="0"/>
          <a:chExt cx="0" cy="0"/>
        </a:xfrm>
      </p:grpSpPr>
      <p:sp>
        <p:nvSpPr>
          <p:cNvPr id="2371" name="Google Shape;2371;p10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2" name="Google Shape;2372;p10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6"/>
        <p:cNvGrpSpPr/>
        <p:nvPr/>
      </p:nvGrpSpPr>
      <p:grpSpPr>
        <a:xfrm>
          <a:off x="0" y="0"/>
          <a:ext cx="0" cy="0"/>
          <a:chOff x="0" y="0"/>
          <a:chExt cx="0" cy="0"/>
        </a:xfrm>
      </p:grpSpPr>
      <p:sp>
        <p:nvSpPr>
          <p:cNvPr id="2377" name="Google Shape;2377;p10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8" name="Google Shape;2378;p10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2"/>
        <p:cNvGrpSpPr/>
        <p:nvPr/>
      </p:nvGrpSpPr>
      <p:grpSpPr>
        <a:xfrm>
          <a:off x="0" y="0"/>
          <a:ext cx="0" cy="0"/>
          <a:chOff x="0" y="0"/>
          <a:chExt cx="0" cy="0"/>
        </a:xfrm>
      </p:grpSpPr>
      <p:sp>
        <p:nvSpPr>
          <p:cNvPr id="2383" name="Google Shape;2383;p1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4" name="Google Shape;2384;p1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p11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1" name="Google Shape;2391;p1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p11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5" name="Google Shape;2415;p1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p11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0" name="Google Shape;2420;p1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
        <p:cNvGrpSpPr/>
        <p:nvPr/>
      </p:nvGrpSpPr>
      <p:grpSpPr>
        <a:xfrm>
          <a:off x="0" y="0"/>
          <a:ext cx="0" cy="0"/>
          <a:chOff x="0" y="0"/>
          <a:chExt cx="0" cy="0"/>
        </a:xfrm>
      </p:grpSpPr>
      <p:sp>
        <p:nvSpPr>
          <p:cNvPr id="2425" name="Google Shape;2425;p11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6" name="Google Shape;2426;p1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p11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2" name="Google Shape;2432;p1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
        <p:cNvGrpSpPr/>
        <p:nvPr/>
      </p:nvGrpSpPr>
      <p:grpSpPr>
        <a:xfrm>
          <a:off x="0" y="0"/>
          <a:ext cx="0" cy="0"/>
          <a:chOff x="0" y="0"/>
          <a:chExt cx="0" cy="0"/>
        </a:xfrm>
      </p:grpSpPr>
      <p:sp>
        <p:nvSpPr>
          <p:cNvPr id="2436" name="Google Shape;2436;p11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7" name="Google Shape;2437;p1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p9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5" name="Google Shape;1755;p9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Google Shape;2456;p11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7" name="Google Shape;2457;p11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8"/>
        <p:cNvGrpSpPr/>
        <p:nvPr/>
      </p:nvGrpSpPr>
      <p:grpSpPr>
        <a:xfrm>
          <a:off x="0" y="0"/>
          <a:ext cx="0" cy="0"/>
          <a:chOff x="0" y="0"/>
          <a:chExt cx="0" cy="0"/>
        </a:xfrm>
      </p:grpSpPr>
      <p:sp>
        <p:nvSpPr>
          <p:cNvPr id="2469" name="Google Shape;2469;p11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0" name="Google Shape;2470;p11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2"/>
        <p:cNvGrpSpPr/>
        <p:nvPr/>
      </p:nvGrpSpPr>
      <p:grpSpPr>
        <a:xfrm>
          <a:off x="0" y="0"/>
          <a:ext cx="0" cy="0"/>
          <a:chOff x="0" y="0"/>
          <a:chExt cx="0" cy="0"/>
        </a:xfrm>
      </p:grpSpPr>
      <p:sp>
        <p:nvSpPr>
          <p:cNvPr id="2493" name="Google Shape;2493;p11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4" name="Google Shape;2494;p1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8"/>
        <p:cNvGrpSpPr/>
        <p:nvPr/>
      </p:nvGrpSpPr>
      <p:grpSpPr>
        <a:xfrm>
          <a:off x="0" y="0"/>
          <a:ext cx="0" cy="0"/>
          <a:chOff x="0" y="0"/>
          <a:chExt cx="0" cy="0"/>
        </a:xfrm>
      </p:grpSpPr>
      <p:sp>
        <p:nvSpPr>
          <p:cNvPr id="2499" name="Google Shape;2499;p12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0" name="Google Shape;2500;p1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3"/>
        <p:cNvGrpSpPr/>
        <p:nvPr/>
      </p:nvGrpSpPr>
      <p:grpSpPr>
        <a:xfrm>
          <a:off x="0" y="0"/>
          <a:ext cx="0" cy="0"/>
          <a:chOff x="0" y="0"/>
          <a:chExt cx="0" cy="0"/>
        </a:xfrm>
      </p:grpSpPr>
      <p:sp>
        <p:nvSpPr>
          <p:cNvPr id="2504" name="Google Shape;2504;p12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5" name="Google Shape;2505;p12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p12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3" name="Google Shape;2513;p12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p12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3" name="Google Shape;2523;p12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9"/>
        <p:cNvGrpSpPr/>
        <p:nvPr/>
      </p:nvGrpSpPr>
      <p:grpSpPr>
        <a:xfrm>
          <a:off x="0" y="0"/>
          <a:ext cx="0" cy="0"/>
          <a:chOff x="0" y="0"/>
          <a:chExt cx="0" cy="0"/>
        </a:xfrm>
      </p:grpSpPr>
      <p:sp>
        <p:nvSpPr>
          <p:cNvPr id="2540" name="Google Shape;2540;p12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1" name="Google Shape;2541;p12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4"/>
        <p:cNvGrpSpPr/>
        <p:nvPr/>
      </p:nvGrpSpPr>
      <p:grpSpPr>
        <a:xfrm>
          <a:off x="0" y="0"/>
          <a:ext cx="0" cy="0"/>
          <a:chOff x="0" y="0"/>
          <a:chExt cx="0" cy="0"/>
        </a:xfrm>
      </p:grpSpPr>
      <p:sp>
        <p:nvSpPr>
          <p:cNvPr id="2575" name="Google Shape;2575;p12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6" name="Google Shape;2576;p12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p12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3" name="Google Shape;2583;p12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9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9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9"/>
        <p:cNvGrpSpPr/>
        <p:nvPr/>
      </p:nvGrpSpPr>
      <p:grpSpPr>
        <a:xfrm>
          <a:off x="0" y="0"/>
          <a:ext cx="0" cy="0"/>
          <a:chOff x="0" y="0"/>
          <a:chExt cx="0" cy="0"/>
        </a:xfrm>
      </p:grpSpPr>
      <p:sp>
        <p:nvSpPr>
          <p:cNvPr id="2600" name="Google Shape;2600;p12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1" name="Google Shape;2601;p12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p12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6" name="Google Shape;2626;p12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p12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0" name="Google Shape;2640;p12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9"/>
        <p:cNvGrpSpPr/>
        <p:nvPr/>
      </p:nvGrpSpPr>
      <p:grpSpPr>
        <a:xfrm>
          <a:off x="0" y="0"/>
          <a:ext cx="0" cy="0"/>
          <a:chOff x="0" y="0"/>
          <a:chExt cx="0" cy="0"/>
        </a:xfrm>
      </p:grpSpPr>
      <p:sp>
        <p:nvSpPr>
          <p:cNvPr id="2730" name="Google Shape;2730;p13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1" name="Google Shape;2731;p13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p13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0" name="Google Shape;2740;p13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2"/>
        <p:cNvGrpSpPr/>
        <p:nvPr/>
      </p:nvGrpSpPr>
      <p:grpSpPr>
        <a:xfrm>
          <a:off x="0" y="0"/>
          <a:ext cx="0" cy="0"/>
          <a:chOff x="0" y="0"/>
          <a:chExt cx="0" cy="0"/>
        </a:xfrm>
      </p:grpSpPr>
      <p:sp>
        <p:nvSpPr>
          <p:cNvPr id="2773" name="Google Shape;2773;p13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4" name="Google Shape;2774;p13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p9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0" name="Google Shape;1770;p9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p9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8" name="Google Shape;1778;p9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p9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8" name="Google Shape;1788;p9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p9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8" name="Google Shape;1798;p9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p9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1" name="Google Shape;1881;p9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408996-B69D-6B23-F7FE-652F42F903F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09226E8-7304-257B-84F9-354A41C3A9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D075EE6-558D-F55A-F6F9-BE309F96DDC9}"/>
              </a:ext>
            </a:extLst>
          </p:cNvPr>
          <p:cNvSpPr>
            <a:spLocks noGrp="1"/>
          </p:cNvSpPr>
          <p:nvPr>
            <p:ph type="dt" sz="half" idx="10"/>
          </p:nvPr>
        </p:nvSpPr>
        <p:spPr/>
        <p:txBody>
          <a:bodyPr/>
          <a:lstStyle/>
          <a:p>
            <a:fld id="{7A506EA3-6FF2-405F-8DAB-046C27B3A0BB}" type="datetimeFigureOut">
              <a:rPr lang="el-GR" smtClean="0"/>
              <a:t>20/4/2026</a:t>
            </a:fld>
            <a:endParaRPr lang="el-GR"/>
          </a:p>
        </p:txBody>
      </p:sp>
      <p:sp>
        <p:nvSpPr>
          <p:cNvPr id="5" name="Θέση υποσέλιδου 4">
            <a:extLst>
              <a:ext uri="{FF2B5EF4-FFF2-40B4-BE49-F238E27FC236}">
                <a16:creationId xmlns:a16="http://schemas.microsoft.com/office/drawing/2014/main" id="{5E4753F1-C5FA-626B-A356-83215DF3F37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CFD2060-2308-07E8-A378-191AD6DFE8B8}"/>
              </a:ext>
            </a:extLst>
          </p:cNvPr>
          <p:cNvSpPr>
            <a:spLocks noGrp="1"/>
          </p:cNvSpPr>
          <p:nvPr>
            <p:ph type="sldNum" sz="quarter" idx="12"/>
          </p:nvPr>
        </p:nvSpPr>
        <p:spPr/>
        <p:txBody>
          <a:bodyPr/>
          <a:lstStyle/>
          <a:p>
            <a:fld id="{D1948DA4-B7F6-4C97-822E-36395E4FC93A}" type="slidenum">
              <a:rPr lang="el-GR" smtClean="0"/>
              <a:t>‹#›</a:t>
            </a:fld>
            <a:endParaRPr lang="el-GR"/>
          </a:p>
        </p:txBody>
      </p:sp>
    </p:spTree>
    <p:extLst>
      <p:ext uri="{BB962C8B-B14F-4D97-AF65-F5344CB8AC3E}">
        <p14:creationId xmlns:p14="http://schemas.microsoft.com/office/powerpoint/2010/main" val="14885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669394-07B1-44D1-0FE7-AA76F6BBC9B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4E591DB-4998-EC72-D4EF-DF6CC5331A5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E64BA48-A7BC-F1EA-8DCD-EFF696BD077A}"/>
              </a:ext>
            </a:extLst>
          </p:cNvPr>
          <p:cNvSpPr>
            <a:spLocks noGrp="1"/>
          </p:cNvSpPr>
          <p:nvPr>
            <p:ph type="dt" sz="half" idx="10"/>
          </p:nvPr>
        </p:nvSpPr>
        <p:spPr/>
        <p:txBody>
          <a:bodyPr/>
          <a:lstStyle/>
          <a:p>
            <a:fld id="{7A506EA3-6FF2-405F-8DAB-046C27B3A0BB}" type="datetimeFigureOut">
              <a:rPr lang="el-GR" smtClean="0"/>
              <a:t>20/4/2026</a:t>
            </a:fld>
            <a:endParaRPr lang="el-GR"/>
          </a:p>
        </p:txBody>
      </p:sp>
      <p:sp>
        <p:nvSpPr>
          <p:cNvPr id="5" name="Θέση υποσέλιδου 4">
            <a:extLst>
              <a:ext uri="{FF2B5EF4-FFF2-40B4-BE49-F238E27FC236}">
                <a16:creationId xmlns:a16="http://schemas.microsoft.com/office/drawing/2014/main" id="{E3FD2B91-AD99-3A2E-ED82-E032A5E3D0B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24EE7B4-6C69-CA53-E8C4-D70FF46D3B8F}"/>
              </a:ext>
            </a:extLst>
          </p:cNvPr>
          <p:cNvSpPr>
            <a:spLocks noGrp="1"/>
          </p:cNvSpPr>
          <p:nvPr>
            <p:ph type="sldNum" sz="quarter" idx="12"/>
          </p:nvPr>
        </p:nvSpPr>
        <p:spPr/>
        <p:txBody>
          <a:bodyPr/>
          <a:lstStyle/>
          <a:p>
            <a:fld id="{D1948DA4-B7F6-4C97-822E-36395E4FC93A}" type="slidenum">
              <a:rPr lang="el-GR" smtClean="0"/>
              <a:t>‹#›</a:t>
            </a:fld>
            <a:endParaRPr lang="el-GR"/>
          </a:p>
        </p:txBody>
      </p:sp>
    </p:spTree>
    <p:extLst>
      <p:ext uri="{BB962C8B-B14F-4D97-AF65-F5344CB8AC3E}">
        <p14:creationId xmlns:p14="http://schemas.microsoft.com/office/powerpoint/2010/main" val="376180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7779D76-5BC6-3AF3-E362-6EE0AB22763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7EBE4A4-3A62-50B8-0C39-6CD21EDD237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9B91550-F2EC-4733-C926-DB9FF8E94AE7}"/>
              </a:ext>
            </a:extLst>
          </p:cNvPr>
          <p:cNvSpPr>
            <a:spLocks noGrp="1"/>
          </p:cNvSpPr>
          <p:nvPr>
            <p:ph type="dt" sz="half" idx="10"/>
          </p:nvPr>
        </p:nvSpPr>
        <p:spPr/>
        <p:txBody>
          <a:bodyPr/>
          <a:lstStyle/>
          <a:p>
            <a:fld id="{7A506EA3-6FF2-405F-8DAB-046C27B3A0BB}" type="datetimeFigureOut">
              <a:rPr lang="el-GR" smtClean="0"/>
              <a:t>20/4/2026</a:t>
            </a:fld>
            <a:endParaRPr lang="el-GR"/>
          </a:p>
        </p:txBody>
      </p:sp>
      <p:sp>
        <p:nvSpPr>
          <p:cNvPr id="5" name="Θέση υποσέλιδου 4">
            <a:extLst>
              <a:ext uri="{FF2B5EF4-FFF2-40B4-BE49-F238E27FC236}">
                <a16:creationId xmlns:a16="http://schemas.microsoft.com/office/drawing/2014/main" id="{A200982A-FC81-240F-9E03-943530CE4CA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74CC26A-B1F3-E0B4-6E1A-FAC19963F0B2}"/>
              </a:ext>
            </a:extLst>
          </p:cNvPr>
          <p:cNvSpPr>
            <a:spLocks noGrp="1"/>
          </p:cNvSpPr>
          <p:nvPr>
            <p:ph type="sldNum" sz="quarter" idx="12"/>
          </p:nvPr>
        </p:nvSpPr>
        <p:spPr/>
        <p:txBody>
          <a:bodyPr/>
          <a:lstStyle/>
          <a:p>
            <a:fld id="{D1948DA4-B7F6-4C97-822E-36395E4FC93A}" type="slidenum">
              <a:rPr lang="el-GR" smtClean="0"/>
              <a:t>‹#›</a:t>
            </a:fld>
            <a:endParaRPr lang="el-GR"/>
          </a:p>
        </p:txBody>
      </p:sp>
    </p:spTree>
    <p:extLst>
      <p:ext uri="{BB962C8B-B14F-4D97-AF65-F5344CB8AC3E}">
        <p14:creationId xmlns:p14="http://schemas.microsoft.com/office/powerpoint/2010/main" val="4211402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568"/>
          <p:cNvSpPr txBox="1">
            <a:spLocks noGrp="1"/>
          </p:cNvSpPr>
          <p:nvPr>
            <p:ph type="title"/>
          </p:nvPr>
        </p:nvSpPr>
        <p:spPr>
          <a:xfrm>
            <a:off x="211454" y="447675"/>
            <a:ext cx="11769090" cy="10052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0" i="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68"/>
          <p:cNvSpPr txBox="1">
            <a:spLocks noGrp="1"/>
          </p:cNvSpPr>
          <p:nvPr>
            <p:ph type="body" idx="1"/>
          </p:nvPr>
        </p:nvSpPr>
        <p:spPr>
          <a:xfrm>
            <a:off x="492125" y="1498600"/>
            <a:ext cx="10911840" cy="411734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56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6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68"/>
          <p:cNvSpPr txBox="1">
            <a:spLocks noGrp="1"/>
          </p:cNvSpPr>
          <p:nvPr>
            <p:ph type="sldNum" idx="12"/>
          </p:nvPr>
        </p:nvSpPr>
        <p:spPr>
          <a:xfrm>
            <a:off x="11101387" y="6395720"/>
            <a:ext cx="172720" cy="114300"/>
          </a:xfrm>
          <a:prstGeom prst="rect">
            <a:avLst/>
          </a:prstGeom>
          <a:noFill/>
          <a:ln>
            <a:noFill/>
          </a:ln>
        </p:spPr>
        <p:txBody>
          <a:bodyPr spcFirstLastPara="1" wrap="square" lIns="0" tIns="0" rIns="0" bIns="0" anchor="t" anchorCtr="0">
            <a:spAutoFit/>
          </a:bodyPr>
          <a:lstStyle>
            <a:lvl1pPr marL="38100" marR="0" lvl="0" indent="0" algn="l">
              <a:lnSpc>
                <a:spcPct val="109285"/>
              </a:lnSpc>
              <a:spcBef>
                <a:spcPts val="0"/>
              </a:spcBef>
              <a:buNone/>
              <a:defRPr sz="700" b="0" i="0">
                <a:solidFill>
                  <a:schemeClr val="dk1"/>
                </a:solidFill>
                <a:latin typeface="Calibri"/>
                <a:ea typeface="Calibri"/>
                <a:cs typeface="Calibri"/>
                <a:sym typeface="Calibri"/>
              </a:defRPr>
            </a:lvl1pPr>
            <a:lvl2pPr marL="38100" marR="0" lvl="1" indent="0" algn="l">
              <a:lnSpc>
                <a:spcPct val="109285"/>
              </a:lnSpc>
              <a:spcBef>
                <a:spcPts val="0"/>
              </a:spcBef>
              <a:buNone/>
              <a:defRPr sz="700" b="0" i="0">
                <a:solidFill>
                  <a:schemeClr val="dk1"/>
                </a:solidFill>
                <a:latin typeface="Calibri"/>
                <a:ea typeface="Calibri"/>
                <a:cs typeface="Calibri"/>
                <a:sym typeface="Calibri"/>
              </a:defRPr>
            </a:lvl2pPr>
            <a:lvl3pPr marL="38100" marR="0" lvl="2" indent="0" algn="l">
              <a:lnSpc>
                <a:spcPct val="109285"/>
              </a:lnSpc>
              <a:spcBef>
                <a:spcPts val="0"/>
              </a:spcBef>
              <a:buNone/>
              <a:defRPr sz="700" b="0" i="0">
                <a:solidFill>
                  <a:schemeClr val="dk1"/>
                </a:solidFill>
                <a:latin typeface="Calibri"/>
                <a:ea typeface="Calibri"/>
                <a:cs typeface="Calibri"/>
                <a:sym typeface="Calibri"/>
              </a:defRPr>
            </a:lvl3pPr>
            <a:lvl4pPr marL="38100" marR="0" lvl="3" indent="0" algn="l">
              <a:lnSpc>
                <a:spcPct val="109285"/>
              </a:lnSpc>
              <a:spcBef>
                <a:spcPts val="0"/>
              </a:spcBef>
              <a:buNone/>
              <a:defRPr sz="700" b="0" i="0">
                <a:solidFill>
                  <a:schemeClr val="dk1"/>
                </a:solidFill>
                <a:latin typeface="Calibri"/>
                <a:ea typeface="Calibri"/>
                <a:cs typeface="Calibri"/>
                <a:sym typeface="Calibri"/>
              </a:defRPr>
            </a:lvl4pPr>
            <a:lvl5pPr marL="38100" marR="0" lvl="4" indent="0" algn="l">
              <a:lnSpc>
                <a:spcPct val="109285"/>
              </a:lnSpc>
              <a:spcBef>
                <a:spcPts val="0"/>
              </a:spcBef>
              <a:buNone/>
              <a:defRPr sz="700" b="0" i="0">
                <a:solidFill>
                  <a:schemeClr val="dk1"/>
                </a:solidFill>
                <a:latin typeface="Calibri"/>
                <a:ea typeface="Calibri"/>
                <a:cs typeface="Calibri"/>
                <a:sym typeface="Calibri"/>
              </a:defRPr>
            </a:lvl5pPr>
            <a:lvl6pPr marL="38100" marR="0" lvl="5" indent="0" algn="l">
              <a:lnSpc>
                <a:spcPct val="109285"/>
              </a:lnSpc>
              <a:spcBef>
                <a:spcPts val="0"/>
              </a:spcBef>
              <a:buNone/>
              <a:defRPr sz="700" b="0" i="0">
                <a:solidFill>
                  <a:schemeClr val="dk1"/>
                </a:solidFill>
                <a:latin typeface="Calibri"/>
                <a:ea typeface="Calibri"/>
                <a:cs typeface="Calibri"/>
                <a:sym typeface="Calibri"/>
              </a:defRPr>
            </a:lvl6pPr>
            <a:lvl7pPr marL="38100" marR="0" lvl="6" indent="0" algn="l">
              <a:lnSpc>
                <a:spcPct val="109285"/>
              </a:lnSpc>
              <a:spcBef>
                <a:spcPts val="0"/>
              </a:spcBef>
              <a:buNone/>
              <a:defRPr sz="700" b="0" i="0">
                <a:solidFill>
                  <a:schemeClr val="dk1"/>
                </a:solidFill>
                <a:latin typeface="Calibri"/>
                <a:ea typeface="Calibri"/>
                <a:cs typeface="Calibri"/>
                <a:sym typeface="Calibri"/>
              </a:defRPr>
            </a:lvl7pPr>
            <a:lvl8pPr marL="38100" marR="0" lvl="7" indent="0" algn="l">
              <a:lnSpc>
                <a:spcPct val="109285"/>
              </a:lnSpc>
              <a:spcBef>
                <a:spcPts val="0"/>
              </a:spcBef>
              <a:buNone/>
              <a:defRPr sz="700" b="0" i="0">
                <a:solidFill>
                  <a:schemeClr val="dk1"/>
                </a:solidFill>
                <a:latin typeface="Calibri"/>
                <a:ea typeface="Calibri"/>
                <a:cs typeface="Calibri"/>
                <a:sym typeface="Calibri"/>
              </a:defRPr>
            </a:lvl8pPr>
            <a:lvl9pPr marL="38100" marR="0" lvl="8" indent="0" algn="l">
              <a:lnSpc>
                <a:spcPct val="109285"/>
              </a:lnSpc>
              <a:spcBef>
                <a:spcPts val="0"/>
              </a:spcBef>
              <a:buNone/>
              <a:defRPr sz="700" b="0" i="0">
                <a:solidFill>
                  <a:schemeClr val="dk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581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569"/>
          <p:cNvSpPr txBox="1">
            <a:spLocks noGrp="1"/>
          </p:cNvSpPr>
          <p:nvPr>
            <p:ph type="title"/>
          </p:nvPr>
        </p:nvSpPr>
        <p:spPr>
          <a:xfrm>
            <a:off x="211454" y="447675"/>
            <a:ext cx="11769090" cy="10052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0" i="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6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9"/>
          <p:cNvSpPr txBox="1">
            <a:spLocks noGrp="1"/>
          </p:cNvSpPr>
          <p:nvPr>
            <p:ph type="sldNum" idx="12"/>
          </p:nvPr>
        </p:nvSpPr>
        <p:spPr>
          <a:xfrm>
            <a:off x="11101387" y="6395720"/>
            <a:ext cx="172720" cy="114300"/>
          </a:xfrm>
          <a:prstGeom prst="rect">
            <a:avLst/>
          </a:prstGeom>
          <a:noFill/>
          <a:ln>
            <a:noFill/>
          </a:ln>
        </p:spPr>
        <p:txBody>
          <a:bodyPr spcFirstLastPara="1" wrap="square" lIns="0" tIns="0" rIns="0" bIns="0" anchor="t" anchorCtr="0">
            <a:spAutoFit/>
          </a:bodyPr>
          <a:lstStyle>
            <a:lvl1pPr marL="38100" marR="0" lvl="0" indent="0" algn="l">
              <a:lnSpc>
                <a:spcPct val="109285"/>
              </a:lnSpc>
              <a:spcBef>
                <a:spcPts val="0"/>
              </a:spcBef>
              <a:buNone/>
              <a:defRPr sz="700" b="0" i="0">
                <a:solidFill>
                  <a:schemeClr val="dk1"/>
                </a:solidFill>
                <a:latin typeface="Calibri"/>
                <a:ea typeface="Calibri"/>
                <a:cs typeface="Calibri"/>
                <a:sym typeface="Calibri"/>
              </a:defRPr>
            </a:lvl1pPr>
            <a:lvl2pPr marL="38100" marR="0" lvl="1" indent="0" algn="l">
              <a:lnSpc>
                <a:spcPct val="109285"/>
              </a:lnSpc>
              <a:spcBef>
                <a:spcPts val="0"/>
              </a:spcBef>
              <a:buNone/>
              <a:defRPr sz="700" b="0" i="0">
                <a:solidFill>
                  <a:schemeClr val="dk1"/>
                </a:solidFill>
                <a:latin typeface="Calibri"/>
                <a:ea typeface="Calibri"/>
                <a:cs typeface="Calibri"/>
                <a:sym typeface="Calibri"/>
              </a:defRPr>
            </a:lvl2pPr>
            <a:lvl3pPr marL="38100" marR="0" lvl="2" indent="0" algn="l">
              <a:lnSpc>
                <a:spcPct val="109285"/>
              </a:lnSpc>
              <a:spcBef>
                <a:spcPts val="0"/>
              </a:spcBef>
              <a:buNone/>
              <a:defRPr sz="700" b="0" i="0">
                <a:solidFill>
                  <a:schemeClr val="dk1"/>
                </a:solidFill>
                <a:latin typeface="Calibri"/>
                <a:ea typeface="Calibri"/>
                <a:cs typeface="Calibri"/>
                <a:sym typeface="Calibri"/>
              </a:defRPr>
            </a:lvl3pPr>
            <a:lvl4pPr marL="38100" marR="0" lvl="3" indent="0" algn="l">
              <a:lnSpc>
                <a:spcPct val="109285"/>
              </a:lnSpc>
              <a:spcBef>
                <a:spcPts val="0"/>
              </a:spcBef>
              <a:buNone/>
              <a:defRPr sz="700" b="0" i="0">
                <a:solidFill>
                  <a:schemeClr val="dk1"/>
                </a:solidFill>
                <a:latin typeface="Calibri"/>
                <a:ea typeface="Calibri"/>
                <a:cs typeface="Calibri"/>
                <a:sym typeface="Calibri"/>
              </a:defRPr>
            </a:lvl4pPr>
            <a:lvl5pPr marL="38100" marR="0" lvl="4" indent="0" algn="l">
              <a:lnSpc>
                <a:spcPct val="109285"/>
              </a:lnSpc>
              <a:spcBef>
                <a:spcPts val="0"/>
              </a:spcBef>
              <a:buNone/>
              <a:defRPr sz="700" b="0" i="0">
                <a:solidFill>
                  <a:schemeClr val="dk1"/>
                </a:solidFill>
                <a:latin typeface="Calibri"/>
                <a:ea typeface="Calibri"/>
                <a:cs typeface="Calibri"/>
                <a:sym typeface="Calibri"/>
              </a:defRPr>
            </a:lvl5pPr>
            <a:lvl6pPr marL="38100" marR="0" lvl="5" indent="0" algn="l">
              <a:lnSpc>
                <a:spcPct val="109285"/>
              </a:lnSpc>
              <a:spcBef>
                <a:spcPts val="0"/>
              </a:spcBef>
              <a:buNone/>
              <a:defRPr sz="700" b="0" i="0">
                <a:solidFill>
                  <a:schemeClr val="dk1"/>
                </a:solidFill>
                <a:latin typeface="Calibri"/>
                <a:ea typeface="Calibri"/>
                <a:cs typeface="Calibri"/>
                <a:sym typeface="Calibri"/>
              </a:defRPr>
            </a:lvl6pPr>
            <a:lvl7pPr marL="38100" marR="0" lvl="6" indent="0" algn="l">
              <a:lnSpc>
                <a:spcPct val="109285"/>
              </a:lnSpc>
              <a:spcBef>
                <a:spcPts val="0"/>
              </a:spcBef>
              <a:buNone/>
              <a:defRPr sz="700" b="0" i="0">
                <a:solidFill>
                  <a:schemeClr val="dk1"/>
                </a:solidFill>
                <a:latin typeface="Calibri"/>
                <a:ea typeface="Calibri"/>
                <a:cs typeface="Calibri"/>
                <a:sym typeface="Calibri"/>
              </a:defRPr>
            </a:lvl7pPr>
            <a:lvl8pPr marL="38100" marR="0" lvl="7" indent="0" algn="l">
              <a:lnSpc>
                <a:spcPct val="109285"/>
              </a:lnSpc>
              <a:spcBef>
                <a:spcPts val="0"/>
              </a:spcBef>
              <a:buNone/>
              <a:defRPr sz="700" b="0" i="0">
                <a:solidFill>
                  <a:schemeClr val="dk1"/>
                </a:solidFill>
                <a:latin typeface="Calibri"/>
                <a:ea typeface="Calibri"/>
                <a:cs typeface="Calibri"/>
                <a:sym typeface="Calibri"/>
              </a:defRPr>
            </a:lvl8pPr>
            <a:lvl9pPr marL="38100" marR="0" lvl="8" indent="0" algn="l">
              <a:lnSpc>
                <a:spcPct val="109285"/>
              </a:lnSpc>
              <a:spcBef>
                <a:spcPts val="0"/>
              </a:spcBef>
              <a:buNone/>
              <a:defRPr sz="700" b="0" i="0">
                <a:solidFill>
                  <a:schemeClr val="dk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980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56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6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67"/>
          <p:cNvSpPr txBox="1">
            <a:spLocks noGrp="1"/>
          </p:cNvSpPr>
          <p:nvPr>
            <p:ph type="sldNum" idx="12"/>
          </p:nvPr>
        </p:nvSpPr>
        <p:spPr>
          <a:xfrm>
            <a:off x="11101387" y="6395720"/>
            <a:ext cx="172720" cy="114300"/>
          </a:xfrm>
          <a:prstGeom prst="rect">
            <a:avLst/>
          </a:prstGeom>
          <a:noFill/>
          <a:ln>
            <a:noFill/>
          </a:ln>
        </p:spPr>
        <p:txBody>
          <a:bodyPr spcFirstLastPara="1" wrap="square" lIns="0" tIns="0" rIns="0" bIns="0" anchor="t" anchorCtr="0">
            <a:spAutoFit/>
          </a:bodyPr>
          <a:lstStyle>
            <a:lvl1pPr marL="38100" marR="0" lvl="0" indent="0" algn="l">
              <a:lnSpc>
                <a:spcPct val="109285"/>
              </a:lnSpc>
              <a:spcBef>
                <a:spcPts val="0"/>
              </a:spcBef>
              <a:buNone/>
              <a:defRPr sz="700" b="0" i="0">
                <a:solidFill>
                  <a:schemeClr val="dk1"/>
                </a:solidFill>
                <a:latin typeface="Calibri"/>
                <a:ea typeface="Calibri"/>
                <a:cs typeface="Calibri"/>
                <a:sym typeface="Calibri"/>
              </a:defRPr>
            </a:lvl1pPr>
            <a:lvl2pPr marL="38100" marR="0" lvl="1" indent="0" algn="l">
              <a:lnSpc>
                <a:spcPct val="109285"/>
              </a:lnSpc>
              <a:spcBef>
                <a:spcPts val="0"/>
              </a:spcBef>
              <a:buNone/>
              <a:defRPr sz="700" b="0" i="0">
                <a:solidFill>
                  <a:schemeClr val="dk1"/>
                </a:solidFill>
                <a:latin typeface="Calibri"/>
                <a:ea typeface="Calibri"/>
                <a:cs typeface="Calibri"/>
                <a:sym typeface="Calibri"/>
              </a:defRPr>
            </a:lvl2pPr>
            <a:lvl3pPr marL="38100" marR="0" lvl="2" indent="0" algn="l">
              <a:lnSpc>
                <a:spcPct val="109285"/>
              </a:lnSpc>
              <a:spcBef>
                <a:spcPts val="0"/>
              </a:spcBef>
              <a:buNone/>
              <a:defRPr sz="700" b="0" i="0">
                <a:solidFill>
                  <a:schemeClr val="dk1"/>
                </a:solidFill>
                <a:latin typeface="Calibri"/>
                <a:ea typeface="Calibri"/>
                <a:cs typeface="Calibri"/>
                <a:sym typeface="Calibri"/>
              </a:defRPr>
            </a:lvl3pPr>
            <a:lvl4pPr marL="38100" marR="0" lvl="3" indent="0" algn="l">
              <a:lnSpc>
                <a:spcPct val="109285"/>
              </a:lnSpc>
              <a:spcBef>
                <a:spcPts val="0"/>
              </a:spcBef>
              <a:buNone/>
              <a:defRPr sz="700" b="0" i="0">
                <a:solidFill>
                  <a:schemeClr val="dk1"/>
                </a:solidFill>
                <a:latin typeface="Calibri"/>
                <a:ea typeface="Calibri"/>
                <a:cs typeface="Calibri"/>
                <a:sym typeface="Calibri"/>
              </a:defRPr>
            </a:lvl4pPr>
            <a:lvl5pPr marL="38100" marR="0" lvl="4" indent="0" algn="l">
              <a:lnSpc>
                <a:spcPct val="109285"/>
              </a:lnSpc>
              <a:spcBef>
                <a:spcPts val="0"/>
              </a:spcBef>
              <a:buNone/>
              <a:defRPr sz="700" b="0" i="0">
                <a:solidFill>
                  <a:schemeClr val="dk1"/>
                </a:solidFill>
                <a:latin typeface="Calibri"/>
                <a:ea typeface="Calibri"/>
                <a:cs typeface="Calibri"/>
                <a:sym typeface="Calibri"/>
              </a:defRPr>
            </a:lvl5pPr>
            <a:lvl6pPr marL="38100" marR="0" lvl="5" indent="0" algn="l">
              <a:lnSpc>
                <a:spcPct val="109285"/>
              </a:lnSpc>
              <a:spcBef>
                <a:spcPts val="0"/>
              </a:spcBef>
              <a:buNone/>
              <a:defRPr sz="700" b="0" i="0">
                <a:solidFill>
                  <a:schemeClr val="dk1"/>
                </a:solidFill>
                <a:latin typeface="Calibri"/>
                <a:ea typeface="Calibri"/>
                <a:cs typeface="Calibri"/>
                <a:sym typeface="Calibri"/>
              </a:defRPr>
            </a:lvl6pPr>
            <a:lvl7pPr marL="38100" marR="0" lvl="6" indent="0" algn="l">
              <a:lnSpc>
                <a:spcPct val="109285"/>
              </a:lnSpc>
              <a:spcBef>
                <a:spcPts val="0"/>
              </a:spcBef>
              <a:buNone/>
              <a:defRPr sz="700" b="0" i="0">
                <a:solidFill>
                  <a:schemeClr val="dk1"/>
                </a:solidFill>
                <a:latin typeface="Calibri"/>
                <a:ea typeface="Calibri"/>
                <a:cs typeface="Calibri"/>
                <a:sym typeface="Calibri"/>
              </a:defRPr>
            </a:lvl7pPr>
            <a:lvl8pPr marL="38100" marR="0" lvl="7" indent="0" algn="l">
              <a:lnSpc>
                <a:spcPct val="109285"/>
              </a:lnSpc>
              <a:spcBef>
                <a:spcPts val="0"/>
              </a:spcBef>
              <a:buNone/>
              <a:defRPr sz="700" b="0" i="0">
                <a:solidFill>
                  <a:schemeClr val="dk1"/>
                </a:solidFill>
                <a:latin typeface="Calibri"/>
                <a:ea typeface="Calibri"/>
                <a:cs typeface="Calibri"/>
                <a:sym typeface="Calibri"/>
              </a:defRPr>
            </a:lvl8pPr>
            <a:lvl9pPr marL="38100" marR="0" lvl="8" indent="0" algn="l">
              <a:lnSpc>
                <a:spcPct val="109285"/>
              </a:lnSpc>
              <a:spcBef>
                <a:spcPts val="0"/>
              </a:spcBef>
              <a:buNone/>
              <a:defRPr sz="700" b="0" i="0">
                <a:solidFill>
                  <a:schemeClr val="dk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0060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C8601F-D222-6D96-6C07-8DAD2D61A80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E002F59-73CA-D9CF-1D78-62EB4C66EC8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4567037-C28B-A690-B786-B8A59E2549FD}"/>
              </a:ext>
            </a:extLst>
          </p:cNvPr>
          <p:cNvSpPr>
            <a:spLocks noGrp="1"/>
          </p:cNvSpPr>
          <p:nvPr>
            <p:ph type="dt" sz="half" idx="10"/>
          </p:nvPr>
        </p:nvSpPr>
        <p:spPr/>
        <p:txBody>
          <a:bodyPr/>
          <a:lstStyle/>
          <a:p>
            <a:fld id="{7A506EA3-6FF2-405F-8DAB-046C27B3A0BB}" type="datetimeFigureOut">
              <a:rPr lang="el-GR" smtClean="0"/>
              <a:t>20/4/2026</a:t>
            </a:fld>
            <a:endParaRPr lang="el-GR"/>
          </a:p>
        </p:txBody>
      </p:sp>
      <p:sp>
        <p:nvSpPr>
          <p:cNvPr id="5" name="Θέση υποσέλιδου 4">
            <a:extLst>
              <a:ext uri="{FF2B5EF4-FFF2-40B4-BE49-F238E27FC236}">
                <a16:creationId xmlns:a16="http://schemas.microsoft.com/office/drawing/2014/main" id="{3335814E-7B61-FC70-7E71-340464CC144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51D08D9-9C99-A35E-F292-AF9124B73728}"/>
              </a:ext>
            </a:extLst>
          </p:cNvPr>
          <p:cNvSpPr>
            <a:spLocks noGrp="1"/>
          </p:cNvSpPr>
          <p:nvPr>
            <p:ph type="sldNum" sz="quarter" idx="12"/>
          </p:nvPr>
        </p:nvSpPr>
        <p:spPr/>
        <p:txBody>
          <a:bodyPr/>
          <a:lstStyle/>
          <a:p>
            <a:fld id="{D1948DA4-B7F6-4C97-822E-36395E4FC93A}" type="slidenum">
              <a:rPr lang="el-GR" smtClean="0"/>
              <a:t>‹#›</a:t>
            </a:fld>
            <a:endParaRPr lang="el-GR"/>
          </a:p>
        </p:txBody>
      </p:sp>
    </p:spTree>
    <p:extLst>
      <p:ext uri="{BB962C8B-B14F-4D97-AF65-F5344CB8AC3E}">
        <p14:creationId xmlns:p14="http://schemas.microsoft.com/office/powerpoint/2010/main" val="70686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9D544A-4028-AB89-6DAD-5E7D8D66E62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E9A3313-C474-7199-3C6C-0C7711D89F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B0CA207-D860-3B20-FF94-5BD1F52C2ADF}"/>
              </a:ext>
            </a:extLst>
          </p:cNvPr>
          <p:cNvSpPr>
            <a:spLocks noGrp="1"/>
          </p:cNvSpPr>
          <p:nvPr>
            <p:ph type="dt" sz="half" idx="10"/>
          </p:nvPr>
        </p:nvSpPr>
        <p:spPr/>
        <p:txBody>
          <a:bodyPr/>
          <a:lstStyle/>
          <a:p>
            <a:fld id="{7A506EA3-6FF2-405F-8DAB-046C27B3A0BB}" type="datetimeFigureOut">
              <a:rPr lang="el-GR" smtClean="0"/>
              <a:t>20/4/2026</a:t>
            </a:fld>
            <a:endParaRPr lang="el-GR"/>
          </a:p>
        </p:txBody>
      </p:sp>
      <p:sp>
        <p:nvSpPr>
          <p:cNvPr id="5" name="Θέση υποσέλιδου 4">
            <a:extLst>
              <a:ext uri="{FF2B5EF4-FFF2-40B4-BE49-F238E27FC236}">
                <a16:creationId xmlns:a16="http://schemas.microsoft.com/office/drawing/2014/main" id="{702CE9B0-428E-FA77-02BD-FBA51076FA2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E810B5-396D-9808-BEDD-8D25D5095C28}"/>
              </a:ext>
            </a:extLst>
          </p:cNvPr>
          <p:cNvSpPr>
            <a:spLocks noGrp="1"/>
          </p:cNvSpPr>
          <p:nvPr>
            <p:ph type="sldNum" sz="quarter" idx="12"/>
          </p:nvPr>
        </p:nvSpPr>
        <p:spPr/>
        <p:txBody>
          <a:bodyPr/>
          <a:lstStyle/>
          <a:p>
            <a:fld id="{D1948DA4-B7F6-4C97-822E-36395E4FC93A}" type="slidenum">
              <a:rPr lang="el-GR" smtClean="0"/>
              <a:t>‹#›</a:t>
            </a:fld>
            <a:endParaRPr lang="el-GR"/>
          </a:p>
        </p:txBody>
      </p:sp>
    </p:spTree>
    <p:extLst>
      <p:ext uri="{BB962C8B-B14F-4D97-AF65-F5344CB8AC3E}">
        <p14:creationId xmlns:p14="http://schemas.microsoft.com/office/powerpoint/2010/main" val="327739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32A2F2-38A5-0EF5-023E-7310AE5CD68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919AE86-4E6B-F7C4-8440-EE9659AE528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6EBB3A0-08F3-6EF1-0226-69616789F2E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FBEB565-6EEA-1E43-0B59-19BBA1BC79B9}"/>
              </a:ext>
            </a:extLst>
          </p:cNvPr>
          <p:cNvSpPr>
            <a:spLocks noGrp="1"/>
          </p:cNvSpPr>
          <p:nvPr>
            <p:ph type="dt" sz="half" idx="10"/>
          </p:nvPr>
        </p:nvSpPr>
        <p:spPr/>
        <p:txBody>
          <a:bodyPr/>
          <a:lstStyle/>
          <a:p>
            <a:fld id="{7A506EA3-6FF2-405F-8DAB-046C27B3A0BB}" type="datetimeFigureOut">
              <a:rPr lang="el-GR" smtClean="0"/>
              <a:t>20/4/2026</a:t>
            </a:fld>
            <a:endParaRPr lang="el-GR"/>
          </a:p>
        </p:txBody>
      </p:sp>
      <p:sp>
        <p:nvSpPr>
          <p:cNvPr id="6" name="Θέση υποσέλιδου 5">
            <a:extLst>
              <a:ext uri="{FF2B5EF4-FFF2-40B4-BE49-F238E27FC236}">
                <a16:creationId xmlns:a16="http://schemas.microsoft.com/office/drawing/2014/main" id="{6D5CD4BA-FBE4-2437-DB3A-BD9CBDEBA6B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236DCAB-89FB-A841-72A8-7A352E8EABD4}"/>
              </a:ext>
            </a:extLst>
          </p:cNvPr>
          <p:cNvSpPr>
            <a:spLocks noGrp="1"/>
          </p:cNvSpPr>
          <p:nvPr>
            <p:ph type="sldNum" sz="quarter" idx="12"/>
          </p:nvPr>
        </p:nvSpPr>
        <p:spPr/>
        <p:txBody>
          <a:bodyPr/>
          <a:lstStyle/>
          <a:p>
            <a:fld id="{D1948DA4-B7F6-4C97-822E-36395E4FC93A}" type="slidenum">
              <a:rPr lang="el-GR" smtClean="0"/>
              <a:t>‹#›</a:t>
            </a:fld>
            <a:endParaRPr lang="el-GR"/>
          </a:p>
        </p:txBody>
      </p:sp>
    </p:spTree>
    <p:extLst>
      <p:ext uri="{BB962C8B-B14F-4D97-AF65-F5344CB8AC3E}">
        <p14:creationId xmlns:p14="http://schemas.microsoft.com/office/powerpoint/2010/main" val="394157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324B9B-3210-A876-0C73-E7D7D7A26E4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8CBAC13-C85C-0F8D-A2F1-0690298CF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B4D70D0-AF1E-B0D5-2DE4-33E7C6BAFF7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948289E-B5ED-CF8D-520A-A09E19CAD7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C26662C-0657-471D-9A7D-041DFD30E08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CA4D062-0112-9FBC-8F7D-B7CF83C87D3C}"/>
              </a:ext>
            </a:extLst>
          </p:cNvPr>
          <p:cNvSpPr>
            <a:spLocks noGrp="1"/>
          </p:cNvSpPr>
          <p:nvPr>
            <p:ph type="dt" sz="half" idx="10"/>
          </p:nvPr>
        </p:nvSpPr>
        <p:spPr/>
        <p:txBody>
          <a:bodyPr/>
          <a:lstStyle/>
          <a:p>
            <a:fld id="{7A506EA3-6FF2-405F-8DAB-046C27B3A0BB}" type="datetimeFigureOut">
              <a:rPr lang="el-GR" smtClean="0"/>
              <a:t>20/4/2026</a:t>
            </a:fld>
            <a:endParaRPr lang="el-GR"/>
          </a:p>
        </p:txBody>
      </p:sp>
      <p:sp>
        <p:nvSpPr>
          <p:cNvPr id="8" name="Θέση υποσέλιδου 7">
            <a:extLst>
              <a:ext uri="{FF2B5EF4-FFF2-40B4-BE49-F238E27FC236}">
                <a16:creationId xmlns:a16="http://schemas.microsoft.com/office/drawing/2014/main" id="{7EB120BB-B344-91DE-013A-8AB53CDD6E4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2AE4748-85E4-6917-E787-ECE4F605BAF9}"/>
              </a:ext>
            </a:extLst>
          </p:cNvPr>
          <p:cNvSpPr>
            <a:spLocks noGrp="1"/>
          </p:cNvSpPr>
          <p:nvPr>
            <p:ph type="sldNum" sz="quarter" idx="12"/>
          </p:nvPr>
        </p:nvSpPr>
        <p:spPr/>
        <p:txBody>
          <a:bodyPr/>
          <a:lstStyle/>
          <a:p>
            <a:fld id="{D1948DA4-B7F6-4C97-822E-36395E4FC93A}" type="slidenum">
              <a:rPr lang="el-GR" smtClean="0"/>
              <a:t>‹#›</a:t>
            </a:fld>
            <a:endParaRPr lang="el-GR"/>
          </a:p>
        </p:txBody>
      </p:sp>
    </p:spTree>
    <p:extLst>
      <p:ext uri="{BB962C8B-B14F-4D97-AF65-F5344CB8AC3E}">
        <p14:creationId xmlns:p14="http://schemas.microsoft.com/office/powerpoint/2010/main" val="405688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028E7-12F8-AD19-102D-3FF2732E25F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633D7634-64C5-71D6-AADD-93FB9A3DAADA}"/>
              </a:ext>
            </a:extLst>
          </p:cNvPr>
          <p:cNvSpPr>
            <a:spLocks noGrp="1"/>
          </p:cNvSpPr>
          <p:nvPr>
            <p:ph type="dt" sz="half" idx="10"/>
          </p:nvPr>
        </p:nvSpPr>
        <p:spPr/>
        <p:txBody>
          <a:bodyPr/>
          <a:lstStyle/>
          <a:p>
            <a:fld id="{7A506EA3-6FF2-405F-8DAB-046C27B3A0BB}" type="datetimeFigureOut">
              <a:rPr lang="el-GR" smtClean="0"/>
              <a:t>20/4/2026</a:t>
            </a:fld>
            <a:endParaRPr lang="el-GR"/>
          </a:p>
        </p:txBody>
      </p:sp>
      <p:sp>
        <p:nvSpPr>
          <p:cNvPr id="4" name="Θέση υποσέλιδου 3">
            <a:extLst>
              <a:ext uri="{FF2B5EF4-FFF2-40B4-BE49-F238E27FC236}">
                <a16:creationId xmlns:a16="http://schemas.microsoft.com/office/drawing/2014/main" id="{D3A1D700-E394-438C-3A93-640A771F65A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0E24134-342A-61C7-8158-7C3BBC0960E5}"/>
              </a:ext>
            </a:extLst>
          </p:cNvPr>
          <p:cNvSpPr>
            <a:spLocks noGrp="1"/>
          </p:cNvSpPr>
          <p:nvPr>
            <p:ph type="sldNum" sz="quarter" idx="12"/>
          </p:nvPr>
        </p:nvSpPr>
        <p:spPr/>
        <p:txBody>
          <a:bodyPr/>
          <a:lstStyle/>
          <a:p>
            <a:fld id="{D1948DA4-B7F6-4C97-822E-36395E4FC93A}" type="slidenum">
              <a:rPr lang="el-GR" smtClean="0"/>
              <a:t>‹#›</a:t>
            </a:fld>
            <a:endParaRPr lang="el-GR"/>
          </a:p>
        </p:txBody>
      </p:sp>
    </p:spTree>
    <p:extLst>
      <p:ext uri="{BB962C8B-B14F-4D97-AF65-F5344CB8AC3E}">
        <p14:creationId xmlns:p14="http://schemas.microsoft.com/office/powerpoint/2010/main" val="377975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D7714DA-BD55-8E45-FF74-42767AE35C17}"/>
              </a:ext>
            </a:extLst>
          </p:cNvPr>
          <p:cNvSpPr>
            <a:spLocks noGrp="1"/>
          </p:cNvSpPr>
          <p:nvPr>
            <p:ph type="dt" sz="half" idx="10"/>
          </p:nvPr>
        </p:nvSpPr>
        <p:spPr/>
        <p:txBody>
          <a:bodyPr/>
          <a:lstStyle/>
          <a:p>
            <a:fld id="{7A506EA3-6FF2-405F-8DAB-046C27B3A0BB}" type="datetimeFigureOut">
              <a:rPr lang="el-GR" smtClean="0"/>
              <a:t>20/4/2026</a:t>
            </a:fld>
            <a:endParaRPr lang="el-GR"/>
          </a:p>
        </p:txBody>
      </p:sp>
      <p:sp>
        <p:nvSpPr>
          <p:cNvPr id="3" name="Θέση υποσέλιδου 2">
            <a:extLst>
              <a:ext uri="{FF2B5EF4-FFF2-40B4-BE49-F238E27FC236}">
                <a16:creationId xmlns:a16="http://schemas.microsoft.com/office/drawing/2014/main" id="{0B16DA2A-5264-7111-7A9D-AFBA1294F29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580F59B-96B1-F340-1F5A-81FE62463C5C}"/>
              </a:ext>
            </a:extLst>
          </p:cNvPr>
          <p:cNvSpPr>
            <a:spLocks noGrp="1"/>
          </p:cNvSpPr>
          <p:nvPr>
            <p:ph type="sldNum" sz="quarter" idx="12"/>
          </p:nvPr>
        </p:nvSpPr>
        <p:spPr/>
        <p:txBody>
          <a:bodyPr/>
          <a:lstStyle/>
          <a:p>
            <a:fld id="{D1948DA4-B7F6-4C97-822E-36395E4FC93A}" type="slidenum">
              <a:rPr lang="el-GR" smtClean="0"/>
              <a:t>‹#›</a:t>
            </a:fld>
            <a:endParaRPr lang="el-GR"/>
          </a:p>
        </p:txBody>
      </p:sp>
    </p:spTree>
    <p:extLst>
      <p:ext uri="{BB962C8B-B14F-4D97-AF65-F5344CB8AC3E}">
        <p14:creationId xmlns:p14="http://schemas.microsoft.com/office/powerpoint/2010/main" val="199129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14FEE0-C787-EFBA-16EC-E8BDB245304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F49ED35-8E79-0810-3126-F48AA3083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D710ECC-CFEB-3840-946A-41D2ACAA6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5BA4A5-1C2F-46E8-0DBA-5F62C7F29B32}"/>
              </a:ext>
            </a:extLst>
          </p:cNvPr>
          <p:cNvSpPr>
            <a:spLocks noGrp="1"/>
          </p:cNvSpPr>
          <p:nvPr>
            <p:ph type="dt" sz="half" idx="10"/>
          </p:nvPr>
        </p:nvSpPr>
        <p:spPr/>
        <p:txBody>
          <a:bodyPr/>
          <a:lstStyle/>
          <a:p>
            <a:fld id="{7A506EA3-6FF2-405F-8DAB-046C27B3A0BB}" type="datetimeFigureOut">
              <a:rPr lang="el-GR" smtClean="0"/>
              <a:t>20/4/2026</a:t>
            </a:fld>
            <a:endParaRPr lang="el-GR"/>
          </a:p>
        </p:txBody>
      </p:sp>
      <p:sp>
        <p:nvSpPr>
          <p:cNvPr id="6" name="Θέση υποσέλιδου 5">
            <a:extLst>
              <a:ext uri="{FF2B5EF4-FFF2-40B4-BE49-F238E27FC236}">
                <a16:creationId xmlns:a16="http://schemas.microsoft.com/office/drawing/2014/main" id="{EB964D9D-CAC8-D633-2C15-BCC149DDC48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89E1154-8A07-0CD6-AADE-144B5A03914D}"/>
              </a:ext>
            </a:extLst>
          </p:cNvPr>
          <p:cNvSpPr>
            <a:spLocks noGrp="1"/>
          </p:cNvSpPr>
          <p:nvPr>
            <p:ph type="sldNum" sz="quarter" idx="12"/>
          </p:nvPr>
        </p:nvSpPr>
        <p:spPr/>
        <p:txBody>
          <a:bodyPr/>
          <a:lstStyle/>
          <a:p>
            <a:fld id="{D1948DA4-B7F6-4C97-822E-36395E4FC93A}" type="slidenum">
              <a:rPr lang="el-GR" smtClean="0"/>
              <a:t>‹#›</a:t>
            </a:fld>
            <a:endParaRPr lang="el-GR"/>
          </a:p>
        </p:txBody>
      </p:sp>
    </p:spTree>
    <p:extLst>
      <p:ext uri="{BB962C8B-B14F-4D97-AF65-F5344CB8AC3E}">
        <p14:creationId xmlns:p14="http://schemas.microsoft.com/office/powerpoint/2010/main" val="193740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9A7712-69DD-F6BC-D400-132163BD69C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1B812DD-164C-716A-5FFA-01C079AED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50A2FDB-BCBB-C733-5A03-464E29C93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4D2C69E-DC66-1892-E335-162E4908F62E}"/>
              </a:ext>
            </a:extLst>
          </p:cNvPr>
          <p:cNvSpPr>
            <a:spLocks noGrp="1"/>
          </p:cNvSpPr>
          <p:nvPr>
            <p:ph type="dt" sz="half" idx="10"/>
          </p:nvPr>
        </p:nvSpPr>
        <p:spPr/>
        <p:txBody>
          <a:bodyPr/>
          <a:lstStyle/>
          <a:p>
            <a:fld id="{7A506EA3-6FF2-405F-8DAB-046C27B3A0BB}" type="datetimeFigureOut">
              <a:rPr lang="el-GR" smtClean="0"/>
              <a:t>20/4/2026</a:t>
            </a:fld>
            <a:endParaRPr lang="el-GR"/>
          </a:p>
        </p:txBody>
      </p:sp>
      <p:sp>
        <p:nvSpPr>
          <p:cNvPr id="6" name="Θέση υποσέλιδου 5">
            <a:extLst>
              <a:ext uri="{FF2B5EF4-FFF2-40B4-BE49-F238E27FC236}">
                <a16:creationId xmlns:a16="http://schemas.microsoft.com/office/drawing/2014/main" id="{6DB5B00B-12C1-11CC-FB40-DE3AF5BE957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23BCB8-BACB-8F44-D871-F8C897B8EC3A}"/>
              </a:ext>
            </a:extLst>
          </p:cNvPr>
          <p:cNvSpPr>
            <a:spLocks noGrp="1"/>
          </p:cNvSpPr>
          <p:nvPr>
            <p:ph type="sldNum" sz="quarter" idx="12"/>
          </p:nvPr>
        </p:nvSpPr>
        <p:spPr/>
        <p:txBody>
          <a:bodyPr/>
          <a:lstStyle/>
          <a:p>
            <a:fld id="{D1948DA4-B7F6-4C97-822E-36395E4FC93A}" type="slidenum">
              <a:rPr lang="el-GR" smtClean="0"/>
              <a:t>‹#›</a:t>
            </a:fld>
            <a:endParaRPr lang="el-GR"/>
          </a:p>
        </p:txBody>
      </p:sp>
    </p:spTree>
    <p:extLst>
      <p:ext uri="{BB962C8B-B14F-4D97-AF65-F5344CB8AC3E}">
        <p14:creationId xmlns:p14="http://schemas.microsoft.com/office/powerpoint/2010/main" val="131097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33403D3-96FC-9B31-B89A-EB5068BBB9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A8A4761-D60A-081E-5D79-F1F53E8C8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EB70CCF-3AD8-CD38-3676-653DAA500A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506EA3-6FF2-405F-8DAB-046C27B3A0BB}" type="datetimeFigureOut">
              <a:rPr lang="el-GR" smtClean="0"/>
              <a:t>20/4/2026</a:t>
            </a:fld>
            <a:endParaRPr lang="el-GR"/>
          </a:p>
        </p:txBody>
      </p:sp>
      <p:sp>
        <p:nvSpPr>
          <p:cNvPr id="5" name="Θέση υποσέλιδου 4">
            <a:extLst>
              <a:ext uri="{FF2B5EF4-FFF2-40B4-BE49-F238E27FC236}">
                <a16:creationId xmlns:a16="http://schemas.microsoft.com/office/drawing/2014/main" id="{2D6C4B53-2ECA-87CE-C592-236B9E4DB7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5A2A8CF1-2B5D-22CD-F8C3-363D0C4C25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948DA4-B7F6-4C97-822E-36395E4FC93A}" type="slidenum">
              <a:rPr lang="el-GR" smtClean="0"/>
              <a:t>‹#›</a:t>
            </a:fld>
            <a:endParaRPr lang="el-GR"/>
          </a:p>
        </p:txBody>
      </p:sp>
    </p:spTree>
    <p:extLst>
      <p:ext uri="{BB962C8B-B14F-4D97-AF65-F5344CB8AC3E}">
        <p14:creationId xmlns:p14="http://schemas.microsoft.com/office/powerpoint/2010/main" val="121143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0.xml"/><Relationship Id="rId16"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jp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jpg"/><Relationship Id="rId4" Type="http://schemas.openxmlformats.org/officeDocument/2006/relationships/image" Target="../media/image67.png"/><Relationship Id="rId9" Type="http://schemas.openxmlformats.org/officeDocument/2006/relationships/image" Target="../media/image72.jp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81.png"/><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84.png"/><Relationship Id="rId4" Type="http://schemas.openxmlformats.org/officeDocument/2006/relationships/image" Target="../media/image83.png"/></Relationships>
</file>

<file path=ppt/slides/_rels/slide1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1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jp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so.org/standard/54533.html"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05.png"/><Relationship Id="rId5" Type="http://schemas.openxmlformats.org/officeDocument/2006/relationships/hyperlink" Target="https://www.cisecurity.org/controls/cis-controls-list/" TargetMode="External"/><Relationship Id="rId4" Type="http://schemas.openxmlformats.org/officeDocument/2006/relationships/hyperlink" Target="https://www.sans.org/critical-security-control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7.jpg"/><Relationship Id="rId7" Type="http://schemas.openxmlformats.org/officeDocument/2006/relationships/hyperlink" Target="http://wifimurahlaju.blogspot.com/2017/08/supply-chain-service-output.html"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jpg"/><Relationship Id="rId7" Type="http://schemas.openxmlformats.org/officeDocument/2006/relationships/image" Target="../media/image116.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115.jpg"/><Relationship Id="rId5" Type="http://schemas.openxmlformats.org/officeDocument/2006/relationships/image" Target="../media/image114.jpg"/><Relationship Id="rId4" Type="http://schemas.openxmlformats.org/officeDocument/2006/relationships/image" Target="../media/image113.jpg"/><Relationship Id="rId9" Type="http://schemas.openxmlformats.org/officeDocument/2006/relationships/image" Target="../media/image118.png"/></Relationships>
</file>

<file path=ppt/slides/_rels/slide31.xml.rels><?xml version="1.0" encoding="UTF-8" standalone="yes"?>
<Relationships xmlns="http://schemas.openxmlformats.org/package/2006/relationships"><Relationship Id="rId8" Type="http://schemas.openxmlformats.org/officeDocument/2006/relationships/image" Target="../media/image122.jpg"/><Relationship Id="rId13" Type="http://schemas.openxmlformats.org/officeDocument/2006/relationships/image" Target="../media/image127.png"/><Relationship Id="rId3" Type="http://schemas.openxmlformats.org/officeDocument/2006/relationships/hyperlink" Target="http://www.bbc.com/news/world-54337098" TargetMode="External"/><Relationship Id="rId7" Type="http://schemas.openxmlformats.org/officeDocument/2006/relationships/hyperlink" Target="http://www.iberdrola.com/sustainability/climate-change-mi" TargetMode="External"/><Relationship Id="rId12" Type="http://schemas.openxmlformats.org/officeDocument/2006/relationships/image" Target="../media/image126.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21.jpg"/><Relationship Id="rId11" Type="http://schemas.openxmlformats.org/officeDocument/2006/relationships/image" Target="../media/image125.jpg"/><Relationship Id="rId5" Type="http://schemas.openxmlformats.org/officeDocument/2006/relationships/image" Target="../media/image120.jpg"/><Relationship Id="rId10" Type="http://schemas.openxmlformats.org/officeDocument/2006/relationships/image" Target="../media/image124.jpg"/><Relationship Id="rId4" Type="http://schemas.openxmlformats.org/officeDocument/2006/relationships/image" Target="../media/image119.jpg"/><Relationship Id="rId9" Type="http://schemas.openxmlformats.org/officeDocument/2006/relationships/image" Target="../media/image123.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18" Type="http://schemas.openxmlformats.org/officeDocument/2006/relationships/image" Target="../media/image159.png"/><Relationship Id="rId3" Type="http://schemas.openxmlformats.org/officeDocument/2006/relationships/image" Target="../media/image144.jpg"/><Relationship Id="rId7" Type="http://schemas.openxmlformats.org/officeDocument/2006/relationships/image" Target="../media/image148.png"/><Relationship Id="rId12" Type="http://schemas.openxmlformats.org/officeDocument/2006/relationships/image" Target="../media/image153.png"/><Relationship Id="rId17" Type="http://schemas.openxmlformats.org/officeDocument/2006/relationships/image" Target="../media/image158.png"/><Relationship Id="rId2" Type="http://schemas.openxmlformats.org/officeDocument/2006/relationships/notesSlide" Target="../notesSlides/notesSlide40.xml"/><Relationship Id="rId16" Type="http://schemas.openxmlformats.org/officeDocument/2006/relationships/image" Target="../media/image157.png"/><Relationship Id="rId1" Type="http://schemas.openxmlformats.org/officeDocument/2006/relationships/slideLayout" Target="../slideLayouts/slideLayout12.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5" Type="http://schemas.openxmlformats.org/officeDocument/2006/relationships/image" Target="../media/image156.png"/><Relationship Id="rId10" Type="http://schemas.openxmlformats.org/officeDocument/2006/relationships/image" Target="../media/image151.png"/><Relationship Id="rId4" Type="http://schemas.openxmlformats.org/officeDocument/2006/relationships/image" Target="../media/image145.jpg"/><Relationship Id="rId9" Type="http://schemas.openxmlformats.org/officeDocument/2006/relationships/image" Target="../media/image150.png"/><Relationship Id="rId14" Type="http://schemas.openxmlformats.org/officeDocument/2006/relationships/image" Target="../media/image155.png"/></Relationships>
</file>

<file path=ppt/slides/_rels/slide41.xml.rels><?xml version="1.0" encoding="UTF-8" standalone="yes"?>
<Relationships xmlns="http://schemas.openxmlformats.org/package/2006/relationships"><Relationship Id="rId8" Type="http://schemas.openxmlformats.org/officeDocument/2006/relationships/image" Target="../media/image164.jpg"/><Relationship Id="rId3" Type="http://schemas.openxmlformats.org/officeDocument/2006/relationships/image" Target="../media/image144.jpg"/><Relationship Id="rId7" Type="http://schemas.openxmlformats.org/officeDocument/2006/relationships/image" Target="../media/image163.jp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162.jpg"/><Relationship Id="rId5" Type="http://schemas.openxmlformats.org/officeDocument/2006/relationships/image" Target="../media/image161.jpg"/><Relationship Id="rId4" Type="http://schemas.openxmlformats.org/officeDocument/2006/relationships/image" Target="../media/image160.jpg"/></Relationships>
</file>

<file path=ppt/slides/_rels/slide42.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75.png"/><Relationship Id="rId18" Type="http://schemas.openxmlformats.org/officeDocument/2006/relationships/image" Target="../media/image180.png"/><Relationship Id="rId3" Type="http://schemas.openxmlformats.org/officeDocument/2006/relationships/image" Target="../media/image165.png"/><Relationship Id="rId7" Type="http://schemas.openxmlformats.org/officeDocument/2006/relationships/image" Target="../media/image169.png"/><Relationship Id="rId12" Type="http://schemas.openxmlformats.org/officeDocument/2006/relationships/image" Target="../media/image174.png"/><Relationship Id="rId17" Type="http://schemas.openxmlformats.org/officeDocument/2006/relationships/image" Target="../media/image179.png"/><Relationship Id="rId2" Type="http://schemas.openxmlformats.org/officeDocument/2006/relationships/notesSlide" Target="../notesSlides/notesSlide42.xml"/><Relationship Id="rId16" Type="http://schemas.openxmlformats.org/officeDocument/2006/relationships/image" Target="../media/image178.png"/><Relationship Id="rId1" Type="http://schemas.openxmlformats.org/officeDocument/2006/relationships/slideLayout" Target="../slideLayouts/slideLayout12.xml"/><Relationship Id="rId6" Type="http://schemas.openxmlformats.org/officeDocument/2006/relationships/image" Target="../media/image168.png"/><Relationship Id="rId11" Type="http://schemas.openxmlformats.org/officeDocument/2006/relationships/image" Target="../media/image173.png"/><Relationship Id="rId5" Type="http://schemas.openxmlformats.org/officeDocument/2006/relationships/image" Target="../media/image167.png"/><Relationship Id="rId15" Type="http://schemas.openxmlformats.org/officeDocument/2006/relationships/image" Target="../media/image177.png"/><Relationship Id="rId10" Type="http://schemas.openxmlformats.org/officeDocument/2006/relationships/image" Target="../media/image172.png"/><Relationship Id="rId19" Type="http://schemas.openxmlformats.org/officeDocument/2006/relationships/image" Target="../media/image181.png"/><Relationship Id="rId4" Type="http://schemas.openxmlformats.org/officeDocument/2006/relationships/image" Target="../media/image166.png"/><Relationship Id="rId9" Type="http://schemas.openxmlformats.org/officeDocument/2006/relationships/image" Target="../media/image171.png"/><Relationship Id="rId14" Type="http://schemas.openxmlformats.org/officeDocument/2006/relationships/image" Target="../media/image176.png"/></Relationships>
</file>

<file path=ppt/slides/_rels/slide43.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www.hhs.gov/sites/default/files/owasp-top-10.pdf" TargetMode="External"/><Relationship Id="rId4" Type="http://schemas.openxmlformats.org/officeDocument/2006/relationships/hyperlink" Target="https://cwe.mitre.org/top25/archive/2022/2022_cwe_top25.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security-tracker.debian.org/tracker/" TargetMode="External"/><Relationship Id="rId3" Type="http://schemas.openxmlformats.org/officeDocument/2006/relationships/hyperlink" Target="https://cwe.mitre.org/" TargetMode="External"/><Relationship Id="rId7" Type="http://schemas.openxmlformats.org/officeDocument/2006/relationships/hyperlink" Target="https://seclists.org/" TargetMode="External"/><Relationship Id="rId12"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owasp.org/www-project-top-ten/" TargetMode="External"/><Relationship Id="rId11" Type="http://schemas.openxmlformats.org/officeDocument/2006/relationships/image" Target="../media/image9.png"/><Relationship Id="rId5" Type="http://schemas.openxmlformats.org/officeDocument/2006/relationships/hyperlink" Target="https://nvd.nist.gov/" TargetMode="External"/><Relationship Id="rId10" Type="http://schemas.openxmlformats.org/officeDocument/2006/relationships/image" Target="../media/image8.png"/><Relationship Id="rId4" Type="http://schemas.openxmlformats.org/officeDocument/2006/relationships/hyperlink" Target="https://cve.mitre.org/" TargetMode="External"/><Relationship Id="rId9" Type="http://schemas.openxmlformats.org/officeDocument/2006/relationships/hyperlink" Target="https://access.redhat.com/security/security-updat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grpSp>
        <p:nvGrpSpPr>
          <p:cNvPr id="1740" name="Google Shape;1740;p88"/>
          <p:cNvGrpSpPr/>
          <p:nvPr/>
        </p:nvGrpSpPr>
        <p:grpSpPr>
          <a:xfrm>
            <a:off x="0" y="0"/>
            <a:ext cx="10747692" cy="6858000"/>
            <a:chOff x="0" y="0"/>
            <a:chExt cx="10747692" cy="6858000"/>
          </a:xfrm>
        </p:grpSpPr>
        <p:sp>
          <p:nvSpPr>
            <p:cNvPr id="1741" name="Google Shape;1741;p88"/>
            <p:cNvSpPr/>
            <p:nvPr/>
          </p:nvSpPr>
          <p:spPr>
            <a:xfrm>
              <a:off x="5386387" y="1904"/>
              <a:ext cx="5361305" cy="6837045"/>
            </a:xfrm>
            <a:custGeom>
              <a:avLst/>
              <a:gdLst/>
              <a:ahLst/>
              <a:cxnLst/>
              <a:rect l="l" t="t" r="r" b="b"/>
              <a:pathLst>
                <a:path w="5361304" h="6837045" extrusionOk="0">
                  <a:moveTo>
                    <a:pt x="5361305" y="0"/>
                  </a:moveTo>
                  <a:lnTo>
                    <a:pt x="1922145" y="0"/>
                  </a:lnTo>
                  <a:lnTo>
                    <a:pt x="0" y="6836727"/>
                  </a:lnTo>
                  <a:lnTo>
                    <a:pt x="3438842" y="6836727"/>
                  </a:lnTo>
                  <a:lnTo>
                    <a:pt x="5361305" y="0"/>
                  </a:lnTo>
                  <a:close/>
                </a:path>
              </a:pathLst>
            </a:custGeom>
            <a:solidFill>
              <a:srgbClr val="FFB800">
                <a:alpha val="219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2" name="Google Shape;1742;p88"/>
            <p:cNvSpPr/>
            <p:nvPr/>
          </p:nvSpPr>
          <p:spPr>
            <a:xfrm>
              <a:off x="4561840" y="0"/>
              <a:ext cx="1924685" cy="6858000"/>
            </a:xfrm>
            <a:custGeom>
              <a:avLst/>
              <a:gdLst/>
              <a:ahLst/>
              <a:cxnLst/>
              <a:rect l="l" t="t" r="r" b="b"/>
              <a:pathLst>
                <a:path w="1924685" h="6858000" extrusionOk="0">
                  <a:moveTo>
                    <a:pt x="1924685" y="0"/>
                  </a:moveTo>
                  <a:lnTo>
                    <a:pt x="0" y="6858000"/>
                  </a:lnTo>
                </a:path>
              </a:pathLst>
            </a:custGeom>
            <a:noFill/>
            <a:ln w="25400" cap="flat" cmpd="sng">
              <a:solidFill>
                <a:srgbClr val="D6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3" name="Google Shape;1743;p88"/>
            <p:cNvSpPr/>
            <p:nvPr/>
          </p:nvSpPr>
          <p:spPr>
            <a:xfrm>
              <a:off x="3507740" y="0"/>
              <a:ext cx="2549525" cy="6847840"/>
            </a:xfrm>
            <a:custGeom>
              <a:avLst/>
              <a:gdLst/>
              <a:ahLst/>
              <a:cxnLst/>
              <a:rect l="l" t="t" r="r" b="b"/>
              <a:pathLst>
                <a:path w="2549525" h="6847840" extrusionOk="0">
                  <a:moveTo>
                    <a:pt x="1325562" y="2279015"/>
                  </a:moveTo>
                  <a:lnTo>
                    <a:pt x="1275714" y="2287270"/>
                  </a:lnTo>
                  <a:lnTo>
                    <a:pt x="1229995" y="2308542"/>
                  </a:lnTo>
                  <a:lnTo>
                    <a:pt x="1191577" y="2341562"/>
                  </a:lnTo>
                  <a:lnTo>
                    <a:pt x="1163002" y="2385377"/>
                  </a:lnTo>
                  <a:lnTo>
                    <a:pt x="1163002" y="2386647"/>
                  </a:lnTo>
                  <a:lnTo>
                    <a:pt x="821689" y="3658870"/>
                  </a:lnTo>
                  <a:lnTo>
                    <a:pt x="0" y="6846570"/>
                  </a:lnTo>
                  <a:lnTo>
                    <a:pt x="6667" y="6847205"/>
                  </a:lnTo>
                  <a:lnTo>
                    <a:pt x="20002" y="6847522"/>
                  </a:lnTo>
                  <a:lnTo>
                    <a:pt x="26670" y="6847522"/>
                  </a:lnTo>
                  <a:lnTo>
                    <a:pt x="845820" y="3665220"/>
                  </a:lnTo>
                  <a:lnTo>
                    <a:pt x="1187132" y="2394267"/>
                  </a:lnTo>
                  <a:lnTo>
                    <a:pt x="1211897" y="2356802"/>
                  </a:lnTo>
                  <a:lnTo>
                    <a:pt x="1244917" y="2328545"/>
                  </a:lnTo>
                  <a:lnTo>
                    <a:pt x="1283970" y="2310447"/>
                  </a:lnTo>
                  <a:lnTo>
                    <a:pt x="1326832" y="2303779"/>
                  </a:lnTo>
                  <a:lnTo>
                    <a:pt x="1422717" y="2303779"/>
                  </a:lnTo>
                  <a:lnTo>
                    <a:pt x="1377314" y="2285365"/>
                  </a:lnTo>
                  <a:lnTo>
                    <a:pt x="1325562" y="2279015"/>
                  </a:lnTo>
                  <a:close/>
                </a:path>
                <a:path w="2549525" h="6847840" extrusionOk="0">
                  <a:moveTo>
                    <a:pt x="1422717" y="2303779"/>
                  </a:moveTo>
                  <a:lnTo>
                    <a:pt x="1326832" y="2303779"/>
                  </a:lnTo>
                  <a:lnTo>
                    <a:pt x="1370964" y="2309495"/>
                  </a:lnTo>
                  <a:lnTo>
                    <a:pt x="1417002" y="2330132"/>
                  </a:lnTo>
                  <a:lnTo>
                    <a:pt x="1453197" y="2363470"/>
                  </a:lnTo>
                  <a:lnTo>
                    <a:pt x="1477327" y="2405379"/>
                  </a:lnTo>
                  <a:lnTo>
                    <a:pt x="1487805" y="2453322"/>
                  </a:lnTo>
                  <a:lnTo>
                    <a:pt x="1482725" y="2503170"/>
                  </a:lnTo>
                  <a:lnTo>
                    <a:pt x="1223962" y="3457575"/>
                  </a:lnTo>
                  <a:lnTo>
                    <a:pt x="1217930" y="3493135"/>
                  </a:lnTo>
                  <a:lnTo>
                    <a:pt x="1226820" y="3563620"/>
                  </a:lnTo>
                  <a:lnTo>
                    <a:pt x="1262380" y="3626802"/>
                  </a:lnTo>
                  <a:lnTo>
                    <a:pt x="1318895" y="3670300"/>
                  </a:lnTo>
                  <a:lnTo>
                    <a:pt x="1402080" y="3689667"/>
                  </a:lnTo>
                  <a:lnTo>
                    <a:pt x="1449387" y="3683317"/>
                  </a:lnTo>
                  <a:lnTo>
                    <a:pt x="1492567" y="3665220"/>
                  </a:lnTo>
                  <a:lnTo>
                    <a:pt x="1495481" y="3662997"/>
                  </a:lnTo>
                  <a:lnTo>
                    <a:pt x="1408430" y="3662997"/>
                  </a:lnTo>
                  <a:lnTo>
                    <a:pt x="1358264" y="3657600"/>
                  </a:lnTo>
                  <a:lnTo>
                    <a:pt x="1303337" y="3630612"/>
                  </a:lnTo>
                  <a:lnTo>
                    <a:pt x="1263332" y="3584257"/>
                  </a:lnTo>
                  <a:lnTo>
                    <a:pt x="1243330" y="3525837"/>
                  </a:lnTo>
                  <a:lnTo>
                    <a:pt x="1242695" y="3495040"/>
                  </a:lnTo>
                  <a:lnTo>
                    <a:pt x="1248092" y="3463925"/>
                  </a:lnTo>
                  <a:lnTo>
                    <a:pt x="1506855" y="2509520"/>
                  </a:lnTo>
                  <a:lnTo>
                    <a:pt x="1513205" y="2460942"/>
                  </a:lnTo>
                  <a:lnTo>
                    <a:pt x="1506855" y="2413635"/>
                  </a:lnTo>
                  <a:lnTo>
                    <a:pt x="1488757" y="2370454"/>
                  </a:lnTo>
                  <a:lnTo>
                    <a:pt x="1460182" y="2332990"/>
                  </a:lnTo>
                  <a:lnTo>
                    <a:pt x="1422717" y="2303779"/>
                  </a:lnTo>
                  <a:close/>
                </a:path>
                <a:path w="2549525" h="6847840" extrusionOk="0">
                  <a:moveTo>
                    <a:pt x="2549525" y="0"/>
                  </a:moveTo>
                  <a:lnTo>
                    <a:pt x="2523172" y="0"/>
                  </a:lnTo>
                  <a:lnTo>
                    <a:pt x="1945639" y="2096452"/>
                  </a:lnTo>
                  <a:lnTo>
                    <a:pt x="1552575" y="3546157"/>
                  </a:lnTo>
                  <a:lnTo>
                    <a:pt x="1531620" y="3592195"/>
                  </a:lnTo>
                  <a:lnTo>
                    <a:pt x="1498282" y="3628072"/>
                  </a:lnTo>
                  <a:lnTo>
                    <a:pt x="1456372" y="3652520"/>
                  </a:lnTo>
                  <a:lnTo>
                    <a:pt x="1408430" y="3662997"/>
                  </a:lnTo>
                  <a:lnTo>
                    <a:pt x="1495481" y="3662997"/>
                  </a:lnTo>
                  <a:lnTo>
                    <a:pt x="1530032" y="3636645"/>
                  </a:lnTo>
                  <a:lnTo>
                    <a:pt x="1559242" y="3599179"/>
                  </a:lnTo>
                  <a:lnTo>
                    <a:pt x="1577657" y="3553777"/>
                  </a:lnTo>
                  <a:lnTo>
                    <a:pt x="1971039" y="2104072"/>
                  </a:lnTo>
                  <a:lnTo>
                    <a:pt x="2547937" y="5397"/>
                  </a:lnTo>
                  <a:lnTo>
                    <a:pt x="2549525"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44" name="Google Shape;1744;p88"/>
            <p:cNvPicPr preferRelativeResize="0"/>
            <p:nvPr/>
          </p:nvPicPr>
          <p:blipFill rotWithShape="1">
            <a:blip r:embed="rId3">
              <a:alphaModFix/>
            </a:blip>
            <a:srcRect/>
            <a:stretch/>
          </p:blipFill>
          <p:spPr>
            <a:xfrm>
              <a:off x="0" y="0"/>
              <a:ext cx="5840730" cy="6858000"/>
            </a:xfrm>
            <a:prstGeom prst="rect">
              <a:avLst/>
            </a:prstGeom>
            <a:noFill/>
            <a:ln>
              <a:noFill/>
            </a:ln>
          </p:spPr>
        </p:pic>
      </p:grpSp>
      <p:sp>
        <p:nvSpPr>
          <p:cNvPr id="1745" name="Google Shape;1745;p88"/>
          <p:cNvSpPr txBox="1">
            <a:spLocks noGrp="1"/>
          </p:cNvSpPr>
          <p:nvPr>
            <p:ph type="ctrTitle"/>
          </p:nvPr>
        </p:nvSpPr>
        <p:spPr>
          <a:xfrm>
            <a:off x="1019175" y="36512"/>
            <a:ext cx="10153649" cy="2373630"/>
          </a:xfrm>
          <a:prstGeom prst="rect">
            <a:avLst/>
          </a:prstGeom>
          <a:noFill/>
          <a:ln>
            <a:noFill/>
          </a:ln>
        </p:spPr>
        <p:txBody>
          <a:bodyPr spcFirstLastPara="1" wrap="square" lIns="0" tIns="46975" rIns="0" bIns="0" anchor="t" anchorCtr="0">
            <a:spAutoFit/>
          </a:bodyPr>
          <a:lstStyle/>
          <a:p>
            <a:pPr marL="6276975" marR="5080" lvl="0" indent="0" algn="l" rtl="0">
              <a:lnSpc>
                <a:spcPct val="114374"/>
              </a:lnSpc>
              <a:spcBef>
                <a:spcPts val="0"/>
              </a:spcBef>
              <a:spcAft>
                <a:spcPts val="0"/>
              </a:spcAft>
              <a:buNone/>
            </a:pPr>
            <a:r>
              <a:rPr lang="en-US" sz="3200"/>
              <a:t>Διαχείριση και  Διακυβέρνηση  κινδύνων στον τομέα  της ναυτιλιακής  κυβερνοασφάλειας</a:t>
            </a:r>
            <a:endParaRPr sz="3200"/>
          </a:p>
        </p:txBody>
      </p:sp>
      <p:sp>
        <p:nvSpPr>
          <p:cNvPr id="1746" name="Google Shape;1746;p88"/>
          <p:cNvSpPr txBox="1"/>
          <p:nvPr/>
        </p:nvSpPr>
        <p:spPr>
          <a:xfrm>
            <a:off x="7311072" y="4163218"/>
            <a:ext cx="3169285" cy="92265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000" b="1" dirty="0">
                <a:solidFill>
                  <a:srgbClr val="D6791A"/>
                </a:solidFill>
                <a:latin typeface="Calibri"/>
                <a:ea typeface="Calibri"/>
                <a:cs typeface="Calibri"/>
                <a:sym typeface="Calibri"/>
              </a:rPr>
              <a:t>CSP003_S_M</a:t>
            </a:r>
            <a:endParaRPr sz="4000" dirty="0">
              <a:solidFill>
                <a:schemeClr val="dk1"/>
              </a:solidFill>
              <a:latin typeface="Calibri"/>
              <a:ea typeface="Calibri"/>
              <a:cs typeface="Calibri"/>
              <a:sym typeface="Calibri"/>
            </a:endParaRPr>
          </a:p>
          <a:p>
            <a:pPr marL="688975" marR="0" lvl="0" indent="0" algn="l" rtl="0">
              <a:lnSpc>
                <a:spcPct val="100000"/>
              </a:lnSpc>
              <a:spcBef>
                <a:spcPts val="1005"/>
              </a:spcBef>
              <a:spcAft>
                <a:spcPts val="0"/>
              </a:spcAft>
              <a:buNone/>
            </a:pPr>
            <a:r>
              <a:rPr lang="en-US" sz="1050" dirty="0">
                <a:solidFill>
                  <a:schemeClr val="dk1"/>
                </a:solidFill>
                <a:latin typeface="Calibri"/>
                <a:ea typeface="Calibri"/>
                <a:cs typeface="Calibri"/>
                <a:sym typeface="Calibri"/>
              </a:rPr>
              <a:t>ΠΑΡΟΥΣΊΑΣΗ ΑΠΌ: ΝΙΝΈΤΑ ΠΟΛΈΜΗ</a:t>
            </a:r>
            <a:endParaRPr sz="105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grpSp>
        <p:nvGrpSpPr>
          <p:cNvPr id="1994" name="Google Shape;1994;p97"/>
          <p:cNvGrpSpPr/>
          <p:nvPr/>
        </p:nvGrpSpPr>
        <p:grpSpPr>
          <a:xfrm>
            <a:off x="1429702" y="204152"/>
            <a:ext cx="7680007" cy="1029334"/>
            <a:chOff x="1429702" y="204152"/>
            <a:chExt cx="7680007" cy="1029334"/>
          </a:xfrm>
        </p:grpSpPr>
        <p:pic>
          <p:nvPicPr>
            <p:cNvPr id="1995" name="Google Shape;1995;p97"/>
            <p:cNvPicPr preferRelativeResize="0"/>
            <p:nvPr/>
          </p:nvPicPr>
          <p:blipFill rotWithShape="1">
            <a:blip r:embed="rId3">
              <a:alphaModFix/>
            </a:blip>
            <a:srcRect/>
            <a:stretch/>
          </p:blipFill>
          <p:spPr>
            <a:xfrm>
              <a:off x="1460182" y="316865"/>
              <a:ext cx="2019934" cy="733742"/>
            </a:xfrm>
            <a:prstGeom prst="rect">
              <a:avLst/>
            </a:prstGeom>
            <a:noFill/>
            <a:ln>
              <a:noFill/>
            </a:ln>
          </p:spPr>
        </p:pic>
        <p:sp>
          <p:nvSpPr>
            <p:cNvPr id="1996" name="Google Shape;1996;p97"/>
            <p:cNvSpPr/>
            <p:nvPr/>
          </p:nvSpPr>
          <p:spPr>
            <a:xfrm>
              <a:off x="1429702" y="287337"/>
              <a:ext cx="2004695" cy="720725"/>
            </a:xfrm>
            <a:custGeom>
              <a:avLst/>
              <a:gdLst/>
              <a:ahLst/>
              <a:cxnLst/>
              <a:rect l="l" t="t" r="r" b="b"/>
              <a:pathLst>
                <a:path w="2004695" h="720725" extrusionOk="0">
                  <a:moveTo>
                    <a:pt x="1718310" y="0"/>
                  </a:moveTo>
                  <a:lnTo>
                    <a:pt x="0" y="0"/>
                  </a:lnTo>
                  <a:lnTo>
                    <a:pt x="0" y="720407"/>
                  </a:lnTo>
                  <a:lnTo>
                    <a:pt x="1718310" y="720407"/>
                  </a:lnTo>
                  <a:lnTo>
                    <a:pt x="2004695" y="360045"/>
                  </a:lnTo>
                  <a:lnTo>
                    <a:pt x="1718310"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7" name="Google Shape;1997;p97"/>
            <p:cNvSpPr/>
            <p:nvPr/>
          </p:nvSpPr>
          <p:spPr>
            <a:xfrm>
              <a:off x="1429702" y="287337"/>
              <a:ext cx="2004695" cy="720725"/>
            </a:xfrm>
            <a:custGeom>
              <a:avLst/>
              <a:gdLst/>
              <a:ahLst/>
              <a:cxnLst/>
              <a:rect l="l" t="t" r="r" b="b"/>
              <a:pathLst>
                <a:path w="2004695" h="720725" extrusionOk="0">
                  <a:moveTo>
                    <a:pt x="0" y="0"/>
                  </a:moveTo>
                  <a:lnTo>
                    <a:pt x="1718310" y="0"/>
                  </a:lnTo>
                  <a:lnTo>
                    <a:pt x="2004695" y="360045"/>
                  </a:lnTo>
                  <a:lnTo>
                    <a:pt x="1718310" y="720407"/>
                  </a:lnTo>
                  <a:lnTo>
                    <a:pt x="0" y="720407"/>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98" name="Google Shape;1998;p97"/>
            <p:cNvPicPr preferRelativeResize="0"/>
            <p:nvPr/>
          </p:nvPicPr>
          <p:blipFill rotWithShape="1">
            <a:blip r:embed="rId4">
              <a:alphaModFix/>
            </a:blip>
            <a:srcRect/>
            <a:stretch/>
          </p:blipFill>
          <p:spPr>
            <a:xfrm>
              <a:off x="3304222" y="316865"/>
              <a:ext cx="2035175" cy="733742"/>
            </a:xfrm>
            <a:prstGeom prst="rect">
              <a:avLst/>
            </a:prstGeom>
            <a:noFill/>
            <a:ln>
              <a:noFill/>
            </a:ln>
          </p:spPr>
        </p:pic>
        <p:sp>
          <p:nvSpPr>
            <p:cNvPr id="1999" name="Google Shape;1999;p97"/>
            <p:cNvSpPr/>
            <p:nvPr/>
          </p:nvSpPr>
          <p:spPr>
            <a:xfrm>
              <a:off x="3280727" y="287337"/>
              <a:ext cx="2012950" cy="720725"/>
            </a:xfrm>
            <a:custGeom>
              <a:avLst/>
              <a:gdLst/>
              <a:ahLst/>
              <a:cxnLst/>
              <a:rect l="l" t="t" r="r" b="b"/>
              <a:pathLst>
                <a:path w="2012950" h="720725" extrusionOk="0">
                  <a:moveTo>
                    <a:pt x="1727517" y="0"/>
                  </a:moveTo>
                  <a:lnTo>
                    <a:pt x="0" y="0"/>
                  </a:lnTo>
                  <a:lnTo>
                    <a:pt x="285114" y="360045"/>
                  </a:lnTo>
                  <a:lnTo>
                    <a:pt x="0" y="720407"/>
                  </a:lnTo>
                  <a:lnTo>
                    <a:pt x="1727517" y="720407"/>
                  </a:lnTo>
                  <a:lnTo>
                    <a:pt x="2012632" y="360045"/>
                  </a:lnTo>
                  <a:lnTo>
                    <a:pt x="1727517"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0" name="Google Shape;2000;p97"/>
            <p:cNvSpPr/>
            <p:nvPr/>
          </p:nvSpPr>
          <p:spPr>
            <a:xfrm>
              <a:off x="3280727" y="287337"/>
              <a:ext cx="2012950" cy="720725"/>
            </a:xfrm>
            <a:custGeom>
              <a:avLst/>
              <a:gdLst/>
              <a:ahLst/>
              <a:cxnLst/>
              <a:rect l="l" t="t" r="r" b="b"/>
              <a:pathLst>
                <a:path w="2012950" h="720725" extrusionOk="0">
                  <a:moveTo>
                    <a:pt x="0" y="0"/>
                  </a:moveTo>
                  <a:lnTo>
                    <a:pt x="1727517" y="0"/>
                  </a:lnTo>
                  <a:lnTo>
                    <a:pt x="2012632" y="360045"/>
                  </a:lnTo>
                  <a:lnTo>
                    <a:pt x="1727517" y="720407"/>
                  </a:lnTo>
                  <a:lnTo>
                    <a:pt x="0" y="720407"/>
                  </a:lnTo>
                  <a:lnTo>
                    <a:pt x="285114"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01" name="Google Shape;2001;p97"/>
            <p:cNvPicPr preferRelativeResize="0"/>
            <p:nvPr/>
          </p:nvPicPr>
          <p:blipFill rotWithShape="1">
            <a:blip r:embed="rId5">
              <a:alphaModFix/>
            </a:blip>
            <a:srcRect/>
            <a:stretch/>
          </p:blipFill>
          <p:spPr>
            <a:xfrm>
              <a:off x="5158739" y="316865"/>
              <a:ext cx="2027555" cy="733742"/>
            </a:xfrm>
            <a:prstGeom prst="rect">
              <a:avLst/>
            </a:prstGeom>
            <a:noFill/>
            <a:ln>
              <a:noFill/>
            </a:ln>
          </p:spPr>
        </p:pic>
        <p:pic>
          <p:nvPicPr>
            <p:cNvPr id="2002" name="Google Shape;2002;p97"/>
            <p:cNvPicPr preferRelativeResize="0"/>
            <p:nvPr/>
          </p:nvPicPr>
          <p:blipFill rotWithShape="1">
            <a:blip r:embed="rId6">
              <a:alphaModFix/>
            </a:blip>
            <a:srcRect/>
            <a:stretch/>
          </p:blipFill>
          <p:spPr>
            <a:xfrm>
              <a:off x="5437822" y="341312"/>
              <a:ext cx="1719897" cy="755014"/>
            </a:xfrm>
            <a:prstGeom prst="rect">
              <a:avLst/>
            </a:prstGeom>
            <a:noFill/>
            <a:ln>
              <a:noFill/>
            </a:ln>
          </p:spPr>
        </p:pic>
        <p:sp>
          <p:nvSpPr>
            <p:cNvPr id="2003" name="Google Shape;2003;p97"/>
            <p:cNvSpPr/>
            <p:nvPr/>
          </p:nvSpPr>
          <p:spPr>
            <a:xfrm>
              <a:off x="5134927" y="287337"/>
              <a:ext cx="2006600" cy="720725"/>
            </a:xfrm>
            <a:custGeom>
              <a:avLst/>
              <a:gdLst/>
              <a:ahLst/>
              <a:cxnLst/>
              <a:rect l="l" t="t" r="r" b="b"/>
              <a:pathLst>
                <a:path w="2006600" h="720725" extrusionOk="0">
                  <a:moveTo>
                    <a:pt x="1721802" y="0"/>
                  </a:moveTo>
                  <a:lnTo>
                    <a:pt x="0" y="0"/>
                  </a:lnTo>
                  <a:lnTo>
                    <a:pt x="283845" y="360045"/>
                  </a:lnTo>
                  <a:lnTo>
                    <a:pt x="0" y="720407"/>
                  </a:lnTo>
                  <a:lnTo>
                    <a:pt x="1721802" y="720407"/>
                  </a:lnTo>
                  <a:lnTo>
                    <a:pt x="2006282" y="360045"/>
                  </a:lnTo>
                  <a:lnTo>
                    <a:pt x="1721802"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4" name="Google Shape;2004;p97"/>
            <p:cNvSpPr/>
            <p:nvPr/>
          </p:nvSpPr>
          <p:spPr>
            <a:xfrm>
              <a:off x="5134927" y="287337"/>
              <a:ext cx="2006600" cy="720725"/>
            </a:xfrm>
            <a:custGeom>
              <a:avLst/>
              <a:gdLst/>
              <a:ahLst/>
              <a:cxnLst/>
              <a:rect l="l" t="t" r="r" b="b"/>
              <a:pathLst>
                <a:path w="2006600" h="720725" extrusionOk="0">
                  <a:moveTo>
                    <a:pt x="0" y="0"/>
                  </a:moveTo>
                  <a:lnTo>
                    <a:pt x="1721802" y="0"/>
                  </a:lnTo>
                  <a:lnTo>
                    <a:pt x="2006282" y="360045"/>
                  </a:lnTo>
                  <a:lnTo>
                    <a:pt x="1721802" y="720407"/>
                  </a:lnTo>
                  <a:lnTo>
                    <a:pt x="0" y="720407"/>
                  </a:lnTo>
                  <a:lnTo>
                    <a:pt x="283845"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05" name="Google Shape;2005;p97"/>
            <p:cNvPicPr preferRelativeResize="0"/>
            <p:nvPr/>
          </p:nvPicPr>
          <p:blipFill rotWithShape="1">
            <a:blip r:embed="rId7">
              <a:alphaModFix/>
            </a:blip>
            <a:srcRect/>
            <a:stretch/>
          </p:blipFill>
          <p:spPr>
            <a:xfrm>
              <a:off x="7007542" y="316865"/>
              <a:ext cx="2029142" cy="733742"/>
            </a:xfrm>
            <a:prstGeom prst="rect">
              <a:avLst/>
            </a:prstGeom>
            <a:noFill/>
            <a:ln>
              <a:noFill/>
            </a:ln>
          </p:spPr>
        </p:pic>
        <p:pic>
          <p:nvPicPr>
            <p:cNvPr id="2006" name="Google Shape;2006;p97"/>
            <p:cNvPicPr preferRelativeResize="0"/>
            <p:nvPr/>
          </p:nvPicPr>
          <p:blipFill rotWithShape="1">
            <a:blip r:embed="rId8">
              <a:alphaModFix/>
            </a:blip>
            <a:srcRect/>
            <a:stretch/>
          </p:blipFill>
          <p:spPr>
            <a:xfrm>
              <a:off x="7181214" y="204152"/>
              <a:ext cx="1928495" cy="1029334"/>
            </a:xfrm>
            <a:prstGeom prst="rect">
              <a:avLst/>
            </a:prstGeom>
            <a:noFill/>
            <a:ln>
              <a:noFill/>
            </a:ln>
          </p:spPr>
        </p:pic>
        <p:sp>
          <p:nvSpPr>
            <p:cNvPr id="2007" name="Google Shape;2007;p97"/>
            <p:cNvSpPr/>
            <p:nvPr/>
          </p:nvSpPr>
          <p:spPr>
            <a:xfrm>
              <a:off x="6984364" y="287337"/>
              <a:ext cx="2006600" cy="720725"/>
            </a:xfrm>
            <a:custGeom>
              <a:avLst/>
              <a:gdLst/>
              <a:ahLst/>
              <a:cxnLst/>
              <a:rect l="l" t="t" r="r" b="b"/>
              <a:pathLst>
                <a:path w="2006600" h="720725" extrusionOk="0">
                  <a:moveTo>
                    <a:pt x="1721802" y="0"/>
                  </a:moveTo>
                  <a:lnTo>
                    <a:pt x="0" y="0"/>
                  </a:lnTo>
                  <a:lnTo>
                    <a:pt x="284479" y="360045"/>
                  </a:lnTo>
                  <a:lnTo>
                    <a:pt x="0" y="720407"/>
                  </a:lnTo>
                  <a:lnTo>
                    <a:pt x="1721802" y="720407"/>
                  </a:lnTo>
                  <a:lnTo>
                    <a:pt x="2006282" y="360045"/>
                  </a:lnTo>
                  <a:lnTo>
                    <a:pt x="1721802" y="0"/>
                  </a:lnTo>
                  <a:close/>
                </a:path>
              </a:pathLst>
            </a:custGeom>
            <a:solidFill>
              <a:srgbClr val="90B84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8" name="Google Shape;2008;p97"/>
            <p:cNvSpPr/>
            <p:nvPr/>
          </p:nvSpPr>
          <p:spPr>
            <a:xfrm>
              <a:off x="6984364" y="287337"/>
              <a:ext cx="2006600" cy="720725"/>
            </a:xfrm>
            <a:custGeom>
              <a:avLst/>
              <a:gdLst/>
              <a:ahLst/>
              <a:cxnLst/>
              <a:rect l="l" t="t" r="r" b="b"/>
              <a:pathLst>
                <a:path w="2006600" h="720725" extrusionOk="0">
                  <a:moveTo>
                    <a:pt x="0" y="0"/>
                  </a:moveTo>
                  <a:lnTo>
                    <a:pt x="1721802" y="0"/>
                  </a:lnTo>
                  <a:lnTo>
                    <a:pt x="2006282" y="360045"/>
                  </a:lnTo>
                  <a:lnTo>
                    <a:pt x="1721802" y="720407"/>
                  </a:lnTo>
                  <a:lnTo>
                    <a:pt x="0" y="720407"/>
                  </a:lnTo>
                  <a:lnTo>
                    <a:pt x="284479"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09" name="Google Shape;2009;p97"/>
          <p:cNvSpPr txBox="1"/>
          <p:nvPr/>
        </p:nvSpPr>
        <p:spPr>
          <a:xfrm>
            <a:off x="1897379" y="342265"/>
            <a:ext cx="1069340" cy="579120"/>
          </a:xfrm>
          <a:prstGeom prst="rect">
            <a:avLst/>
          </a:prstGeom>
          <a:noFill/>
          <a:ln>
            <a:noFill/>
          </a:ln>
        </p:spPr>
        <p:txBody>
          <a:bodyPr spcFirstLastPara="1" wrap="square" lIns="0" tIns="12700" rIns="0" bIns="0" anchor="t" anchorCtr="0">
            <a:spAutoFit/>
          </a:bodyPr>
          <a:lstStyle/>
          <a:p>
            <a:pPr marL="12700" marR="5080" lvl="0" indent="282575" algn="l" rtl="0">
              <a:lnSpc>
                <a:spcPct val="151400"/>
              </a:lnSpc>
              <a:spcBef>
                <a:spcPts val="0"/>
              </a:spcBef>
              <a:spcAft>
                <a:spcPts val="0"/>
              </a:spcAft>
              <a:buNone/>
            </a:pPr>
            <a:r>
              <a:rPr lang="en-US" sz="1200" b="1">
                <a:solidFill>
                  <a:srgbClr val="FFFFFF"/>
                </a:solidFill>
                <a:latin typeface="Calibri"/>
                <a:ea typeface="Calibri"/>
                <a:cs typeface="Calibri"/>
                <a:sym typeface="Calibri"/>
              </a:rPr>
              <a:t>Φάση:  Χαρτογραφία</a:t>
            </a:r>
            <a:endParaRPr sz="1200">
              <a:solidFill>
                <a:schemeClr val="dk1"/>
              </a:solidFill>
              <a:latin typeface="Calibri"/>
              <a:ea typeface="Calibri"/>
              <a:cs typeface="Calibri"/>
              <a:sym typeface="Calibri"/>
            </a:endParaRPr>
          </a:p>
        </p:txBody>
      </p:sp>
      <p:sp>
        <p:nvSpPr>
          <p:cNvPr id="2010" name="Google Shape;2010;p97"/>
          <p:cNvSpPr txBox="1"/>
          <p:nvPr/>
        </p:nvSpPr>
        <p:spPr>
          <a:xfrm>
            <a:off x="3840479" y="342265"/>
            <a:ext cx="1023619" cy="579120"/>
          </a:xfrm>
          <a:prstGeom prst="rect">
            <a:avLst/>
          </a:prstGeom>
          <a:noFill/>
          <a:ln>
            <a:noFill/>
          </a:ln>
        </p:spPr>
        <p:txBody>
          <a:bodyPr spcFirstLastPara="1" wrap="square" lIns="0" tIns="12700" rIns="0" bIns="0" anchor="t" anchorCtr="0">
            <a:spAutoFit/>
          </a:bodyPr>
          <a:lstStyle/>
          <a:p>
            <a:pPr marL="12700" marR="5080" lvl="0" indent="0" algn="l" rtl="0">
              <a:lnSpc>
                <a:spcPct val="151400"/>
              </a:lnSpc>
              <a:spcBef>
                <a:spcPts val="0"/>
              </a:spcBef>
              <a:spcAft>
                <a:spcPts val="0"/>
              </a:spcAft>
              <a:buNone/>
            </a:pPr>
            <a:r>
              <a:rPr lang="en-US" sz="1200" b="1">
                <a:solidFill>
                  <a:srgbClr val="FFFFFF"/>
                </a:solidFill>
                <a:latin typeface="Calibri"/>
                <a:ea typeface="Calibri"/>
                <a:cs typeface="Calibri"/>
                <a:sym typeface="Calibri"/>
              </a:rPr>
              <a:t>Ηλεκτρονικές  υπηρεσίες</a:t>
            </a:r>
            <a:endParaRPr sz="1200">
              <a:solidFill>
                <a:schemeClr val="dk1"/>
              </a:solidFill>
              <a:latin typeface="Calibri"/>
              <a:ea typeface="Calibri"/>
              <a:cs typeface="Calibri"/>
              <a:sym typeface="Calibri"/>
            </a:endParaRPr>
          </a:p>
        </p:txBody>
      </p:sp>
      <p:sp>
        <p:nvSpPr>
          <p:cNvPr id="2011" name="Google Shape;2011;p97"/>
          <p:cNvSpPr txBox="1"/>
          <p:nvPr/>
        </p:nvSpPr>
        <p:spPr>
          <a:xfrm>
            <a:off x="5800407" y="342265"/>
            <a:ext cx="922019" cy="579120"/>
          </a:xfrm>
          <a:prstGeom prst="rect">
            <a:avLst/>
          </a:prstGeom>
          <a:noFill/>
          <a:ln>
            <a:noFill/>
          </a:ln>
        </p:spPr>
        <p:txBody>
          <a:bodyPr spcFirstLastPara="1" wrap="square" lIns="0" tIns="12700" rIns="0" bIns="0" anchor="t" anchorCtr="0">
            <a:spAutoFit/>
          </a:bodyPr>
          <a:lstStyle/>
          <a:p>
            <a:pPr marL="172720" marR="5080" lvl="0" indent="-160655" algn="l" rtl="0">
              <a:lnSpc>
                <a:spcPct val="151400"/>
              </a:lnSpc>
              <a:spcBef>
                <a:spcPts val="0"/>
              </a:spcBef>
              <a:spcAft>
                <a:spcPts val="0"/>
              </a:spcAft>
              <a:buNone/>
            </a:pPr>
            <a:r>
              <a:rPr lang="en-US" sz="1200" b="1">
                <a:solidFill>
                  <a:srgbClr val="FFFFFF"/>
                </a:solidFill>
                <a:latin typeface="Calibri"/>
                <a:ea typeface="Calibri"/>
                <a:cs typeface="Calibri"/>
                <a:sym typeface="Calibri"/>
              </a:rPr>
              <a:t>Περιουσιακό  στοιχείο</a:t>
            </a:r>
            <a:endParaRPr sz="1200">
              <a:solidFill>
                <a:schemeClr val="dk1"/>
              </a:solidFill>
              <a:latin typeface="Calibri"/>
              <a:ea typeface="Calibri"/>
              <a:cs typeface="Calibri"/>
              <a:sym typeface="Calibri"/>
            </a:endParaRPr>
          </a:p>
        </p:txBody>
      </p:sp>
      <p:sp>
        <p:nvSpPr>
          <p:cNvPr id="2012" name="Google Shape;2012;p97"/>
          <p:cNvSpPr txBox="1"/>
          <p:nvPr/>
        </p:nvSpPr>
        <p:spPr>
          <a:xfrm>
            <a:off x="7448558" y="366711"/>
            <a:ext cx="1273175" cy="572135"/>
          </a:xfrm>
          <a:prstGeom prst="rect">
            <a:avLst/>
          </a:prstGeom>
          <a:noFill/>
          <a:ln>
            <a:noFill/>
          </a:ln>
        </p:spPr>
        <p:txBody>
          <a:bodyPr spcFirstLastPara="1" wrap="square" lIns="0" tIns="12700" rIns="0" bIns="0" anchor="t" anchorCtr="0">
            <a:spAutoFit/>
          </a:bodyPr>
          <a:lstStyle/>
          <a:p>
            <a:pPr marL="12700" marR="5080" lvl="0" indent="0" algn="ctr" rtl="0">
              <a:lnSpc>
                <a:spcPct val="100000"/>
              </a:lnSpc>
              <a:spcBef>
                <a:spcPts val="0"/>
              </a:spcBef>
              <a:spcAft>
                <a:spcPts val="0"/>
              </a:spcAft>
              <a:buNone/>
            </a:pPr>
            <a:r>
              <a:rPr lang="en-US" sz="1200" b="1">
                <a:solidFill>
                  <a:srgbClr val="FFFFFF"/>
                </a:solidFill>
                <a:latin typeface="Calibri"/>
                <a:ea typeface="Calibri"/>
                <a:cs typeface="Calibri"/>
                <a:sym typeface="Calibri"/>
              </a:rPr>
              <a:t>Αλληλεξαρτήσεις  περιουσιακών  στοιχείων</a:t>
            </a:r>
            <a:endParaRPr sz="1200">
              <a:solidFill>
                <a:schemeClr val="dk1"/>
              </a:solidFill>
              <a:latin typeface="Calibri"/>
              <a:ea typeface="Calibri"/>
              <a:cs typeface="Calibri"/>
              <a:sym typeface="Calibri"/>
            </a:endParaRPr>
          </a:p>
        </p:txBody>
      </p:sp>
      <p:grpSp>
        <p:nvGrpSpPr>
          <p:cNvPr id="2013" name="Google Shape;2013;p97"/>
          <p:cNvGrpSpPr/>
          <p:nvPr/>
        </p:nvGrpSpPr>
        <p:grpSpPr>
          <a:xfrm>
            <a:off x="1497330" y="2259964"/>
            <a:ext cx="9217342" cy="2071371"/>
            <a:chOff x="1497330" y="2259964"/>
            <a:chExt cx="9217342" cy="2071371"/>
          </a:xfrm>
        </p:grpSpPr>
        <p:sp>
          <p:nvSpPr>
            <p:cNvPr id="2014" name="Google Shape;2014;p97"/>
            <p:cNvSpPr/>
            <p:nvPr/>
          </p:nvSpPr>
          <p:spPr>
            <a:xfrm>
              <a:off x="1497330" y="2259964"/>
              <a:ext cx="6083300" cy="1539875"/>
            </a:xfrm>
            <a:custGeom>
              <a:avLst/>
              <a:gdLst/>
              <a:ahLst/>
              <a:cxnLst/>
              <a:rect l="l" t="t" r="r" b="b"/>
              <a:pathLst>
                <a:path w="6083300" h="1539875" extrusionOk="0">
                  <a:moveTo>
                    <a:pt x="0" y="1539875"/>
                  </a:moveTo>
                  <a:lnTo>
                    <a:pt x="2967037" y="1539875"/>
                  </a:lnTo>
                  <a:lnTo>
                    <a:pt x="2967037" y="0"/>
                  </a:lnTo>
                  <a:lnTo>
                    <a:pt x="0" y="0"/>
                  </a:lnTo>
                  <a:lnTo>
                    <a:pt x="0" y="1539875"/>
                  </a:lnTo>
                </a:path>
                <a:path w="6083300" h="1539875" extrusionOk="0">
                  <a:moveTo>
                    <a:pt x="3116262" y="1539875"/>
                  </a:moveTo>
                  <a:lnTo>
                    <a:pt x="6083300" y="1539875"/>
                  </a:lnTo>
                  <a:lnTo>
                    <a:pt x="6083300" y="0"/>
                  </a:lnTo>
                  <a:lnTo>
                    <a:pt x="3116262" y="0"/>
                  </a:lnTo>
                  <a:lnTo>
                    <a:pt x="3116262" y="1539875"/>
                  </a:lnTo>
                </a:path>
              </a:pathLst>
            </a:custGeom>
            <a:noFill/>
            <a:ln w="12700" cap="flat" cmpd="sng">
              <a:solidFill>
                <a:srgbClr val="BFBFB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15" name="Google Shape;2015;p97"/>
            <p:cNvPicPr preferRelativeResize="0"/>
            <p:nvPr/>
          </p:nvPicPr>
          <p:blipFill rotWithShape="1">
            <a:blip r:embed="rId9">
              <a:alphaModFix/>
            </a:blip>
            <a:srcRect/>
            <a:stretch/>
          </p:blipFill>
          <p:spPr>
            <a:xfrm>
              <a:off x="4347527" y="2683192"/>
              <a:ext cx="588962" cy="700404"/>
            </a:xfrm>
            <a:prstGeom prst="rect">
              <a:avLst/>
            </a:prstGeom>
            <a:noFill/>
            <a:ln>
              <a:noFill/>
            </a:ln>
          </p:spPr>
        </p:pic>
        <p:pic>
          <p:nvPicPr>
            <p:cNvPr id="2016" name="Google Shape;2016;p97"/>
            <p:cNvPicPr preferRelativeResize="0"/>
            <p:nvPr/>
          </p:nvPicPr>
          <p:blipFill rotWithShape="1">
            <a:blip r:embed="rId10">
              <a:alphaModFix/>
            </a:blip>
            <a:srcRect/>
            <a:stretch/>
          </p:blipFill>
          <p:spPr>
            <a:xfrm>
              <a:off x="4310380" y="2647314"/>
              <a:ext cx="588645" cy="698182"/>
            </a:xfrm>
            <a:prstGeom prst="rect">
              <a:avLst/>
            </a:prstGeom>
            <a:noFill/>
            <a:ln>
              <a:noFill/>
            </a:ln>
          </p:spPr>
        </p:pic>
        <p:sp>
          <p:nvSpPr>
            <p:cNvPr id="2017" name="Google Shape;2017;p97"/>
            <p:cNvSpPr/>
            <p:nvPr/>
          </p:nvSpPr>
          <p:spPr>
            <a:xfrm>
              <a:off x="7747317" y="2259964"/>
              <a:ext cx="2967355" cy="1539875"/>
            </a:xfrm>
            <a:custGeom>
              <a:avLst/>
              <a:gdLst/>
              <a:ahLst/>
              <a:cxnLst/>
              <a:rect l="l" t="t" r="r" b="b"/>
              <a:pathLst>
                <a:path w="2967354" h="1539875" extrusionOk="0">
                  <a:moveTo>
                    <a:pt x="0" y="1539875"/>
                  </a:moveTo>
                  <a:lnTo>
                    <a:pt x="2967037" y="1539875"/>
                  </a:lnTo>
                  <a:lnTo>
                    <a:pt x="2967037" y="0"/>
                  </a:lnTo>
                  <a:lnTo>
                    <a:pt x="0" y="0"/>
                  </a:lnTo>
                  <a:lnTo>
                    <a:pt x="0" y="1539875"/>
                  </a:lnTo>
                </a:path>
              </a:pathLst>
            </a:custGeom>
            <a:noFill/>
            <a:ln w="12700" cap="flat" cmpd="sng">
              <a:solidFill>
                <a:srgbClr val="BFBFB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18" name="Google Shape;2018;p97"/>
            <p:cNvPicPr preferRelativeResize="0"/>
            <p:nvPr/>
          </p:nvPicPr>
          <p:blipFill rotWithShape="1">
            <a:blip r:embed="rId11">
              <a:alphaModFix/>
            </a:blip>
            <a:srcRect/>
            <a:stretch/>
          </p:blipFill>
          <p:spPr>
            <a:xfrm>
              <a:off x="7447280" y="2756217"/>
              <a:ext cx="588962" cy="700404"/>
            </a:xfrm>
            <a:prstGeom prst="rect">
              <a:avLst/>
            </a:prstGeom>
            <a:noFill/>
            <a:ln>
              <a:noFill/>
            </a:ln>
          </p:spPr>
        </p:pic>
        <p:pic>
          <p:nvPicPr>
            <p:cNvPr id="2019" name="Google Shape;2019;p97"/>
            <p:cNvPicPr preferRelativeResize="0"/>
            <p:nvPr/>
          </p:nvPicPr>
          <p:blipFill rotWithShape="1">
            <a:blip r:embed="rId12">
              <a:alphaModFix/>
            </a:blip>
            <a:srcRect/>
            <a:stretch/>
          </p:blipFill>
          <p:spPr>
            <a:xfrm>
              <a:off x="7410767" y="2720339"/>
              <a:ext cx="588645" cy="698182"/>
            </a:xfrm>
            <a:prstGeom prst="rect">
              <a:avLst/>
            </a:prstGeom>
            <a:noFill/>
            <a:ln>
              <a:noFill/>
            </a:ln>
          </p:spPr>
        </p:pic>
        <p:pic>
          <p:nvPicPr>
            <p:cNvPr id="2020" name="Google Shape;2020;p97"/>
            <p:cNvPicPr preferRelativeResize="0"/>
            <p:nvPr/>
          </p:nvPicPr>
          <p:blipFill rotWithShape="1">
            <a:blip r:embed="rId13">
              <a:alphaModFix/>
            </a:blip>
            <a:srcRect/>
            <a:stretch/>
          </p:blipFill>
          <p:spPr>
            <a:xfrm>
              <a:off x="8818880" y="3752850"/>
              <a:ext cx="697229" cy="578485"/>
            </a:xfrm>
            <a:prstGeom prst="rect">
              <a:avLst/>
            </a:prstGeom>
            <a:noFill/>
            <a:ln>
              <a:noFill/>
            </a:ln>
          </p:spPr>
        </p:pic>
        <p:pic>
          <p:nvPicPr>
            <p:cNvPr id="2021" name="Google Shape;2021;p97"/>
            <p:cNvPicPr preferRelativeResize="0"/>
            <p:nvPr/>
          </p:nvPicPr>
          <p:blipFill rotWithShape="1">
            <a:blip r:embed="rId14">
              <a:alphaModFix/>
            </a:blip>
            <a:srcRect/>
            <a:stretch/>
          </p:blipFill>
          <p:spPr>
            <a:xfrm>
              <a:off x="8856027" y="3714432"/>
              <a:ext cx="696595" cy="578167"/>
            </a:xfrm>
            <a:prstGeom prst="rect">
              <a:avLst/>
            </a:prstGeom>
            <a:noFill/>
            <a:ln>
              <a:noFill/>
            </a:ln>
          </p:spPr>
        </p:pic>
      </p:grpSp>
      <p:grpSp>
        <p:nvGrpSpPr>
          <p:cNvPr id="2022" name="Google Shape;2022;p97"/>
          <p:cNvGrpSpPr/>
          <p:nvPr/>
        </p:nvGrpSpPr>
        <p:grpSpPr>
          <a:xfrm>
            <a:off x="4150042" y="4736465"/>
            <a:ext cx="3565207" cy="1539875"/>
            <a:chOff x="4150042" y="4736465"/>
            <a:chExt cx="3565207" cy="1539875"/>
          </a:xfrm>
        </p:grpSpPr>
        <p:pic>
          <p:nvPicPr>
            <p:cNvPr id="2023" name="Google Shape;2023;p97"/>
            <p:cNvPicPr preferRelativeResize="0"/>
            <p:nvPr/>
          </p:nvPicPr>
          <p:blipFill rotWithShape="1">
            <a:blip r:embed="rId15">
              <a:alphaModFix/>
            </a:blip>
            <a:srcRect/>
            <a:stretch/>
          </p:blipFill>
          <p:spPr>
            <a:xfrm>
              <a:off x="7083107" y="4999672"/>
              <a:ext cx="592137" cy="698817"/>
            </a:xfrm>
            <a:prstGeom prst="rect">
              <a:avLst/>
            </a:prstGeom>
            <a:noFill/>
            <a:ln>
              <a:noFill/>
            </a:ln>
          </p:spPr>
        </p:pic>
        <p:pic>
          <p:nvPicPr>
            <p:cNvPr id="2024" name="Google Shape;2024;p97"/>
            <p:cNvPicPr preferRelativeResize="0"/>
            <p:nvPr/>
          </p:nvPicPr>
          <p:blipFill rotWithShape="1">
            <a:blip r:embed="rId16">
              <a:alphaModFix/>
            </a:blip>
            <a:srcRect/>
            <a:stretch/>
          </p:blipFill>
          <p:spPr>
            <a:xfrm>
              <a:off x="7123747" y="5038725"/>
              <a:ext cx="591502" cy="697865"/>
            </a:xfrm>
            <a:prstGeom prst="rect">
              <a:avLst/>
            </a:prstGeom>
            <a:noFill/>
            <a:ln>
              <a:noFill/>
            </a:ln>
          </p:spPr>
        </p:pic>
        <p:sp>
          <p:nvSpPr>
            <p:cNvPr id="2025" name="Google Shape;2025;p97"/>
            <p:cNvSpPr/>
            <p:nvPr/>
          </p:nvSpPr>
          <p:spPr>
            <a:xfrm>
              <a:off x="4150042" y="4736465"/>
              <a:ext cx="2967355" cy="1539875"/>
            </a:xfrm>
            <a:custGeom>
              <a:avLst/>
              <a:gdLst/>
              <a:ahLst/>
              <a:cxnLst/>
              <a:rect l="l" t="t" r="r" b="b"/>
              <a:pathLst>
                <a:path w="2967354" h="1539875" extrusionOk="0">
                  <a:moveTo>
                    <a:pt x="0" y="1539875"/>
                  </a:moveTo>
                  <a:lnTo>
                    <a:pt x="2967037" y="1539875"/>
                  </a:lnTo>
                  <a:lnTo>
                    <a:pt x="2967037" y="0"/>
                  </a:lnTo>
                  <a:lnTo>
                    <a:pt x="0" y="0"/>
                  </a:lnTo>
                  <a:lnTo>
                    <a:pt x="0" y="1539875"/>
                  </a:lnTo>
                </a:path>
              </a:pathLst>
            </a:custGeom>
            <a:noFill/>
            <a:ln w="12700" cap="flat" cmpd="sng">
              <a:solidFill>
                <a:srgbClr val="BFBFB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26" name="Google Shape;2026;p97"/>
          <p:cNvSpPr txBox="1"/>
          <p:nvPr/>
        </p:nvSpPr>
        <p:spPr>
          <a:xfrm>
            <a:off x="7766367" y="4751070"/>
            <a:ext cx="2967355" cy="1533525"/>
          </a:xfrm>
          <a:prstGeom prst="rect">
            <a:avLst/>
          </a:prstGeom>
          <a:noFill/>
          <a:ln w="12700" cap="flat" cmpd="sng">
            <a:solidFill>
              <a:srgbClr val="BFBFBF"/>
            </a:solidFill>
            <a:prstDash val="solid"/>
            <a:round/>
            <a:headEnd type="none" w="sm" len="sm"/>
            <a:tailEnd type="none" w="sm" len="sm"/>
          </a:ln>
        </p:spPr>
        <p:txBody>
          <a:bodyPr spcFirstLastPara="1" wrap="square" lIns="0" tIns="97775" rIns="0" bIns="0" anchor="t" anchorCtr="0">
            <a:spAutoFit/>
          </a:bodyPr>
          <a:lstStyle/>
          <a:p>
            <a:pPr marL="108585" marR="164465" lvl="0" indent="0" algn="l" rtl="0">
              <a:lnSpc>
                <a:spcPct val="101800"/>
              </a:lnSpc>
              <a:spcBef>
                <a:spcPts val="0"/>
              </a:spcBef>
              <a:spcAft>
                <a:spcPts val="0"/>
              </a:spcAft>
              <a:buNone/>
            </a:pPr>
            <a:r>
              <a:rPr lang="en-US" sz="1050">
                <a:solidFill>
                  <a:schemeClr val="dk1"/>
                </a:solidFill>
                <a:latin typeface="Calibri"/>
                <a:ea typeface="Calibri"/>
                <a:cs typeface="Calibri"/>
                <a:sym typeface="Calibri"/>
              </a:rPr>
              <a:t>4. Προσδιορισμός περιουσιακών στοιχείων  δεδομένων</a:t>
            </a:r>
            <a:endParaRPr sz="1050">
              <a:solidFill>
                <a:schemeClr val="dk1"/>
              </a:solidFill>
              <a:latin typeface="Calibri"/>
              <a:ea typeface="Calibri"/>
              <a:cs typeface="Calibri"/>
              <a:sym typeface="Calibri"/>
            </a:endParaRPr>
          </a:p>
        </p:txBody>
      </p:sp>
      <p:sp>
        <p:nvSpPr>
          <p:cNvPr id="2027" name="Google Shape;2027;p97"/>
          <p:cNvSpPr txBox="1"/>
          <p:nvPr/>
        </p:nvSpPr>
        <p:spPr>
          <a:xfrm>
            <a:off x="7766367" y="4371340"/>
            <a:ext cx="2967355" cy="373380"/>
          </a:xfrm>
          <a:prstGeom prst="rect">
            <a:avLst/>
          </a:prstGeom>
          <a:solidFill>
            <a:srgbClr val="BFBFBF"/>
          </a:solidFill>
          <a:ln>
            <a:noFill/>
          </a:ln>
        </p:spPr>
        <p:txBody>
          <a:bodyPr spcFirstLastPara="1" wrap="square" lIns="0" tIns="51425" rIns="0" bIns="0" anchor="t" anchorCtr="0">
            <a:spAutoFit/>
          </a:bodyPr>
          <a:lstStyle/>
          <a:p>
            <a:pPr marL="184150"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Τοπικοί χρήστες</a:t>
            </a:r>
            <a:endParaRPr sz="1050">
              <a:solidFill>
                <a:schemeClr val="dk1"/>
              </a:solidFill>
              <a:latin typeface="Calibri"/>
              <a:ea typeface="Calibri"/>
              <a:cs typeface="Calibri"/>
              <a:sym typeface="Calibri"/>
            </a:endParaRPr>
          </a:p>
        </p:txBody>
      </p:sp>
      <p:sp>
        <p:nvSpPr>
          <p:cNvPr id="2028" name="Google Shape;2028;p97"/>
          <p:cNvSpPr txBox="1"/>
          <p:nvPr/>
        </p:nvSpPr>
        <p:spPr>
          <a:xfrm>
            <a:off x="4150042" y="4743132"/>
            <a:ext cx="2967355" cy="1533525"/>
          </a:xfrm>
          <a:prstGeom prst="rect">
            <a:avLst/>
          </a:prstGeom>
          <a:noFill/>
          <a:ln w="12700" cap="flat" cmpd="sng">
            <a:solidFill>
              <a:srgbClr val="BFBFBF"/>
            </a:solidFill>
            <a:prstDash val="solid"/>
            <a:round/>
            <a:headEnd type="none" w="sm" len="sm"/>
            <a:tailEnd type="none" w="sm" len="sm"/>
          </a:ln>
        </p:spPr>
        <p:txBody>
          <a:bodyPr spcFirstLastPara="1" wrap="square" lIns="0" tIns="101600" rIns="0" bIns="0" anchor="t" anchorCtr="0">
            <a:spAutoFit/>
          </a:bodyPr>
          <a:lstStyle/>
          <a:p>
            <a:pPr marL="107950" marR="301625" lvl="0" indent="0" algn="l" rtl="0">
              <a:lnSpc>
                <a:spcPct val="100000"/>
              </a:lnSpc>
              <a:spcBef>
                <a:spcPts val="0"/>
              </a:spcBef>
              <a:spcAft>
                <a:spcPts val="0"/>
              </a:spcAft>
              <a:buNone/>
            </a:pPr>
            <a:r>
              <a:rPr lang="en-US" sz="1050">
                <a:solidFill>
                  <a:schemeClr val="dk1"/>
                </a:solidFill>
                <a:latin typeface="Calibri"/>
                <a:ea typeface="Calibri"/>
                <a:cs typeface="Calibri"/>
                <a:sym typeface="Calibri"/>
              </a:rPr>
              <a:t>5. Προσδιορισμός/προαπαιτούμενα H/W  και S/W</a:t>
            </a:r>
            <a:endParaRPr sz="1050">
              <a:solidFill>
                <a:schemeClr val="dk1"/>
              </a:solidFill>
              <a:latin typeface="Calibri"/>
              <a:ea typeface="Calibri"/>
              <a:cs typeface="Calibri"/>
              <a:sym typeface="Calibri"/>
            </a:endParaRPr>
          </a:p>
        </p:txBody>
      </p:sp>
      <p:sp>
        <p:nvSpPr>
          <p:cNvPr id="2029" name="Google Shape;2029;p97"/>
          <p:cNvSpPr txBox="1"/>
          <p:nvPr/>
        </p:nvSpPr>
        <p:spPr>
          <a:xfrm>
            <a:off x="4150042" y="4363402"/>
            <a:ext cx="2967355" cy="373380"/>
          </a:xfrm>
          <a:prstGeom prst="rect">
            <a:avLst/>
          </a:prstGeom>
          <a:solidFill>
            <a:srgbClr val="BFBFBF"/>
          </a:solidFill>
          <a:ln>
            <a:noFill/>
          </a:ln>
        </p:spPr>
        <p:txBody>
          <a:bodyPr spcFirstLastPara="1" wrap="square" lIns="0" tIns="52050" rIns="0" bIns="0" anchor="t" anchorCtr="0">
            <a:spAutoFit/>
          </a:bodyPr>
          <a:lstStyle/>
          <a:p>
            <a:pPr marL="177165"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Διαχειριστές</a:t>
            </a:r>
            <a:endParaRPr sz="1050">
              <a:solidFill>
                <a:schemeClr val="dk1"/>
              </a:solidFill>
              <a:latin typeface="Calibri"/>
              <a:ea typeface="Calibri"/>
              <a:cs typeface="Calibri"/>
              <a:sym typeface="Calibri"/>
            </a:endParaRPr>
          </a:p>
        </p:txBody>
      </p:sp>
      <p:sp>
        <p:nvSpPr>
          <p:cNvPr id="2030" name="Google Shape;2030;p97"/>
          <p:cNvSpPr txBox="1"/>
          <p:nvPr/>
        </p:nvSpPr>
        <p:spPr>
          <a:xfrm>
            <a:off x="7747317" y="2266314"/>
            <a:ext cx="2967355" cy="1533525"/>
          </a:xfrm>
          <a:prstGeom prst="rect">
            <a:avLst/>
          </a:prstGeom>
          <a:noFill/>
          <a:ln w="12700" cap="flat" cmpd="sng">
            <a:solidFill>
              <a:srgbClr val="BFBFBF"/>
            </a:solidFill>
            <a:prstDash val="solid"/>
            <a:round/>
            <a:headEnd type="none" w="sm" len="sm"/>
            <a:tailEnd type="none" w="sm" len="sm"/>
          </a:ln>
        </p:spPr>
        <p:txBody>
          <a:bodyPr spcFirstLastPara="1" wrap="square" lIns="0" tIns="100325" rIns="0" bIns="0" anchor="t" anchorCtr="0">
            <a:spAutoFit/>
          </a:bodyPr>
          <a:lstStyle/>
          <a:p>
            <a:pPr marL="108585" marR="0" lvl="0" indent="0" algn="l" rtl="0">
              <a:lnSpc>
                <a:spcPct val="100000"/>
              </a:lnSpc>
              <a:spcBef>
                <a:spcPts val="0"/>
              </a:spcBef>
              <a:spcAft>
                <a:spcPts val="0"/>
              </a:spcAft>
              <a:buNone/>
            </a:pPr>
            <a:r>
              <a:rPr lang="en-US" sz="1050">
                <a:solidFill>
                  <a:schemeClr val="dk1"/>
                </a:solidFill>
                <a:latin typeface="Calibri"/>
                <a:ea typeface="Calibri"/>
                <a:cs typeface="Calibri"/>
                <a:sym typeface="Calibri"/>
              </a:rPr>
              <a:t>3. Ταυτοποίηση χρηστών</a:t>
            </a:r>
            <a:endParaRPr sz="1050">
              <a:solidFill>
                <a:schemeClr val="dk1"/>
              </a:solidFill>
              <a:latin typeface="Calibri"/>
              <a:ea typeface="Calibri"/>
              <a:cs typeface="Calibri"/>
              <a:sym typeface="Calibri"/>
            </a:endParaRPr>
          </a:p>
        </p:txBody>
      </p:sp>
      <p:sp>
        <p:nvSpPr>
          <p:cNvPr id="2031" name="Google Shape;2031;p97"/>
          <p:cNvSpPr txBox="1"/>
          <p:nvPr/>
        </p:nvSpPr>
        <p:spPr>
          <a:xfrm>
            <a:off x="7747317" y="1882139"/>
            <a:ext cx="2967355" cy="377825"/>
          </a:xfrm>
          <a:prstGeom prst="rect">
            <a:avLst/>
          </a:prstGeom>
          <a:solidFill>
            <a:srgbClr val="BFBFBF"/>
          </a:solidFill>
          <a:ln>
            <a:noFill/>
          </a:ln>
        </p:spPr>
        <p:txBody>
          <a:bodyPr spcFirstLastPara="1" wrap="square" lIns="0" tIns="62850" rIns="0" bIns="0" anchor="t" anchorCtr="0">
            <a:spAutoFit/>
          </a:bodyPr>
          <a:lstStyle/>
          <a:p>
            <a:pPr marL="118110"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Διαχείριση</a:t>
            </a:r>
            <a:endParaRPr sz="1050">
              <a:solidFill>
                <a:schemeClr val="dk1"/>
              </a:solidFill>
              <a:latin typeface="Calibri"/>
              <a:ea typeface="Calibri"/>
              <a:cs typeface="Calibri"/>
              <a:sym typeface="Calibri"/>
            </a:endParaRPr>
          </a:p>
        </p:txBody>
      </p:sp>
      <p:sp>
        <p:nvSpPr>
          <p:cNvPr id="2032" name="Google Shape;2032;p97"/>
          <p:cNvSpPr txBox="1"/>
          <p:nvPr/>
        </p:nvSpPr>
        <p:spPr>
          <a:xfrm>
            <a:off x="4613592" y="2266314"/>
            <a:ext cx="2967355" cy="1533525"/>
          </a:xfrm>
          <a:prstGeom prst="rect">
            <a:avLst/>
          </a:prstGeom>
          <a:noFill/>
          <a:ln w="12700" cap="flat" cmpd="sng">
            <a:solidFill>
              <a:srgbClr val="BFBFBF"/>
            </a:solidFill>
            <a:prstDash val="solid"/>
            <a:round/>
            <a:headEnd type="none" w="sm" len="sm"/>
            <a:tailEnd type="none" w="sm" len="sm"/>
          </a:ln>
        </p:spPr>
        <p:txBody>
          <a:bodyPr spcFirstLastPara="1" wrap="square" lIns="0" tIns="100325" rIns="0" bIns="0" anchor="t" anchorCtr="0">
            <a:spAutoFit/>
          </a:bodyPr>
          <a:lstStyle/>
          <a:p>
            <a:pPr marL="108585" marR="0" lvl="0" indent="0" algn="l" rtl="0">
              <a:lnSpc>
                <a:spcPct val="100000"/>
              </a:lnSpc>
              <a:spcBef>
                <a:spcPts val="0"/>
              </a:spcBef>
              <a:spcAft>
                <a:spcPts val="0"/>
              </a:spcAft>
              <a:buNone/>
            </a:pPr>
            <a:r>
              <a:rPr lang="en-US" sz="1050">
                <a:solidFill>
                  <a:schemeClr val="dk1"/>
                </a:solidFill>
                <a:latin typeface="Calibri"/>
                <a:ea typeface="Calibri"/>
                <a:cs typeface="Calibri"/>
                <a:sym typeface="Calibri"/>
              </a:rPr>
              <a:t>2. Ταυτοποίηση των συμμετεχόντων</a:t>
            </a:r>
            <a:endParaRPr sz="1050">
              <a:solidFill>
                <a:schemeClr val="dk1"/>
              </a:solidFill>
              <a:latin typeface="Calibri"/>
              <a:ea typeface="Calibri"/>
              <a:cs typeface="Calibri"/>
              <a:sym typeface="Calibri"/>
            </a:endParaRPr>
          </a:p>
        </p:txBody>
      </p:sp>
      <p:sp>
        <p:nvSpPr>
          <p:cNvPr id="2033" name="Google Shape;2033;p97"/>
          <p:cNvSpPr txBox="1"/>
          <p:nvPr/>
        </p:nvSpPr>
        <p:spPr>
          <a:xfrm>
            <a:off x="4613592" y="1875789"/>
            <a:ext cx="2967355" cy="384175"/>
          </a:xfrm>
          <a:prstGeom prst="rect">
            <a:avLst/>
          </a:prstGeom>
          <a:solidFill>
            <a:srgbClr val="BFBFBF"/>
          </a:solidFill>
          <a:ln>
            <a:noFill/>
          </a:ln>
        </p:spPr>
        <p:txBody>
          <a:bodyPr spcFirstLastPara="1" wrap="square" lIns="0" tIns="69200" rIns="0" bIns="0" anchor="t" anchorCtr="0">
            <a:spAutoFit/>
          </a:bodyPr>
          <a:lstStyle/>
          <a:p>
            <a:pPr marL="117475"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Νομικός εκπρόσωπος</a:t>
            </a:r>
            <a:endParaRPr sz="1050">
              <a:solidFill>
                <a:schemeClr val="dk1"/>
              </a:solidFill>
              <a:latin typeface="Calibri"/>
              <a:ea typeface="Calibri"/>
              <a:cs typeface="Calibri"/>
              <a:sym typeface="Calibri"/>
            </a:endParaRPr>
          </a:p>
        </p:txBody>
      </p:sp>
      <p:sp>
        <p:nvSpPr>
          <p:cNvPr id="2034" name="Google Shape;2034;p97"/>
          <p:cNvSpPr txBox="1"/>
          <p:nvPr/>
        </p:nvSpPr>
        <p:spPr>
          <a:xfrm>
            <a:off x="1497330" y="2266314"/>
            <a:ext cx="2967355" cy="1533525"/>
          </a:xfrm>
          <a:prstGeom prst="rect">
            <a:avLst/>
          </a:prstGeom>
          <a:noFill/>
          <a:ln w="12700" cap="flat" cmpd="sng">
            <a:solidFill>
              <a:srgbClr val="BFBFBF"/>
            </a:solidFill>
            <a:prstDash val="solid"/>
            <a:round/>
            <a:headEnd type="none" w="sm" len="sm"/>
            <a:tailEnd type="none" w="sm" len="sm"/>
          </a:ln>
        </p:spPr>
        <p:txBody>
          <a:bodyPr spcFirstLastPara="1" wrap="square" lIns="0" tIns="83800" rIns="0" bIns="0" anchor="t" anchorCtr="0">
            <a:spAutoFit/>
          </a:bodyPr>
          <a:lstStyle/>
          <a:p>
            <a:pPr marL="107950" marR="634365" lvl="0" indent="0" algn="l" rtl="0">
              <a:lnSpc>
                <a:spcPct val="154000"/>
              </a:lnSpc>
              <a:spcBef>
                <a:spcPts val="0"/>
              </a:spcBef>
              <a:spcAft>
                <a:spcPts val="0"/>
              </a:spcAft>
              <a:buNone/>
            </a:pPr>
            <a:r>
              <a:rPr lang="en-US" sz="1050">
                <a:solidFill>
                  <a:schemeClr val="dk1"/>
                </a:solidFill>
                <a:latin typeface="Calibri"/>
                <a:ea typeface="Calibri"/>
                <a:cs typeface="Calibri"/>
                <a:sym typeface="Calibri"/>
              </a:rPr>
              <a:t>1. Κρίσιμες ηλεκτρονικές υπηρεσίες  Αναγνώριση</a:t>
            </a:r>
            <a:endParaRPr sz="1050">
              <a:solidFill>
                <a:schemeClr val="dk1"/>
              </a:solidFill>
              <a:latin typeface="Calibri"/>
              <a:ea typeface="Calibri"/>
              <a:cs typeface="Calibri"/>
              <a:sym typeface="Calibri"/>
            </a:endParaRPr>
          </a:p>
        </p:txBody>
      </p:sp>
      <p:sp>
        <p:nvSpPr>
          <p:cNvPr id="2035" name="Google Shape;2035;p97"/>
          <p:cNvSpPr txBox="1"/>
          <p:nvPr/>
        </p:nvSpPr>
        <p:spPr>
          <a:xfrm>
            <a:off x="1497330" y="1875789"/>
            <a:ext cx="2967355" cy="384175"/>
          </a:xfrm>
          <a:prstGeom prst="rect">
            <a:avLst/>
          </a:prstGeom>
          <a:solidFill>
            <a:srgbClr val="BFBFBF"/>
          </a:solidFill>
          <a:ln>
            <a:noFill/>
          </a:ln>
        </p:spPr>
        <p:txBody>
          <a:bodyPr spcFirstLastPara="1" wrap="square" lIns="0" tIns="81900" rIns="0" bIns="0" anchor="t" anchorCtr="0">
            <a:spAutoFit/>
          </a:bodyPr>
          <a:lstStyle/>
          <a:p>
            <a:pPr marL="111125"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Νομικός εκπρόσωπος</a:t>
            </a:r>
            <a:endParaRPr sz="105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grpSp>
        <p:nvGrpSpPr>
          <p:cNvPr id="2040" name="Google Shape;2040;p98"/>
          <p:cNvGrpSpPr/>
          <p:nvPr/>
        </p:nvGrpSpPr>
        <p:grpSpPr>
          <a:xfrm>
            <a:off x="1450339" y="230187"/>
            <a:ext cx="7680643" cy="1029335"/>
            <a:chOff x="1450339" y="230187"/>
            <a:chExt cx="7680643" cy="1029335"/>
          </a:xfrm>
        </p:grpSpPr>
        <p:pic>
          <p:nvPicPr>
            <p:cNvPr id="2041" name="Google Shape;2041;p98"/>
            <p:cNvPicPr preferRelativeResize="0"/>
            <p:nvPr/>
          </p:nvPicPr>
          <p:blipFill rotWithShape="1">
            <a:blip r:embed="rId3">
              <a:alphaModFix/>
            </a:blip>
            <a:srcRect/>
            <a:stretch/>
          </p:blipFill>
          <p:spPr>
            <a:xfrm>
              <a:off x="1479867" y="344487"/>
              <a:ext cx="2019935" cy="732154"/>
            </a:xfrm>
            <a:prstGeom prst="rect">
              <a:avLst/>
            </a:prstGeom>
            <a:noFill/>
            <a:ln>
              <a:noFill/>
            </a:ln>
          </p:spPr>
        </p:pic>
        <p:sp>
          <p:nvSpPr>
            <p:cNvPr id="2042" name="Google Shape;2042;p98"/>
            <p:cNvSpPr/>
            <p:nvPr/>
          </p:nvSpPr>
          <p:spPr>
            <a:xfrm>
              <a:off x="1450339" y="314325"/>
              <a:ext cx="2004695" cy="718820"/>
            </a:xfrm>
            <a:custGeom>
              <a:avLst/>
              <a:gdLst/>
              <a:ahLst/>
              <a:cxnLst/>
              <a:rect l="l" t="t" r="r" b="b"/>
              <a:pathLst>
                <a:path w="2004695" h="718819" extrusionOk="0">
                  <a:moveTo>
                    <a:pt x="1718310" y="0"/>
                  </a:moveTo>
                  <a:lnTo>
                    <a:pt x="0" y="0"/>
                  </a:lnTo>
                  <a:lnTo>
                    <a:pt x="0" y="718820"/>
                  </a:lnTo>
                  <a:lnTo>
                    <a:pt x="1718310" y="718820"/>
                  </a:lnTo>
                  <a:lnTo>
                    <a:pt x="2004695" y="359092"/>
                  </a:lnTo>
                  <a:lnTo>
                    <a:pt x="1718310"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3" name="Google Shape;2043;p98"/>
            <p:cNvSpPr/>
            <p:nvPr/>
          </p:nvSpPr>
          <p:spPr>
            <a:xfrm>
              <a:off x="1450339" y="314325"/>
              <a:ext cx="2004695" cy="718820"/>
            </a:xfrm>
            <a:custGeom>
              <a:avLst/>
              <a:gdLst/>
              <a:ahLst/>
              <a:cxnLst/>
              <a:rect l="l" t="t" r="r" b="b"/>
              <a:pathLst>
                <a:path w="2004695" h="718819" extrusionOk="0">
                  <a:moveTo>
                    <a:pt x="0" y="0"/>
                  </a:moveTo>
                  <a:lnTo>
                    <a:pt x="1718310" y="0"/>
                  </a:lnTo>
                  <a:lnTo>
                    <a:pt x="2004695" y="359092"/>
                  </a:lnTo>
                  <a:lnTo>
                    <a:pt x="1718310" y="718820"/>
                  </a:lnTo>
                  <a:lnTo>
                    <a:pt x="0" y="718820"/>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44" name="Google Shape;2044;p98"/>
            <p:cNvPicPr preferRelativeResize="0"/>
            <p:nvPr/>
          </p:nvPicPr>
          <p:blipFill rotWithShape="1">
            <a:blip r:embed="rId4">
              <a:alphaModFix/>
            </a:blip>
            <a:srcRect/>
            <a:stretch/>
          </p:blipFill>
          <p:spPr>
            <a:xfrm>
              <a:off x="3325494" y="344487"/>
              <a:ext cx="2033904" cy="732154"/>
            </a:xfrm>
            <a:prstGeom prst="rect">
              <a:avLst/>
            </a:prstGeom>
            <a:noFill/>
            <a:ln>
              <a:noFill/>
            </a:ln>
          </p:spPr>
        </p:pic>
        <p:sp>
          <p:nvSpPr>
            <p:cNvPr id="2045" name="Google Shape;2045;p98"/>
            <p:cNvSpPr/>
            <p:nvPr/>
          </p:nvSpPr>
          <p:spPr>
            <a:xfrm>
              <a:off x="3301364" y="314325"/>
              <a:ext cx="2012950" cy="718820"/>
            </a:xfrm>
            <a:custGeom>
              <a:avLst/>
              <a:gdLst/>
              <a:ahLst/>
              <a:cxnLst/>
              <a:rect l="l" t="t" r="r" b="b"/>
              <a:pathLst>
                <a:path w="2012950" h="718819" extrusionOk="0">
                  <a:moveTo>
                    <a:pt x="1727517" y="0"/>
                  </a:moveTo>
                  <a:lnTo>
                    <a:pt x="0" y="0"/>
                  </a:lnTo>
                  <a:lnTo>
                    <a:pt x="285114" y="359092"/>
                  </a:lnTo>
                  <a:lnTo>
                    <a:pt x="0" y="718820"/>
                  </a:lnTo>
                  <a:lnTo>
                    <a:pt x="1727517" y="718820"/>
                  </a:lnTo>
                  <a:lnTo>
                    <a:pt x="2012632" y="359092"/>
                  </a:lnTo>
                  <a:lnTo>
                    <a:pt x="1727517"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6" name="Google Shape;2046;p98"/>
            <p:cNvSpPr/>
            <p:nvPr/>
          </p:nvSpPr>
          <p:spPr>
            <a:xfrm>
              <a:off x="3301364" y="314325"/>
              <a:ext cx="2012950" cy="718820"/>
            </a:xfrm>
            <a:custGeom>
              <a:avLst/>
              <a:gdLst/>
              <a:ahLst/>
              <a:cxnLst/>
              <a:rect l="l" t="t" r="r" b="b"/>
              <a:pathLst>
                <a:path w="2012950" h="718819" extrusionOk="0">
                  <a:moveTo>
                    <a:pt x="0" y="0"/>
                  </a:moveTo>
                  <a:lnTo>
                    <a:pt x="1727517" y="0"/>
                  </a:lnTo>
                  <a:lnTo>
                    <a:pt x="2012632" y="359092"/>
                  </a:lnTo>
                  <a:lnTo>
                    <a:pt x="1727517" y="718820"/>
                  </a:lnTo>
                  <a:lnTo>
                    <a:pt x="0" y="718820"/>
                  </a:lnTo>
                  <a:lnTo>
                    <a:pt x="285114" y="35909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47" name="Google Shape;2047;p98"/>
            <p:cNvPicPr preferRelativeResize="0"/>
            <p:nvPr/>
          </p:nvPicPr>
          <p:blipFill rotWithShape="1">
            <a:blip r:embed="rId5">
              <a:alphaModFix/>
            </a:blip>
            <a:srcRect/>
            <a:stretch/>
          </p:blipFill>
          <p:spPr>
            <a:xfrm>
              <a:off x="5177155" y="344487"/>
              <a:ext cx="2029142" cy="732154"/>
            </a:xfrm>
            <a:prstGeom prst="rect">
              <a:avLst/>
            </a:prstGeom>
            <a:noFill/>
            <a:ln>
              <a:noFill/>
            </a:ln>
          </p:spPr>
        </p:pic>
        <p:pic>
          <p:nvPicPr>
            <p:cNvPr id="2048" name="Google Shape;2048;p98"/>
            <p:cNvPicPr preferRelativeResize="0"/>
            <p:nvPr/>
          </p:nvPicPr>
          <p:blipFill rotWithShape="1">
            <a:blip r:embed="rId6">
              <a:alphaModFix/>
            </a:blip>
            <a:srcRect/>
            <a:stretch/>
          </p:blipFill>
          <p:spPr>
            <a:xfrm>
              <a:off x="5455919" y="367347"/>
              <a:ext cx="1719897" cy="755014"/>
            </a:xfrm>
            <a:prstGeom prst="rect">
              <a:avLst/>
            </a:prstGeom>
            <a:noFill/>
            <a:ln>
              <a:noFill/>
            </a:ln>
          </p:spPr>
        </p:pic>
        <p:sp>
          <p:nvSpPr>
            <p:cNvPr id="2049" name="Google Shape;2049;p98"/>
            <p:cNvSpPr/>
            <p:nvPr/>
          </p:nvSpPr>
          <p:spPr>
            <a:xfrm>
              <a:off x="5153977" y="314325"/>
              <a:ext cx="2006600" cy="718820"/>
            </a:xfrm>
            <a:custGeom>
              <a:avLst/>
              <a:gdLst/>
              <a:ahLst/>
              <a:cxnLst/>
              <a:rect l="l" t="t" r="r" b="b"/>
              <a:pathLst>
                <a:path w="2006600" h="718819" extrusionOk="0">
                  <a:moveTo>
                    <a:pt x="1722119" y="0"/>
                  </a:moveTo>
                  <a:lnTo>
                    <a:pt x="0" y="0"/>
                  </a:lnTo>
                  <a:lnTo>
                    <a:pt x="283845" y="359092"/>
                  </a:lnTo>
                  <a:lnTo>
                    <a:pt x="0" y="718820"/>
                  </a:lnTo>
                  <a:lnTo>
                    <a:pt x="1722119" y="718820"/>
                  </a:lnTo>
                  <a:lnTo>
                    <a:pt x="2006282" y="359092"/>
                  </a:lnTo>
                  <a:lnTo>
                    <a:pt x="1722119"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0" name="Google Shape;2050;p98"/>
            <p:cNvSpPr/>
            <p:nvPr/>
          </p:nvSpPr>
          <p:spPr>
            <a:xfrm>
              <a:off x="5153977" y="314325"/>
              <a:ext cx="2006600" cy="718820"/>
            </a:xfrm>
            <a:custGeom>
              <a:avLst/>
              <a:gdLst/>
              <a:ahLst/>
              <a:cxnLst/>
              <a:rect l="l" t="t" r="r" b="b"/>
              <a:pathLst>
                <a:path w="2006600" h="718819" extrusionOk="0">
                  <a:moveTo>
                    <a:pt x="0" y="0"/>
                  </a:moveTo>
                  <a:lnTo>
                    <a:pt x="1722119" y="0"/>
                  </a:lnTo>
                  <a:lnTo>
                    <a:pt x="2006282" y="359092"/>
                  </a:lnTo>
                  <a:lnTo>
                    <a:pt x="1722119" y="718820"/>
                  </a:lnTo>
                  <a:lnTo>
                    <a:pt x="0" y="718820"/>
                  </a:lnTo>
                  <a:lnTo>
                    <a:pt x="283845" y="35909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51" name="Google Shape;2051;p98"/>
            <p:cNvPicPr preferRelativeResize="0"/>
            <p:nvPr/>
          </p:nvPicPr>
          <p:blipFill rotWithShape="1">
            <a:blip r:embed="rId7">
              <a:alphaModFix/>
            </a:blip>
            <a:srcRect/>
            <a:stretch/>
          </p:blipFill>
          <p:spPr>
            <a:xfrm>
              <a:off x="7028814" y="344487"/>
              <a:ext cx="2026284" cy="732154"/>
            </a:xfrm>
            <a:prstGeom prst="rect">
              <a:avLst/>
            </a:prstGeom>
            <a:noFill/>
            <a:ln>
              <a:noFill/>
            </a:ln>
          </p:spPr>
        </p:pic>
        <p:pic>
          <p:nvPicPr>
            <p:cNvPr id="2052" name="Google Shape;2052;p98"/>
            <p:cNvPicPr preferRelativeResize="0"/>
            <p:nvPr/>
          </p:nvPicPr>
          <p:blipFill rotWithShape="1">
            <a:blip r:embed="rId8">
              <a:alphaModFix/>
            </a:blip>
            <a:srcRect/>
            <a:stretch/>
          </p:blipFill>
          <p:spPr>
            <a:xfrm>
              <a:off x="7202487" y="230187"/>
              <a:ext cx="1928495" cy="1029335"/>
            </a:xfrm>
            <a:prstGeom prst="rect">
              <a:avLst/>
            </a:prstGeom>
            <a:noFill/>
            <a:ln>
              <a:noFill/>
            </a:ln>
          </p:spPr>
        </p:pic>
        <p:sp>
          <p:nvSpPr>
            <p:cNvPr id="2053" name="Google Shape;2053;p98"/>
            <p:cNvSpPr/>
            <p:nvPr/>
          </p:nvSpPr>
          <p:spPr>
            <a:xfrm>
              <a:off x="7005002" y="314325"/>
              <a:ext cx="2004695" cy="718820"/>
            </a:xfrm>
            <a:custGeom>
              <a:avLst/>
              <a:gdLst/>
              <a:ahLst/>
              <a:cxnLst/>
              <a:rect l="l" t="t" r="r" b="b"/>
              <a:pathLst>
                <a:path w="2004695" h="718819" extrusionOk="0">
                  <a:moveTo>
                    <a:pt x="1720532" y="0"/>
                  </a:moveTo>
                  <a:lnTo>
                    <a:pt x="0" y="0"/>
                  </a:lnTo>
                  <a:lnTo>
                    <a:pt x="284162" y="359092"/>
                  </a:lnTo>
                  <a:lnTo>
                    <a:pt x="0" y="718820"/>
                  </a:lnTo>
                  <a:lnTo>
                    <a:pt x="1720532" y="718820"/>
                  </a:lnTo>
                  <a:lnTo>
                    <a:pt x="2004694" y="359092"/>
                  </a:lnTo>
                  <a:lnTo>
                    <a:pt x="1720532" y="0"/>
                  </a:lnTo>
                  <a:close/>
                </a:path>
              </a:pathLst>
            </a:custGeom>
            <a:solidFill>
              <a:srgbClr val="90B84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4" name="Google Shape;2054;p98"/>
            <p:cNvSpPr/>
            <p:nvPr/>
          </p:nvSpPr>
          <p:spPr>
            <a:xfrm>
              <a:off x="7005002" y="314325"/>
              <a:ext cx="2004695" cy="718820"/>
            </a:xfrm>
            <a:custGeom>
              <a:avLst/>
              <a:gdLst/>
              <a:ahLst/>
              <a:cxnLst/>
              <a:rect l="l" t="t" r="r" b="b"/>
              <a:pathLst>
                <a:path w="2004695" h="718819" extrusionOk="0">
                  <a:moveTo>
                    <a:pt x="0" y="0"/>
                  </a:moveTo>
                  <a:lnTo>
                    <a:pt x="1720532" y="0"/>
                  </a:lnTo>
                  <a:lnTo>
                    <a:pt x="2004694" y="359092"/>
                  </a:lnTo>
                  <a:lnTo>
                    <a:pt x="1720532" y="718820"/>
                  </a:lnTo>
                  <a:lnTo>
                    <a:pt x="0" y="718820"/>
                  </a:lnTo>
                  <a:lnTo>
                    <a:pt x="284162" y="35909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55" name="Google Shape;2055;p98"/>
          <p:cNvSpPr txBox="1"/>
          <p:nvPr/>
        </p:nvSpPr>
        <p:spPr>
          <a:xfrm>
            <a:off x="1918017" y="368299"/>
            <a:ext cx="1069340" cy="579120"/>
          </a:xfrm>
          <a:prstGeom prst="rect">
            <a:avLst/>
          </a:prstGeom>
          <a:noFill/>
          <a:ln>
            <a:noFill/>
          </a:ln>
        </p:spPr>
        <p:txBody>
          <a:bodyPr spcFirstLastPara="1" wrap="square" lIns="0" tIns="12700" rIns="0" bIns="0" anchor="t" anchorCtr="0">
            <a:spAutoFit/>
          </a:bodyPr>
          <a:lstStyle/>
          <a:p>
            <a:pPr marL="12700" marR="5080" lvl="0" indent="281940" algn="l" rtl="0">
              <a:lnSpc>
                <a:spcPct val="151400"/>
              </a:lnSpc>
              <a:spcBef>
                <a:spcPts val="0"/>
              </a:spcBef>
              <a:spcAft>
                <a:spcPts val="0"/>
              </a:spcAft>
              <a:buNone/>
            </a:pPr>
            <a:r>
              <a:rPr lang="en-US" sz="1200" b="1">
                <a:solidFill>
                  <a:srgbClr val="FFFFFF"/>
                </a:solidFill>
                <a:latin typeface="Calibri"/>
                <a:ea typeface="Calibri"/>
                <a:cs typeface="Calibri"/>
                <a:sym typeface="Calibri"/>
              </a:rPr>
              <a:t>Φάση:  Χαρτογραφία</a:t>
            </a:r>
            <a:endParaRPr sz="1200">
              <a:solidFill>
                <a:schemeClr val="dk1"/>
              </a:solidFill>
              <a:latin typeface="Calibri"/>
              <a:ea typeface="Calibri"/>
              <a:cs typeface="Calibri"/>
              <a:sym typeface="Calibri"/>
            </a:endParaRPr>
          </a:p>
        </p:txBody>
      </p:sp>
      <p:sp>
        <p:nvSpPr>
          <p:cNvPr id="2056" name="Google Shape;2056;p98"/>
          <p:cNvSpPr txBox="1"/>
          <p:nvPr/>
        </p:nvSpPr>
        <p:spPr>
          <a:xfrm>
            <a:off x="3860800" y="368299"/>
            <a:ext cx="1023619" cy="579120"/>
          </a:xfrm>
          <a:prstGeom prst="rect">
            <a:avLst/>
          </a:prstGeom>
          <a:noFill/>
          <a:ln>
            <a:noFill/>
          </a:ln>
        </p:spPr>
        <p:txBody>
          <a:bodyPr spcFirstLastPara="1" wrap="square" lIns="0" tIns="12700" rIns="0" bIns="0" anchor="t" anchorCtr="0">
            <a:spAutoFit/>
          </a:bodyPr>
          <a:lstStyle/>
          <a:p>
            <a:pPr marL="12700" marR="5080" lvl="0" indent="0" algn="l" rtl="0">
              <a:lnSpc>
                <a:spcPct val="151400"/>
              </a:lnSpc>
              <a:spcBef>
                <a:spcPts val="0"/>
              </a:spcBef>
              <a:spcAft>
                <a:spcPts val="0"/>
              </a:spcAft>
              <a:buNone/>
            </a:pPr>
            <a:r>
              <a:rPr lang="en-US" sz="1200" b="1">
                <a:solidFill>
                  <a:srgbClr val="FFFFFF"/>
                </a:solidFill>
                <a:latin typeface="Calibri"/>
                <a:ea typeface="Calibri"/>
                <a:cs typeface="Calibri"/>
                <a:sym typeface="Calibri"/>
              </a:rPr>
              <a:t>Ηλεκτρονικές  υπηρεσίες</a:t>
            </a:r>
            <a:endParaRPr sz="1200">
              <a:solidFill>
                <a:schemeClr val="dk1"/>
              </a:solidFill>
              <a:latin typeface="Calibri"/>
              <a:ea typeface="Calibri"/>
              <a:cs typeface="Calibri"/>
              <a:sym typeface="Calibri"/>
            </a:endParaRPr>
          </a:p>
        </p:txBody>
      </p:sp>
      <p:sp>
        <p:nvSpPr>
          <p:cNvPr id="2057" name="Google Shape;2057;p98"/>
          <p:cNvSpPr txBox="1"/>
          <p:nvPr/>
        </p:nvSpPr>
        <p:spPr>
          <a:xfrm>
            <a:off x="5610506" y="387111"/>
            <a:ext cx="1387157" cy="541495"/>
          </a:xfrm>
          <a:prstGeom prst="rect">
            <a:avLst/>
          </a:prstGeom>
          <a:noFill/>
          <a:ln>
            <a:noFill/>
          </a:ln>
        </p:spPr>
        <p:txBody>
          <a:bodyPr spcFirstLastPara="1" wrap="square" lIns="0" tIns="12700" rIns="0" bIns="0" anchor="t" anchorCtr="0">
            <a:spAutoFit/>
          </a:bodyPr>
          <a:lstStyle/>
          <a:p>
            <a:pPr marL="173355" marR="5080" lvl="0" indent="-160655" algn="l" rtl="0">
              <a:lnSpc>
                <a:spcPct val="151400"/>
              </a:lnSpc>
              <a:spcBef>
                <a:spcPts val="0"/>
              </a:spcBef>
              <a:spcAft>
                <a:spcPts val="0"/>
              </a:spcAft>
              <a:buNone/>
            </a:pPr>
            <a:r>
              <a:rPr lang="en-US" sz="1200" b="1">
                <a:solidFill>
                  <a:srgbClr val="FFFFFF"/>
                </a:solidFill>
                <a:latin typeface="Calibri"/>
                <a:ea typeface="Calibri"/>
                <a:cs typeface="Calibri"/>
                <a:sym typeface="Calibri"/>
              </a:rPr>
              <a:t>Περιουσιακό  στοιχείο - αγαθό</a:t>
            </a:r>
            <a:endParaRPr sz="1200">
              <a:solidFill>
                <a:schemeClr val="dk1"/>
              </a:solidFill>
              <a:latin typeface="Calibri"/>
              <a:ea typeface="Calibri"/>
              <a:cs typeface="Calibri"/>
              <a:sym typeface="Calibri"/>
            </a:endParaRPr>
          </a:p>
        </p:txBody>
      </p:sp>
      <p:sp>
        <p:nvSpPr>
          <p:cNvPr id="2058" name="Google Shape;2058;p98"/>
          <p:cNvSpPr txBox="1"/>
          <p:nvPr/>
        </p:nvSpPr>
        <p:spPr>
          <a:xfrm>
            <a:off x="7475536" y="375284"/>
            <a:ext cx="1273175" cy="572135"/>
          </a:xfrm>
          <a:prstGeom prst="rect">
            <a:avLst/>
          </a:prstGeom>
          <a:noFill/>
          <a:ln>
            <a:noFill/>
          </a:ln>
        </p:spPr>
        <p:txBody>
          <a:bodyPr spcFirstLastPara="1" wrap="square" lIns="0" tIns="12700" rIns="0" bIns="0" anchor="t" anchorCtr="0">
            <a:spAutoFit/>
          </a:bodyPr>
          <a:lstStyle/>
          <a:p>
            <a:pPr marL="12700" marR="5080" lvl="0" indent="0" algn="ctr" rtl="0">
              <a:lnSpc>
                <a:spcPct val="100000"/>
              </a:lnSpc>
              <a:spcBef>
                <a:spcPts val="0"/>
              </a:spcBef>
              <a:spcAft>
                <a:spcPts val="0"/>
              </a:spcAft>
              <a:buNone/>
            </a:pPr>
            <a:r>
              <a:rPr lang="en-US" sz="1200" b="1">
                <a:solidFill>
                  <a:srgbClr val="FFFFFF"/>
                </a:solidFill>
                <a:latin typeface="Calibri"/>
                <a:ea typeface="Calibri"/>
                <a:cs typeface="Calibri"/>
                <a:sym typeface="Calibri"/>
              </a:rPr>
              <a:t>Αλληλεξαρτήσεις  περιουσιακών  στοιχείων</a:t>
            </a:r>
            <a:endParaRPr sz="1200">
              <a:solidFill>
                <a:schemeClr val="dk1"/>
              </a:solidFill>
              <a:latin typeface="Calibri"/>
              <a:ea typeface="Calibri"/>
              <a:cs typeface="Calibri"/>
              <a:sym typeface="Calibri"/>
            </a:endParaRPr>
          </a:p>
        </p:txBody>
      </p:sp>
      <p:pic>
        <p:nvPicPr>
          <p:cNvPr id="2059" name="Google Shape;2059;p98"/>
          <p:cNvPicPr preferRelativeResize="0"/>
          <p:nvPr/>
        </p:nvPicPr>
        <p:blipFill rotWithShape="1">
          <a:blip r:embed="rId9">
            <a:alphaModFix/>
          </a:blip>
          <a:srcRect/>
          <a:stretch/>
        </p:blipFill>
        <p:spPr>
          <a:xfrm>
            <a:off x="2049779" y="2040889"/>
            <a:ext cx="8154034" cy="42433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grpSp>
        <p:nvGrpSpPr>
          <p:cNvPr id="2064" name="Google Shape;2064;p99"/>
          <p:cNvGrpSpPr/>
          <p:nvPr/>
        </p:nvGrpSpPr>
        <p:grpSpPr>
          <a:xfrm>
            <a:off x="1470977" y="601980"/>
            <a:ext cx="7680007" cy="1029335"/>
            <a:chOff x="1470977" y="601980"/>
            <a:chExt cx="7680007" cy="1029335"/>
          </a:xfrm>
        </p:grpSpPr>
        <p:pic>
          <p:nvPicPr>
            <p:cNvPr id="2065" name="Google Shape;2065;p99"/>
            <p:cNvPicPr preferRelativeResize="0"/>
            <p:nvPr/>
          </p:nvPicPr>
          <p:blipFill rotWithShape="1">
            <a:blip r:embed="rId3">
              <a:alphaModFix/>
            </a:blip>
            <a:srcRect/>
            <a:stretch/>
          </p:blipFill>
          <p:spPr>
            <a:xfrm>
              <a:off x="1501139" y="716280"/>
              <a:ext cx="2019935" cy="733742"/>
            </a:xfrm>
            <a:prstGeom prst="rect">
              <a:avLst/>
            </a:prstGeom>
            <a:noFill/>
            <a:ln>
              <a:noFill/>
            </a:ln>
          </p:spPr>
        </p:pic>
        <p:sp>
          <p:nvSpPr>
            <p:cNvPr id="2066" name="Google Shape;2066;p99"/>
            <p:cNvSpPr/>
            <p:nvPr/>
          </p:nvSpPr>
          <p:spPr>
            <a:xfrm>
              <a:off x="1470977" y="685800"/>
              <a:ext cx="2004695" cy="720725"/>
            </a:xfrm>
            <a:custGeom>
              <a:avLst/>
              <a:gdLst/>
              <a:ahLst/>
              <a:cxnLst/>
              <a:rect l="l" t="t" r="r" b="b"/>
              <a:pathLst>
                <a:path w="2004695" h="720725" extrusionOk="0">
                  <a:moveTo>
                    <a:pt x="1718310" y="0"/>
                  </a:moveTo>
                  <a:lnTo>
                    <a:pt x="0" y="0"/>
                  </a:lnTo>
                  <a:lnTo>
                    <a:pt x="0" y="720407"/>
                  </a:lnTo>
                  <a:lnTo>
                    <a:pt x="1718310" y="720407"/>
                  </a:lnTo>
                  <a:lnTo>
                    <a:pt x="2004695" y="360045"/>
                  </a:lnTo>
                  <a:lnTo>
                    <a:pt x="1718310"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7" name="Google Shape;2067;p99"/>
            <p:cNvSpPr/>
            <p:nvPr/>
          </p:nvSpPr>
          <p:spPr>
            <a:xfrm>
              <a:off x="1470977" y="685800"/>
              <a:ext cx="2004695" cy="720725"/>
            </a:xfrm>
            <a:custGeom>
              <a:avLst/>
              <a:gdLst/>
              <a:ahLst/>
              <a:cxnLst/>
              <a:rect l="l" t="t" r="r" b="b"/>
              <a:pathLst>
                <a:path w="2004695" h="720725" extrusionOk="0">
                  <a:moveTo>
                    <a:pt x="0" y="0"/>
                  </a:moveTo>
                  <a:lnTo>
                    <a:pt x="1718310" y="0"/>
                  </a:lnTo>
                  <a:lnTo>
                    <a:pt x="2004695" y="360045"/>
                  </a:lnTo>
                  <a:lnTo>
                    <a:pt x="1718310" y="720407"/>
                  </a:lnTo>
                  <a:lnTo>
                    <a:pt x="0" y="720407"/>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68" name="Google Shape;2068;p99"/>
            <p:cNvPicPr preferRelativeResize="0"/>
            <p:nvPr/>
          </p:nvPicPr>
          <p:blipFill rotWithShape="1">
            <a:blip r:embed="rId4">
              <a:alphaModFix/>
            </a:blip>
            <a:srcRect/>
            <a:stretch/>
          </p:blipFill>
          <p:spPr>
            <a:xfrm>
              <a:off x="3345179" y="716280"/>
              <a:ext cx="2035175" cy="733742"/>
            </a:xfrm>
            <a:prstGeom prst="rect">
              <a:avLst/>
            </a:prstGeom>
            <a:noFill/>
            <a:ln>
              <a:noFill/>
            </a:ln>
          </p:spPr>
        </p:pic>
        <p:sp>
          <p:nvSpPr>
            <p:cNvPr id="2069" name="Google Shape;2069;p99"/>
            <p:cNvSpPr/>
            <p:nvPr/>
          </p:nvSpPr>
          <p:spPr>
            <a:xfrm>
              <a:off x="3322002" y="685800"/>
              <a:ext cx="2012950" cy="720725"/>
            </a:xfrm>
            <a:custGeom>
              <a:avLst/>
              <a:gdLst/>
              <a:ahLst/>
              <a:cxnLst/>
              <a:rect l="l" t="t" r="r" b="b"/>
              <a:pathLst>
                <a:path w="2012950" h="720725" extrusionOk="0">
                  <a:moveTo>
                    <a:pt x="1727517" y="0"/>
                  </a:moveTo>
                  <a:lnTo>
                    <a:pt x="0" y="0"/>
                  </a:lnTo>
                  <a:lnTo>
                    <a:pt x="285114" y="360045"/>
                  </a:lnTo>
                  <a:lnTo>
                    <a:pt x="0" y="720407"/>
                  </a:lnTo>
                  <a:lnTo>
                    <a:pt x="1727517" y="720407"/>
                  </a:lnTo>
                  <a:lnTo>
                    <a:pt x="2012632" y="360045"/>
                  </a:lnTo>
                  <a:lnTo>
                    <a:pt x="1727517"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0" name="Google Shape;2070;p99"/>
            <p:cNvSpPr/>
            <p:nvPr/>
          </p:nvSpPr>
          <p:spPr>
            <a:xfrm>
              <a:off x="3322002" y="685800"/>
              <a:ext cx="2012950" cy="720725"/>
            </a:xfrm>
            <a:custGeom>
              <a:avLst/>
              <a:gdLst/>
              <a:ahLst/>
              <a:cxnLst/>
              <a:rect l="l" t="t" r="r" b="b"/>
              <a:pathLst>
                <a:path w="2012950" h="720725" extrusionOk="0">
                  <a:moveTo>
                    <a:pt x="0" y="0"/>
                  </a:moveTo>
                  <a:lnTo>
                    <a:pt x="1727517" y="0"/>
                  </a:lnTo>
                  <a:lnTo>
                    <a:pt x="2012632" y="360045"/>
                  </a:lnTo>
                  <a:lnTo>
                    <a:pt x="1727517" y="720407"/>
                  </a:lnTo>
                  <a:lnTo>
                    <a:pt x="0" y="720407"/>
                  </a:lnTo>
                  <a:lnTo>
                    <a:pt x="285114"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71" name="Google Shape;2071;p99"/>
            <p:cNvPicPr preferRelativeResize="0"/>
            <p:nvPr/>
          </p:nvPicPr>
          <p:blipFill rotWithShape="1">
            <a:blip r:embed="rId5">
              <a:alphaModFix/>
            </a:blip>
            <a:srcRect/>
            <a:stretch/>
          </p:blipFill>
          <p:spPr>
            <a:xfrm>
              <a:off x="5198427" y="716280"/>
              <a:ext cx="2027555" cy="733742"/>
            </a:xfrm>
            <a:prstGeom prst="rect">
              <a:avLst/>
            </a:prstGeom>
            <a:noFill/>
            <a:ln>
              <a:noFill/>
            </a:ln>
          </p:spPr>
        </p:pic>
        <p:pic>
          <p:nvPicPr>
            <p:cNvPr id="2072" name="Google Shape;2072;p99"/>
            <p:cNvPicPr preferRelativeResize="0"/>
            <p:nvPr/>
          </p:nvPicPr>
          <p:blipFill rotWithShape="1">
            <a:blip r:embed="rId6">
              <a:alphaModFix/>
            </a:blip>
            <a:srcRect/>
            <a:stretch/>
          </p:blipFill>
          <p:spPr>
            <a:xfrm>
              <a:off x="5477510" y="739140"/>
              <a:ext cx="1719897" cy="755014"/>
            </a:xfrm>
            <a:prstGeom prst="rect">
              <a:avLst/>
            </a:prstGeom>
            <a:noFill/>
            <a:ln>
              <a:noFill/>
            </a:ln>
          </p:spPr>
        </p:pic>
        <p:sp>
          <p:nvSpPr>
            <p:cNvPr id="2073" name="Google Shape;2073;p99"/>
            <p:cNvSpPr/>
            <p:nvPr/>
          </p:nvSpPr>
          <p:spPr>
            <a:xfrm>
              <a:off x="5174614" y="685800"/>
              <a:ext cx="2006600" cy="720725"/>
            </a:xfrm>
            <a:custGeom>
              <a:avLst/>
              <a:gdLst/>
              <a:ahLst/>
              <a:cxnLst/>
              <a:rect l="l" t="t" r="r" b="b"/>
              <a:pathLst>
                <a:path w="2006600" h="720725" extrusionOk="0">
                  <a:moveTo>
                    <a:pt x="1721802" y="0"/>
                  </a:moveTo>
                  <a:lnTo>
                    <a:pt x="0" y="0"/>
                  </a:lnTo>
                  <a:lnTo>
                    <a:pt x="283845" y="360045"/>
                  </a:lnTo>
                  <a:lnTo>
                    <a:pt x="0" y="720407"/>
                  </a:lnTo>
                  <a:lnTo>
                    <a:pt x="1721802" y="720407"/>
                  </a:lnTo>
                  <a:lnTo>
                    <a:pt x="2006282" y="360045"/>
                  </a:lnTo>
                  <a:lnTo>
                    <a:pt x="1721802"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4" name="Google Shape;2074;p99"/>
            <p:cNvSpPr/>
            <p:nvPr/>
          </p:nvSpPr>
          <p:spPr>
            <a:xfrm>
              <a:off x="5174614" y="685800"/>
              <a:ext cx="2006600" cy="720725"/>
            </a:xfrm>
            <a:custGeom>
              <a:avLst/>
              <a:gdLst/>
              <a:ahLst/>
              <a:cxnLst/>
              <a:rect l="l" t="t" r="r" b="b"/>
              <a:pathLst>
                <a:path w="2006600" h="720725" extrusionOk="0">
                  <a:moveTo>
                    <a:pt x="0" y="0"/>
                  </a:moveTo>
                  <a:lnTo>
                    <a:pt x="1721802" y="0"/>
                  </a:lnTo>
                  <a:lnTo>
                    <a:pt x="2006282" y="360045"/>
                  </a:lnTo>
                  <a:lnTo>
                    <a:pt x="1721802" y="720407"/>
                  </a:lnTo>
                  <a:lnTo>
                    <a:pt x="0" y="720407"/>
                  </a:lnTo>
                  <a:lnTo>
                    <a:pt x="283845"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75" name="Google Shape;2075;p99"/>
            <p:cNvPicPr preferRelativeResize="0"/>
            <p:nvPr/>
          </p:nvPicPr>
          <p:blipFill rotWithShape="1">
            <a:blip r:embed="rId7">
              <a:alphaModFix/>
            </a:blip>
            <a:srcRect/>
            <a:stretch/>
          </p:blipFill>
          <p:spPr>
            <a:xfrm>
              <a:off x="7048499" y="716280"/>
              <a:ext cx="2027554" cy="733742"/>
            </a:xfrm>
            <a:prstGeom prst="rect">
              <a:avLst/>
            </a:prstGeom>
            <a:noFill/>
            <a:ln>
              <a:noFill/>
            </a:ln>
          </p:spPr>
        </p:pic>
        <p:pic>
          <p:nvPicPr>
            <p:cNvPr id="2076" name="Google Shape;2076;p99"/>
            <p:cNvPicPr preferRelativeResize="0"/>
            <p:nvPr/>
          </p:nvPicPr>
          <p:blipFill rotWithShape="1">
            <a:blip r:embed="rId8">
              <a:alphaModFix/>
            </a:blip>
            <a:srcRect/>
            <a:stretch/>
          </p:blipFill>
          <p:spPr>
            <a:xfrm>
              <a:off x="7222489" y="601980"/>
              <a:ext cx="1928495" cy="1029335"/>
            </a:xfrm>
            <a:prstGeom prst="rect">
              <a:avLst/>
            </a:prstGeom>
            <a:noFill/>
            <a:ln>
              <a:noFill/>
            </a:ln>
          </p:spPr>
        </p:pic>
        <p:sp>
          <p:nvSpPr>
            <p:cNvPr id="2077" name="Google Shape;2077;p99"/>
            <p:cNvSpPr/>
            <p:nvPr/>
          </p:nvSpPr>
          <p:spPr>
            <a:xfrm>
              <a:off x="7025639" y="685800"/>
              <a:ext cx="2004695" cy="720725"/>
            </a:xfrm>
            <a:custGeom>
              <a:avLst/>
              <a:gdLst/>
              <a:ahLst/>
              <a:cxnLst/>
              <a:rect l="l" t="t" r="r" b="b"/>
              <a:pathLst>
                <a:path w="2004695" h="720725" extrusionOk="0">
                  <a:moveTo>
                    <a:pt x="1720214" y="0"/>
                  </a:moveTo>
                  <a:lnTo>
                    <a:pt x="0" y="0"/>
                  </a:lnTo>
                  <a:lnTo>
                    <a:pt x="284162" y="360045"/>
                  </a:lnTo>
                  <a:lnTo>
                    <a:pt x="0" y="720407"/>
                  </a:lnTo>
                  <a:lnTo>
                    <a:pt x="1720214" y="720407"/>
                  </a:lnTo>
                  <a:lnTo>
                    <a:pt x="2004694" y="360045"/>
                  </a:lnTo>
                  <a:lnTo>
                    <a:pt x="1720214" y="0"/>
                  </a:lnTo>
                  <a:close/>
                </a:path>
              </a:pathLst>
            </a:custGeom>
            <a:solidFill>
              <a:srgbClr val="90B84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8" name="Google Shape;2078;p99"/>
            <p:cNvSpPr/>
            <p:nvPr/>
          </p:nvSpPr>
          <p:spPr>
            <a:xfrm>
              <a:off x="7025639" y="685800"/>
              <a:ext cx="2004695" cy="720725"/>
            </a:xfrm>
            <a:custGeom>
              <a:avLst/>
              <a:gdLst/>
              <a:ahLst/>
              <a:cxnLst/>
              <a:rect l="l" t="t" r="r" b="b"/>
              <a:pathLst>
                <a:path w="2004695" h="720725" extrusionOk="0">
                  <a:moveTo>
                    <a:pt x="0" y="0"/>
                  </a:moveTo>
                  <a:lnTo>
                    <a:pt x="1720214" y="0"/>
                  </a:lnTo>
                  <a:lnTo>
                    <a:pt x="2004694" y="360045"/>
                  </a:lnTo>
                  <a:lnTo>
                    <a:pt x="1720214" y="720407"/>
                  </a:lnTo>
                  <a:lnTo>
                    <a:pt x="0" y="720407"/>
                  </a:lnTo>
                  <a:lnTo>
                    <a:pt x="284162"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79" name="Google Shape;2079;p99"/>
          <p:cNvSpPr txBox="1"/>
          <p:nvPr/>
        </p:nvSpPr>
        <p:spPr>
          <a:xfrm>
            <a:off x="1938654" y="765175"/>
            <a:ext cx="1069340"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Χαρτογραφία</a:t>
            </a:r>
            <a:endParaRPr sz="1200">
              <a:solidFill>
                <a:schemeClr val="dk1"/>
              </a:solidFill>
              <a:latin typeface="Calibri"/>
              <a:ea typeface="Calibri"/>
              <a:cs typeface="Calibri"/>
              <a:sym typeface="Calibri"/>
            </a:endParaRPr>
          </a:p>
        </p:txBody>
      </p:sp>
      <p:sp>
        <p:nvSpPr>
          <p:cNvPr id="2080" name="Google Shape;2080;p99"/>
          <p:cNvSpPr txBox="1"/>
          <p:nvPr/>
        </p:nvSpPr>
        <p:spPr>
          <a:xfrm>
            <a:off x="3881754" y="671195"/>
            <a:ext cx="965835" cy="541495"/>
          </a:xfrm>
          <a:prstGeom prst="rect">
            <a:avLst/>
          </a:prstGeom>
          <a:noFill/>
          <a:ln>
            <a:noFill/>
          </a:ln>
        </p:spPr>
        <p:txBody>
          <a:bodyPr spcFirstLastPara="1" wrap="square" lIns="0" tIns="12700" rIns="0" bIns="0" anchor="t" anchorCtr="0">
            <a:spAutoFit/>
          </a:bodyPr>
          <a:lstStyle/>
          <a:p>
            <a:pPr marL="49530" marR="5080" lvl="0" indent="-36830" algn="l" rtl="0">
              <a:lnSpc>
                <a:spcPct val="151400"/>
              </a:lnSpc>
              <a:spcBef>
                <a:spcPts val="0"/>
              </a:spcBef>
              <a:spcAft>
                <a:spcPts val="0"/>
              </a:spcAft>
              <a:buNone/>
            </a:pPr>
            <a:r>
              <a:rPr lang="en-US" sz="1200" b="1">
                <a:solidFill>
                  <a:srgbClr val="FFFFFF"/>
                </a:solidFill>
                <a:latin typeface="Calibri"/>
                <a:ea typeface="Calibri"/>
                <a:cs typeface="Calibri"/>
                <a:sym typeface="Calibri"/>
              </a:rPr>
              <a:t>Κρισιμότητα υπηρεσιών</a:t>
            </a:r>
            <a:endParaRPr sz="1200">
              <a:solidFill>
                <a:schemeClr val="dk1"/>
              </a:solidFill>
              <a:latin typeface="Calibri"/>
              <a:ea typeface="Calibri"/>
              <a:cs typeface="Calibri"/>
              <a:sym typeface="Calibri"/>
            </a:endParaRPr>
          </a:p>
        </p:txBody>
      </p:sp>
      <p:sp>
        <p:nvSpPr>
          <p:cNvPr id="2081" name="Google Shape;2081;p99"/>
          <p:cNvSpPr txBox="1"/>
          <p:nvPr/>
        </p:nvSpPr>
        <p:spPr>
          <a:xfrm>
            <a:off x="5453391" y="748438"/>
            <a:ext cx="1578233" cy="541495"/>
          </a:xfrm>
          <a:prstGeom prst="rect">
            <a:avLst/>
          </a:prstGeom>
          <a:noFill/>
          <a:ln>
            <a:noFill/>
          </a:ln>
        </p:spPr>
        <p:txBody>
          <a:bodyPr spcFirstLastPara="1" wrap="square" lIns="0" tIns="12700" rIns="0" bIns="0" anchor="t" anchorCtr="0">
            <a:spAutoFit/>
          </a:bodyPr>
          <a:lstStyle/>
          <a:p>
            <a:pPr marL="12700" marR="5080" lvl="0" indent="144780" algn="l" rtl="0">
              <a:lnSpc>
                <a:spcPct val="151400"/>
              </a:lnSpc>
              <a:spcBef>
                <a:spcPts val="0"/>
              </a:spcBef>
              <a:spcAft>
                <a:spcPts val="0"/>
              </a:spcAft>
              <a:buNone/>
            </a:pPr>
            <a:r>
              <a:rPr lang="en-US" sz="1200" b="1">
                <a:solidFill>
                  <a:srgbClr val="FFFFFF"/>
                </a:solidFill>
                <a:latin typeface="Calibri"/>
                <a:ea typeface="Calibri"/>
                <a:cs typeface="Calibri"/>
                <a:sym typeface="Calibri"/>
              </a:rPr>
              <a:t>Αναγνώριση στοιχείου – αγαθού</a:t>
            </a:r>
            <a:endParaRPr sz="1200">
              <a:solidFill>
                <a:schemeClr val="dk1"/>
              </a:solidFill>
              <a:latin typeface="Calibri"/>
              <a:ea typeface="Calibri"/>
              <a:cs typeface="Calibri"/>
              <a:sym typeface="Calibri"/>
            </a:endParaRPr>
          </a:p>
        </p:txBody>
      </p:sp>
      <p:sp>
        <p:nvSpPr>
          <p:cNvPr id="2082" name="Google Shape;2082;p99"/>
          <p:cNvSpPr txBox="1"/>
          <p:nvPr/>
        </p:nvSpPr>
        <p:spPr>
          <a:xfrm>
            <a:off x="7472894" y="869807"/>
            <a:ext cx="1464110" cy="382156"/>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Αλληλεξαρτήσεις αγαθών</a:t>
            </a:r>
            <a:endParaRPr sz="1200">
              <a:solidFill>
                <a:schemeClr val="dk1"/>
              </a:solidFill>
              <a:latin typeface="Calibri"/>
              <a:ea typeface="Calibri"/>
              <a:cs typeface="Calibri"/>
              <a:sym typeface="Calibri"/>
            </a:endParaRPr>
          </a:p>
        </p:txBody>
      </p:sp>
      <p:sp>
        <p:nvSpPr>
          <p:cNvPr id="2083" name="Google Shape;2083;p99"/>
          <p:cNvSpPr txBox="1"/>
          <p:nvPr/>
        </p:nvSpPr>
        <p:spPr>
          <a:xfrm>
            <a:off x="2335529" y="1668462"/>
            <a:ext cx="2408555" cy="2235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b="1">
                <a:solidFill>
                  <a:schemeClr val="dk1"/>
                </a:solidFill>
                <a:latin typeface="Calibri"/>
                <a:ea typeface="Calibri"/>
                <a:cs typeface="Calibri"/>
                <a:sym typeface="Calibri"/>
              </a:rPr>
              <a:t>Μοντέλο περιουσιακών στοιχείων</a:t>
            </a:r>
            <a:endParaRPr sz="1300">
              <a:solidFill>
                <a:schemeClr val="dk1"/>
              </a:solidFill>
              <a:latin typeface="Calibri"/>
              <a:ea typeface="Calibri"/>
              <a:cs typeface="Calibri"/>
              <a:sym typeface="Calibri"/>
            </a:endParaRPr>
          </a:p>
        </p:txBody>
      </p:sp>
      <p:sp>
        <p:nvSpPr>
          <p:cNvPr id="2084" name="Google Shape;2084;p99"/>
          <p:cNvSpPr txBox="1"/>
          <p:nvPr/>
        </p:nvSpPr>
        <p:spPr>
          <a:xfrm>
            <a:off x="8743315" y="1674812"/>
            <a:ext cx="1179195" cy="2235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b="1">
                <a:solidFill>
                  <a:schemeClr val="dk1"/>
                </a:solidFill>
                <a:latin typeface="Calibri"/>
                <a:ea typeface="Calibri"/>
                <a:cs typeface="Calibri"/>
                <a:sym typeface="Calibri"/>
              </a:rPr>
              <a:t>Μοντέλο χρήστη</a:t>
            </a:r>
            <a:endParaRPr sz="1300">
              <a:solidFill>
                <a:schemeClr val="dk1"/>
              </a:solidFill>
              <a:latin typeface="Calibri"/>
              <a:ea typeface="Calibri"/>
              <a:cs typeface="Calibri"/>
              <a:sym typeface="Calibri"/>
            </a:endParaRPr>
          </a:p>
        </p:txBody>
      </p:sp>
      <p:pic>
        <p:nvPicPr>
          <p:cNvPr id="2085" name="Google Shape;2085;p99"/>
          <p:cNvPicPr preferRelativeResize="0"/>
          <p:nvPr/>
        </p:nvPicPr>
        <p:blipFill rotWithShape="1">
          <a:blip r:embed="rId9">
            <a:alphaModFix/>
          </a:blip>
          <a:srcRect/>
          <a:stretch/>
        </p:blipFill>
        <p:spPr>
          <a:xfrm>
            <a:off x="1397635" y="2055495"/>
            <a:ext cx="4851400" cy="4315142"/>
          </a:xfrm>
          <a:prstGeom prst="rect">
            <a:avLst/>
          </a:prstGeom>
          <a:noFill/>
          <a:ln>
            <a:noFill/>
          </a:ln>
        </p:spPr>
      </p:pic>
      <p:pic>
        <p:nvPicPr>
          <p:cNvPr id="2086" name="Google Shape;2086;p99"/>
          <p:cNvPicPr preferRelativeResize="0"/>
          <p:nvPr/>
        </p:nvPicPr>
        <p:blipFill rotWithShape="1">
          <a:blip r:embed="rId10">
            <a:alphaModFix/>
          </a:blip>
          <a:srcRect/>
          <a:stretch/>
        </p:blipFill>
        <p:spPr>
          <a:xfrm>
            <a:off x="6558915" y="2071370"/>
            <a:ext cx="4121467" cy="42646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grpSp>
        <p:nvGrpSpPr>
          <p:cNvPr id="2091" name="Google Shape;2091;p100"/>
          <p:cNvGrpSpPr/>
          <p:nvPr/>
        </p:nvGrpSpPr>
        <p:grpSpPr>
          <a:xfrm>
            <a:off x="1429385" y="361950"/>
            <a:ext cx="8326119" cy="772476"/>
            <a:chOff x="1429385" y="361950"/>
            <a:chExt cx="8326119" cy="772476"/>
          </a:xfrm>
        </p:grpSpPr>
        <p:pic>
          <p:nvPicPr>
            <p:cNvPr id="2092" name="Google Shape;2092;p100"/>
            <p:cNvPicPr preferRelativeResize="0"/>
            <p:nvPr/>
          </p:nvPicPr>
          <p:blipFill rotWithShape="1">
            <a:blip r:embed="rId3">
              <a:alphaModFix/>
            </a:blip>
            <a:srcRect/>
            <a:stretch/>
          </p:blipFill>
          <p:spPr>
            <a:xfrm>
              <a:off x="1459865" y="391477"/>
              <a:ext cx="2212022" cy="660717"/>
            </a:xfrm>
            <a:prstGeom prst="rect">
              <a:avLst/>
            </a:prstGeom>
            <a:noFill/>
            <a:ln>
              <a:noFill/>
            </a:ln>
          </p:spPr>
        </p:pic>
        <p:sp>
          <p:nvSpPr>
            <p:cNvPr id="2093" name="Google Shape;2093;p100"/>
            <p:cNvSpPr/>
            <p:nvPr/>
          </p:nvSpPr>
          <p:spPr>
            <a:xfrm>
              <a:off x="1429385" y="361950"/>
              <a:ext cx="2197100" cy="647700"/>
            </a:xfrm>
            <a:custGeom>
              <a:avLst/>
              <a:gdLst/>
              <a:ahLst/>
              <a:cxnLst/>
              <a:rect l="l" t="t" r="r" b="b"/>
              <a:pathLst>
                <a:path w="2197100" h="647700" extrusionOk="0">
                  <a:moveTo>
                    <a:pt x="1910714" y="0"/>
                  </a:moveTo>
                  <a:lnTo>
                    <a:pt x="0" y="0"/>
                  </a:lnTo>
                  <a:lnTo>
                    <a:pt x="0" y="647382"/>
                  </a:lnTo>
                  <a:lnTo>
                    <a:pt x="1910714" y="647382"/>
                  </a:lnTo>
                  <a:lnTo>
                    <a:pt x="2196782" y="323532"/>
                  </a:lnTo>
                  <a:lnTo>
                    <a:pt x="1910714"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4" name="Google Shape;2094;p100"/>
            <p:cNvSpPr/>
            <p:nvPr/>
          </p:nvSpPr>
          <p:spPr>
            <a:xfrm>
              <a:off x="1429385" y="361950"/>
              <a:ext cx="2197100" cy="647700"/>
            </a:xfrm>
            <a:custGeom>
              <a:avLst/>
              <a:gdLst/>
              <a:ahLst/>
              <a:cxnLst/>
              <a:rect l="l" t="t" r="r" b="b"/>
              <a:pathLst>
                <a:path w="2197100" h="647700" extrusionOk="0">
                  <a:moveTo>
                    <a:pt x="0" y="0"/>
                  </a:moveTo>
                  <a:lnTo>
                    <a:pt x="1910714" y="0"/>
                  </a:lnTo>
                  <a:lnTo>
                    <a:pt x="2196782" y="323532"/>
                  </a:lnTo>
                  <a:lnTo>
                    <a:pt x="1910714" y="647382"/>
                  </a:lnTo>
                  <a:lnTo>
                    <a:pt x="0" y="64738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95" name="Google Shape;2095;p100"/>
            <p:cNvPicPr preferRelativeResize="0"/>
            <p:nvPr/>
          </p:nvPicPr>
          <p:blipFill rotWithShape="1">
            <a:blip r:embed="rId4">
              <a:alphaModFix/>
            </a:blip>
            <a:srcRect/>
            <a:stretch/>
          </p:blipFill>
          <p:spPr>
            <a:xfrm>
              <a:off x="3479164" y="391477"/>
              <a:ext cx="2227262" cy="660717"/>
            </a:xfrm>
            <a:prstGeom prst="rect">
              <a:avLst/>
            </a:prstGeom>
            <a:noFill/>
            <a:ln>
              <a:noFill/>
            </a:ln>
          </p:spPr>
        </p:pic>
        <p:pic>
          <p:nvPicPr>
            <p:cNvPr id="2096" name="Google Shape;2096;p100"/>
            <p:cNvPicPr preferRelativeResize="0"/>
            <p:nvPr/>
          </p:nvPicPr>
          <p:blipFill rotWithShape="1">
            <a:blip r:embed="rId5">
              <a:alphaModFix/>
            </a:blip>
            <a:srcRect/>
            <a:stretch/>
          </p:blipFill>
          <p:spPr>
            <a:xfrm>
              <a:off x="3684905" y="379412"/>
              <a:ext cx="2129790" cy="755014"/>
            </a:xfrm>
            <a:prstGeom prst="rect">
              <a:avLst/>
            </a:prstGeom>
            <a:noFill/>
            <a:ln>
              <a:noFill/>
            </a:ln>
          </p:spPr>
        </p:pic>
        <p:sp>
          <p:nvSpPr>
            <p:cNvPr id="2097" name="Google Shape;2097;p100"/>
            <p:cNvSpPr/>
            <p:nvPr/>
          </p:nvSpPr>
          <p:spPr>
            <a:xfrm>
              <a:off x="3456622" y="361950"/>
              <a:ext cx="2204720" cy="647700"/>
            </a:xfrm>
            <a:custGeom>
              <a:avLst/>
              <a:gdLst/>
              <a:ahLst/>
              <a:cxnLst/>
              <a:rect l="l" t="t" r="r" b="b"/>
              <a:pathLst>
                <a:path w="2204720" h="647700" extrusionOk="0">
                  <a:moveTo>
                    <a:pt x="1918969" y="0"/>
                  </a:moveTo>
                  <a:lnTo>
                    <a:pt x="0" y="0"/>
                  </a:lnTo>
                  <a:lnTo>
                    <a:pt x="285432" y="323532"/>
                  </a:lnTo>
                  <a:lnTo>
                    <a:pt x="0" y="647382"/>
                  </a:lnTo>
                  <a:lnTo>
                    <a:pt x="1918969" y="647382"/>
                  </a:lnTo>
                  <a:lnTo>
                    <a:pt x="2204719" y="323532"/>
                  </a:lnTo>
                  <a:lnTo>
                    <a:pt x="1918969"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8" name="Google Shape;2098;p100"/>
            <p:cNvSpPr/>
            <p:nvPr/>
          </p:nvSpPr>
          <p:spPr>
            <a:xfrm>
              <a:off x="3456622" y="361950"/>
              <a:ext cx="2204720" cy="647700"/>
            </a:xfrm>
            <a:custGeom>
              <a:avLst/>
              <a:gdLst/>
              <a:ahLst/>
              <a:cxnLst/>
              <a:rect l="l" t="t" r="r" b="b"/>
              <a:pathLst>
                <a:path w="2204720" h="647700" extrusionOk="0">
                  <a:moveTo>
                    <a:pt x="0" y="0"/>
                  </a:moveTo>
                  <a:lnTo>
                    <a:pt x="1918969" y="0"/>
                  </a:lnTo>
                  <a:lnTo>
                    <a:pt x="2204719" y="323532"/>
                  </a:lnTo>
                  <a:lnTo>
                    <a:pt x="1918969" y="647382"/>
                  </a:lnTo>
                  <a:lnTo>
                    <a:pt x="0" y="647382"/>
                  </a:lnTo>
                  <a:lnTo>
                    <a:pt x="285432" y="3235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99" name="Google Shape;2099;p100"/>
            <p:cNvPicPr preferRelativeResize="0"/>
            <p:nvPr/>
          </p:nvPicPr>
          <p:blipFill rotWithShape="1">
            <a:blip r:embed="rId6">
              <a:alphaModFix/>
            </a:blip>
            <a:srcRect/>
            <a:stretch/>
          </p:blipFill>
          <p:spPr>
            <a:xfrm>
              <a:off x="5508942" y="391477"/>
              <a:ext cx="2219642" cy="660717"/>
            </a:xfrm>
            <a:prstGeom prst="rect">
              <a:avLst/>
            </a:prstGeom>
            <a:noFill/>
            <a:ln>
              <a:noFill/>
            </a:ln>
          </p:spPr>
        </p:pic>
        <p:sp>
          <p:nvSpPr>
            <p:cNvPr id="2100" name="Google Shape;2100;p100"/>
            <p:cNvSpPr/>
            <p:nvPr/>
          </p:nvSpPr>
          <p:spPr>
            <a:xfrm>
              <a:off x="5487035" y="361950"/>
              <a:ext cx="2197100" cy="647700"/>
            </a:xfrm>
            <a:custGeom>
              <a:avLst/>
              <a:gdLst/>
              <a:ahLst/>
              <a:cxnLst/>
              <a:rect l="l" t="t" r="r" b="b"/>
              <a:pathLst>
                <a:path w="2197100" h="647700" extrusionOk="0">
                  <a:moveTo>
                    <a:pt x="1912619" y="0"/>
                  </a:moveTo>
                  <a:lnTo>
                    <a:pt x="0" y="0"/>
                  </a:lnTo>
                  <a:lnTo>
                    <a:pt x="284479" y="323532"/>
                  </a:lnTo>
                  <a:lnTo>
                    <a:pt x="0" y="647382"/>
                  </a:lnTo>
                  <a:lnTo>
                    <a:pt x="1912619" y="647382"/>
                  </a:lnTo>
                  <a:lnTo>
                    <a:pt x="2196782" y="323532"/>
                  </a:lnTo>
                  <a:lnTo>
                    <a:pt x="1912619"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1" name="Google Shape;2101;p100"/>
            <p:cNvSpPr/>
            <p:nvPr/>
          </p:nvSpPr>
          <p:spPr>
            <a:xfrm>
              <a:off x="5487035" y="361950"/>
              <a:ext cx="2197100" cy="647700"/>
            </a:xfrm>
            <a:custGeom>
              <a:avLst/>
              <a:gdLst/>
              <a:ahLst/>
              <a:cxnLst/>
              <a:rect l="l" t="t" r="r" b="b"/>
              <a:pathLst>
                <a:path w="2197100" h="647700" extrusionOk="0">
                  <a:moveTo>
                    <a:pt x="0" y="0"/>
                  </a:moveTo>
                  <a:lnTo>
                    <a:pt x="1912619" y="0"/>
                  </a:lnTo>
                  <a:lnTo>
                    <a:pt x="2196782" y="323532"/>
                  </a:lnTo>
                  <a:lnTo>
                    <a:pt x="1912619" y="647382"/>
                  </a:lnTo>
                  <a:lnTo>
                    <a:pt x="0" y="647382"/>
                  </a:lnTo>
                  <a:lnTo>
                    <a:pt x="284479" y="3235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02" name="Google Shape;2102;p100"/>
            <p:cNvPicPr preferRelativeResize="0"/>
            <p:nvPr/>
          </p:nvPicPr>
          <p:blipFill rotWithShape="1">
            <a:blip r:embed="rId7">
              <a:alphaModFix/>
            </a:blip>
            <a:srcRect/>
            <a:stretch/>
          </p:blipFill>
          <p:spPr>
            <a:xfrm>
              <a:off x="7535862" y="391477"/>
              <a:ext cx="2219642" cy="660717"/>
            </a:xfrm>
            <a:prstGeom prst="rect">
              <a:avLst/>
            </a:prstGeom>
            <a:noFill/>
            <a:ln>
              <a:noFill/>
            </a:ln>
          </p:spPr>
        </p:pic>
        <p:sp>
          <p:nvSpPr>
            <p:cNvPr id="2103" name="Google Shape;2103;p100"/>
            <p:cNvSpPr/>
            <p:nvPr/>
          </p:nvSpPr>
          <p:spPr>
            <a:xfrm>
              <a:off x="7512685" y="361950"/>
              <a:ext cx="2197100" cy="647700"/>
            </a:xfrm>
            <a:custGeom>
              <a:avLst/>
              <a:gdLst/>
              <a:ahLst/>
              <a:cxnLst/>
              <a:rect l="l" t="t" r="r" b="b"/>
              <a:pathLst>
                <a:path w="2197100" h="647700" extrusionOk="0">
                  <a:moveTo>
                    <a:pt x="1911985" y="0"/>
                  </a:moveTo>
                  <a:lnTo>
                    <a:pt x="0" y="0"/>
                  </a:lnTo>
                  <a:lnTo>
                    <a:pt x="284797" y="323532"/>
                  </a:lnTo>
                  <a:lnTo>
                    <a:pt x="0" y="647382"/>
                  </a:lnTo>
                  <a:lnTo>
                    <a:pt x="1911985" y="647382"/>
                  </a:lnTo>
                  <a:lnTo>
                    <a:pt x="2196782" y="323532"/>
                  </a:lnTo>
                  <a:lnTo>
                    <a:pt x="1911985" y="0"/>
                  </a:lnTo>
                  <a:close/>
                </a:path>
              </a:pathLst>
            </a:custGeom>
            <a:solidFill>
              <a:srgbClr val="90B84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4" name="Google Shape;2104;p100"/>
            <p:cNvSpPr/>
            <p:nvPr/>
          </p:nvSpPr>
          <p:spPr>
            <a:xfrm>
              <a:off x="7512685" y="361950"/>
              <a:ext cx="2197100" cy="647700"/>
            </a:xfrm>
            <a:custGeom>
              <a:avLst/>
              <a:gdLst/>
              <a:ahLst/>
              <a:cxnLst/>
              <a:rect l="l" t="t" r="r" b="b"/>
              <a:pathLst>
                <a:path w="2197100" h="647700" extrusionOk="0">
                  <a:moveTo>
                    <a:pt x="0" y="0"/>
                  </a:moveTo>
                  <a:lnTo>
                    <a:pt x="1911985" y="0"/>
                  </a:lnTo>
                  <a:lnTo>
                    <a:pt x="2196782" y="323532"/>
                  </a:lnTo>
                  <a:lnTo>
                    <a:pt x="1911985" y="647382"/>
                  </a:lnTo>
                  <a:lnTo>
                    <a:pt x="0" y="647382"/>
                  </a:lnTo>
                  <a:lnTo>
                    <a:pt x="284797" y="3235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05" name="Google Shape;2105;p100"/>
          <p:cNvSpPr txBox="1"/>
          <p:nvPr/>
        </p:nvSpPr>
        <p:spPr>
          <a:xfrm>
            <a:off x="1626235" y="389890"/>
            <a:ext cx="1342390" cy="390525"/>
          </a:xfrm>
          <a:prstGeom prst="rect">
            <a:avLst/>
          </a:prstGeom>
          <a:noFill/>
          <a:ln>
            <a:noFill/>
          </a:ln>
        </p:spPr>
        <p:txBody>
          <a:bodyPr spcFirstLastPara="1" wrap="square" lIns="0" tIns="12700" rIns="0" bIns="0" anchor="t" anchorCtr="0">
            <a:spAutoFit/>
          </a:bodyPr>
          <a:lstStyle/>
          <a:p>
            <a:pPr marL="257809" marR="5080" lvl="0" indent="-245744"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 2: Εκτίμηση  επιπτώσεων</a:t>
            </a:r>
            <a:endParaRPr sz="1200">
              <a:solidFill>
                <a:schemeClr val="dk1"/>
              </a:solidFill>
              <a:latin typeface="Calibri"/>
              <a:ea typeface="Calibri"/>
              <a:cs typeface="Calibri"/>
              <a:sym typeface="Calibri"/>
            </a:endParaRPr>
          </a:p>
        </p:txBody>
      </p:sp>
      <p:sp>
        <p:nvSpPr>
          <p:cNvPr id="2106" name="Google Shape;2106;p100"/>
          <p:cNvSpPr txBox="1"/>
          <p:nvPr/>
        </p:nvSpPr>
        <p:spPr>
          <a:xfrm>
            <a:off x="3771900" y="389890"/>
            <a:ext cx="1234440" cy="572135"/>
          </a:xfrm>
          <a:prstGeom prst="rect">
            <a:avLst/>
          </a:prstGeom>
          <a:noFill/>
          <a:ln>
            <a:noFill/>
          </a:ln>
        </p:spPr>
        <p:txBody>
          <a:bodyPr spcFirstLastPara="1" wrap="square" lIns="0" tIns="12700" rIns="0" bIns="0" anchor="t" anchorCtr="0">
            <a:spAutoFit/>
          </a:bodyPr>
          <a:lstStyle/>
          <a:p>
            <a:pPr marL="267335" marR="5080" lvl="0" indent="-254634" algn="l" rtl="0">
              <a:lnSpc>
                <a:spcPct val="100000"/>
              </a:lnSpc>
              <a:spcBef>
                <a:spcPts val="0"/>
              </a:spcBef>
              <a:spcAft>
                <a:spcPts val="0"/>
              </a:spcAft>
              <a:buNone/>
            </a:pPr>
            <a:r>
              <a:rPr lang="en-US" sz="1200" b="1">
                <a:solidFill>
                  <a:srgbClr val="FFFFFF"/>
                </a:solidFill>
                <a:latin typeface="Calibri"/>
                <a:ea typeface="Calibri"/>
                <a:cs typeface="Calibri"/>
                <a:sym typeface="Calibri"/>
              </a:rPr>
              <a:t>Αξιολόγηση  προσωπικών  επιπτώσεων</a:t>
            </a:r>
            <a:endParaRPr sz="1200">
              <a:solidFill>
                <a:schemeClr val="dk1"/>
              </a:solidFill>
              <a:latin typeface="Calibri"/>
              <a:ea typeface="Calibri"/>
              <a:cs typeface="Calibri"/>
              <a:sym typeface="Calibri"/>
            </a:endParaRPr>
          </a:p>
        </p:txBody>
      </p:sp>
      <p:sp>
        <p:nvSpPr>
          <p:cNvPr id="2107" name="Google Shape;2107;p100"/>
          <p:cNvSpPr txBox="1"/>
          <p:nvPr/>
        </p:nvSpPr>
        <p:spPr>
          <a:xfrm>
            <a:off x="5916929" y="389890"/>
            <a:ext cx="1367790" cy="572135"/>
          </a:xfrm>
          <a:prstGeom prst="rect">
            <a:avLst/>
          </a:prstGeom>
          <a:noFill/>
          <a:ln>
            <a:noFill/>
          </a:ln>
        </p:spPr>
        <p:txBody>
          <a:bodyPr spcFirstLastPara="1" wrap="square" lIns="0" tIns="12700" rIns="0" bIns="0" anchor="t" anchorCtr="0">
            <a:spAutoFit/>
          </a:bodyPr>
          <a:lstStyle/>
          <a:p>
            <a:pPr marL="148590" marR="5080" lvl="0" indent="-135890" algn="l" rtl="0">
              <a:lnSpc>
                <a:spcPct val="100000"/>
              </a:lnSpc>
              <a:spcBef>
                <a:spcPts val="0"/>
              </a:spcBef>
              <a:spcAft>
                <a:spcPts val="0"/>
              </a:spcAft>
              <a:buNone/>
            </a:pPr>
            <a:r>
              <a:rPr lang="en-US" sz="1200" b="1">
                <a:solidFill>
                  <a:srgbClr val="FFFFFF"/>
                </a:solidFill>
                <a:latin typeface="Calibri"/>
                <a:ea typeface="Calibri"/>
                <a:cs typeface="Calibri"/>
                <a:sym typeface="Calibri"/>
              </a:rPr>
              <a:t>Εκτίμηση  επιπτώσεων σε  επίπεδο ομάδας</a:t>
            </a:r>
            <a:endParaRPr sz="1200">
              <a:solidFill>
                <a:schemeClr val="dk1"/>
              </a:solidFill>
              <a:latin typeface="Calibri"/>
              <a:ea typeface="Calibri"/>
              <a:cs typeface="Calibri"/>
              <a:sym typeface="Calibri"/>
            </a:endParaRPr>
          </a:p>
        </p:txBody>
      </p:sp>
      <p:sp>
        <p:nvSpPr>
          <p:cNvPr id="2108" name="Google Shape;2108;p100"/>
          <p:cNvSpPr txBox="1"/>
          <p:nvPr/>
        </p:nvSpPr>
        <p:spPr>
          <a:xfrm>
            <a:off x="8033067" y="389890"/>
            <a:ext cx="1395730" cy="390525"/>
          </a:xfrm>
          <a:prstGeom prst="rect">
            <a:avLst/>
          </a:prstGeom>
          <a:noFill/>
          <a:ln>
            <a:noFill/>
          </a:ln>
        </p:spPr>
        <p:txBody>
          <a:bodyPr spcFirstLastPara="1" wrap="square" lIns="0" tIns="12700" rIns="0" bIns="0" anchor="t" anchorCtr="0">
            <a:spAutoFit/>
          </a:bodyPr>
          <a:lstStyle/>
          <a:p>
            <a:pPr marL="58419" marR="5080" lvl="0" indent="-45720" algn="l" rtl="0">
              <a:lnSpc>
                <a:spcPct val="100000"/>
              </a:lnSpc>
              <a:spcBef>
                <a:spcPts val="0"/>
              </a:spcBef>
              <a:spcAft>
                <a:spcPts val="0"/>
              </a:spcAft>
              <a:buNone/>
            </a:pPr>
            <a:r>
              <a:rPr lang="en-US" sz="1200" b="1">
                <a:solidFill>
                  <a:srgbClr val="FFFFFF"/>
                </a:solidFill>
                <a:latin typeface="Calibri"/>
                <a:ea typeface="Calibri"/>
                <a:cs typeface="Calibri"/>
                <a:sym typeface="Calibri"/>
              </a:rPr>
              <a:t>Συνολική εκτίμηση  επιπτώσεων</a:t>
            </a:r>
            <a:endParaRPr sz="1200">
              <a:solidFill>
                <a:schemeClr val="dk1"/>
              </a:solidFill>
              <a:latin typeface="Calibri"/>
              <a:ea typeface="Calibri"/>
              <a:cs typeface="Calibri"/>
              <a:sym typeface="Calibri"/>
            </a:endParaRPr>
          </a:p>
        </p:txBody>
      </p:sp>
      <p:grpSp>
        <p:nvGrpSpPr>
          <p:cNvPr id="2109" name="Google Shape;2109;p100"/>
          <p:cNvGrpSpPr/>
          <p:nvPr/>
        </p:nvGrpSpPr>
        <p:grpSpPr>
          <a:xfrm>
            <a:off x="1794510" y="2288539"/>
            <a:ext cx="8669655" cy="3315335"/>
            <a:chOff x="1794510" y="2288539"/>
            <a:chExt cx="8669655" cy="3315335"/>
          </a:xfrm>
        </p:grpSpPr>
        <p:sp>
          <p:nvSpPr>
            <p:cNvPr id="2110" name="Google Shape;2110;p100"/>
            <p:cNvSpPr/>
            <p:nvPr/>
          </p:nvSpPr>
          <p:spPr>
            <a:xfrm>
              <a:off x="5612764" y="2288539"/>
              <a:ext cx="4851400" cy="662305"/>
            </a:xfrm>
            <a:custGeom>
              <a:avLst/>
              <a:gdLst/>
              <a:ahLst/>
              <a:cxnLst/>
              <a:rect l="l" t="t" r="r" b="b"/>
              <a:pathLst>
                <a:path w="4851400" h="662305" extrusionOk="0">
                  <a:moveTo>
                    <a:pt x="4851400" y="0"/>
                  </a:moveTo>
                  <a:lnTo>
                    <a:pt x="0" y="0"/>
                  </a:lnTo>
                  <a:lnTo>
                    <a:pt x="0" y="662305"/>
                  </a:lnTo>
                  <a:lnTo>
                    <a:pt x="4851400" y="662305"/>
                  </a:lnTo>
                  <a:lnTo>
                    <a:pt x="4851400" y="0"/>
                  </a:lnTo>
                  <a:close/>
                </a:path>
              </a:pathLst>
            </a:custGeom>
            <a:solidFill>
              <a:srgbClr val="F7F7F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1" name="Google Shape;2111;p100"/>
            <p:cNvSpPr/>
            <p:nvPr/>
          </p:nvSpPr>
          <p:spPr>
            <a:xfrm>
              <a:off x="1794510" y="2950844"/>
              <a:ext cx="8669655" cy="662305"/>
            </a:xfrm>
            <a:custGeom>
              <a:avLst/>
              <a:gdLst/>
              <a:ahLst/>
              <a:cxnLst/>
              <a:rect l="l" t="t" r="r" b="b"/>
              <a:pathLst>
                <a:path w="8669655" h="662304" extrusionOk="0">
                  <a:moveTo>
                    <a:pt x="8669655" y="0"/>
                  </a:moveTo>
                  <a:lnTo>
                    <a:pt x="0" y="0"/>
                  </a:lnTo>
                  <a:lnTo>
                    <a:pt x="0" y="662304"/>
                  </a:lnTo>
                  <a:lnTo>
                    <a:pt x="8669655" y="662304"/>
                  </a:lnTo>
                  <a:lnTo>
                    <a:pt x="8669655" y="0"/>
                  </a:lnTo>
                  <a:close/>
                </a:path>
              </a:pathLst>
            </a:custGeom>
            <a:solidFill>
              <a:srgbClr val="E9E9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2" name="Google Shape;2112;p100"/>
            <p:cNvSpPr/>
            <p:nvPr/>
          </p:nvSpPr>
          <p:spPr>
            <a:xfrm>
              <a:off x="5612764" y="3613150"/>
              <a:ext cx="4851400" cy="662940"/>
            </a:xfrm>
            <a:custGeom>
              <a:avLst/>
              <a:gdLst/>
              <a:ahLst/>
              <a:cxnLst/>
              <a:rect l="l" t="t" r="r" b="b"/>
              <a:pathLst>
                <a:path w="4851400" h="662939" extrusionOk="0">
                  <a:moveTo>
                    <a:pt x="4851400" y="0"/>
                  </a:moveTo>
                  <a:lnTo>
                    <a:pt x="0" y="0"/>
                  </a:lnTo>
                  <a:lnTo>
                    <a:pt x="0" y="662939"/>
                  </a:lnTo>
                  <a:lnTo>
                    <a:pt x="4851400" y="662939"/>
                  </a:lnTo>
                  <a:lnTo>
                    <a:pt x="4851400" y="0"/>
                  </a:lnTo>
                  <a:close/>
                </a:path>
              </a:pathLst>
            </a:custGeom>
            <a:solidFill>
              <a:srgbClr val="F7F7F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3" name="Google Shape;2113;p100"/>
            <p:cNvSpPr/>
            <p:nvPr/>
          </p:nvSpPr>
          <p:spPr>
            <a:xfrm>
              <a:off x="1794510" y="4276089"/>
              <a:ext cx="8669655" cy="662305"/>
            </a:xfrm>
            <a:custGeom>
              <a:avLst/>
              <a:gdLst/>
              <a:ahLst/>
              <a:cxnLst/>
              <a:rect l="l" t="t" r="r" b="b"/>
              <a:pathLst>
                <a:path w="8669655" h="662304" extrusionOk="0">
                  <a:moveTo>
                    <a:pt x="8669655" y="0"/>
                  </a:moveTo>
                  <a:lnTo>
                    <a:pt x="0" y="0"/>
                  </a:lnTo>
                  <a:lnTo>
                    <a:pt x="0" y="662305"/>
                  </a:lnTo>
                  <a:lnTo>
                    <a:pt x="8669655" y="662305"/>
                  </a:lnTo>
                  <a:lnTo>
                    <a:pt x="8669655" y="0"/>
                  </a:lnTo>
                  <a:close/>
                </a:path>
              </a:pathLst>
            </a:custGeom>
            <a:solidFill>
              <a:srgbClr val="E9E9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4" name="Google Shape;2114;p100"/>
            <p:cNvSpPr/>
            <p:nvPr/>
          </p:nvSpPr>
          <p:spPr>
            <a:xfrm>
              <a:off x="5612764" y="4938394"/>
              <a:ext cx="4851400" cy="665480"/>
            </a:xfrm>
            <a:custGeom>
              <a:avLst/>
              <a:gdLst/>
              <a:ahLst/>
              <a:cxnLst/>
              <a:rect l="l" t="t" r="r" b="b"/>
              <a:pathLst>
                <a:path w="4851400" h="665479" extrusionOk="0">
                  <a:moveTo>
                    <a:pt x="4851400" y="0"/>
                  </a:moveTo>
                  <a:lnTo>
                    <a:pt x="0" y="0"/>
                  </a:lnTo>
                  <a:lnTo>
                    <a:pt x="0" y="665479"/>
                  </a:lnTo>
                  <a:lnTo>
                    <a:pt x="4851400" y="665479"/>
                  </a:lnTo>
                  <a:lnTo>
                    <a:pt x="4851400" y="0"/>
                  </a:lnTo>
                  <a:close/>
                </a:path>
              </a:pathLst>
            </a:custGeom>
            <a:solidFill>
              <a:srgbClr val="F7F7F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15" name="Google Shape;2115;p100"/>
          <p:cNvSpPr txBox="1"/>
          <p:nvPr/>
        </p:nvSpPr>
        <p:spPr>
          <a:xfrm>
            <a:off x="1794510" y="1541144"/>
            <a:ext cx="3818254" cy="747395"/>
          </a:xfrm>
          <a:prstGeom prst="rect">
            <a:avLst/>
          </a:prstGeom>
          <a:solidFill>
            <a:srgbClr val="6B9A1A"/>
          </a:solidFill>
          <a:ln>
            <a:noFill/>
          </a:ln>
        </p:spPr>
        <p:txBody>
          <a:bodyPr spcFirstLastPara="1" wrap="square" lIns="0" tIns="12050" rIns="0" bIns="0" anchor="t" anchorCtr="0">
            <a:spAutoFit/>
          </a:bodyPr>
          <a:lstStyle/>
          <a:p>
            <a:pPr marL="117475"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Επίπεδο επιπτώσεων</a:t>
            </a:r>
            <a:endParaRPr sz="900">
              <a:solidFill>
                <a:schemeClr val="dk1"/>
              </a:solidFill>
              <a:latin typeface="Calibri"/>
              <a:ea typeface="Calibri"/>
              <a:cs typeface="Calibri"/>
              <a:sym typeface="Calibri"/>
            </a:endParaRPr>
          </a:p>
        </p:txBody>
      </p:sp>
      <p:sp>
        <p:nvSpPr>
          <p:cNvPr id="2116" name="Google Shape;2116;p100"/>
          <p:cNvSpPr txBox="1"/>
          <p:nvPr/>
        </p:nvSpPr>
        <p:spPr>
          <a:xfrm>
            <a:off x="5612765" y="1541144"/>
            <a:ext cx="1276350" cy="747395"/>
          </a:xfrm>
          <a:prstGeom prst="rect">
            <a:avLst/>
          </a:prstGeom>
          <a:solidFill>
            <a:srgbClr val="4B6E11"/>
          </a:solidFill>
          <a:ln>
            <a:noFill/>
          </a:ln>
        </p:spPr>
        <p:txBody>
          <a:bodyPr spcFirstLastPara="1" wrap="square" lIns="0" tIns="12050" rIns="0" bIns="0" anchor="t" anchorCtr="0">
            <a:spAutoFit/>
          </a:bodyPr>
          <a:lstStyle/>
          <a:p>
            <a:pPr marL="0" marR="106679" lvl="0" indent="0" algn="r" rtl="0">
              <a:lnSpc>
                <a:spcPct val="100000"/>
              </a:lnSpc>
              <a:spcBef>
                <a:spcPts val="0"/>
              </a:spcBef>
              <a:spcAft>
                <a:spcPts val="0"/>
              </a:spcAft>
              <a:buNone/>
            </a:pPr>
            <a:r>
              <a:rPr lang="en-US" sz="900" b="1">
                <a:solidFill>
                  <a:srgbClr val="FFFFFF"/>
                </a:solidFill>
                <a:latin typeface="Calibri"/>
                <a:ea typeface="Calibri"/>
                <a:cs typeface="Calibri"/>
                <a:sym typeface="Calibri"/>
              </a:rPr>
              <a:t>Τιμές</a:t>
            </a:r>
            <a:endParaRPr sz="900">
              <a:solidFill>
                <a:schemeClr val="dk1"/>
              </a:solidFill>
              <a:latin typeface="Calibri"/>
              <a:ea typeface="Calibri"/>
              <a:cs typeface="Calibri"/>
              <a:sym typeface="Calibri"/>
            </a:endParaRPr>
          </a:p>
        </p:txBody>
      </p:sp>
      <p:sp>
        <p:nvSpPr>
          <p:cNvPr id="2117" name="Google Shape;2117;p100"/>
          <p:cNvSpPr txBox="1"/>
          <p:nvPr/>
        </p:nvSpPr>
        <p:spPr>
          <a:xfrm>
            <a:off x="6889115" y="1541144"/>
            <a:ext cx="1727200" cy="747395"/>
          </a:xfrm>
          <a:prstGeom prst="rect">
            <a:avLst/>
          </a:prstGeom>
          <a:solidFill>
            <a:srgbClr val="38520D"/>
          </a:solidFill>
          <a:ln>
            <a:noFill/>
          </a:ln>
        </p:spPr>
        <p:txBody>
          <a:bodyPr spcFirstLastPara="1" wrap="square" lIns="0" tIns="12050" rIns="0" bIns="0" anchor="t" anchorCtr="0">
            <a:spAutoFit/>
          </a:bodyPr>
          <a:lstStyle/>
          <a:p>
            <a:pPr marL="1081405"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Περιγραφή</a:t>
            </a:r>
            <a:endParaRPr sz="900">
              <a:solidFill>
                <a:schemeClr val="dk1"/>
              </a:solidFill>
              <a:latin typeface="Calibri"/>
              <a:ea typeface="Calibri"/>
              <a:cs typeface="Calibri"/>
              <a:sym typeface="Calibri"/>
            </a:endParaRPr>
          </a:p>
        </p:txBody>
      </p:sp>
      <p:sp>
        <p:nvSpPr>
          <p:cNvPr id="2118" name="Google Shape;2118;p100"/>
          <p:cNvSpPr txBox="1"/>
          <p:nvPr/>
        </p:nvSpPr>
        <p:spPr>
          <a:xfrm>
            <a:off x="8616315" y="1541144"/>
            <a:ext cx="1847850" cy="747395"/>
          </a:xfrm>
          <a:prstGeom prst="rect">
            <a:avLst/>
          </a:prstGeom>
          <a:solidFill>
            <a:srgbClr val="4D4D4D"/>
          </a:solidFill>
          <a:ln>
            <a:noFill/>
          </a:ln>
        </p:spPr>
        <p:txBody>
          <a:bodyPr spcFirstLastPara="1" wrap="square" lIns="0" tIns="12050" rIns="0" bIns="0" anchor="t" anchorCtr="0">
            <a:spAutoFit/>
          </a:bodyPr>
          <a:lstStyle/>
          <a:p>
            <a:pPr marL="887094"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Οικονομική ζημία</a:t>
            </a:r>
            <a:endParaRPr sz="900">
              <a:solidFill>
                <a:schemeClr val="dk1"/>
              </a:solidFill>
              <a:latin typeface="Calibri"/>
              <a:ea typeface="Calibri"/>
              <a:cs typeface="Calibri"/>
              <a:sym typeface="Calibri"/>
            </a:endParaRPr>
          </a:p>
        </p:txBody>
      </p:sp>
      <p:sp>
        <p:nvSpPr>
          <p:cNvPr id="2119" name="Google Shape;2119;p100"/>
          <p:cNvSpPr txBox="1"/>
          <p:nvPr/>
        </p:nvSpPr>
        <p:spPr>
          <a:xfrm>
            <a:off x="1899285" y="2308542"/>
            <a:ext cx="84518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Πολύ υψηλό </a:t>
            </a:r>
            <a:r>
              <a:rPr lang="en-US" sz="900">
                <a:solidFill>
                  <a:srgbClr val="333333"/>
                </a:solidFill>
                <a:latin typeface="Arial"/>
                <a:ea typeface="Arial"/>
                <a:cs typeface="Arial"/>
                <a:sym typeface="Arial"/>
              </a:rPr>
              <a:t>VH)</a:t>
            </a:r>
            <a:endParaRPr sz="900">
              <a:solidFill>
                <a:schemeClr val="dk1"/>
              </a:solidFill>
              <a:latin typeface="Arial"/>
              <a:ea typeface="Arial"/>
              <a:cs typeface="Arial"/>
              <a:sym typeface="Arial"/>
            </a:endParaRPr>
          </a:p>
        </p:txBody>
      </p:sp>
      <p:sp>
        <p:nvSpPr>
          <p:cNvPr id="2120" name="Google Shape;2120;p100"/>
          <p:cNvSpPr txBox="1"/>
          <p:nvPr/>
        </p:nvSpPr>
        <p:spPr>
          <a:xfrm>
            <a:off x="6715759" y="2306954"/>
            <a:ext cx="7683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5</a:t>
            </a:r>
            <a:endParaRPr sz="900">
              <a:solidFill>
                <a:schemeClr val="dk1"/>
              </a:solidFill>
              <a:latin typeface="Arial"/>
              <a:ea typeface="Arial"/>
              <a:cs typeface="Arial"/>
              <a:sym typeface="Arial"/>
            </a:endParaRPr>
          </a:p>
        </p:txBody>
      </p:sp>
      <p:sp>
        <p:nvSpPr>
          <p:cNvPr id="2121" name="Google Shape;2121;p100"/>
          <p:cNvSpPr txBox="1"/>
          <p:nvPr/>
        </p:nvSpPr>
        <p:spPr>
          <a:xfrm>
            <a:off x="7841615" y="2296477"/>
            <a:ext cx="674370" cy="427990"/>
          </a:xfrm>
          <a:prstGeom prst="rect">
            <a:avLst/>
          </a:prstGeom>
          <a:noFill/>
          <a:ln>
            <a:noFill/>
          </a:ln>
        </p:spPr>
        <p:txBody>
          <a:bodyPr spcFirstLastPara="1" wrap="square" lIns="0" tIns="12700" rIns="0" bIns="0" anchor="t" anchorCtr="0">
            <a:spAutoFit/>
          </a:bodyPr>
          <a:lstStyle/>
          <a:p>
            <a:pPr marL="142875" marR="5080" lvl="0" indent="-142875" algn="l" rtl="0">
              <a:lnSpc>
                <a:spcPct val="146800"/>
              </a:lnSpc>
              <a:spcBef>
                <a:spcPts val="0"/>
              </a:spcBef>
              <a:spcAft>
                <a:spcPts val="0"/>
              </a:spcAft>
              <a:buNone/>
            </a:pPr>
            <a:r>
              <a:rPr lang="en-US" sz="900">
                <a:solidFill>
                  <a:srgbClr val="333333"/>
                </a:solidFill>
                <a:latin typeface="Calibri"/>
                <a:ea typeface="Calibri"/>
                <a:cs typeface="Calibri"/>
                <a:sym typeface="Calibri"/>
              </a:rPr>
              <a:t>Καταστροφικό  Επιπτώσεις</a:t>
            </a:r>
            <a:endParaRPr sz="900">
              <a:solidFill>
                <a:schemeClr val="dk1"/>
              </a:solidFill>
              <a:latin typeface="Calibri"/>
              <a:ea typeface="Calibri"/>
              <a:cs typeface="Calibri"/>
              <a:sym typeface="Calibri"/>
            </a:endParaRPr>
          </a:p>
        </p:txBody>
      </p:sp>
      <p:sp>
        <p:nvSpPr>
          <p:cNvPr id="2122" name="Google Shape;2122;p100"/>
          <p:cNvSpPr txBox="1"/>
          <p:nvPr/>
        </p:nvSpPr>
        <p:spPr>
          <a:xfrm>
            <a:off x="9589769" y="2306954"/>
            <a:ext cx="778510"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&gt; 10.000.000 €</a:t>
            </a:r>
            <a:endParaRPr sz="900">
              <a:solidFill>
                <a:schemeClr val="dk1"/>
              </a:solidFill>
              <a:latin typeface="Arial"/>
              <a:ea typeface="Arial"/>
              <a:cs typeface="Arial"/>
              <a:sym typeface="Arial"/>
            </a:endParaRPr>
          </a:p>
        </p:txBody>
      </p:sp>
      <p:sp>
        <p:nvSpPr>
          <p:cNvPr id="2123" name="Google Shape;2123;p100"/>
          <p:cNvSpPr txBox="1"/>
          <p:nvPr/>
        </p:nvSpPr>
        <p:spPr>
          <a:xfrm>
            <a:off x="1911985" y="2970847"/>
            <a:ext cx="473709"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Υψηλό </a:t>
            </a:r>
            <a:r>
              <a:rPr lang="en-US" sz="900">
                <a:solidFill>
                  <a:srgbClr val="333333"/>
                </a:solidFill>
                <a:latin typeface="Arial"/>
                <a:ea typeface="Arial"/>
                <a:cs typeface="Arial"/>
                <a:sym typeface="Arial"/>
              </a:rPr>
              <a:t>H)</a:t>
            </a:r>
            <a:endParaRPr sz="900">
              <a:solidFill>
                <a:schemeClr val="dk1"/>
              </a:solidFill>
              <a:latin typeface="Arial"/>
              <a:ea typeface="Arial"/>
              <a:cs typeface="Arial"/>
              <a:sym typeface="Arial"/>
            </a:endParaRPr>
          </a:p>
        </p:txBody>
      </p:sp>
      <p:sp>
        <p:nvSpPr>
          <p:cNvPr id="2124" name="Google Shape;2124;p100"/>
          <p:cNvSpPr txBox="1"/>
          <p:nvPr/>
        </p:nvSpPr>
        <p:spPr>
          <a:xfrm>
            <a:off x="6715759" y="2969259"/>
            <a:ext cx="7683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4</a:t>
            </a:r>
            <a:endParaRPr sz="900">
              <a:solidFill>
                <a:schemeClr val="dk1"/>
              </a:solidFill>
              <a:latin typeface="Arial"/>
              <a:ea typeface="Arial"/>
              <a:cs typeface="Arial"/>
              <a:sym typeface="Arial"/>
            </a:endParaRPr>
          </a:p>
        </p:txBody>
      </p:sp>
      <p:sp>
        <p:nvSpPr>
          <p:cNvPr id="2125" name="Google Shape;2125;p100"/>
          <p:cNvSpPr txBox="1"/>
          <p:nvPr/>
        </p:nvSpPr>
        <p:spPr>
          <a:xfrm>
            <a:off x="7541259" y="2970847"/>
            <a:ext cx="97345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Σημαντική επίπτωση</a:t>
            </a:r>
            <a:endParaRPr sz="900">
              <a:solidFill>
                <a:schemeClr val="dk1"/>
              </a:solidFill>
              <a:latin typeface="Calibri"/>
              <a:ea typeface="Calibri"/>
              <a:cs typeface="Calibri"/>
              <a:sym typeface="Calibri"/>
            </a:endParaRPr>
          </a:p>
        </p:txBody>
      </p:sp>
      <p:sp>
        <p:nvSpPr>
          <p:cNvPr id="2126" name="Google Shape;2126;p100"/>
          <p:cNvSpPr txBox="1"/>
          <p:nvPr/>
        </p:nvSpPr>
        <p:spPr>
          <a:xfrm>
            <a:off x="9522459" y="2969259"/>
            <a:ext cx="84518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&lt; =10.000.000 €</a:t>
            </a:r>
            <a:endParaRPr sz="900">
              <a:solidFill>
                <a:schemeClr val="dk1"/>
              </a:solidFill>
              <a:latin typeface="Arial"/>
              <a:ea typeface="Arial"/>
              <a:cs typeface="Arial"/>
              <a:sym typeface="Arial"/>
            </a:endParaRPr>
          </a:p>
        </p:txBody>
      </p:sp>
      <p:sp>
        <p:nvSpPr>
          <p:cNvPr id="2127" name="Google Shape;2127;p100"/>
          <p:cNvSpPr txBox="1"/>
          <p:nvPr/>
        </p:nvSpPr>
        <p:spPr>
          <a:xfrm>
            <a:off x="1899285" y="3633152"/>
            <a:ext cx="554990"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Μεσαίο </a:t>
            </a:r>
            <a:r>
              <a:rPr lang="en-US" sz="900">
                <a:solidFill>
                  <a:srgbClr val="333333"/>
                </a:solidFill>
                <a:latin typeface="Arial"/>
                <a:ea typeface="Arial"/>
                <a:cs typeface="Arial"/>
                <a:sym typeface="Arial"/>
              </a:rPr>
              <a:t>M)</a:t>
            </a:r>
            <a:endParaRPr sz="900">
              <a:solidFill>
                <a:schemeClr val="dk1"/>
              </a:solidFill>
              <a:latin typeface="Arial"/>
              <a:ea typeface="Arial"/>
              <a:cs typeface="Arial"/>
              <a:sym typeface="Arial"/>
            </a:endParaRPr>
          </a:p>
        </p:txBody>
      </p:sp>
      <p:sp>
        <p:nvSpPr>
          <p:cNvPr id="2128" name="Google Shape;2128;p100"/>
          <p:cNvSpPr txBox="1"/>
          <p:nvPr/>
        </p:nvSpPr>
        <p:spPr>
          <a:xfrm>
            <a:off x="6715759" y="3631565"/>
            <a:ext cx="7683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3</a:t>
            </a:r>
            <a:endParaRPr sz="900">
              <a:solidFill>
                <a:schemeClr val="dk1"/>
              </a:solidFill>
              <a:latin typeface="Arial"/>
              <a:ea typeface="Arial"/>
              <a:cs typeface="Arial"/>
              <a:sym typeface="Arial"/>
            </a:endParaRPr>
          </a:p>
        </p:txBody>
      </p:sp>
      <p:sp>
        <p:nvSpPr>
          <p:cNvPr id="2129" name="Google Shape;2129;p100"/>
          <p:cNvSpPr txBox="1"/>
          <p:nvPr/>
        </p:nvSpPr>
        <p:spPr>
          <a:xfrm>
            <a:off x="7673975" y="3633152"/>
            <a:ext cx="84010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Μέτρια επίπτωση</a:t>
            </a:r>
            <a:endParaRPr sz="900">
              <a:solidFill>
                <a:schemeClr val="dk1"/>
              </a:solidFill>
              <a:latin typeface="Calibri"/>
              <a:ea typeface="Calibri"/>
              <a:cs typeface="Calibri"/>
              <a:sym typeface="Calibri"/>
            </a:endParaRPr>
          </a:p>
        </p:txBody>
      </p:sp>
      <p:sp>
        <p:nvSpPr>
          <p:cNvPr id="2130" name="Google Shape;2130;p100"/>
          <p:cNvSpPr txBox="1"/>
          <p:nvPr/>
        </p:nvSpPr>
        <p:spPr>
          <a:xfrm>
            <a:off x="9632950" y="3631565"/>
            <a:ext cx="73469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&lt;=1.000.000 €</a:t>
            </a:r>
            <a:endParaRPr sz="900">
              <a:solidFill>
                <a:schemeClr val="dk1"/>
              </a:solidFill>
              <a:latin typeface="Arial"/>
              <a:ea typeface="Arial"/>
              <a:cs typeface="Arial"/>
              <a:sym typeface="Arial"/>
            </a:endParaRPr>
          </a:p>
        </p:txBody>
      </p:sp>
      <p:sp>
        <p:nvSpPr>
          <p:cNvPr id="2131" name="Google Shape;2131;p100"/>
          <p:cNvSpPr txBox="1"/>
          <p:nvPr/>
        </p:nvSpPr>
        <p:spPr>
          <a:xfrm>
            <a:off x="1911985" y="4296092"/>
            <a:ext cx="50609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Χαμηλή </a:t>
            </a:r>
            <a:r>
              <a:rPr lang="en-US" sz="900">
                <a:solidFill>
                  <a:srgbClr val="333333"/>
                </a:solidFill>
                <a:latin typeface="Arial"/>
                <a:ea typeface="Arial"/>
                <a:cs typeface="Arial"/>
                <a:sym typeface="Arial"/>
              </a:rPr>
              <a:t>L)</a:t>
            </a:r>
            <a:endParaRPr sz="900">
              <a:solidFill>
                <a:schemeClr val="dk1"/>
              </a:solidFill>
              <a:latin typeface="Arial"/>
              <a:ea typeface="Arial"/>
              <a:cs typeface="Arial"/>
              <a:sym typeface="Arial"/>
            </a:endParaRPr>
          </a:p>
        </p:txBody>
      </p:sp>
      <p:sp>
        <p:nvSpPr>
          <p:cNvPr id="2132" name="Google Shape;2132;p100"/>
          <p:cNvSpPr txBox="1"/>
          <p:nvPr/>
        </p:nvSpPr>
        <p:spPr>
          <a:xfrm>
            <a:off x="6715759" y="4294504"/>
            <a:ext cx="7683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2</a:t>
            </a:r>
            <a:endParaRPr sz="900">
              <a:solidFill>
                <a:schemeClr val="dk1"/>
              </a:solidFill>
              <a:latin typeface="Arial"/>
              <a:ea typeface="Arial"/>
              <a:cs typeface="Arial"/>
              <a:sym typeface="Arial"/>
            </a:endParaRPr>
          </a:p>
        </p:txBody>
      </p:sp>
      <p:sp>
        <p:nvSpPr>
          <p:cNvPr id="2133" name="Google Shape;2133;p100"/>
          <p:cNvSpPr txBox="1"/>
          <p:nvPr/>
        </p:nvSpPr>
        <p:spPr>
          <a:xfrm>
            <a:off x="7551419" y="4296092"/>
            <a:ext cx="962660"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Χαμηλός αντίκτυπος</a:t>
            </a:r>
            <a:endParaRPr sz="900">
              <a:solidFill>
                <a:schemeClr val="dk1"/>
              </a:solidFill>
              <a:latin typeface="Calibri"/>
              <a:ea typeface="Calibri"/>
              <a:cs typeface="Calibri"/>
              <a:sym typeface="Calibri"/>
            </a:endParaRPr>
          </a:p>
        </p:txBody>
      </p:sp>
      <p:sp>
        <p:nvSpPr>
          <p:cNvPr id="2134" name="Google Shape;2134;p100"/>
          <p:cNvSpPr txBox="1"/>
          <p:nvPr/>
        </p:nvSpPr>
        <p:spPr>
          <a:xfrm>
            <a:off x="9687559" y="4294504"/>
            <a:ext cx="68008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&lt;= 100.000 €</a:t>
            </a:r>
            <a:endParaRPr sz="900">
              <a:solidFill>
                <a:schemeClr val="dk1"/>
              </a:solidFill>
              <a:latin typeface="Arial"/>
              <a:ea typeface="Arial"/>
              <a:cs typeface="Arial"/>
              <a:sym typeface="Arial"/>
            </a:endParaRPr>
          </a:p>
        </p:txBody>
      </p:sp>
      <p:sp>
        <p:nvSpPr>
          <p:cNvPr id="2135" name="Google Shape;2135;p100"/>
          <p:cNvSpPr txBox="1"/>
          <p:nvPr/>
        </p:nvSpPr>
        <p:spPr>
          <a:xfrm>
            <a:off x="1899285" y="4959032"/>
            <a:ext cx="85915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Πολύ χαμηλό </a:t>
            </a:r>
            <a:r>
              <a:rPr lang="en-US" sz="900">
                <a:solidFill>
                  <a:srgbClr val="333333"/>
                </a:solidFill>
                <a:latin typeface="Arial"/>
                <a:ea typeface="Arial"/>
                <a:cs typeface="Arial"/>
                <a:sym typeface="Arial"/>
              </a:rPr>
              <a:t>VL)</a:t>
            </a:r>
            <a:endParaRPr sz="900">
              <a:solidFill>
                <a:schemeClr val="dk1"/>
              </a:solidFill>
              <a:latin typeface="Arial"/>
              <a:ea typeface="Arial"/>
              <a:cs typeface="Arial"/>
              <a:sym typeface="Arial"/>
            </a:endParaRPr>
          </a:p>
        </p:txBody>
      </p:sp>
      <p:sp>
        <p:nvSpPr>
          <p:cNvPr id="2136" name="Google Shape;2136;p100"/>
          <p:cNvSpPr txBox="1"/>
          <p:nvPr/>
        </p:nvSpPr>
        <p:spPr>
          <a:xfrm>
            <a:off x="6715759" y="4957445"/>
            <a:ext cx="7683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1</a:t>
            </a:r>
            <a:endParaRPr sz="900">
              <a:solidFill>
                <a:schemeClr val="dk1"/>
              </a:solidFill>
              <a:latin typeface="Arial"/>
              <a:ea typeface="Arial"/>
              <a:cs typeface="Arial"/>
              <a:sym typeface="Arial"/>
            </a:endParaRPr>
          </a:p>
        </p:txBody>
      </p:sp>
      <p:sp>
        <p:nvSpPr>
          <p:cNvPr id="2137" name="Google Shape;2137;p100"/>
          <p:cNvSpPr txBox="1"/>
          <p:nvPr/>
        </p:nvSpPr>
        <p:spPr>
          <a:xfrm>
            <a:off x="7721600" y="4959032"/>
            <a:ext cx="792480"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Μικρή επίπτωση</a:t>
            </a:r>
            <a:endParaRPr sz="900">
              <a:solidFill>
                <a:schemeClr val="dk1"/>
              </a:solidFill>
              <a:latin typeface="Calibri"/>
              <a:ea typeface="Calibri"/>
              <a:cs typeface="Calibri"/>
              <a:sym typeface="Calibri"/>
            </a:endParaRPr>
          </a:p>
        </p:txBody>
      </p:sp>
      <p:sp>
        <p:nvSpPr>
          <p:cNvPr id="2138" name="Google Shape;2138;p100"/>
          <p:cNvSpPr txBox="1"/>
          <p:nvPr/>
        </p:nvSpPr>
        <p:spPr>
          <a:xfrm>
            <a:off x="9744709" y="4957445"/>
            <a:ext cx="62293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&lt;= 10.000 €</a:t>
            </a:r>
            <a:endParaRPr sz="9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2"/>
        <p:cNvGrpSpPr/>
        <p:nvPr/>
      </p:nvGrpSpPr>
      <p:grpSpPr>
        <a:xfrm>
          <a:off x="0" y="0"/>
          <a:ext cx="0" cy="0"/>
          <a:chOff x="0" y="0"/>
          <a:chExt cx="0" cy="0"/>
        </a:xfrm>
      </p:grpSpPr>
      <p:sp>
        <p:nvSpPr>
          <p:cNvPr id="2143" name="Google Shape;2143;p101"/>
          <p:cNvSpPr/>
          <p:nvPr/>
        </p:nvSpPr>
        <p:spPr>
          <a:xfrm>
            <a:off x="2680335" y="4350067"/>
            <a:ext cx="6739255" cy="662940"/>
          </a:xfrm>
          <a:custGeom>
            <a:avLst/>
            <a:gdLst/>
            <a:ahLst/>
            <a:cxnLst/>
            <a:rect l="l" t="t" r="r" b="b"/>
            <a:pathLst>
              <a:path w="6739255" h="662939" extrusionOk="0">
                <a:moveTo>
                  <a:pt x="6738937" y="0"/>
                </a:moveTo>
                <a:lnTo>
                  <a:pt x="0" y="0"/>
                </a:lnTo>
                <a:lnTo>
                  <a:pt x="0" y="662622"/>
                </a:lnTo>
                <a:lnTo>
                  <a:pt x="6738937" y="662622"/>
                </a:lnTo>
                <a:lnTo>
                  <a:pt x="6738937" y="0"/>
                </a:lnTo>
                <a:close/>
              </a:path>
            </a:pathLst>
          </a:custGeom>
          <a:solidFill>
            <a:srgbClr val="E9E9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4" name="Google Shape;2144;p101"/>
          <p:cNvSpPr/>
          <p:nvPr/>
        </p:nvSpPr>
        <p:spPr>
          <a:xfrm>
            <a:off x="2680335" y="3024187"/>
            <a:ext cx="6739255" cy="662940"/>
          </a:xfrm>
          <a:custGeom>
            <a:avLst/>
            <a:gdLst/>
            <a:ahLst/>
            <a:cxnLst/>
            <a:rect l="l" t="t" r="r" b="b"/>
            <a:pathLst>
              <a:path w="6739255" h="662939" extrusionOk="0">
                <a:moveTo>
                  <a:pt x="6738937" y="0"/>
                </a:moveTo>
                <a:lnTo>
                  <a:pt x="0" y="0"/>
                </a:lnTo>
                <a:lnTo>
                  <a:pt x="0" y="662622"/>
                </a:lnTo>
                <a:lnTo>
                  <a:pt x="6738937" y="662622"/>
                </a:lnTo>
                <a:lnTo>
                  <a:pt x="6738937" y="0"/>
                </a:lnTo>
                <a:close/>
              </a:path>
            </a:pathLst>
          </a:custGeom>
          <a:solidFill>
            <a:srgbClr val="E9E9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5" name="Google Shape;2145;p101"/>
          <p:cNvSpPr txBox="1"/>
          <p:nvPr/>
        </p:nvSpPr>
        <p:spPr>
          <a:xfrm>
            <a:off x="5695315" y="3686809"/>
            <a:ext cx="3724275" cy="663575"/>
          </a:xfrm>
          <a:prstGeom prst="rect">
            <a:avLst/>
          </a:prstGeom>
          <a:solidFill>
            <a:srgbClr val="F7F7F7"/>
          </a:solidFill>
          <a:ln>
            <a:noFill/>
          </a:ln>
        </p:spPr>
        <p:txBody>
          <a:bodyPr spcFirstLastPara="1" wrap="square" lIns="0" tIns="32375" rIns="0" bIns="0" anchor="t" anchorCtr="0">
            <a:spAutoFit/>
          </a:bodyPr>
          <a:lstStyle/>
          <a:p>
            <a:pPr marL="230886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Μία φορά κάθε χρόνο</a:t>
            </a:r>
            <a:endParaRPr sz="900">
              <a:solidFill>
                <a:schemeClr val="dk1"/>
              </a:solidFill>
              <a:latin typeface="Calibri"/>
              <a:ea typeface="Calibri"/>
              <a:cs typeface="Calibri"/>
              <a:sym typeface="Calibri"/>
            </a:endParaRPr>
          </a:p>
        </p:txBody>
      </p:sp>
      <p:sp>
        <p:nvSpPr>
          <p:cNvPr id="2146" name="Google Shape;2146;p101"/>
          <p:cNvSpPr txBox="1"/>
          <p:nvPr/>
        </p:nvSpPr>
        <p:spPr>
          <a:xfrm>
            <a:off x="7410132" y="3100070"/>
            <a:ext cx="149669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Μία φορά κάθε τέσσερις μήνες</a:t>
            </a:r>
            <a:endParaRPr sz="900">
              <a:solidFill>
                <a:schemeClr val="dk1"/>
              </a:solidFill>
              <a:latin typeface="Calibri"/>
              <a:ea typeface="Calibri"/>
              <a:cs typeface="Calibri"/>
              <a:sym typeface="Calibri"/>
            </a:endParaRPr>
          </a:p>
        </p:txBody>
      </p:sp>
      <p:sp>
        <p:nvSpPr>
          <p:cNvPr id="2147" name="Google Shape;2147;p101"/>
          <p:cNvSpPr txBox="1"/>
          <p:nvPr/>
        </p:nvSpPr>
        <p:spPr>
          <a:xfrm>
            <a:off x="2797810" y="3100070"/>
            <a:ext cx="473709"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Υψηλό </a:t>
            </a:r>
            <a:r>
              <a:rPr lang="en-US" sz="900">
                <a:solidFill>
                  <a:srgbClr val="333333"/>
                </a:solidFill>
                <a:latin typeface="Arial"/>
                <a:ea typeface="Arial"/>
                <a:cs typeface="Arial"/>
                <a:sym typeface="Arial"/>
              </a:rPr>
              <a:t>H)</a:t>
            </a:r>
            <a:endParaRPr sz="900">
              <a:solidFill>
                <a:schemeClr val="dk1"/>
              </a:solidFill>
              <a:latin typeface="Arial"/>
              <a:ea typeface="Arial"/>
              <a:cs typeface="Arial"/>
              <a:sym typeface="Arial"/>
            </a:endParaRPr>
          </a:p>
        </p:txBody>
      </p:sp>
      <p:sp>
        <p:nvSpPr>
          <p:cNvPr id="2148" name="Google Shape;2148;p101"/>
          <p:cNvSpPr txBox="1"/>
          <p:nvPr/>
        </p:nvSpPr>
        <p:spPr>
          <a:xfrm>
            <a:off x="5695315" y="2361564"/>
            <a:ext cx="3724275" cy="662940"/>
          </a:xfrm>
          <a:prstGeom prst="rect">
            <a:avLst/>
          </a:prstGeom>
          <a:solidFill>
            <a:srgbClr val="F7F7F7"/>
          </a:solidFill>
          <a:ln>
            <a:noFill/>
          </a:ln>
        </p:spPr>
        <p:txBody>
          <a:bodyPr spcFirstLastPara="1" wrap="square" lIns="0" tIns="31750" rIns="0" bIns="0" anchor="t" anchorCtr="0">
            <a:spAutoFit/>
          </a:bodyPr>
          <a:lstStyle/>
          <a:p>
            <a:pPr marL="2158365"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Μία φορά κάθε μήνα</a:t>
            </a:r>
            <a:endParaRPr sz="900">
              <a:solidFill>
                <a:schemeClr val="dk1"/>
              </a:solidFill>
              <a:latin typeface="Calibri"/>
              <a:ea typeface="Calibri"/>
              <a:cs typeface="Calibri"/>
              <a:sym typeface="Calibri"/>
            </a:endParaRPr>
          </a:p>
        </p:txBody>
      </p:sp>
      <p:sp>
        <p:nvSpPr>
          <p:cNvPr id="2149" name="Google Shape;2149;p101"/>
          <p:cNvSpPr/>
          <p:nvPr/>
        </p:nvSpPr>
        <p:spPr>
          <a:xfrm>
            <a:off x="5695315" y="1614487"/>
            <a:ext cx="3724275" cy="747395"/>
          </a:xfrm>
          <a:custGeom>
            <a:avLst/>
            <a:gdLst/>
            <a:ahLst/>
            <a:cxnLst/>
            <a:rect l="l" t="t" r="r" b="b"/>
            <a:pathLst>
              <a:path w="3724275" h="747394" extrusionOk="0">
                <a:moveTo>
                  <a:pt x="3724275" y="0"/>
                </a:moveTo>
                <a:lnTo>
                  <a:pt x="0" y="0"/>
                </a:lnTo>
                <a:lnTo>
                  <a:pt x="0" y="747395"/>
                </a:lnTo>
                <a:lnTo>
                  <a:pt x="3724275" y="747395"/>
                </a:lnTo>
                <a:lnTo>
                  <a:pt x="3724275"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0" name="Google Shape;2150;p101"/>
          <p:cNvSpPr txBox="1"/>
          <p:nvPr/>
        </p:nvSpPr>
        <p:spPr>
          <a:xfrm>
            <a:off x="8775700" y="1614170"/>
            <a:ext cx="54419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Περιγραφή</a:t>
            </a:r>
            <a:endParaRPr sz="900">
              <a:solidFill>
                <a:schemeClr val="dk1"/>
              </a:solidFill>
              <a:latin typeface="Calibri"/>
              <a:ea typeface="Calibri"/>
              <a:cs typeface="Calibri"/>
              <a:sym typeface="Calibri"/>
            </a:endParaRPr>
          </a:p>
        </p:txBody>
      </p:sp>
      <p:sp>
        <p:nvSpPr>
          <p:cNvPr id="2151" name="Google Shape;2151;p101"/>
          <p:cNvSpPr txBox="1"/>
          <p:nvPr/>
        </p:nvSpPr>
        <p:spPr>
          <a:xfrm>
            <a:off x="2680335" y="1614487"/>
            <a:ext cx="3014980" cy="747395"/>
          </a:xfrm>
          <a:prstGeom prst="rect">
            <a:avLst/>
          </a:prstGeom>
          <a:solidFill>
            <a:srgbClr val="6B9A1A"/>
          </a:solidFill>
          <a:ln>
            <a:noFill/>
          </a:ln>
        </p:spPr>
        <p:txBody>
          <a:bodyPr spcFirstLastPara="1" wrap="square" lIns="0" tIns="12050" rIns="0" bIns="0" anchor="t" anchorCtr="0">
            <a:spAutoFit/>
          </a:bodyPr>
          <a:lstStyle/>
          <a:p>
            <a:pPr marL="116204"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Επίπεδο απειλής</a:t>
            </a:r>
            <a:endParaRPr sz="900">
              <a:solidFill>
                <a:schemeClr val="dk1"/>
              </a:solidFill>
              <a:latin typeface="Calibri"/>
              <a:ea typeface="Calibri"/>
              <a:cs typeface="Calibri"/>
              <a:sym typeface="Calibri"/>
            </a:endParaRPr>
          </a:p>
        </p:txBody>
      </p:sp>
      <p:sp>
        <p:nvSpPr>
          <p:cNvPr id="2152" name="Google Shape;2152;p101"/>
          <p:cNvSpPr txBox="1"/>
          <p:nvPr/>
        </p:nvSpPr>
        <p:spPr>
          <a:xfrm>
            <a:off x="5695315" y="5012690"/>
            <a:ext cx="3724275" cy="666115"/>
          </a:xfrm>
          <a:prstGeom prst="rect">
            <a:avLst/>
          </a:prstGeom>
          <a:solidFill>
            <a:srgbClr val="F7F7F7"/>
          </a:solidFill>
          <a:ln>
            <a:noFill/>
          </a:ln>
        </p:spPr>
        <p:txBody>
          <a:bodyPr spcFirstLastPara="1" wrap="square" lIns="0" tIns="33000" rIns="0" bIns="0" anchor="t" anchorCtr="0">
            <a:spAutoFit/>
          </a:bodyPr>
          <a:lstStyle/>
          <a:p>
            <a:pPr marL="890905"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Όχι περισσότερο από μία φορά κάθε </a:t>
            </a:r>
            <a:r>
              <a:rPr lang="en-US" sz="900">
                <a:solidFill>
                  <a:srgbClr val="333333"/>
                </a:solidFill>
                <a:latin typeface="Arial"/>
                <a:ea typeface="Arial"/>
                <a:cs typeface="Arial"/>
                <a:sym typeface="Arial"/>
              </a:rPr>
              <a:t>10 </a:t>
            </a:r>
            <a:r>
              <a:rPr lang="en-US" sz="900">
                <a:solidFill>
                  <a:srgbClr val="333333"/>
                </a:solidFill>
                <a:latin typeface="Calibri"/>
                <a:ea typeface="Calibri"/>
                <a:cs typeface="Calibri"/>
                <a:sym typeface="Calibri"/>
              </a:rPr>
              <a:t>χρόνια</a:t>
            </a:r>
            <a:endParaRPr sz="900">
              <a:solidFill>
                <a:schemeClr val="dk1"/>
              </a:solidFill>
              <a:latin typeface="Calibri"/>
              <a:ea typeface="Calibri"/>
              <a:cs typeface="Calibri"/>
              <a:sym typeface="Calibri"/>
            </a:endParaRPr>
          </a:p>
        </p:txBody>
      </p:sp>
      <p:sp>
        <p:nvSpPr>
          <p:cNvPr id="2153" name="Google Shape;2153;p101"/>
          <p:cNvSpPr txBox="1"/>
          <p:nvPr/>
        </p:nvSpPr>
        <p:spPr>
          <a:xfrm>
            <a:off x="7461884" y="4426267"/>
            <a:ext cx="132778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Μία φορά κάθε τρία χρόνια</a:t>
            </a:r>
            <a:endParaRPr sz="900">
              <a:solidFill>
                <a:schemeClr val="dk1"/>
              </a:solidFill>
              <a:latin typeface="Calibri"/>
              <a:ea typeface="Calibri"/>
              <a:cs typeface="Calibri"/>
              <a:sym typeface="Calibri"/>
            </a:endParaRPr>
          </a:p>
        </p:txBody>
      </p:sp>
      <p:sp>
        <p:nvSpPr>
          <p:cNvPr id="2154" name="Google Shape;2154;p101"/>
          <p:cNvSpPr txBox="1"/>
          <p:nvPr/>
        </p:nvSpPr>
        <p:spPr>
          <a:xfrm>
            <a:off x="2797810" y="4426267"/>
            <a:ext cx="50609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Χαμηλή </a:t>
            </a:r>
            <a:r>
              <a:rPr lang="en-US" sz="900">
                <a:solidFill>
                  <a:srgbClr val="333333"/>
                </a:solidFill>
                <a:latin typeface="Arial"/>
                <a:ea typeface="Arial"/>
                <a:cs typeface="Arial"/>
                <a:sym typeface="Arial"/>
              </a:rPr>
              <a:t>L)</a:t>
            </a:r>
            <a:endParaRPr sz="900">
              <a:solidFill>
                <a:schemeClr val="dk1"/>
              </a:solidFill>
              <a:latin typeface="Arial"/>
              <a:ea typeface="Arial"/>
              <a:cs typeface="Arial"/>
              <a:sym typeface="Arial"/>
            </a:endParaRPr>
          </a:p>
        </p:txBody>
      </p:sp>
      <p:grpSp>
        <p:nvGrpSpPr>
          <p:cNvPr id="2155" name="Google Shape;2155;p101"/>
          <p:cNvGrpSpPr/>
          <p:nvPr/>
        </p:nvGrpSpPr>
        <p:grpSpPr>
          <a:xfrm>
            <a:off x="1521460" y="374650"/>
            <a:ext cx="8398827" cy="619442"/>
            <a:chOff x="1521460" y="374650"/>
            <a:chExt cx="8398827" cy="619442"/>
          </a:xfrm>
        </p:grpSpPr>
        <p:pic>
          <p:nvPicPr>
            <p:cNvPr id="2156" name="Google Shape;2156;p101"/>
            <p:cNvPicPr preferRelativeResize="0"/>
            <p:nvPr/>
          </p:nvPicPr>
          <p:blipFill rotWithShape="1">
            <a:blip r:embed="rId3">
              <a:alphaModFix/>
            </a:blip>
            <a:srcRect/>
            <a:stretch/>
          </p:blipFill>
          <p:spPr>
            <a:xfrm>
              <a:off x="1551305" y="405130"/>
              <a:ext cx="2949574" cy="588962"/>
            </a:xfrm>
            <a:prstGeom prst="rect">
              <a:avLst/>
            </a:prstGeom>
            <a:noFill/>
            <a:ln>
              <a:noFill/>
            </a:ln>
          </p:spPr>
        </p:pic>
        <p:sp>
          <p:nvSpPr>
            <p:cNvPr id="2157" name="Google Shape;2157;p101"/>
            <p:cNvSpPr/>
            <p:nvPr/>
          </p:nvSpPr>
          <p:spPr>
            <a:xfrm>
              <a:off x="1521460" y="374650"/>
              <a:ext cx="2933700" cy="575945"/>
            </a:xfrm>
            <a:custGeom>
              <a:avLst/>
              <a:gdLst/>
              <a:ahLst/>
              <a:cxnLst/>
              <a:rect l="l" t="t" r="r" b="b"/>
              <a:pathLst>
                <a:path w="2933700" h="575944" extrusionOk="0">
                  <a:moveTo>
                    <a:pt x="2647315" y="0"/>
                  </a:moveTo>
                  <a:lnTo>
                    <a:pt x="0" y="0"/>
                  </a:lnTo>
                  <a:lnTo>
                    <a:pt x="0" y="575945"/>
                  </a:lnTo>
                  <a:lnTo>
                    <a:pt x="2647315" y="575945"/>
                  </a:lnTo>
                  <a:lnTo>
                    <a:pt x="2933382" y="287972"/>
                  </a:lnTo>
                  <a:lnTo>
                    <a:pt x="2647315"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8" name="Google Shape;2158;p101"/>
            <p:cNvSpPr/>
            <p:nvPr/>
          </p:nvSpPr>
          <p:spPr>
            <a:xfrm>
              <a:off x="1521460" y="374650"/>
              <a:ext cx="2933700" cy="575945"/>
            </a:xfrm>
            <a:custGeom>
              <a:avLst/>
              <a:gdLst/>
              <a:ahLst/>
              <a:cxnLst/>
              <a:rect l="l" t="t" r="r" b="b"/>
              <a:pathLst>
                <a:path w="2933700" h="575944" extrusionOk="0">
                  <a:moveTo>
                    <a:pt x="0" y="0"/>
                  </a:moveTo>
                  <a:lnTo>
                    <a:pt x="2647315" y="0"/>
                  </a:lnTo>
                  <a:lnTo>
                    <a:pt x="2933382" y="287972"/>
                  </a:lnTo>
                  <a:lnTo>
                    <a:pt x="2647315" y="575945"/>
                  </a:lnTo>
                  <a:lnTo>
                    <a:pt x="0" y="5759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59" name="Google Shape;2159;p101"/>
            <p:cNvPicPr preferRelativeResize="0"/>
            <p:nvPr/>
          </p:nvPicPr>
          <p:blipFill rotWithShape="1">
            <a:blip r:embed="rId4">
              <a:alphaModFix/>
            </a:blip>
            <a:srcRect/>
            <a:stretch/>
          </p:blipFill>
          <p:spPr>
            <a:xfrm>
              <a:off x="4251642" y="405130"/>
              <a:ext cx="2966402" cy="588962"/>
            </a:xfrm>
            <a:prstGeom prst="rect">
              <a:avLst/>
            </a:prstGeom>
            <a:noFill/>
            <a:ln>
              <a:noFill/>
            </a:ln>
          </p:spPr>
        </p:pic>
        <p:sp>
          <p:nvSpPr>
            <p:cNvPr id="2160" name="Google Shape;2160;p101"/>
            <p:cNvSpPr/>
            <p:nvPr/>
          </p:nvSpPr>
          <p:spPr>
            <a:xfrm>
              <a:off x="4229735" y="374650"/>
              <a:ext cx="2943225" cy="575945"/>
            </a:xfrm>
            <a:custGeom>
              <a:avLst/>
              <a:gdLst/>
              <a:ahLst/>
              <a:cxnLst/>
              <a:rect l="l" t="t" r="r" b="b"/>
              <a:pathLst>
                <a:path w="2943225" h="575944" extrusionOk="0">
                  <a:moveTo>
                    <a:pt x="2657474" y="0"/>
                  </a:moveTo>
                  <a:lnTo>
                    <a:pt x="0" y="0"/>
                  </a:lnTo>
                  <a:lnTo>
                    <a:pt x="285114" y="287972"/>
                  </a:lnTo>
                  <a:lnTo>
                    <a:pt x="0" y="575945"/>
                  </a:lnTo>
                  <a:lnTo>
                    <a:pt x="2657474" y="575945"/>
                  </a:lnTo>
                  <a:lnTo>
                    <a:pt x="2942907" y="287972"/>
                  </a:lnTo>
                  <a:lnTo>
                    <a:pt x="2657474"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1" name="Google Shape;2161;p101"/>
            <p:cNvSpPr/>
            <p:nvPr/>
          </p:nvSpPr>
          <p:spPr>
            <a:xfrm>
              <a:off x="4229735" y="374650"/>
              <a:ext cx="2943225" cy="575945"/>
            </a:xfrm>
            <a:custGeom>
              <a:avLst/>
              <a:gdLst/>
              <a:ahLst/>
              <a:cxnLst/>
              <a:rect l="l" t="t" r="r" b="b"/>
              <a:pathLst>
                <a:path w="2943225" h="575944" extrusionOk="0">
                  <a:moveTo>
                    <a:pt x="0" y="0"/>
                  </a:moveTo>
                  <a:lnTo>
                    <a:pt x="2657474" y="0"/>
                  </a:lnTo>
                  <a:lnTo>
                    <a:pt x="2942907" y="287972"/>
                  </a:lnTo>
                  <a:lnTo>
                    <a:pt x="2657474" y="575945"/>
                  </a:lnTo>
                  <a:lnTo>
                    <a:pt x="0" y="575945"/>
                  </a:lnTo>
                  <a:lnTo>
                    <a:pt x="285114" y="287972"/>
                  </a:lnTo>
                  <a:lnTo>
                    <a:pt x="0" y="0"/>
                  </a:lnTo>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62" name="Google Shape;2162;p101"/>
            <p:cNvPicPr preferRelativeResize="0"/>
            <p:nvPr/>
          </p:nvPicPr>
          <p:blipFill rotWithShape="1">
            <a:blip r:embed="rId5">
              <a:alphaModFix/>
            </a:blip>
            <a:srcRect/>
            <a:stretch/>
          </p:blipFill>
          <p:spPr>
            <a:xfrm>
              <a:off x="6963092" y="405130"/>
              <a:ext cx="2957195" cy="588962"/>
            </a:xfrm>
            <a:prstGeom prst="rect">
              <a:avLst/>
            </a:prstGeom>
            <a:noFill/>
            <a:ln>
              <a:noFill/>
            </a:ln>
          </p:spPr>
        </p:pic>
        <p:sp>
          <p:nvSpPr>
            <p:cNvPr id="2163" name="Google Shape;2163;p101"/>
            <p:cNvSpPr/>
            <p:nvPr/>
          </p:nvSpPr>
          <p:spPr>
            <a:xfrm>
              <a:off x="6941185" y="374650"/>
              <a:ext cx="2933700" cy="575945"/>
            </a:xfrm>
            <a:custGeom>
              <a:avLst/>
              <a:gdLst/>
              <a:ahLst/>
              <a:cxnLst/>
              <a:rect l="l" t="t" r="r" b="b"/>
              <a:pathLst>
                <a:path w="2933700" h="575944" extrusionOk="0">
                  <a:moveTo>
                    <a:pt x="2649220" y="0"/>
                  </a:moveTo>
                  <a:lnTo>
                    <a:pt x="0" y="0"/>
                  </a:lnTo>
                  <a:lnTo>
                    <a:pt x="284480" y="287972"/>
                  </a:lnTo>
                  <a:lnTo>
                    <a:pt x="0" y="575945"/>
                  </a:lnTo>
                  <a:lnTo>
                    <a:pt x="2649220" y="575945"/>
                  </a:lnTo>
                  <a:lnTo>
                    <a:pt x="2933382" y="287972"/>
                  </a:lnTo>
                  <a:lnTo>
                    <a:pt x="2649220"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4" name="Google Shape;2164;p101"/>
            <p:cNvSpPr/>
            <p:nvPr/>
          </p:nvSpPr>
          <p:spPr>
            <a:xfrm>
              <a:off x="6941185" y="374650"/>
              <a:ext cx="2933700" cy="575945"/>
            </a:xfrm>
            <a:custGeom>
              <a:avLst/>
              <a:gdLst/>
              <a:ahLst/>
              <a:cxnLst/>
              <a:rect l="l" t="t" r="r" b="b"/>
              <a:pathLst>
                <a:path w="2933700" h="575944" extrusionOk="0">
                  <a:moveTo>
                    <a:pt x="0" y="0"/>
                  </a:moveTo>
                  <a:lnTo>
                    <a:pt x="2649220" y="0"/>
                  </a:lnTo>
                  <a:lnTo>
                    <a:pt x="2933382" y="287972"/>
                  </a:lnTo>
                  <a:lnTo>
                    <a:pt x="2649220" y="575945"/>
                  </a:lnTo>
                  <a:lnTo>
                    <a:pt x="0" y="575945"/>
                  </a:lnTo>
                  <a:lnTo>
                    <a:pt x="284480" y="287972"/>
                  </a:lnTo>
                  <a:lnTo>
                    <a:pt x="0" y="0"/>
                  </a:lnTo>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65" name="Google Shape;2165;p101"/>
          <p:cNvSpPr txBox="1"/>
          <p:nvPr/>
        </p:nvSpPr>
        <p:spPr>
          <a:xfrm>
            <a:off x="1668779" y="581025"/>
            <a:ext cx="1790700"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 Ανάλυση απειλών</a:t>
            </a:r>
            <a:endParaRPr sz="1200">
              <a:solidFill>
                <a:schemeClr val="dk1"/>
              </a:solidFill>
              <a:latin typeface="Calibri"/>
              <a:ea typeface="Calibri"/>
              <a:cs typeface="Calibri"/>
              <a:sym typeface="Calibri"/>
            </a:endParaRPr>
          </a:p>
        </p:txBody>
      </p:sp>
      <p:sp>
        <p:nvSpPr>
          <p:cNvPr id="2166" name="Google Shape;2166;p101"/>
          <p:cNvSpPr txBox="1"/>
          <p:nvPr/>
        </p:nvSpPr>
        <p:spPr>
          <a:xfrm>
            <a:off x="4672012" y="581025"/>
            <a:ext cx="170243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Προσδιορισμός απειλών</a:t>
            </a:r>
            <a:endParaRPr sz="1200">
              <a:solidFill>
                <a:schemeClr val="dk1"/>
              </a:solidFill>
              <a:latin typeface="Calibri"/>
              <a:ea typeface="Calibri"/>
              <a:cs typeface="Calibri"/>
              <a:sym typeface="Calibri"/>
            </a:endParaRPr>
          </a:p>
        </p:txBody>
      </p:sp>
      <p:sp>
        <p:nvSpPr>
          <p:cNvPr id="2167" name="Google Shape;2167;p101"/>
          <p:cNvSpPr txBox="1"/>
          <p:nvPr/>
        </p:nvSpPr>
        <p:spPr>
          <a:xfrm>
            <a:off x="7510462" y="581025"/>
            <a:ext cx="144970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Αξιολόγηση απειλών</a:t>
            </a:r>
            <a:endParaRPr sz="1200">
              <a:solidFill>
                <a:schemeClr val="dk1"/>
              </a:solidFill>
              <a:latin typeface="Calibri"/>
              <a:ea typeface="Calibri"/>
              <a:cs typeface="Calibri"/>
              <a:sym typeface="Calibri"/>
            </a:endParaRPr>
          </a:p>
        </p:txBody>
      </p:sp>
      <p:sp>
        <p:nvSpPr>
          <p:cNvPr id="2168" name="Google Shape;2168;p101"/>
          <p:cNvSpPr txBox="1"/>
          <p:nvPr/>
        </p:nvSpPr>
        <p:spPr>
          <a:xfrm>
            <a:off x="2785110" y="2380932"/>
            <a:ext cx="84518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Πολύ υψηλό </a:t>
            </a:r>
            <a:r>
              <a:rPr lang="en-US" sz="900">
                <a:solidFill>
                  <a:srgbClr val="333333"/>
                </a:solidFill>
                <a:latin typeface="Arial"/>
                <a:ea typeface="Arial"/>
                <a:cs typeface="Arial"/>
                <a:sym typeface="Arial"/>
              </a:rPr>
              <a:t>VH)</a:t>
            </a:r>
            <a:endParaRPr sz="900">
              <a:solidFill>
                <a:schemeClr val="dk1"/>
              </a:solidFill>
              <a:latin typeface="Arial"/>
              <a:ea typeface="Arial"/>
              <a:cs typeface="Arial"/>
              <a:sym typeface="Arial"/>
            </a:endParaRPr>
          </a:p>
        </p:txBody>
      </p:sp>
      <p:sp>
        <p:nvSpPr>
          <p:cNvPr id="2169" name="Google Shape;2169;p101"/>
          <p:cNvSpPr txBox="1"/>
          <p:nvPr/>
        </p:nvSpPr>
        <p:spPr>
          <a:xfrm>
            <a:off x="2785110" y="3641725"/>
            <a:ext cx="554990"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Μεσαίο </a:t>
            </a:r>
            <a:r>
              <a:rPr lang="en-US" sz="900">
                <a:solidFill>
                  <a:srgbClr val="333333"/>
                </a:solidFill>
                <a:latin typeface="Arial"/>
                <a:ea typeface="Arial"/>
                <a:cs typeface="Arial"/>
                <a:sym typeface="Arial"/>
              </a:rPr>
              <a:t>M)</a:t>
            </a:r>
            <a:endParaRPr sz="900">
              <a:solidFill>
                <a:schemeClr val="dk1"/>
              </a:solidFill>
              <a:latin typeface="Arial"/>
              <a:ea typeface="Arial"/>
              <a:cs typeface="Arial"/>
              <a:sym typeface="Arial"/>
            </a:endParaRPr>
          </a:p>
        </p:txBody>
      </p:sp>
      <p:sp>
        <p:nvSpPr>
          <p:cNvPr id="2170" name="Google Shape;2170;p101"/>
          <p:cNvSpPr txBox="1"/>
          <p:nvPr/>
        </p:nvSpPr>
        <p:spPr>
          <a:xfrm>
            <a:off x="2797810" y="4903152"/>
            <a:ext cx="84645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Πολύ χαμηλό </a:t>
            </a:r>
            <a:r>
              <a:rPr lang="en-US" sz="900">
                <a:solidFill>
                  <a:srgbClr val="333333"/>
                </a:solidFill>
                <a:latin typeface="Arial"/>
                <a:ea typeface="Arial"/>
                <a:cs typeface="Arial"/>
                <a:sym typeface="Arial"/>
              </a:rPr>
              <a:t>VL)</a:t>
            </a:r>
            <a:endParaRPr sz="9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4"/>
        <p:cNvGrpSpPr/>
        <p:nvPr/>
      </p:nvGrpSpPr>
      <p:grpSpPr>
        <a:xfrm>
          <a:off x="0" y="0"/>
          <a:ext cx="0" cy="0"/>
          <a:chOff x="0" y="0"/>
          <a:chExt cx="0" cy="0"/>
        </a:xfrm>
      </p:grpSpPr>
      <p:grpSp>
        <p:nvGrpSpPr>
          <p:cNvPr id="2175" name="Google Shape;2175;p102"/>
          <p:cNvGrpSpPr/>
          <p:nvPr/>
        </p:nvGrpSpPr>
        <p:grpSpPr>
          <a:xfrm>
            <a:off x="1387548" y="1265555"/>
            <a:ext cx="9504681" cy="5562917"/>
            <a:chOff x="1358264" y="1285875"/>
            <a:chExt cx="9504681" cy="5562917"/>
          </a:xfrm>
        </p:grpSpPr>
        <p:sp>
          <p:nvSpPr>
            <p:cNvPr id="2176" name="Google Shape;2176;p102"/>
            <p:cNvSpPr/>
            <p:nvPr/>
          </p:nvSpPr>
          <p:spPr>
            <a:xfrm>
              <a:off x="1358264" y="1285875"/>
              <a:ext cx="3528060" cy="270510"/>
            </a:xfrm>
            <a:custGeom>
              <a:avLst/>
              <a:gdLst/>
              <a:ahLst/>
              <a:cxnLst/>
              <a:rect l="l" t="t" r="r" b="b"/>
              <a:pathLst>
                <a:path w="3528060" h="270509" extrusionOk="0">
                  <a:moveTo>
                    <a:pt x="3528060" y="0"/>
                  </a:moveTo>
                  <a:lnTo>
                    <a:pt x="0" y="0"/>
                  </a:lnTo>
                  <a:lnTo>
                    <a:pt x="0" y="270510"/>
                  </a:lnTo>
                  <a:lnTo>
                    <a:pt x="3528060" y="270510"/>
                  </a:lnTo>
                  <a:lnTo>
                    <a:pt x="3528060"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7" name="Google Shape;2177;p102"/>
            <p:cNvSpPr/>
            <p:nvPr/>
          </p:nvSpPr>
          <p:spPr>
            <a:xfrm>
              <a:off x="4886324" y="1285875"/>
              <a:ext cx="5976620" cy="270510"/>
            </a:xfrm>
            <a:custGeom>
              <a:avLst/>
              <a:gdLst/>
              <a:ahLst/>
              <a:cxnLst/>
              <a:rect l="l" t="t" r="r" b="b"/>
              <a:pathLst>
                <a:path w="5976620" h="270509" extrusionOk="0">
                  <a:moveTo>
                    <a:pt x="5976302" y="0"/>
                  </a:moveTo>
                  <a:lnTo>
                    <a:pt x="0" y="0"/>
                  </a:lnTo>
                  <a:lnTo>
                    <a:pt x="0" y="270510"/>
                  </a:lnTo>
                  <a:lnTo>
                    <a:pt x="5976302" y="270510"/>
                  </a:lnTo>
                  <a:lnTo>
                    <a:pt x="5976302"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8" name="Google Shape;2178;p102"/>
            <p:cNvSpPr/>
            <p:nvPr/>
          </p:nvSpPr>
          <p:spPr>
            <a:xfrm>
              <a:off x="4886324" y="1556384"/>
              <a:ext cx="5976620" cy="1310640"/>
            </a:xfrm>
            <a:custGeom>
              <a:avLst/>
              <a:gdLst/>
              <a:ahLst/>
              <a:cxnLst/>
              <a:rect l="l" t="t" r="r" b="b"/>
              <a:pathLst>
                <a:path w="5976620" h="1310639" extrusionOk="0">
                  <a:moveTo>
                    <a:pt x="5976302" y="0"/>
                  </a:moveTo>
                  <a:lnTo>
                    <a:pt x="0" y="0"/>
                  </a:lnTo>
                  <a:lnTo>
                    <a:pt x="0" y="1310639"/>
                  </a:lnTo>
                  <a:lnTo>
                    <a:pt x="5976302" y="1310639"/>
                  </a:lnTo>
                  <a:lnTo>
                    <a:pt x="5976302" y="0"/>
                  </a:lnTo>
                  <a:close/>
                </a:path>
              </a:pathLst>
            </a:custGeom>
            <a:solidFill>
              <a:srgbClr val="F7F7F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9" name="Google Shape;2179;p102"/>
            <p:cNvSpPr/>
            <p:nvPr/>
          </p:nvSpPr>
          <p:spPr>
            <a:xfrm>
              <a:off x="1358265" y="2867342"/>
              <a:ext cx="9504680" cy="1026794"/>
            </a:xfrm>
            <a:custGeom>
              <a:avLst/>
              <a:gdLst/>
              <a:ahLst/>
              <a:cxnLst/>
              <a:rect l="l" t="t" r="r" b="b"/>
              <a:pathLst>
                <a:path w="9504680" h="1026795" extrusionOk="0">
                  <a:moveTo>
                    <a:pt x="9504362" y="0"/>
                  </a:moveTo>
                  <a:lnTo>
                    <a:pt x="2618105" y="0"/>
                  </a:lnTo>
                  <a:lnTo>
                    <a:pt x="0" y="0"/>
                  </a:lnTo>
                  <a:lnTo>
                    <a:pt x="0" y="1026795"/>
                  </a:lnTo>
                  <a:lnTo>
                    <a:pt x="2618105" y="1026795"/>
                  </a:lnTo>
                  <a:lnTo>
                    <a:pt x="9504362" y="1026795"/>
                  </a:lnTo>
                  <a:lnTo>
                    <a:pt x="9504362" y="0"/>
                  </a:lnTo>
                  <a:close/>
                </a:path>
              </a:pathLst>
            </a:custGeom>
            <a:solidFill>
              <a:srgbClr val="E9E9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0" name="Google Shape;2180;p102"/>
            <p:cNvSpPr/>
            <p:nvPr/>
          </p:nvSpPr>
          <p:spPr>
            <a:xfrm>
              <a:off x="4886324" y="3894137"/>
              <a:ext cx="5976620" cy="1064895"/>
            </a:xfrm>
            <a:custGeom>
              <a:avLst/>
              <a:gdLst/>
              <a:ahLst/>
              <a:cxnLst/>
              <a:rect l="l" t="t" r="r" b="b"/>
              <a:pathLst>
                <a:path w="5976620" h="1064895" extrusionOk="0">
                  <a:moveTo>
                    <a:pt x="5976302" y="0"/>
                  </a:moveTo>
                  <a:lnTo>
                    <a:pt x="0" y="0"/>
                  </a:lnTo>
                  <a:lnTo>
                    <a:pt x="0" y="1064895"/>
                  </a:lnTo>
                  <a:lnTo>
                    <a:pt x="5976302" y="1064895"/>
                  </a:lnTo>
                  <a:lnTo>
                    <a:pt x="5976302" y="0"/>
                  </a:lnTo>
                  <a:close/>
                </a:path>
              </a:pathLst>
            </a:custGeom>
            <a:solidFill>
              <a:srgbClr val="F7F7F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1" name="Google Shape;2181;p102"/>
            <p:cNvSpPr/>
            <p:nvPr/>
          </p:nvSpPr>
          <p:spPr>
            <a:xfrm>
              <a:off x="1358265" y="4959032"/>
              <a:ext cx="9504680" cy="1064895"/>
            </a:xfrm>
            <a:custGeom>
              <a:avLst/>
              <a:gdLst/>
              <a:ahLst/>
              <a:cxnLst/>
              <a:rect l="l" t="t" r="r" b="b"/>
              <a:pathLst>
                <a:path w="9504680" h="1064895" extrusionOk="0">
                  <a:moveTo>
                    <a:pt x="9504362" y="0"/>
                  </a:moveTo>
                  <a:lnTo>
                    <a:pt x="2618105" y="0"/>
                  </a:lnTo>
                  <a:lnTo>
                    <a:pt x="0" y="0"/>
                  </a:lnTo>
                  <a:lnTo>
                    <a:pt x="0" y="1064895"/>
                  </a:lnTo>
                  <a:lnTo>
                    <a:pt x="2618105" y="1064895"/>
                  </a:lnTo>
                  <a:lnTo>
                    <a:pt x="9504362" y="1064895"/>
                  </a:lnTo>
                  <a:lnTo>
                    <a:pt x="9504362" y="0"/>
                  </a:lnTo>
                  <a:close/>
                </a:path>
              </a:pathLst>
            </a:custGeom>
            <a:solidFill>
              <a:srgbClr val="E9E9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2" name="Google Shape;2182;p102"/>
            <p:cNvSpPr/>
            <p:nvPr/>
          </p:nvSpPr>
          <p:spPr>
            <a:xfrm>
              <a:off x="4886324" y="6023927"/>
              <a:ext cx="5976620" cy="824865"/>
            </a:xfrm>
            <a:custGeom>
              <a:avLst/>
              <a:gdLst/>
              <a:ahLst/>
              <a:cxnLst/>
              <a:rect l="l" t="t" r="r" b="b"/>
              <a:pathLst>
                <a:path w="5976620" h="824865" extrusionOk="0">
                  <a:moveTo>
                    <a:pt x="5976302" y="0"/>
                  </a:moveTo>
                  <a:lnTo>
                    <a:pt x="0" y="0"/>
                  </a:lnTo>
                  <a:lnTo>
                    <a:pt x="0" y="824547"/>
                  </a:lnTo>
                  <a:lnTo>
                    <a:pt x="5976302" y="824547"/>
                  </a:lnTo>
                  <a:lnTo>
                    <a:pt x="5976302" y="0"/>
                  </a:lnTo>
                  <a:close/>
                </a:path>
              </a:pathLst>
            </a:custGeom>
            <a:solidFill>
              <a:srgbClr val="F7F7F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83" name="Google Shape;2183;p102"/>
          <p:cNvSpPr txBox="1"/>
          <p:nvPr/>
        </p:nvSpPr>
        <p:spPr>
          <a:xfrm>
            <a:off x="3146711" y="4265199"/>
            <a:ext cx="548640" cy="2235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Arial"/>
                <a:ea typeface="Arial"/>
                <a:cs typeface="Arial"/>
                <a:sym typeface="Arial"/>
              </a:rPr>
              <a:t>(60-80]</a:t>
            </a:r>
            <a:endParaRPr/>
          </a:p>
        </p:txBody>
      </p:sp>
      <p:sp>
        <p:nvSpPr>
          <p:cNvPr id="2184" name="Google Shape;2184;p102"/>
          <p:cNvSpPr txBox="1"/>
          <p:nvPr/>
        </p:nvSpPr>
        <p:spPr>
          <a:xfrm>
            <a:off x="4253229" y="4265199"/>
            <a:ext cx="206375" cy="2235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Arial"/>
                <a:ea typeface="Arial"/>
                <a:cs typeface="Arial"/>
                <a:sym typeface="Arial"/>
              </a:rPr>
              <a:t>80</a:t>
            </a:r>
            <a:endParaRPr/>
          </a:p>
        </p:txBody>
      </p:sp>
      <p:sp>
        <p:nvSpPr>
          <p:cNvPr id="2185" name="Google Shape;2185;p102"/>
          <p:cNvSpPr txBox="1"/>
          <p:nvPr/>
        </p:nvSpPr>
        <p:spPr>
          <a:xfrm>
            <a:off x="3183063" y="5386040"/>
            <a:ext cx="548640" cy="2235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Arial"/>
                <a:ea typeface="Arial"/>
                <a:cs typeface="Arial"/>
                <a:sym typeface="Arial"/>
              </a:rPr>
              <a:t>(40-60]</a:t>
            </a:r>
            <a:endParaRPr sz="1300">
              <a:solidFill>
                <a:schemeClr val="dk1"/>
              </a:solidFill>
              <a:latin typeface="Arial"/>
              <a:ea typeface="Arial"/>
              <a:cs typeface="Arial"/>
              <a:sym typeface="Arial"/>
            </a:endParaRPr>
          </a:p>
        </p:txBody>
      </p:sp>
      <p:sp>
        <p:nvSpPr>
          <p:cNvPr id="2186" name="Google Shape;2186;p102"/>
          <p:cNvSpPr txBox="1"/>
          <p:nvPr/>
        </p:nvSpPr>
        <p:spPr>
          <a:xfrm>
            <a:off x="4266373" y="5386040"/>
            <a:ext cx="206375" cy="2235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Arial"/>
                <a:ea typeface="Arial"/>
                <a:cs typeface="Arial"/>
                <a:sym typeface="Arial"/>
              </a:rPr>
              <a:t>60</a:t>
            </a:r>
            <a:endParaRPr sz="1300">
              <a:solidFill>
                <a:schemeClr val="dk1"/>
              </a:solidFill>
              <a:latin typeface="Arial"/>
              <a:ea typeface="Arial"/>
              <a:cs typeface="Arial"/>
              <a:sym typeface="Arial"/>
            </a:endParaRPr>
          </a:p>
        </p:txBody>
      </p:sp>
      <p:sp>
        <p:nvSpPr>
          <p:cNvPr id="2187" name="Google Shape;2187;p102"/>
          <p:cNvSpPr txBox="1"/>
          <p:nvPr/>
        </p:nvSpPr>
        <p:spPr>
          <a:xfrm>
            <a:off x="3169920" y="6346507"/>
            <a:ext cx="548640" cy="2235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Arial"/>
                <a:ea typeface="Arial"/>
                <a:cs typeface="Arial"/>
                <a:sym typeface="Arial"/>
              </a:rPr>
              <a:t>(20-40]</a:t>
            </a:r>
            <a:endParaRPr/>
          </a:p>
        </p:txBody>
      </p:sp>
      <p:sp>
        <p:nvSpPr>
          <p:cNvPr id="2188" name="Google Shape;2188;p102"/>
          <p:cNvSpPr txBox="1"/>
          <p:nvPr/>
        </p:nvSpPr>
        <p:spPr>
          <a:xfrm>
            <a:off x="4253230" y="6346507"/>
            <a:ext cx="206375" cy="2235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Arial"/>
                <a:ea typeface="Arial"/>
                <a:cs typeface="Arial"/>
                <a:sym typeface="Arial"/>
              </a:rPr>
              <a:t>40</a:t>
            </a:r>
            <a:endParaRPr sz="1300">
              <a:solidFill>
                <a:schemeClr val="dk1"/>
              </a:solidFill>
              <a:latin typeface="Arial"/>
              <a:ea typeface="Arial"/>
              <a:cs typeface="Arial"/>
              <a:sym typeface="Arial"/>
            </a:endParaRPr>
          </a:p>
        </p:txBody>
      </p:sp>
      <p:grpSp>
        <p:nvGrpSpPr>
          <p:cNvPr id="2189" name="Google Shape;2189;p102"/>
          <p:cNvGrpSpPr/>
          <p:nvPr/>
        </p:nvGrpSpPr>
        <p:grpSpPr>
          <a:xfrm>
            <a:off x="1541780" y="400050"/>
            <a:ext cx="8397874" cy="620077"/>
            <a:chOff x="1541780" y="400050"/>
            <a:chExt cx="8397874" cy="620077"/>
          </a:xfrm>
        </p:grpSpPr>
        <p:pic>
          <p:nvPicPr>
            <p:cNvPr id="2190" name="Google Shape;2190;p102"/>
            <p:cNvPicPr preferRelativeResize="0"/>
            <p:nvPr/>
          </p:nvPicPr>
          <p:blipFill rotWithShape="1">
            <a:blip r:embed="rId3">
              <a:alphaModFix/>
            </a:blip>
            <a:srcRect/>
            <a:stretch/>
          </p:blipFill>
          <p:spPr>
            <a:xfrm>
              <a:off x="1572260" y="429577"/>
              <a:ext cx="2949575" cy="590550"/>
            </a:xfrm>
            <a:prstGeom prst="rect">
              <a:avLst/>
            </a:prstGeom>
            <a:noFill/>
            <a:ln>
              <a:noFill/>
            </a:ln>
          </p:spPr>
        </p:pic>
        <p:sp>
          <p:nvSpPr>
            <p:cNvPr id="2191" name="Google Shape;2191;p102"/>
            <p:cNvSpPr/>
            <p:nvPr/>
          </p:nvSpPr>
          <p:spPr>
            <a:xfrm>
              <a:off x="1541780" y="400050"/>
              <a:ext cx="2933700" cy="575945"/>
            </a:xfrm>
            <a:custGeom>
              <a:avLst/>
              <a:gdLst/>
              <a:ahLst/>
              <a:cxnLst/>
              <a:rect l="l" t="t" r="r" b="b"/>
              <a:pathLst>
                <a:path w="2933700" h="575944" extrusionOk="0">
                  <a:moveTo>
                    <a:pt x="2647315" y="0"/>
                  </a:moveTo>
                  <a:lnTo>
                    <a:pt x="0" y="0"/>
                  </a:lnTo>
                  <a:lnTo>
                    <a:pt x="0" y="575945"/>
                  </a:lnTo>
                  <a:lnTo>
                    <a:pt x="2647315" y="575945"/>
                  </a:lnTo>
                  <a:lnTo>
                    <a:pt x="2933382" y="287972"/>
                  </a:lnTo>
                  <a:lnTo>
                    <a:pt x="2647315"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2" name="Google Shape;2192;p102"/>
            <p:cNvSpPr/>
            <p:nvPr/>
          </p:nvSpPr>
          <p:spPr>
            <a:xfrm>
              <a:off x="1541780" y="400050"/>
              <a:ext cx="2933700" cy="575945"/>
            </a:xfrm>
            <a:custGeom>
              <a:avLst/>
              <a:gdLst/>
              <a:ahLst/>
              <a:cxnLst/>
              <a:rect l="l" t="t" r="r" b="b"/>
              <a:pathLst>
                <a:path w="2933700" h="575944" extrusionOk="0">
                  <a:moveTo>
                    <a:pt x="0" y="0"/>
                  </a:moveTo>
                  <a:lnTo>
                    <a:pt x="2647315" y="0"/>
                  </a:lnTo>
                  <a:lnTo>
                    <a:pt x="2933382" y="287972"/>
                  </a:lnTo>
                  <a:lnTo>
                    <a:pt x="2647315" y="575945"/>
                  </a:lnTo>
                  <a:lnTo>
                    <a:pt x="0" y="575945"/>
                  </a:lnTo>
                  <a:lnTo>
                    <a:pt x="0" y="0"/>
                  </a:lnTo>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93" name="Google Shape;2193;p102"/>
            <p:cNvPicPr preferRelativeResize="0"/>
            <p:nvPr/>
          </p:nvPicPr>
          <p:blipFill rotWithShape="1">
            <a:blip r:embed="rId4">
              <a:alphaModFix/>
            </a:blip>
            <a:srcRect/>
            <a:stretch/>
          </p:blipFill>
          <p:spPr>
            <a:xfrm>
              <a:off x="4271327" y="429577"/>
              <a:ext cx="2967990" cy="590550"/>
            </a:xfrm>
            <a:prstGeom prst="rect">
              <a:avLst/>
            </a:prstGeom>
            <a:noFill/>
            <a:ln>
              <a:noFill/>
            </a:ln>
          </p:spPr>
        </p:pic>
        <p:sp>
          <p:nvSpPr>
            <p:cNvPr id="2194" name="Google Shape;2194;p102"/>
            <p:cNvSpPr/>
            <p:nvPr/>
          </p:nvSpPr>
          <p:spPr>
            <a:xfrm>
              <a:off x="4250055" y="400050"/>
              <a:ext cx="2943225" cy="575945"/>
            </a:xfrm>
            <a:custGeom>
              <a:avLst/>
              <a:gdLst/>
              <a:ahLst/>
              <a:cxnLst/>
              <a:rect l="l" t="t" r="r" b="b"/>
              <a:pathLst>
                <a:path w="2943225" h="575944" extrusionOk="0">
                  <a:moveTo>
                    <a:pt x="2657475" y="0"/>
                  </a:moveTo>
                  <a:lnTo>
                    <a:pt x="0" y="0"/>
                  </a:lnTo>
                  <a:lnTo>
                    <a:pt x="285115" y="287972"/>
                  </a:lnTo>
                  <a:lnTo>
                    <a:pt x="0" y="575945"/>
                  </a:lnTo>
                  <a:lnTo>
                    <a:pt x="2657475" y="575945"/>
                  </a:lnTo>
                  <a:lnTo>
                    <a:pt x="2942907" y="287972"/>
                  </a:lnTo>
                  <a:lnTo>
                    <a:pt x="2657475"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5" name="Google Shape;2195;p102"/>
            <p:cNvSpPr/>
            <p:nvPr/>
          </p:nvSpPr>
          <p:spPr>
            <a:xfrm>
              <a:off x="4250055" y="400050"/>
              <a:ext cx="2943225" cy="575945"/>
            </a:xfrm>
            <a:custGeom>
              <a:avLst/>
              <a:gdLst/>
              <a:ahLst/>
              <a:cxnLst/>
              <a:rect l="l" t="t" r="r" b="b"/>
              <a:pathLst>
                <a:path w="2943225" h="575944" extrusionOk="0">
                  <a:moveTo>
                    <a:pt x="0" y="0"/>
                  </a:moveTo>
                  <a:lnTo>
                    <a:pt x="2657475" y="0"/>
                  </a:lnTo>
                  <a:lnTo>
                    <a:pt x="2942907" y="287972"/>
                  </a:lnTo>
                  <a:lnTo>
                    <a:pt x="2657475" y="575945"/>
                  </a:lnTo>
                  <a:lnTo>
                    <a:pt x="0" y="575945"/>
                  </a:lnTo>
                  <a:lnTo>
                    <a:pt x="285115" y="287972"/>
                  </a:lnTo>
                  <a:lnTo>
                    <a:pt x="0" y="0"/>
                  </a:lnTo>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96" name="Google Shape;2196;p102"/>
            <p:cNvPicPr preferRelativeResize="0"/>
            <p:nvPr/>
          </p:nvPicPr>
          <p:blipFill rotWithShape="1">
            <a:blip r:embed="rId5">
              <a:alphaModFix/>
            </a:blip>
            <a:srcRect/>
            <a:stretch/>
          </p:blipFill>
          <p:spPr>
            <a:xfrm>
              <a:off x="6980872" y="429577"/>
              <a:ext cx="2958782" cy="590550"/>
            </a:xfrm>
            <a:prstGeom prst="rect">
              <a:avLst/>
            </a:prstGeom>
            <a:noFill/>
            <a:ln>
              <a:noFill/>
            </a:ln>
          </p:spPr>
        </p:pic>
        <p:sp>
          <p:nvSpPr>
            <p:cNvPr id="2197" name="Google Shape;2197;p102"/>
            <p:cNvSpPr/>
            <p:nvPr/>
          </p:nvSpPr>
          <p:spPr>
            <a:xfrm>
              <a:off x="6959917" y="400050"/>
              <a:ext cx="2933700" cy="575945"/>
            </a:xfrm>
            <a:custGeom>
              <a:avLst/>
              <a:gdLst/>
              <a:ahLst/>
              <a:cxnLst/>
              <a:rect l="l" t="t" r="r" b="b"/>
              <a:pathLst>
                <a:path w="2933700" h="575944" extrusionOk="0">
                  <a:moveTo>
                    <a:pt x="2649220" y="0"/>
                  </a:moveTo>
                  <a:lnTo>
                    <a:pt x="0" y="0"/>
                  </a:lnTo>
                  <a:lnTo>
                    <a:pt x="284479" y="287972"/>
                  </a:lnTo>
                  <a:lnTo>
                    <a:pt x="0" y="575945"/>
                  </a:lnTo>
                  <a:lnTo>
                    <a:pt x="2649220" y="575945"/>
                  </a:lnTo>
                  <a:lnTo>
                    <a:pt x="2933382" y="287972"/>
                  </a:lnTo>
                  <a:lnTo>
                    <a:pt x="2649220"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8" name="Google Shape;2198;p102"/>
            <p:cNvSpPr/>
            <p:nvPr/>
          </p:nvSpPr>
          <p:spPr>
            <a:xfrm>
              <a:off x="6959917" y="400050"/>
              <a:ext cx="2933700" cy="575945"/>
            </a:xfrm>
            <a:custGeom>
              <a:avLst/>
              <a:gdLst/>
              <a:ahLst/>
              <a:cxnLst/>
              <a:rect l="l" t="t" r="r" b="b"/>
              <a:pathLst>
                <a:path w="2933700" h="575944" extrusionOk="0">
                  <a:moveTo>
                    <a:pt x="0" y="0"/>
                  </a:moveTo>
                  <a:lnTo>
                    <a:pt x="2649220" y="0"/>
                  </a:lnTo>
                  <a:lnTo>
                    <a:pt x="2933382" y="287972"/>
                  </a:lnTo>
                  <a:lnTo>
                    <a:pt x="2649220" y="575945"/>
                  </a:lnTo>
                  <a:lnTo>
                    <a:pt x="0" y="575945"/>
                  </a:lnTo>
                  <a:lnTo>
                    <a:pt x="284479" y="287972"/>
                  </a:lnTo>
                  <a:lnTo>
                    <a:pt x="0" y="0"/>
                  </a:lnTo>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99" name="Google Shape;2199;p102"/>
          <p:cNvSpPr txBox="1"/>
          <p:nvPr/>
        </p:nvSpPr>
        <p:spPr>
          <a:xfrm>
            <a:off x="1688782" y="606425"/>
            <a:ext cx="1790700"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 Ανάλυση απειλών</a:t>
            </a:r>
            <a:endParaRPr sz="1200">
              <a:solidFill>
                <a:schemeClr val="dk1"/>
              </a:solidFill>
              <a:latin typeface="Calibri"/>
              <a:ea typeface="Calibri"/>
              <a:cs typeface="Calibri"/>
              <a:sym typeface="Calibri"/>
            </a:endParaRPr>
          </a:p>
        </p:txBody>
      </p:sp>
      <p:sp>
        <p:nvSpPr>
          <p:cNvPr id="2200" name="Google Shape;2200;p102"/>
          <p:cNvSpPr txBox="1"/>
          <p:nvPr/>
        </p:nvSpPr>
        <p:spPr>
          <a:xfrm>
            <a:off x="4692650" y="606425"/>
            <a:ext cx="170243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Προσδιορισμός απειλών</a:t>
            </a:r>
            <a:endParaRPr sz="1200">
              <a:solidFill>
                <a:schemeClr val="dk1"/>
              </a:solidFill>
              <a:latin typeface="Calibri"/>
              <a:ea typeface="Calibri"/>
              <a:cs typeface="Calibri"/>
              <a:sym typeface="Calibri"/>
            </a:endParaRPr>
          </a:p>
        </p:txBody>
      </p:sp>
      <p:sp>
        <p:nvSpPr>
          <p:cNvPr id="2201" name="Google Shape;2201;p102"/>
          <p:cNvSpPr txBox="1"/>
          <p:nvPr/>
        </p:nvSpPr>
        <p:spPr>
          <a:xfrm>
            <a:off x="7529194" y="606425"/>
            <a:ext cx="144970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Αξιολόγηση απειλών</a:t>
            </a:r>
            <a:endParaRPr sz="1200">
              <a:solidFill>
                <a:schemeClr val="dk1"/>
              </a:solidFill>
              <a:latin typeface="Calibri"/>
              <a:ea typeface="Calibri"/>
              <a:cs typeface="Calibri"/>
              <a:sym typeface="Calibri"/>
            </a:endParaRPr>
          </a:p>
        </p:txBody>
      </p:sp>
      <p:sp>
        <p:nvSpPr>
          <p:cNvPr id="2202" name="Google Shape;2202;p102"/>
          <p:cNvSpPr txBox="1"/>
          <p:nvPr/>
        </p:nvSpPr>
        <p:spPr>
          <a:xfrm>
            <a:off x="1574482" y="1285557"/>
            <a:ext cx="836930"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Κλίμακα απειλής</a:t>
            </a:r>
            <a:endParaRPr sz="900">
              <a:solidFill>
                <a:schemeClr val="dk1"/>
              </a:solidFill>
              <a:latin typeface="Calibri"/>
              <a:ea typeface="Calibri"/>
              <a:cs typeface="Calibri"/>
              <a:sym typeface="Calibri"/>
            </a:endParaRPr>
          </a:p>
        </p:txBody>
      </p:sp>
      <p:sp>
        <p:nvSpPr>
          <p:cNvPr id="2203" name="Google Shape;2203;p102"/>
          <p:cNvSpPr txBox="1"/>
          <p:nvPr/>
        </p:nvSpPr>
        <p:spPr>
          <a:xfrm>
            <a:off x="1658302" y="2025331"/>
            <a:ext cx="925830"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Κατηγορία απειλής</a:t>
            </a:r>
            <a:endParaRPr sz="900">
              <a:solidFill>
                <a:schemeClr val="dk1"/>
              </a:solidFill>
              <a:latin typeface="Calibri"/>
              <a:ea typeface="Calibri"/>
              <a:cs typeface="Calibri"/>
              <a:sym typeface="Calibri"/>
            </a:endParaRPr>
          </a:p>
        </p:txBody>
      </p:sp>
      <p:sp>
        <p:nvSpPr>
          <p:cNvPr id="2204" name="Google Shape;2204;p102"/>
          <p:cNvSpPr txBox="1"/>
          <p:nvPr/>
        </p:nvSpPr>
        <p:spPr>
          <a:xfrm>
            <a:off x="3068320" y="1937640"/>
            <a:ext cx="751840" cy="426655"/>
          </a:xfrm>
          <a:prstGeom prst="rect">
            <a:avLst/>
          </a:prstGeom>
          <a:noFill/>
          <a:ln>
            <a:noFill/>
          </a:ln>
        </p:spPr>
        <p:txBody>
          <a:bodyPr spcFirstLastPara="1" wrap="square" lIns="0" tIns="12700" rIns="0" bIns="0" anchor="t" anchorCtr="0">
            <a:spAutoFit/>
          </a:bodyPr>
          <a:lstStyle/>
          <a:p>
            <a:pPr marL="12700" marR="5080" lvl="0" indent="0" algn="l" rtl="0">
              <a:lnSpc>
                <a:spcPct val="105600"/>
              </a:lnSpc>
              <a:spcBef>
                <a:spcPts val="0"/>
              </a:spcBef>
              <a:spcAft>
                <a:spcPts val="0"/>
              </a:spcAft>
              <a:buNone/>
            </a:pPr>
            <a:r>
              <a:rPr lang="en-US" sz="1300">
                <a:solidFill>
                  <a:schemeClr val="dk1"/>
                </a:solidFill>
                <a:latin typeface="Calibri"/>
                <a:ea typeface="Calibri"/>
                <a:cs typeface="Calibri"/>
                <a:sym typeface="Calibri"/>
              </a:rPr>
              <a:t>Εύρος Τιμής </a:t>
            </a:r>
            <a:r>
              <a:rPr lang="en-US" sz="1300">
                <a:solidFill>
                  <a:schemeClr val="dk1"/>
                </a:solidFill>
                <a:latin typeface="Arial"/>
                <a:ea typeface="Arial"/>
                <a:cs typeface="Arial"/>
                <a:sym typeface="Arial"/>
              </a:rPr>
              <a:t>(%)</a:t>
            </a:r>
            <a:endParaRPr sz="1300">
              <a:solidFill>
                <a:schemeClr val="dk1"/>
              </a:solidFill>
              <a:latin typeface="Arial"/>
              <a:ea typeface="Arial"/>
              <a:cs typeface="Arial"/>
              <a:sym typeface="Arial"/>
            </a:endParaRPr>
          </a:p>
        </p:txBody>
      </p:sp>
      <p:sp>
        <p:nvSpPr>
          <p:cNvPr id="2205" name="Google Shape;2205;p102"/>
          <p:cNvSpPr txBox="1"/>
          <p:nvPr/>
        </p:nvSpPr>
        <p:spPr>
          <a:xfrm>
            <a:off x="4078605" y="1962439"/>
            <a:ext cx="614045" cy="426655"/>
          </a:xfrm>
          <a:prstGeom prst="rect">
            <a:avLst/>
          </a:prstGeom>
          <a:noFill/>
          <a:ln>
            <a:noFill/>
          </a:ln>
        </p:spPr>
        <p:txBody>
          <a:bodyPr spcFirstLastPara="1" wrap="square" lIns="0" tIns="12700" rIns="0" bIns="0" anchor="t" anchorCtr="0">
            <a:spAutoFit/>
          </a:bodyPr>
          <a:lstStyle/>
          <a:p>
            <a:pPr marL="12700" marR="5080" lvl="0" indent="0" algn="l" rtl="0">
              <a:lnSpc>
                <a:spcPct val="105600"/>
              </a:lnSpc>
              <a:spcBef>
                <a:spcPts val="0"/>
              </a:spcBef>
              <a:spcAft>
                <a:spcPts val="0"/>
              </a:spcAft>
              <a:buNone/>
            </a:pPr>
            <a:r>
              <a:rPr lang="en-US" sz="1300">
                <a:solidFill>
                  <a:schemeClr val="dk1"/>
                </a:solidFill>
                <a:latin typeface="Calibri"/>
                <a:ea typeface="Calibri"/>
                <a:cs typeface="Calibri"/>
                <a:sym typeface="Calibri"/>
              </a:rPr>
              <a:t>Αρχική τιμή </a:t>
            </a:r>
            <a:r>
              <a:rPr lang="en-US" sz="1300">
                <a:solidFill>
                  <a:schemeClr val="dk1"/>
                </a:solidFill>
                <a:latin typeface="Arial"/>
                <a:ea typeface="Arial"/>
                <a:cs typeface="Arial"/>
                <a:sym typeface="Arial"/>
              </a:rPr>
              <a:t>(%)</a:t>
            </a:r>
            <a:endParaRPr sz="1300">
              <a:solidFill>
                <a:schemeClr val="dk1"/>
              </a:solidFill>
              <a:latin typeface="Arial"/>
              <a:ea typeface="Arial"/>
              <a:cs typeface="Arial"/>
              <a:sym typeface="Arial"/>
            </a:endParaRPr>
          </a:p>
        </p:txBody>
      </p:sp>
      <p:sp>
        <p:nvSpPr>
          <p:cNvPr id="2206" name="Google Shape;2206;p102"/>
          <p:cNvSpPr txBox="1"/>
          <p:nvPr/>
        </p:nvSpPr>
        <p:spPr>
          <a:xfrm>
            <a:off x="9111615" y="1285557"/>
            <a:ext cx="164909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Περιγραφή του επιπέδου απειλής</a:t>
            </a:r>
            <a:endParaRPr sz="900">
              <a:solidFill>
                <a:schemeClr val="dk1"/>
              </a:solidFill>
              <a:latin typeface="Calibri"/>
              <a:ea typeface="Calibri"/>
              <a:cs typeface="Calibri"/>
              <a:sym typeface="Calibri"/>
            </a:endParaRPr>
          </a:p>
        </p:txBody>
      </p:sp>
      <p:sp>
        <p:nvSpPr>
          <p:cNvPr id="2207" name="Google Shape;2207;p102"/>
          <p:cNvSpPr txBox="1"/>
          <p:nvPr/>
        </p:nvSpPr>
        <p:spPr>
          <a:xfrm>
            <a:off x="5254624" y="2087624"/>
            <a:ext cx="127952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Ιστορικό των περιστατικών</a:t>
            </a:r>
            <a:endParaRPr sz="900">
              <a:solidFill>
                <a:schemeClr val="dk1"/>
              </a:solidFill>
              <a:latin typeface="Calibri"/>
              <a:ea typeface="Calibri"/>
              <a:cs typeface="Calibri"/>
              <a:sym typeface="Calibri"/>
            </a:endParaRPr>
          </a:p>
        </p:txBody>
      </p:sp>
      <p:sp>
        <p:nvSpPr>
          <p:cNvPr id="2208" name="Google Shape;2208;p102"/>
          <p:cNvSpPr txBox="1"/>
          <p:nvPr/>
        </p:nvSpPr>
        <p:spPr>
          <a:xfrm>
            <a:off x="7546506" y="2087624"/>
            <a:ext cx="85280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Διαίσθηση γνώση</a:t>
            </a:r>
            <a:endParaRPr sz="900">
              <a:solidFill>
                <a:schemeClr val="dk1"/>
              </a:solidFill>
              <a:latin typeface="Calibri"/>
              <a:ea typeface="Calibri"/>
              <a:cs typeface="Calibri"/>
              <a:sym typeface="Calibri"/>
            </a:endParaRPr>
          </a:p>
        </p:txBody>
      </p:sp>
      <p:sp>
        <p:nvSpPr>
          <p:cNvPr id="2209" name="Google Shape;2209;p102"/>
          <p:cNvSpPr txBox="1"/>
          <p:nvPr/>
        </p:nvSpPr>
        <p:spPr>
          <a:xfrm>
            <a:off x="9924731" y="1936640"/>
            <a:ext cx="768106" cy="399597"/>
          </a:xfrm>
          <a:prstGeom prst="rect">
            <a:avLst/>
          </a:prstGeom>
          <a:noFill/>
          <a:ln>
            <a:noFill/>
          </a:ln>
        </p:spPr>
        <p:txBody>
          <a:bodyPr spcFirstLastPara="1" wrap="square" lIns="0" tIns="12700" rIns="0" bIns="0" anchor="t" anchorCtr="0">
            <a:spAutoFit/>
          </a:bodyPr>
          <a:lstStyle/>
          <a:p>
            <a:pPr marL="12700" marR="5080" lvl="0" indent="144145" algn="l" rtl="0">
              <a:lnSpc>
                <a:spcPct val="146800"/>
              </a:lnSpc>
              <a:spcBef>
                <a:spcPts val="0"/>
              </a:spcBef>
              <a:spcAft>
                <a:spcPts val="0"/>
              </a:spcAft>
              <a:buNone/>
            </a:pPr>
            <a:r>
              <a:rPr lang="en-US" sz="900">
                <a:solidFill>
                  <a:srgbClr val="333333"/>
                </a:solidFill>
                <a:latin typeface="Calibri"/>
                <a:ea typeface="Calibri"/>
                <a:cs typeface="Calibri"/>
                <a:sym typeface="Calibri"/>
              </a:rPr>
              <a:t>Κοινωνικές  Πληροφορίες</a:t>
            </a:r>
            <a:endParaRPr sz="900">
              <a:solidFill>
                <a:schemeClr val="dk1"/>
              </a:solidFill>
              <a:latin typeface="Calibri"/>
              <a:ea typeface="Calibri"/>
              <a:cs typeface="Calibri"/>
              <a:sym typeface="Calibri"/>
            </a:endParaRPr>
          </a:p>
        </p:txBody>
      </p:sp>
      <p:sp>
        <p:nvSpPr>
          <p:cNvPr id="2210" name="Google Shape;2210;p102"/>
          <p:cNvSpPr txBox="1"/>
          <p:nvPr/>
        </p:nvSpPr>
        <p:spPr>
          <a:xfrm>
            <a:off x="1695099" y="3276310"/>
            <a:ext cx="751840" cy="1513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Πολύ υψηλή </a:t>
            </a:r>
            <a:r>
              <a:rPr lang="en-US" sz="900">
                <a:solidFill>
                  <a:srgbClr val="333333"/>
                </a:solidFill>
                <a:latin typeface="Arial"/>
                <a:ea typeface="Arial"/>
                <a:cs typeface="Arial"/>
                <a:sym typeface="Arial"/>
              </a:rPr>
              <a:t>5)</a:t>
            </a:r>
            <a:endParaRPr sz="900">
              <a:solidFill>
                <a:schemeClr val="dk1"/>
              </a:solidFill>
              <a:latin typeface="Arial"/>
              <a:ea typeface="Arial"/>
              <a:cs typeface="Arial"/>
              <a:sym typeface="Arial"/>
            </a:endParaRPr>
          </a:p>
        </p:txBody>
      </p:sp>
      <p:sp>
        <p:nvSpPr>
          <p:cNvPr id="2211" name="Google Shape;2211;p102"/>
          <p:cNvSpPr txBox="1"/>
          <p:nvPr/>
        </p:nvSpPr>
        <p:spPr>
          <a:xfrm>
            <a:off x="3239331" y="3097435"/>
            <a:ext cx="418270" cy="42608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Arial"/>
                <a:ea typeface="Arial"/>
                <a:cs typeface="Arial"/>
                <a:sym typeface="Arial"/>
              </a:rPr>
              <a:t>(80-</a:t>
            </a:r>
            <a:endParaRPr sz="1300">
              <a:solidFill>
                <a:schemeClr val="dk1"/>
              </a:solidFill>
              <a:latin typeface="Arial"/>
              <a:ea typeface="Arial"/>
              <a:cs typeface="Arial"/>
              <a:sym typeface="Arial"/>
            </a:endParaRPr>
          </a:p>
          <a:p>
            <a:pPr marL="26669" marR="0" lvl="0" indent="0" algn="l" rtl="0">
              <a:lnSpc>
                <a:spcPct val="100000"/>
              </a:lnSpc>
              <a:spcBef>
                <a:spcPts val="35"/>
              </a:spcBef>
              <a:spcAft>
                <a:spcPts val="0"/>
              </a:spcAft>
              <a:buNone/>
            </a:pPr>
            <a:r>
              <a:rPr lang="en-US" sz="1300">
                <a:solidFill>
                  <a:schemeClr val="dk1"/>
                </a:solidFill>
                <a:latin typeface="Arial"/>
                <a:ea typeface="Arial"/>
                <a:cs typeface="Arial"/>
                <a:sym typeface="Arial"/>
              </a:rPr>
              <a:t>100]</a:t>
            </a:r>
            <a:endParaRPr/>
          </a:p>
        </p:txBody>
      </p:sp>
      <p:sp>
        <p:nvSpPr>
          <p:cNvPr id="2212" name="Google Shape;2212;p102"/>
          <p:cNvSpPr txBox="1"/>
          <p:nvPr/>
        </p:nvSpPr>
        <p:spPr>
          <a:xfrm>
            <a:off x="5193347" y="3241933"/>
            <a:ext cx="1402080" cy="341630"/>
          </a:xfrm>
          <a:prstGeom prst="rect">
            <a:avLst/>
          </a:prstGeom>
          <a:noFill/>
          <a:ln>
            <a:noFill/>
          </a:ln>
        </p:spPr>
        <p:txBody>
          <a:bodyPr spcFirstLastPara="1" wrap="square" lIns="0" tIns="17125" rIns="0" bIns="0" anchor="t" anchorCtr="0">
            <a:spAutoFit/>
          </a:bodyPr>
          <a:lstStyle/>
          <a:p>
            <a:pPr marL="12700" marR="5080" lvl="0" indent="102870" algn="r" rtl="0">
              <a:lnSpc>
                <a:spcPct val="118571"/>
              </a:lnSpc>
              <a:spcBef>
                <a:spcPts val="0"/>
              </a:spcBef>
              <a:spcAft>
                <a:spcPts val="0"/>
              </a:spcAft>
              <a:buNone/>
            </a:pPr>
            <a:r>
              <a:rPr lang="en-US" sz="700">
                <a:solidFill>
                  <a:srgbClr val="333333"/>
                </a:solidFill>
                <a:latin typeface="Calibri"/>
                <a:ea typeface="Calibri"/>
                <a:cs typeface="Calibri"/>
                <a:sym typeface="Calibri"/>
              </a:rPr>
              <a:t>Η απειλή αυτή πραγματοποιήθηκε  περισσότερες από μία φορές κατά το  τελευταίο έτος </a:t>
            </a:r>
            <a:r>
              <a:rPr lang="en-US" sz="700">
                <a:solidFill>
                  <a:srgbClr val="333333"/>
                </a:solidFill>
                <a:latin typeface="Arial"/>
                <a:ea typeface="Arial"/>
                <a:cs typeface="Arial"/>
                <a:sym typeface="Arial"/>
              </a:rPr>
              <a:t>(12</a:t>
            </a:r>
            <a:r>
              <a:rPr lang="en-US" sz="700">
                <a:solidFill>
                  <a:srgbClr val="333333"/>
                </a:solidFill>
                <a:latin typeface="Calibri"/>
                <a:ea typeface="Calibri"/>
                <a:cs typeface="Calibri"/>
                <a:sym typeface="Calibri"/>
              </a:rPr>
              <a:t>μηνη περίοδος</a:t>
            </a:r>
            <a:r>
              <a:rPr lang="en-US" sz="700">
                <a:solidFill>
                  <a:srgbClr val="333333"/>
                </a:solidFill>
                <a:latin typeface="Arial"/>
                <a:ea typeface="Arial"/>
                <a:cs typeface="Arial"/>
                <a:sym typeface="Arial"/>
              </a:rPr>
              <a:t>).</a:t>
            </a:r>
            <a:endParaRPr sz="700">
              <a:solidFill>
                <a:schemeClr val="dk1"/>
              </a:solidFill>
              <a:latin typeface="Arial"/>
              <a:ea typeface="Arial"/>
              <a:cs typeface="Arial"/>
              <a:sym typeface="Arial"/>
            </a:endParaRPr>
          </a:p>
        </p:txBody>
      </p:sp>
      <p:sp>
        <p:nvSpPr>
          <p:cNvPr id="2213" name="Google Shape;2213;p102"/>
          <p:cNvSpPr txBox="1"/>
          <p:nvPr/>
        </p:nvSpPr>
        <p:spPr>
          <a:xfrm>
            <a:off x="7117564" y="3149345"/>
            <a:ext cx="2134870" cy="507365"/>
          </a:xfrm>
          <a:prstGeom prst="rect">
            <a:avLst/>
          </a:prstGeom>
          <a:noFill/>
          <a:ln>
            <a:noFill/>
          </a:ln>
        </p:spPr>
        <p:txBody>
          <a:bodyPr spcFirstLastPara="1" wrap="square" lIns="0" tIns="17775" rIns="0" bIns="0" anchor="t" anchorCtr="0">
            <a:spAutoFit/>
          </a:bodyPr>
          <a:lstStyle/>
          <a:p>
            <a:pPr marL="12700" marR="5080" lvl="0" indent="101600" algn="just" rtl="0">
              <a:lnSpc>
                <a:spcPct val="118750"/>
              </a:lnSpc>
              <a:spcBef>
                <a:spcPts val="0"/>
              </a:spcBef>
              <a:spcAft>
                <a:spcPts val="0"/>
              </a:spcAft>
              <a:buNone/>
            </a:pPr>
            <a:r>
              <a:rPr lang="en-US" sz="800">
                <a:solidFill>
                  <a:srgbClr val="333333"/>
                </a:solidFill>
                <a:latin typeface="Calibri"/>
                <a:ea typeface="Calibri"/>
                <a:cs typeface="Calibri"/>
                <a:sym typeface="Calibri"/>
              </a:rPr>
              <a:t>Η απειλή αυτή αναμένεται να εμφανιστεί εντός  των περιουσιακών στοιχείων του επιχειρηματικού  εταίρου με πολύ υψηλή πιθανότητα </a:t>
            </a:r>
            <a:r>
              <a:rPr lang="en-US" sz="800">
                <a:solidFill>
                  <a:srgbClr val="333333"/>
                </a:solidFill>
                <a:latin typeface="Arial"/>
                <a:ea typeface="Arial"/>
                <a:cs typeface="Arial"/>
                <a:sym typeface="Arial"/>
              </a:rPr>
              <a:t>(</a:t>
            </a:r>
            <a:r>
              <a:rPr lang="en-US" sz="800">
                <a:solidFill>
                  <a:srgbClr val="333333"/>
                </a:solidFill>
                <a:latin typeface="Calibri"/>
                <a:ea typeface="Calibri"/>
                <a:cs typeface="Calibri"/>
                <a:sym typeface="Calibri"/>
              </a:rPr>
              <a:t>πιθανότητα</a:t>
            </a:r>
            <a:endParaRPr sz="800">
              <a:solidFill>
                <a:schemeClr val="dk1"/>
              </a:solidFill>
              <a:latin typeface="Calibri"/>
              <a:ea typeface="Calibri"/>
              <a:cs typeface="Calibri"/>
              <a:sym typeface="Calibri"/>
            </a:endParaRPr>
          </a:p>
          <a:p>
            <a:pPr marL="1477645" marR="0" lvl="0" indent="0" algn="just" rtl="0">
              <a:lnSpc>
                <a:spcPct val="113125"/>
              </a:lnSpc>
              <a:spcBef>
                <a:spcPts val="0"/>
              </a:spcBef>
              <a:spcAft>
                <a:spcPts val="0"/>
              </a:spcAft>
              <a:buNone/>
            </a:pPr>
            <a:r>
              <a:rPr lang="en-US" sz="800">
                <a:solidFill>
                  <a:srgbClr val="333333"/>
                </a:solidFill>
                <a:latin typeface="Calibri"/>
                <a:ea typeface="Calibri"/>
                <a:cs typeface="Calibri"/>
                <a:sym typeface="Calibri"/>
              </a:rPr>
              <a:t>άνω του </a:t>
            </a:r>
            <a:r>
              <a:rPr lang="en-US" sz="800">
                <a:solidFill>
                  <a:srgbClr val="333333"/>
                </a:solidFill>
                <a:latin typeface="Arial"/>
                <a:ea typeface="Arial"/>
                <a:cs typeface="Arial"/>
                <a:sym typeface="Arial"/>
              </a:rPr>
              <a:t>80%).</a:t>
            </a:r>
            <a:endParaRPr sz="800">
              <a:solidFill>
                <a:schemeClr val="dk1"/>
              </a:solidFill>
              <a:latin typeface="Arial"/>
              <a:ea typeface="Arial"/>
              <a:cs typeface="Arial"/>
              <a:sym typeface="Arial"/>
            </a:endParaRPr>
          </a:p>
        </p:txBody>
      </p:sp>
      <p:sp>
        <p:nvSpPr>
          <p:cNvPr id="2214" name="Google Shape;2214;p102"/>
          <p:cNvSpPr txBox="1"/>
          <p:nvPr/>
        </p:nvSpPr>
        <p:spPr>
          <a:xfrm>
            <a:off x="9434391" y="3139295"/>
            <a:ext cx="1363345" cy="551180"/>
          </a:xfrm>
          <a:prstGeom prst="rect">
            <a:avLst/>
          </a:prstGeom>
          <a:noFill/>
          <a:ln>
            <a:noFill/>
          </a:ln>
        </p:spPr>
        <p:txBody>
          <a:bodyPr spcFirstLastPara="1" wrap="square" lIns="0" tIns="17125" rIns="0" bIns="0" anchor="t" anchorCtr="0">
            <a:spAutoFit/>
          </a:bodyPr>
          <a:lstStyle/>
          <a:p>
            <a:pPr marL="12700" marR="5080" lvl="0" indent="237490" algn="r" rtl="0">
              <a:lnSpc>
                <a:spcPct val="118571"/>
              </a:lnSpc>
              <a:spcBef>
                <a:spcPts val="0"/>
              </a:spcBef>
              <a:spcAft>
                <a:spcPts val="0"/>
              </a:spcAft>
              <a:buNone/>
            </a:pPr>
            <a:r>
              <a:rPr lang="en-US" sz="700">
                <a:solidFill>
                  <a:srgbClr val="333333"/>
                </a:solidFill>
                <a:latin typeface="Calibri"/>
                <a:ea typeface="Calibri"/>
                <a:cs typeface="Calibri"/>
                <a:sym typeface="Calibri"/>
              </a:rPr>
              <a:t>Η απειλή αυτή αναμένεται να  εμφανιστεί εντός των περιουσιακών  στοιχείων του επιχειρηματικού  εταίρου με πολύ υψηλή πιθανότητα  </a:t>
            </a:r>
            <a:r>
              <a:rPr lang="en-US" sz="700">
                <a:solidFill>
                  <a:srgbClr val="333333"/>
                </a:solidFill>
                <a:latin typeface="Arial"/>
                <a:ea typeface="Arial"/>
                <a:cs typeface="Arial"/>
                <a:sym typeface="Arial"/>
              </a:rPr>
              <a:t>(</a:t>
            </a:r>
            <a:r>
              <a:rPr lang="en-US" sz="700">
                <a:solidFill>
                  <a:srgbClr val="333333"/>
                </a:solidFill>
                <a:latin typeface="Calibri"/>
                <a:ea typeface="Calibri"/>
                <a:cs typeface="Calibri"/>
                <a:sym typeface="Calibri"/>
              </a:rPr>
              <a:t>πιθανότητα άνω του </a:t>
            </a:r>
            <a:r>
              <a:rPr lang="en-US" sz="700">
                <a:solidFill>
                  <a:srgbClr val="333333"/>
                </a:solidFill>
                <a:latin typeface="Arial"/>
                <a:ea typeface="Arial"/>
                <a:cs typeface="Arial"/>
                <a:sym typeface="Arial"/>
              </a:rPr>
              <a:t>80%).</a:t>
            </a:r>
            <a:endParaRPr sz="700">
              <a:solidFill>
                <a:schemeClr val="dk1"/>
              </a:solidFill>
              <a:latin typeface="Arial"/>
              <a:ea typeface="Arial"/>
              <a:cs typeface="Arial"/>
              <a:sym typeface="Arial"/>
            </a:endParaRPr>
          </a:p>
        </p:txBody>
      </p:sp>
      <p:sp>
        <p:nvSpPr>
          <p:cNvPr id="2215" name="Google Shape;2215;p102"/>
          <p:cNvSpPr txBox="1"/>
          <p:nvPr/>
        </p:nvSpPr>
        <p:spPr>
          <a:xfrm>
            <a:off x="1741087" y="4324823"/>
            <a:ext cx="584200" cy="1513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Υψηλή</a:t>
            </a:r>
            <a:r>
              <a:rPr lang="en-US" sz="900">
                <a:solidFill>
                  <a:srgbClr val="333333"/>
                </a:solidFill>
                <a:latin typeface="Arial"/>
                <a:ea typeface="Arial"/>
                <a:cs typeface="Arial"/>
                <a:sym typeface="Arial"/>
              </a:rPr>
              <a:t> (4)</a:t>
            </a:r>
            <a:endParaRPr sz="900">
              <a:solidFill>
                <a:schemeClr val="dk1"/>
              </a:solidFill>
              <a:latin typeface="Arial"/>
              <a:ea typeface="Arial"/>
              <a:cs typeface="Arial"/>
              <a:sym typeface="Arial"/>
            </a:endParaRPr>
          </a:p>
        </p:txBody>
      </p:sp>
      <p:sp>
        <p:nvSpPr>
          <p:cNvPr id="2216" name="Google Shape;2216;p102"/>
          <p:cNvSpPr txBox="1"/>
          <p:nvPr/>
        </p:nvSpPr>
        <p:spPr>
          <a:xfrm>
            <a:off x="5123461" y="4181733"/>
            <a:ext cx="1275080" cy="432811"/>
          </a:xfrm>
          <a:prstGeom prst="rect">
            <a:avLst/>
          </a:prstGeom>
          <a:noFill/>
          <a:ln>
            <a:noFill/>
          </a:ln>
        </p:spPr>
        <p:txBody>
          <a:bodyPr spcFirstLastPara="1" wrap="square" lIns="0" tIns="12700" rIns="0" bIns="0" anchor="t" anchorCtr="0">
            <a:spAutoFit/>
          </a:bodyPr>
          <a:lstStyle/>
          <a:p>
            <a:pPr marL="141605" marR="5080" lvl="0" indent="-129538" algn="r" rtl="0">
              <a:lnSpc>
                <a:spcPct val="133900"/>
              </a:lnSpc>
              <a:spcBef>
                <a:spcPts val="0"/>
              </a:spcBef>
              <a:spcAft>
                <a:spcPts val="0"/>
              </a:spcAft>
              <a:buNone/>
            </a:pPr>
            <a:r>
              <a:rPr lang="en-US" sz="700">
                <a:solidFill>
                  <a:srgbClr val="333333"/>
                </a:solidFill>
                <a:latin typeface="Calibri"/>
                <a:ea typeface="Calibri"/>
                <a:cs typeface="Calibri"/>
                <a:sym typeface="Calibri"/>
              </a:rPr>
              <a:t>Αυτή η απειλή πραγματοποιήθηκε  μία φορά το τελευταίο έτος </a:t>
            </a:r>
            <a:r>
              <a:rPr lang="en-US" sz="700">
                <a:solidFill>
                  <a:srgbClr val="333333"/>
                </a:solidFill>
                <a:latin typeface="Arial"/>
                <a:ea typeface="Arial"/>
                <a:cs typeface="Arial"/>
                <a:sym typeface="Arial"/>
              </a:rPr>
              <a:t>12 </a:t>
            </a:r>
            <a:r>
              <a:rPr lang="en-US" sz="700">
                <a:solidFill>
                  <a:srgbClr val="333333"/>
                </a:solidFill>
                <a:latin typeface="Calibri"/>
                <a:ea typeface="Calibri"/>
                <a:cs typeface="Calibri"/>
                <a:sym typeface="Calibri"/>
              </a:rPr>
              <a:t>μήνες</a:t>
            </a:r>
            <a:r>
              <a:rPr lang="en-US" sz="700">
                <a:solidFill>
                  <a:srgbClr val="333333"/>
                </a:solidFill>
                <a:latin typeface="Arial"/>
                <a:ea typeface="Arial"/>
                <a:cs typeface="Arial"/>
                <a:sym typeface="Arial"/>
              </a:rPr>
              <a:t>.</a:t>
            </a:r>
            <a:endParaRPr sz="700">
              <a:solidFill>
                <a:schemeClr val="dk1"/>
              </a:solidFill>
              <a:latin typeface="Arial"/>
              <a:ea typeface="Arial"/>
              <a:cs typeface="Arial"/>
              <a:sym typeface="Arial"/>
            </a:endParaRPr>
          </a:p>
        </p:txBody>
      </p:sp>
      <p:sp>
        <p:nvSpPr>
          <p:cNvPr id="2217" name="Google Shape;2217;p102"/>
          <p:cNvSpPr txBox="1"/>
          <p:nvPr/>
        </p:nvSpPr>
        <p:spPr>
          <a:xfrm>
            <a:off x="1738312" y="5389719"/>
            <a:ext cx="54546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Μέτρια </a:t>
            </a:r>
            <a:r>
              <a:rPr lang="en-US" sz="900">
                <a:solidFill>
                  <a:srgbClr val="333333"/>
                </a:solidFill>
                <a:latin typeface="Arial"/>
                <a:ea typeface="Arial"/>
                <a:cs typeface="Arial"/>
                <a:sym typeface="Arial"/>
              </a:rPr>
              <a:t>(3)</a:t>
            </a:r>
            <a:endParaRPr sz="900">
              <a:solidFill>
                <a:schemeClr val="dk1"/>
              </a:solidFill>
              <a:latin typeface="Arial"/>
              <a:ea typeface="Arial"/>
              <a:cs typeface="Arial"/>
              <a:sym typeface="Arial"/>
            </a:endParaRPr>
          </a:p>
        </p:txBody>
      </p:sp>
      <p:sp>
        <p:nvSpPr>
          <p:cNvPr id="2218" name="Google Shape;2218;p102"/>
          <p:cNvSpPr txBox="1"/>
          <p:nvPr/>
        </p:nvSpPr>
        <p:spPr>
          <a:xfrm>
            <a:off x="5086666" y="5277598"/>
            <a:ext cx="1697989" cy="382156"/>
          </a:xfrm>
          <a:prstGeom prst="rect">
            <a:avLst/>
          </a:prstGeom>
          <a:noFill/>
          <a:ln>
            <a:noFill/>
          </a:ln>
        </p:spPr>
        <p:txBody>
          <a:bodyPr spcFirstLastPara="1" wrap="square" lIns="0" tIns="12700" rIns="0" bIns="0" anchor="t" anchorCtr="0">
            <a:spAutoFit/>
          </a:bodyPr>
          <a:lstStyle/>
          <a:p>
            <a:pPr marL="12700" marR="8890" lvl="0" indent="215265" algn="r" rtl="0">
              <a:lnSpc>
                <a:spcPct val="100000"/>
              </a:lnSpc>
              <a:spcBef>
                <a:spcPts val="0"/>
              </a:spcBef>
              <a:spcAft>
                <a:spcPts val="0"/>
              </a:spcAft>
              <a:buNone/>
            </a:pPr>
            <a:r>
              <a:rPr lang="en-US" sz="800">
                <a:solidFill>
                  <a:srgbClr val="333333"/>
                </a:solidFill>
                <a:latin typeface="Calibri"/>
                <a:ea typeface="Calibri"/>
                <a:cs typeface="Calibri"/>
                <a:sym typeface="Calibri"/>
              </a:rPr>
              <a:t>Περισσότερα από ένα περιστατικά  αυτής της απειλής πραγματοποιήθηκαν</a:t>
            </a:r>
            <a:r>
              <a:rPr lang="en-US" sz="800">
                <a:solidFill>
                  <a:schemeClr val="dk1"/>
                </a:solidFill>
                <a:latin typeface="Calibri"/>
                <a:ea typeface="Calibri"/>
                <a:cs typeface="Calibri"/>
                <a:sym typeface="Calibri"/>
              </a:rPr>
              <a:t> </a:t>
            </a:r>
            <a:r>
              <a:rPr lang="en-US" sz="800">
                <a:solidFill>
                  <a:srgbClr val="333333"/>
                </a:solidFill>
                <a:latin typeface="Calibri"/>
                <a:ea typeface="Calibri"/>
                <a:cs typeface="Calibri"/>
                <a:sym typeface="Calibri"/>
              </a:rPr>
              <a:t>στα τελευταίαχρόνια</a:t>
            </a:r>
            <a:r>
              <a:rPr lang="en-US" sz="800">
                <a:solidFill>
                  <a:srgbClr val="333333"/>
                </a:solidFill>
                <a:latin typeface="Arial"/>
                <a:ea typeface="Arial"/>
                <a:cs typeface="Arial"/>
                <a:sym typeface="Arial"/>
              </a:rPr>
              <a:t>.</a:t>
            </a:r>
            <a:endParaRPr sz="800">
              <a:solidFill>
                <a:schemeClr val="dk1"/>
              </a:solidFill>
              <a:latin typeface="Arial"/>
              <a:ea typeface="Arial"/>
              <a:cs typeface="Arial"/>
              <a:sym typeface="Arial"/>
            </a:endParaRPr>
          </a:p>
        </p:txBody>
      </p:sp>
      <p:sp>
        <p:nvSpPr>
          <p:cNvPr id="2219" name="Google Shape;2219;p102"/>
          <p:cNvSpPr txBox="1"/>
          <p:nvPr/>
        </p:nvSpPr>
        <p:spPr>
          <a:xfrm>
            <a:off x="1708752" y="6340378"/>
            <a:ext cx="738187" cy="1513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Χαμηλή (</a:t>
            </a:r>
            <a:r>
              <a:rPr lang="en-US" sz="900">
                <a:solidFill>
                  <a:srgbClr val="333333"/>
                </a:solidFill>
                <a:latin typeface="Arial"/>
                <a:ea typeface="Arial"/>
                <a:cs typeface="Arial"/>
                <a:sym typeface="Arial"/>
              </a:rPr>
              <a:t>2)</a:t>
            </a:r>
            <a:endParaRPr sz="900">
              <a:solidFill>
                <a:schemeClr val="dk1"/>
              </a:solidFill>
              <a:latin typeface="Arial"/>
              <a:ea typeface="Arial"/>
              <a:cs typeface="Arial"/>
              <a:sym typeface="Arial"/>
            </a:endParaRPr>
          </a:p>
        </p:txBody>
      </p:sp>
      <p:sp>
        <p:nvSpPr>
          <p:cNvPr id="2220" name="Google Shape;2220;p102"/>
          <p:cNvSpPr txBox="1"/>
          <p:nvPr/>
        </p:nvSpPr>
        <p:spPr>
          <a:xfrm>
            <a:off x="5671819" y="6018180"/>
            <a:ext cx="119316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Το πολύ ένα περιστατικό</a:t>
            </a:r>
            <a:endParaRPr sz="900">
              <a:solidFill>
                <a:schemeClr val="dk1"/>
              </a:solidFill>
              <a:latin typeface="Calibri"/>
              <a:ea typeface="Calibri"/>
              <a:cs typeface="Calibri"/>
              <a:sym typeface="Calibri"/>
            </a:endParaRPr>
          </a:p>
        </p:txBody>
      </p:sp>
      <p:sp>
        <p:nvSpPr>
          <p:cNvPr id="2221" name="Google Shape;2221;p102"/>
          <p:cNvSpPr txBox="1"/>
          <p:nvPr/>
        </p:nvSpPr>
        <p:spPr>
          <a:xfrm>
            <a:off x="7034062" y="4176458"/>
            <a:ext cx="2136140" cy="544830"/>
          </a:xfrm>
          <a:prstGeom prst="rect">
            <a:avLst/>
          </a:prstGeom>
          <a:noFill/>
          <a:ln>
            <a:noFill/>
          </a:ln>
        </p:spPr>
        <p:txBody>
          <a:bodyPr spcFirstLastPara="1" wrap="square" lIns="0" tIns="18400" rIns="0" bIns="0" anchor="t" anchorCtr="0">
            <a:spAutoFit/>
          </a:bodyPr>
          <a:lstStyle/>
          <a:p>
            <a:pPr marL="12700" marR="5715" lvl="0" indent="101600" algn="r" rtl="0">
              <a:lnSpc>
                <a:spcPct val="117499"/>
              </a:lnSpc>
              <a:spcBef>
                <a:spcPts val="0"/>
              </a:spcBef>
              <a:spcAft>
                <a:spcPts val="0"/>
              </a:spcAft>
              <a:buNone/>
            </a:pPr>
            <a:r>
              <a:rPr lang="en-US" sz="800">
                <a:solidFill>
                  <a:srgbClr val="333333"/>
                </a:solidFill>
                <a:latin typeface="Calibri"/>
                <a:ea typeface="Calibri"/>
                <a:cs typeface="Calibri"/>
                <a:sym typeface="Calibri"/>
              </a:rPr>
              <a:t>Η απειλή αυτή αναμένεται να εμφανιστεί εντός  των περιουσιακών στοιχείων του επιχειρηματικού  εταίρου με υψηλό βαθμό πιθανότητας</a:t>
            </a:r>
            <a:endParaRPr sz="800">
              <a:solidFill>
                <a:schemeClr val="dk1"/>
              </a:solidFill>
              <a:latin typeface="Calibri"/>
              <a:ea typeface="Calibri"/>
              <a:cs typeface="Calibri"/>
              <a:sym typeface="Calibri"/>
            </a:endParaRPr>
          </a:p>
          <a:p>
            <a:pPr marL="0" marR="5080" lvl="0" indent="0" algn="r" rtl="0">
              <a:lnSpc>
                <a:spcPct val="100000"/>
              </a:lnSpc>
              <a:spcBef>
                <a:spcPts val="265"/>
              </a:spcBef>
              <a:spcAft>
                <a:spcPts val="0"/>
              </a:spcAft>
              <a:buNone/>
            </a:pPr>
            <a:r>
              <a:rPr lang="en-US" sz="800">
                <a:solidFill>
                  <a:srgbClr val="333333"/>
                </a:solidFill>
                <a:latin typeface="Arial"/>
                <a:ea typeface="Arial"/>
                <a:cs typeface="Arial"/>
                <a:sym typeface="Arial"/>
              </a:rPr>
              <a:t>(61-80% </a:t>
            </a:r>
            <a:r>
              <a:rPr lang="en-US" sz="800">
                <a:solidFill>
                  <a:srgbClr val="333333"/>
                </a:solidFill>
                <a:latin typeface="Calibri"/>
                <a:ea typeface="Calibri"/>
                <a:cs typeface="Calibri"/>
                <a:sym typeface="Calibri"/>
              </a:rPr>
              <a:t>πιθανότητα</a:t>
            </a:r>
            <a:r>
              <a:rPr lang="en-US" sz="800">
                <a:solidFill>
                  <a:srgbClr val="333333"/>
                </a:solidFill>
                <a:latin typeface="Arial"/>
                <a:ea typeface="Arial"/>
                <a:cs typeface="Arial"/>
                <a:sym typeface="Arial"/>
              </a:rPr>
              <a:t>)</a:t>
            </a:r>
            <a:endParaRPr sz="800">
              <a:solidFill>
                <a:schemeClr val="dk1"/>
              </a:solidFill>
              <a:latin typeface="Arial"/>
              <a:ea typeface="Arial"/>
              <a:cs typeface="Arial"/>
              <a:sym typeface="Arial"/>
            </a:endParaRPr>
          </a:p>
        </p:txBody>
      </p:sp>
      <p:sp>
        <p:nvSpPr>
          <p:cNvPr id="2222" name="Google Shape;2222;p102"/>
          <p:cNvSpPr txBox="1"/>
          <p:nvPr/>
        </p:nvSpPr>
        <p:spPr>
          <a:xfrm>
            <a:off x="7077242" y="5373086"/>
            <a:ext cx="2215515" cy="267335"/>
          </a:xfrm>
          <a:prstGeom prst="rect">
            <a:avLst/>
          </a:prstGeom>
          <a:noFill/>
          <a:ln>
            <a:noFill/>
          </a:ln>
        </p:spPr>
        <p:txBody>
          <a:bodyPr spcFirstLastPara="1" wrap="square" lIns="0" tIns="17775" rIns="0" bIns="0" anchor="t" anchorCtr="0">
            <a:spAutoFit/>
          </a:bodyPr>
          <a:lstStyle/>
          <a:p>
            <a:pPr marL="12700" marR="5080" lvl="0" indent="76200" algn="l" rtl="0">
              <a:lnSpc>
                <a:spcPct val="118750"/>
              </a:lnSpc>
              <a:spcBef>
                <a:spcPts val="0"/>
              </a:spcBef>
              <a:spcAft>
                <a:spcPts val="0"/>
              </a:spcAft>
              <a:buNone/>
            </a:pPr>
            <a:r>
              <a:rPr lang="en-US" sz="800">
                <a:solidFill>
                  <a:srgbClr val="333333"/>
                </a:solidFill>
                <a:latin typeface="Calibri"/>
                <a:ea typeface="Calibri"/>
                <a:cs typeface="Calibri"/>
                <a:sym typeface="Calibri"/>
              </a:rPr>
              <a:t>Η απειλή αυτή αναμένεται να εμφανιστεί στα  περιουσιακά στοιχεία του επιχειρηματικού εταίρου</a:t>
            </a:r>
            <a:endParaRPr sz="800">
              <a:solidFill>
                <a:schemeClr val="dk1"/>
              </a:solidFill>
              <a:latin typeface="Calibri"/>
              <a:ea typeface="Calibri"/>
              <a:cs typeface="Calibri"/>
              <a:sym typeface="Calibri"/>
            </a:endParaRPr>
          </a:p>
        </p:txBody>
      </p:sp>
      <p:sp>
        <p:nvSpPr>
          <p:cNvPr id="2223" name="Google Shape;2223;p102"/>
          <p:cNvSpPr txBox="1"/>
          <p:nvPr/>
        </p:nvSpPr>
        <p:spPr>
          <a:xfrm>
            <a:off x="7143115" y="5594320"/>
            <a:ext cx="2006599" cy="172482"/>
          </a:xfrm>
          <a:prstGeom prst="rect">
            <a:avLst/>
          </a:prstGeom>
          <a:noFill/>
          <a:ln>
            <a:noFill/>
          </a:ln>
        </p:spPr>
        <p:txBody>
          <a:bodyPr spcFirstLastPara="1" wrap="square" lIns="0" tIns="48875" rIns="0" bIns="0" anchor="t" anchorCtr="0">
            <a:spAutoFit/>
          </a:bodyPr>
          <a:lstStyle/>
          <a:p>
            <a:pPr marL="12700" marR="0" lvl="0" indent="0" algn="l" rtl="0">
              <a:lnSpc>
                <a:spcPct val="100000"/>
              </a:lnSpc>
              <a:spcBef>
                <a:spcPts val="0"/>
              </a:spcBef>
              <a:spcAft>
                <a:spcPts val="0"/>
              </a:spcAft>
              <a:buNone/>
            </a:pPr>
            <a:r>
              <a:rPr lang="en-US" sz="800">
                <a:solidFill>
                  <a:srgbClr val="333333"/>
                </a:solidFill>
                <a:latin typeface="Calibri"/>
                <a:ea typeface="Calibri"/>
                <a:cs typeface="Calibri"/>
                <a:sym typeface="Calibri"/>
              </a:rPr>
              <a:t>με μέτρια πιθανότητα</a:t>
            </a:r>
            <a:r>
              <a:rPr lang="en-US" sz="800">
                <a:solidFill>
                  <a:srgbClr val="333333"/>
                </a:solidFill>
                <a:latin typeface="Arial"/>
                <a:ea typeface="Arial"/>
                <a:cs typeface="Arial"/>
                <a:sym typeface="Arial"/>
              </a:rPr>
              <a:t>. (41-60% </a:t>
            </a:r>
            <a:r>
              <a:rPr lang="en-US" sz="800">
                <a:solidFill>
                  <a:srgbClr val="333333"/>
                </a:solidFill>
                <a:latin typeface="Calibri"/>
                <a:ea typeface="Calibri"/>
                <a:cs typeface="Calibri"/>
                <a:sym typeface="Calibri"/>
              </a:rPr>
              <a:t>πιθανότητα</a:t>
            </a:r>
            <a:r>
              <a:rPr lang="en-US" sz="800">
                <a:solidFill>
                  <a:srgbClr val="333333"/>
                </a:solidFill>
                <a:latin typeface="Arial"/>
                <a:ea typeface="Arial"/>
                <a:cs typeface="Arial"/>
                <a:sym typeface="Arial"/>
              </a:rPr>
              <a:t>)</a:t>
            </a:r>
            <a:endParaRPr sz="800">
              <a:solidFill>
                <a:schemeClr val="dk1"/>
              </a:solidFill>
              <a:latin typeface="Arial"/>
              <a:ea typeface="Arial"/>
              <a:cs typeface="Arial"/>
              <a:sym typeface="Arial"/>
            </a:endParaRPr>
          </a:p>
        </p:txBody>
      </p:sp>
      <p:sp>
        <p:nvSpPr>
          <p:cNvPr id="2224" name="Google Shape;2224;p102"/>
          <p:cNvSpPr txBox="1"/>
          <p:nvPr/>
        </p:nvSpPr>
        <p:spPr>
          <a:xfrm>
            <a:off x="7072162" y="6113589"/>
            <a:ext cx="2258695" cy="557845"/>
          </a:xfrm>
          <a:prstGeom prst="rect">
            <a:avLst/>
          </a:prstGeom>
          <a:noFill/>
          <a:ln>
            <a:noFill/>
          </a:ln>
        </p:spPr>
        <p:txBody>
          <a:bodyPr spcFirstLastPara="1" wrap="square" lIns="0" tIns="19050" rIns="0" bIns="0" anchor="t" anchorCtr="0">
            <a:spAutoFit/>
          </a:bodyPr>
          <a:lstStyle/>
          <a:p>
            <a:pPr marL="12700" marR="5080" lvl="0" indent="272415" algn="r" rtl="0">
              <a:lnSpc>
                <a:spcPct val="117777"/>
              </a:lnSpc>
              <a:spcBef>
                <a:spcPts val="0"/>
              </a:spcBef>
              <a:spcAft>
                <a:spcPts val="0"/>
              </a:spcAft>
              <a:buNone/>
            </a:pPr>
            <a:r>
              <a:rPr lang="en-US" sz="900">
                <a:solidFill>
                  <a:srgbClr val="333333"/>
                </a:solidFill>
                <a:latin typeface="Calibri"/>
                <a:ea typeface="Calibri"/>
                <a:cs typeface="Calibri"/>
                <a:sym typeface="Calibri"/>
              </a:rPr>
              <a:t>Αυτή η απειλή αναμένεται να εμφανιστεί  στα περιουσιακά στοιχεία του επιχειρηματικού</a:t>
            </a:r>
            <a:endParaRPr sz="900">
              <a:solidFill>
                <a:schemeClr val="dk1"/>
              </a:solidFill>
              <a:latin typeface="Calibri"/>
              <a:ea typeface="Calibri"/>
              <a:cs typeface="Calibri"/>
              <a:sym typeface="Calibri"/>
            </a:endParaRPr>
          </a:p>
          <a:p>
            <a:pPr marL="0" marR="5080" lvl="0" indent="0" algn="r" rtl="0">
              <a:lnSpc>
                <a:spcPct val="115000"/>
              </a:lnSpc>
              <a:spcBef>
                <a:spcPts val="0"/>
              </a:spcBef>
              <a:spcAft>
                <a:spcPts val="0"/>
              </a:spcAft>
              <a:buNone/>
            </a:pPr>
            <a:r>
              <a:rPr lang="en-US" sz="900">
                <a:solidFill>
                  <a:srgbClr val="333333"/>
                </a:solidFill>
                <a:latin typeface="Calibri"/>
                <a:ea typeface="Calibri"/>
                <a:cs typeface="Calibri"/>
                <a:sym typeface="Calibri"/>
              </a:rPr>
              <a:t>εταίρου με χαμηλή πιθανότητα</a:t>
            </a:r>
            <a:endParaRPr sz="900">
              <a:solidFill>
                <a:schemeClr val="dk1"/>
              </a:solidFill>
              <a:latin typeface="Calibri"/>
              <a:ea typeface="Calibri"/>
              <a:cs typeface="Calibri"/>
              <a:sym typeface="Calibri"/>
            </a:endParaRPr>
          </a:p>
          <a:p>
            <a:pPr marL="0" marR="5080" lvl="0" indent="0" algn="r" rtl="0">
              <a:lnSpc>
                <a:spcPct val="115000"/>
              </a:lnSpc>
              <a:spcBef>
                <a:spcPts val="0"/>
              </a:spcBef>
              <a:spcAft>
                <a:spcPts val="0"/>
              </a:spcAft>
              <a:buNone/>
            </a:pPr>
            <a:endParaRPr sz="900">
              <a:solidFill>
                <a:schemeClr val="dk1"/>
              </a:solidFill>
              <a:latin typeface="Calibri"/>
              <a:ea typeface="Calibri"/>
              <a:cs typeface="Calibri"/>
              <a:sym typeface="Calibri"/>
            </a:endParaRPr>
          </a:p>
        </p:txBody>
      </p:sp>
      <p:sp>
        <p:nvSpPr>
          <p:cNvPr id="2225" name="Google Shape;2225;p102"/>
          <p:cNvSpPr txBox="1"/>
          <p:nvPr/>
        </p:nvSpPr>
        <p:spPr>
          <a:xfrm>
            <a:off x="9657714" y="4013944"/>
            <a:ext cx="1118870"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rgbClr val="333333"/>
                </a:solidFill>
                <a:latin typeface="Calibri"/>
                <a:ea typeface="Calibri"/>
                <a:cs typeface="Calibri"/>
                <a:sym typeface="Calibri"/>
              </a:rPr>
              <a:t>Αυτή η απειλή αναμένεται να</a:t>
            </a:r>
            <a:endParaRPr sz="700">
              <a:solidFill>
                <a:schemeClr val="dk1"/>
              </a:solidFill>
              <a:latin typeface="Calibri"/>
              <a:ea typeface="Calibri"/>
              <a:cs typeface="Calibri"/>
              <a:sym typeface="Calibri"/>
            </a:endParaRPr>
          </a:p>
        </p:txBody>
      </p:sp>
      <p:sp>
        <p:nvSpPr>
          <p:cNvPr id="2226" name="Google Shape;2226;p102"/>
          <p:cNvSpPr txBox="1"/>
          <p:nvPr/>
        </p:nvSpPr>
        <p:spPr>
          <a:xfrm>
            <a:off x="9410699" y="4146025"/>
            <a:ext cx="1365885" cy="640715"/>
          </a:xfrm>
          <a:prstGeom prst="rect">
            <a:avLst/>
          </a:prstGeom>
          <a:noFill/>
          <a:ln>
            <a:noFill/>
          </a:ln>
        </p:spPr>
        <p:txBody>
          <a:bodyPr spcFirstLastPara="1" wrap="square" lIns="0" tIns="17125" rIns="0" bIns="0" anchor="t" anchorCtr="0">
            <a:spAutoFit/>
          </a:bodyPr>
          <a:lstStyle/>
          <a:p>
            <a:pPr marL="208915" marR="8255" lvl="0" indent="-196850" algn="r" rtl="0">
              <a:lnSpc>
                <a:spcPct val="118571"/>
              </a:lnSpc>
              <a:spcBef>
                <a:spcPts val="0"/>
              </a:spcBef>
              <a:spcAft>
                <a:spcPts val="0"/>
              </a:spcAft>
              <a:buNone/>
            </a:pPr>
            <a:r>
              <a:rPr lang="en-US" sz="700">
                <a:solidFill>
                  <a:srgbClr val="333333"/>
                </a:solidFill>
                <a:latin typeface="Calibri"/>
                <a:ea typeface="Calibri"/>
                <a:cs typeface="Calibri"/>
                <a:sym typeface="Calibri"/>
              </a:rPr>
              <a:t>εμφανιστεί εντός των περιουσιακών  στοιχείων του επιχειρηματικού</a:t>
            </a:r>
            <a:endParaRPr sz="700">
              <a:solidFill>
                <a:schemeClr val="dk1"/>
              </a:solidFill>
              <a:latin typeface="Calibri"/>
              <a:ea typeface="Calibri"/>
              <a:cs typeface="Calibri"/>
              <a:sym typeface="Calibri"/>
            </a:endParaRPr>
          </a:p>
          <a:p>
            <a:pPr marL="0" marR="8255" lvl="0" indent="0" algn="r" rtl="0">
              <a:lnSpc>
                <a:spcPct val="113571"/>
              </a:lnSpc>
              <a:spcBef>
                <a:spcPts val="0"/>
              </a:spcBef>
              <a:spcAft>
                <a:spcPts val="0"/>
              </a:spcAft>
              <a:buNone/>
            </a:pPr>
            <a:r>
              <a:rPr lang="en-US" sz="700">
                <a:solidFill>
                  <a:srgbClr val="333333"/>
                </a:solidFill>
                <a:latin typeface="Calibri"/>
                <a:ea typeface="Calibri"/>
                <a:cs typeface="Calibri"/>
                <a:sym typeface="Calibri"/>
              </a:rPr>
              <a:t>εταίρου με υψηλό</a:t>
            </a:r>
            <a:endParaRPr sz="700">
              <a:solidFill>
                <a:schemeClr val="dk1"/>
              </a:solidFill>
              <a:latin typeface="Calibri"/>
              <a:ea typeface="Calibri"/>
              <a:cs typeface="Calibri"/>
              <a:sym typeface="Calibri"/>
            </a:endParaRPr>
          </a:p>
          <a:p>
            <a:pPr marL="0" marR="5080" lvl="0" indent="0" algn="r" rtl="0">
              <a:lnSpc>
                <a:spcPct val="100000"/>
              </a:lnSpc>
              <a:spcBef>
                <a:spcPts val="335"/>
              </a:spcBef>
              <a:spcAft>
                <a:spcPts val="0"/>
              </a:spcAft>
              <a:buNone/>
            </a:pPr>
            <a:r>
              <a:rPr lang="en-US" sz="700">
                <a:solidFill>
                  <a:srgbClr val="333333"/>
                </a:solidFill>
                <a:latin typeface="Calibri"/>
                <a:ea typeface="Calibri"/>
                <a:cs typeface="Calibri"/>
                <a:sym typeface="Calibri"/>
              </a:rPr>
              <a:t>πιθανότητα</a:t>
            </a:r>
            <a:endParaRPr sz="700">
              <a:solidFill>
                <a:schemeClr val="dk1"/>
              </a:solidFill>
              <a:latin typeface="Calibri"/>
              <a:ea typeface="Calibri"/>
              <a:cs typeface="Calibri"/>
              <a:sym typeface="Calibri"/>
            </a:endParaRPr>
          </a:p>
          <a:p>
            <a:pPr marL="0" marR="6985" lvl="0" indent="0" algn="r" rtl="0">
              <a:lnSpc>
                <a:spcPct val="100000"/>
              </a:lnSpc>
              <a:spcBef>
                <a:spcPts val="335"/>
              </a:spcBef>
              <a:spcAft>
                <a:spcPts val="0"/>
              </a:spcAft>
              <a:buNone/>
            </a:pPr>
            <a:r>
              <a:rPr lang="en-US" sz="700">
                <a:solidFill>
                  <a:srgbClr val="333333"/>
                </a:solidFill>
                <a:latin typeface="Arial"/>
                <a:ea typeface="Arial"/>
                <a:cs typeface="Arial"/>
                <a:sym typeface="Arial"/>
              </a:rPr>
              <a:t>(61-80% </a:t>
            </a:r>
            <a:r>
              <a:rPr lang="en-US" sz="700">
                <a:solidFill>
                  <a:srgbClr val="333333"/>
                </a:solidFill>
                <a:latin typeface="Calibri"/>
                <a:ea typeface="Calibri"/>
                <a:cs typeface="Calibri"/>
                <a:sym typeface="Calibri"/>
              </a:rPr>
              <a:t>πιθανότητα</a:t>
            </a:r>
            <a:r>
              <a:rPr lang="en-US" sz="700">
                <a:solidFill>
                  <a:srgbClr val="333333"/>
                </a:solidFill>
                <a:latin typeface="Arial"/>
                <a:ea typeface="Arial"/>
                <a:cs typeface="Arial"/>
                <a:sym typeface="Arial"/>
              </a:rPr>
              <a:t>)</a:t>
            </a:r>
            <a:endParaRPr sz="700">
              <a:solidFill>
                <a:schemeClr val="dk1"/>
              </a:solidFill>
              <a:latin typeface="Arial"/>
              <a:ea typeface="Arial"/>
              <a:cs typeface="Arial"/>
              <a:sym typeface="Arial"/>
            </a:endParaRPr>
          </a:p>
        </p:txBody>
      </p:sp>
      <p:sp>
        <p:nvSpPr>
          <p:cNvPr id="2227" name="Google Shape;2227;p102"/>
          <p:cNvSpPr txBox="1"/>
          <p:nvPr/>
        </p:nvSpPr>
        <p:spPr>
          <a:xfrm>
            <a:off x="9421692" y="5261402"/>
            <a:ext cx="1362710" cy="341630"/>
          </a:xfrm>
          <a:prstGeom prst="rect">
            <a:avLst/>
          </a:prstGeom>
          <a:noFill/>
          <a:ln>
            <a:noFill/>
          </a:ln>
        </p:spPr>
        <p:txBody>
          <a:bodyPr spcFirstLastPara="1" wrap="square" lIns="0" tIns="17125" rIns="0" bIns="0" anchor="t" anchorCtr="0">
            <a:spAutoFit/>
          </a:bodyPr>
          <a:lstStyle/>
          <a:p>
            <a:pPr marL="12700" marR="5080" lvl="0" indent="243840" algn="r" rtl="0">
              <a:lnSpc>
                <a:spcPct val="118571"/>
              </a:lnSpc>
              <a:spcBef>
                <a:spcPts val="0"/>
              </a:spcBef>
              <a:spcAft>
                <a:spcPts val="0"/>
              </a:spcAft>
              <a:buNone/>
            </a:pPr>
            <a:r>
              <a:rPr lang="en-US" sz="700">
                <a:solidFill>
                  <a:srgbClr val="333333"/>
                </a:solidFill>
                <a:latin typeface="Calibri"/>
                <a:ea typeface="Calibri"/>
                <a:cs typeface="Calibri"/>
                <a:sym typeface="Calibri"/>
              </a:rPr>
              <a:t>Αυτή η απειλή αναμένεται να  εμφανιστεί εντός των περιουσιακών  στοιχείων του επιχειρηματικού</a:t>
            </a:r>
            <a:endParaRPr sz="700">
              <a:solidFill>
                <a:schemeClr val="dk1"/>
              </a:solidFill>
              <a:latin typeface="Calibri"/>
              <a:ea typeface="Calibri"/>
              <a:cs typeface="Calibri"/>
              <a:sym typeface="Calibri"/>
            </a:endParaRPr>
          </a:p>
        </p:txBody>
      </p:sp>
      <p:sp>
        <p:nvSpPr>
          <p:cNvPr id="2228" name="Google Shape;2228;p102"/>
          <p:cNvSpPr txBox="1"/>
          <p:nvPr/>
        </p:nvSpPr>
        <p:spPr>
          <a:xfrm>
            <a:off x="9457054" y="5613177"/>
            <a:ext cx="1245235" cy="867410"/>
          </a:xfrm>
          <a:prstGeom prst="rect">
            <a:avLst/>
          </a:prstGeom>
          <a:noFill/>
          <a:ln>
            <a:noFill/>
          </a:ln>
        </p:spPr>
        <p:txBody>
          <a:bodyPr spcFirstLastPara="1" wrap="square" lIns="0" tIns="12700" rIns="0" bIns="0" anchor="t" anchorCtr="0">
            <a:spAutoFit/>
          </a:bodyPr>
          <a:lstStyle/>
          <a:p>
            <a:pPr marL="638175" marR="6350" lvl="0" indent="-100330" algn="l" rtl="0">
              <a:lnSpc>
                <a:spcPct val="100000"/>
              </a:lnSpc>
              <a:spcBef>
                <a:spcPts val="0"/>
              </a:spcBef>
              <a:spcAft>
                <a:spcPts val="0"/>
              </a:spcAft>
              <a:buNone/>
            </a:pPr>
            <a:r>
              <a:rPr lang="en-US" sz="700">
                <a:solidFill>
                  <a:srgbClr val="333333"/>
                </a:solidFill>
                <a:latin typeface="Calibri"/>
                <a:ea typeface="Calibri"/>
                <a:cs typeface="Calibri"/>
                <a:sym typeface="Calibri"/>
              </a:rPr>
              <a:t>εταίρου με μεσαία  πιθανότητα </a:t>
            </a:r>
            <a:r>
              <a:rPr lang="en-US" sz="700">
                <a:solidFill>
                  <a:srgbClr val="333333"/>
                </a:solidFill>
                <a:latin typeface="Arial"/>
                <a:ea typeface="Arial"/>
                <a:cs typeface="Arial"/>
                <a:sym typeface="Arial"/>
              </a:rPr>
              <a:t>(41-</a:t>
            </a:r>
            <a:endParaRPr sz="700">
              <a:solidFill>
                <a:schemeClr val="dk1"/>
              </a:solidFill>
              <a:latin typeface="Arial"/>
              <a:ea typeface="Arial"/>
              <a:cs typeface="Arial"/>
              <a:sym typeface="Arial"/>
            </a:endParaRPr>
          </a:p>
          <a:p>
            <a:pPr marL="587375" marR="0" lvl="0" indent="0" algn="l" rtl="0">
              <a:lnSpc>
                <a:spcPct val="100000"/>
              </a:lnSpc>
              <a:spcBef>
                <a:spcPts val="190"/>
              </a:spcBef>
              <a:spcAft>
                <a:spcPts val="0"/>
              </a:spcAft>
              <a:buNone/>
            </a:pPr>
            <a:r>
              <a:rPr lang="en-US" sz="700">
                <a:solidFill>
                  <a:srgbClr val="333333"/>
                </a:solidFill>
                <a:latin typeface="Arial"/>
                <a:ea typeface="Arial"/>
                <a:cs typeface="Arial"/>
                <a:sym typeface="Arial"/>
              </a:rPr>
              <a:t>60% </a:t>
            </a:r>
            <a:r>
              <a:rPr lang="en-US" sz="700">
                <a:solidFill>
                  <a:srgbClr val="333333"/>
                </a:solidFill>
                <a:latin typeface="Calibri"/>
                <a:ea typeface="Calibri"/>
                <a:cs typeface="Calibri"/>
                <a:sym typeface="Calibri"/>
              </a:rPr>
              <a:t>πιθανότητα</a:t>
            </a:r>
            <a:r>
              <a:rPr lang="en-US" sz="700">
                <a:solidFill>
                  <a:srgbClr val="333333"/>
                </a:solidFill>
                <a:latin typeface="Arial"/>
                <a:ea typeface="Arial"/>
                <a:cs typeface="Arial"/>
                <a:sym typeface="Arial"/>
              </a:rPr>
              <a:t>)</a:t>
            </a:r>
            <a:endParaRPr sz="700">
              <a:solidFill>
                <a:srgbClr val="333333"/>
              </a:solidFill>
              <a:latin typeface="Arial"/>
              <a:ea typeface="Arial"/>
              <a:cs typeface="Arial"/>
              <a:sym typeface="Arial"/>
            </a:endParaRPr>
          </a:p>
          <a:p>
            <a:pPr marL="12700" marR="6350" lvl="0" indent="677545" algn="r" rtl="0">
              <a:lnSpc>
                <a:spcPct val="118571"/>
              </a:lnSpc>
              <a:spcBef>
                <a:spcPts val="640"/>
              </a:spcBef>
              <a:spcAft>
                <a:spcPts val="0"/>
              </a:spcAft>
              <a:buNone/>
            </a:pPr>
            <a:r>
              <a:rPr lang="en-US" sz="700">
                <a:solidFill>
                  <a:srgbClr val="333333"/>
                </a:solidFill>
                <a:latin typeface="Calibri"/>
                <a:ea typeface="Calibri"/>
                <a:cs typeface="Calibri"/>
                <a:sym typeface="Calibri"/>
              </a:rPr>
              <a:t>Η απειλή αυτή  αναμένεται να εμφανιστεί εντός  των περιουσιακών στοιχείων του  επιχειρηματικού εταίρου</a:t>
            </a:r>
            <a:endParaRPr sz="700">
              <a:solidFill>
                <a:schemeClr val="dk1"/>
              </a:solidFill>
              <a:latin typeface="Calibri"/>
              <a:ea typeface="Calibri"/>
              <a:cs typeface="Calibri"/>
              <a:sym typeface="Calibri"/>
            </a:endParaRPr>
          </a:p>
        </p:txBody>
      </p:sp>
      <p:sp>
        <p:nvSpPr>
          <p:cNvPr id="2229" name="Google Shape;2229;p102"/>
          <p:cNvSpPr txBox="1"/>
          <p:nvPr/>
        </p:nvSpPr>
        <p:spPr>
          <a:xfrm>
            <a:off x="4176435" y="3211606"/>
            <a:ext cx="294640" cy="2235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Arial"/>
                <a:ea typeface="Arial"/>
                <a:cs typeface="Arial"/>
                <a:sym typeface="Arial"/>
              </a:rPr>
              <a:t>100</a:t>
            </a:r>
            <a:endParaRPr/>
          </a:p>
        </p:txBody>
      </p:sp>
      <p:sp>
        <p:nvSpPr>
          <p:cNvPr id="2230" name="Google Shape;2230;p102"/>
          <p:cNvSpPr txBox="1"/>
          <p:nvPr/>
        </p:nvSpPr>
        <p:spPr>
          <a:xfrm>
            <a:off x="5004434" y="6153435"/>
            <a:ext cx="1862455" cy="625475"/>
          </a:xfrm>
          <a:prstGeom prst="rect">
            <a:avLst/>
          </a:prstGeom>
          <a:noFill/>
          <a:ln>
            <a:noFill/>
          </a:ln>
        </p:spPr>
        <p:txBody>
          <a:bodyPr spcFirstLastPara="1" wrap="square" lIns="0" tIns="12700" rIns="0" bIns="0" anchor="t" anchorCtr="0">
            <a:spAutoFit/>
          </a:bodyPr>
          <a:lstStyle/>
          <a:p>
            <a:pPr marL="12700" marR="5080" lvl="0" indent="725170" algn="l" rtl="0">
              <a:lnSpc>
                <a:spcPct val="146300"/>
              </a:lnSpc>
              <a:spcBef>
                <a:spcPts val="0"/>
              </a:spcBef>
              <a:spcAft>
                <a:spcPts val="0"/>
              </a:spcAft>
              <a:buNone/>
            </a:pPr>
            <a:r>
              <a:rPr lang="en-US" sz="900">
                <a:solidFill>
                  <a:srgbClr val="333333"/>
                </a:solidFill>
                <a:latin typeface="Calibri"/>
                <a:ea typeface="Calibri"/>
                <a:cs typeface="Calibri"/>
                <a:sym typeface="Calibri"/>
              </a:rPr>
              <a:t>αυτής της απειλής ήταν  που πραγματοποιήθηκαν τα τελευταία</a:t>
            </a:r>
            <a:endParaRPr sz="900">
              <a:solidFill>
                <a:schemeClr val="dk1"/>
              </a:solidFill>
              <a:latin typeface="Calibri"/>
              <a:ea typeface="Calibri"/>
              <a:cs typeface="Calibri"/>
              <a:sym typeface="Calibri"/>
            </a:endParaRPr>
          </a:p>
          <a:p>
            <a:pPr marL="1361440" marR="0" lvl="0" indent="0" algn="l" rtl="0">
              <a:lnSpc>
                <a:spcPct val="100000"/>
              </a:lnSpc>
              <a:spcBef>
                <a:spcPts val="484"/>
              </a:spcBef>
              <a:spcAft>
                <a:spcPts val="0"/>
              </a:spcAft>
              <a:buNone/>
            </a:pPr>
            <a:r>
              <a:rPr lang="en-US" sz="900">
                <a:solidFill>
                  <a:srgbClr val="333333"/>
                </a:solidFill>
                <a:latin typeface="Calibri"/>
                <a:ea typeface="Calibri"/>
                <a:cs typeface="Calibri"/>
                <a:sym typeface="Calibri"/>
              </a:rPr>
              <a:t>χρόνια</a:t>
            </a:r>
            <a:r>
              <a:rPr lang="en-US" sz="900">
                <a:solidFill>
                  <a:srgbClr val="333333"/>
                </a:solidFill>
                <a:latin typeface="Arial"/>
                <a:ea typeface="Arial"/>
                <a:cs typeface="Arial"/>
                <a:sym typeface="Arial"/>
              </a:rPr>
              <a:t>.</a:t>
            </a:r>
            <a:endParaRPr sz="900">
              <a:solidFill>
                <a:schemeClr val="dk1"/>
              </a:solidFill>
              <a:latin typeface="Arial"/>
              <a:ea typeface="Arial"/>
              <a:cs typeface="Arial"/>
              <a:sym typeface="Arial"/>
            </a:endParaRPr>
          </a:p>
        </p:txBody>
      </p:sp>
      <p:sp>
        <p:nvSpPr>
          <p:cNvPr id="2231" name="Google Shape;2231;p102"/>
          <p:cNvSpPr txBox="1"/>
          <p:nvPr/>
        </p:nvSpPr>
        <p:spPr>
          <a:xfrm>
            <a:off x="9878061" y="6437947"/>
            <a:ext cx="852169"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rgbClr val="333333"/>
                </a:solidFill>
                <a:latin typeface="Calibri"/>
                <a:ea typeface="Calibri"/>
                <a:cs typeface="Calibri"/>
                <a:sym typeface="Calibri"/>
              </a:rPr>
              <a:t>με χαμηλή πιθανότητα</a:t>
            </a:r>
            <a:endParaRPr sz="7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2236" name="Google Shape;2236;p103"/>
          <p:cNvSpPr/>
          <p:nvPr/>
        </p:nvSpPr>
        <p:spPr>
          <a:xfrm>
            <a:off x="3686810" y="4282439"/>
            <a:ext cx="5094605" cy="662940"/>
          </a:xfrm>
          <a:custGeom>
            <a:avLst/>
            <a:gdLst/>
            <a:ahLst/>
            <a:cxnLst/>
            <a:rect l="l" t="t" r="r" b="b"/>
            <a:pathLst>
              <a:path w="5094605" h="662939" extrusionOk="0">
                <a:moveTo>
                  <a:pt x="5094287" y="0"/>
                </a:moveTo>
                <a:lnTo>
                  <a:pt x="2391410" y="0"/>
                </a:lnTo>
                <a:lnTo>
                  <a:pt x="0" y="0"/>
                </a:lnTo>
                <a:lnTo>
                  <a:pt x="0" y="662940"/>
                </a:lnTo>
                <a:lnTo>
                  <a:pt x="2391410" y="662940"/>
                </a:lnTo>
                <a:lnTo>
                  <a:pt x="5094287" y="662940"/>
                </a:lnTo>
                <a:lnTo>
                  <a:pt x="5094287" y="0"/>
                </a:lnTo>
                <a:close/>
              </a:path>
            </a:pathLst>
          </a:custGeom>
          <a:solidFill>
            <a:srgbClr val="E9E9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7" name="Google Shape;2237;p103"/>
          <p:cNvSpPr/>
          <p:nvPr/>
        </p:nvSpPr>
        <p:spPr>
          <a:xfrm>
            <a:off x="3686810" y="2955924"/>
            <a:ext cx="5094605" cy="662940"/>
          </a:xfrm>
          <a:custGeom>
            <a:avLst/>
            <a:gdLst/>
            <a:ahLst/>
            <a:cxnLst/>
            <a:rect l="l" t="t" r="r" b="b"/>
            <a:pathLst>
              <a:path w="5094605" h="662939" extrusionOk="0">
                <a:moveTo>
                  <a:pt x="5094287" y="0"/>
                </a:moveTo>
                <a:lnTo>
                  <a:pt x="2391410" y="0"/>
                </a:lnTo>
                <a:lnTo>
                  <a:pt x="0" y="0"/>
                </a:lnTo>
                <a:lnTo>
                  <a:pt x="0" y="662940"/>
                </a:lnTo>
                <a:lnTo>
                  <a:pt x="2391410" y="662940"/>
                </a:lnTo>
                <a:lnTo>
                  <a:pt x="5094287" y="662940"/>
                </a:lnTo>
                <a:lnTo>
                  <a:pt x="5094287" y="0"/>
                </a:lnTo>
                <a:close/>
              </a:path>
            </a:pathLst>
          </a:custGeom>
          <a:solidFill>
            <a:srgbClr val="E9E9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8" name="Google Shape;2238;p103"/>
          <p:cNvSpPr txBox="1"/>
          <p:nvPr/>
        </p:nvSpPr>
        <p:spPr>
          <a:xfrm>
            <a:off x="6078220" y="3618547"/>
            <a:ext cx="2703195" cy="664210"/>
          </a:xfrm>
          <a:prstGeom prst="rect">
            <a:avLst/>
          </a:prstGeom>
          <a:solidFill>
            <a:srgbClr val="F7F7F7"/>
          </a:solidFill>
          <a:ln>
            <a:noFill/>
          </a:ln>
        </p:spPr>
        <p:txBody>
          <a:bodyPr spcFirstLastPara="1" wrap="square" lIns="0" tIns="34275" rIns="0" bIns="0" anchor="t" anchorCtr="0">
            <a:spAutoFit/>
          </a:bodyPr>
          <a:lstStyle/>
          <a:p>
            <a:pPr marL="102235" marR="0" lvl="0" indent="0" algn="l" rtl="0">
              <a:lnSpc>
                <a:spcPct val="118333"/>
              </a:lnSpc>
              <a:spcBef>
                <a:spcPts val="0"/>
              </a:spcBef>
              <a:spcAft>
                <a:spcPts val="0"/>
              </a:spcAft>
              <a:buNone/>
            </a:pPr>
            <a:r>
              <a:rPr lang="en-US" sz="900">
                <a:solidFill>
                  <a:srgbClr val="333333"/>
                </a:solidFill>
                <a:latin typeface="Calibri"/>
                <a:ea typeface="Calibri"/>
                <a:cs typeface="Calibri"/>
                <a:sym typeface="Calibri"/>
              </a:rPr>
              <a:t>Η πιθανότητα του χειρότερου σεναρίου είναι μεταξύ</a:t>
            </a:r>
            <a:endParaRPr sz="900">
              <a:solidFill>
                <a:schemeClr val="dk1"/>
              </a:solidFill>
              <a:latin typeface="Calibri"/>
              <a:ea typeface="Calibri"/>
              <a:cs typeface="Calibri"/>
              <a:sym typeface="Calibri"/>
            </a:endParaRPr>
          </a:p>
          <a:p>
            <a:pPr marL="102235" marR="0" lvl="0" indent="0" algn="l" rtl="0">
              <a:lnSpc>
                <a:spcPct val="118333"/>
              </a:lnSpc>
              <a:spcBef>
                <a:spcPts val="0"/>
              </a:spcBef>
              <a:spcAft>
                <a:spcPts val="0"/>
              </a:spcAft>
              <a:buNone/>
            </a:pPr>
            <a:r>
              <a:rPr lang="en-US" sz="900">
                <a:solidFill>
                  <a:srgbClr val="333333"/>
                </a:solidFill>
                <a:latin typeface="Arial"/>
                <a:ea typeface="Arial"/>
                <a:cs typeface="Arial"/>
                <a:sym typeface="Arial"/>
              </a:rPr>
              <a:t>33% 66%.</a:t>
            </a:r>
            <a:endParaRPr sz="900">
              <a:solidFill>
                <a:schemeClr val="dk1"/>
              </a:solidFill>
              <a:latin typeface="Arial"/>
              <a:ea typeface="Arial"/>
              <a:cs typeface="Arial"/>
              <a:sym typeface="Arial"/>
            </a:endParaRPr>
          </a:p>
        </p:txBody>
      </p:sp>
      <p:sp>
        <p:nvSpPr>
          <p:cNvPr id="2239" name="Google Shape;2239;p103"/>
          <p:cNvSpPr txBox="1"/>
          <p:nvPr/>
        </p:nvSpPr>
        <p:spPr>
          <a:xfrm>
            <a:off x="6678294" y="2966085"/>
            <a:ext cx="2004060" cy="426084"/>
          </a:xfrm>
          <a:prstGeom prst="rect">
            <a:avLst/>
          </a:prstGeom>
          <a:noFill/>
          <a:ln>
            <a:noFill/>
          </a:ln>
        </p:spPr>
        <p:txBody>
          <a:bodyPr spcFirstLastPara="1" wrap="square" lIns="0" tIns="75550" rIns="0" bIns="0" anchor="t" anchorCtr="0">
            <a:spAutoFit/>
          </a:bodyPr>
          <a:lstStyle/>
          <a:p>
            <a:pPr marL="41275"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Η πιθανότητα της χειρότερης περίπτωσης</a:t>
            </a:r>
            <a:endParaRPr sz="90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None/>
            </a:pPr>
            <a:r>
              <a:rPr lang="en-US" sz="900">
                <a:solidFill>
                  <a:srgbClr val="333333"/>
                </a:solidFill>
                <a:latin typeface="Calibri"/>
                <a:ea typeface="Calibri"/>
                <a:cs typeface="Calibri"/>
                <a:sym typeface="Calibri"/>
              </a:rPr>
              <a:t>το σενάριο είναι </a:t>
            </a:r>
            <a:r>
              <a:rPr lang="en-US" sz="900">
                <a:solidFill>
                  <a:srgbClr val="333333"/>
                </a:solidFill>
                <a:latin typeface="Arial"/>
                <a:ea typeface="Arial"/>
                <a:cs typeface="Arial"/>
                <a:sym typeface="Arial"/>
              </a:rPr>
              <a:t> &gt; 66%</a:t>
            </a:r>
            <a:endParaRPr sz="900">
              <a:solidFill>
                <a:schemeClr val="dk1"/>
              </a:solidFill>
              <a:latin typeface="Arial"/>
              <a:ea typeface="Arial"/>
              <a:cs typeface="Arial"/>
              <a:sym typeface="Arial"/>
            </a:endParaRPr>
          </a:p>
        </p:txBody>
      </p:sp>
      <p:sp>
        <p:nvSpPr>
          <p:cNvPr id="2240" name="Google Shape;2240;p103"/>
          <p:cNvSpPr txBox="1"/>
          <p:nvPr/>
        </p:nvSpPr>
        <p:spPr>
          <a:xfrm>
            <a:off x="3822539" y="3136071"/>
            <a:ext cx="615316" cy="151323"/>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Υψηλό (</a:t>
            </a:r>
            <a:r>
              <a:rPr lang="en-US" sz="900">
                <a:solidFill>
                  <a:srgbClr val="333333"/>
                </a:solidFill>
                <a:latin typeface="Arial"/>
                <a:ea typeface="Arial"/>
                <a:cs typeface="Arial"/>
                <a:sym typeface="Arial"/>
              </a:rPr>
              <a:t>H)</a:t>
            </a:r>
            <a:endParaRPr sz="900">
              <a:solidFill>
                <a:schemeClr val="dk1"/>
              </a:solidFill>
              <a:latin typeface="Arial"/>
              <a:ea typeface="Arial"/>
              <a:cs typeface="Arial"/>
              <a:sym typeface="Arial"/>
            </a:endParaRPr>
          </a:p>
        </p:txBody>
      </p:sp>
      <p:sp>
        <p:nvSpPr>
          <p:cNvPr id="2241" name="Google Shape;2241;p103"/>
          <p:cNvSpPr txBox="1"/>
          <p:nvPr/>
        </p:nvSpPr>
        <p:spPr>
          <a:xfrm>
            <a:off x="6078220" y="2208212"/>
            <a:ext cx="2703195" cy="748030"/>
          </a:xfrm>
          <a:prstGeom prst="rect">
            <a:avLst/>
          </a:prstGeom>
          <a:solidFill>
            <a:srgbClr val="4B6E11"/>
          </a:solidFill>
          <a:ln>
            <a:noFill/>
          </a:ln>
        </p:spPr>
        <p:txBody>
          <a:bodyPr spcFirstLastPara="1" wrap="square" lIns="0" tIns="12050" rIns="0" bIns="0" anchor="t" anchorCtr="0">
            <a:spAutoFit/>
          </a:bodyPr>
          <a:lstStyle/>
          <a:p>
            <a:pPr marL="1607820"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Περιγραφή</a:t>
            </a:r>
            <a:endParaRPr sz="900">
              <a:solidFill>
                <a:schemeClr val="dk1"/>
              </a:solidFill>
              <a:latin typeface="Calibri"/>
              <a:ea typeface="Calibri"/>
              <a:cs typeface="Calibri"/>
              <a:sym typeface="Calibri"/>
            </a:endParaRPr>
          </a:p>
        </p:txBody>
      </p:sp>
      <p:sp>
        <p:nvSpPr>
          <p:cNvPr id="2242" name="Google Shape;2242;p103"/>
          <p:cNvSpPr txBox="1"/>
          <p:nvPr/>
        </p:nvSpPr>
        <p:spPr>
          <a:xfrm>
            <a:off x="3686809" y="2208212"/>
            <a:ext cx="2391410" cy="748030"/>
          </a:xfrm>
          <a:prstGeom prst="rect">
            <a:avLst/>
          </a:prstGeom>
          <a:solidFill>
            <a:srgbClr val="6B9A1A"/>
          </a:solidFill>
          <a:ln>
            <a:noFill/>
          </a:ln>
        </p:spPr>
        <p:txBody>
          <a:bodyPr spcFirstLastPara="1" wrap="square" lIns="0" tIns="12050" rIns="0" bIns="0" anchor="t" anchorCtr="0">
            <a:spAutoFit/>
          </a:bodyPr>
          <a:lstStyle/>
          <a:p>
            <a:pPr marL="117475"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Επίπεδο επιπτώσεων</a:t>
            </a:r>
            <a:endParaRPr sz="900">
              <a:solidFill>
                <a:schemeClr val="dk1"/>
              </a:solidFill>
              <a:latin typeface="Calibri"/>
              <a:ea typeface="Calibri"/>
              <a:cs typeface="Calibri"/>
              <a:sym typeface="Calibri"/>
            </a:endParaRPr>
          </a:p>
        </p:txBody>
      </p:sp>
      <p:sp>
        <p:nvSpPr>
          <p:cNvPr id="2243" name="Google Shape;2243;p103"/>
          <p:cNvSpPr txBox="1"/>
          <p:nvPr/>
        </p:nvSpPr>
        <p:spPr>
          <a:xfrm>
            <a:off x="6678294" y="4292917"/>
            <a:ext cx="2004060" cy="426084"/>
          </a:xfrm>
          <a:prstGeom prst="rect">
            <a:avLst/>
          </a:prstGeom>
          <a:noFill/>
          <a:ln>
            <a:noFill/>
          </a:ln>
        </p:spPr>
        <p:txBody>
          <a:bodyPr spcFirstLastPara="1" wrap="square" lIns="0" tIns="75550" rIns="0" bIns="0" anchor="t" anchorCtr="0">
            <a:spAutoFit/>
          </a:bodyPr>
          <a:lstStyle/>
          <a:p>
            <a:pPr marL="41275"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Η πιθανότητα της χειρότερης περίπτωσης</a:t>
            </a:r>
            <a:endParaRPr sz="90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None/>
            </a:pPr>
            <a:r>
              <a:rPr lang="en-US" sz="900">
                <a:solidFill>
                  <a:srgbClr val="333333"/>
                </a:solidFill>
                <a:latin typeface="Calibri"/>
                <a:ea typeface="Calibri"/>
                <a:cs typeface="Calibri"/>
                <a:sym typeface="Calibri"/>
              </a:rPr>
              <a:t>το σενάριο είναι </a:t>
            </a:r>
            <a:r>
              <a:rPr lang="en-US" sz="900">
                <a:solidFill>
                  <a:srgbClr val="333333"/>
                </a:solidFill>
                <a:latin typeface="Arial"/>
                <a:ea typeface="Arial"/>
                <a:cs typeface="Arial"/>
                <a:sym typeface="Arial"/>
              </a:rPr>
              <a:t>&lt; 33%</a:t>
            </a:r>
            <a:endParaRPr sz="900">
              <a:solidFill>
                <a:schemeClr val="dk1"/>
              </a:solidFill>
              <a:latin typeface="Arial"/>
              <a:ea typeface="Arial"/>
              <a:cs typeface="Arial"/>
              <a:sym typeface="Arial"/>
            </a:endParaRPr>
          </a:p>
        </p:txBody>
      </p:sp>
      <p:sp>
        <p:nvSpPr>
          <p:cNvPr id="2244" name="Google Shape;2244;p103"/>
          <p:cNvSpPr txBox="1"/>
          <p:nvPr/>
        </p:nvSpPr>
        <p:spPr>
          <a:xfrm>
            <a:off x="3827144" y="4480048"/>
            <a:ext cx="767716" cy="151323"/>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Χαμηλή (</a:t>
            </a:r>
            <a:r>
              <a:rPr lang="en-US" sz="900">
                <a:solidFill>
                  <a:srgbClr val="333333"/>
                </a:solidFill>
                <a:latin typeface="Arial"/>
                <a:ea typeface="Arial"/>
                <a:cs typeface="Arial"/>
                <a:sym typeface="Arial"/>
              </a:rPr>
              <a:t>L)</a:t>
            </a:r>
            <a:endParaRPr sz="900">
              <a:solidFill>
                <a:schemeClr val="dk1"/>
              </a:solidFill>
              <a:latin typeface="Arial"/>
              <a:ea typeface="Arial"/>
              <a:cs typeface="Arial"/>
              <a:sym typeface="Arial"/>
            </a:endParaRPr>
          </a:p>
        </p:txBody>
      </p:sp>
      <p:grpSp>
        <p:nvGrpSpPr>
          <p:cNvPr id="2245" name="Google Shape;2245;p103"/>
          <p:cNvGrpSpPr/>
          <p:nvPr/>
        </p:nvGrpSpPr>
        <p:grpSpPr>
          <a:xfrm>
            <a:off x="1357630" y="228600"/>
            <a:ext cx="9592626" cy="1046161"/>
            <a:chOff x="1357630" y="228600"/>
            <a:chExt cx="9592626" cy="1046161"/>
          </a:xfrm>
        </p:grpSpPr>
        <p:pic>
          <p:nvPicPr>
            <p:cNvPr id="2246" name="Google Shape;2246;p103"/>
            <p:cNvPicPr preferRelativeResize="0"/>
            <p:nvPr/>
          </p:nvPicPr>
          <p:blipFill rotWithShape="1">
            <a:blip r:embed="rId3">
              <a:alphaModFix/>
            </a:blip>
            <a:srcRect/>
            <a:stretch/>
          </p:blipFill>
          <p:spPr>
            <a:xfrm>
              <a:off x="1387792" y="314007"/>
              <a:ext cx="2065655" cy="788669"/>
            </a:xfrm>
            <a:prstGeom prst="rect">
              <a:avLst/>
            </a:prstGeom>
            <a:noFill/>
            <a:ln>
              <a:noFill/>
            </a:ln>
          </p:spPr>
        </p:pic>
        <p:pic>
          <p:nvPicPr>
            <p:cNvPr id="2247" name="Google Shape;2247;p103"/>
            <p:cNvPicPr preferRelativeResize="0"/>
            <p:nvPr/>
          </p:nvPicPr>
          <p:blipFill rotWithShape="1">
            <a:blip r:embed="rId4">
              <a:alphaModFix/>
            </a:blip>
            <a:srcRect/>
            <a:stretch/>
          </p:blipFill>
          <p:spPr>
            <a:xfrm>
              <a:off x="1593532" y="228600"/>
              <a:ext cx="1715134" cy="1029335"/>
            </a:xfrm>
            <a:prstGeom prst="rect">
              <a:avLst/>
            </a:prstGeom>
            <a:noFill/>
            <a:ln>
              <a:noFill/>
            </a:ln>
          </p:spPr>
        </p:pic>
        <p:sp>
          <p:nvSpPr>
            <p:cNvPr id="2248" name="Google Shape;2248;p103"/>
            <p:cNvSpPr/>
            <p:nvPr/>
          </p:nvSpPr>
          <p:spPr>
            <a:xfrm>
              <a:off x="1357630" y="284480"/>
              <a:ext cx="2051050" cy="774700"/>
            </a:xfrm>
            <a:custGeom>
              <a:avLst/>
              <a:gdLst/>
              <a:ahLst/>
              <a:cxnLst/>
              <a:rect l="l" t="t" r="r" b="b"/>
              <a:pathLst>
                <a:path w="2051050" h="774700" extrusionOk="0">
                  <a:moveTo>
                    <a:pt x="1764030" y="0"/>
                  </a:moveTo>
                  <a:lnTo>
                    <a:pt x="0" y="0"/>
                  </a:lnTo>
                  <a:lnTo>
                    <a:pt x="0" y="774382"/>
                  </a:lnTo>
                  <a:lnTo>
                    <a:pt x="1764030" y="774382"/>
                  </a:lnTo>
                  <a:lnTo>
                    <a:pt x="2050732" y="387032"/>
                  </a:lnTo>
                  <a:lnTo>
                    <a:pt x="1764030"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9" name="Google Shape;2249;p103"/>
            <p:cNvSpPr/>
            <p:nvPr/>
          </p:nvSpPr>
          <p:spPr>
            <a:xfrm>
              <a:off x="1357630" y="284480"/>
              <a:ext cx="2051050" cy="774700"/>
            </a:xfrm>
            <a:custGeom>
              <a:avLst/>
              <a:gdLst/>
              <a:ahLst/>
              <a:cxnLst/>
              <a:rect l="l" t="t" r="r" b="b"/>
              <a:pathLst>
                <a:path w="2051050" h="774700" extrusionOk="0">
                  <a:moveTo>
                    <a:pt x="0" y="0"/>
                  </a:moveTo>
                  <a:lnTo>
                    <a:pt x="1764030" y="0"/>
                  </a:lnTo>
                  <a:lnTo>
                    <a:pt x="2050732" y="387032"/>
                  </a:lnTo>
                  <a:lnTo>
                    <a:pt x="1764030" y="774382"/>
                  </a:lnTo>
                  <a:lnTo>
                    <a:pt x="0" y="77438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50" name="Google Shape;2250;p103"/>
            <p:cNvPicPr preferRelativeResize="0"/>
            <p:nvPr/>
          </p:nvPicPr>
          <p:blipFill rotWithShape="1">
            <a:blip r:embed="rId5">
              <a:alphaModFix/>
            </a:blip>
            <a:srcRect/>
            <a:stretch/>
          </p:blipFill>
          <p:spPr>
            <a:xfrm>
              <a:off x="3275965" y="314007"/>
              <a:ext cx="2076450" cy="788669"/>
            </a:xfrm>
            <a:prstGeom prst="rect">
              <a:avLst/>
            </a:prstGeom>
            <a:noFill/>
            <a:ln>
              <a:noFill/>
            </a:ln>
          </p:spPr>
        </p:pic>
        <p:pic>
          <p:nvPicPr>
            <p:cNvPr id="2251" name="Google Shape;2251;p103"/>
            <p:cNvPicPr preferRelativeResize="0"/>
            <p:nvPr/>
          </p:nvPicPr>
          <p:blipFill rotWithShape="1">
            <a:blip r:embed="rId6">
              <a:alphaModFix/>
            </a:blip>
            <a:srcRect/>
            <a:stretch/>
          </p:blipFill>
          <p:spPr>
            <a:xfrm>
              <a:off x="3577907" y="365760"/>
              <a:ext cx="1750377" cy="755014"/>
            </a:xfrm>
            <a:prstGeom prst="rect">
              <a:avLst/>
            </a:prstGeom>
            <a:noFill/>
            <a:ln>
              <a:noFill/>
            </a:ln>
          </p:spPr>
        </p:pic>
        <p:sp>
          <p:nvSpPr>
            <p:cNvPr id="2252" name="Google Shape;2252;p103"/>
            <p:cNvSpPr/>
            <p:nvPr/>
          </p:nvSpPr>
          <p:spPr>
            <a:xfrm>
              <a:off x="3251517" y="284480"/>
              <a:ext cx="2055495" cy="774700"/>
            </a:xfrm>
            <a:custGeom>
              <a:avLst/>
              <a:gdLst/>
              <a:ahLst/>
              <a:cxnLst/>
              <a:rect l="l" t="t" r="r" b="b"/>
              <a:pathLst>
                <a:path w="2055495" h="774700" extrusionOk="0">
                  <a:moveTo>
                    <a:pt x="1770380" y="0"/>
                  </a:moveTo>
                  <a:lnTo>
                    <a:pt x="0" y="0"/>
                  </a:lnTo>
                  <a:lnTo>
                    <a:pt x="284797" y="387032"/>
                  </a:lnTo>
                  <a:lnTo>
                    <a:pt x="0" y="774382"/>
                  </a:lnTo>
                  <a:lnTo>
                    <a:pt x="1770380" y="774382"/>
                  </a:lnTo>
                  <a:lnTo>
                    <a:pt x="2055495" y="387032"/>
                  </a:lnTo>
                  <a:lnTo>
                    <a:pt x="1770380"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3" name="Google Shape;2253;p103"/>
            <p:cNvSpPr/>
            <p:nvPr/>
          </p:nvSpPr>
          <p:spPr>
            <a:xfrm>
              <a:off x="3251517" y="284480"/>
              <a:ext cx="2055495" cy="774700"/>
            </a:xfrm>
            <a:custGeom>
              <a:avLst/>
              <a:gdLst/>
              <a:ahLst/>
              <a:cxnLst/>
              <a:rect l="l" t="t" r="r" b="b"/>
              <a:pathLst>
                <a:path w="2055495" h="774700" extrusionOk="0">
                  <a:moveTo>
                    <a:pt x="0" y="0"/>
                  </a:moveTo>
                  <a:lnTo>
                    <a:pt x="1770380" y="0"/>
                  </a:lnTo>
                  <a:lnTo>
                    <a:pt x="2055495" y="387032"/>
                  </a:lnTo>
                  <a:lnTo>
                    <a:pt x="1770380" y="774382"/>
                  </a:lnTo>
                  <a:lnTo>
                    <a:pt x="0" y="774382"/>
                  </a:lnTo>
                  <a:lnTo>
                    <a:pt x="284797" y="3870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54" name="Google Shape;2254;p103"/>
            <p:cNvPicPr preferRelativeResize="0"/>
            <p:nvPr/>
          </p:nvPicPr>
          <p:blipFill rotWithShape="1">
            <a:blip r:embed="rId7">
              <a:alphaModFix/>
            </a:blip>
            <a:srcRect/>
            <a:stretch/>
          </p:blipFill>
          <p:spPr>
            <a:xfrm>
              <a:off x="5168900" y="314007"/>
              <a:ext cx="2072004" cy="788669"/>
            </a:xfrm>
            <a:prstGeom prst="rect">
              <a:avLst/>
            </a:prstGeom>
            <a:noFill/>
            <a:ln>
              <a:noFill/>
            </a:ln>
          </p:spPr>
        </p:pic>
        <p:pic>
          <p:nvPicPr>
            <p:cNvPr id="2255" name="Google Shape;2255;p103"/>
            <p:cNvPicPr preferRelativeResize="0"/>
            <p:nvPr/>
          </p:nvPicPr>
          <p:blipFill rotWithShape="1">
            <a:blip r:embed="rId8">
              <a:alphaModFix/>
            </a:blip>
            <a:srcRect/>
            <a:stretch/>
          </p:blipFill>
          <p:spPr>
            <a:xfrm>
              <a:off x="5504180" y="228600"/>
              <a:ext cx="1715135" cy="1029335"/>
            </a:xfrm>
            <a:prstGeom prst="rect">
              <a:avLst/>
            </a:prstGeom>
            <a:noFill/>
            <a:ln>
              <a:noFill/>
            </a:ln>
          </p:spPr>
        </p:pic>
        <p:sp>
          <p:nvSpPr>
            <p:cNvPr id="2256" name="Google Shape;2256;p103"/>
            <p:cNvSpPr/>
            <p:nvPr/>
          </p:nvSpPr>
          <p:spPr>
            <a:xfrm>
              <a:off x="5145405" y="284480"/>
              <a:ext cx="2051050" cy="774700"/>
            </a:xfrm>
            <a:custGeom>
              <a:avLst/>
              <a:gdLst/>
              <a:ahLst/>
              <a:cxnLst/>
              <a:rect l="l" t="t" r="r" b="b"/>
              <a:pathLst>
                <a:path w="2051050" h="774700" extrusionOk="0">
                  <a:moveTo>
                    <a:pt x="1766252" y="0"/>
                  </a:moveTo>
                  <a:lnTo>
                    <a:pt x="0" y="0"/>
                  </a:lnTo>
                  <a:lnTo>
                    <a:pt x="283845" y="387032"/>
                  </a:lnTo>
                  <a:lnTo>
                    <a:pt x="0" y="774382"/>
                  </a:lnTo>
                  <a:lnTo>
                    <a:pt x="1766252" y="774382"/>
                  </a:lnTo>
                  <a:lnTo>
                    <a:pt x="2050732" y="387032"/>
                  </a:lnTo>
                  <a:lnTo>
                    <a:pt x="1766252"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7" name="Google Shape;2257;p103"/>
            <p:cNvSpPr/>
            <p:nvPr/>
          </p:nvSpPr>
          <p:spPr>
            <a:xfrm>
              <a:off x="5145405" y="284480"/>
              <a:ext cx="2051050" cy="774700"/>
            </a:xfrm>
            <a:custGeom>
              <a:avLst/>
              <a:gdLst/>
              <a:ahLst/>
              <a:cxnLst/>
              <a:rect l="l" t="t" r="r" b="b"/>
              <a:pathLst>
                <a:path w="2051050" h="774700" extrusionOk="0">
                  <a:moveTo>
                    <a:pt x="0" y="0"/>
                  </a:moveTo>
                  <a:lnTo>
                    <a:pt x="1766252" y="0"/>
                  </a:lnTo>
                  <a:lnTo>
                    <a:pt x="2050732" y="387032"/>
                  </a:lnTo>
                  <a:lnTo>
                    <a:pt x="1766252" y="774382"/>
                  </a:lnTo>
                  <a:lnTo>
                    <a:pt x="0" y="774382"/>
                  </a:lnTo>
                  <a:lnTo>
                    <a:pt x="283845" y="3870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58" name="Google Shape;2258;p103"/>
            <p:cNvPicPr preferRelativeResize="0"/>
            <p:nvPr/>
          </p:nvPicPr>
          <p:blipFill rotWithShape="1">
            <a:blip r:embed="rId9">
              <a:alphaModFix/>
            </a:blip>
            <a:srcRect/>
            <a:stretch/>
          </p:blipFill>
          <p:spPr>
            <a:xfrm>
              <a:off x="7060247" y="314007"/>
              <a:ext cx="2072004" cy="788669"/>
            </a:xfrm>
            <a:prstGeom prst="rect">
              <a:avLst/>
            </a:prstGeom>
            <a:noFill/>
            <a:ln>
              <a:noFill/>
            </a:ln>
          </p:spPr>
        </p:pic>
        <p:pic>
          <p:nvPicPr>
            <p:cNvPr id="2259" name="Google Shape;2259;p103"/>
            <p:cNvPicPr preferRelativeResize="0"/>
            <p:nvPr/>
          </p:nvPicPr>
          <p:blipFill rotWithShape="1">
            <a:blip r:embed="rId10">
              <a:alphaModFix/>
            </a:blip>
            <a:srcRect/>
            <a:stretch/>
          </p:blipFill>
          <p:spPr>
            <a:xfrm>
              <a:off x="7395527" y="228600"/>
              <a:ext cx="1715134" cy="1029335"/>
            </a:xfrm>
            <a:prstGeom prst="rect">
              <a:avLst/>
            </a:prstGeom>
            <a:noFill/>
            <a:ln>
              <a:noFill/>
            </a:ln>
          </p:spPr>
        </p:pic>
        <p:sp>
          <p:nvSpPr>
            <p:cNvPr id="2260" name="Google Shape;2260;p103"/>
            <p:cNvSpPr/>
            <p:nvPr/>
          </p:nvSpPr>
          <p:spPr>
            <a:xfrm>
              <a:off x="7036117" y="284480"/>
              <a:ext cx="2051050" cy="774700"/>
            </a:xfrm>
            <a:custGeom>
              <a:avLst/>
              <a:gdLst/>
              <a:ahLst/>
              <a:cxnLst/>
              <a:rect l="l" t="t" r="r" b="b"/>
              <a:pathLst>
                <a:path w="2051050" h="774700" extrusionOk="0">
                  <a:moveTo>
                    <a:pt x="1766570" y="0"/>
                  </a:moveTo>
                  <a:lnTo>
                    <a:pt x="0" y="0"/>
                  </a:lnTo>
                  <a:lnTo>
                    <a:pt x="283845" y="387032"/>
                  </a:lnTo>
                  <a:lnTo>
                    <a:pt x="0" y="774382"/>
                  </a:lnTo>
                  <a:lnTo>
                    <a:pt x="1766570" y="774382"/>
                  </a:lnTo>
                  <a:lnTo>
                    <a:pt x="2050732" y="387032"/>
                  </a:lnTo>
                  <a:lnTo>
                    <a:pt x="1766570" y="0"/>
                  </a:lnTo>
                  <a:close/>
                </a:path>
              </a:pathLst>
            </a:custGeom>
            <a:solidFill>
              <a:srgbClr val="90B84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1" name="Google Shape;2261;p103"/>
            <p:cNvSpPr/>
            <p:nvPr/>
          </p:nvSpPr>
          <p:spPr>
            <a:xfrm>
              <a:off x="7036117" y="284480"/>
              <a:ext cx="2051050" cy="774700"/>
            </a:xfrm>
            <a:custGeom>
              <a:avLst/>
              <a:gdLst/>
              <a:ahLst/>
              <a:cxnLst/>
              <a:rect l="l" t="t" r="r" b="b"/>
              <a:pathLst>
                <a:path w="2051050" h="774700" extrusionOk="0">
                  <a:moveTo>
                    <a:pt x="0" y="0"/>
                  </a:moveTo>
                  <a:lnTo>
                    <a:pt x="1766570" y="0"/>
                  </a:lnTo>
                  <a:lnTo>
                    <a:pt x="2050732" y="387032"/>
                  </a:lnTo>
                  <a:lnTo>
                    <a:pt x="1766570" y="774382"/>
                  </a:lnTo>
                  <a:lnTo>
                    <a:pt x="0" y="774382"/>
                  </a:lnTo>
                  <a:lnTo>
                    <a:pt x="283845" y="3870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62" name="Google Shape;2262;p103"/>
            <p:cNvPicPr preferRelativeResize="0"/>
            <p:nvPr/>
          </p:nvPicPr>
          <p:blipFill rotWithShape="1">
            <a:blip r:embed="rId11">
              <a:alphaModFix/>
            </a:blip>
            <a:srcRect/>
            <a:stretch/>
          </p:blipFill>
          <p:spPr>
            <a:xfrm>
              <a:off x="8878252" y="332104"/>
              <a:ext cx="2072004" cy="787082"/>
            </a:xfrm>
            <a:prstGeom prst="rect">
              <a:avLst/>
            </a:prstGeom>
            <a:noFill/>
            <a:ln>
              <a:noFill/>
            </a:ln>
          </p:spPr>
        </p:pic>
        <p:pic>
          <p:nvPicPr>
            <p:cNvPr id="2263" name="Google Shape;2263;p103"/>
            <p:cNvPicPr preferRelativeResize="0"/>
            <p:nvPr/>
          </p:nvPicPr>
          <p:blipFill rotWithShape="1">
            <a:blip r:embed="rId12">
              <a:alphaModFix/>
            </a:blip>
            <a:srcRect/>
            <a:stretch/>
          </p:blipFill>
          <p:spPr>
            <a:xfrm>
              <a:off x="9211945" y="245427"/>
              <a:ext cx="1715135" cy="1029334"/>
            </a:xfrm>
            <a:prstGeom prst="rect">
              <a:avLst/>
            </a:prstGeom>
            <a:noFill/>
            <a:ln>
              <a:noFill/>
            </a:ln>
          </p:spPr>
        </p:pic>
        <p:sp>
          <p:nvSpPr>
            <p:cNvPr id="2264" name="Google Shape;2264;p103"/>
            <p:cNvSpPr/>
            <p:nvPr/>
          </p:nvSpPr>
          <p:spPr>
            <a:xfrm>
              <a:off x="8853805" y="301625"/>
              <a:ext cx="2051050" cy="774700"/>
            </a:xfrm>
            <a:custGeom>
              <a:avLst/>
              <a:gdLst/>
              <a:ahLst/>
              <a:cxnLst/>
              <a:rect l="l" t="t" r="r" b="b"/>
              <a:pathLst>
                <a:path w="2051050" h="774700" extrusionOk="0">
                  <a:moveTo>
                    <a:pt x="1766252" y="0"/>
                  </a:moveTo>
                  <a:lnTo>
                    <a:pt x="0" y="0"/>
                  </a:lnTo>
                  <a:lnTo>
                    <a:pt x="283845" y="387032"/>
                  </a:lnTo>
                  <a:lnTo>
                    <a:pt x="0" y="774382"/>
                  </a:lnTo>
                  <a:lnTo>
                    <a:pt x="1766252" y="774382"/>
                  </a:lnTo>
                  <a:lnTo>
                    <a:pt x="2050732" y="387032"/>
                  </a:lnTo>
                  <a:lnTo>
                    <a:pt x="1766252" y="0"/>
                  </a:lnTo>
                  <a:close/>
                </a:path>
              </a:pathLst>
            </a:custGeom>
            <a:solidFill>
              <a:srgbClr val="90B84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5" name="Google Shape;2265;p103"/>
            <p:cNvSpPr/>
            <p:nvPr/>
          </p:nvSpPr>
          <p:spPr>
            <a:xfrm>
              <a:off x="8853805" y="301625"/>
              <a:ext cx="2051050" cy="774700"/>
            </a:xfrm>
            <a:custGeom>
              <a:avLst/>
              <a:gdLst/>
              <a:ahLst/>
              <a:cxnLst/>
              <a:rect l="l" t="t" r="r" b="b"/>
              <a:pathLst>
                <a:path w="2051050" h="774700" extrusionOk="0">
                  <a:moveTo>
                    <a:pt x="0" y="0"/>
                  </a:moveTo>
                  <a:lnTo>
                    <a:pt x="1766252" y="0"/>
                  </a:lnTo>
                  <a:lnTo>
                    <a:pt x="2050732" y="387032"/>
                  </a:lnTo>
                  <a:lnTo>
                    <a:pt x="1766252" y="774382"/>
                  </a:lnTo>
                  <a:lnTo>
                    <a:pt x="0" y="774382"/>
                  </a:lnTo>
                  <a:lnTo>
                    <a:pt x="283845" y="3870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66" name="Google Shape;2266;p103"/>
          <p:cNvSpPr txBox="1"/>
          <p:nvPr/>
        </p:nvSpPr>
        <p:spPr>
          <a:xfrm>
            <a:off x="1750377" y="427353"/>
            <a:ext cx="1275715" cy="390525"/>
          </a:xfrm>
          <a:prstGeom prst="rect">
            <a:avLst/>
          </a:prstGeom>
          <a:noFill/>
          <a:ln>
            <a:noFill/>
          </a:ln>
        </p:spPr>
        <p:txBody>
          <a:bodyPr spcFirstLastPara="1" wrap="square" lIns="0" tIns="12700" rIns="0" bIns="0" anchor="t" anchorCtr="0">
            <a:spAutoFit/>
          </a:bodyPr>
          <a:lstStyle/>
          <a:p>
            <a:pPr marL="264795" marR="5080" lvl="0" indent="-252729"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 4: Ανάλυση  Ευπάθειας</a:t>
            </a:r>
            <a:endParaRPr sz="1200">
              <a:solidFill>
                <a:schemeClr val="dk1"/>
              </a:solidFill>
              <a:latin typeface="Calibri"/>
              <a:ea typeface="Calibri"/>
              <a:cs typeface="Calibri"/>
              <a:sym typeface="Calibri"/>
            </a:endParaRPr>
          </a:p>
        </p:txBody>
      </p:sp>
      <p:sp>
        <p:nvSpPr>
          <p:cNvPr id="2267" name="Google Shape;2267;p103"/>
          <p:cNvSpPr txBox="1"/>
          <p:nvPr/>
        </p:nvSpPr>
        <p:spPr>
          <a:xfrm>
            <a:off x="3904139" y="543877"/>
            <a:ext cx="701040"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Ευπάθεια</a:t>
            </a:r>
            <a:endParaRPr sz="1200">
              <a:solidFill>
                <a:schemeClr val="dk1"/>
              </a:solidFill>
              <a:latin typeface="Calibri"/>
              <a:ea typeface="Calibri"/>
              <a:cs typeface="Calibri"/>
              <a:sym typeface="Calibri"/>
            </a:endParaRPr>
          </a:p>
        </p:txBody>
      </p:sp>
      <p:sp>
        <p:nvSpPr>
          <p:cNvPr id="2268" name="Google Shape;2268;p103"/>
          <p:cNvSpPr txBox="1"/>
          <p:nvPr/>
        </p:nvSpPr>
        <p:spPr>
          <a:xfrm>
            <a:off x="5779134" y="361948"/>
            <a:ext cx="878840" cy="572135"/>
          </a:xfrm>
          <a:prstGeom prst="rect">
            <a:avLst/>
          </a:prstGeom>
          <a:noFill/>
          <a:ln>
            <a:noFill/>
          </a:ln>
        </p:spPr>
        <p:txBody>
          <a:bodyPr spcFirstLastPara="1" wrap="square" lIns="0" tIns="12700" rIns="0" bIns="0" anchor="t" anchorCtr="0">
            <a:spAutoFit/>
          </a:bodyPr>
          <a:lstStyle/>
          <a:p>
            <a:pPr marL="12700" marR="5080" lvl="0" indent="25400" algn="just" rtl="0">
              <a:lnSpc>
                <a:spcPct val="100000"/>
              </a:lnSpc>
              <a:spcBef>
                <a:spcPts val="0"/>
              </a:spcBef>
              <a:spcAft>
                <a:spcPts val="0"/>
              </a:spcAft>
              <a:buNone/>
            </a:pPr>
            <a:r>
              <a:rPr lang="en-US" sz="1200" b="1">
                <a:solidFill>
                  <a:srgbClr val="FFFFFF"/>
                </a:solidFill>
                <a:latin typeface="Calibri"/>
                <a:ea typeface="Calibri"/>
                <a:cs typeface="Calibri"/>
                <a:sym typeface="Calibri"/>
              </a:rPr>
              <a:t>Θεωρητική  αξιολόγηση  Ευπάθειας</a:t>
            </a:r>
            <a:endParaRPr sz="1200">
              <a:solidFill>
                <a:schemeClr val="dk1"/>
              </a:solidFill>
              <a:latin typeface="Calibri"/>
              <a:ea typeface="Calibri"/>
              <a:cs typeface="Calibri"/>
              <a:sym typeface="Calibri"/>
            </a:endParaRPr>
          </a:p>
        </p:txBody>
      </p:sp>
      <p:sp>
        <p:nvSpPr>
          <p:cNvPr id="2269" name="Google Shape;2269;p103"/>
          <p:cNvSpPr txBox="1"/>
          <p:nvPr/>
        </p:nvSpPr>
        <p:spPr>
          <a:xfrm>
            <a:off x="7648417" y="342262"/>
            <a:ext cx="878840" cy="572135"/>
          </a:xfrm>
          <a:prstGeom prst="rect">
            <a:avLst/>
          </a:prstGeom>
          <a:noFill/>
          <a:ln>
            <a:noFill/>
          </a:ln>
        </p:spPr>
        <p:txBody>
          <a:bodyPr spcFirstLastPara="1" wrap="square" lIns="0" tIns="12700" rIns="0" bIns="0" anchor="t" anchorCtr="0">
            <a:spAutoFit/>
          </a:bodyPr>
          <a:lstStyle/>
          <a:p>
            <a:pPr marL="12700" marR="5080" lvl="0" indent="0" algn="ctr" rtl="0">
              <a:lnSpc>
                <a:spcPct val="100000"/>
              </a:lnSpc>
              <a:spcBef>
                <a:spcPts val="0"/>
              </a:spcBef>
              <a:spcAft>
                <a:spcPts val="0"/>
              </a:spcAft>
              <a:buNone/>
            </a:pPr>
            <a:r>
              <a:rPr lang="en-US" sz="1200" b="1">
                <a:solidFill>
                  <a:srgbClr val="FFFFFF"/>
                </a:solidFill>
                <a:latin typeface="Calibri"/>
                <a:ea typeface="Calibri"/>
                <a:cs typeface="Calibri"/>
                <a:sym typeface="Calibri"/>
              </a:rPr>
              <a:t>Πρακτική  αξιολόγηση  Ευπάθειας</a:t>
            </a:r>
            <a:endParaRPr sz="1200">
              <a:solidFill>
                <a:schemeClr val="dk1"/>
              </a:solidFill>
              <a:latin typeface="Calibri"/>
              <a:ea typeface="Calibri"/>
              <a:cs typeface="Calibri"/>
              <a:sym typeface="Calibri"/>
            </a:endParaRPr>
          </a:p>
        </p:txBody>
      </p:sp>
      <p:sp>
        <p:nvSpPr>
          <p:cNvPr id="2270" name="Google Shape;2270;p103"/>
          <p:cNvSpPr txBox="1"/>
          <p:nvPr/>
        </p:nvSpPr>
        <p:spPr>
          <a:xfrm>
            <a:off x="9286873" y="502123"/>
            <a:ext cx="1392555" cy="390525"/>
          </a:xfrm>
          <a:prstGeom prst="rect">
            <a:avLst/>
          </a:prstGeom>
          <a:noFill/>
          <a:ln>
            <a:noFill/>
          </a:ln>
        </p:spPr>
        <p:txBody>
          <a:bodyPr spcFirstLastPara="1" wrap="square" lIns="0" tIns="12700" rIns="0" bIns="0" anchor="t" anchorCtr="0">
            <a:spAutoFit/>
          </a:bodyPr>
          <a:lstStyle/>
          <a:p>
            <a:pPr marL="325120" marR="5080" lvl="0" indent="-312420" algn="l" rtl="0">
              <a:lnSpc>
                <a:spcPct val="100000"/>
              </a:lnSpc>
              <a:spcBef>
                <a:spcPts val="0"/>
              </a:spcBef>
              <a:spcAft>
                <a:spcPts val="0"/>
              </a:spcAft>
              <a:buNone/>
            </a:pPr>
            <a:r>
              <a:rPr lang="en-US" sz="1200" b="1">
                <a:solidFill>
                  <a:srgbClr val="FFFFFF"/>
                </a:solidFill>
                <a:latin typeface="Calibri"/>
                <a:ea typeface="Calibri"/>
                <a:cs typeface="Calibri"/>
                <a:sym typeface="Calibri"/>
              </a:rPr>
              <a:t>Τελική αξιολόγηση  Ευπάθειας</a:t>
            </a:r>
            <a:endParaRPr sz="1200">
              <a:solidFill>
                <a:schemeClr val="dk1"/>
              </a:solidFill>
              <a:latin typeface="Calibri"/>
              <a:ea typeface="Calibri"/>
              <a:cs typeface="Calibri"/>
              <a:sym typeface="Calibri"/>
            </a:endParaRPr>
          </a:p>
        </p:txBody>
      </p:sp>
      <p:sp>
        <p:nvSpPr>
          <p:cNvPr id="2271" name="Google Shape;2271;p103"/>
          <p:cNvSpPr txBox="1"/>
          <p:nvPr/>
        </p:nvSpPr>
        <p:spPr>
          <a:xfrm>
            <a:off x="3704590" y="3778811"/>
            <a:ext cx="2391410" cy="171841"/>
          </a:xfrm>
          <a:prstGeom prst="rect">
            <a:avLst/>
          </a:prstGeom>
          <a:noFill/>
          <a:ln>
            <a:noFill/>
          </a:ln>
        </p:spPr>
        <p:txBody>
          <a:bodyPr spcFirstLastPara="1" wrap="square" lIns="0" tIns="33000" rIns="0" bIns="0" anchor="t" anchorCtr="0">
            <a:spAutoFit/>
          </a:bodyPr>
          <a:lstStyle/>
          <a:p>
            <a:pPr marL="117475"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Μεσαίο (</a:t>
            </a:r>
            <a:r>
              <a:rPr lang="en-US" sz="900">
                <a:solidFill>
                  <a:srgbClr val="333333"/>
                </a:solidFill>
                <a:latin typeface="Arial"/>
                <a:ea typeface="Arial"/>
                <a:cs typeface="Arial"/>
                <a:sym typeface="Arial"/>
              </a:rPr>
              <a:t>M)</a:t>
            </a:r>
            <a:endParaRPr sz="9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grpSp>
        <p:nvGrpSpPr>
          <p:cNvPr id="2276" name="Google Shape;2276;p104"/>
          <p:cNvGrpSpPr/>
          <p:nvPr/>
        </p:nvGrpSpPr>
        <p:grpSpPr>
          <a:xfrm>
            <a:off x="1718310" y="285750"/>
            <a:ext cx="8299449" cy="763269"/>
            <a:chOff x="1718310" y="285750"/>
            <a:chExt cx="8299449" cy="763269"/>
          </a:xfrm>
        </p:grpSpPr>
        <p:pic>
          <p:nvPicPr>
            <p:cNvPr id="2277" name="Google Shape;2277;p104"/>
            <p:cNvPicPr preferRelativeResize="0"/>
            <p:nvPr/>
          </p:nvPicPr>
          <p:blipFill rotWithShape="1">
            <a:blip r:embed="rId3">
              <a:alphaModFix/>
            </a:blip>
            <a:srcRect/>
            <a:stretch/>
          </p:blipFill>
          <p:spPr>
            <a:xfrm>
              <a:off x="1749425" y="315277"/>
              <a:ext cx="2913062" cy="733742"/>
            </a:xfrm>
            <a:prstGeom prst="rect">
              <a:avLst/>
            </a:prstGeom>
            <a:noFill/>
            <a:ln>
              <a:noFill/>
            </a:ln>
          </p:spPr>
        </p:pic>
        <p:sp>
          <p:nvSpPr>
            <p:cNvPr id="2278" name="Google Shape;2278;p104"/>
            <p:cNvSpPr/>
            <p:nvPr/>
          </p:nvSpPr>
          <p:spPr>
            <a:xfrm>
              <a:off x="1718310" y="285750"/>
              <a:ext cx="2898775" cy="720725"/>
            </a:xfrm>
            <a:custGeom>
              <a:avLst/>
              <a:gdLst/>
              <a:ahLst/>
              <a:cxnLst/>
              <a:rect l="l" t="t" r="r" b="b"/>
              <a:pathLst>
                <a:path w="2898775" h="720725" extrusionOk="0">
                  <a:moveTo>
                    <a:pt x="2612072" y="0"/>
                  </a:moveTo>
                  <a:lnTo>
                    <a:pt x="0" y="0"/>
                  </a:lnTo>
                  <a:lnTo>
                    <a:pt x="0" y="720407"/>
                  </a:lnTo>
                  <a:lnTo>
                    <a:pt x="2612072" y="720407"/>
                  </a:lnTo>
                  <a:lnTo>
                    <a:pt x="2898457" y="360045"/>
                  </a:lnTo>
                  <a:lnTo>
                    <a:pt x="2612072"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9" name="Google Shape;2279;p104"/>
            <p:cNvSpPr/>
            <p:nvPr/>
          </p:nvSpPr>
          <p:spPr>
            <a:xfrm>
              <a:off x="1718310" y="285750"/>
              <a:ext cx="2898775" cy="720725"/>
            </a:xfrm>
            <a:custGeom>
              <a:avLst/>
              <a:gdLst/>
              <a:ahLst/>
              <a:cxnLst/>
              <a:rect l="l" t="t" r="r" b="b"/>
              <a:pathLst>
                <a:path w="2898775" h="720725" extrusionOk="0">
                  <a:moveTo>
                    <a:pt x="0" y="0"/>
                  </a:moveTo>
                  <a:lnTo>
                    <a:pt x="2612072" y="0"/>
                  </a:lnTo>
                  <a:lnTo>
                    <a:pt x="2898457" y="360045"/>
                  </a:lnTo>
                  <a:lnTo>
                    <a:pt x="2612072" y="720407"/>
                  </a:lnTo>
                  <a:lnTo>
                    <a:pt x="0" y="720407"/>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80" name="Google Shape;2280;p104"/>
            <p:cNvPicPr preferRelativeResize="0"/>
            <p:nvPr/>
          </p:nvPicPr>
          <p:blipFill rotWithShape="1">
            <a:blip r:embed="rId4">
              <a:alphaModFix/>
            </a:blip>
            <a:srcRect/>
            <a:stretch/>
          </p:blipFill>
          <p:spPr>
            <a:xfrm>
              <a:off x="4418012" y="315277"/>
              <a:ext cx="2929890" cy="733742"/>
            </a:xfrm>
            <a:prstGeom prst="rect">
              <a:avLst/>
            </a:prstGeom>
            <a:noFill/>
            <a:ln>
              <a:noFill/>
            </a:ln>
          </p:spPr>
        </p:pic>
        <p:pic>
          <p:nvPicPr>
            <p:cNvPr id="2281" name="Google Shape;2281;p104"/>
            <p:cNvPicPr preferRelativeResize="0"/>
            <p:nvPr/>
          </p:nvPicPr>
          <p:blipFill rotWithShape="1">
            <a:blip r:embed="rId5">
              <a:alphaModFix/>
            </a:blip>
            <a:srcRect/>
            <a:stretch/>
          </p:blipFill>
          <p:spPr>
            <a:xfrm>
              <a:off x="4631372" y="476885"/>
              <a:ext cx="2753042" cy="480695"/>
            </a:xfrm>
            <a:prstGeom prst="rect">
              <a:avLst/>
            </a:prstGeom>
            <a:noFill/>
            <a:ln>
              <a:noFill/>
            </a:ln>
          </p:spPr>
        </p:pic>
        <p:sp>
          <p:nvSpPr>
            <p:cNvPr id="2282" name="Google Shape;2282;p104"/>
            <p:cNvSpPr/>
            <p:nvPr/>
          </p:nvSpPr>
          <p:spPr>
            <a:xfrm>
              <a:off x="4394835" y="285750"/>
              <a:ext cx="2908300" cy="720725"/>
            </a:xfrm>
            <a:custGeom>
              <a:avLst/>
              <a:gdLst/>
              <a:ahLst/>
              <a:cxnLst/>
              <a:rect l="l" t="t" r="r" b="b"/>
              <a:pathLst>
                <a:path w="2908300" h="720725" extrusionOk="0">
                  <a:moveTo>
                    <a:pt x="2622549" y="0"/>
                  </a:moveTo>
                  <a:lnTo>
                    <a:pt x="0" y="0"/>
                  </a:lnTo>
                  <a:lnTo>
                    <a:pt x="285114" y="360045"/>
                  </a:lnTo>
                  <a:lnTo>
                    <a:pt x="0" y="720407"/>
                  </a:lnTo>
                  <a:lnTo>
                    <a:pt x="2622549" y="720407"/>
                  </a:lnTo>
                  <a:lnTo>
                    <a:pt x="2907982" y="360045"/>
                  </a:lnTo>
                  <a:lnTo>
                    <a:pt x="2622549"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3" name="Google Shape;2283;p104"/>
            <p:cNvSpPr/>
            <p:nvPr/>
          </p:nvSpPr>
          <p:spPr>
            <a:xfrm>
              <a:off x="4394835" y="285750"/>
              <a:ext cx="2908300" cy="720725"/>
            </a:xfrm>
            <a:custGeom>
              <a:avLst/>
              <a:gdLst/>
              <a:ahLst/>
              <a:cxnLst/>
              <a:rect l="l" t="t" r="r" b="b"/>
              <a:pathLst>
                <a:path w="2908300" h="720725" extrusionOk="0">
                  <a:moveTo>
                    <a:pt x="0" y="0"/>
                  </a:moveTo>
                  <a:lnTo>
                    <a:pt x="2622549" y="0"/>
                  </a:lnTo>
                  <a:lnTo>
                    <a:pt x="2907982" y="360045"/>
                  </a:lnTo>
                  <a:lnTo>
                    <a:pt x="2622549" y="720407"/>
                  </a:lnTo>
                  <a:lnTo>
                    <a:pt x="0" y="720407"/>
                  </a:lnTo>
                  <a:lnTo>
                    <a:pt x="285114"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84" name="Google Shape;2284;p104"/>
            <p:cNvPicPr preferRelativeResize="0"/>
            <p:nvPr/>
          </p:nvPicPr>
          <p:blipFill rotWithShape="1">
            <a:blip r:embed="rId6">
              <a:alphaModFix/>
            </a:blip>
            <a:srcRect/>
            <a:stretch/>
          </p:blipFill>
          <p:spPr>
            <a:xfrm>
              <a:off x="7098664" y="315277"/>
              <a:ext cx="2919095" cy="733742"/>
            </a:xfrm>
            <a:prstGeom prst="rect">
              <a:avLst/>
            </a:prstGeom>
            <a:noFill/>
            <a:ln>
              <a:noFill/>
            </a:ln>
          </p:spPr>
        </p:pic>
        <p:sp>
          <p:nvSpPr>
            <p:cNvPr id="2285" name="Google Shape;2285;p104"/>
            <p:cNvSpPr/>
            <p:nvPr/>
          </p:nvSpPr>
          <p:spPr>
            <a:xfrm>
              <a:off x="7074535" y="285750"/>
              <a:ext cx="2898775" cy="720725"/>
            </a:xfrm>
            <a:custGeom>
              <a:avLst/>
              <a:gdLst/>
              <a:ahLst/>
              <a:cxnLst/>
              <a:rect l="l" t="t" r="r" b="b"/>
              <a:pathLst>
                <a:path w="2898775" h="720725" extrusionOk="0">
                  <a:moveTo>
                    <a:pt x="2613660" y="0"/>
                  </a:moveTo>
                  <a:lnTo>
                    <a:pt x="0" y="0"/>
                  </a:lnTo>
                  <a:lnTo>
                    <a:pt x="284480" y="360045"/>
                  </a:lnTo>
                  <a:lnTo>
                    <a:pt x="0" y="720407"/>
                  </a:lnTo>
                  <a:lnTo>
                    <a:pt x="2613660" y="720407"/>
                  </a:lnTo>
                  <a:lnTo>
                    <a:pt x="2898457" y="360045"/>
                  </a:lnTo>
                  <a:lnTo>
                    <a:pt x="2613660"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6" name="Google Shape;2286;p104"/>
            <p:cNvSpPr/>
            <p:nvPr/>
          </p:nvSpPr>
          <p:spPr>
            <a:xfrm>
              <a:off x="7074535" y="285750"/>
              <a:ext cx="2898775" cy="720725"/>
            </a:xfrm>
            <a:custGeom>
              <a:avLst/>
              <a:gdLst/>
              <a:ahLst/>
              <a:cxnLst/>
              <a:rect l="l" t="t" r="r" b="b"/>
              <a:pathLst>
                <a:path w="2898775" h="720725" extrusionOk="0">
                  <a:moveTo>
                    <a:pt x="0" y="0"/>
                  </a:moveTo>
                  <a:lnTo>
                    <a:pt x="2613660" y="0"/>
                  </a:lnTo>
                  <a:lnTo>
                    <a:pt x="2898457" y="360045"/>
                  </a:lnTo>
                  <a:lnTo>
                    <a:pt x="2613660" y="720407"/>
                  </a:lnTo>
                  <a:lnTo>
                    <a:pt x="0" y="720407"/>
                  </a:lnTo>
                  <a:lnTo>
                    <a:pt x="284480" y="360045"/>
                  </a:lnTo>
                  <a:lnTo>
                    <a:pt x="0" y="0"/>
                  </a:lnTo>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87" name="Google Shape;2287;p104"/>
          <p:cNvSpPr txBox="1"/>
          <p:nvPr/>
        </p:nvSpPr>
        <p:spPr>
          <a:xfrm>
            <a:off x="1972310" y="564515"/>
            <a:ext cx="1923414"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 Ανάλυση κινδύνου</a:t>
            </a:r>
            <a:endParaRPr sz="1200">
              <a:solidFill>
                <a:schemeClr val="dk1"/>
              </a:solidFill>
              <a:latin typeface="Calibri"/>
              <a:ea typeface="Calibri"/>
              <a:cs typeface="Calibri"/>
              <a:sym typeface="Calibri"/>
            </a:endParaRPr>
          </a:p>
        </p:txBody>
      </p:sp>
      <p:sp>
        <p:nvSpPr>
          <p:cNvPr id="2288" name="Google Shape;2288;p104"/>
          <p:cNvSpPr txBox="1"/>
          <p:nvPr/>
        </p:nvSpPr>
        <p:spPr>
          <a:xfrm>
            <a:off x="4719954" y="564515"/>
            <a:ext cx="212534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Υπολογισμός αξίας κινδύνου</a:t>
            </a:r>
            <a:endParaRPr sz="1200">
              <a:solidFill>
                <a:schemeClr val="dk1"/>
              </a:solidFill>
              <a:latin typeface="Calibri"/>
              <a:ea typeface="Calibri"/>
              <a:cs typeface="Calibri"/>
              <a:sym typeface="Calibri"/>
            </a:endParaRPr>
          </a:p>
        </p:txBody>
      </p:sp>
      <p:sp>
        <p:nvSpPr>
          <p:cNvPr id="2289" name="Google Shape;2289;p104"/>
          <p:cNvSpPr txBox="1"/>
          <p:nvPr/>
        </p:nvSpPr>
        <p:spPr>
          <a:xfrm>
            <a:off x="7514272" y="564515"/>
            <a:ext cx="2050414"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Εκτίμηση επιπέδου κινδύνου</a:t>
            </a:r>
            <a:endParaRPr sz="1200">
              <a:solidFill>
                <a:schemeClr val="dk1"/>
              </a:solidFill>
              <a:latin typeface="Calibri"/>
              <a:ea typeface="Calibri"/>
              <a:cs typeface="Calibri"/>
              <a:sym typeface="Calibri"/>
            </a:endParaRPr>
          </a:p>
        </p:txBody>
      </p:sp>
      <p:grpSp>
        <p:nvGrpSpPr>
          <p:cNvPr id="2290" name="Google Shape;2290;p104"/>
          <p:cNvGrpSpPr/>
          <p:nvPr/>
        </p:nvGrpSpPr>
        <p:grpSpPr>
          <a:xfrm>
            <a:off x="3213735" y="1703070"/>
            <a:ext cx="5459730" cy="2988945"/>
            <a:chOff x="3213735" y="1703070"/>
            <a:chExt cx="5459730" cy="2988945"/>
          </a:xfrm>
        </p:grpSpPr>
        <p:sp>
          <p:nvSpPr>
            <p:cNvPr id="2291" name="Google Shape;2291;p104"/>
            <p:cNvSpPr/>
            <p:nvPr/>
          </p:nvSpPr>
          <p:spPr>
            <a:xfrm>
              <a:off x="6269989" y="1703070"/>
              <a:ext cx="2403475" cy="931544"/>
            </a:xfrm>
            <a:custGeom>
              <a:avLst/>
              <a:gdLst/>
              <a:ahLst/>
              <a:cxnLst/>
              <a:rect l="l" t="t" r="r" b="b"/>
              <a:pathLst>
                <a:path w="2403475" h="931544" extrusionOk="0">
                  <a:moveTo>
                    <a:pt x="2403475" y="0"/>
                  </a:moveTo>
                  <a:lnTo>
                    <a:pt x="0" y="0"/>
                  </a:lnTo>
                  <a:lnTo>
                    <a:pt x="0" y="931544"/>
                  </a:lnTo>
                  <a:lnTo>
                    <a:pt x="2403475" y="931544"/>
                  </a:lnTo>
                  <a:lnTo>
                    <a:pt x="2403475" y="0"/>
                  </a:lnTo>
                  <a:close/>
                </a:path>
              </a:pathLst>
            </a:custGeom>
            <a:solidFill>
              <a:srgbClr val="F7F7F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2" name="Google Shape;2292;p104"/>
            <p:cNvSpPr/>
            <p:nvPr/>
          </p:nvSpPr>
          <p:spPr>
            <a:xfrm>
              <a:off x="3213735" y="2634615"/>
              <a:ext cx="5459730" cy="501015"/>
            </a:xfrm>
            <a:custGeom>
              <a:avLst/>
              <a:gdLst/>
              <a:ahLst/>
              <a:cxnLst/>
              <a:rect l="l" t="t" r="r" b="b"/>
              <a:pathLst>
                <a:path w="5459730" h="501014" extrusionOk="0">
                  <a:moveTo>
                    <a:pt x="5459730" y="0"/>
                  </a:moveTo>
                  <a:lnTo>
                    <a:pt x="0" y="0"/>
                  </a:lnTo>
                  <a:lnTo>
                    <a:pt x="0" y="501014"/>
                  </a:lnTo>
                  <a:lnTo>
                    <a:pt x="5459730" y="501014"/>
                  </a:lnTo>
                  <a:lnTo>
                    <a:pt x="5459730" y="0"/>
                  </a:lnTo>
                  <a:close/>
                </a:path>
              </a:pathLst>
            </a:custGeom>
            <a:solidFill>
              <a:srgbClr val="E9E9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3" name="Google Shape;2293;p104"/>
            <p:cNvSpPr/>
            <p:nvPr/>
          </p:nvSpPr>
          <p:spPr>
            <a:xfrm>
              <a:off x="6269989" y="3135630"/>
              <a:ext cx="2403475" cy="488315"/>
            </a:xfrm>
            <a:custGeom>
              <a:avLst/>
              <a:gdLst/>
              <a:ahLst/>
              <a:cxnLst/>
              <a:rect l="l" t="t" r="r" b="b"/>
              <a:pathLst>
                <a:path w="2403475" h="488314" extrusionOk="0">
                  <a:moveTo>
                    <a:pt x="2403475" y="0"/>
                  </a:moveTo>
                  <a:lnTo>
                    <a:pt x="0" y="0"/>
                  </a:lnTo>
                  <a:lnTo>
                    <a:pt x="0" y="488315"/>
                  </a:lnTo>
                  <a:lnTo>
                    <a:pt x="2403475" y="488315"/>
                  </a:lnTo>
                  <a:lnTo>
                    <a:pt x="2403475" y="0"/>
                  </a:lnTo>
                  <a:close/>
                </a:path>
              </a:pathLst>
            </a:custGeom>
            <a:solidFill>
              <a:srgbClr val="F7F7F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4" name="Google Shape;2294;p104"/>
            <p:cNvSpPr/>
            <p:nvPr/>
          </p:nvSpPr>
          <p:spPr>
            <a:xfrm>
              <a:off x="3213735" y="3623945"/>
              <a:ext cx="5459730" cy="488315"/>
            </a:xfrm>
            <a:custGeom>
              <a:avLst/>
              <a:gdLst/>
              <a:ahLst/>
              <a:cxnLst/>
              <a:rect l="l" t="t" r="r" b="b"/>
              <a:pathLst>
                <a:path w="5459730" h="488314" extrusionOk="0">
                  <a:moveTo>
                    <a:pt x="5459730" y="0"/>
                  </a:moveTo>
                  <a:lnTo>
                    <a:pt x="0" y="0"/>
                  </a:lnTo>
                  <a:lnTo>
                    <a:pt x="0" y="488314"/>
                  </a:lnTo>
                  <a:lnTo>
                    <a:pt x="5459730" y="488314"/>
                  </a:lnTo>
                  <a:lnTo>
                    <a:pt x="5459730" y="0"/>
                  </a:lnTo>
                  <a:close/>
                </a:path>
              </a:pathLst>
            </a:custGeom>
            <a:solidFill>
              <a:srgbClr val="E9E9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5" name="Google Shape;2295;p104"/>
            <p:cNvSpPr/>
            <p:nvPr/>
          </p:nvSpPr>
          <p:spPr>
            <a:xfrm>
              <a:off x="6269989" y="4112260"/>
              <a:ext cx="2403475" cy="579755"/>
            </a:xfrm>
            <a:custGeom>
              <a:avLst/>
              <a:gdLst/>
              <a:ahLst/>
              <a:cxnLst/>
              <a:rect l="l" t="t" r="r" b="b"/>
              <a:pathLst>
                <a:path w="2403475" h="579754" extrusionOk="0">
                  <a:moveTo>
                    <a:pt x="2403475" y="0"/>
                  </a:moveTo>
                  <a:lnTo>
                    <a:pt x="0" y="0"/>
                  </a:lnTo>
                  <a:lnTo>
                    <a:pt x="0" y="579754"/>
                  </a:lnTo>
                  <a:lnTo>
                    <a:pt x="2403475" y="579754"/>
                  </a:lnTo>
                  <a:lnTo>
                    <a:pt x="2403475" y="0"/>
                  </a:lnTo>
                  <a:close/>
                </a:path>
              </a:pathLst>
            </a:custGeom>
            <a:solidFill>
              <a:srgbClr val="F7F7F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96" name="Google Shape;2296;p104"/>
          <p:cNvSpPr txBox="1"/>
          <p:nvPr/>
        </p:nvSpPr>
        <p:spPr>
          <a:xfrm>
            <a:off x="3213735" y="1317625"/>
            <a:ext cx="3056255" cy="385445"/>
          </a:xfrm>
          <a:prstGeom prst="rect">
            <a:avLst/>
          </a:prstGeom>
          <a:solidFill>
            <a:srgbClr val="6B9A1A"/>
          </a:solidFill>
          <a:ln>
            <a:noFill/>
          </a:ln>
        </p:spPr>
        <p:txBody>
          <a:bodyPr spcFirstLastPara="1" wrap="square" lIns="0" tIns="12050" rIns="0" bIns="0" anchor="t" anchorCtr="0">
            <a:spAutoFit/>
          </a:bodyPr>
          <a:lstStyle/>
          <a:p>
            <a:pPr marL="117475"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Επίπεδο επιπτώσεων</a:t>
            </a:r>
            <a:endParaRPr sz="900">
              <a:solidFill>
                <a:schemeClr val="dk1"/>
              </a:solidFill>
              <a:latin typeface="Calibri"/>
              <a:ea typeface="Calibri"/>
              <a:cs typeface="Calibri"/>
              <a:sym typeface="Calibri"/>
            </a:endParaRPr>
          </a:p>
        </p:txBody>
      </p:sp>
      <p:sp>
        <p:nvSpPr>
          <p:cNvPr id="2297" name="Google Shape;2297;p104"/>
          <p:cNvSpPr txBox="1"/>
          <p:nvPr/>
        </p:nvSpPr>
        <p:spPr>
          <a:xfrm>
            <a:off x="6269990" y="1317625"/>
            <a:ext cx="1021715" cy="385445"/>
          </a:xfrm>
          <a:prstGeom prst="rect">
            <a:avLst/>
          </a:prstGeom>
          <a:solidFill>
            <a:srgbClr val="4B6E11"/>
          </a:solidFill>
          <a:ln>
            <a:noFill/>
          </a:ln>
        </p:spPr>
        <p:txBody>
          <a:bodyPr spcFirstLastPara="1" wrap="square" lIns="0" tIns="12050" rIns="0" bIns="0" anchor="t" anchorCtr="0">
            <a:spAutoFit/>
          </a:bodyPr>
          <a:lstStyle/>
          <a:p>
            <a:pPr marL="660400"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Τιμές</a:t>
            </a:r>
            <a:endParaRPr sz="900">
              <a:solidFill>
                <a:schemeClr val="dk1"/>
              </a:solidFill>
              <a:latin typeface="Calibri"/>
              <a:ea typeface="Calibri"/>
              <a:cs typeface="Calibri"/>
              <a:sym typeface="Calibri"/>
            </a:endParaRPr>
          </a:p>
        </p:txBody>
      </p:sp>
      <p:sp>
        <p:nvSpPr>
          <p:cNvPr id="2298" name="Google Shape;2298;p104"/>
          <p:cNvSpPr txBox="1"/>
          <p:nvPr/>
        </p:nvSpPr>
        <p:spPr>
          <a:xfrm>
            <a:off x="7291705" y="1317625"/>
            <a:ext cx="1381760" cy="385445"/>
          </a:xfrm>
          <a:prstGeom prst="rect">
            <a:avLst/>
          </a:prstGeom>
          <a:solidFill>
            <a:srgbClr val="38520D"/>
          </a:solidFill>
          <a:ln>
            <a:noFill/>
          </a:ln>
        </p:spPr>
        <p:txBody>
          <a:bodyPr spcFirstLastPara="1" wrap="square" lIns="0" tIns="12050" rIns="0" bIns="0" anchor="t" anchorCtr="0">
            <a:spAutoFit/>
          </a:bodyPr>
          <a:lstStyle/>
          <a:p>
            <a:pPr marL="737235"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Περιγραφή</a:t>
            </a:r>
            <a:endParaRPr sz="900">
              <a:solidFill>
                <a:schemeClr val="dk1"/>
              </a:solidFill>
              <a:latin typeface="Calibri"/>
              <a:ea typeface="Calibri"/>
              <a:cs typeface="Calibri"/>
              <a:sym typeface="Calibri"/>
            </a:endParaRPr>
          </a:p>
        </p:txBody>
      </p:sp>
      <p:sp>
        <p:nvSpPr>
          <p:cNvPr id="2299" name="Google Shape;2299;p104"/>
          <p:cNvSpPr txBox="1"/>
          <p:nvPr/>
        </p:nvSpPr>
        <p:spPr>
          <a:xfrm>
            <a:off x="3213735" y="1933922"/>
            <a:ext cx="845185" cy="2898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Πολύ υψηλό (</a:t>
            </a:r>
            <a:r>
              <a:rPr lang="en-US" sz="900">
                <a:solidFill>
                  <a:srgbClr val="333333"/>
                </a:solidFill>
                <a:latin typeface="Arial"/>
                <a:ea typeface="Arial"/>
                <a:cs typeface="Arial"/>
                <a:sym typeface="Arial"/>
              </a:rPr>
              <a:t>VH)</a:t>
            </a:r>
            <a:endParaRPr sz="900">
              <a:solidFill>
                <a:schemeClr val="dk1"/>
              </a:solidFill>
              <a:latin typeface="Arial"/>
              <a:ea typeface="Arial"/>
              <a:cs typeface="Arial"/>
              <a:sym typeface="Arial"/>
            </a:endParaRPr>
          </a:p>
        </p:txBody>
      </p:sp>
      <p:sp>
        <p:nvSpPr>
          <p:cNvPr id="2300" name="Google Shape;2300;p104"/>
          <p:cNvSpPr txBox="1"/>
          <p:nvPr/>
        </p:nvSpPr>
        <p:spPr>
          <a:xfrm>
            <a:off x="7113268" y="2023745"/>
            <a:ext cx="7683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5</a:t>
            </a:r>
            <a:endParaRPr sz="900">
              <a:solidFill>
                <a:schemeClr val="dk1"/>
              </a:solidFill>
              <a:latin typeface="Arial"/>
              <a:ea typeface="Arial"/>
              <a:cs typeface="Arial"/>
              <a:sym typeface="Arial"/>
            </a:endParaRPr>
          </a:p>
        </p:txBody>
      </p:sp>
      <p:sp>
        <p:nvSpPr>
          <p:cNvPr id="2301" name="Google Shape;2301;p104"/>
          <p:cNvSpPr txBox="1"/>
          <p:nvPr/>
        </p:nvSpPr>
        <p:spPr>
          <a:xfrm>
            <a:off x="7752079" y="1994534"/>
            <a:ext cx="921385" cy="282129"/>
          </a:xfrm>
          <a:prstGeom prst="rect">
            <a:avLst/>
          </a:prstGeom>
          <a:noFill/>
          <a:ln>
            <a:noFill/>
          </a:ln>
        </p:spPr>
        <p:txBody>
          <a:bodyPr spcFirstLastPara="1" wrap="square" lIns="0" tIns="25400" rIns="0" bIns="0" anchor="t" anchorCtr="0">
            <a:spAutoFit/>
          </a:bodyPr>
          <a:lstStyle/>
          <a:p>
            <a:pPr marL="0" marR="9525" lvl="0" indent="368300" algn="l" rtl="0">
              <a:lnSpc>
                <a:spcPct val="111111"/>
              </a:lnSpc>
              <a:spcBef>
                <a:spcPts val="0"/>
              </a:spcBef>
              <a:spcAft>
                <a:spcPts val="0"/>
              </a:spcAft>
              <a:buNone/>
            </a:pPr>
            <a:r>
              <a:rPr lang="en-US" sz="900">
                <a:solidFill>
                  <a:srgbClr val="333333"/>
                </a:solidFill>
                <a:latin typeface="Arial"/>
                <a:ea typeface="Arial"/>
                <a:cs typeface="Arial"/>
                <a:sym typeface="Arial"/>
              </a:rPr>
              <a:t>Εάν R ≥  5.000.000</a:t>
            </a:r>
            <a:endParaRPr sz="900">
              <a:solidFill>
                <a:schemeClr val="dk1"/>
              </a:solidFill>
              <a:latin typeface="Arial"/>
              <a:ea typeface="Arial"/>
              <a:cs typeface="Arial"/>
              <a:sym typeface="Arial"/>
            </a:endParaRPr>
          </a:p>
        </p:txBody>
      </p:sp>
      <p:sp>
        <p:nvSpPr>
          <p:cNvPr id="2302" name="Google Shape;2302;p104"/>
          <p:cNvSpPr txBox="1"/>
          <p:nvPr/>
        </p:nvSpPr>
        <p:spPr>
          <a:xfrm>
            <a:off x="3331843" y="2678616"/>
            <a:ext cx="473709" cy="289823"/>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Υψηλό (</a:t>
            </a:r>
            <a:r>
              <a:rPr lang="en-US" sz="900">
                <a:solidFill>
                  <a:srgbClr val="333333"/>
                </a:solidFill>
                <a:latin typeface="Arial"/>
                <a:ea typeface="Arial"/>
                <a:cs typeface="Arial"/>
                <a:sym typeface="Arial"/>
              </a:rPr>
              <a:t>H)</a:t>
            </a:r>
            <a:endParaRPr sz="900">
              <a:solidFill>
                <a:schemeClr val="dk1"/>
              </a:solidFill>
              <a:latin typeface="Arial"/>
              <a:ea typeface="Arial"/>
              <a:cs typeface="Arial"/>
              <a:sym typeface="Arial"/>
            </a:endParaRPr>
          </a:p>
        </p:txBody>
      </p:sp>
      <p:sp>
        <p:nvSpPr>
          <p:cNvPr id="2303" name="Google Shape;2303;p104"/>
          <p:cNvSpPr txBox="1"/>
          <p:nvPr/>
        </p:nvSpPr>
        <p:spPr>
          <a:xfrm>
            <a:off x="7119619" y="2652395"/>
            <a:ext cx="7683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4</a:t>
            </a:r>
            <a:endParaRPr sz="900">
              <a:solidFill>
                <a:schemeClr val="dk1"/>
              </a:solidFill>
              <a:latin typeface="Arial"/>
              <a:ea typeface="Arial"/>
              <a:cs typeface="Arial"/>
              <a:sym typeface="Arial"/>
            </a:endParaRPr>
          </a:p>
        </p:txBody>
      </p:sp>
      <p:sp>
        <p:nvSpPr>
          <p:cNvPr id="2304" name="Google Shape;2304;p104"/>
          <p:cNvSpPr txBox="1"/>
          <p:nvPr/>
        </p:nvSpPr>
        <p:spPr>
          <a:xfrm>
            <a:off x="7387590" y="2641918"/>
            <a:ext cx="1190625" cy="427990"/>
          </a:xfrm>
          <a:prstGeom prst="rect">
            <a:avLst/>
          </a:prstGeom>
          <a:noFill/>
          <a:ln>
            <a:noFill/>
          </a:ln>
        </p:spPr>
        <p:txBody>
          <a:bodyPr spcFirstLastPara="1" wrap="square" lIns="0" tIns="76825" rIns="0" bIns="0" anchor="t" anchorCtr="0">
            <a:spAutoFit/>
          </a:bodyPr>
          <a:lstStyle/>
          <a:p>
            <a:pPr marL="0" marR="5080" lvl="0" indent="0" algn="r" rtl="0">
              <a:lnSpc>
                <a:spcPct val="100000"/>
              </a:lnSpc>
              <a:spcBef>
                <a:spcPts val="0"/>
              </a:spcBef>
              <a:spcAft>
                <a:spcPts val="0"/>
              </a:spcAft>
              <a:buNone/>
            </a:pPr>
            <a:r>
              <a:rPr lang="en-US" sz="900">
                <a:solidFill>
                  <a:srgbClr val="333333"/>
                </a:solidFill>
                <a:latin typeface="Arial"/>
                <a:ea typeface="Arial"/>
                <a:cs typeface="Arial"/>
                <a:sym typeface="Arial"/>
              </a:rPr>
              <a:t>150.000 ≤ R &lt;</a:t>
            </a:r>
            <a:endParaRPr sz="900">
              <a:solidFill>
                <a:schemeClr val="dk1"/>
              </a:solidFill>
              <a:latin typeface="Arial"/>
              <a:ea typeface="Arial"/>
              <a:cs typeface="Arial"/>
              <a:sym typeface="Arial"/>
            </a:endParaRPr>
          </a:p>
          <a:p>
            <a:pPr marL="0" marR="9525" lvl="0" indent="0" algn="r" rtl="0">
              <a:lnSpc>
                <a:spcPct val="100000"/>
              </a:lnSpc>
              <a:spcBef>
                <a:spcPts val="505"/>
              </a:spcBef>
              <a:spcAft>
                <a:spcPts val="0"/>
              </a:spcAft>
              <a:buNone/>
            </a:pPr>
            <a:r>
              <a:rPr lang="en-US" sz="900">
                <a:solidFill>
                  <a:srgbClr val="333333"/>
                </a:solidFill>
                <a:latin typeface="Arial"/>
                <a:ea typeface="Arial"/>
                <a:cs typeface="Arial"/>
                <a:sym typeface="Arial"/>
              </a:rPr>
              <a:t>5.000.000</a:t>
            </a:r>
            <a:endParaRPr sz="900">
              <a:solidFill>
                <a:schemeClr val="dk1"/>
              </a:solidFill>
              <a:latin typeface="Arial"/>
              <a:ea typeface="Arial"/>
              <a:cs typeface="Arial"/>
              <a:sym typeface="Arial"/>
            </a:endParaRPr>
          </a:p>
        </p:txBody>
      </p:sp>
      <p:sp>
        <p:nvSpPr>
          <p:cNvPr id="2305" name="Google Shape;2305;p104"/>
          <p:cNvSpPr txBox="1"/>
          <p:nvPr/>
        </p:nvSpPr>
        <p:spPr>
          <a:xfrm>
            <a:off x="3319145" y="3155632"/>
            <a:ext cx="554990" cy="2898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Μεσαίο (</a:t>
            </a:r>
            <a:r>
              <a:rPr lang="en-US" sz="900">
                <a:solidFill>
                  <a:srgbClr val="333333"/>
                </a:solidFill>
                <a:latin typeface="Arial"/>
                <a:ea typeface="Arial"/>
                <a:cs typeface="Arial"/>
                <a:sym typeface="Arial"/>
              </a:rPr>
              <a:t>M)</a:t>
            </a:r>
            <a:endParaRPr sz="900">
              <a:solidFill>
                <a:schemeClr val="dk1"/>
              </a:solidFill>
              <a:latin typeface="Arial"/>
              <a:ea typeface="Arial"/>
              <a:cs typeface="Arial"/>
              <a:sym typeface="Arial"/>
            </a:endParaRPr>
          </a:p>
        </p:txBody>
      </p:sp>
      <p:sp>
        <p:nvSpPr>
          <p:cNvPr id="2306" name="Google Shape;2306;p104"/>
          <p:cNvSpPr txBox="1"/>
          <p:nvPr/>
        </p:nvSpPr>
        <p:spPr>
          <a:xfrm>
            <a:off x="7119619" y="3154045"/>
            <a:ext cx="7683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3</a:t>
            </a:r>
            <a:endParaRPr sz="900">
              <a:solidFill>
                <a:schemeClr val="dk1"/>
              </a:solidFill>
              <a:latin typeface="Arial"/>
              <a:ea typeface="Arial"/>
              <a:cs typeface="Arial"/>
              <a:sym typeface="Arial"/>
            </a:endParaRPr>
          </a:p>
        </p:txBody>
      </p:sp>
      <p:sp>
        <p:nvSpPr>
          <p:cNvPr id="2307" name="Google Shape;2307;p104"/>
          <p:cNvSpPr txBox="1"/>
          <p:nvPr/>
        </p:nvSpPr>
        <p:spPr>
          <a:xfrm>
            <a:off x="7451725" y="3143568"/>
            <a:ext cx="1127125" cy="418704"/>
          </a:xfrm>
          <a:prstGeom prst="rect">
            <a:avLst/>
          </a:prstGeom>
          <a:noFill/>
          <a:ln>
            <a:noFill/>
          </a:ln>
        </p:spPr>
        <p:txBody>
          <a:bodyPr spcFirstLastPara="1" wrap="square" lIns="0" tIns="76825" rIns="0" bIns="0" anchor="t" anchorCtr="0">
            <a:spAutoFit/>
          </a:bodyPr>
          <a:lstStyle/>
          <a:p>
            <a:pPr marL="0" marR="5080" lvl="0" indent="0" algn="r" rtl="0">
              <a:lnSpc>
                <a:spcPct val="100000"/>
              </a:lnSpc>
              <a:spcBef>
                <a:spcPts val="0"/>
              </a:spcBef>
              <a:spcAft>
                <a:spcPts val="0"/>
              </a:spcAft>
              <a:buNone/>
            </a:pPr>
            <a:r>
              <a:rPr lang="en-US" sz="900">
                <a:solidFill>
                  <a:srgbClr val="333333"/>
                </a:solidFill>
                <a:latin typeface="Arial"/>
                <a:ea typeface="Arial"/>
                <a:cs typeface="Arial"/>
                <a:sym typeface="Arial"/>
              </a:rPr>
              <a:t>10.000 ≤ R &lt;</a:t>
            </a:r>
            <a:endParaRPr sz="900">
              <a:solidFill>
                <a:schemeClr val="dk1"/>
              </a:solidFill>
              <a:latin typeface="Arial"/>
              <a:ea typeface="Arial"/>
              <a:cs typeface="Arial"/>
              <a:sym typeface="Arial"/>
            </a:endParaRPr>
          </a:p>
          <a:p>
            <a:pPr marL="0" marR="8890" lvl="0" indent="0" algn="r" rtl="0">
              <a:lnSpc>
                <a:spcPct val="100000"/>
              </a:lnSpc>
              <a:spcBef>
                <a:spcPts val="505"/>
              </a:spcBef>
              <a:spcAft>
                <a:spcPts val="0"/>
              </a:spcAft>
              <a:buNone/>
            </a:pPr>
            <a:r>
              <a:rPr lang="en-US" sz="900">
                <a:solidFill>
                  <a:srgbClr val="333333"/>
                </a:solidFill>
                <a:latin typeface="Arial"/>
                <a:ea typeface="Arial"/>
                <a:cs typeface="Arial"/>
                <a:sym typeface="Arial"/>
              </a:rPr>
              <a:t>150.000</a:t>
            </a:r>
            <a:endParaRPr sz="900">
              <a:solidFill>
                <a:schemeClr val="dk1"/>
              </a:solidFill>
              <a:latin typeface="Arial"/>
              <a:ea typeface="Arial"/>
              <a:cs typeface="Arial"/>
              <a:sym typeface="Arial"/>
            </a:endParaRPr>
          </a:p>
        </p:txBody>
      </p:sp>
      <p:sp>
        <p:nvSpPr>
          <p:cNvPr id="2308" name="Google Shape;2308;p104"/>
          <p:cNvSpPr txBox="1"/>
          <p:nvPr/>
        </p:nvSpPr>
        <p:spPr>
          <a:xfrm>
            <a:off x="3315651" y="3691943"/>
            <a:ext cx="506095" cy="289823"/>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Χαμηλή (</a:t>
            </a:r>
            <a:r>
              <a:rPr lang="en-US" sz="900">
                <a:solidFill>
                  <a:srgbClr val="333333"/>
                </a:solidFill>
                <a:latin typeface="Arial"/>
                <a:ea typeface="Arial"/>
                <a:cs typeface="Arial"/>
                <a:sym typeface="Arial"/>
              </a:rPr>
              <a:t>L)</a:t>
            </a:r>
            <a:endParaRPr sz="900">
              <a:solidFill>
                <a:schemeClr val="dk1"/>
              </a:solidFill>
              <a:latin typeface="Arial"/>
              <a:ea typeface="Arial"/>
              <a:cs typeface="Arial"/>
              <a:sym typeface="Arial"/>
            </a:endParaRPr>
          </a:p>
        </p:txBody>
      </p:sp>
      <p:sp>
        <p:nvSpPr>
          <p:cNvPr id="2309" name="Google Shape;2309;p104"/>
          <p:cNvSpPr txBox="1"/>
          <p:nvPr/>
        </p:nvSpPr>
        <p:spPr>
          <a:xfrm>
            <a:off x="7119619" y="3642359"/>
            <a:ext cx="76835" cy="16256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2</a:t>
            </a:r>
            <a:endParaRPr sz="900">
              <a:solidFill>
                <a:schemeClr val="dk1"/>
              </a:solidFill>
              <a:latin typeface="Arial"/>
              <a:ea typeface="Arial"/>
              <a:cs typeface="Arial"/>
              <a:sym typeface="Arial"/>
            </a:endParaRPr>
          </a:p>
        </p:txBody>
      </p:sp>
      <p:sp>
        <p:nvSpPr>
          <p:cNvPr id="2310" name="Google Shape;2310;p104"/>
          <p:cNvSpPr txBox="1"/>
          <p:nvPr/>
        </p:nvSpPr>
        <p:spPr>
          <a:xfrm>
            <a:off x="7514590" y="3631882"/>
            <a:ext cx="1063625" cy="418704"/>
          </a:xfrm>
          <a:prstGeom prst="rect">
            <a:avLst/>
          </a:prstGeom>
          <a:noFill/>
          <a:ln>
            <a:noFill/>
          </a:ln>
        </p:spPr>
        <p:txBody>
          <a:bodyPr spcFirstLastPara="1" wrap="square" lIns="0" tIns="76825" rIns="0" bIns="0" anchor="t" anchorCtr="0">
            <a:spAutoFit/>
          </a:bodyPr>
          <a:lstStyle/>
          <a:p>
            <a:pPr marL="0" marR="5080" lvl="0" indent="0" algn="r" rtl="0">
              <a:lnSpc>
                <a:spcPct val="100000"/>
              </a:lnSpc>
              <a:spcBef>
                <a:spcPts val="0"/>
              </a:spcBef>
              <a:spcAft>
                <a:spcPts val="0"/>
              </a:spcAft>
              <a:buNone/>
            </a:pPr>
            <a:r>
              <a:rPr lang="en-US" sz="900">
                <a:solidFill>
                  <a:srgbClr val="333333"/>
                </a:solidFill>
                <a:latin typeface="Arial"/>
                <a:ea typeface="Arial"/>
                <a:cs typeface="Arial"/>
                <a:sym typeface="Arial"/>
              </a:rPr>
              <a:t>1,000 ≤  R &lt;</a:t>
            </a:r>
            <a:endParaRPr sz="900">
              <a:solidFill>
                <a:schemeClr val="dk1"/>
              </a:solidFill>
              <a:latin typeface="Arial"/>
              <a:ea typeface="Arial"/>
              <a:cs typeface="Arial"/>
              <a:sym typeface="Arial"/>
            </a:endParaRPr>
          </a:p>
          <a:p>
            <a:pPr marL="0" marR="9525" lvl="0" indent="0" algn="r" rtl="0">
              <a:lnSpc>
                <a:spcPct val="100000"/>
              </a:lnSpc>
              <a:spcBef>
                <a:spcPts val="505"/>
              </a:spcBef>
              <a:spcAft>
                <a:spcPts val="0"/>
              </a:spcAft>
              <a:buNone/>
            </a:pPr>
            <a:r>
              <a:rPr lang="en-US" sz="900">
                <a:solidFill>
                  <a:srgbClr val="333333"/>
                </a:solidFill>
                <a:latin typeface="Arial"/>
                <a:ea typeface="Arial"/>
                <a:cs typeface="Arial"/>
                <a:sym typeface="Arial"/>
              </a:rPr>
              <a:t>10.000</a:t>
            </a:r>
            <a:endParaRPr sz="900">
              <a:solidFill>
                <a:schemeClr val="dk1"/>
              </a:solidFill>
              <a:latin typeface="Arial"/>
              <a:ea typeface="Arial"/>
              <a:cs typeface="Arial"/>
              <a:sym typeface="Arial"/>
            </a:endParaRPr>
          </a:p>
        </p:txBody>
      </p:sp>
      <p:sp>
        <p:nvSpPr>
          <p:cNvPr id="2311" name="Google Shape;2311;p104"/>
          <p:cNvSpPr txBox="1"/>
          <p:nvPr/>
        </p:nvSpPr>
        <p:spPr>
          <a:xfrm>
            <a:off x="3319145" y="4257225"/>
            <a:ext cx="859155" cy="2898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Calibri"/>
                <a:ea typeface="Calibri"/>
                <a:cs typeface="Calibri"/>
                <a:sym typeface="Calibri"/>
              </a:rPr>
              <a:t>Πολύ χαμηλό (</a:t>
            </a:r>
            <a:r>
              <a:rPr lang="en-US" sz="900">
                <a:solidFill>
                  <a:srgbClr val="333333"/>
                </a:solidFill>
                <a:latin typeface="Arial"/>
                <a:ea typeface="Arial"/>
                <a:cs typeface="Arial"/>
                <a:sym typeface="Arial"/>
              </a:rPr>
              <a:t>VL)</a:t>
            </a:r>
            <a:endParaRPr sz="900">
              <a:solidFill>
                <a:schemeClr val="dk1"/>
              </a:solidFill>
              <a:latin typeface="Arial"/>
              <a:ea typeface="Arial"/>
              <a:cs typeface="Arial"/>
              <a:sym typeface="Arial"/>
            </a:endParaRPr>
          </a:p>
        </p:txBody>
      </p:sp>
      <p:sp>
        <p:nvSpPr>
          <p:cNvPr id="2312" name="Google Shape;2312;p104"/>
          <p:cNvSpPr txBox="1"/>
          <p:nvPr/>
        </p:nvSpPr>
        <p:spPr>
          <a:xfrm>
            <a:off x="7106919" y="4130675"/>
            <a:ext cx="8953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rgbClr val="333333"/>
                </a:solidFill>
                <a:latin typeface="Arial"/>
                <a:ea typeface="Arial"/>
                <a:cs typeface="Arial"/>
                <a:sym typeface="Arial"/>
              </a:rPr>
              <a:t>1</a:t>
            </a:r>
            <a:endParaRPr sz="900">
              <a:solidFill>
                <a:schemeClr val="dk1"/>
              </a:solidFill>
              <a:latin typeface="Arial"/>
              <a:ea typeface="Arial"/>
              <a:cs typeface="Arial"/>
              <a:sym typeface="Arial"/>
            </a:endParaRPr>
          </a:p>
        </p:txBody>
      </p:sp>
      <p:sp>
        <p:nvSpPr>
          <p:cNvPr id="2313" name="Google Shape;2313;p104"/>
          <p:cNvSpPr txBox="1"/>
          <p:nvPr/>
        </p:nvSpPr>
        <p:spPr>
          <a:xfrm>
            <a:off x="7330440" y="4130675"/>
            <a:ext cx="1243965" cy="150554"/>
          </a:xfrm>
          <a:prstGeom prst="rect">
            <a:avLst/>
          </a:prstGeom>
          <a:noFill/>
          <a:ln>
            <a:noFill/>
          </a:ln>
        </p:spPr>
        <p:txBody>
          <a:bodyPr spcFirstLastPara="1" wrap="square" lIns="0" tIns="13325" rIns="0" bIns="0" anchor="t" anchorCtr="0">
            <a:spAutoFit/>
          </a:bodyPr>
          <a:lstStyle/>
          <a:p>
            <a:pPr marL="12700" marR="5080" lvl="0" indent="240665" algn="just" rtl="0">
              <a:lnSpc>
                <a:spcPct val="99300"/>
              </a:lnSpc>
              <a:spcBef>
                <a:spcPts val="0"/>
              </a:spcBef>
              <a:spcAft>
                <a:spcPts val="0"/>
              </a:spcAft>
              <a:buNone/>
            </a:pPr>
            <a:r>
              <a:rPr lang="en-US" sz="900">
                <a:solidFill>
                  <a:srgbClr val="333333"/>
                </a:solidFill>
                <a:latin typeface="Arial"/>
                <a:ea typeface="Arial"/>
                <a:cs typeface="Arial"/>
                <a:sym typeface="Arial"/>
              </a:rPr>
              <a:t>R  &lt;1.000</a:t>
            </a:r>
            <a:endParaRPr sz="900">
              <a:solidFill>
                <a:schemeClr val="dk1"/>
              </a:solidFill>
              <a:latin typeface="Arial"/>
              <a:ea typeface="Arial"/>
              <a:cs typeface="Arial"/>
              <a:sym typeface="Arial"/>
            </a:endParaRPr>
          </a:p>
        </p:txBody>
      </p:sp>
      <p:pic>
        <p:nvPicPr>
          <p:cNvPr id="2314" name="Google Shape;2314;p104"/>
          <p:cNvPicPr preferRelativeResize="0"/>
          <p:nvPr/>
        </p:nvPicPr>
        <p:blipFill rotWithShape="1">
          <a:blip r:embed="rId7">
            <a:alphaModFix/>
          </a:blip>
          <a:srcRect/>
          <a:stretch/>
        </p:blipFill>
        <p:spPr>
          <a:xfrm>
            <a:off x="3044190" y="4815205"/>
            <a:ext cx="5668644" cy="14503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319" name="Google Shape;2319;p105"/>
          <p:cNvSpPr/>
          <p:nvPr/>
        </p:nvSpPr>
        <p:spPr>
          <a:xfrm>
            <a:off x="8581390" y="4356100"/>
            <a:ext cx="1849755" cy="665480"/>
          </a:xfrm>
          <a:custGeom>
            <a:avLst/>
            <a:gdLst/>
            <a:ahLst/>
            <a:cxnLst/>
            <a:rect l="l" t="t" r="r" b="b"/>
            <a:pathLst>
              <a:path w="1849754" h="665479" extrusionOk="0">
                <a:moveTo>
                  <a:pt x="883280" y="481330"/>
                </a:moveTo>
                <a:lnTo>
                  <a:pt x="660400" y="481330"/>
                </a:lnTo>
                <a:lnTo>
                  <a:pt x="726439" y="665162"/>
                </a:lnTo>
                <a:lnTo>
                  <a:pt x="883280" y="481330"/>
                </a:lnTo>
                <a:close/>
              </a:path>
              <a:path w="1849754" h="665479" extrusionOk="0">
                <a:moveTo>
                  <a:pt x="1194505" y="459739"/>
                </a:moveTo>
                <a:lnTo>
                  <a:pt x="901700" y="459739"/>
                </a:lnTo>
                <a:lnTo>
                  <a:pt x="1134109" y="607694"/>
                </a:lnTo>
                <a:lnTo>
                  <a:pt x="1194505" y="459739"/>
                </a:lnTo>
                <a:close/>
              </a:path>
              <a:path w="1849754" h="665479" extrusionOk="0">
                <a:moveTo>
                  <a:pt x="1474400" y="445135"/>
                </a:moveTo>
                <a:lnTo>
                  <a:pt x="1200467" y="445135"/>
                </a:lnTo>
                <a:lnTo>
                  <a:pt x="1553527" y="557212"/>
                </a:lnTo>
                <a:lnTo>
                  <a:pt x="1474400" y="445135"/>
                </a:lnTo>
                <a:close/>
              </a:path>
              <a:path w="1849754" h="665479" extrusionOk="0">
                <a:moveTo>
                  <a:pt x="1463193" y="429260"/>
                </a:moveTo>
                <a:lnTo>
                  <a:pt x="485139" y="429260"/>
                </a:lnTo>
                <a:lnTo>
                  <a:pt x="407669" y="542607"/>
                </a:lnTo>
                <a:lnTo>
                  <a:pt x="660400" y="481330"/>
                </a:lnTo>
                <a:lnTo>
                  <a:pt x="883280" y="481330"/>
                </a:lnTo>
                <a:lnTo>
                  <a:pt x="901700" y="459739"/>
                </a:lnTo>
                <a:lnTo>
                  <a:pt x="1194505" y="459739"/>
                </a:lnTo>
                <a:lnTo>
                  <a:pt x="1200467" y="445135"/>
                </a:lnTo>
                <a:lnTo>
                  <a:pt x="1474400" y="445135"/>
                </a:lnTo>
                <a:lnTo>
                  <a:pt x="1463193" y="429260"/>
                </a:lnTo>
                <a:close/>
              </a:path>
              <a:path w="1849754" h="665479" extrusionOk="0">
                <a:moveTo>
                  <a:pt x="31750" y="70485"/>
                </a:moveTo>
                <a:lnTo>
                  <a:pt x="396239" y="234632"/>
                </a:lnTo>
                <a:lnTo>
                  <a:pt x="0" y="265430"/>
                </a:lnTo>
                <a:lnTo>
                  <a:pt x="318769" y="362585"/>
                </a:lnTo>
                <a:lnTo>
                  <a:pt x="11429" y="449262"/>
                </a:lnTo>
                <a:lnTo>
                  <a:pt x="485139" y="429260"/>
                </a:lnTo>
                <a:lnTo>
                  <a:pt x="1463193" y="429260"/>
                </a:lnTo>
                <a:lnTo>
                  <a:pt x="1441450" y="398462"/>
                </a:lnTo>
                <a:lnTo>
                  <a:pt x="1806850" y="398462"/>
                </a:lnTo>
                <a:lnTo>
                  <a:pt x="1507489" y="322580"/>
                </a:lnTo>
                <a:lnTo>
                  <a:pt x="1806257" y="250507"/>
                </a:lnTo>
                <a:lnTo>
                  <a:pt x="1430019" y="225425"/>
                </a:lnTo>
                <a:lnTo>
                  <a:pt x="1480093" y="194627"/>
                </a:lnTo>
                <a:lnTo>
                  <a:pt x="626109" y="194627"/>
                </a:lnTo>
                <a:lnTo>
                  <a:pt x="31750" y="70485"/>
                </a:lnTo>
                <a:close/>
              </a:path>
              <a:path w="1849754" h="665479" extrusionOk="0">
                <a:moveTo>
                  <a:pt x="1806850" y="398462"/>
                </a:moveTo>
                <a:lnTo>
                  <a:pt x="1441450" y="398462"/>
                </a:lnTo>
                <a:lnTo>
                  <a:pt x="1849437" y="409257"/>
                </a:lnTo>
                <a:lnTo>
                  <a:pt x="1806850" y="398462"/>
                </a:lnTo>
                <a:close/>
              </a:path>
              <a:path w="1849754" h="665479" extrusionOk="0">
                <a:moveTo>
                  <a:pt x="715009" y="70485"/>
                </a:moveTo>
                <a:lnTo>
                  <a:pt x="626109" y="194627"/>
                </a:lnTo>
                <a:lnTo>
                  <a:pt x="1480093" y="194627"/>
                </a:lnTo>
                <a:lnTo>
                  <a:pt x="1506421" y="178435"/>
                </a:lnTo>
                <a:lnTo>
                  <a:pt x="924559" y="178435"/>
                </a:lnTo>
                <a:lnTo>
                  <a:pt x="715009" y="70485"/>
                </a:lnTo>
                <a:close/>
              </a:path>
              <a:path w="1849754" h="665479" extrusionOk="0">
                <a:moveTo>
                  <a:pt x="1243329" y="0"/>
                </a:moveTo>
                <a:lnTo>
                  <a:pt x="924559" y="178435"/>
                </a:lnTo>
                <a:lnTo>
                  <a:pt x="1506421" y="178435"/>
                </a:lnTo>
                <a:lnTo>
                  <a:pt x="1530167" y="163830"/>
                </a:lnTo>
                <a:lnTo>
                  <a:pt x="1211897" y="163830"/>
                </a:lnTo>
                <a:lnTo>
                  <a:pt x="1243329" y="0"/>
                </a:lnTo>
                <a:close/>
              </a:path>
              <a:path w="1849754" h="665479" extrusionOk="0">
                <a:moveTo>
                  <a:pt x="1573529" y="137160"/>
                </a:moveTo>
                <a:lnTo>
                  <a:pt x="1211897" y="163830"/>
                </a:lnTo>
                <a:lnTo>
                  <a:pt x="1530167" y="163830"/>
                </a:lnTo>
                <a:lnTo>
                  <a:pt x="1573529" y="137160"/>
                </a:lnTo>
                <a:close/>
              </a:path>
            </a:pathLst>
          </a:custGeom>
          <a:solidFill>
            <a:srgbClr val="9A211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0" name="Google Shape;2320;p105"/>
          <p:cNvSpPr txBox="1"/>
          <p:nvPr/>
        </p:nvSpPr>
        <p:spPr>
          <a:xfrm>
            <a:off x="9128759" y="4534534"/>
            <a:ext cx="774065" cy="1854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Επιπτώσεις</a:t>
            </a:r>
            <a:endParaRPr sz="1050">
              <a:solidFill>
                <a:schemeClr val="dk1"/>
              </a:solidFill>
              <a:latin typeface="Calibri"/>
              <a:ea typeface="Calibri"/>
              <a:cs typeface="Calibri"/>
              <a:sym typeface="Calibri"/>
            </a:endParaRPr>
          </a:p>
        </p:txBody>
      </p:sp>
      <p:sp>
        <p:nvSpPr>
          <p:cNvPr id="2321" name="Google Shape;2321;p105"/>
          <p:cNvSpPr txBox="1">
            <a:spLocks noGrp="1"/>
          </p:cNvSpPr>
          <p:nvPr>
            <p:ph type="title"/>
          </p:nvPr>
        </p:nvSpPr>
        <p:spPr>
          <a:xfrm>
            <a:off x="1562100" y="466407"/>
            <a:ext cx="6615430" cy="3073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50" b="1">
                <a:latin typeface="Calibri"/>
                <a:ea typeface="Calibri"/>
                <a:cs typeface="Calibri"/>
                <a:sym typeface="Calibri"/>
              </a:rPr>
              <a:t>Κοινωνικοτεχνική προσέγγιση της εκτίμησης του κινδύνου</a:t>
            </a:r>
            <a:endParaRPr sz="1850">
              <a:latin typeface="Calibri"/>
              <a:ea typeface="Calibri"/>
              <a:cs typeface="Calibri"/>
              <a:sym typeface="Calibri"/>
            </a:endParaRPr>
          </a:p>
        </p:txBody>
      </p:sp>
      <p:sp>
        <p:nvSpPr>
          <p:cNvPr id="2322" name="Google Shape;2322;p105"/>
          <p:cNvSpPr txBox="1"/>
          <p:nvPr/>
        </p:nvSpPr>
        <p:spPr>
          <a:xfrm>
            <a:off x="1403350" y="1708784"/>
            <a:ext cx="5454650" cy="235001"/>
          </a:xfrm>
          <a:prstGeom prst="rect">
            <a:avLst/>
          </a:prstGeom>
          <a:noFill/>
          <a:ln>
            <a:noFill/>
          </a:ln>
        </p:spPr>
        <p:txBody>
          <a:bodyPr spcFirstLastPara="1" wrap="square" lIns="0" tIns="12700" rIns="0" bIns="0" anchor="t" anchorCtr="0">
            <a:spAutoFit/>
          </a:bodyPr>
          <a:lstStyle/>
          <a:p>
            <a:pPr marL="12700" marR="5080" lvl="0" indent="0" algn="l" rtl="0">
              <a:lnSpc>
                <a:spcPct val="153600"/>
              </a:lnSpc>
              <a:spcBef>
                <a:spcPts val="0"/>
              </a:spcBef>
              <a:spcAft>
                <a:spcPts val="0"/>
              </a:spcAft>
              <a:buNone/>
            </a:pPr>
            <a:r>
              <a:rPr lang="en-US" sz="1050" b="1">
                <a:solidFill>
                  <a:srgbClr val="D6791A"/>
                </a:solidFill>
                <a:latin typeface="Calibri"/>
                <a:ea typeface="Calibri"/>
                <a:cs typeface="Calibri"/>
                <a:sym typeface="Calibri"/>
              </a:rPr>
              <a:t>Κίνδυνος= Απειλή χ Ευπάθεια χ Επιπτώσεις  χ  </a:t>
            </a:r>
            <a:r>
              <a:rPr lang="en-US" sz="1050" b="1">
                <a:solidFill>
                  <a:srgbClr val="FF0000"/>
                </a:solidFill>
                <a:latin typeface="Calibri"/>
                <a:ea typeface="Calibri"/>
                <a:cs typeface="Calibri"/>
                <a:sym typeface="Calibri"/>
              </a:rPr>
              <a:t>ψυχολογικό  προφίλ Αντιπάλων </a:t>
            </a:r>
            <a:endParaRPr sz="1050">
              <a:solidFill>
                <a:schemeClr val="dk1"/>
              </a:solidFill>
              <a:latin typeface="Calibri"/>
              <a:ea typeface="Calibri"/>
              <a:cs typeface="Calibri"/>
              <a:sym typeface="Calibri"/>
            </a:endParaRPr>
          </a:p>
        </p:txBody>
      </p:sp>
      <p:sp>
        <p:nvSpPr>
          <p:cNvPr id="2323" name="Google Shape;2323;p105"/>
          <p:cNvSpPr txBox="1"/>
          <p:nvPr/>
        </p:nvSpPr>
        <p:spPr>
          <a:xfrm>
            <a:off x="1403350" y="2456497"/>
            <a:ext cx="3931920" cy="33598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a:solidFill>
                  <a:srgbClr val="D6791A"/>
                </a:solidFill>
                <a:latin typeface="Calibri"/>
                <a:ea typeface="Calibri"/>
                <a:cs typeface="Calibri"/>
                <a:sym typeface="Calibri"/>
              </a:rPr>
              <a:t>Συνεπώς, υπάρχουν 5 ουσιώδη εξαρτήματα μοντέλου απειλής:</a:t>
            </a:r>
            <a:endParaRPr sz="1050">
              <a:solidFill>
                <a:schemeClr val="dk1"/>
              </a:solidFill>
              <a:latin typeface="Calibri"/>
              <a:ea typeface="Calibri"/>
              <a:cs typeface="Calibri"/>
              <a:sym typeface="Calibri"/>
            </a:endParaRPr>
          </a:p>
        </p:txBody>
      </p:sp>
      <p:sp>
        <p:nvSpPr>
          <p:cNvPr id="2324" name="Google Shape;2324;p105"/>
          <p:cNvSpPr txBox="1"/>
          <p:nvPr/>
        </p:nvSpPr>
        <p:spPr>
          <a:xfrm>
            <a:off x="1403350" y="2857182"/>
            <a:ext cx="179705" cy="7537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FF0000"/>
                </a:solidFill>
                <a:latin typeface="Calibri"/>
                <a:ea typeface="Calibri"/>
                <a:cs typeface="Calibri"/>
                <a:sym typeface="Calibri"/>
              </a:rPr>
              <a:t>1.</a:t>
            </a:r>
            <a:endParaRPr sz="1600">
              <a:solidFill>
                <a:schemeClr val="dk1"/>
              </a:solidFill>
              <a:latin typeface="Calibri"/>
              <a:ea typeface="Calibri"/>
              <a:cs typeface="Calibri"/>
              <a:sym typeface="Calibri"/>
            </a:endParaRPr>
          </a:p>
          <a:p>
            <a:pPr marL="12700" marR="0" lvl="0" indent="0" algn="l" rtl="0">
              <a:lnSpc>
                <a:spcPct val="119062"/>
              </a:lnSpc>
              <a:spcBef>
                <a:spcPts val="0"/>
              </a:spcBef>
              <a:spcAft>
                <a:spcPts val="0"/>
              </a:spcAft>
              <a:buNone/>
            </a:pPr>
            <a:r>
              <a:rPr lang="en-US" sz="1600">
                <a:solidFill>
                  <a:srgbClr val="D6791A"/>
                </a:solidFill>
                <a:latin typeface="Calibri"/>
                <a:ea typeface="Calibri"/>
                <a:cs typeface="Calibri"/>
                <a:sym typeface="Calibri"/>
              </a:rPr>
              <a:t>2.</a:t>
            </a:r>
            <a:endParaRPr sz="1600">
              <a:solidFill>
                <a:schemeClr val="dk1"/>
              </a:solidFill>
              <a:latin typeface="Calibri"/>
              <a:ea typeface="Calibri"/>
              <a:cs typeface="Calibri"/>
              <a:sym typeface="Calibri"/>
            </a:endParaRPr>
          </a:p>
          <a:p>
            <a:pPr marL="12700" marR="0" lvl="0" indent="0" algn="l" rtl="0">
              <a:lnSpc>
                <a:spcPct val="119062"/>
              </a:lnSpc>
              <a:spcBef>
                <a:spcPts val="0"/>
              </a:spcBef>
              <a:spcAft>
                <a:spcPts val="0"/>
              </a:spcAft>
              <a:buNone/>
            </a:pPr>
            <a:r>
              <a:rPr lang="en-US" sz="1600">
                <a:solidFill>
                  <a:srgbClr val="D6791A"/>
                </a:solidFill>
                <a:latin typeface="Calibri"/>
                <a:ea typeface="Calibri"/>
                <a:cs typeface="Calibri"/>
                <a:sym typeface="Calibri"/>
              </a:rPr>
              <a:t>3.</a:t>
            </a:r>
            <a:endParaRPr sz="1600">
              <a:solidFill>
                <a:schemeClr val="dk1"/>
              </a:solidFill>
              <a:latin typeface="Calibri"/>
              <a:ea typeface="Calibri"/>
              <a:cs typeface="Calibri"/>
              <a:sym typeface="Calibri"/>
            </a:endParaRPr>
          </a:p>
        </p:txBody>
      </p:sp>
      <p:sp>
        <p:nvSpPr>
          <p:cNvPr id="2325" name="Google Shape;2325;p105"/>
          <p:cNvSpPr txBox="1"/>
          <p:nvPr/>
        </p:nvSpPr>
        <p:spPr>
          <a:xfrm>
            <a:off x="1860550" y="2842895"/>
            <a:ext cx="6139815" cy="1549400"/>
          </a:xfrm>
          <a:prstGeom prst="rect">
            <a:avLst/>
          </a:prstGeom>
          <a:noFill/>
          <a:ln>
            <a:noFill/>
          </a:ln>
        </p:spPr>
        <p:txBody>
          <a:bodyPr spcFirstLastPara="1" wrap="square" lIns="0" tIns="12700" rIns="0" bIns="0" anchor="t" anchorCtr="0">
            <a:spAutoFit/>
          </a:bodyPr>
          <a:lstStyle/>
          <a:p>
            <a:pPr marL="12700" marR="4283075" lvl="0" indent="0" algn="l" rtl="0">
              <a:lnSpc>
                <a:spcPct val="152600"/>
              </a:lnSpc>
              <a:spcBef>
                <a:spcPts val="0"/>
              </a:spcBef>
              <a:spcAft>
                <a:spcPts val="0"/>
              </a:spcAft>
              <a:buNone/>
            </a:pPr>
            <a:r>
              <a:rPr lang="en-US" sz="1050">
                <a:solidFill>
                  <a:srgbClr val="FF0000"/>
                </a:solidFill>
                <a:latin typeface="Calibri"/>
                <a:ea typeface="Calibri"/>
                <a:cs typeface="Calibri"/>
                <a:sym typeface="Calibri"/>
              </a:rPr>
              <a:t>Προφίλ του Adversary χάκερ  </a:t>
            </a:r>
            <a:r>
              <a:rPr lang="en-US" sz="1050">
                <a:solidFill>
                  <a:srgbClr val="D6791A"/>
                </a:solidFill>
                <a:latin typeface="Calibri"/>
                <a:ea typeface="Calibri"/>
                <a:cs typeface="Calibri"/>
                <a:sym typeface="Calibri"/>
              </a:rPr>
              <a:t>Απειλή</a:t>
            </a:r>
            <a:endParaRPr sz="1050">
              <a:solidFill>
                <a:schemeClr val="dk1"/>
              </a:solidFill>
              <a:latin typeface="Calibri"/>
              <a:ea typeface="Calibri"/>
              <a:cs typeface="Calibri"/>
              <a:sym typeface="Calibri"/>
            </a:endParaRPr>
          </a:p>
          <a:p>
            <a:pPr marL="12700" marR="5080" lvl="0" indent="0" algn="l" rtl="0">
              <a:lnSpc>
                <a:spcPct val="100000"/>
              </a:lnSpc>
              <a:spcBef>
                <a:spcPts val="630"/>
              </a:spcBef>
              <a:spcAft>
                <a:spcPts val="0"/>
              </a:spcAft>
              <a:buNone/>
            </a:pPr>
            <a:r>
              <a:rPr lang="en-US" sz="1050">
                <a:solidFill>
                  <a:srgbClr val="D6791A"/>
                </a:solidFill>
                <a:latin typeface="Calibri"/>
                <a:ea typeface="Calibri"/>
                <a:cs typeface="Calibri"/>
                <a:sym typeface="Calibri"/>
              </a:rPr>
              <a:t>Η τεχνική επίθεσης (για την εκμετάλλευση της απειλής) θα </a:t>
            </a:r>
            <a:r>
              <a:rPr lang="en-US" sz="1050">
                <a:solidFill>
                  <a:srgbClr val="FF0000"/>
                </a:solidFill>
                <a:latin typeface="Calibri"/>
                <a:ea typeface="Calibri"/>
                <a:cs typeface="Calibri"/>
                <a:sym typeface="Calibri"/>
              </a:rPr>
              <a:t>εξαρτηθεί από τη βαθμολογία του  ψυχολογικού προφίλ (pp) (αυτός που έχει </a:t>
            </a:r>
            <a:r>
              <a:rPr lang="en-US" sz="1050">
                <a:solidFill>
                  <a:schemeClr val="dk1"/>
                </a:solidFill>
                <a:latin typeface="Calibri"/>
                <a:ea typeface="Calibri"/>
                <a:cs typeface="Calibri"/>
                <a:sym typeface="Calibri"/>
              </a:rPr>
              <a:t>ανώτερη βαθμολογία pp θα είναι να επιλέξει μια  εξελιγμένη επίθεση και</a:t>
            </a:r>
            <a:endParaRPr sz="1050">
              <a:solidFill>
                <a:schemeClr val="dk1"/>
              </a:solidFill>
              <a:latin typeface="Calibri"/>
              <a:ea typeface="Calibri"/>
              <a:cs typeface="Calibri"/>
              <a:sym typeface="Calibri"/>
            </a:endParaRPr>
          </a:p>
          <a:p>
            <a:pPr marL="12700" marR="0" lvl="0" indent="0" algn="l" rtl="0">
              <a:lnSpc>
                <a:spcPct val="100000"/>
              </a:lnSpc>
              <a:spcBef>
                <a:spcPts val="550"/>
              </a:spcBef>
              <a:spcAft>
                <a:spcPts val="0"/>
              </a:spcAft>
              <a:buNone/>
            </a:pPr>
            <a:r>
              <a:rPr lang="en-US" sz="1050">
                <a:solidFill>
                  <a:srgbClr val="D6791A"/>
                </a:solidFill>
                <a:latin typeface="Calibri"/>
                <a:ea typeface="Calibri"/>
                <a:cs typeface="Calibri"/>
                <a:sym typeface="Calibri"/>
              </a:rPr>
              <a:t>Ευπάθεια Αδυναμία) I</a:t>
            </a:r>
            <a:endParaRPr sz="1050">
              <a:solidFill>
                <a:schemeClr val="dk1"/>
              </a:solidFill>
              <a:latin typeface="Calibri"/>
              <a:ea typeface="Calibri"/>
              <a:cs typeface="Calibri"/>
              <a:sym typeface="Calibri"/>
            </a:endParaRPr>
          </a:p>
          <a:p>
            <a:pPr marL="12700" marR="0" lvl="0" indent="0" algn="l" rtl="0">
              <a:lnSpc>
                <a:spcPct val="100000"/>
              </a:lnSpc>
              <a:spcBef>
                <a:spcPts val="675"/>
              </a:spcBef>
              <a:spcAft>
                <a:spcPts val="0"/>
              </a:spcAft>
              <a:buNone/>
            </a:pPr>
            <a:r>
              <a:rPr lang="en-US" sz="1050">
                <a:solidFill>
                  <a:srgbClr val="D6791A"/>
                </a:solidFill>
                <a:latin typeface="Calibri"/>
                <a:ea typeface="Calibri"/>
                <a:cs typeface="Calibri"/>
                <a:sym typeface="Calibri"/>
              </a:rPr>
              <a:t>Αντίκτυπος (Συνέπειες) (ανώτερο pp μας δίνει </a:t>
            </a:r>
            <a:r>
              <a:rPr lang="en-US" sz="1050">
                <a:solidFill>
                  <a:srgbClr val="FF0000"/>
                </a:solidFill>
                <a:latin typeface="Calibri"/>
                <a:ea typeface="Calibri"/>
                <a:cs typeface="Calibri"/>
                <a:sym typeface="Calibri"/>
              </a:rPr>
              <a:t>ανώτερο αντίκτυπο)</a:t>
            </a:r>
            <a:endParaRPr sz="1050">
              <a:solidFill>
                <a:schemeClr val="dk1"/>
              </a:solidFill>
              <a:latin typeface="Calibri"/>
              <a:ea typeface="Calibri"/>
              <a:cs typeface="Calibri"/>
              <a:sym typeface="Calibri"/>
            </a:endParaRPr>
          </a:p>
        </p:txBody>
      </p:sp>
      <p:sp>
        <p:nvSpPr>
          <p:cNvPr id="2326" name="Google Shape;2326;p105"/>
          <p:cNvSpPr txBox="1"/>
          <p:nvPr/>
        </p:nvSpPr>
        <p:spPr>
          <a:xfrm>
            <a:off x="1403350" y="3891597"/>
            <a:ext cx="179705" cy="514984"/>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a:solidFill>
                  <a:srgbClr val="D6791A"/>
                </a:solidFill>
                <a:latin typeface="Calibri"/>
                <a:ea typeface="Calibri"/>
                <a:cs typeface="Calibri"/>
                <a:sym typeface="Calibri"/>
              </a:rPr>
              <a:t>4.</a:t>
            </a:r>
            <a:endParaRPr sz="1600">
              <a:solidFill>
                <a:schemeClr val="dk1"/>
              </a:solidFill>
              <a:latin typeface="Calibri"/>
              <a:ea typeface="Calibri"/>
              <a:cs typeface="Calibri"/>
              <a:sym typeface="Calibri"/>
            </a:endParaRPr>
          </a:p>
          <a:p>
            <a:pPr marL="12700" marR="0" lvl="0" indent="0" algn="l" rtl="0">
              <a:lnSpc>
                <a:spcPct val="100000"/>
              </a:lnSpc>
              <a:spcBef>
                <a:spcPts val="10"/>
              </a:spcBef>
              <a:spcAft>
                <a:spcPts val="0"/>
              </a:spcAft>
              <a:buNone/>
            </a:pPr>
            <a:r>
              <a:rPr lang="en-US" sz="1600">
                <a:solidFill>
                  <a:srgbClr val="D6791A"/>
                </a:solidFill>
                <a:latin typeface="Calibri"/>
                <a:ea typeface="Calibri"/>
                <a:cs typeface="Calibri"/>
                <a:sym typeface="Calibri"/>
              </a:rPr>
              <a:t>5.</a:t>
            </a:r>
            <a:endParaRPr sz="1600">
              <a:solidFill>
                <a:schemeClr val="dk1"/>
              </a:solidFill>
              <a:latin typeface="Calibri"/>
              <a:ea typeface="Calibri"/>
              <a:cs typeface="Calibri"/>
              <a:sym typeface="Calibri"/>
            </a:endParaRPr>
          </a:p>
        </p:txBody>
      </p:sp>
      <p:sp>
        <p:nvSpPr>
          <p:cNvPr id="2327" name="Google Shape;2327;p105"/>
          <p:cNvSpPr txBox="1"/>
          <p:nvPr/>
        </p:nvSpPr>
        <p:spPr>
          <a:xfrm>
            <a:off x="1403350" y="4622482"/>
            <a:ext cx="1847214" cy="1854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a:solidFill>
                  <a:srgbClr val="D6791A"/>
                </a:solidFill>
                <a:latin typeface="Calibri"/>
                <a:ea typeface="Calibri"/>
                <a:cs typeface="Calibri"/>
                <a:sym typeface="Calibri"/>
              </a:rPr>
              <a:t>(Κιοσκλή, Κ., Πολέμη Ν., 2020)</a:t>
            </a:r>
            <a:endParaRPr sz="1050">
              <a:solidFill>
                <a:schemeClr val="dk1"/>
              </a:solidFill>
              <a:latin typeface="Calibri"/>
              <a:ea typeface="Calibri"/>
              <a:cs typeface="Calibri"/>
              <a:sym typeface="Calibri"/>
            </a:endParaRPr>
          </a:p>
        </p:txBody>
      </p:sp>
      <p:sp>
        <p:nvSpPr>
          <p:cNvPr id="2328" name="Google Shape;2328;p105"/>
          <p:cNvSpPr txBox="1"/>
          <p:nvPr/>
        </p:nvSpPr>
        <p:spPr>
          <a:xfrm>
            <a:off x="8522334" y="2026602"/>
            <a:ext cx="2346325" cy="124460"/>
          </a:xfrm>
          <a:prstGeom prst="rect">
            <a:avLst/>
          </a:prstGeom>
          <a:solidFill>
            <a:srgbClr val="9A2115"/>
          </a:solidFill>
          <a:ln>
            <a:noFill/>
          </a:ln>
        </p:spPr>
        <p:txBody>
          <a:bodyPr spcFirstLastPara="1" wrap="square" lIns="0" tIns="0" rIns="0" bIns="0" anchor="t" anchorCtr="0">
            <a:spAutoFit/>
          </a:bodyPr>
          <a:lstStyle/>
          <a:p>
            <a:pPr marL="26034" marR="0" lvl="0" indent="0" algn="l" rtl="0">
              <a:lnSpc>
                <a:spcPct val="115625"/>
              </a:lnSpc>
              <a:spcBef>
                <a:spcPts val="0"/>
              </a:spcBef>
              <a:spcAft>
                <a:spcPts val="0"/>
              </a:spcAft>
              <a:buNone/>
            </a:pPr>
            <a:r>
              <a:rPr lang="en-US" sz="800" b="1">
                <a:solidFill>
                  <a:srgbClr val="FF0000"/>
                </a:solidFill>
                <a:latin typeface="Calibri"/>
                <a:ea typeface="Calibri"/>
                <a:cs typeface="Calibri"/>
                <a:sym typeface="Calibri"/>
              </a:rPr>
              <a:t>Προαπαιτούμενο με το pp </a:t>
            </a:r>
            <a:r>
              <a:rPr lang="en-US" sz="800" b="1">
                <a:solidFill>
                  <a:schemeClr val="dk1"/>
                </a:solidFill>
                <a:latin typeface="Calibri"/>
                <a:ea typeface="Calibri"/>
                <a:cs typeface="Calibri"/>
                <a:sym typeface="Calibri"/>
              </a:rPr>
              <a:t>του χρησιμοποιεί</a:t>
            </a:r>
            <a:endParaRPr sz="800">
              <a:solidFill>
                <a:schemeClr val="dk1"/>
              </a:solidFill>
              <a:latin typeface="Calibri"/>
              <a:ea typeface="Calibri"/>
              <a:cs typeface="Calibri"/>
              <a:sym typeface="Calibri"/>
            </a:endParaRPr>
          </a:p>
        </p:txBody>
      </p:sp>
      <p:sp>
        <p:nvSpPr>
          <p:cNvPr id="2329" name="Google Shape;2329;p105"/>
          <p:cNvSpPr txBox="1"/>
          <p:nvPr/>
        </p:nvSpPr>
        <p:spPr>
          <a:xfrm>
            <a:off x="9020809" y="3158807"/>
            <a:ext cx="970280" cy="124460"/>
          </a:xfrm>
          <a:prstGeom prst="rect">
            <a:avLst/>
          </a:prstGeom>
          <a:solidFill>
            <a:srgbClr val="9A2115"/>
          </a:solidFill>
          <a:ln>
            <a:noFill/>
          </a:ln>
        </p:spPr>
        <p:txBody>
          <a:bodyPr spcFirstLastPara="1" wrap="square" lIns="0" tIns="0" rIns="0" bIns="0" anchor="t" anchorCtr="0">
            <a:spAutoFit/>
          </a:bodyPr>
          <a:lstStyle/>
          <a:p>
            <a:pPr marL="23495" marR="0" lvl="0" indent="0" algn="l" rtl="0">
              <a:lnSpc>
                <a:spcPct val="115625"/>
              </a:lnSpc>
              <a:spcBef>
                <a:spcPts val="0"/>
              </a:spcBef>
              <a:spcAft>
                <a:spcPts val="0"/>
              </a:spcAft>
              <a:buNone/>
            </a:pPr>
            <a:r>
              <a:rPr lang="en-US" sz="800" b="1">
                <a:solidFill>
                  <a:srgbClr val="FFFFFF"/>
                </a:solidFill>
                <a:latin typeface="Calibri"/>
                <a:ea typeface="Calibri"/>
                <a:cs typeface="Calibri"/>
                <a:sym typeface="Calibri"/>
              </a:rPr>
              <a:t>Να εκμεταλλευτείς:</a:t>
            </a:r>
            <a:endParaRPr sz="800">
              <a:solidFill>
                <a:schemeClr val="dk1"/>
              </a:solidFill>
              <a:latin typeface="Calibri"/>
              <a:ea typeface="Calibri"/>
              <a:cs typeface="Calibri"/>
              <a:sym typeface="Calibri"/>
            </a:endParaRPr>
          </a:p>
        </p:txBody>
      </p:sp>
      <p:sp>
        <p:nvSpPr>
          <p:cNvPr id="2330" name="Google Shape;2330;p105"/>
          <p:cNvSpPr txBox="1"/>
          <p:nvPr/>
        </p:nvSpPr>
        <p:spPr>
          <a:xfrm>
            <a:off x="8372474" y="4108924"/>
            <a:ext cx="2329180" cy="1549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850">
                <a:solidFill>
                  <a:schemeClr val="dk1"/>
                </a:solidFill>
                <a:latin typeface="Calibri"/>
                <a:ea typeface="Calibri"/>
                <a:cs typeface="Calibri"/>
                <a:sym typeface="Calibri"/>
              </a:rPr>
              <a:t>Το οποίο έχει συνέπειες </a:t>
            </a:r>
            <a:r>
              <a:rPr lang="en-US" sz="850">
                <a:solidFill>
                  <a:srgbClr val="FF0000"/>
                </a:solidFill>
                <a:latin typeface="Calibri"/>
                <a:ea typeface="Calibri"/>
                <a:cs typeface="Calibri"/>
                <a:sym typeface="Calibri"/>
              </a:rPr>
              <a:t>που εξαρτώνται από το </a:t>
            </a:r>
            <a:r>
              <a:rPr lang="en-US" sz="850">
                <a:solidFill>
                  <a:srgbClr val="FF0000"/>
                </a:solidFill>
                <a:latin typeface="Arial"/>
                <a:ea typeface="Arial"/>
                <a:cs typeface="Arial"/>
                <a:sym typeface="Arial"/>
              </a:rPr>
              <a:t>pp</a:t>
            </a:r>
            <a:endParaRPr sz="850">
              <a:solidFill>
                <a:schemeClr val="dk1"/>
              </a:solidFill>
              <a:latin typeface="Arial"/>
              <a:ea typeface="Arial"/>
              <a:cs typeface="Arial"/>
              <a:sym typeface="Arial"/>
            </a:endParaRPr>
          </a:p>
        </p:txBody>
      </p:sp>
      <p:sp>
        <p:nvSpPr>
          <p:cNvPr id="2331" name="Google Shape;2331;p105"/>
          <p:cNvSpPr/>
          <p:nvPr/>
        </p:nvSpPr>
        <p:spPr>
          <a:xfrm>
            <a:off x="8401684" y="5477509"/>
            <a:ext cx="2218055" cy="427355"/>
          </a:xfrm>
          <a:custGeom>
            <a:avLst/>
            <a:gdLst/>
            <a:ahLst/>
            <a:cxnLst/>
            <a:rect l="l" t="t" r="r" b="b"/>
            <a:pathLst>
              <a:path w="2218054" h="427354" extrusionOk="0">
                <a:moveTo>
                  <a:pt x="2146617" y="0"/>
                </a:moveTo>
                <a:lnTo>
                  <a:pt x="71120" y="0"/>
                </a:lnTo>
                <a:lnTo>
                  <a:pt x="43497" y="5714"/>
                </a:lnTo>
                <a:lnTo>
                  <a:pt x="20955" y="20954"/>
                </a:lnTo>
                <a:lnTo>
                  <a:pt x="5715" y="43497"/>
                </a:lnTo>
                <a:lnTo>
                  <a:pt x="0" y="71119"/>
                </a:lnTo>
                <a:lnTo>
                  <a:pt x="0" y="355917"/>
                </a:lnTo>
                <a:lnTo>
                  <a:pt x="5715" y="383539"/>
                </a:lnTo>
                <a:lnTo>
                  <a:pt x="20955" y="406082"/>
                </a:lnTo>
                <a:lnTo>
                  <a:pt x="43497" y="421322"/>
                </a:lnTo>
                <a:lnTo>
                  <a:pt x="71120" y="427037"/>
                </a:lnTo>
                <a:lnTo>
                  <a:pt x="2146617" y="427037"/>
                </a:lnTo>
                <a:lnTo>
                  <a:pt x="2174240" y="421322"/>
                </a:lnTo>
                <a:lnTo>
                  <a:pt x="2196782" y="406082"/>
                </a:lnTo>
                <a:lnTo>
                  <a:pt x="2212340" y="383539"/>
                </a:lnTo>
                <a:lnTo>
                  <a:pt x="2217737" y="355917"/>
                </a:lnTo>
                <a:lnTo>
                  <a:pt x="2217737" y="71119"/>
                </a:lnTo>
                <a:lnTo>
                  <a:pt x="2212340" y="43497"/>
                </a:lnTo>
                <a:lnTo>
                  <a:pt x="2196782" y="20954"/>
                </a:lnTo>
                <a:lnTo>
                  <a:pt x="2174240" y="5714"/>
                </a:lnTo>
                <a:lnTo>
                  <a:pt x="2146617" y="0"/>
                </a:lnTo>
                <a:close/>
              </a:path>
            </a:pathLst>
          </a:custGeom>
          <a:solidFill>
            <a:srgbClr val="9A211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2" name="Google Shape;2332;p105"/>
          <p:cNvSpPr txBox="1"/>
          <p:nvPr/>
        </p:nvSpPr>
        <p:spPr>
          <a:xfrm>
            <a:off x="8474075" y="5499100"/>
            <a:ext cx="596265" cy="1854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Ψηφιακό</a:t>
            </a:r>
            <a:endParaRPr sz="1050">
              <a:solidFill>
                <a:schemeClr val="dk1"/>
              </a:solidFill>
              <a:latin typeface="Calibri"/>
              <a:ea typeface="Calibri"/>
              <a:cs typeface="Calibri"/>
              <a:sym typeface="Calibri"/>
            </a:endParaRPr>
          </a:p>
        </p:txBody>
      </p:sp>
      <p:sp>
        <p:nvSpPr>
          <p:cNvPr id="2333" name="Google Shape;2333;p105"/>
          <p:cNvSpPr txBox="1"/>
          <p:nvPr/>
        </p:nvSpPr>
        <p:spPr>
          <a:xfrm>
            <a:off x="9955530" y="5499100"/>
            <a:ext cx="271780" cy="1854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ή το</a:t>
            </a:r>
            <a:endParaRPr sz="1050">
              <a:solidFill>
                <a:schemeClr val="dk1"/>
              </a:solidFill>
              <a:latin typeface="Calibri"/>
              <a:ea typeface="Calibri"/>
              <a:cs typeface="Calibri"/>
              <a:sym typeface="Calibri"/>
            </a:endParaRPr>
          </a:p>
        </p:txBody>
      </p:sp>
      <p:sp>
        <p:nvSpPr>
          <p:cNvPr id="2334" name="Google Shape;2334;p105"/>
          <p:cNvSpPr txBox="1"/>
          <p:nvPr/>
        </p:nvSpPr>
        <p:spPr>
          <a:xfrm>
            <a:off x="8629650" y="5742940"/>
            <a:ext cx="1751964" cy="1744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ολόκληρο(-α) σύστημα(-α) ΙΤ</a:t>
            </a:r>
            <a:endParaRPr sz="1050">
              <a:solidFill>
                <a:schemeClr val="dk1"/>
              </a:solidFill>
              <a:latin typeface="Calibri"/>
              <a:ea typeface="Calibri"/>
              <a:cs typeface="Calibri"/>
              <a:sym typeface="Calibri"/>
            </a:endParaRPr>
          </a:p>
        </p:txBody>
      </p:sp>
      <p:sp>
        <p:nvSpPr>
          <p:cNvPr id="2335" name="Google Shape;2335;p105"/>
          <p:cNvSpPr txBox="1"/>
          <p:nvPr/>
        </p:nvSpPr>
        <p:spPr>
          <a:xfrm>
            <a:off x="9128759" y="5163184"/>
            <a:ext cx="752475" cy="584200"/>
          </a:xfrm>
          <a:prstGeom prst="rect">
            <a:avLst/>
          </a:prstGeom>
          <a:solidFill>
            <a:srgbClr val="9A2115"/>
          </a:solidFill>
          <a:ln>
            <a:noFill/>
          </a:ln>
        </p:spPr>
        <p:txBody>
          <a:bodyPr spcFirstLastPara="1" wrap="square" lIns="0" tIns="48250" rIns="0" bIns="0" anchor="t" anchorCtr="0">
            <a:spAutoFit/>
          </a:bodyPr>
          <a:lstStyle/>
          <a:p>
            <a:pPr marL="92075"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Στο:</a:t>
            </a:r>
            <a:endParaRPr sz="1050">
              <a:solidFill>
                <a:schemeClr val="dk1"/>
              </a:solidFill>
              <a:latin typeface="Calibri"/>
              <a:ea typeface="Calibri"/>
              <a:cs typeface="Calibri"/>
              <a:sym typeface="Calibri"/>
            </a:endParaRPr>
          </a:p>
        </p:txBody>
      </p:sp>
      <p:sp>
        <p:nvSpPr>
          <p:cNvPr id="2336" name="Google Shape;2336;p105"/>
          <p:cNvSpPr txBox="1"/>
          <p:nvPr/>
        </p:nvSpPr>
        <p:spPr>
          <a:xfrm>
            <a:off x="8795384" y="1290319"/>
            <a:ext cx="1421130" cy="600075"/>
          </a:xfrm>
          <a:prstGeom prst="rect">
            <a:avLst/>
          </a:prstGeom>
          <a:solidFill>
            <a:srgbClr val="9A2115"/>
          </a:solidFill>
          <a:ln>
            <a:noFill/>
          </a:ln>
        </p:spPr>
        <p:txBody>
          <a:bodyPr spcFirstLastPara="1" wrap="square" lIns="0" tIns="1900" rIns="0" bIns="0" anchor="t" anchorCtr="0">
            <a:spAutoFit/>
          </a:bodyPr>
          <a:lstStyle/>
          <a:p>
            <a:pPr marL="0" marR="0" lvl="0" indent="0" algn="l" rtl="0">
              <a:lnSpc>
                <a:spcPct val="100000"/>
              </a:lnSpc>
              <a:spcBef>
                <a:spcPts val="0"/>
              </a:spcBef>
              <a:spcAft>
                <a:spcPts val="0"/>
              </a:spcAft>
              <a:buNone/>
            </a:pPr>
            <a:endParaRPr sz="700">
              <a:solidFill>
                <a:schemeClr val="dk1"/>
              </a:solidFill>
              <a:latin typeface="Times New Roman"/>
              <a:ea typeface="Times New Roman"/>
              <a:cs typeface="Times New Roman"/>
              <a:sym typeface="Times New Roman"/>
            </a:endParaRPr>
          </a:p>
          <a:p>
            <a:pPr marL="254000" marR="241934" lvl="0" indent="131445" algn="l" rtl="0">
              <a:lnSpc>
                <a:spcPct val="151600"/>
              </a:lnSpc>
              <a:spcBef>
                <a:spcPts val="5"/>
              </a:spcBef>
              <a:spcAft>
                <a:spcPts val="0"/>
              </a:spcAft>
              <a:buNone/>
            </a:pPr>
            <a:r>
              <a:rPr lang="en-US" sz="800" b="1">
                <a:solidFill>
                  <a:srgbClr val="FFFFFF"/>
                </a:solidFill>
                <a:latin typeface="Calibri"/>
                <a:ea typeface="Calibri"/>
                <a:cs typeface="Calibri"/>
                <a:sym typeface="Calibri"/>
              </a:rPr>
              <a:t>Αντίπαλος </a:t>
            </a:r>
            <a:r>
              <a:rPr lang="en-US" sz="800" b="1">
                <a:solidFill>
                  <a:srgbClr val="FF0000"/>
                </a:solidFill>
                <a:latin typeface="Calibri"/>
                <a:ea typeface="Calibri"/>
                <a:cs typeface="Calibri"/>
                <a:sym typeface="Calibri"/>
              </a:rPr>
              <a:t>με  προδιαγραφές pp</a:t>
            </a:r>
            <a:endParaRPr sz="800">
              <a:solidFill>
                <a:schemeClr val="dk1"/>
              </a:solidFill>
              <a:latin typeface="Calibri"/>
              <a:ea typeface="Calibri"/>
              <a:cs typeface="Calibri"/>
              <a:sym typeface="Calibri"/>
            </a:endParaRPr>
          </a:p>
        </p:txBody>
      </p:sp>
      <p:sp>
        <p:nvSpPr>
          <p:cNvPr id="2337" name="Google Shape;2337;p105"/>
          <p:cNvSpPr/>
          <p:nvPr/>
        </p:nvSpPr>
        <p:spPr>
          <a:xfrm>
            <a:off x="8569959" y="2300287"/>
            <a:ext cx="1965325" cy="711200"/>
          </a:xfrm>
          <a:custGeom>
            <a:avLst/>
            <a:gdLst/>
            <a:ahLst/>
            <a:cxnLst/>
            <a:rect l="l" t="t" r="r" b="b"/>
            <a:pathLst>
              <a:path w="1965325" h="711200" extrusionOk="0">
                <a:moveTo>
                  <a:pt x="1965325" y="423545"/>
                </a:moveTo>
                <a:lnTo>
                  <a:pt x="0" y="423545"/>
                </a:lnTo>
                <a:lnTo>
                  <a:pt x="982662" y="711200"/>
                </a:lnTo>
                <a:lnTo>
                  <a:pt x="1965325" y="423545"/>
                </a:lnTo>
                <a:close/>
              </a:path>
              <a:path w="1965325" h="711200" extrusionOk="0">
                <a:moveTo>
                  <a:pt x="1551622" y="0"/>
                </a:moveTo>
                <a:lnTo>
                  <a:pt x="413702" y="0"/>
                </a:lnTo>
                <a:lnTo>
                  <a:pt x="413702" y="423545"/>
                </a:lnTo>
                <a:lnTo>
                  <a:pt x="1551622" y="423545"/>
                </a:lnTo>
                <a:lnTo>
                  <a:pt x="1551622" y="0"/>
                </a:lnTo>
                <a:close/>
              </a:path>
            </a:pathLst>
          </a:custGeom>
          <a:solidFill>
            <a:srgbClr val="9A211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8" name="Google Shape;2338;p105"/>
          <p:cNvSpPr txBox="1"/>
          <p:nvPr/>
        </p:nvSpPr>
        <p:spPr>
          <a:xfrm>
            <a:off x="9209404" y="2347437"/>
            <a:ext cx="693420" cy="345440"/>
          </a:xfrm>
          <a:prstGeom prst="rect">
            <a:avLst/>
          </a:prstGeom>
          <a:noFill/>
          <a:ln>
            <a:noFill/>
          </a:ln>
        </p:spPr>
        <p:txBody>
          <a:bodyPr spcFirstLastPara="1" wrap="square" lIns="0" tIns="12700" rIns="0" bIns="0" anchor="t" anchorCtr="0">
            <a:spAutoFit/>
          </a:bodyPr>
          <a:lstStyle/>
          <a:p>
            <a:pPr marL="12700" marR="5080" lvl="0" indent="185420" algn="l" rtl="0">
              <a:lnSpc>
                <a:spcPct val="100000"/>
              </a:lnSpc>
              <a:spcBef>
                <a:spcPts val="0"/>
              </a:spcBef>
              <a:spcAft>
                <a:spcPts val="0"/>
              </a:spcAft>
              <a:buNone/>
            </a:pPr>
            <a:r>
              <a:rPr lang="en-US" sz="1050" b="1">
                <a:solidFill>
                  <a:srgbClr val="FFFFFF"/>
                </a:solidFill>
                <a:latin typeface="Calibri"/>
                <a:ea typeface="Calibri"/>
                <a:cs typeface="Calibri"/>
                <a:sym typeface="Calibri"/>
              </a:rPr>
              <a:t>Τεχνική  επίθεσης</a:t>
            </a:r>
            <a:endParaRPr sz="1050">
              <a:solidFill>
                <a:schemeClr val="dk1"/>
              </a:solidFill>
              <a:latin typeface="Calibri"/>
              <a:ea typeface="Calibri"/>
              <a:cs typeface="Calibri"/>
              <a:sym typeface="Calibri"/>
            </a:endParaRPr>
          </a:p>
        </p:txBody>
      </p:sp>
      <p:sp>
        <p:nvSpPr>
          <p:cNvPr id="2339" name="Google Shape;2339;p105"/>
          <p:cNvSpPr/>
          <p:nvPr/>
        </p:nvSpPr>
        <p:spPr>
          <a:xfrm>
            <a:off x="8627109" y="3425190"/>
            <a:ext cx="1850389" cy="664845"/>
          </a:xfrm>
          <a:custGeom>
            <a:avLst/>
            <a:gdLst/>
            <a:ahLst/>
            <a:cxnLst/>
            <a:rect l="l" t="t" r="r" b="b"/>
            <a:pathLst>
              <a:path w="1850390" h="664845" extrusionOk="0">
                <a:moveTo>
                  <a:pt x="1184398" y="601980"/>
                </a:moveTo>
                <a:lnTo>
                  <a:pt x="705485" y="601980"/>
                </a:lnTo>
                <a:lnTo>
                  <a:pt x="736600" y="621030"/>
                </a:lnTo>
                <a:lnTo>
                  <a:pt x="773747" y="636905"/>
                </a:lnTo>
                <a:lnTo>
                  <a:pt x="815975" y="649922"/>
                </a:lnTo>
                <a:lnTo>
                  <a:pt x="862012" y="658812"/>
                </a:lnTo>
                <a:lnTo>
                  <a:pt x="919480" y="664527"/>
                </a:lnTo>
                <a:lnTo>
                  <a:pt x="976312" y="664210"/>
                </a:lnTo>
                <a:lnTo>
                  <a:pt x="1030922" y="658812"/>
                </a:lnTo>
                <a:lnTo>
                  <a:pt x="1082357" y="648017"/>
                </a:lnTo>
                <a:lnTo>
                  <a:pt x="1128395" y="633095"/>
                </a:lnTo>
                <a:lnTo>
                  <a:pt x="1168082" y="613727"/>
                </a:lnTo>
                <a:lnTo>
                  <a:pt x="1184398" y="601980"/>
                </a:lnTo>
                <a:close/>
              </a:path>
              <a:path w="1850390" h="664845" extrusionOk="0">
                <a:moveTo>
                  <a:pt x="462597" y="58102"/>
                </a:moveTo>
                <a:lnTo>
                  <a:pt x="414655" y="59372"/>
                </a:lnTo>
                <a:lnTo>
                  <a:pt x="349885" y="67310"/>
                </a:lnTo>
                <a:lnTo>
                  <a:pt x="292417" y="81914"/>
                </a:lnTo>
                <a:lnTo>
                  <a:pt x="243840" y="101917"/>
                </a:lnTo>
                <a:lnTo>
                  <a:pt x="205422" y="126682"/>
                </a:lnTo>
                <a:lnTo>
                  <a:pt x="179070" y="154939"/>
                </a:lnTo>
                <a:lnTo>
                  <a:pt x="165735" y="186055"/>
                </a:lnTo>
                <a:lnTo>
                  <a:pt x="167005" y="218757"/>
                </a:lnTo>
                <a:lnTo>
                  <a:pt x="165417" y="220662"/>
                </a:lnTo>
                <a:lnTo>
                  <a:pt x="122555" y="225425"/>
                </a:lnTo>
                <a:lnTo>
                  <a:pt x="83820" y="234950"/>
                </a:lnTo>
                <a:lnTo>
                  <a:pt x="24130" y="265430"/>
                </a:lnTo>
                <a:lnTo>
                  <a:pt x="0" y="299720"/>
                </a:lnTo>
                <a:lnTo>
                  <a:pt x="4445" y="334962"/>
                </a:lnTo>
                <a:lnTo>
                  <a:pt x="35560" y="366395"/>
                </a:lnTo>
                <a:lnTo>
                  <a:pt x="90487" y="390842"/>
                </a:lnTo>
                <a:lnTo>
                  <a:pt x="66040" y="406717"/>
                </a:lnTo>
                <a:lnTo>
                  <a:pt x="49530" y="424497"/>
                </a:lnTo>
                <a:lnTo>
                  <a:pt x="40957" y="443865"/>
                </a:lnTo>
                <a:lnTo>
                  <a:pt x="41275" y="463550"/>
                </a:lnTo>
                <a:lnTo>
                  <a:pt x="90170" y="514985"/>
                </a:lnTo>
                <a:lnTo>
                  <a:pt x="134937" y="532447"/>
                </a:lnTo>
                <a:lnTo>
                  <a:pt x="188912" y="542290"/>
                </a:lnTo>
                <a:lnTo>
                  <a:pt x="248602" y="543560"/>
                </a:lnTo>
                <a:lnTo>
                  <a:pt x="249555" y="544512"/>
                </a:lnTo>
                <a:lnTo>
                  <a:pt x="283527" y="568007"/>
                </a:lnTo>
                <a:lnTo>
                  <a:pt x="320357" y="586105"/>
                </a:lnTo>
                <a:lnTo>
                  <a:pt x="361950" y="601027"/>
                </a:lnTo>
                <a:lnTo>
                  <a:pt x="407352" y="612457"/>
                </a:lnTo>
                <a:lnTo>
                  <a:pt x="455295" y="620395"/>
                </a:lnTo>
                <a:lnTo>
                  <a:pt x="505460" y="624522"/>
                </a:lnTo>
                <a:lnTo>
                  <a:pt x="556260" y="624840"/>
                </a:lnTo>
                <a:lnTo>
                  <a:pt x="607377" y="621347"/>
                </a:lnTo>
                <a:lnTo>
                  <a:pt x="657542" y="613727"/>
                </a:lnTo>
                <a:lnTo>
                  <a:pt x="705485" y="601980"/>
                </a:lnTo>
                <a:lnTo>
                  <a:pt x="1184398" y="601980"/>
                </a:lnTo>
                <a:lnTo>
                  <a:pt x="1199832" y="590867"/>
                </a:lnTo>
                <a:lnTo>
                  <a:pt x="1222375" y="564197"/>
                </a:lnTo>
                <a:lnTo>
                  <a:pt x="1482999" y="564197"/>
                </a:lnTo>
                <a:lnTo>
                  <a:pt x="1527492" y="547687"/>
                </a:lnTo>
                <a:lnTo>
                  <a:pt x="1566545" y="523557"/>
                </a:lnTo>
                <a:lnTo>
                  <a:pt x="1591945" y="494665"/>
                </a:lnTo>
                <a:lnTo>
                  <a:pt x="1601470" y="462280"/>
                </a:lnTo>
                <a:lnTo>
                  <a:pt x="1637665" y="458787"/>
                </a:lnTo>
                <a:lnTo>
                  <a:pt x="1705927" y="444500"/>
                </a:lnTo>
                <a:lnTo>
                  <a:pt x="1784985" y="411480"/>
                </a:lnTo>
                <a:lnTo>
                  <a:pt x="1820227" y="384810"/>
                </a:lnTo>
                <a:lnTo>
                  <a:pt x="1850390" y="324802"/>
                </a:lnTo>
                <a:lnTo>
                  <a:pt x="1844675" y="293687"/>
                </a:lnTo>
                <a:lnTo>
                  <a:pt x="1824672" y="263525"/>
                </a:lnTo>
                <a:lnTo>
                  <a:pt x="1790382" y="235267"/>
                </a:lnTo>
                <a:lnTo>
                  <a:pt x="1794510" y="230505"/>
                </a:lnTo>
                <a:lnTo>
                  <a:pt x="1798002" y="225742"/>
                </a:lnTo>
                <a:lnTo>
                  <a:pt x="1800860" y="220662"/>
                </a:lnTo>
                <a:lnTo>
                  <a:pt x="1808797" y="190817"/>
                </a:lnTo>
                <a:lnTo>
                  <a:pt x="1800860" y="162242"/>
                </a:lnTo>
                <a:lnTo>
                  <a:pt x="1778635" y="135572"/>
                </a:lnTo>
                <a:lnTo>
                  <a:pt x="1743392" y="112712"/>
                </a:lnTo>
                <a:lnTo>
                  <a:pt x="1696720" y="94932"/>
                </a:lnTo>
                <a:lnTo>
                  <a:pt x="1640522" y="83185"/>
                </a:lnTo>
                <a:lnTo>
                  <a:pt x="1637287" y="77470"/>
                </a:lnTo>
                <a:lnTo>
                  <a:pt x="599440" y="77470"/>
                </a:lnTo>
                <a:lnTo>
                  <a:pt x="556260" y="67310"/>
                </a:lnTo>
                <a:lnTo>
                  <a:pt x="510222" y="60642"/>
                </a:lnTo>
                <a:lnTo>
                  <a:pt x="462597" y="58102"/>
                </a:lnTo>
                <a:close/>
              </a:path>
              <a:path w="1850390" h="664845" extrusionOk="0">
                <a:moveTo>
                  <a:pt x="1482999" y="564197"/>
                </a:moveTo>
                <a:lnTo>
                  <a:pt x="1222375" y="564197"/>
                </a:lnTo>
                <a:lnTo>
                  <a:pt x="1252537" y="572135"/>
                </a:lnTo>
                <a:lnTo>
                  <a:pt x="1284605" y="577850"/>
                </a:lnTo>
                <a:lnTo>
                  <a:pt x="1317625" y="581342"/>
                </a:lnTo>
                <a:lnTo>
                  <a:pt x="1351597" y="582612"/>
                </a:lnTo>
                <a:lnTo>
                  <a:pt x="1417637" y="578485"/>
                </a:lnTo>
                <a:lnTo>
                  <a:pt x="1477010" y="566420"/>
                </a:lnTo>
                <a:lnTo>
                  <a:pt x="1482999" y="564197"/>
                </a:lnTo>
                <a:close/>
              </a:path>
              <a:path w="1850390" h="664845" extrusionOk="0">
                <a:moveTo>
                  <a:pt x="808672" y="18097"/>
                </a:moveTo>
                <a:lnTo>
                  <a:pt x="758507" y="20002"/>
                </a:lnTo>
                <a:lnTo>
                  <a:pt x="710882" y="27305"/>
                </a:lnTo>
                <a:lnTo>
                  <a:pt x="667067" y="39370"/>
                </a:lnTo>
                <a:lnTo>
                  <a:pt x="629285" y="56197"/>
                </a:lnTo>
                <a:lnTo>
                  <a:pt x="599440" y="77470"/>
                </a:lnTo>
                <a:lnTo>
                  <a:pt x="1637287" y="77470"/>
                </a:lnTo>
                <a:lnTo>
                  <a:pt x="1630997" y="66357"/>
                </a:lnTo>
                <a:lnTo>
                  <a:pt x="1611907" y="50164"/>
                </a:lnTo>
                <a:lnTo>
                  <a:pt x="961390" y="50164"/>
                </a:lnTo>
                <a:lnTo>
                  <a:pt x="949325" y="44767"/>
                </a:lnTo>
                <a:lnTo>
                  <a:pt x="908367" y="31114"/>
                </a:lnTo>
                <a:lnTo>
                  <a:pt x="859155" y="21589"/>
                </a:lnTo>
                <a:lnTo>
                  <a:pt x="808672" y="18097"/>
                </a:lnTo>
                <a:close/>
              </a:path>
              <a:path w="1850390" h="664845" extrusionOk="0">
                <a:moveTo>
                  <a:pt x="1155065" y="317"/>
                </a:moveTo>
                <a:lnTo>
                  <a:pt x="1097280" y="952"/>
                </a:lnTo>
                <a:lnTo>
                  <a:pt x="1042987" y="9842"/>
                </a:lnTo>
                <a:lnTo>
                  <a:pt x="996315" y="26352"/>
                </a:lnTo>
                <a:lnTo>
                  <a:pt x="961390" y="50164"/>
                </a:lnTo>
                <a:lnTo>
                  <a:pt x="1611907" y="50164"/>
                </a:lnTo>
                <a:lnTo>
                  <a:pt x="1595437" y="36195"/>
                </a:lnTo>
                <a:lnTo>
                  <a:pt x="1593741" y="35560"/>
                </a:lnTo>
                <a:lnTo>
                  <a:pt x="1277302" y="35560"/>
                </a:lnTo>
                <a:lnTo>
                  <a:pt x="1263332" y="27622"/>
                </a:lnTo>
                <a:lnTo>
                  <a:pt x="1247775" y="20637"/>
                </a:lnTo>
                <a:lnTo>
                  <a:pt x="1230630" y="14287"/>
                </a:lnTo>
                <a:lnTo>
                  <a:pt x="1212215" y="9207"/>
                </a:lnTo>
                <a:lnTo>
                  <a:pt x="1155065" y="317"/>
                </a:lnTo>
                <a:close/>
              </a:path>
              <a:path w="1850390" h="664845" extrusionOk="0">
                <a:moveTo>
                  <a:pt x="1418590" y="0"/>
                </a:moveTo>
                <a:lnTo>
                  <a:pt x="1366837" y="5397"/>
                </a:lnTo>
                <a:lnTo>
                  <a:pt x="1318577" y="17145"/>
                </a:lnTo>
                <a:lnTo>
                  <a:pt x="1277302" y="35560"/>
                </a:lnTo>
                <a:lnTo>
                  <a:pt x="1593741" y="35560"/>
                </a:lnTo>
                <a:lnTo>
                  <a:pt x="1523365" y="9207"/>
                </a:lnTo>
                <a:lnTo>
                  <a:pt x="1471930" y="1270"/>
                </a:lnTo>
                <a:lnTo>
                  <a:pt x="1418590" y="0"/>
                </a:lnTo>
                <a:close/>
              </a:path>
            </a:pathLst>
          </a:custGeom>
          <a:solidFill>
            <a:srgbClr val="9A211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0" name="Google Shape;2340;p105"/>
          <p:cNvSpPr txBox="1"/>
          <p:nvPr/>
        </p:nvSpPr>
        <p:spPr>
          <a:xfrm>
            <a:off x="9192894" y="3545045"/>
            <a:ext cx="688340" cy="1854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rgbClr val="FFFFFF"/>
                </a:solidFill>
                <a:latin typeface="Calibri"/>
                <a:ea typeface="Calibri"/>
                <a:cs typeface="Calibri"/>
                <a:sym typeface="Calibri"/>
              </a:rPr>
              <a:t>Τρωτότητα</a:t>
            </a:r>
            <a:endParaRPr sz="105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grpSp>
        <p:nvGrpSpPr>
          <p:cNvPr id="2345" name="Google Shape;2345;p106"/>
          <p:cNvGrpSpPr/>
          <p:nvPr/>
        </p:nvGrpSpPr>
        <p:grpSpPr>
          <a:xfrm>
            <a:off x="1532889" y="285750"/>
            <a:ext cx="8772842" cy="763269"/>
            <a:chOff x="1532889" y="285750"/>
            <a:chExt cx="8772842" cy="763269"/>
          </a:xfrm>
        </p:grpSpPr>
        <p:pic>
          <p:nvPicPr>
            <p:cNvPr id="2346" name="Google Shape;2346;p106"/>
            <p:cNvPicPr preferRelativeResize="0"/>
            <p:nvPr/>
          </p:nvPicPr>
          <p:blipFill rotWithShape="1">
            <a:blip r:embed="rId3">
              <a:alphaModFix/>
            </a:blip>
            <a:srcRect/>
            <a:stretch/>
          </p:blipFill>
          <p:spPr>
            <a:xfrm>
              <a:off x="1604644" y="315277"/>
              <a:ext cx="3065462" cy="733742"/>
            </a:xfrm>
            <a:prstGeom prst="rect">
              <a:avLst/>
            </a:prstGeom>
            <a:noFill/>
            <a:ln>
              <a:noFill/>
            </a:ln>
          </p:spPr>
        </p:pic>
        <p:pic>
          <p:nvPicPr>
            <p:cNvPr id="2347" name="Google Shape;2347;p106"/>
            <p:cNvPicPr preferRelativeResize="0"/>
            <p:nvPr/>
          </p:nvPicPr>
          <p:blipFill rotWithShape="1">
            <a:blip r:embed="rId4">
              <a:alphaModFix/>
            </a:blip>
            <a:srcRect/>
            <a:stretch/>
          </p:blipFill>
          <p:spPr>
            <a:xfrm>
              <a:off x="1532889" y="476885"/>
              <a:ext cx="3208655" cy="480695"/>
            </a:xfrm>
            <a:prstGeom prst="rect">
              <a:avLst/>
            </a:prstGeom>
            <a:noFill/>
            <a:ln>
              <a:noFill/>
            </a:ln>
          </p:spPr>
        </p:pic>
        <p:sp>
          <p:nvSpPr>
            <p:cNvPr id="2348" name="Google Shape;2348;p106"/>
            <p:cNvSpPr/>
            <p:nvPr/>
          </p:nvSpPr>
          <p:spPr>
            <a:xfrm>
              <a:off x="1573847" y="285750"/>
              <a:ext cx="3051175" cy="720725"/>
            </a:xfrm>
            <a:custGeom>
              <a:avLst/>
              <a:gdLst/>
              <a:ahLst/>
              <a:cxnLst/>
              <a:rect l="l" t="t" r="r" b="b"/>
              <a:pathLst>
                <a:path w="3051175" h="720725" extrusionOk="0">
                  <a:moveTo>
                    <a:pt x="2764790" y="0"/>
                  </a:moveTo>
                  <a:lnTo>
                    <a:pt x="0" y="0"/>
                  </a:lnTo>
                  <a:lnTo>
                    <a:pt x="0" y="720407"/>
                  </a:lnTo>
                  <a:lnTo>
                    <a:pt x="2764790" y="720407"/>
                  </a:lnTo>
                  <a:lnTo>
                    <a:pt x="3050857" y="360045"/>
                  </a:lnTo>
                  <a:lnTo>
                    <a:pt x="2764790"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9" name="Google Shape;2349;p106"/>
            <p:cNvSpPr/>
            <p:nvPr/>
          </p:nvSpPr>
          <p:spPr>
            <a:xfrm>
              <a:off x="1573847" y="285750"/>
              <a:ext cx="3051175" cy="720725"/>
            </a:xfrm>
            <a:custGeom>
              <a:avLst/>
              <a:gdLst/>
              <a:ahLst/>
              <a:cxnLst/>
              <a:rect l="l" t="t" r="r" b="b"/>
              <a:pathLst>
                <a:path w="3051175" h="720725" extrusionOk="0">
                  <a:moveTo>
                    <a:pt x="0" y="0"/>
                  </a:moveTo>
                  <a:lnTo>
                    <a:pt x="2764790" y="0"/>
                  </a:lnTo>
                  <a:lnTo>
                    <a:pt x="3050857" y="360045"/>
                  </a:lnTo>
                  <a:lnTo>
                    <a:pt x="2764790" y="720407"/>
                  </a:lnTo>
                  <a:lnTo>
                    <a:pt x="0" y="720407"/>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50" name="Google Shape;2350;p106"/>
            <p:cNvPicPr preferRelativeResize="0"/>
            <p:nvPr/>
          </p:nvPicPr>
          <p:blipFill rotWithShape="1">
            <a:blip r:embed="rId5">
              <a:alphaModFix/>
            </a:blip>
            <a:srcRect/>
            <a:stretch/>
          </p:blipFill>
          <p:spPr>
            <a:xfrm>
              <a:off x="4413250" y="315277"/>
              <a:ext cx="3082290" cy="733742"/>
            </a:xfrm>
            <a:prstGeom prst="rect">
              <a:avLst/>
            </a:prstGeom>
            <a:noFill/>
            <a:ln>
              <a:noFill/>
            </a:ln>
          </p:spPr>
        </p:pic>
        <p:sp>
          <p:nvSpPr>
            <p:cNvPr id="2351" name="Google Shape;2351;p106"/>
            <p:cNvSpPr/>
            <p:nvPr/>
          </p:nvSpPr>
          <p:spPr>
            <a:xfrm>
              <a:off x="4390072" y="285750"/>
              <a:ext cx="3060700" cy="720725"/>
            </a:xfrm>
            <a:custGeom>
              <a:avLst/>
              <a:gdLst/>
              <a:ahLst/>
              <a:cxnLst/>
              <a:rect l="l" t="t" r="r" b="b"/>
              <a:pathLst>
                <a:path w="3060700" h="720725" extrusionOk="0">
                  <a:moveTo>
                    <a:pt x="2775267" y="0"/>
                  </a:moveTo>
                  <a:lnTo>
                    <a:pt x="0" y="0"/>
                  </a:lnTo>
                  <a:lnTo>
                    <a:pt x="285114" y="360045"/>
                  </a:lnTo>
                  <a:lnTo>
                    <a:pt x="0" y="720407"/>
                  </a:lnTo>
                  <a:lnTo>
                    <a:pt x="2775267" y="720407"/>
                  </a:lnTo>
                  <a:lnTo>
                    <a:pt x="3060382" y="360045"/>
                  </a:lnTo>
                  <a:lnTo>
                    <a:pt x="2775267"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2" name="Google Shape;2352;p106"/>
            <p:cNvSpPr/>
            <p:nvPr/>
          </p:nvSpPr>
          <p:spPr>
            <a:xfrm>
              <a:off x="4390072" y="285750"/>
              <a:ext cx="3060700" cy="720725"/>
            </a:xfrm>
            <a:custGeom>
              <a:avLst/>
              <a:gdLst/>
              <a:ahLst/>
              <a:cxnLst/>
              <a:rect l="l" t="t" r="r" b="b"/>
              <a:pathLst>
                <a:path w="3060700" h="720725" extrusionOk="0">
                  <a:moveTo>
                    <a:pt x="0" y="0"/>
                  </a:moveTo>
                  <a:lnTo>
                    <a:pt x="2775267" y="0"/>
                  </a:lnTo>
                  <a:lnTo>
                    <a:pt x="3060382" y="360045"/>
                  </a:lnTo>
                  <a:lnTo>
                    <a:pt x="2775267" y="720407"/>
                  </a:lnTo>
                  <a:lnTo>
                    <a:pt x="0" y="720407"/>
                  </a:lnTo>
                  <a:lnTo>
                    <a:pt x="285114"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53" name="Google Shape;2353;p106"/>
            <p:cNvPicPr preferRelativeResize="0"/>
            <p:nvPr/>
          </p:nvPicPr>
          <p:blipFill rotWithShape="1">
            <a:blip r:embed="rId6">
              <a:alphaModFix/>
            </a:blip>
            <a:srcRect/>
            <a:stretch/>
          </p:blipFill>
          <p:spPr>
            <a:xfrm>
              <a:off x="7232649" y="315277"/>
              <a:ext cx="3073082" cy="733742"/>
            </a:xfrm>
            <a:prstGeom prst="rect">
              <a:avLst/>
            </a:prstGeom>
            <a:noFill/>
            <a:ln>
              <a:noFill/>
            </a:ln>
          </p:spPr>
        </p:pic>
        <p:sp>
          <p:nvSpPr>
            <p:cNvPr id="2354" name="Google Shape;2354;p106"/>
            <p:cNvSpPr/>
            <p:nvPr/>
          </p:nvSpPr>
          <p:spPr>
            <a:xfrm>
              <a:off x="7209472" y="285750"/>
              <a:ext cx="3051175" cy="720725"/>
            </a:xfrm>
            <a:custGeom>
              <a:avLst/>
              <a:gdLst/>
              <a:ahLst/>
              <a:cxnLst/>
              <a:rect l="l" t="t" r="r" b="b"/>
              <a:pathLst>
                <a:path w="3051175" h="720725" extrusionOk="0">
                  <a:moveTo>
                    <a:pt x="2766377" y="0"/>
                  </a:moveTo>
                  <a:lnTo>
                    <a:pt x="0" y="0"/>
                  </a:lnTo>
                  <a:lnTo>
                    <a:pt x="283845" y="360045"/>
                  </a:lnTo>
                  <a:lnTo>
                    <a:pt x="0" y="720407"/>
                  </a:lnTo>
                  <a:lnTo>
                    <a:pt x="2766377" y="720407"/>
                  </a:lnTo>
                  <a:lnTo>
                    <a:pt x="3050857" y="360045"/>
                  </a:lnTo>
                  <a:lnTo>
                    <a:pt x="2766377"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5" name="Google Shape;2355;p106"/>
            <p:cNvSpPr/>
            <p:nvPr/>
          </p:nvSpPr>
          <p:spPr>
            <a:xfrm>
              <a:off x="7209472" y="285750"/>
              <a:ext cx="3051175" cy="720725"/>
            </a:xfrm>
            <a:custGeom>
              <a:avLst/>
              <a:gdLst/>
              <a:ahLst/>
              <a:cxnLst/>
              <a:rect l="l" t="t" r="r" b="b"/>
              <a:pathLst>
                <a:path w="3051175" h="720725" extrusionOk="0">
                  <a:moveTo>
                    <a:pt x="0" y="0"/>
                  </a:moveTo>
                  <a:lnTo>
                    <a:pt x="2766377" y="0"/>
                  </a:lnTo>
                  <a:lnTo>
                    <a:pt x="3050857" y="360045"/>
                  </a:lnTo>
                  <a:lnTo>
                    <a:pt x="2766377" y="720407"/>
                  </a:lnTo>
                  <a:lnTo>
                    <a:pt x="0" y="720407"/>
                  </a:lnTo>
                  <a:lnTo>
                    <a:pt x="283845"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56" name="Google Shape;2356;p106"/>
          <p:cNvSpPr txBox="1"/>
          <p:nvPr/>
        </p:nvSpPr>
        <p:spPr>
          <a:xfrm>
            <a:off x="1620202" y="564515"/>
            <a:ext cx="2160270"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 Μέτρα αντιμετώπισης</a:t>
            </a:r>
            <a:endParaRPr sz="1200">
              <a:solidFill>
                <a:schemeClr val="dk1"/>
              </a:solidFill>
              <a:latin typeface="Calibri"/>
              <a:ea typeface="Calibri"/>
              <a:cs typeface="Calibri"/>
              <a:sym typeface="Calibri"/>
            </a:endParaRPr>
          </a:p>
        </p:txBody>
      </p:sp>
      <p:sp>
        <p:nvSpPr>
          <p:cNvPr id="2357" name="Google Shape;2357;p106"/>
          <p:cNvSpPr txBox="1"/>
          <p:nvPr/>
        </p:nvSpPr>
        <p:spPr>
          <a:xfrm>
            <a:off x="5225732" y="349567"/>
            <a:ext cx="1637664" cy="561340"/>
          </a:xfrm>
          <a:prstGeom prst="rect">
            <a:avLst/>
          </a:prstGeom>
          <a:noFill/>
          <a:ln>
            <a:noFill/>
          </a:ln>
        </p:spPr>
        <p:txBody>
          <a:bodyPr spcFirstLastPara="1" wrap="square" lIns="0" tIns="12700" rIns="0" bIns="0" anchor="t" anchorCtr="0">
            <a:spAutoFit/>
          </a:bodyPr>
          <a:lstStyle/>
          <a:p>
            <a:pPr marL="12700" marR="5080" lvl="0" indent="389255" algn="l" rtl="0">
              <a:lnSpc>
                <a:spcPct val="146500"/>
              </a:lnSpc>
              <a:spcBef>
                <a:spcPts val="0"/>
              </a:spcBef>
              <a:spcAft>
                <a:spcPts val="0"/>
              </a:spcAft>
              <a:buNone/>
            </a:pPr>
            <a:r>
              <a:rPr lang="en-US" sz="1200" b="1">
                <a:solidFill>
                  <a:srgbClr val="FFFFFF"/>
                </a:solidFill>
                <a:latin typeface="Calibri"/>
                <a:ea typeface="Calibri"/>
                <a:cs typeface="Calibri"/>
                <a:sym typeface="Calibri"/>
              </a:rPr>
              <a:t>Προτείνετε  Μέτρα αντιμετώπισης</a:t>
            </a:r>
            <a:endParaRPr sz="1200">
              <a:solidFill>
                <a:schemeClr val="dk1"/>
              </a:solidFill>
              <a:latin typeface="Calibri"/>
              <a:ea typeface="Calibri"/>
              <a:cs typeface="Calibri"/>
              <a:sym typeface="Calibri"/>
            </a:endParaRPr>
          </a:p>
        </p:txBody>
      </p:sp>
      <p:sp>
        <p:nvSpPr>
          <p:cNvPr id="2358" name="Google Shape;2358;p106"/>
          <p:cNvSpPr txBox="1"/>
          <p:nvPr/>
        </p:nvSpPr>
        <p:spPr>
          <a:xfrm>
            <a:off x="8040686" y="349567"/>
            <a:ext cx="2039303" cy="528606"/>
          </a:xfrm>
          <a:prstGeom prst="rect">
            <a:avLst/>
          </a:prstGeom>
          <a:noFill/>
          <a:ln>
            <a:noFill/>
          </a:ln>
        </p:spPr>
        <p:txBody>
          <a:bodyPr spcFirstLastPara="1" wrap="square" lIns="0" tIns="12700" rIns="0" bIns="0" anchor="t" anchorCtr="0">
            <a:spAutoFit/>
          </a:bodyPr>
          <a:lstStyle/>
          <a:p>
            <a:pPr marL="12700" marR="5080" lvl="0" indent="355600" algn="l" rtl="0">
              <a:lnSpc>
                <a:spcPct val="146500"/>
              </a:lnSpc>
              <a:spcBef>
                <a:spcPts val="0"/>
              </a:spcBef>
              <a:spcAft>
                <a:spcPts val="0"/>
              </a:spcAft>
              <a:buNone/>
            </a:pPr>
            <a:r>
              <a:rPr lang="en-US" sz="1200" b="1">
                <a:solidFill>
                  <a:srgbClr val="FFFFFF"/>
                </a:solidFill>
                <a:latin typeface="Calibri"/>
                <a:ea typeface="Calibri"/>
                <a:cs typeface="Calibri"/>
                <a:sym typeface="Calibri"/>
              </a:rPr>
              <a:t>Επιλογή των  Μέτρων αντιμετώπισης</a:t>
            </a:r>
            <a:endParaRPr sz="1200">
              <a:solidFill>
                <a:schemeClr val="dk1"/>
              </a:solidFill>
              <a:latin typeface="Calibri"/>
              <a:ea typeface="Calibri"/>
              <a:cs typeface="Calibri"/>
              <a:sym typeface="Calibri"/>
            </a:endParaRPr>
          </a:p>
        </p:txBody>
      </p:sp>
      <p:sp>
        <p:nvSpPr>
          <p:cNvPr id="2359" name="Google Shape;2359;p106"/>
          <p:cNvSpPr txBox="1"/>
          <p:nvPr/>
        </p:nvSpPr>
        <p:spPr>
          <a:xfrm>
            <a:off x="1522730" y="1771650"/>
            <a:ext cx="8950960" cy="1575435"/>
          </a:xfrm>
          <a:prstGeom prst="rect">
            <a:avLst/>
          </a:prstGeom>
          <a:noFill/>
          <a:ln>
            <a:noFill/>
          </a:ln>
        </p:spPr>
        <p:txBody>
          <a:bodyPr spcFirstLastPara="1" wrap="square" lIns="0" tIns="12700" rIns="0" bIns="0" anchor="t" anchorCtr="0">
            <a:spAutoFit/>
          </a:bodyPr>
          <a:lstStyle/>
          <a:p>
            <a:pPr marL="12700" marR="5080" lvl="0" indent="0" algn="just" rtl="0">
              <a:lnSpc>
                <a:spcPct val="100000"/>
              </a:lnSpc>
              <a:spcBef>
                <a:spcPts val="0"/>
              </a:spcBef>
              <a:spcAft>
                <a:spcPts val="0"/>
              </a:spcAft>
              <a:buNone/>
            </a:pPr>
            <a:r>
              <a:rPr lang="en-US" sz="1700">
                <a:solidFill>
                  <a:schemeClr val="dk1"/>
                </a:solidFill>
                <a:latin typeface="Calibri"/>
                <a:ea typeface="Calibri"/>
                <a:cs typeface="Calibri"/>
                <a:sym typeface="Calibri"/>
              </a:rPr>
              <a:t>Μια μεθοδολογία RM συνιστά μεγάλο αριθμό κατάλληλων μέτρων αντιμετώπισης  για κάθε περιουσιακό στοιχείο που έχει αξιολογηθεί με πολύ υψηλό (VH) κίνδυνο  σε προηγούμενη φάση 5 ή για τα περιουσιακά στοιχεία που τα μέλη της ομάδας  ασφάλειας και η διακυβέρνηση αποφασίζουν να προστατεύσουν. Τα προτεινόμενα  μέτρα αντιμετώπισης χωρίζονται σε ομάδες ανάλογα με τον τύπο των απειλών και  τα περιουσιακά στοιχεία που μπορούν να προστατεύσουν.</a:t>
            </a:r>
            <a:endParaRPr sz="17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89"/>
          <p:cNvSpPr txBox="1">
            <a:spLocks noGrp="1"/>
          </p:cNvSpPr>
          <p:nvPr>
            <p:ph type="title"/>
          </p:nvPr>
        </p:nvSpPr>
        <p:spPr>
          <a:xfrm>
            <a:off x="1176019" y="726440"/>
            <a:ext cx="1687830" cy="635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000"/>
              <a:t>Θέματα</a:t>
            </a:r>
            <a:endParaRPr sz="4000"/>
          </a:p>
        </p:txBody>
      </p:sp>
      <p:sp>
        <p:nvSpPr>
          <p:cNvPr id="1752" name="Google Shape;1752;p89"/>
          <p:cNvSpPr txBox="1"/>
          <p:nvPr/>
        </p:nvSpPr>
        <p:spPr>
          <a:xfrm>
            <a:off x="1176019" y="1848167"/>
            <a:ext cx="4102735" cy="194437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Calibri"/>
                <a:ea typeface="Calibri"/>
                <a:cs typeface="Calibri"/>
                <a:sym typeface="Calibri"/>
              </a:rPr>
              <a:t>Τοπίο απειλών κυβερνοασφάλειας</a:t>
            </a:r>
            <a:endParaRPr sz="1300">
              <a:solidFill>
                <a:schemeClr val="dk1"/>
              </a:solidFill>
              <a:latin typeface="Calibri"/>
              <a:ea typeface="Calibri"/>
              <a:cs typeface="Calibri"/>
              <a:sym typeface="Calibri"/>
            </a:endParaRPr>
          </a:p>
          <a:p>
            <a:pPr marL="12700" marR="482600" lvl="0" indent="0" algn="l" rtl="0">
              <a:lnSpc>
                <a:spcPct val="157700"/>
              </a:lnSpc>
              <a:spcBef>
                <a:spcPts val="490"/>
              </a:spcBef>
              <a:spcAft>
                <a:spcPts val="0"/>
              </a:spcAft>
              <a:buNone/>
            </a:pPr>
            <a:r>
              <a:rPr lang="en-US" sz="1300">
                <a:solidFill>
                  <a:schemeClr val="dk1"/>
                </a:solidFill>
                <a:latin typeface="Calibri"/>
                <a:ea typeface="Calibri"/>
                <a:cs typeface="Calibri"/>
                <a:sym typeface="Calibri"/>
              </a:rPr>
              <a:t>Επιθέσεις και αδυναμίες Φάσεις διαχείρισης  κινδύνων</a:t>
            </a:r>
            <a:endParaRPr sz="1300">
              <a:solidFill>
                <a:schemeClr val="dk1"/>
              </a:solidFill>
              <a:latin typeface="Calibri"/>
              <a:ea typeface="Calibri"/>
              <a:cs typeface="Calibri"/>
              <a:sym typeface="Calibri"/>
            </a:endParaRPr>
          </a:p>
          <a:p>
            <a:pPr marL="12700" marR="5080" lvl="0" indent="0" algn="l" rtl="0">
              <a:lnSpc>
                <a:spcPct val="158700"/>
              </a:lnSpc>
              <a:spcBef>
                <a:spcPts val="15"/>
              </a:spcBef>
              <a:spcAft>
                <a:spcPts val="0"/>
              </a:spcAft>
              <a:buNone/>
            </a:pPr>
            <a:r>
              <a:rPr lang="en-US" sz="1300">
                <a:solidFill>
                  <a:schemeClr val="dk1"/>
                </a:solidFill>
                <a:latin typeface="Calibri"/>
                <a:ea typeface="Calibri"/>
                <a:cs typeface="Calibri"/>
                <a:sym typeface="Calibri"/>
              </a:rPr>
              <a:t>Ασφαλείς αναφορές (πολιτικές, BCP, DRP) Ασφάλεια  εφοδιαστικής αλυσίδας</a:t>
            </a:r>
            <a:endParaRPr sz="1300">
              <a:solidFill>
                <a:schemeClr val="dk1"/>
              </a:solidFill>
              <a:latin typeface="Calibri"/>
              <a:ea typeface="Calibri"/>
              <a:cs typeface="Calibri"/>
              <a:sym typeface="Calibri"/>
            </a:endParaRPr>
          </a:p>
          <a:p>
            <a:pPr marL="0" marR="0" lvl="0" indent="0" algn="l" rtl="0">
              <a:lnSpc>
                <a:spcPct val="100000"/>
              </a:lnSpc>
              <a:spcBef>
                <a:spcPts val="25"/>
              </a:spcBef>
              <a:spcAft>
                <a:spcPts val="0"/>
              </a:spcAft>
              <a:buNone/>
            </a:pPr>
            <a:endParaRPr sz="13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300">
                <a:solidFill>
                  <a:schemeClr val="dk1"/>
                </a:solidFill>
                <a:latin typeface="Calibri"/>
                <a:ea typeface="Calibri"/>
                <a:cs typeface="Calibri"/>
                <a:sym typeface="Calibri"/>
              </a:rPr>
              <a:t>Φάσεις διαχείρισης θαλάσσιου κινδύνου</a:t>
            </a:r>
            <a:endParaRPr sz="13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grpSp>
        <p:nvGrpSpPr>
          <p:cNvPr id="2364" name="Google Shape;2364;p107"/>
          <p:cNvGrpSpPr/>
          <p:nvPr/>
        </p:nvGrpSpPr>
        <p:grpSpPr>
          <a:xfrm>
            <a:off x="1645285" y="361950"/>
            <a:ext cx="3046094" cy="690244"/>
            <a:chOff x="1645285" y="361950"/>
            <a:chExt cx="3046094" cy="690244"/>
          </a:xfrm>
        </p:grpSpPr>
        <p:pic>
          <p:nvPicPr>
            <p:cNvPr id="2365" name="Google Shape;2365;p107"/>
            <p:cNvPicPr preferRelativeResize="0"/>
            <p:nvPr/>
          </p:nvPicPr>
          <p:blipFill rotWithShape="1">
            <a:blip r:embed="rId3">
              <a:alphaModFix/>
            </a:blip>
            <a:srcRect/>
            <a:stretch/>
          </p:blipFill>
          <p:spPr>
            <a:xfrm>
              <a:off x="1676082" y="391477"/>
              <a:ext cx="3015297" cy="660717"/>
            </a:xfrm>
            <a:prstGeom prst="rect">
              <a:avLst/>
            </a:prstGeom>
            <a:noFill/>
            <a:ln>
              <a:noFill/>
            </a:ln>
          </p:spPr>
        </p:pic>
        <p:sp>
          <p:nvSpPr>
            <p:cNvPr id="2366" name="Google Shape;2366;p107"/>
            <p:cNvSpPr/>
            <p:nvPr/>
          </p:nvSpPr>
          <p:spPr>
            <a:xfrm>
              <a:off x="1645285" y="361950"/>
              <a:ext cx="3000375" cy="647700"/>
            </a:xfrm>
            <a:custGeom>
              <a:avLst/>
              <a:gdLst/>
              <a:ahLst/>
              <a:cxnLst/>
              <a:rect l="l" t="t" r="r" b="b"/>
              <a:pathLst>
                <a:path w="3000375" h="647700" extrusionOk="0">
                  <a:moveTo>
                    <a:pt x="2713037" y="0"/>
                  </a:moveTo>
                  <a:lnTo>
                    <a:pt x="0" y="0"/>
                  </a:lnTo>
                  <a:lnTo>
                    <a:pt x="0" y="647382"/>
                  </a:lnTo>
                  <a:lnTo>
                    <a:pt x="2713037" y="647382"/>
                  </a:lnTo>
                  <a:lnTo>
                    <a:pt x="3000057" y="323532"/>
                  </a:lnTo>
                  <a:lnTo>
                    <a:pt x="2713037"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7" name="Google Shape;2367;p107"/>
            <p:cNvSpPr/>
            <p:nvPr/>
          </p:nvSpPr>
          <p:spPr>
            <a:xfrm>
              <a:off x="1645285" y="361950"/>
              <a:ext cx="3000375" cy="647700"/>
            </a:xfrm>
            <a:custGeom>
              <a:avLst/>
              <a:gdLst/>
              <a:ahLst/>
              <a:cxnLst/>
              <a:rect l="l" t="t" r="r" b="b"/>
              <a:pathLst>
                <a:path w="3000375" h="647700" extrusionOk="0">
                  <a:moveTo>
                    <a:pt x="0" y="0"/>
                  </a:moveTo>
                  <a:lnTo>
                    <a:pt x="2713037" y="0"/>
                  </a:lnTo>
                  <a:lnTo>
                    <a:pt x="3000057" y="323532"/>
                  </a:lnTo>
                  <a:lnTo>
                    <a:pt x="2713037" y="647382"/>
                  </a:lnTo>
                  <a:lnTo>
                    <a:pt x="0" y="64738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68" name="Google Shape;2368;p107"/>
          <p:cNvSpPr txBox="1"/>
          <p:nvPr/>
        </p:nvSpPr>
        <p:spPr>
          <a:xfrm>
            <a:off x="2203450" y="399097"/>
            <a:ext cx="2101850" cy="382156"/>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 7: Αναφορά ασφάλειας</a:t>
            </a:r>
            <a:endParaRPr sz="1200">
              <a:solidFill>
                <a:schemeClr val="dk1"/>
              </a:solidFill>
              <a:latin typeface="Calibri"/>
              <a:ea typeface="Calibri"/>
              <a:cs typeface="Calibri"/>
              <a:sym typeface="Calibri"/>
            </a:endParaRPr>
          </a:p>
        </p:txBody>
      </p:sp>
      <p:sp>
        <p:nvSpPr>
          <p:cNvPr id="2369" name="Google Shape;2369;p107"/>
          <p:cNvSpPr txBox="1"/>
          <p:nvPr/>
        </p:nvSpPr>
        <p:spPr>
          <a:xfrm>
            <a:off x="1522730" y="1771650"/>
            <a:ext cx="8205470" cy="3552825"/>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700">
                <a:solidFill>
                  <a:schemeClr val="dk1"/>
                </a:solidFill>
                <a:latin typeface="Calibri"/>
                <a:ea typeface="Calibri"/>
                <a:cs typeface="Calibri"/>
                <a:sym typeface="Calibri"/>
              </a:rPr>
              <a:t>Σε αυτή την τελική φάση θα δημιουργηθούν οι ακόλουθες αναφορές ασφάλειας  χρησιμοποιώντας τα αποτελέσματα όλων των παραπάνω φάσεων:</a:t>
            </a:r>
            <a:endParaRPr sz="1700">
              <a:solidFill>
                <a:schemeClr val="dk1"/>
              </a:solidFill>
              <a:latin typeface="Calibri"/>
              <a:ea typeface="Calibri"/>
              <a:cs typeface="Calibri"/>
              <a:sym typeface="Calibri"/>
            </a:endParaRPr>
          </a:p>
          <a:p>
            <a:pPr marL="0" marR="0" lvl="0" indent="0" algn="l" rtl="0">
              <a:lnSpc>
                <a:spcPct val="100000"/>
              </a:lnSpc>
              <a:spcBef>
                <a:spcPts val="50"/>
              </a:spcBef>
              <a:spcAft>
                <a:spcPts val="0"/>
              </a:spcAft>
              <a:buNone/>
            </a:pPr>
            <a:endParaRPr sz="1650">
              <a:solidFill>
                <a:schemeClr val="dk1"/>
              </a:solidFill>
              <a:latin typeface="Calibri"/>
              <a:ea typeface="Calibri"/>
              <a:cs typeface="Calibri"/>
              <a:sym typeface="Calibri"/>
            </a:endParaRPr>
          </a:p>
          <a:p>
            <a:pPr marL="272415" marR="0" lvl="0" indent="-259715" algn="l" rtl="0">
              <a:lnSpc>
                <a:spcPct val="100000"/>
              </a:lnSpc>
              <a:spcBef>
                <a:spcPts val="0"/>
              </a:spcBef>
              <a:spcAft>
                <a:spcPts val="0"/>
              </a:spcAft>
              <a:buClr>
                <a:srgbClr val="6B9A1A"/>
              </a:buClr>
              <a:buSzPts val="2600"/>
              <a:buFont typeface="Quattrocento Sans"/>
              <a:buChar char="▪"/>
            </a:pPr>
            <a:r>
              <a:rPr lang="en-US" sz="1700">
                <a:solidFill>
                  <a:schemeClr val="dk1"/>
                </a:solidFill>
                <a:latin typeface="Calibri"/>
                <a:ea typeface="Calibri"/>
                <a:cs typeface="Calibri"/>
                <a:sym typeface="Calibri"/>
              </a:rPr>
              <a:t>Αναφορά μοντέλου περιουσιακών στοιχείων</a:t>
            </a:r>
            <a:endParaRPr sz="1700">
              <a:solidFill>
                <a:schemeClr val="dk1"/>
              </a:solidFill>
              <a:latin typeface="Calibri"/>
              <a:ea typeface="Calibri"/>
              <a:cs typeface="Calibri"/>
              <a:sym typeface="Calibri"/>
            </a:endParaRPr>
          </a:p>
          <a:p>
            <a:pPr marL="272415" marR="0" lvl="0" indent="-259715" algn="l" rtl="0">
              <a:lnSpc>
                <a:spcPct val="100000"/>
              </a:lnSpc>
              <a:spcBef>
                <a:spcPts val="1835"/>
              </a:spcBef>
              <a:spcAft>
                <a:spcPts val="0"/>
              </a:spcAft>
              <a:buClr>
                <a:srgbClr val="6B9A1A"/>
              </a:buClr>
              <a:buSzPts val="2600"/>
              <a:buFont typeface="Quattrocento Sans"/>
              <a:buChar char="▪"/>
            </a:pPr>
            <a:r>
              <a:rPr lang="en-US" sz="1700">
                <a:solidFill>
                  <a:schemeClr val="dk1"/>
                </a:solidFill>
                <a:latin typeface="Calibri"/>
                <a:ea typeface="Calibri"/>
                <a:cs typeface="Calibri"/>
                <a:sym typeface="Calibri"/>
              </a:rPr>
              <a:t>Έκθεση εκτίμησης επιπτώσεων</a:t>
            </a:r>
            <a:endParaRPr sz="1700">
              <a:solidFill>
                <a:schemeClr val="dk1"/>
              </a:solidFill>
              <a:latin typeface="Calibri"/>
              <a:ea typeface="Calibri"/>
              <a:cs typeface="Calibri"/>
              <a:sym typeface="Calibri"/>
            </a:endParaRPr>
          </a:p>
          <a:p>
            <a:pPr marL="272415" marR="0" lvl="0" indent="-259715" algn="l" rtl="0">
              <a:lnSpc>
                <a:spcPct val="100000"/>
              </a:lnSpc>
              <a:spcBef>
                <a:spcPts val="1785"/>
              </a:spcBef>
              <a:spcAft>
                <a:spcPts val="0"/>
              </a:spcAft>
              <a:buClr>
                <a:srgbClr val="6B9A1A"/>
              </a:buClr>
              <a:buSzPts val="2600"/>
              <a:buFont typeface="Quattrocento Sans"/>
              <a:buChar char="▪"/>
            </a:pPr>
            <a:r>
              <a:rPr lang="en-US" sz="1700">
                <a:solidFill>
                  <a:schemeClr val="dk1"/>
                </a:solidFill>
                <a:latin typeface="Calibri"/>
                <a:ea typeface="Calibri"/>
                <a:cs typeface="Calibri"/>
                <a:sym typeface="Calibri"/>
              </a:rPr>
              <a:t>Αναφορά αξιολόγησης απειλών</a:t>
            </a:r>
            <a:endParaRPr sz="1700">
              <a:solidFill>
                <a:schemeClr val="dk1"/>
              </a:solidFill>
              <a:latin typeface="Calibri"/>
              <a:ea typeface="Calibri"/>
              <a:cs typeface="Calibri"/>
              <a:sym typeface="Calibri"/>
            </a:endParaRPr>
          </a:p>
          <a:p>
            <a:pPr marL="272415" marR="0" lvl="0" indent="-259715" algn="l" rtl="0">
              <a:lnSpc>
                <a:spcPct val="100000"/>
              </a:lnSpc>
              <a:spcBef>
                <a:spcPts val="1780"/>
              </a:spcBef>
              <a:spcAft>
                <a:spcPts val="0"/>
              </a:spcAft>
              <a:buClr>
                <a:srgbClr val="6B9A1A"/>
              </a:buClr>
              <a:buSzPts val="2600"/>
              <a:buFont typeface="Quattrocento Sans"/>
              <a:buChar char="▪"/>
            </a:pPr>
            <a:r>
              <a:rPr lang="en-US" sz="1700">
                <a:solidFill>
                  <a:schemeClr val="dk1"/>
                </a:solidFill>
                <a:latin typeface="Calibri"/>
                <a:ea typeface="Calibri"/>
                <a:cs typeface="Calibri"/>
                <a:sym typeface="Calibri"/>
              </a:rPr>
              <a:t>Αναφορά αξιολόγησης Ευπάθειας.</a:t>
            </a:r>
            <a:endParaRPr sz="1700">
              <a:solidFill>
                <a:schemeClr val="dk1"/>
              </a:solidFill>
              <a:latin typeface="Calibri"/>
              <a:ea typeface="Calibri"/>
              <a:cs typeface="Calibri"/>
              <a:sym typeface="Calibri"/>
            </a:endParaRPr>
          </a:p>
          <a:p>
            <a:pPr marL="272415" marR="0" lvl="0" indent="-259715" algn="l" rtl="0">
              <a:lnSpc>
                <a:spcPct val="100000"/>
              </a:lnSpc>
              <a:spcBef>
                <a:spcPts val="1785"/>
              </a:spcBef>
              <a:spcAft>
                <a:spcPts val="0"/>
              </a:spcAft>
              <a:buClr>
                <a:srgbClr val="6B9A1A"/>
              </a:buClr>
              <a:buSzPts val="2600"/>
              <a:buFont typeface="Quattrocento Sans"/>
              <a:buChar char="▪"/>
            </a:pPr>
            <a:r>
              <a:rPr lang="en-US" sz="1700">
                <a:solidFill>
                  <a:schemeClr val="dk1"/>
                </a:solidFill>
                <a:latin typeface="Calibri"/>
                <a:ea typeface="Calibri"/>
                <a:cs typeface="Calibri"/>
                <a:sym typeface="Calibri"/>
              </a:rPr>
              <a:t>Αναφορά αξιολόγησης κινδύνων- Έκθεση αντιμετώπισης κινδύνων</a:t>
            </a:r>
            <a:endParaRPr sz="1700">
              <a:solidFill>
                <a:schemeClr val="dk1"/>
              </a:solidFill>
              <a:latin typeface="Calibri"/>
              <a:ea typeface="Calibri"/>
              <a:cs typeface="Calibri"/>
              <a:sym typeface="Calibri"/>
            </a:endParaRPr>
          </a:p>
          <a:p>
            <a:pPr marL="272415" marR="0" lvl="0" indent="-259715" algn="l" rtl="0">
              <a:lnSpc>
                <a:spcPct val="100000"/>
              </a:lnSpc>
              <a:spcBef>
                <a:spcPts val="2025"/>
              </a:spcBef>
              <a:spcAft>
                <a:spcPts val="0"/>
              </a:spcAft>
              <a:buClr>
                <a:srgbClr val="6B9A1A"/>
              </a:buClr>
              <a:buSzPts val="2600"/>
              <a:buFont typeface="Quattrocento Sans"/>
              <a:buChar char="▪"/>
            </a:pPr>
            <a:r>
              <a:rPr lang="en-US" sz="1700" b="1">
                <a:solidFill>
                  <a:schemeClr val="dk1"/>
                </a:solidFill>
                <a:latin typeface="Calibri"/>
                <a:ea typeface="Calibri"/>
                <a:cs typeface="Calibri"/>
                <a:sym typeface="Calibri"/>
              </a:rPr>
              <a:t>Πολιτική ασφαλείας</a:t>
            </a:r>
            <a:endParaRPr sz="17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3"/>
        <p:cNvGrpSpPr/>
        <p:nvPr/>
      </p:nvGrpSpPr>
      <p:grpSpPr>
        <a:xfrm>
          <a:off x="0" y="0"/>
          <a:ext cx="0" cy="0"/>
          <a:chOff x="0" y="0"/>
          <a:chExt cx="0" cy="0"/>
        </a:xfrm>
      </p:grpSpPr>
      <p:sp>
        <p:nvSpPr>
          <p:cNvPr id="2374" name="Google Shape;2374;p108"/>
          <p:cNvSpPr txBox="1">
            <a:spLocks noGrp="1"/>
          </p:cNvSpPr>
          <p:nvPr>
            <p:ph type="title"/>
          </p:nvPr>
        </p:nvSpPr>
        <p:spPr>
          <a:xfrm>
            <a:off x="1470660" y="414972"/>
            <a:ext cx="6225540" cy="3073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50" b="1">
                <a:latin typeface="Calibri"/>
                <a:ea typeface="Calibri"/>
                <a:cs typeface="Calibri"/>
                <a:sym typeface="Calibri"/>
              </a:rPr>
              <a:t>Σύστημα διαχείρισης της ασφάλειας πληροφοριών ISMS)</a:t>
            </a:r>
            <a:endParaRPr sz="1850">
              <a:latin typeface="Calibri"/>
              <a:ea typeface="Calibri"/>
              <a:cs typeface="Calibri"/>
              <a:sym typeface="Calibri"/>
            </a:endParaRPr>
          </a:p>
        </p:txBody>
      </p:sp>
      <p:sp>
        <p:nvSpPr>
          <p:cNvPr id="2375" name="Google Shape;2375;p108"/>
          <p:cNvSpPr txBox="1"/>
          <p:nvPr/>
        </p:nvSpPr>
        <p:spPr>
          <a:xfrm>
            <a:off x="1522730" y="1240154"/>
            <a:ext cx="8952230" cy="2091689"/>
          </a:xfrm>
          <a:prstGeom prst="rect">
            <a:avLst/>
          </a:prstGeom>
          <a:noFill/>
          <a:ln>
            <a:noFill/>
          </a:ln>
        </p:spPr>
        <p:txBody>
          <a:bodyPr spcFirstLastPara="1" wrap="square" lIns="0" tIns="12700" rIns="0" bIns="0" anchor="t" anchorCtr="0">
            <a:spAutoFit/>
          </a:bodyPr>
          <a:lstStyle/>
          <a:p>
            <a:pPr marL="12700" marR="5080" lvl="0" indent="0" algn="just" rtl="0">
              <a:lnSpc>
                <a:spcPct val="100000"/>
              </a:lnSpc>
              <a:spcBef>
                <a:spcPts val="0"/>
              </a:spcBef>
              <a:spcAft>
                <a:spcPts val="0"/>
              </a:spcAft>
              <a:buNone/>
            </a:pPr>
            <a:r>
              <a:rPr lang="en-US" sz="1700" b="1">
                <a:solidFill>
                  <a:schemeClr val="dk1"/>
                </a:solidFill>
                <a:latin typeface="Calibri"/>
                <a:ea typeface="Calibri"/>
                <a:cs typeface="Calibri"/>
                <a:sym typeface="Calibri"/>
              </a:rPr>
              <a:t>ISMS: μια </a:t>
            </a:r>
            <a:r>
              <a:rPr lang="en-US" sz="1700">
                <a:solidFill>
                  <a:schemeClr val="dk1"/>
                </a:solidFill>
                <a:latin typeface="Calibri"/>
                <a:ea typeface="Calibri"/>
                <a:cs typeface="Calibri"/>
                <a:sym typeface="Calibri"/>
              </a:rPr>
              <a:t>συστηματική προσέγγιση για την καθιέρωση, υλοποίηση, λειτουργικό,  παρακολούθηση, αναθεώρηση, συντήρηση και βελτίωση της ασφάλειας των  πληροφοριών μιας οργάνωσης για την επίτευξη των επιχειρηματικών  στόχων</a:t>
            </a:r>
            <a:r>
              <a:rPr lang="en-US" sz="1700" b="1">
                <a:solidFill>
                  <a:schemeClr val="dk1"/>
                </a:solidFill>
                <a:latin typeface="Calibri"/>
                <a:ea typeface="Calibri"/>
                <a:cs typeface="Calibri"/>
                <a:sym typeface="Calibri"/>
              </a:rPr>
              <a:t>Βασίζεται σε μια αξιολόγηση κινδύνων </a:t>
            </a:r>
            <a:r>
              <a:rPr lang="en-US" sz="1700">
                <a:solidFill>
                  <a:schemeClr val="dk1"/>
                </a:solidFill>
                <a:latin typeface="Calibri"/>
                <a:ea typeface="Calibri"/>
                <a:cs typeface="Calibri"/>
                <a:sym typeface="Calibri"/>
              </a:rPr>
              <a:t>και στα επίπεδα αποδοχής  κινδύνων των οργανώσεων που έχουν σχεδιαστεί για την αποτελεσματική  αντιμετώπιση και διαχείριση των κινδύνων. Ανάλυση των απαιτήσεων για την  προστασία των περιουσιακών στοιχείων πληροφοριών και εφαρμογή κατάλληλων  ελέγχων (ISO2700X)</a:t>
            </a:r>
            <a:endParaRPr sz="17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9"/>
        <p:cNvGrpSpPr/>
        <p:nvPr/>
      </p:nvGrpSpPr>
      <p:grpSpPr>
        <a:xfrm>
          <a:off x="0" y="0"/>
          <a:ext cx="0" cy="0"/>
          <a:chOff x="0" y="0"/>
          <a:chExt cx="0" cy="0"/>
        </a:xfrm>
      </p:grpSpPr>
      <p:sp>
        <p:nvSpPr>
          <p:cNvPr id="2380" name="Google Shape;2380;p109"/>
          <p:cNvSpPr txBox="1"/>
          <p:nvPr/>
        </p:nvSpPr>
        <p:spPr>
          <a:xfrm>
            <a:off x="1524000" y="1386522"/>
            <a:ext cx="9610725" cy="196271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u="sng">
                <a:solidFill>
                  <a:srgbClr val="85872B"/>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ISO 2700</a:t>
            </a:r>
            <a:r>
              <a:rPr lang="en-US" sz="1300" u="sng">
                <a:solidFill>
                  <a:srgbClr val="85872B"/>
                </a:solidFill>
                <a:latin typeface="Calibri"/>
                <a:ea typeface="Calibri"/>
                <a:cs typeface="Calibri"/>
                <a:sym typeface="Calibri"/>
              </a:rPr>
              <a:t>2</a:t>
            </a:r>
            <a:r>
              <a:rPr lang="en-US" sz="1300">
                <a:solidFill>
                  <a:srgbClr val="85872B"/>
                </a:solidFill>
                <a:latin typeface="Calibri"/>
                <a:ea typeface="Calibri"/>
                <a:cs typeface="Calibri"/>
                <a:sym typeface="Calibri"/>
              </a:rPr>
              <a:t> </a:t>
            </a:r>
            <a:r>
              <a:rPr lang="en-US" sz="1300">
                <a:solidFill>
                  <a:schemeClr val="dk1"/>
                </a:solidFill>
                <a:latin typeface="Calibri"/>
                <a:ea typeface="Calibri"/>
                <a:cs typeface="Calibri"/>
                <a:sym typeface="Calibri"/>
              </a:rPr>
              <a:t>για την υλοποίηση και τη διαχείριση των ελέγχων</a:t>
            </a:r>
            <a:endParaRPr sz="1300">
              <a:solidFill>
                <a:schemeClr val="dk1"/>
              </a:solidFill>
              <a:latin typeface="Calibri"/>
              <a:ea typeface="Calibri"/>
              <a:cs typeface="Calibri"/>
              <a:sym typeface="Calibri"/>
            </a:endParaRPr>
          </a:p>
          <a:p>
            <a:pPr marL="0" marR="0" lvl="0" indent="0" algn="l" rtl="0">
              <a:lnSpc>
                <a:spcPct val="100000"/>
              </a:lnSpc>
              <a:spcBef>
                <a:spcPts val="15"/>
              </a:spcBef>
              <a:spcAft>
                <a:spcPts val="0"/>
              </a:spcAft>
              <a:buNone/>
            </a:pPr>
            <a:endParaRPr sz="1100">
              <a:solidFill>
                <a:schemeClr val="dk1"/>
              </a:solidFill>
              <a:latin typeface="Calibri"/>
              <a:ea typeface="Calibri"/>
              <a:cs typeface="Calibri"/>
              <a:sym typeface="Calibri"/>
            </a:endParaRPr>
          </a:p>
          <a:p>
            <a:pPr marL="12700" marR="5080" lvl="0" indent="0" algn="l" rtl="0">
              <a:lnSpc>
                <a:spcPct val="101800"/>
              </a:lnSpc>
              <a:spcBef>
                <a:spcPts val="0"/>
              </a:spcBef>
              <a:spcAft>
                <a:spcPts val="0"/>
              </a:spcAft>
              <a:buNone/>
            </a:pPr>
            <a:r>
              <a:rPr lang="en-US" sz="1300" u="sng">
                <a:solidFill>
                  <a:srgbClr val="85872B"/>
                </a:solidFill>
                <a:latin typeface="Calibri"/>
                <a:ea typeface="Calibri"/>
                <a:cs typeface="Calibri"/>
                <a:sym typeface="Calibri"/>
              </a:rPr>
              <a:t>NIST2020</a:t>
            </a:r>
            <a:r>
              <a:rPr lang="en-US" sz="1300">
                <a:solidFill>
                  <a:srgbClr val="85872B"/>
                </a:solidFill>
                <a:latin typeface="Calibri"/>
                <a:ea typeface="Calibri"/>
                <a:cs typeface="Calibri"/>
                <a:sym typeface="Calibri"/>
              </a:rPr>
              <a:t> </a:t>
            </a:r>
            <a:r>
              <a:rPr lang="en-US" sz="1300">
                <a:solidFill>
                  <a:schemeClr val="dk1"/>
                </a:solidFill>
                <a:latin typeface="Calibri"/>
                <a:ea typeface="Calibri"/>
                <a:cs typeface="Calibri"/>
                <a:sym typeface="Calibri"/>
              </a:rPr>
              <a:t>Έλεγχοι ασφάλειας και απορρήτου για συστήματα ICT (Information and Communication Technology - Τεχνολογίες  Πληροφορικής και Επικοινωνιών)</a:t>
            </a:r>
            <a:endParaRPr sz="1300">
              <a:solidFill>
                <a:schemeClr val="dk1"/>
              </a:solidFill>
              <a:latin typeface="Calibri"/>
              <a:ea typeface="Calibri"/>
              <a:cs typeface="Calibri"/>
              <a:sym typeface="Calibri"/>
            </a:endParaRPr>
          </a:p>
          <a:p>
            <a:pPr marL="12700" marR="6174740" lvl="0" indent="0" algn="l" rtl="0">
              <a:lnSpc>
                <a:spcPct val="244615"/>
              </a:lnSpc>
              <a:spcBef>
                <a:spcPts val="0"/>
              </a:spcBef>
              <a:spcAft>
                <a:spcPts val="0"/>
              </a:spcAft>
              <a:buNone/>
            </a:pPr>
            <a:r>
              <a:rPr lang="en-US" sz="1300" u="sng">
                <a:solidFill>
                  <a:srgbClr val="85872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SANS Top </a:t>
            </a:r>
            <a:r>
              <a:rPr lang="en-US" sz="1300" u="sng">
                <a:solidFill>
                  <a:srgbClr val="85872B"/>
                </a:solidFill>
                <a:latin typeface="Calibri"/>
                <a:ea typeface="Calibri"/>
                <a:cs typeface="Calibri"/>
                <a:sym typeface="Calibri"/>
              </a:rPr>
              <a:t>20</a:t>
            </a:r>
            <a:r>
              <a:rPr lang="en-US" sz="1300">
                <a:solidFill>
                  <a:srgbClr val="85872B"/>
                </a:solidFill>
                <a:latin typeface="Calibri"/>
                <a:ea typeface="Calibri"/>
                <a:cs typeface="Calibri"/>
                <a:sym typeface="Calibri"/>
              </a:rPr>
              <a:t> </a:t>
            </a:r>
            <a:r>
              <a:rPr lang="en-US" sz="1300">
                <a:solidFill>
                  <a:schemeClr val="dk1"/>
                </a:solidFill>
                <a:latin typeface="Calibri"/>
                <a:ea typeface="Calibri"/>
                <a:cs typeface="Calibri"/>
                <a:sym typeface="Calibri"/>
              </a:rPr>
              <a:t>20 πιο σημαντικοί έλεγχοι) </a:t>
            </a:r>
            <a:endParaRPr sz="1300">
              <a:solidFill>
                <a:schemeClr val="dk1"/>
              </a:solidFill>
              <a:latin typeface="Calibri"/>
              <a:ea typeface="Calibri"/>
              <a:cs typeface="Calibri"/>
              <a:sym typeface="Calibri"/>
            </a:endParaRPr>
          </a:p>
          <a:p>
            <a:pPr marL="12700" marR="6174740" lvl="0" indent="0" algn="l" rtl="0">
              <a:lnSpc>
                <a:spcPct val="244615"/>
              </a:lnSpc>
              <a:spcBef>
                <a:spcPts val="0"/>
              </a:spcBef>
              <a:spcAft>
                <a:spcPts val="0"/>
              </a:spcAft>
              <a:buNone/>
            </a:pPr>
            <a:r>
              <a:rPr lang="en-US" sz="1300">
                <a:solidFill>
                  <a:schemeClr val="dk1"/>
                </a:solidFill>
                <a:latin typeface="Calibri"/>
                <a:ea typeface="Calibri"/>
                <a:cs typeface="Calibri"/>
                <a:sym typeface="Calibri"/>
              </a:rPr>
              <a:t>UCI</a:t>
            </a:r>
            <a:endParaRPr sz="1300">
              <a:solidFill>
                <a:schemeClr val="dk1"/>
              </a:solidFill>
              <a:latin typeface="Calibri"/>
              <a:ea typeface="Calibri"/>
              <a:cs typeface="Calibri"/>
              <a:sym typeface="Calibri"/>
            </a:endParaRPr>
          </a:p>
          <a:p>
            <a:pPr marL="12700" marR="6174740" lvl="0" indent="0" algn="l" rtl="0">
              <a:lnSpc>
                <a:spcPct val="244615"/>
              </a:lnSpc>
              <a:spcBef>
                <a:spcPts val="0"/>
              </a:spcBef>
              <a:spcAft>
                <a:spcPts val="0"/>
              </a:spcAft>
              <a:buNone/>
            </a:pPr>
            <a:r>
              <a:rPr lang="en-US" sz="1300">
                <a:solidFill>
                  <a:schemeClr val="dk1"/>
                </a:solidFill>
                <a:latin typeface="Calibri"/>
                <a:ea typeface="Calibri"/>
                <a:cs typeface="Calibri"/>
                <a:sym typeface="Calibri"/>
              </a:rPr>
              <a:t> </a:t>
            </a:r>
            <a:r>
              <a:rPr lang="en-US" sz="1300" u="sng">
                <a:solidFill>
                  <a:srgbClr val="85872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Κατάλογο</a:t>
            </a:r>
            <a:r>
              <a:rPr lang="en-US" sz="1300" u="sng">
                <a:solidFill>
                  <a:srgbClr val="85872B"/>
                </a:solidFill>
                <a:latin typeface="Calibri"/>
                <a:ea typeface="Calibri"/>
                <a:cs typeface="Calibri"/>
                <a:sym typeface="Calibri"/>
              </a:rPr>
              <a:t>ς </a:t>
            </a:r>
            <a:r>
              <a:rPr lang="en-US" sz="1300" u="sng">
                <a:solidFill>
                  <a:srgbClr val="85872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ελέγχου </a:t>
            </a:r>
            <a:r>
              <a:rPr lang="en-US" sz="1300" u="sng">
                <a:solidFill>
                  <a:srgbClr val="85872B"/>
                </a:solidFill>
                <a:latin typeface="Calibri"/>
                <a:ea typeface="Calibri"/>
                <a:cs typeface="Calibri"/>
                <a:sym typeface="Calibri"/>
              </a:rPr>
              <a:t>CIS</a:t>
            </a:r>
            <a:endParaRPr sz="1300">
              <a:solidFill>
                <a:schemeClr val="dk1"/>
              </a:solidFill>
              <a:latin typeface="Calibri"/>
              <a:ea typeface="Calibri"/>
              <a:cs typeface="Calibri"/>
              <a:sym typeface="Calibri"/>
            </a:endParaRPr>
          </a:p>
        </p:txBody>
      </p:sp>
      <p:pic>
        <p:nvPicPr>
          <p:cNvPr id="2381" name="Google Shape;2381;p109"/>
          <p:cNvPicPr preferRelativeResize="0"/>
          <p:nvPr/>
        </p:nvPicPr>
        <p:blipFill rotWithShape="1">
          <a:blip r:embed="rId6">
            <a:alphaModFix/>
          </a:blip>
          <a:srcRect/>
          <a:stretch/>
        </p:blipFill>
        <p:spPr>
          <a:xfrm>
            <a:off x="1824037" y="3805872"/>
            <a:ext cx="545147" cy="6629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5"/>
        <p:cNvGrpSpPr/>
        <p:nvPr/>
      </p:nvGrpSpPr>
      <p:grpSpPr>
        <a:xfrm>
          <a:off x="0" y="0"/>
          <a:ext cx="0" cy="0"/>
          <a:chOff x="0" y="0"/>
          <a:chExt cx="0" cy="0"/>
        </a:xfrm>
      </p:grpSpPr>
      <p:sp>
        <p:nvSpPr>
          <p:cNvPr id="2386" name="Google Shape;2386;p110"/>
          <p:cNvSpPr txBox="1">
            <a:spLocks noGrp="1"/>
          </p:cNvSpPr>
          <p:nvPr>
            <p:ph type="title"/>
          </p:nvPr>
        </p:nvSpPr>
        <p:spPr>
          <a:xfrm>
            <a:off x="1470660" y="414972"/>
            <a:ext cx="2320290" cy="3073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50" b="1">
                <a:latin typeface="Calibri"/>
                <a:ea typeface="Calibri"/>
                <a:cs typeface="Calibri"/>
                <a:sym typeface="Calibri"/>
              </a:rPr>
              <a:t>Πολιτική ασφαλείας</a:t>
            </a:r>
            <a:endParaRPr sz="1850">
              <a:latin typeface="Calibri"/>
              <a:ea typeface="Calibri"/>
              <a:cs typeface="Calibri"/>
              <a:sym typeface="Calibri"/>
            </a:endParaRPr>
          </a:p>
        </p:txBody>
      </p:sp>
      <p:sp>
        <p:nvSpPr>
          <p:cNvPr id="2387" name="Google Shape;2387;p110"/>
          <p:cNvSpPr txBox="1"/>
          <p:nvPr/>
        </p:nvSpPr>
        <p:spPr>
          <a:xfrm>
            <a:off x="1522730" y="1240154"/>
            <a:ext cx="8949690" cy="1059180"/>
          </a:xfrm>
          <a:prstGeom prst="rect">
            <a:avLst/>
          </a:prstGeom>
          <a:noFill/>
          <a:ln>
            <a:noFill/>
          </a:ln>
        </p:spPr>
        <p:txBody>
          <a:bodyPr spcFirstLastPara="1" wrap="square" lIns="0" tIns="12700" rIns="0" bIns="0" anchor="t" anchorCtr="0">
            <a:spAutoFit/>
          </a:bodyPr>
          <a:lstStyle/>
          <a:p>
            <a:pPr marL="12700" marR="5080" lvl="0" indent="0" algn="just" rtl="0">
              <a:lnSpc>
                <a:spcPct val="100000"/>
              </a:lnSpc>
              <a:spcBef>
                <a:spcPts val="0"/>
              </a:spcBef>
              <a:spcAft>
                <a:spcPts val="0"/>
              </a:spcAft>
              <a:buNone/>
            </a:pPr>
            <a:r>
              <a:rPr lang="en-US" sz="1700">
                <a:solidFill>
                  <a:schemeClr val="dk1"/>
                </a:solidFill>
                <a:latin typeface="Calibri"/>
                <a:ea typeface="Calibri"/>
                <a:cs typeface="Calibri"/>
                <a:sym typeface="Calibri"/>
              </a:rPr>
              <a:t>Κανόνες, οδηγίες και πρακτικές που διέπουν τον τρόπο διαχείρισης, προστασίας και  διανομής των περιουσιακών στοιχείων εντός μιας οργάνωσης και των συστημάτων ICT  (Information and Communication Technology - Τεχνολογίες Πληροφορικής και  Επικοινωνιών). [ISO/IEC PDTR 13335-1 (11/2001)].</a:t>
            </a:r>
            <a:endParaRPr sz="1700">
              <a:solidFill>
                <a:schemeClr val="dk1"/>
              </a:solidFill>
              <a:latin typeface="Calibri"/>
              <a:ea typeface="Calibri"/>
              <a:cs typeface="Calibri"/>
              <a:sym typeface="Calibri"/>
            </a:endParaRPr>
          </a:p>
        </p:txBody>
      </p:sp>
      <p:pic>
        <p:nvPicPr>
          <p:cNvPr id="2388" name="Google Shape;2388;p110"/>
          <p:cNvPicPr preferRelativeResize="0"/>
          <p:nvPr/>
        </p:nvPicPr>
        <p:blipFill rotWithShape="1">
          <a:blip r:embed="rId3">
            <a:alphaModFix/>
          </a:blip>
          <a:srcRect/>
          <a:stretch/>
        </p:blipFill>
        <p:spPr>
          <a:xfrm>
            <a:off x="4224834" y="2885759"/>
            <a:ext cx="2977400" cy="29771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grpSp>
        <p:nvGrpSpPr>
          <p:cNvPr id="2393" name="Google Shape;2393;p111"/>
          <p:cNvGrpSpPr/>
          <p:nvPr/>
        </p:nvGrpSpPr>
        <p:grpSpPr>
          <a:xfrm>
            <a:off x="2035492" y="1744662"/>
            <a:ext cx="8119745" cy="3367087"/>
            <a:chOff x="2035492" y="1744662"/>
            <a:chExt cx="8119745" cy="3367087"/>
          </a:xfrm>
        </p:grpSpPr>
        <p:sp>
          <p:nvSpPr>
            <p:cNvPr id="2394" name="Google Shape;2394;p111"/>
            <p:cNvSpPr/>
            <p:nvPr/>
          </p:nvSpPr>
          <p:spPr>
            <a:xfrm>
              <a:off x="2912427" y="2621597"/>
              <a:ext cx="6365875" cy="1613535"/>
            </a:xfrm>
            <a:custGeom>
              <a:avLst/>
              <a:gdLst/>
              <a:ahLst/>
              <a:cxnLst/>
              <a:rect l="l" t="t" r="r" b="b"/>
              <a:pathLst>
                <a:path w="6365875" h="1613535" extrusionOk="0">
                  <a:moveTo>
                    <a:pt x="3182937" y="0"/>
                  </a:moveTo>
                  <a:lnTo>
                    <a:pt x="3182937" y="806767"/>
                  </a:lnTo>
                  <a:lnTo>
                    <a:pt x="2998787" y="806767"/>
                  </a:lnTo>
                </a:path>
                <a:path w="6365875" h="1613535" extrusionOk="0">
                  <a:moveTo>
                    <a:pt x="3182937" y="0"/>
                  </a:moveTo>
                  <a:lnTo>
                    <a:pt x="3182937" y="1429384"/>
                  </a:lnTo>
                  <a:lnTo>
                    <a:pt x="6365875" y="1429384"/>
                  </a:lnTo>
                  <a:lnTo>
                    <a:pt x="6365875" y="1613534"/>
                  </a:lnTo>
                </a:path>
                <a:path w="6365875" h="1613535" extrusionOk="0">
                  <a:moveTo>
                    <a:pt x="3182937" y="0"/>
                  </a:moveTo>
                  <a:lnTo>
                    <a:pt x="3182937" y="1429384"/>
                  </a:lnTo>
                  <a:lnTo>
                    <a:pt x="4244022" y="1429384"/>
                  </a:lnTo>
                  <a:lnTo>
                    <a:pt x="4244022" y="1613534"/>
                  </a:lnTo>
                </a:path>
                <a:path w="6365875" h="1613535" extrusionOk="0">
                  <a:moveTo>
                    <a:pt x="3182937" y="0"/>
                  </a:moveTo>
                  <a:lnTo>
                    <a:pt x="3182937" y="1429384"/>
                  </a:lnTo>
                  <a:lnTo>
                    <a:pt x="2122170" y="1429384"/>
                  </a:lnTo>
                  <a:lnTo>
                    <a:pt x="2122170" y="1613534"/>
                  </a:lnTo>
                </a:path>
                <a:path w="6365875" h="1613535" extrusionOk="0">
                  <a:moveTo>
                    <a:pt x="3182937" y="0"/>
                  </a:moveTo>
                  <a:lnTo>
                    <a:pt x="3182937" y="1429384"/>
                  </a:lnTo>
                  <a:lnTo>
                    <a:pt x="0" y="1429384"/>
                  </a:lnTo>
                  <a:lnTo>
                    <a:pt x="0" y="1613534"/>
                  </a:lnTo>
                </a:path>
              </a:pathLst>
            </a:custGeom>
            <a:noFill/>
            <a:ln w="15875"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5" name="Google Shape;2395;p111"/>
            <p:cNvSpPr/>
            <p:nvPr/>
          </p:nvSpPr>
          <p:spPr>
            <a:xfrm>
              <a:off x="5218429" y="1744662"/>
              <a:ext cx="1753870" cy="876935"/>
            </a:xfrm>
            <a:custGeom>
              <a:avLst/>
              <a:gdLst/>
              <a:ahLst/>
              <a:cxnLst/>
              <a:rect l="l" t="t" r="r" b="b"/>
              <a:pathLst>
                <a:path w="1753870" h="876935" extrusionOk="0">
                  <a:moveTo>
                    <a:pt x="1753870" y="0"/>
                  </a:moveTo>
                  <a:lnTo>
                    <a:pt x="0" y="0"/>
                  </a:lnTo>
                  <a:lnTo>
                    <a:pt x="0" y="876935"/>
                  </a:lnTo>
                  <a:lnTo>
                    <a:pt x="1753870" y="876935"/>
                  </a:lnTo>
                  <a:lnTo>
                    <a:pt x="1753870"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6" name="Google Shape;2396;p111"/>
            <p:cNvSpPr/>
            <p:nvPr/>
          </p:nvSpPr>
          <p:spPr>
            <a:xfrm>
              <a:off x="5218429" y="1744662"/>
              <a:ext cx="1753870" cy="876935"/>
            </a:xfrm>
            <a:custGeom>
              <a:avLst/>
              <a:gdLst/>
              <a:ahLst/>
              <a:cxnLst/>
              <a:rect l="l" t="t" r="r" b="b"/>
              <a:pathLst>
                <a:path w="1753870" h="876935" extrusionOk="0">
                  <a:moveTo>
                    <a:pt x="0" y="876935"/>
                  </a:moveTo>
                  <a:lnTo>
                    <a:pt x="1753870" y="876935"/>
                  </a:lnTo>
                  <a:lnTo>
                    <a:pt x="1753870" y="0"/>
                  </a:lnTo>
                  <a:lnTo>
                    <a:pt x="0" y="0"/>
                  </a:lnTo>
                  <a:lnTo>
                    <a:pt x="0" y="876935"/>
                  </a:lnTo>
                </a:path>
              </a:pathLst>
            </a:custGeom>
            <a:noFill/>
            <a:ln w="158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7" name="Google Shape;2397;p111"/>
            <p:cNvSpPr/>
            <p:nvPr/>
          </p:nvSpPr>
          <p:spPr>
            <a:xfrm>
              <a:off x="2035492" y="4234814"/>
              <a:ext cx="1753870" cy="876935"/>
            </a:xfrm>
            <a:custGeom>
              <a:avLst/>
              <a:gdLst/>
              <a:ahLst/>
              <a:cxnLst/>
              <a:rect l="l" t="t" r="r" b="b"/>
              <a:pathLst>
                <a:path w="1753870" h="876935" extrusionOk="0">
                  <a:moveTo>
                    <a:pt x="1753870" y="0"/>
                  </a:moveTo>
                  <a:lnTo>
                    <a:pt x="0" y="0"/>
                  </a:lnTo>
                  <a:lnTo>
                    <a:pt x="0" y="876935"/>
                  </a:lnTo>
                  <a:lnTo>
                    <a:pt x="1753870" y="876935"/>
                  </a:lnTo>
                  <a:lnTo>
                    <a:pt x="1753870"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8" name="Google Shape;2398;p111"/>
            <p:cNvSpPr/>
            <p:nvPr/>
          </p:nvSpPr>
          <p:spPr>
            <a:xfrm>
              <a:off x="2035492" y="4234814"/>
              <a:ext cx="1753870" cy="876935"/>
            </a:xfrm>
            <a:custGeom>
              <a:avLst/>
              <a:gdLst/>
              <a:ahLst/>
              <a:cxnLst/>
              <a:rect l="l" t="t" r="r" b="b"/>
              <a:pathLst>
                <a:path w="1753870" h="876935" extrusionOk="0">
                  <a:moveTo>
                    <a:pt x="0" y="876935"/>
                  </a:moveTo>
                  <a:lnTo>
                    <a:pt x="1753870" y="876935"/>
                  </a:lnTo>
                  <a:lnTo>
                    <a:pt x="1753870" y="0"/>
                  </a:lnTo>
                  <a:lnTo>
                    <a:pt x="0" y="0"/>
                  </a:lnTo>
                  <a:lnTo>
                    <a:pt x="0" y="876935"/>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9" name="Google Shape;2399;p111"/>
            <p:cNvSpPr/>
            <p:nvPr/>
          </p:nvSpPr>
          <p:spPr>
            <a:xfrm>
              <a:off x="4157344" y="4234814"/>
              <a:ext cx="1753870" cy="876935"/>
            </a:xfrm>
            <a:custGeom>
              <a:avLst/>
              <a:gdLst/>
              <a:ahLst/>
              <a:cxnLst/>
              <a:rect l="l" t="t" r="r" b="b"/>
              <a:pathLst>
                <a:path w="1753870" h="876935" extrusionOk="0">
                  <a:moveTo>
                    <a:pt x="1753869" y="0"/>
                  </a:moveTo>
                  <a:lnTo>
                    <a:pt x="0" y="0"/>
                  </a:lnTo>
                  <a:lnTo>
                    <a:pt x="0" y="876935"/>
                  </a:lnTo>
                  <a:lnTo>
                    <a:pt x="1753869" y="876935"/>
                  </a:lnTo>
                  <a:lnTo>
                    <a:pt x="1753869"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0" name="Google Shape;2400;p111"/>
            <p:cNvSpPr/>
            <p:nvPr/>
          </p:nvSpPr>
          <p:spPr>
            <a:xfrm>
              <a:off x="4157344" y="4234814"/>
              <a:ext cx="1753870" cy="876935"/>
            </a:xfrm>
            <a:custGeom>
              <a:avLst/>
              <a:gdLst/>
              <a:ahLst/>
              <a:cxnLst/>
              <a:rect l="l" t="t" r="r" b="b"/>
              <a:pathLst>
                <a:path w="1753870" h="876935" extrusionOk="0">
                  <a:moveTo>
                    <a:pt x="0" y="876935"/>
                  </a:moveTo>
                  <a:lnTo>
                    <a:pt x="1753869" y="876935"/>
                  </a:lnTo>
                  <a:lnTo>
                    <a:pt x="1753869" y="0"/>
                  </a:lnTo>
                  <a:lnTo>
                    <a:pt x="0" y="0"/>
                  </a:lnTo>
                  <a:lnTo>
                    <a:pt x="0" y="876935"/>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1" name="Google Shape;2401;p111"/>
            <p:cNvSpPr/>
            <p:nvPr/>
          </p:nvSpPr>
          <p:spPr>
            <a:xfrm>
              <a:off x="6279514" y="4234814"/>
              <a:ext cx="1753870" cy="876935"/>
            </a:xfrm>
            <a:custGeom>
              <a:avLst/>
              <a:gdLst/>
              <a:ahLst/>
              <a:cxnLst/>
              <a:rect l="l" t="t" r="r" b="b"/>
              <a:pathLst>
                <a:path w="1753870" h="876935" extrusionOk="0">
                  <a:moveTo>
                    <a:pt x="1753869" y="0"/>
                  </a:moveTo>
                  <a:lnTo>
                    <a:pt x="0" y="0"/>
                  </a:lnTo>
                  <a:lnTo>
                    <a:pt x="0" y="876935"/>
                  </a:lnTo>
                  <a:lnTo>
                    <a:pt x="1753869" y="876935"/>
                  </a:lnTo>
                  <a:lnTo>
                    <a:pt x="1753869"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2" name="Google Shape;2402;p111"/>
            <p:cNvSpPr/>
            <p:nvPr/>
          </p:nvSpPr>
          <p:spPr>
            <a:xfrm>
              <a:off x="6279514" y="4234814"/>
              <a:ext cx="1753870" cy="876935"/>
            </a:xfrm>
            <a:custGeom>
              <a:avLst/>
              <a:gdLst/>
              <a:ahLst/>
              <a:cxnLst/>
              <a:rect l="l" t="t" r="r" b="b"/>
              <a:pathLst>
                <a:path w="1753870" h="876935" extrusionOk="0">
                  <a:moveTo>
                    <a:pt x="0" y="876935"/>
                  </a:moveTo>
                  <a:lnTo>
                    <a:pt x="1753869" y="876935"/>
                  </a:lnTo>
                  <a:lnTo>
                    <a:pt x="1753869" y="0"/>
                  </a:lnTo>
                  <a:lnTo>
                    <a:pt x="0" y="0"/>
                  </a:lnTo>
                  <a:lnTo>
                    <a:pt x="0" y="876935"/>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3" name="Google Shape;2403;p111"/>
            <p:cNvSpPr/>
            <p:nvPr/>
          </p:nvSpPr>
          <p:spPr>
            <a:xfrm>
              <a:off x="8401367" y="4234814"/>
              <a:ext cx="1753870" cy="876935"/>
            </a:xfrm>
            <a:custGeom>
              <a:avLst/>
              <a:gdLst/>
              <a:ahLst/>
              <a:cxnLst/>
              <a:rect l="l" t="t" r="r" b="b"/>
              <a:pathLst>
                <a:path w="1753870" h="876935" extrusionOk="0">
                  <a:moveTo>
                    <a:pt x="1753870" y="0"/>
                  </a:moveTo>
                  <a:lnTo>
                    <a:pt x="0" y="0"/>
                  </a:lnTo>
                  <a:lnTo>
                    <a:pt x="0" y="876935"/>
                  </a:lnTo>
                  <a:lnTo>
                    <a:pt x="1753870" y="876935"/>
                  </a:lnTo>
                  <a:lnTo>
                    <a:pt x="1753870"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4" name="Google Shape;2404;p111"/>
            <p:cNvSpPr/>
            <p:nvPr/>
          </p:nvSpPr>
          <p:spPr>
            <a:xfrm>
              <a:off x="8401367" y="4234814"/>
              <a:ext cx="1753870" cy="876935"/>
            </a:xfrm>
            <a:custGeom>
              <a:avLst/>
              <a:gdLst/>
              <a:ahLst/>
              <a:cxnLst/>
              <a:rect l="l" t="t" r="r" b="b"/>
              <a:pathLst>
                <a:path w="1753870" h="876935" extrusionOk="0">
                  <a:moveTo>
                    <a:pt x="0" y="876935"/>
                  </a:moveTo>
                  <a:lnTo>
                    <a:pt x="1753870" y="876935"/>
                  </a:lnTo>
                  <a:lnTo>
                    <a:pt x="1753870" y="0"/>
                  </a:lnTo>
                  <a:lnTo>
                    <a:pt x="0" y="0"/>
                  </a:lnTo>
                  <a:lnTo>
                    <a:pt x="0" y="876935"/>
                  </a:lnTo>
                </a:path>
              </a:pathLst>
            </a:custGeom>
            <a:noFill/>
            <a:ln w="158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5" name="Google Shape;2405;p111"/>
            <p:cNvSpPr/>
            <p:nvPr/>
          </p:nvSpPr>
          <p:spPr>
            <a:xfrm>
              <a:off x="3413442" y="2989897"/>
              <a:ext cx="2497455" cy="876935"/>
            </a:xfrm>
            <a:custGeom>
              <a:avLst/>
              <a:gdLst/>
              <a:ahLst/>
              <a:cxnLst/>
              <a:rect l="l" t="t" r="r" b="b"/>
              <a:pathLst>
                <a:path w="2497454" h="876935" extrusionOk="0">
                  <a:moveTo>
                    <a:pt x="2497455" y="0"/>
                  </a:moveTo>
                  <a:lnTo>
                    <a:pt x="0" y="0"/>
                  </a:lnTo>
                  <a:lnTo>
                    <a:pt x="0" y="876934"/>
                  </a:lnTo>
                  <a:lnTo>
                    <a:pt x="2497455" y="876934"/>
                  </a:lnTo>
                  <a:lnTo>
                    <a:pt x="2497455"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6" name="Google Shape;2406;p111"/>
            <p:cNvSpPr/>
            <p:nvPr/>
          </p:nvSpPr>
          <p:spPr>
            <a:xfrm>
              <a:off x="3413442" y="2989897"/>
              <a:ext cx="2497455" cy="876935"/>
            </a:xfrm>
            <a:custGeom>
              <a:avLst/>
              <a:gdLst/>
              <a:ahLst/>
              <a:cxnLst/>
              <a:rect l="l" t="t" r="r" b="b"/>
              <a:pathLst>
                <a:path w="2497454" h="876935" extrusionOk="0">
                  <a:moveTo>
                    <a:pt x="0" y="876934"/>
                  </a:moveTo>
                  <a:lnTo>
                    <a:pt x="2497455" y="876934"/>
                  </a:lnTo>
                  <a:lnTo>
                    <a:pt x="2497455" y="0"/>
                  </a:lnTo>
                  <a:lnTo>
                    <a:pt x="0" y="0"/>
                  </a:lnTo>
                  <a:lnTo>
                    <a:pt x="0" y="876934"/>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407" name="Google Shape;2407;p111"/>
          <p:cNvSpPr txBox="1"/>
          <p:nvPr/>
        </p:nvSpPr>
        <p:spPr>
          <a:xfrm>
            <a:off x="8401367" y="4234815"/>
            <a:ext cx="1753870" cy="876935"/>
          </a:xfrm>
          <a:prstGeom prst="rect">
            <a:avLst/>
          </a:prstGeom>
          <a:noFill/>
          <a:ln>
            <a:noFill/>
          </a:ln>
        </p:spPr>
        <p:txBody>
          <a:bodyPr spcFirstLastPara="1" wrap="square" lIns="0" tIns="21575" rIns="0" bIns="0" anchor="t" anchorCtr="0">
            <a:spAutoFit/>
          </a:bodyPr>
          <a:lstStyle/>
          <a:p>
            <a:pPr marL="238125" marR="226695" lvl="0" indent="208915" algn="l" rtl="0">
              <a:lnSpc>
                <a:spcPct val="110000"/>
              </a:lnSpc>
              <a:spcBef>
                <a:spcPts val="0"/>
              </a:spcBef>
              <a:spcAft>
                <a:spcPts val="0"/>
              </a:spcAft>
              <a:buNone/>
            </a:pPr>
            <a:r>
              <a:rPr lang="en-US" sz="1300">
                <a:solidFill>
                  <a:srgbClr val="FFFFFF"/>
                </a:solidFill>
                <a:latin typeface="Calibri"/>
                <a:ea typeface="Calibri"/>
                <a:cs typeface="Calibri"/>
                <a:sym typeface="Calibri"/>
              </a:rPr>
              <a:t>Διαδικασία  ασφαλείας (SPn)</a:t>
            </a:r>
            <a:endParaRPr sz="1300">
              <a:solidFill>
                <a:schemeClr val="dk1"/>
              </a:solidFill>
              <a:latin typeface="Calibri"/>
              <a:ea typeface="Calibri"/>
              <a:cs typeface="Calibri"/>
              <a:sym typeface="Calibri"/>
            </a:endParaRPr>
          </a:p>
        </p:txBody>
      </p:sp>
      <p:sp>
        <p:nvSpPr>
          <p:cNvPr id="2408" name="Google Shape;2408;p111"/>
          <p:cNvSpPr txBox="1"/>
          <p:nvPr/>
        </p:nvSpPr>
        <p:spPr>
          <a:xfrm>
            <a:off x="6279515" y="4234815"/>
            <a:ext cx="1753870" cy="876935"/>
          </a:xfrm>
          <a:prstGeom prst="rect">
            <a:avLst/>
          </a:prstGeom>
          <a:noFill/>
          <a:ln>
            <a:noFill/>
          </a:ln>
        </p:spPr>
        <p:txBody>
          <a:bodyPr spcFirstLastPara="1" wrap="square" lIns="0" tIns="3175" rIns="0" bIns="0" anchor="t" anchorCtr="0">
            <a:spAutoFit/>
          </a:bodyPr>
          <a:lstStyle/>
          <a:p>
            <a:pPr marL="0" marR="0" lvl="0" indent="0" algn="l" rtl="0">
              <a:lnSpc>
                <a:spcPct val="100000"/>
              </a:lnSpc>
              <a:spcBef>
                <a:spcPts val="0"/>
              </a:spcBef>
              <a:spcAft>
                <a:spcPts val="0"/>
              </a:spcAft>
              <a:buNone/>
            </a:pPr>
            <a:endParaRPr sz="1850">
              <a:solidFill>
                <a:schemeClr val="dk1"/>
              </a:solidFill>
              <a:latin typeface="Times New Roman"/>
              <a:ea typeface="Times New Roman"/>
              <a:cs typeface="Times New Roman"/>
              <a:sym typeface="Times New Roman"/>
            </a:endParaRPr>
          </a:p>
          <a:p>
            <a:pPr marL="554355" marR="0" lvl="0" indent="0" algn="l" rtl="0">
              <a:lnSpc>
                <a:spcPct val="100000"/>
              </a:lnSpc>
              <a:spcBef>
                <a:spcPts val="0"/>
              </a:spcBef>
              <a:spcAft>
                <a:spcPts val="0"/>
              </a:spcAft>
              <a:buNone/>
            </a:pPr>
            <a:r>
              <a:rPr lang="en-US" sz="1300">
                <a:solidFill>
                  <a:srgbClr val="FFFFFF"/>
                </a:solidFill>
                <a:latin typeface="Calibri"/>
                <a:ea typeface="Calibri"/>
                <a:cs typeface="Calibri"/>
                <a:sym typeface="Calibri"/>
              </a:rPr>
              <a:t>........</a:t>
            </a:r>
            <a:endParaRPr sz="1300">
              <a:solidFill>
                <a:schemeClr val="dk1"/>
              </a:solidFill>
              <a:latin typeface="Calibri"/>
              <a:ea typeface="Calibri"/>
              <a:cs typeface="Calibri"/>
              <a:sym typeface="Calibri"/>
            </a:endParaRPr>
          </a:p>
        </p:txBody>
      </p:sp>
      <p:sp>
        <p:nvSpPr>
          <p:cNvPr id="2409" name="Google Shape;2409;p111"/>
          <p:cNvSpPr txBox="1"/>
          <p:nvPr/>
        </p:nvSpPr>
        <p:spPr>
          <a:xfrm>
            <a:off x="4157345" y="4234815"/>
            <a:ext cx="1753870" cy="876935"/>
          </a:xfrm>
          <a:prstGeom prst="rect">
            <a:avLst/>
          </a:prstGeom>
          <a:noFill/>
          <a:ln>
            <a:noFill/>
          </a:ln>
        </p:spPr>
        <p:txBody>
          <a:bodyPr spcFirstLastPara="1" wrap="square" lIns="0" tIns="21575" rIns="0" bIns="0" anchor="t" anchorCtr="0">
            <a:spAutoFit/>
          </a:bodyPr>
          <a:lstStyle/>
          <a:p>
            <a:pPr marL="238759" marR="229234" lvl="0" indent="207009" algn="l" rtl="0">
              <a:lnSpc>
                <a:spcPct val="110000"/>
              </a:lnSpc>
              <a:spcBef>
                <a:spcPts val="0"/>
              </a:spcBef>
              <a:spcAft>
                <a:spcPts val="0"/>
              </a:spcAft>
              <a:buNone/>
            </a:pPr>
            <a:r>
              <a:rPr lang="en-US" sz="1300">
                <a:solidFill>
                  <a:srgbClr val="FFFFFF"/>
                </a:solidFill>
                <a:latin typeface="Calibri"/>
                <a:ea typeface="Calibri"/>
                <a:cs typeface="Calibri"/>
                <a:sym typeface="Calibri"/>
              </a:rPr>
              <a:t>Διαδικασία  ασφαλείας (SP2)</a:t>
            </a:r>
            <a:endParaRPr sz="1300">
              <a:solidFill>
                <a:schemeClr val="dk1"/>
              </a:solidFill>
              <a:latin typeface="Calibri"/>
              <a:ea typeface="Calibri"/>
              <a:cs typeface="Calibri"/>
              <a:sym typeface="Calibri"/>
            </a:endParaRPr>
          </a:p>
        </p:txBody>
      </p:sp>
      <p:sp>
        <p:nvSpPr>
          <p:cNvPr id="2410" name="Google Shape;2410;p111"/>
          <p:cNvSpPr txBox="1"/>
          <p:nvPr/>
        </p:nvSpPr>
        <p:spPr>
          <a:xfrm>
            <a:off x="2035492" y="4234815"/>
            <a:ext cx="1753870" cy="876935"/>
          </a:xfrm>
          <a:prstGeom prst="rect">
            <a:avLst/>
          </a:prstGeom>
          <a:noFill/>
          <a:ln>
            <a:noFill/>
          </a:ln>
        </p:spPr>
        <p:txBody>
          <a:bodyPr spcFirstLastPara="1" wrap="square" lIns="0" tIns="21575" rIns="0" bIns="0" anchor="t" anchorCtr="0">
            <a:spAutoFit/>
          </a:bodyPr>
          <a:lstStyle/>
          <a:p>
            <a:pPr marL="238125" marR="229870" lvl="0" indent="207009" algn="l" rtl="0">
              <a:lnSpc>
                <a:spcPct val="110000"/>
              </a:lnSpc>
              <a:spcBef>
                <a:spcPts val="0"/>
              </a:spcBef>
              <a:spcAft>
                <a:spcPts val="0"/>
              </a:spcAft>
              <a:buNone/>
            </a:pPr>
            <a:r>
              <a:rPr lang="en-US" sz="1300">
                <a:solidFill>
                  <a:srgbClr val="FFFFFF"/>
                </a:solidFill>
                <a:latin typeface="Calibri"/>
                <a:ea typeface="Calibri"/>
                <a:cs typeface="Calibri"/>
                <a:sym typeface="Calibri"/>
              </a:rPr>
              <a:t>Διαδικασία  ασφαλείας (SP1)</a:t>
            </a:r>
            <a:endParaRPr sz="1300">
              <a:solidFill>
                <a:schemeClr val="dk1"/>
              </a:solidFill>
              <a:latin typeface="Calibri"/>
              <a:ea typeface="Calibri"/>
              <a:cs typeface="Calibri"/>
              <a:sym typeface="Calibri"/>
            </a:endParaRPr>
          </a:p>
        </p:txBody>
      </p:sp>
      <p:sp>
        <p:nvSpPr>
          <p:cNvPr id="2411" name="Google Shape;2411;p111"/>
          <p:cNvSpPr txBox="1"/>
          <p:nvPr/>
        </p:nvSpPr>
        <p:spPr>
          <a:xfrm>
            <a:off x="3413442" y="2989897"/>
            <a:ext cx="2498090" cy="876935"/>
          </a:xfrm>
          <a:prstGeom prst="rect">
            <a:avLst/>
          </a:prstGeom>
          <a:noFill/>
          <a:ln>
            <a:noFill/>
          </a:ln>
        </p:spPr>
        <p:txBody>
          <a:bodyPr spcFirstLastPara="1" wrap="square" lIns="0" tIns="22850" rIns="0" bIns="0" anchor="t" anchorCtr="0">
            <a:spAutoFit/>
          </a:bodyPr>
          <a:lstStyle/>
          <a:p>
            <a:pPr marL="347980" marR="445134" lvl="0" indent="-71754" algn="l" rtl="0">
              <a:lnSpc>
                <a:spcPct val="128000"/>
              </a:lnSpc>
              <a:spcBef>
                <a:spcPts val="0"/>
              </a:spcBef>
              <a:spcAft>
                <a:spcPts val="0"/>
              </a:spcAft>
              <a:buNone/>
            </a:pPr>
            <a:r>
              <a:rPr lang="en-US" sz="1300">
                <a:solidFill>
                  <a:srgbClr val="FFFFFF"/>
                </a:solidFill>
                <a:latin typeface="Calibri"/>
                <a:ea typeface="Calibri"/>
                <a:cs typeface="Calibri"/>
                <a:sym typeface="Calibri"/>
              </a:rPr>
              <a:t>Ειδικές πολιτικές (π.χ.  BCP, DRP)</a:t>
            </a:r>
            <a:endParaRPr sz="1300">
              <a:solidFill>
                <a:schemeClr val="dk1"/>
              </a:solidFill>
              <a:latin typeface="Calibri"/>
              <a:ea typeface="Calibri"/>
              <a:cs typeface="Calibri"/>
              <a:sym typeface="Calibri"/>
            </a:endParaRPr>
          </a:p>
        </p:txBody>
      </p:sp>
      <p:sp>
        <p:nvSpPr>
          <p:cNvPr id="2412" name="Google Shape;2412;p111"/>
          <p:cNvSpPr txBox="1"/>
          <p:nvPr/>
        </p:nvSpPr>
        <p:spPr>
          <a:xfrm>
            <a:off x="5218429" y="1744662"/>
            <a:ext cx="1753870" cy="876935"/>
          </a:xfrm>
          <a:prstGeom prst="rect">
            <a:avLst/>
          </a:prstGeom>
          <a:noFill/>
          <a:ln>
            <a:noFill/>
          </a:ln>
        </p:spPr>
        <p:txBody>
          <a:bodyPr spcFirstLastPara="1" wrap="square" lIns="0" tIns="141600" rIns="0" bIns="0" anchor="t" anchorCtr="0">
            <a:spAutoFit/>
          </a:bodyPr>
          <a:lstStyle/>
          <a:p>
            <a:pPr marL="370840" marR="0" lvl="0" indent="0" algn="l" rtl="0">
              <a:lnSpc>
                <a:spcPct val="100000"/>
              </a:lnSpc>
              <a:spcBef>
                <a:spcPts val="0"/>
              </a:spcBef>
              <a:spcAft>
                <a:spcPts val="0"/>
              </a:spcAft>
              <a:buNone/>
            </a:pPr>
            <a:r>
              <a:rPr lang="en-US" sz="1300">
                <a:solidFill>
                  <a:srgbClr val="FFFFFF"/>
                </a:solidFill>
                <a:latin typeface="Calibri"/>
                <a:ea typeface="Calibri"/>
                <a:cs typeface="Calibri"/>
                <a:sym typeface="Calibri"/>
              </a:rPr>
              <a:t>Γενική πολιτική</a:t>
            </a:r>
            <a:endParaRPr sz="13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graphicFrame>
        <p:nvGraphicFramePr>
          <p:cNvPr id="2417" name="Google Shape;2417;p112"/>
          <p:cNvGraphicFramePr/>
          <p:nvPr/>
        </p:nvGraphicFramePr>
        <p:xfrm>
          <a:off x="1295400" y="158514"/>
          <a:ext cx="9982200" cy="6540975"/>
        </p:xfrm>
        <a:graphic>
          <a:graphicData uri="http://schemas.openxmlformats.org/drawingml/2006/table">
            <a:tbl>
              <a:tblPr firstRow="1" bandRow="1">
                <a:noFill/>
              </a:tblPr>
              <a:tblGrid>
                <a:gridCol w="3327400">
                  <a:extLst>
                    <a:ext uri="{9D8B030D-6E8A-4147-A177-3AD203B41FA5}">
                      <a16:colId xmlns:a16="http://schemas.microsoft.com/office/drawing/2014/main" val="20000"/>
                    </a:ext>
                  </a:extLst>
                </a:gridCol>
                <a:gridCol w="3327400">
                  <a:extLst>
                    <a:ext uri="{9D8B030D-6E8A-4147-A177-3AD203B41FA5}">
                      <a16:colId xmlns:a16="http://schemas.microsoft.com/office/drawing/2014/main" val="20001"/>
                    </a:ext>
                  </a:extLst>
                </a:gridCol>
                <a:gridCol w="3327400">
                  <a:extLst>
                    <a:ext uri="{9D8B030D-6E8A-4147-A177-3AD203B41FA5}">
                      <a16:colId xmlns:a16="http://schemas.microsoft.com/office/drawing/2014/main" val="20002"/>
                    </a:ext>
                  </a:extLst>
                </a:gridCol>
              </a:tblGrid>
              <a:tr h="639450">
                <a:tc>
                  <a:txBody>
                    <a:bodyPr/>
                    <a:lstStyle/>
                    <a:p>
                      <a:pPr marL="97790" marR="647700" lvl="0" indent="0" algn="l" rtl="0">
                        <a:lnSpc>
                          <a:spcPct val="150000"/>
                        </a:lnSpc>
                        <a:spcBef>
                          <a:spcPts val="0"/>
                        </a:spcBef>
                        <a:spcAft>
                          <a:spcPts val="0"/>
                        </a:spcAft>
                        <a:buNone/>
                      </a:pPr>
                      <a:r>
                        <a:rPr lang="en-US" sz="1200" b="1">
                          <a:solidFill>
                            <a:srgbClr val="FFFFFF"/>
                          </a:solidFill>
                          <a:latin typeface="Calibri"/>
                          <a:ea typeface="Calibri"/>
                          <a:cs typeface="Calibri"/>
                          <a:sym typeface="Calibri"/>
                        </a:rPr>
                        <a:t>Πρότυπο παραδείγματος πολιτικής  ασφάλειας</a:t>
                      </a:r>
                      <a:endParaRPr sz="1200">
                        <a:latin typeface="Calibri"/>
                        <a:ea typeface="Calibri"/>
                        <a:cs typeface="Calibri"/>
                        <a:sym typeface="Calibri"/>
                      </a:endParaRPr>
                    </a:p>
                  </a:txBody>
                  <a:tcPr marL="0" marR="0" marT="349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B800"/>
                    </a:solidFill>
                  </a:tcPr>
                </a:tc>
                <a:tc>
                  <a:txBody>
                    <a:bodyPr/>
                    <a:lstStyle/>
                    <a:p>
                      <a:pPr marL="0" marR="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B800"/>
                    </a:solidFill>
                  </a:tcPr>
                </a:tc>
                <a:tc>
                  <a:txBody>
                    <a:bodyPr/>
                    <a:lstStyle/>
                    <a:p>
                      <a:pPr marL="0" marR="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B800"/>
                    </a:solidFill>
                  </a:tcPr>
                </a:tc>
                <a:extLst>
                  <a:ext uri="{0D108BD9-81ED-4DB2-BD59-A6C34878D82A}">
                    <a16:rowId xmlns:a16="http://schemas.microsoft.com/office/drawing/2014/main" val="10000"/>
                  </a:ext>
                </a:extLst>
              </a:tr>
              <a:tr h="1775450">
                <a:tc>
                  <a:txBody>
                    <a:bodyPr/>
                    <a:lstStyle/>
                    <a:p>
                      <a:pPr marL="285115" marR="0" lvl="0" indent="-187325" algn="l" rtl="0">
                        <a:lnSpc>
                          <a:spcPct val="100000"/>
                        </a:lnSpc>
                        <a:spcBef>
                          <a:spcPts val="0"/>
                        </a:spcBef>
                        <a:spcAft>
                          <a:spcPts val="0"/>
                        </a:spcAft>
                        <a:buSzPts val="1700"/>
                        <a:buFont typeface="Calibri"/>
                        <a:buAutoNum type="arabicPeriod"/>
                      </a:pPr>
                      <a:r>
                        <a:rPr lang="en-US" sz="1200">
                          <a:latin typeface="Calibri"/>
                          <a:ea typeface="Calibri"/>
                          <a:cs typeface="Calibri"/>
                          <a:sym typeface="Calibri"/>
                        </a:rPr>
                        <a:t>Εισαγωγή</a:t>
                      </a:r>
                      <a:endParaRPr sz="1200">
                        <a:latin typeface="Calibri"/>
                        <a:ea typeface="Calibri"/>
                        <a:cs typeface="Calibri"/>
                        <a:sym typeface="Calibri"/>
                      </a:endParaRPr>
                    </a:p>
                    <a:p>
                      <a:pPr marL="0" marR="0" lvl="0" indent="0" algn="l" rtl="0">
                        <a:lnSpc>
                          <a:spcPct val="100000"/>
                        </a:lnSpc>
                        <a:spcBef>
                          <a:spcPts val="40"/>
                        </a:spcBef>
                        <a:spcAft>
                          <a:spcPts val="0"/>
                        </a:spcAft>
                        <a:buSzPts val="1750"/>
                        <a:buFont typeface="Calibri"/>
                        <a:buNone/>
                      </a:pPr>
                      <a:endParaRPr sz="1750">
                        <a:latin typeface="Times New Roman"/>
                        <a:ea typeface="Times New Roman"/>
                        <a:cs typeface="Times New Roman"/>
                        <a:sym typeface="Times New Roman"/>
                      </a:endParaRPr>
                    </a:p>
                    <a:p>
                      <a:pPr marL="97790" marR="0" lvl="1" indent="0" algn="l" rtl="0">
                        <a:lnSpc>
                          <a:spcPct val="100000"/>
                        </a:lnSpc>
                        <a:spcBef>
                          <a:spcPts val="0"/>
                        </a:spcBef>
                        <a:spcAft>
                          <a:spcPts val="0"/>
                        </a:spcAft>
                        <a:buSzPts val="1800"/>
                        <a:buFont typeface="Calibri"/>
                        <a:buNone/>
                      </a:pPr>
                      <a:r>
                        <a:rPr lang="en-US" sz="1200" u="none" strike="noStrike" cap="none">
                          <a:latin typeface="Calibri"/>
                          <a:ea typeface="Calibri"/>
                          <a:cs typeface="Calibri"/>
                          <a:sym typeface="Calibri"/>
                        </a:rPr>
                        <a:t>1.1  Σκοπός</a:t>
                      </a:r>
                      <a:endParaRPr sz="1200" u="none" strike="noStrike" cap="none">
                        <a:latin typeface="Calibri"/>
                        <a:ea typeface="Calibri"/>
                        <a:cs typeface="Calibri"/>
                        <a:sym typeface="Calibri"/>
                      </a:endParaRPr>
                    </a:p>
                    <a:p>
                      <a:pPr marL="97790" marR="0" lvl="1" indent="0" algn="l" rtl="0">
                        <a:lnSpc>
                          <a:spcPct val="100000"/>
                        </a:lnSpc>
                        <a:spcBef>
                          <a:spcPts val="20"/>
                        </a:spcBef>
                        <a:spcAft>
                          <a:spcPts val="0"/>
                        </a:spcAft>
                        <a:buSzPts val="1800"/>
                        <a:buFont typeface="Calibri"/>
                        <a:buNone/>
                      </a:pPr>
                      <a:r>
                        <a:rPr lang="en-US" sz="1200" u="none" strike="noStrike" cap="none">
                          <a:latin typeface="Calibri"/>
                          <a:ea typeface="Calibri"/>
                          <a:cs typeface="Calibri"/>
                          <a:sym typeface="Calibri"/>
                        </a:rPr>
                        <a:t>2.1 Πεδίο εφαρμογής</a:t>
                      </a:r>
                      <a:endParaRPr sz="1200" u="none" strike="noStrike" cap="none">
                        <a:latin typeface="Calibri"/>
                        <a:ea typeface="Calibri"/>
                        <a:cs typeface="Calibri"/>
                        <a:sym typeface="Calibri"/>
                      </a:endParaRPr>
                    </a:p>
                  </a:txBody>
                  <a:tcPr marL="0" marR="0" marT="60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6CA"/>
                    </a:solidFill>
                  </a:tcPr>
                </a:tc>
                <a:tc>
                  <a:txBody>
                    <a:bodyPr/>
                    <a:lstStyle/>
                    <a:p>
                      <a:pPr marL="97155" marR="247650" lvl="0" indent="-114300" algn="l" rtl="0">
                        <a:lnSpc>
                          <a:spcPct val="91800"/>
                        </a:lnSpc>
                        <a:spcBef>
                          <a:spcPts val="0"/>
                        </a:spcBef>
                        <a:spcAft>
                          <a:spcPts val="0"/>
                        </a:spcAft>
                        <a:buSzPts val="1800"/>
                        <a:buFont typeface="Calibri"/>
                        <a:buAutoNum type="arabicPeriod" startAt="4"/>
                      </a:pPr>
                      <a:r>
                        <a:rPr lang="en-US" sz="1200">
                          <a:latin typeface="Calibri"/>
                          <a:ea typeface="Calibri"/>
                          <a:cs typeface="Calibri"/>
                          <a:sym typeface="Calibri"/>
                        </a:rPr>
                        <a:t>Έλεγχος πρόσβασης και προστασία  δεδομένων</a:t>
                      </a:r>
                      <a:endParaRPr sz="1200">
                        <a:latin typeface="Calibri"/>
                        <a:ea typeface="Calibri"/>
                        <a:cs typeface="Calibri"/>
                        <a:sym typeface="Calibri"/>
                      </a:endParaRPr>
                    </a:p>
                    <a:p>
                      <a:pPr marL="0" marR="0" lvl="0" indent="0" algn="l" rtl="0">
                        <a:lnSpc>
                          <a:spcPct val="100000"/>
                        </a:lnSpc>
                        <a:spcBef>
                          <a:spcPts val="0"/>
                        </a:spcBef>
                        <a:spcAft>
                          <a:spcPts val="0"/>
                        </a:spcAft>
                        <a:buSzPts val="1200"/>
                        <a:buFont typeface="Calibri"/>
                        <a:buNone/>
                      </a:pPr>
                      <a:endParaRPr sz="1200">
                        <a:latin typeface="Times New Roman"/>
                        <a:ea typeface="Times New Roman"/>
                        <a:cs typeface="Times New Roman"/>
                        <a:sym typeface="Times New Roman"/>
                      </a:endParaRPr>
                    </a:p>
                    <a:p>
                      <a:pPr marL="97155" marR="0" lvl="1" indent="0" algn="l" rtl="0">
                        <a:lnSpc>
                          <a:spcPct val="100000"/>
                        </a:lnSpc>
                        <a:spcBef>
                          <a:spcPts val="780"/>
                        </a:spcBef>
                        <a:spcAft>
                          <a:spcPts val="0"/>
                        </a:spcAft>
                        <a:buSzPts val="1800"/>
                        <a:buFont typeface="Calibri"/>
                        <a:buNone/>
                      </a:pPr>
                      <a:r>
                        <a:rPr lang="en-US" sz="1200" u="none" strike="noStrike" cap="none">
                          <a:latin typeface="Calibri"/>
                          <a:ea typeface="Calibri"/>
                          <a:cs typeface="Calibri"/>
                          <a:sym typeface="Calibri"/>
                        </a:rPr>
                        <a:t>4.1  Έλεγχος πρόσβασης</a:t>
                      </a:r>
                      <a:endParaRPr sz="1200" u="none" strike="noStrike" cap="none">
                        <a:latin typeface="Calibri"/>
                        <a:ea typeface="Calibri"/>
                        <a:cs typeface="Calibri"/>
                        <a:sym typeface="Calibri"/>
                      </a:endParaRPr>
                    </a:p>
                    <a:p>
                      <a:pPr marL="97155" marR="0" lvl="1" indent="0" algn="l" rtl="0">
                        <a:lnSpc>
                          <a:spcPct val="100000"/>
                        </a:lnSpc>
                        <a:spcBef>
                          <a:spcPts val="20"/>
                        </a:spcBef>
                        <a:spcAft>
                          <a:spcPts val="0"/>
                        </a:spcAft>
                        <a:buSzPts val="1800"/>
                        <a:buFont typeface="Calibri"/>
                        <a:buNone/>
                      </a:pPr>
                      <a:r>
                        <a:rPr lang="en-US" sz="1200" u="none" strike="noStrike" cap="none">
                          <a:latin typeface="Calibri"/>
                          <a:ea typeface="Calibri"/>
                          <a:cs typeface="Calibri"/>
                          <a:sym typeface="Calibri"/>
                        </a:rPr>
                        <a:t>4.2  Προστασία δεδομένων</a:t>
                      </a:r>
                      <a:endParaRPr sz="1200" u="none" strike="noStrike" cap="none">
                        <a:latin typeface="Calibri"/>
                        <a:ea typeface="Calibri"/>
                        <a:cs typeface="Calibri"/>
                        <a:sym typeface="Calibri"/>
                      </a:endParaRPr>
                    </a:p>
                  </a:txBody>
                  <a:tcPr marL="0" marR="0" marT="825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6CA"/>
                    </a:solidFill>
                  </a:tcPr>
                </a:tc>
                <a:tc>
                  <a:txBody>
                    <a:bodyPr/>
                    <a:lstStyle/>
                    <a:p>
                      <a:pPr marL="351790" marR="0" lvl="0" indent="-253365" algn="l" rtl="0">
                        <a:lnSpc>
                          <a:spcPct val="100000"/>
                        </a:lnSpc>
                        <a:spcBef>
                          <a:spcPts val="0"/>
                        </a:spcBef>
                        <a:spcAft>
                          <a:spcPts val="0"/>
                        </a:spcAft>
                        <a:buSzPts val="1800"/>
                        <a:buFont typeface="Calibri"/>
                        <a:buAutoNum type="arabicPeriod" startAt="7"/>
                      </a:pPr>
                      <a:r>
                        <a:rPr lang="en-US" sz="1200">
                          <a:latin typeface="Calibri"/>
                          <a:ea typeface="Calibri"/>
                          <a:cs typeface="Calibri"/>
                          <a:sym typeface="Calibri"/>
                        </a:rPr>
                        <a:t>Συμμόρφωση Αναθεώρηση</a:t>
                      </a:r>
                      <a:endParaRPr sz="1200">
                        <a:latin typeface="Calibri"/>
                        <a:ea typeface="Calibri"/>
                        <a:cs typeface="Calibri"/>
                        <a:sym typeface="Calibri"/>
                      </a:endParaRPr>
                    </a:p>
                    <a:p>
                      <a:pPr marL="0" marR="0" lvl="0" indent="0" algn="l" rtl="0">
                        <a:lnSpc>
                          <a:spcPct val="100000"/>
                        </a:lnSpc>
                        <a:spcBef>
                          <a:spcPts val="20"/>
                        </a:spcBef>
                        <a:spcAft>
                          <a:spcPts val="0"/>
                        </a:spcAft>
                        <a:buSzPts val="1750"/>
                        <a:buFont typeface="Calibri"/>
                        <a:buNone/>
                      </a:pPr>
                      <a:endParaRPr sz="1750">
                        <a:latin typeface="Times New Roman"/>
                        <a:ea typeface="Times New Roman"/>
                        <a:cs typeface="Times New Roman"/>
                        <a:sym typeface="Times New Roman"/>
                      </a:endParaRPr>
                    </a:p>
                    <a:p>
                      <a:pPr marL="98425" marR="0" lvl="1" indent="0" algn="l" rtl="0">
                        <a:lnSpc>
                          <a:spcPct val="100000"/>
                        </a:lnSpc>
                        <a:spcBef>
                          <a:spcPts val="0"/>
                        </a:spcBef>
                        <a:spcAft>
                          <a:spcPts val="0"/>
                        </a:spcAft>
                        <a:buSzPts val="1800"/>
                        <a:buFont typeface="Calibri"/>
                        <a:buNone/>
                      </a:pPr>
                      <a:r>
                        <a:rPr lang="en-US" sz="1200" u="none" strike="noStrike" cap="none">
                          <a:latin typeface="Calibri"/>
                          <a:ea typeface="Calibri"/>
                          <a:cs typeface="Calibri"/>
                          <a:sym typeface="Calibri"/>
                        </a:rPr>
                        <a:t>7.1  Συμμόρφωση</a:t>
                      </a:r>
                      <a:endParaRPr sz="1200" u="none" strike="noStrike" cap="none">
                        <a:latin typeface="Calibri"/>
                        <a:ea typeface="Calibri"/>
                        <a:cs typeface="Calibri"/>
                        <a:sym typeface="Calibri"/>
                      </a:endParaRPr>
                    </a:p>
                    <a:p>
                      <a:pPr marL="98425" marR="0" lvl="1" indent="0" algn="l" rtl="0">
                        <a:lnSpc>
                          <a:spcPct val="100000"/>
                        </a:lnSpc>
                        <a:spcBef>
                          <a:spcPts val="20"/>
                        </a:spcBef>
                        <a:spcAft>
                          <a:spcPts val="0"/>
                        </a:spcAft>
                        <a:buSzPts val="1800"/>
                        <a:buFont typeface="Calibri"/>
                        <a:buNone/>
                      </a:pPr>
                      <a:r>
                        <a:rPr lang="en-US" sz="1200" u="none" strike="noStrike" cap="none">
                          <a:latin typeface="Calibri"/>
                          <a:ea typeface="Calibri"/>
                          <a:cs typeface="Calibri"/>
                          <a:sym typeface="Calibri"/>
                        </a:rPr>
                        <a:t>7.2   Έλεγχοι ασφαλείας και αναθεώρηση</a:t>
                      </a:r>
                      <a:endParaRPr sz="1200" u="none" strike="noStrike" cap="none">
                        <a:latin typeface="Calibri"/>
                        <a:ea typeface="Calibri"/>
                        <a:cs typeface="Calibri"/>
                        <a:sym typeface="Calibri"/>
                      </a:endParaRPr>
                    </a:p>
                  </a:txBody>
                  <a:tcPr marL="0" marR="0" marT="60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E6CA"/>
                    </a:solidFill>
                  </a:tcPr>
                </a:tc>
                <a:extLst>
                  <a:ext uri="{0D108BD9-81ED-4DB2-BD59-A6C34878D82A}">
                    <a16:rowId xmlns:a16="http://schemas.microsoft.com/office/drawing/2014/main" val="10001"/>
                  </a:ext>
                </a:extLst>
              </a:tr>
              <a:tr h="403225">
                <a:tc>
                  <a:txBody>
                    <a:bodyPr/>
                    <a:lstStyle/>
                    <a:p>
                      <a:pPr marL="97790" marR="0" lvl="0" indent="0" algn="l" rtl="0">
                        <a:lnSpc>
                          <a:spcPct val="100000"/>
                        </a:lnSpc>
                        <a:spcBef>
                          <a:spcPts val="0"/>
                        </a:spcBef>
                        <a:spcAft>
                          <a:spcPts val="0"/>
                        </a:spcAft>
                        <a:buNone/>
                      </a:pPr>
                      <a:r>
                        <a:rPr lang="en-US" sz="1800">
                          <a:latin typeface="Calibri"/>
                          <a:ea typeface="Calibri"/>
                          <a:cs typeface="Calibri"/>
                          <a:sym typeface="Calibri"/>
                        </a:rPr>
                        <a:t>2. </a:t>
                      </a:r>
                      <a:r>
                        <a:rPr lang="en-US" sz="1200">
                          <a:latin typeface="Calibri"/>
                          <a:ea typeface="Calibri"/>
                          <a:cs typeface="Calibri"/>
                          <a:sym typeface="Calibri"/>
                        </a:rPr>
                        <a:t>Διακυβέρνηση</a:t>
                      </a:r>
                      <a:endParaRPr sz="1200">
                        <a:latin typeface="Calibri"/>
                        <a:ea typeface="Calibri"/>
                        <a:cs typeface="Calibri"/>
                        <a:sym typeface="Calibri"/>
                      </a:endParaRPr>
                    </a:p>
                  </a:txBody>
                  <a:tcPr marL="0" marR="0" marT="647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solidFill>
                      <a:srgbClr val="FFF2E6"/>
                    </a:solidFill>
                  </a:tcPr>
                </a:tc>
                <a:tc>
                  <a:txBody>
                    <a:bodyPr/>
                    <a:lstStyle/>
                    <a:p>
                      <a:pPr marL="97155" marR="0" lvl="0" indent="0" algn="l" rtl="0">
                        <a:lnSpc>
                          <a:spcPct val="100000"/>
                        </a:lnSpc>
                        <a:spcBef>
                          <a:spcPts val="0"/>
                        </a:spcBef>
                        <a:spcAft>
                          <a:spcPts val="0"/>
                        </a:spcAft>
                        <a:buNone/>
                      </a:pPr>
                      <a:r>
                        <a:rPr lang="en-US" sz="1800">
                          <a:latin typeface="Calibri"/>
                          <a:ea typeface="Calibri"/>
                          <a:cs typeface="Calibri"/>
                          <a:sym typeface="Calibri"/>
                        </a:rPr>
                        <a:t>5. </a:t>
                      </a:r>
                      <a:r>
                        <a:rPr lang="en-US" sz="1200">
                          <a:latin typeface="Calibri"/>
                          <a:ea typeface="Calibri"/>
                          <a:cs typeface="Calibri"/>
                          <a:sym typeface="Calibri"/>
                        </a:rPr>
                        <a:t>Δίκτυο και σύστημα</a:t>
                      </a:r>
                      <a:endParaRPr sz="1200">
                        <a:latin typeface="Calibri"/>
                        <a:ea typeface="Calibri"/>
                        <a:cs typeface="Calibri"/>
                        <a:sym typeface="Calibri"/>
                      </a:endParaRPr>
                    </a:p>
                  </a:txBody>
                  <a:tcPr marL="0" marR="0" marT="647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solidFill>
                      <a:srgbClr val="FFF2E6"/>
                    </a:solidFill>
                  </a:tcPr>
                </a:tc>
                <a:tc>
                  <a:txBody>
                    <a:bodyPr/>
                    <a:lstStyle/>
                    <a:p>
                      <a:pPr marL="98425" marR="0" lvl="0" indent="0" algn="l" rtl="0">
                        <a:lnSpc>
                          <a:spcPct val="100000"/>
                        </a:lnSpc>
                        <a:spcBef>
                          <a:spcPts val="0"/>
                        </a:spcBef>
                        <a:spcAft>
                          <a:spcPts val="0"/>
                        </a:spcAft>
                        <a:buNone/>
                      </a:pPr>
                      <a:r>
                        <a:rPr lang="en-US" sz="1800">
                          <a:latin typeface="Calibri"/>
                          <a:ea typeface="Calibri"/>
                          <a:cs typeface="Calibri"/>
                          <a:sym typeface="Calibri"/>
                        </a:rPr>
                        <a:t>8. </a:t>
                      </a:r>
                      <a:r>
                        <a:rPr lang="en-US" sz="1200">
                          <a:latin typeface="Calibri"/>
                          <a:ea typeface="Calibri"/>
                          <a:cs typeface="Calibri"/>
                          <a:sym typeface="Calibri"/>
                        </a:rPr>
                        <a:t>Επιβολή</a:t>
                      </a:r>
                      <a:endParaRPr sz="1200">
                        <a:latin typeface="Calibri"/>
                        <a:ea typeface="Calibri"/>
                        <a:cs typeface="Calibri"/>
                        <a:sym typeface="Calibri"/>
                      </a:endParaRPr>
                    </a:p>
                  </a:txBody>
                  <a:tcPr marL="0" marR="0" marT="647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solidFill>
                      <a:srgbClr val="FFF2E6"/>
                    </a:solidFill>
                  </a:tcPr>
                </a:tc>
                <a:extLst>
                  <a:ext uri="{0D108BD9-81ED-4DB2-BD59-A6C34878D82A}">
                    <a16:rowId xmlns:a16="http://schemas.microsoft.com/office/drawing/2014/main" val="10002"/>
                  </a:ext>
                </a:extLst>
              </a:tr>
              <a:tr h="371800">
                <a:tc>
                  <a:txBody>
                    <a:bodyPr/>
                    <a:lstStyle/>
                    <a:p>
                      <a:pPr marL="97790" marR="0" lvl="0" indent="0" algn="l" rtl="0">
                        <a:lnSpc>
                          <a:spcPct val="100000"/>
                        </a:lnSpc>
                        <a:spcBef>
                          <a:spcPts val="0"/>
                        </a:spcBef>
                        <a:spcAft>
                          <a:spcPts val="0"/>
                        </a:spcAft>
                        <a:buNone/>
                      </a:pPr>
                      <a:r>
                        <a:rPr lang="en-US" sz="1200">
                          <a:latin typeface="Calibri"/>
                          <a:ea typeface="Calibri"/>
                          <a:cs typeface="Calibri"/>
                          <a:sym typeface="Calibri"/>
                        </a:rPr>
                        <a:t>Αρμοδιότητες</a:t>
                      </a:r>
                      <a:endParaRPr sz="1200">
                        <a:latin typeface="Calibri"/>
                        <a:ea typeface="Calibri"/>
                        <a:cs typeface="Calibri"/>
                        <a:sym typeface="Calibri"/>
                      </a:endParaRPr>
                    </a:p>
                  </a:txBody>
                  <a:tcPr marL="0" marR="0" marT="146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tc>
                  <a:txBody>
                    <a:bodyPr/>
                    <a:lstStyle/>
                    <a:p>
                      <a:pPr marL="97155" marR="0" lvl="0" indent="0" algn="l" rtl="0">
                        <a:lnSpc>
                          <a:spcPct val="100000"/>
                        </a:lnSpc>
                        <a:spcBef>
                          <a:spcPts val="0"/>
                        </a:spcBef>
                        <a:spcAft>
                          <a:spcPts val="0"/>
                        </a:spcAft>
                        <a:buNone/>
                      </a:pPr>
                      <a:r>
                        <a:rPr lang="en-US" sz="1200">
                          <a:latin typeface="Calibri"/>
                          <a:ea typeface="Calibri"/>
                          <a:cs typeface="Calibri"/>
                          <a:sym typeface="Calibri"/>
                        </a:rPr>
                        <a:t>Ασφάλεια</a:t>
                      </a:r>
                      <a:endParaRPr sz="1200">
                        <a:latin typeface="Calibri"/>
                        <a:ea typeface="Calibri"/>
                        <a:cs typeface="Calibri"/>
                        <a:sym typeface="Calibri"/>
                      </a:endParaRPr>
                    </a:p>
                  </a:txBody>
                  <a:tcPr marL="0" marR="0" marT="146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tc>
                  <a:txBody>
                    <a:bodyPr/>
                    <a:lstStyle/>
                    <a:p>
                      <a:pPr marL="98425" marR="0" lvl="0" indent="0" algn="l" rtl="0">
                        <a:lnSpc>
                          <a:spcPct val="100000"/>
                        </a:lnSpc>
                        <a:spcBef>
                          <a:spcPts val="0"/>
                        </a:spcBef>
                        <a:spcAft>
                          <a:spcPts val="0"/>
                        </a:spcAft>
                        <a:buNone/>
                      </a:pPr>
                      <a:r>
                        <a:rPr lang="en-US" sz="1200">
                          <a:latin typeface="Calibri"/>
                          <a:ea typeface="Calibri"/>
                          <a:cs typeface="Calibri"/>
                          <a:sym typeface="Calibri"/>
                        </a:rPr>
                        <a:t>Συνέπειες</a:t>
                      </a:r>
                      <a:endParaRPr sz="1200">
                        <a:latin typeface="Calibri"/>
                        <a:ea typeface="Calibri"/>
                        <a:cs typeface="Calibri"/>
                        <a:sym typeface="Calibri"/>
                      </a:endParaRPr>
                    </a:p>
                  </a:txBody>
                  <a:tcPr marL="0" marR="0" marT="146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extLst>
                  <a:ext uri="{0D108BD9-81ED-4DB2-BD59-A6C34878D82A}">
                    <a16:rowId xmlns:a16="http://schemas.microsoft.com/office/drawing/2014/main" val="10003"/>
                  </a:ext>
                </a:extLst>
              </a:tr>
              <a:tr h="889150">
                <a:tc>
                  <a:txBody>
                    <a:bodyPr/>
                    <a:lstStyle/>
                    <a:p>
                      <a:pPr marL="97790" marR="1764664" lvl="1" indent="0" algn="l" rtl="0">
                        <a:lnSpc>
                          <a:spcPct val="91800"/>
                        </a:lnSpc>
                        <a:spcBef>
                          <a:spcPts val="0"/>
                        </a:spcBef>
                        <a:spcAft>
                          <a:spcPts val="0"/>
                        </a:spcAft>
                        <a:buSzPts val="1800"/>
                        <a:buFont typeface="Calibri"/>
                        <a:buNone/>
                      </a:pPr>
                      <a:r>
                        <a:rPr lang="en-US" sz="1200" u="none" strike="noStrike" cap="none">
                          <a:latin typeface="Calibri"/>
                          <a:ea typeface="Calibri"/>
                          <a:cs typeface="Calibri"/>
                          <a:sym typeface="Calibri"/>
                        </a:rPr>
                        <a:t>2.1    Διακυβέρνηση  κυβερνοασφάλειας</a:t>
                      </a:r>
                      <a:endParaRPr sz="1200" u="none" strike="noStrike" cap="none">
                        <a:latin typeface="Calibri"/>
                        <a:ea typeface="Calibri"/>
                        <a:cs typeface="Calibri"/>
                        <a:sym typeface="Calibri"/>
                      </a:endParaRPr>
                    </a:p>
                    <a:p>
                      <a:pPr marL="97790" marR="0" lvl="1" indent="0" algn="l" rtl="0">
                        <a:lnSpc>
                          <a:spcPct val="100000"/>
                        </a:lnSpc>
                        <a:spcBef>
                          <a:spcPts val="0"/>
                        </a:spcBef>
                        <a:spcAft>
                          <a:spcPts val="0"/>
                        </a:spcAft>
                        <a:buSzPts val="1800"/>
                        <a:buFont typeface="Calibri"/>
                        <a:buNone/>
                      </a:pPr>
                      <a:r>
                        <a:rPr lang="en-US" sz="1200" u="none" strike="noStrike" cap="none">
                          <a:latin typeface="Calibri"/>
                          <a:ea typeface="Calibri"/>
                          <a:cs typeface="Calibri"/>
                          <a:sym typeface="Calibri"/>
                        </a:rPr>
                        <a:t>2.2  Αρμοδιότητες</a:t>
                      </a:r>
                      <a:endParaRPr sz="1200" u="none" strike="noStrike" cap="none">
                        <a:latin typeface="Calibri"/>
                        <a:ea typeface="Calibri"/>
                        <a:cs typeface="Calibri"/>
                        <a:sym typeface="Calibri"/>
                      </a:endParaRPr>
                    </a:p>
                    <a:p>
                      <a:pPr marL="97790" marR="0" lvl="1" indent="0" algn="l" rtl="0">
                        <a:lnSpc>
                          <a:spcPct val="100000"/>
                        </a:lnSpc>
                        <a:spcBef>
                          <a:spcPts val="0"/>
                        </a:spcBef>
                        <a:spcAft>
                          <a:spcPts val="0"/>
                        </a:spcAft>
                        <a:buSzPts val="1800"/>
                        <a:buFont typeface="Calibri"/>
                        <a:buNone/>
                      </a:pPr>
                      <a:r>
                        <a:rPr lang="en-US" sz="1200" u="none" strike="noStrike" cap="none">
                          <a:latin typeface="Calibri"/>
                          <a:ea typeface="Calibri"/>
                          <a:cs typeface="Calibri"/>
                          <a:sym typeface="Calibri"/>
                        </a:rPr>
                        <a:t>Εργαζόμενου</a:t>
                      </a:r>
                      <a:endParaRPr sz="1200" u="none" strike="noStrike" cap="none">
                        <a:latin typeface="Calibri"/>
                        <a:ea typeface="Calibri"/>
                        <a:cs typeface="Calibri"/>
                        <a:sym typeface="Calibri"/>
                      </a:endParaRPr>
                    </a:p>
                  </a:txBody>
                  <a:tcPr marL="0" marR="0" marT="132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tc>
                  <a:txBody>
                    <a:bodyPr/>
                    <a:lstStyle/>
                    <a:p>
                      <a:pPr marL="97155" marR="0" lvl="1" indent="0" algn="l" rtl="0">
                        <a:lnSpc>
                          <a:spcPct val="100000"/>
                        </a:lnSpc>
                        <a:spcBef>
                          <a:spcPts val="0"/>
                        </a:spcBef>
                        <a:spcAft>
                          <a:spcPts val="0"/>
                        </a:spcAft>
                        <a:buSzPts val="1800"/>
                        <a:buFont typeface="Calibri"/>
                        <a:buNone/>
                      </a:pPr>
                      <a:r>
                        <a:rPr lang="en-US" sz="1200" u="none" strike="noStrike" cap="none">
                          <a:latin typeface="Calibri"/>
                          <a:ea typeface="Calibri"/>
                          <a:cs typeface="Calibri"/>
                          <a:sym typeface="Calibri"/>
                        </a:rPr>
                        <a:t>5.1  Ασφάλεια δικτύου</a:t>
                      </a:r>
                      <a:endParaRPr sz="1200" u="none" strike="noStrike" cap="none">
                        <a:latin typeface="Calibri"/>
                        <a:ea typeface="Calibri"/>
                        <a:cs typeface="Calibri"/>
                        <a:sym typeface="Calibri"/>
                      </a:endParaRPr>
                    </a:p>
                    <a:p>
                      <a:pPr marL="97155" marR="0" lvl="1" indent="0" algn="l" rtl="0">
                        <a:lnSpc>
                          <a:spcPct val="100000"/>
                        </a:lnSpc>
                        <a:spcBef>
                          <a:spcPts val="20"/>
                        </a:spcBef>
                        <a:spcAft>
                          <a:spcPts val="0"/>
                        </a:spcAft>
                        <a:buSzPts val="1800"/>
                        <a:buFont typeface="Calibri"/>
                        <a:buNone/>
                      </a:pPr>
                      <a:r>
                        <a:rPr lang="en-US" sz="1200" u="none" strike="noStrike" cap="none">
                          <a:latin typeface="Calibri"/>
                          <a:ea typeface="Calibri"/>
                          <a:cs typeface="Calibri"/>
                          <a:sym typeface="Calibri"/>
                        </a:rPr>
                        <a:t>5.2  Ασφάλεια συστήματος</a:t>
                      </a:r>
                      <a:endParaRPr sz="1200" u="none" strike="noStrike" cap="none">
                        <a:latin typeface="Calibri"/>
                        <a:ea typeface="Calibri"/>
                        <a:cs typeface="Calibri"/>
                        <a:sym typeface="Calibri"/>
                      </a:endParaRPr>
                    </a:p>
                  </a:txBody>
                  <a:tcPr marL="0" marR="0" marT="113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tc>
                  <a:txBody>
                    <a:bodyPr/>
                    <a:lstStyle/>
                    <a:p>
                      <a:pPr marL="98425" marR="0" lvl="1" indent="0" algn="l" rtl="0">
                        <a:lnSpc>
                          <a:spcPct val="100000"/>
                        </a:lnSpc>
                        <a:spcBef>
                          <a:spcPts val="0"/>
                        </a:spcBef>
                        <a:spcAft>
                          <a:spcPts val="0"/>
                        </a:spcAft>
                        <a:buSzPts val="1800"/>
                        <a:buFont typeface="Calibri"/>
                        <a:buNone/>
                      </a:pPr>
                      <a:r>
                        <a:rPr lang="en-US" sz="1200" u="none" strike="noStrike" cap="none">
                          <a:latin typeface="Calibri"/>
                          <a:ea typeface="Calibri"/>
                          <a:cs typeface="Calibri"/>
                          <a:sym typeface="Calibri"/>
                        </a:rPr>
                        <a:t>8.1  Επιβολή</a:t>
                      </a:r>
                      <a:endParaRPr sz="1200" u="none" strike="noStrike" cap="none">
                        <a:latin typeface="Calibri"/>
                        <a:ea typeface="Calibri"/>
                        <a:cs typeface="Calibri"/>
                        <a:sym typeface="Calibri"/>
                      </a:endParaRPr>
                    </a:p>
                    <a:p>
                      <a:pPr marL="98425" marR="0" lvl="1" indent="0" algn="l" rtl="0">
                        <a:lnSpc>
                          <a:spcPct val="100000"/>
                        </a:lnSpc>
                        <a:spcBef>
                          <a:spcPts val="20"/>
                        </a:spcBef>
                        <a:spcAft>
                          <a:spcPts val="0"/>
                        </a:spcAft>
                        <a:buSzPts val="1800"/>
                        <a:buFont typeface="Calibri"/>
                        <a:buNone/>
                      </a:pPr>
                      <a:r>
                        <a:rPr lang="en-US" sz="1200" u="none" strike="noStrike" cap="none">
                          <a:latin typeface="Calibri"/>
                          <a:ea typeface="Calibri"/>
                          <a:cs typeface="Calibri"/>
                          <a:sym typeface="Calibri"/>
                        </a:rPr>
                        <a:t>8.2  Ενημέρωση και κατάρτιση:</a:t>
                      </a:r>
                      <a:endParaRPr sz="1200" u="none" strike="noStrike" cap="none">
                        <a:latin typeface="Calibri"/>
                        <a:ea typeface="Calibri"/>
                        <a:cs typeface="Calibri"/>
                        <a:sym typeface="Calibri"/>
                      </a:endParaRPr>
                    </a:p>
                  </a:txBody>
                  <a:tcPr marL="0" marR="0" marT="113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extLst>
                  <a:ext uri="{0D108BD9-81ED-4DB2-BD59-A6C34878D82A}">
                    <a16:rowId xmlns:a16="http://schemas.microsoft.com/office/drawing/2014/main" val="10004"/>
                  </a:ext>
                </a:extLst>
              </a:tr>
              <a:tr h="615475">
                <a:tc>
                  <a:txBody>
                    <a:bodyPr/>
                    <a:lstStyle/>
                    <a:p>
                      <a:pPr marL="97790" marR="0" lvl="0" indent="0" algn="l" rtl="0">
                        <a:lnSpc>
                          <a:spcPct val="100000"/>
                        </a:lnSpc>
                        <a:spcBef>
                          <a:spcPts val="0"/>
                        </a:spcBef>
                        <a:spcAft>
                          <a:spcPts val="0"/>
                        </a:spcAft>
                        <a:buNone/>
                      </a:pPr>
                      <a:endParaRPr sz="1200">
                        <a:latin typeface="Calibri"/>
                        <a:ea typeface="Calibri"/>
                        <a:cs typeface="Calibri"/>
                        <a:sym typeface="Calibri"/>
                      </a:endParaRPr>
                    </a:p>
                  </a:txBody>
                  <a:tcPr marL="0" marR="0" marT="139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tc>
                  <a:txBody>
                    <a:bodyPr/>
                    <a:lstStyle/>
                    <a:p>
                      <a:pPr marL="0" marR="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tc>
                  <a:txBody>
                    <a:bodyPr/>
                    <a:lstStyle/>
                    <a:p>
                      <a:pPr marL="0" marR="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extLst>
                  <a:ext uri="{0D108BD9-81ED-4DB2-BD59-A6C34878D82A}">
                    <a16:rowId xmlns:a16="http://schemas.microsoft.com/office/drawing/2014/main" val="10005"/>
                  </a:ext>
                </a:extLst>
              </a:tr>
              <a:tr h="615475">
                <a:tc gridSpan="2">
                  <a:txBody>
                    <a:bodyPr/>
                    <a:lstStyle/>
                    <a:p>
                      <a:pPr marL="97790" marR="121031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3</a:t>
                      </a:r>
                      <a:r>
                        <a:rPr lang="en-US" sz="1200">
                          <a:solidFill>
                            <a:schemeClr val="dk1"/>
                          </a:solidFill>
                          <a:latin typeface="Calibri"/>
                          <a:ea typeface="Calibri"/>
                          <a:cs typeface="Calibri"/>
                          <a:sym typeface="Calibri"/>
                        </a:rPr>
                        <a:t>. Αξιολόγηση &amp; Διαχείριση  κινδύνων</a:t>
                      </a:r>
                      <a:endParaRPr/>
                    </a:p>
                  </a:txBody>
                  <a:tcPr marL="0" marR="0" marT="838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tc hMerge="1">
                  <a:txBody>
                    <a:bodyPr/>
                    <a:lstStyle/>
                    <a:p>
                      <a:endParaRPr lang="el-GR"/>
                    </a:p>
                  </a:txBody>
                  <a:tcPr/>
                </a:tc>
                <a:tc>
                  <a:txBody>
                    <a:bodyPr/>
                    <a:lstStyle/>
                    <a:p>
                      <a:pPr marL="97155" marR="61341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6</a:t>
                      </a:r>
                      <a:r>
                        <a:rPr lang="en-US" sz="1200">
                          <a:solidFill>
                            <a:schemeClr val="dk1"/>
                          </a:solidFill>
                          <a:latin typeface="Calibri"/>
                          <a:ea typeface="Calibri"/>
                          <a:cs typeface="Calibri"/>
                          <a:sym typeface="Calibri"/>
                        </a:rPr>
                        <a:t>. Αντιμετώπιση περιστατικών και  αναφορές</a:t>
                      </a:r>
                      <a:endParaRPr/>
                    </a:p>
                  </a:txBody>
                  <a:tcPr marL="0" marR="0" marT="838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extLst>
                  <a:ext uri="{0D108BD9-81ED-4DB2-BD59-A6C34878D82A}">
                    <a16:rowId xmlns:a16="http://schemas.microsoft.com/office/drawing/2014/main" val="10006"/>
                  </a:ext>
                </a:extLst>
              </a:tr>
              <a:tr h="615475">
                <a:tc gridSpan="2">
                  <a:txBody>
                    <a:bodyPr/>
                    <a:lstStyle/>
                    <a:p>
                      <a:pPr marL="9779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3.1 Αξιολόγηση κινδύνου:</a:t>
                      </a:r>
                      <a:endParaRPr/>
                    </a:p>
                  </a:txBody>
                  <a:tcPr marL="0" marR="0" marT="1047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tc hMerge="1">
                  <a:txBody>
                    <a:bodyPr/>
                    <a:lstStyle/>
                    <a:p>
                      <a:endParaRPr lang="el-GR"/>
                    </a:p>
                  </a:txBody>
                  <a:tcPr/>
                </a:tc>
                <a:tc>
                  <a:txBody>
                    <a:bodyPr/>
                    <a:lstStyle/>
                    <a:p>
                      <a:pPr marL="97155"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6.1 Αντιμετώπιση περιστατικών:</a:t>
                      </a:r>
                      <a:endParaRPr/>
                    </a:p>
                  </a:txBody>
                  <a:tcPr marL="0" marR="0" marT="1047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extLst>
                  <a:ext uri="{0D108BD9-81ED-4DB2-BD59-A6C34878D82A}">
                    <a16:rowId xmlns:a16="http://schemas.microsoft.com/office/drawing/2014/main" val="10007"/>
                  </a:ext>
                </a:extLst>
              </a:tr>
              <a:tr h="615475">
                <a:tc gridSpan="2">
                  <a:txBody>
                    <a:bodyPr/>
                    <a:lstStyle/>
                    <a:p>
                      <a:pPr marL="9779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3.2 Μετριασμός κινδύνου</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tc hMerge="1">
                  <a:txBody>
                    <a:bodyPr/>
                    <a:lstStyle/>
                    <a:p>
                      <a:endParaRPr lang="el-GR"/>
                    </a:p>
                  </a:txBody>
                  <a:tcPr/>
                </a:tc>
                <a:tc>
                  <a:txBody>
                    <a:bodyPr/>
                    <a:lstStyle/>
                    <a:p>
                      <a:pPr marL="97155"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6.2 Αναφορά:</a:t>
                      </a:r>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F2E6"/>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graphicFrame>
        <p:nvGraphicFramePr>
          <p:cNvPr id="2422" name="Google Shape;2422;p113"/>
          <p:cNvGraphicFramePr/>
          <p:nvPr/>
        </p:nvGraphicFramePr>
        <p:xfrm>
          <a:off x="876300" y="152400"/>
          <a:ext cx="10661650" cy="3427456"/>
        </p:xfrm>
        <a:graphic>
          <a:graphicData uri="http://schemas.openxmlformats.org/drawingml/2006/table">
            <a:tbl>
              <a:tblPr firstRow="1" bandRow="1">
                <a:noFill/>
              </a:tblPr>
              <a:tblGrid>
                <a:gridCol w="3206250">
                  <a:extLst>
                    <a:ext uri="{9D8B030D-6E8A-4147-A177-3AD203B41FA5}">
                      <a16:colId xmlns:a16="http://schemas.microsoft.com/office/drawing/2014/main" val="20000"/>
                    </a:ext>
                  </a:extLst>
                </a:gridCol>
                <a:gridCol w="3721200">
                  <a:extLst>
                    <a:ext uri="{9D8B030D-6E8A-4147-A177-3AD203B41FA5}">
                      <a16:colId xmlns:a16="http://schemas.microsoft.com/office/drawing/2014/main" val="20001"/>
                    </a:ext>
                  </a:extLst>
                </a:gridCol>
                <a:gridCol w="3734200">
                  <a:extLst>
                    <a:ext uri="{9D8B030D-6E8A-4147-A177-3AD203B41FA5}">
                      <a16:colId xmlns:a16="http://schemas.microsoft.com/office/drawing/2014/main" val="20002"/>
                    </a:ext>
                  </a:extLst>
                </a:gridCol>
              </a:tblGrid>
              <a:tr h="294225">
                <a:tc>
                  <a:txBody>
                    <a:bodyPr/>
                    <a:lstStyle/>
                    <a:p>
                      <a:pPr marL="0" marR="0" lvl="0" indent="0" algn="l" rtl="0">
                        <a:lnSpc>
                          <a:spcPct val="100000"/>
                        </a:lnSpc>
                        <a:spcBef>
                          <a:spcPts val="0"/>
                        </a:spcBef>
                        <a:spcAft>
                          <a:spcPts val="0"/>
                        </a:spcAft>
                        <a:buNone/>
                      </a:pPr>
                      <a:endParaRPr sz="950">
                        <a:latin typeface="Times New Roman"/>
                        <a:ea typeface="Times New Roman"/>
                        <a:cs typeface="Times New Roman"/>
                        <a:sym typeface="Times New Roman"/>
                      </a:endParaRPr>
                    </a:p>
                    <a:p>
                      <a:pPr marL="97155"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Πρότυπο παραδείγματος BCP</a:t>
                      </a:r>
                      <a:endParaRPr sz="1200">
                        <a:latin typeface="Calibri"/>
                        <a:ea typeface="Calibri"/>
                        <a:cs typeface="Calibri"/>
                        <a:sym typeface="Calibri"/>
                      </a:endParaRPr>
                    </a:p>
                  </a:txBody>
                  <a:tcPr marL="0" marR="0" marT="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B800"/>
                    </a:solidFill>
                  </a:tcPr>
                </a:tc>
                <a:tc>
                  <a:txBody>
                    <a:bodyPr/>
                    <a:lstStyle/>
                    <a:p>
                      <a:pPr marL="0" marR="0" lvl="0" indent="0" algn="l" rtl="0">
                        <a:lnSpc>
                          <a:spcPct val="100000"/>
                        </a:lnSpc>
                        <a:spcBef>
                          <a:spcPts val="0"/>
                        </a:spcBef>
                        <a:spcAft>
                          <a:spcPts val="0"/>
                        </a:spcAft>
                        <a:buNone/>
                      </a:pPr>
                      <a:endParaRPr sz="13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B800"/>
                    </a:solidFill>
                  </a:tcPr>
                </a:tc>
                <a:tc>
                  <a:txBody>
                    <a:bodyPr/>
                    <a:lstStyle/>
                    <a:p>
                      <a:pPr marL="0" marR="0" lvl="0" indent="0" algn="l" rtl="0">
                        <a:lnSpc>
                          <a:spcPct val="100000"/>
                        </a:lnSpc>
                        <a:spcBef>
                          <a:spcPts val="0"/>
                        </a:spcBef>
                        <a:spcAft>
                          <a:spcPts val="0"/>
                        </a:spcAft>
                        <a:buNone/>
                      </a:pPr>
                      <a:endParaRPr sz="13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B800"/>
                    </a:solidFill>
                  </a:tcPr>
                </a:tc>
                <a:extLst>
                  <a:ext uri="{0D108BD9-81ED-4DB2-BD59-A6C34878D82A}">
                    <a16:rowId xmlns:a16="http://schemas.microsoft.com/office/drawing/2014/main" val="10000"/>
                  </a:ext>
                </a:extLst>
              </a:tr>
              <a:tr h="1839375">
                <a:tc>
                  <a:txBody>
                    <a:bodyPr/>
                    <a:lstStyle/>
                    <a:p>
                      <a:pPr marL="97155" marR="131445" lvl="0" indent="0" algn="l" rtl="0">
                        <a:lnSpc>
                          <a:spcPct val="100000"/>
                        </a:lnSpc>
                        <a:spcBef>
                          <a:spcPts val="0"/>
                        </a:spcBef>
                        <a:spcAft>
                          <a:spcPts val="0"/>
                        </a:spcAft>
                        <a:buNone/>
                      </a:pPr>
                      <a:r>
                        <a:rPr lang="en-US" sz="1200" b="1">
                          <a:latin typeface="Calibri"/>
                          <a:ea typeface="Calibri"/>
                          <a:cs typeface="Calibri"/>
                          <a:sym typeface="Calibri"/>
                        </a:rPr>
                        <a:t>1.	Ανάλυση επιπτώσεων στην επιχείρηση  </a:t>
                      </a:r>
                      <a:r>
                        <a:rPr lang="en-US" sz="1200">
                          <a:latin typeface="Calibri"/>
                          <a:ea typeface="Calibri"/>
                          <a:cs typeface="Calibri"/>
                          <a:sym typeface="Calibri"/>
                        </a:rPr>
                        <a:t>Με βάση την ΕΠ, αξιολογήστε τις επιπτώσεις  αυτών των κινδύνων στις διάφορες πτυχές της  επιχείρησης (προσωπικό, πλοία, φορτίο,  επικοινωνία κ.λπ.).</a:t>
                      </a:r>
                      <a:endParaRPr sz="1200">
                        <a:latin typeface="Calibri"/>
                        <a:ea typeface="Calibri"/>
                        <a:cs typeface="Calibri"/>
                        <a:sym typeface="Calibri"/>
                      </a:endParaRPr>
                    </a:p>
                  </a:txBody>
                  <a:tcPr marL="0" marR="0" marT="647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FFE6CA"/>
                    </a:solidFill>
                  </a:tcPr>
                </a:tc>
                <a:tc>
                  <a:txBody>
                    <a:bodyPr/>
                    <a:lstStyle/>
                    <a:p>
                      <a:pPr marL="97155" marR="141605" lvl="0" indent="0" algn="l" rtl="0">
                        <a:lnSpc>
                          <a:spcPct val="100000"/>
                        </a:lnSpc>
                        <a:spcBef>
                          <a:spcPts val="0"/>
                        </a:spcBef>
                        <a:spcAft>
                          <a:spcPts val="0"/>
                        </a:spcAft>
                        <a:buNone/>
                      </a:pPr>
                      <a:r>
                        <a:rPr lang="en-US" sz="1200" b="1">
                          <a:latin typeface="Calibri"/>
                          <a:ea typeface="Calibri"/>
                          <a:cs typeface="Calibri"/>
                          <a:sym typeface="Calibri"/>
                        </a:rPr>
                        <a:t>4. Απρόβλεπτες καταστάσεις της αλυσίδας  εφοδιασμού </a:t>
                      </a:r>
                      <a:r>
                        <a:rPr lang="en-US" sz="1200">
                          <a:latin typeface="Calibri"/>
                          <a:ea typeface="Calibri"/>
                          <a:cs typeface="Calibri"/>
                          <a:sym typeface="Calibri"/>
                        </a:rPr>
                        <a:t>Προσδιορίστε εναλλακτικά λιμάνια ή  διαδρομές σε περίπτωση που οι πρωταρχικές επιλογές  δεν είναι διαθέσιμες.</a:t>
                      </a:r>
                      <a:endParaRPr sz="1200">
                        <a:latin typeface="Calibri"/>
                        <a:ea typeface="Calibri"/>
                        <a:cs typeface="Calibri"/>
                        <a:sym typeface="Calibri"/>
                      </a:endParaRPr>
                    </a:p>
                    <a:p>
                      <a:pPr marL="97155" marR="125729" lvl="0" indent="0" algn="l" rtl="0">
                        <a:lnSpc>
                          <a:spcPct val="100000"/>
                        </a:lnSpc>
                        <a:spcBef>
                          <a:spcPts val="0"/>
                        </a:spcBef>
                        <a:spcAft>
                          <a:spcPts val="0"/>
                        </a:spcAft>
                        <a:buNone/>
                      </a:pPr>
                      <a:r>
                        <a:rPr lang="en-US" sz="1200">
                          <a:latin typeface="Calibri"/>
                          <a:ea typeface="Calibri"/>
                          <a:cs typeface="Calibri"/>
                          <a:sym typeface="Calibri"/>
                        </a:rPr>
                        <a:t>Συντήρηση επικοινωνίας με προμηθευτές, πωλητές και  συνεργάτες για εναλλακτικές ρυθμίσεις.</a:t>
                      </a:r>
                      <a:endParaRPr sz="1200">
                        <a:latin typeface="Calibri"/>
                        <a:ea typeface="Calibri"/>
                        <a:cs typeface="Calibri"/>
                        <a:sym typeface="Calibri"/>
                      </a:endParaRPr>
                    </a:p>
                  </a:txBody>
                  <a:tcPr marL="0" marR="0" marT="647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FFE6CA"/>
                    </a:solidFill>
                  </a:tcPr>
                </a:tc>
                <a:tc>
                  <a:txBody>
                    <a:bodyPr/>
                    <a:lstStyle/>
                    <a:p>
                      <a:pPr marL="113664" marR="1840864" lvl="0" indent="0" algn="l" rtl="0">
                        <a:lnSpc>
                          <a:spcPct val="150200"/>
                        </a:lnSpc>
                        <a:spcBef>
                          <a:spcPts val="0"/>
                        </a:spcBef>
                        <a:spcAft>
                          <a:spcPts val="0"/>
                        </a:spcAft>
                        <a:buNone/>
                      </a:pPr>
                      <a:r>
                        <a:rPr lang="en-US" sz="1200" b="1">
                          <a:latin typeface="Calibri"/>
                          <a:ea typeface="Calibri"/>
                          <a:cs typeface="Calibri"/>
                          <a:sym typeface="Calibri"/>
                        </a:rPr>
                        <a:t>7. Οικονομικά και λειτουργηκιά Ζητήματα </a:t>
                      </a:r>
                      <a:r>
                        <a:rPr lang="en-US" sz="1200">
                          <a:solidFill>
                            <a:schemeClr val="dk1"/>
                          </a:solidFill>
                          <a:latin typeface="Calibri"/>
                          <a:ea typeface="Calibri"/>
                          <a:cs typeface="Calibri"/>
                          <a:sym typeface="Calibri"/>
                        </a:rPr>
                        <a:t>Δημιουργήστε οικονομικά αποθέματα ή ασφαλιστική  κάλυψη για τον μετριασμό των οικονομικών απωλειών  κατά τη διάρκεια ανατρεπτικών </a:t>
                      </a:r>
                      <a:r>
                        <a:rPr lang="en-US" sz="1200">
                          <a:latin typeface="Calibri"/>
                          <a:ea typeface="Calibri"/>
                          <a:cs typeface="Calibri"/>
                          <a:sym typeface="Calibri"/>
                        </a:rPr>
                        <a:t>γεγονότων.</a:t>
                      </a:r>
                      <a:endParaRPr sz="1200">
                        <a:latin typeface="Calibri"/>
                        <a:ea typeface="Calibri"/>
                        <a:cs typeface="Calibri"/>
                        <a:sym typeface="Calibri"/>
                      </a:endParaRPr>
                    </a:p>
                    <a:p>
                      <a:pPr marL="113664" marR="175260" lvl="0" indent="0" algn="l" rtl="0">
                        <a:lnSpc>
                          <a:spcPct val="119166"/>
                        </a:lnSpc>
                        <a:spcBef>
                          <a:spcPts val="35"/>
                        </a:spcBef>
                        <a:spcAft>
                          <a:spcPts val="0"/>
                        </a:spcAft>
                        <a:buNone/>
                      </a:pPr>
                      <a:r>
                        <a:rPr lang="en-US" sz="1200">
                          <a:latin typeface="Calibri"/>
                          <a:ea typeface="Calibri"/>
                          <a:cs typeface="Calibri"/>
                          <a:sym typeface="Calibri"/>
                        </a:rPr>
                        <a:t>Προγραμματισμός λογισμικού για τη διατήρηση των  βασικών επιχειρησιακών λειτουργιών ακόμη και κατά  τη διάρκεια κρίσεων, ώστε να διασφαλιστεί η συνεχής  παροχή υπηρεσιών.</a:t>
                      </a:r>
                      <a:endParaRPr sz="1200">
                        <a:latin typeface="Calibri"/>
                        <a:ea typeface="Calibri"/>
                        <a:cs typeface="Calibri"/>
                        <a:sym typeface="Calibri"/>
                      </a:endParaRPr>
                    </a:p>
                  </a:txBody>
                  <a:tcPr marL="0" marR="0" marT="48250" marB="0">
                    <a:lnL w="127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solidFill>
                      <a:srgbClr val="FFE6CA"/>
                    </a:solidFill>
                  </a:tcPr>
                </a:tc>
                <a:extLst>
                  <a:ext uri="{0D108BD9-81ED-4DB2-BD59-A6C34878D82A}">
                    <a16:rowId xmlns:a16="http://schemas.microsoft.com/office/drawing/2014/main" val="10001"/>
                  </a:ext>
                </a:extLst>
              </a:tr>
            </a:tbl>
          </a:graphicData>
        </a:graphic>
      </p:graphicFrame>
      <p:graphicFrame>
        <p:nvGraphicFramePr>
          <p:cNvPr id="2423" name="Google Shape;2423;p113"/>
          <p:cNvGraphicFramePr/>
          <p:nvPr/>
        </p:nvGraphicFramePr>
        <p:xfrm>
          <a:off x="876300" y="2710815"/>
          <a:ext cx="10629900" cy="3930430"/>
        </p:xfrm>
        <a:graphic>
          <a:graphicData uri="http://schemas.openxmlformats.org/drawingml/2006/table">
            <a:tbl>
              <a:tblPr firstRow="1" bandRow="1">
                <a:noFill/>
              </a:tblPr>
              <a:tblGrid>
                <a:gridCol w="3196700">
                  <a:extLst>
                    <a:ext uri="{9D8B030D-6E8A-4147-A177-3AD203B41FA5}">
                      <a16:colId xmlns:a16="http://schemas.microsoft.com/office/drawing/2014/main" val="20000"/>
                    </a:ext>
                  </a:extLst>
                </a:gridCol>
                <a:gridCol w="3723650">
                  <a:extLst>
                    <a:ext uri="{9D8B030D-6E8A-4147-A177-3AD203B41FA5}">
                      <a16:colId xmlns:a16="http://schemas.microsoft.com/office/drawing/2014/main" val="20001"/>
                    </a:ext>
                  </a:extLst>
                </a:gridCol>
                <a:gridCol w="3709550">
                  <a:extLst>
                    <a:ext uri="{9D8B030D-6E8A-4147-A177-3AD203B41FA5}">
                      <a16:colId xmlns:a16="http://schemas.microsoft.com/office/drawing/2014/main" val="20002"/>
                    </a:ext>
                  </a:extLst>
                </a:gridCol>
              </a:tblGrid>
              <a:tr h="2358925">
                <a:tc>
                  <a:txBody>
                    <a:bodyPr/>
                    <a:lstStyle/>
                    <a:p>
                      <a:pPr marL="97155" marR="286385" lvl="0" indent="0" algn="l" rtl="0">
                        <a:lnSpc>
                          <a:spcPct val="100000"/>
                        </a:lnSpc>
                        <a:spcBef>
                          <a:spcPts val="0"/>
                        </a:spcBef>
                        <a:spcAft>
                          <a:spcPts val="0"/>
                        </a:spcAft>
                        <a:buNone/>
                      </a:pPr>
                      <a:r>
                        <a:rPr lang="en-US" sz="1200" b="1">
                          <a:latin typeface="Calibri"/>
                          <a:ea typeface="Calibri"/>
                          <a:cs typeface="Calibri"/>
                          <a:sym typeface="Calibri"/>
                        </a:rPr>
                        <a:t>2</a:t>
                      </a:r>
                      <a:r>
                        <a:rPr lang="en-US" sz="1200">
                          <a:latin typeface="Calibri"/>
                          <a:ea typeface="Calibri"/>
                          <a:cs typeface="Calibri"/>
                          <a:sym typeface="Calibri"/>
                        </a:rPr>
                        <a:t>. </a:t>
                      </a:r>
                      <a:r>
                        <a:rPr lang="en-US" sz="1200" b="1">
                          <a:latin typeface="Calibri"/>
                          <a:ea typeface="Calibri"/>
                          <a:cs typeface="Calibri"/>
                          <a:sym typeface="Calibri"/>
                        </a:rPr>
                        <a:t>Σχέδιο αντιμετώπισης έκτακτης ανάγκης  </a:t>
                      </a:r>
                      <a:r>
                        <a:rPr lang="en-US" sz="1200">
                          <a:latin typeface="Calibri"/>
                          <a:ea typeface="Calibri"/>
                          <a:cs typeface="Calibri"/>
                          <a:sym typeface="Calibri"/>
                        </a:rPr>
                        <a:t>Δημιουργήστε μια ομάδα αντιμετώπισης  έκτακτης ανάγκης με καθορισμένους ρόλους  και αρμοδιότητες.</a:t>
                      </a:r>
                      <a:endParaRPr sz="1200">
                        <a:latin typeface="Calibri"/>
                        <a:ea typeface="Calibri"/>
                        <a:cs typeface="Calibri"/>
                        <a:sym typeface="Calibri"/>
                      </a:endParaRPr>
                    </a:p>
                    <a:p>
                      <a:pPr marL="97155" marR="53339" lvl="0" indent="0" algn="l" rtl="0">
                        <a:lnSpc>
                          <a:spcPct val="100000"/>
                        </a:lnSpc>
                        <a:spcBef>
                          <a:spcPts val="5"/>
                        </a:spcBef>
                        <a:spcAft>
                          <a:spcPts val="0"/>
                        </a:spcAft>
                        <a:buNone/>
                      </a:pPr>
                      <a:r>
                        <a:rPr lang="en-US" sz="1200">
                          <a:latin typeface="Calibri"/>
                          <a:ea typeface="Calibri"/>
                          <a:cs typeface="Calibri"/>
                          <a:sym typeface="Calibri"/>
                        </a:rPr>
                        <a:t>Καθορισμός διαδικασιών για την άμεση  αντιμετώπιση περιστατικών (π.χ. πρωτόκολλα  εκκένωσης, επικοινωνία έκτακτης ανάγκης).</a:t>
                      </a:r>
                      <a:endParaRPr sz="1200">
                        <a:latin typeface="Calibri"/>
                        <a:ea typeface="Calibri"/>
                        <a:cs typeface="Calibri"/>
                        <a:sym typeface="Calibri"/>
                      </a:endParaRPr>
                    </a:p>
                  </a:txBody>
                  <a:tcPr marL="0" marR="0" marT="654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2E6"/>
                    </a:solidFill>
                  </a:tcPr>
                </a:tc>
                <a:tc>
                  <a:txBody>
                    <a:bodyPr/>
                    <a:lstStyle/>
                    <a:p>
                      <a:pPr marL="0" marR="0" lvl="0" indent="0" algn="l" rtl="0">
                        <a:lnSpc>
                          <a:spcPct val="100000"/>
                        </a:lnSpc>
                        <a:spcBef>
                          <a:spcPts val="0"/>
                        </a:spcBef>
                        <a:spcAft>
                          <a:spcPts val="0"/>
                        </a:spcAft>
                        <a:buNone/>
                      </a:pPr>
                      <a:endParaRPr sz="950">
                        <a:latin typeface="Times New Roman"/>
                        <a:ea typeface="Times New Roman"/>
                        <a:cs typeface="Times New Roman"/>
                        <a:sym typeface="Times New Roman"/>
                      </a:endParaRPr>
                    </a:p>
                    <a:p>
                      <a:pPr marL="97155" marR="0" lvl="0" indent="0" algn="l" rtl="0">
                        <a:lnSpc>
                          <a:spcPct val="100000"/>
                        </a:lnSpc>
                        <a:spcBef>
                          <a:spcPts val="0"/>
                        </a:spcBef>
                        <a:spcAft>
                          <a:spcPts val="0"/>
                        </a:spcAft>
                        <a:buNone/>
                      </a:pPr>
                      <a:r>
                        <a:rPr lang="en-US" sz="1200" b="1">
                          <a:latin typeface="Calibri"/>
                          <a:ea typeface="Calibri"/>
                          <a:cs typeface="Calibri"/>
                          <a:sym typeface="Calibri"/>
                        </a:rPr>
                        <a:t>5. Στρατηγική επικοινωνίας</a:t>
                      </a:r>
                      <a:endParaRPr sz="1200">
                        <a:latin typeface="Calibri"/>
                        <a:ea typeface="Calibri"/>
                        <a:cs typeface="Calibri"/>
                        <a:sym typeface="Calibri"/>
                      </a:endParaRPr>
                    </a:p>
                    <a:p>
                      <a:pPr marL="97155" marR="326390" lvl="0" indent="0" algn="l" rtl="0">
                        <a:lnSpc>
                          <a:spcPct val="100000"/>
                        </a:lnSpc>
                        <a:spcBef>
                          <a:spcPts val="130"/>
                        </a:spcBef>
                        <a:spcAft>
                          <a:spcPts val="0"/>
                        </a:spcAft>
                        <a:buNone/>
                      </a:pPr>
                      <a:r>
                        <a:rPr lang="en-US" sz="1200">
                          <a:latin typeface="Calibri"/>
                          <a:ea typeface="Calibri"/>
                          <a:cs typeface="Calibri"/>
                          <a:sym typeface="Calibri"/>
                        </a:rPr>
                        <a:t>Δημιουργήστε πλεονάζοντα κανάλια επικοινωνίας  (δορυφορικά, ραδιοπρόσβαση, επίγεια) για  αδιάλειπτη επικοινωνία κατά τη διάρκεια  ανατρεπτικών καταστάσεων.</a:t>
                      </a:r>
                      <a:endParaRPr sz="1200">
                        <a:latin typeface="Calibri"/>
                        <a:ea typeface="Calibri"/>
                        <a:cs typeface="Calibri"/>
                        <a:sym typeface="Calibri"/>
                      </a:endParaRPr>
                    </a:p>
                    <a:p>
                      <a:pPr marL="97155" marR="109854" lvl="0" indent="0" algn="l" rtl="0">
                        <a:lnSpc>
                          <a:spcPct val="100000"/>
                        </a:lnSpc>
                        <a:spcBef>
                          <a:spcPts val="0"/>
                        </a:spcBef>
                        <a:spcAft>
                          <a:spcPts val="0"/>
                        </a:spcAft>
                        <a:buNone/>
                      </a:pPr>
                      <a:r>
                        <a:rPr lang="en-US" sz="1200">
                          <a:latin typeface="Calibri"/>
                          <a:ea typeface="Calibri"/>
                          <a:cs typeface="Calibri"/>
                          <a:sym typeface="Calibri"/>
                        </a:rPr>
                        <a:t>Προγραμματιστής πρωτοκόλλου επικοινωνίας για  τους εσωτερικούς και εξωτερικούς ενδιαφερόμενους  φορείς κατά τη διάρκεια κρίσεων.</a:t>
                      </a:r>
                      <a:endParaRPr sz="1200">
                        <a:latin typeface="Calibri"/>
                        <a:ea typeface="Calibri"/>
                        <a:cs typeface="Calibri"/>
                        <a:sym typeface="Calibri"/>
                      </a:endParaRPr>
                    </a:p>
                  </a:txBody>
                  <a:tcPr marL="0" marR="0" marT="19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2E6"/>
                    </a:solidFill>
                  </a:tcPr>
                </a:tc>
                <a:tc>
                  <a:txBody>
                    <a:bodyPr/>
                    <a:lstStyle/>
                    <a:p>
                      <a:pPr marL="0" marR="0" lvl="0" indent="0" algn="l" rtl="0">
                        <a:lnSpc>
                          <a:spcPct val="100000"/>
                        </a:lnSpc>
                        <a:spcBef>
                          <a:spcPts val="0"/>
                        </a:spcBef>
                        <a:spcAft>
                          <a:spcPts val="0"/>
                        </a:spcAft>
                        <a:buNone/>
                      </a:pPr>
                      <a:endParaRPr sz="950">
                        <a:latin typeface="Times New Roman"/>
                        <a:ea typeface="Times New Roman"/>
                        <a:cs typeface="Times New Roman"/>
                        <a:sym typeface="Times New Roman"/>
                      </a:endParaRPr>
                    </a:p>
                    <a:p>
                      <a:pPr marL="98425" marR="0" lvl="0" indent="0" algn="l" rtl="0">
                        <a:lnSpc>
                          <a:spcPct val="100000"/>
                        </a:lnSpc>
                        <a:spcBef>
                          <a:spcPts val="0"/>
                        </a:spcBef>
                        <a:spcAft>
                          <a:spcPts val="0"/>
                        </a:spcAft>
                        <a:buNone/>
                      </a:pPr>
                      <a:r>
                        <a:rPr lang="en-US" sz="1200" b="1">
                          <a:latin typeface="Calibri"/>
                          <a:ea typeface="Calibri"/>
                          <a:cs typeface="Calibri"/>
                          <a:sym typeface="Calibri"/>
                        </a:rPr>
                        <a:t>8. Δοκιμές και εκπαίδευση</a:t>
                      </a:r>
                      <a:endParaRPr sz="1200">
                        <a:latin typeface="Calibri"/>
                        <a:ea typeface="Calibri"/>
                        <a:cs typeface="Calibri"/>
                        <a:sym typeface="Calibri"/>
                      </a:endParaRPr>
                    </a:p>
                    <a:p>
                      <a:pPr marL="98425" marR="288290" lvl="0" indent="0" algn="l" rtl="0">
                        <a:lnSpc>
                          <a:spcPct val="99800"/>
                        </a:lnSpc>
                        <a:spcBef>
                          <a:spcPts val="130"/>
                        </a:spcBef>
                        <a:spcAft>
                          <a:spcPts val="0"/>
                        </a:spcAft>
                        <a:buNone/>
                      </a:pPr>
                      <a:r>
                        <a:rPr lang="en-US" sz="1200">
                          <a:latin typeface="Calibri"/>
                          <a:ea typeface="Calibri"/>
                          <a:cs typeface="Calibri"/>
                          <a:sym typeface="Calibri"/>
                        </a:rPr>
                        <a:t>Διεξαγωγή τακτικών ασκήσεων και προσομοιώσεων  για τον έλεγχο της αποτελεσματικότητας της BCP.  Παροχή συνεχούς κατάρτισης στους υπαλλήλους για  να εξασφαλιστεί η ευαισθητοποίηση και η  ετοιμότητα στην υλοποίηση της BCP.</a:t>
                      </a:r>
                      <a:endParaRPr sz="1200">
                        <a:latin typeface="Calibri"/>
                        <a:ea typeface="Calibri"/>
                        <a:cs typeface="Calibri"/>
                        <a:sym typeface="Calibri"/>
                      </a:endParaRPr>
                    </a:p>
                  </a:txBody>
                  <a:tcPr marL="0" marR="0" marT="1900"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2E6"/>
                    </a:solidFill>
                  </a:tcPr>
                </a:tc>
                <a:extLst>
                  <a:ext uri="{0D108BD9-81ED-4DB2-BD59-A6C34878D82A}">
                    <a16:rowId xmlns:a16="http://schemas.microsoft.com/office/drawing/2014/main" val="10000"/>
                  </a:ext>
                </a:extLst>
              </a:tr>
              <a:tr h="466400">
                <a:tc>
                  <a:txBody>
                    <a:bodyPr/>
                    <a:lstStyle/>
                    <a:p>
                      <a:pPr marL="0" marR="0" lvl="0" indent="0" algn="l" rtl="0">
                        <a:lnSpc>
                          <a:spcPct val="100000"/>
                        </a:lnSpc>
                        <a:spcBef>
                          <a:spcPts val="0"/>
                        </a:spcBef>
                        <a:spcAft>
                          <a:spcPts val="0"/>
                        </a:spcAft>
                        <a:buNone/>
                      </a:pPr>
                      <a:endParaRPr sz="950">
                        <a:latin typeface="Times New Roman"/>
                        <a:ea typeface="Times New Roman"/>
                        <a:cs typeface="Times New Roman"/>
                        <a:sym typeface="Times New Roman"/>
                      </a:endParaRPr>
                    </a:p>
                    <a:p>
                      <a:pPr marL="97155" marR="0" lvl="0" indent="0" algn="l" rtl="0">
                        <a:lnSpc>
                          <a:spcPct val="100000"/>
                        </a:lnSpc>
                        <a:spcBef>
                          <a:spcPts val="0"/>
                        </a:spcBef>
                        <a:spcAft>
                          <a:spcPts val="0"/>
                        </a:spcAft>
                        <a:buNone/>
                      </a:pPr>
                      <a:r>
                        <a:rPr lang="en-US" sz="1200" b="1">
                          <a:latin typeface="Calibri"/>
                          <a:ea typeface="Calibri"/>
                          <a:cs typeface="Calibri"/>
                          <a:sym typeface="Calibri"/>
                        </a:rPr>
                        <a:t>3. Ασφάλεια σκαφών και προσωπικού</a:t>
                      </a:r>
                      <a:endParaRPr sz="1200">
                        <a:latin typeface="Calibri"/>
                        <a:ea typeface="Calibri"/>
                        <a:cs typeface="Calibri"/>
                        <a:sym typeface="Calibri"/>
                      </a:endParaRPr>
                    </a:p>
                  </a:txBody>
                  <a:tcPr marL="0" marR="0" marT="25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solidFill>
                      <a:srgbClr val="FFE6CA"/>
                    </a:solidFill>
                  </a:tcPr>
                </a:tc>
                <a:tc>
                  <a:txBody>
                    <a:bodyPr/>
                    <a:lstStyle/>
                    <a:p>
                      <a:pPr marL="0" marR="0" lvl="0" indent="0" algn="l" rtl="0">
                        <a:lnSpc>
                          <a:spcPct val="100000"/>
                        </a:lnSpc>
                        <a:spcBef>
                          <a:spcPts val="0"/>
                        </a:spcBef>
                        <a:spcAft>
                          <a:spcPts val="0"/>
                        </a:spcAft>
                        <a:buNone/>
                      </a:pPr>
                      <a:endParaRPr sz="950">
                        <a:latin typeface="Times New Roman"/>
                        <a:ea typeface="Times New Roman"/>
                        <a:cs typeface="Times New Roman"/>
                        <a:sym typeface="Times New Roman"/>
                      </a:endParaRPr>
                    </a:p>
                    <a:p>
                      <a:pPr marL="97155" marR="0" lvl="0" indent="0" algn="l" rtl="0">
                        <a:lnSpc>
                          <a:spcPct val="100000"/>
                        </a:lnSpc>
                        <a:spcBef>
                          <a:spcPts val="0"/>
                        </a:spcBef>
                        <a:spcAft>
                          <a:spcPts val="0"/>
                        </a:spcAft>
                        <a:buNone/>
                      </a:pPr>
                      <a:r>
                        <a:rPr lang="en-US" sz="1200" b="1">
                          <a:latin typeface="Calibri"/>
                          <a:ea typeface="Calibri"/>
                          <a:cs typeface="Calibri"/>
                          <a:sym typeface="Calibri"/>
                        </a:rPr>
                        <a:t>6. Δημιουργία αντιγράφων ασφαλείας δεδομένων και</a:t>
                      </a:r>
                      <a:endParaRPr sz="1200">
                        <a:latin typeface="Calibri"/>
                        <a:ea typeface="Calibri"/>
                        <a:cs typeface="Calibri"/>
                        <a:sym typeface="Calibri"/>
                      </a:endParaRPr>
                    </a:p>
                  </a:txBody>
                  <a:tcPr marL="0" marR="0" marT="25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solidFill>
                      <a:srgbClr val="FFE6CA"/>
                    </a:solidFill>
                  </a:tcPr>
                </a:tc>
                <a:tc>
                  <a:txBody>
                    <a:bodyPr/>
                    <a:lstStyle/>
                    <a:p>
                      <a:pPr marL="0" marR="0" lvl="0" indent="0" algn="l" rtl="0">
                        <a:lnSpc>
                          <a:spcPct val="100000"/>
                        </a:lnSpc>
                        <a:spcBef>
                          <a:spcPts val="0"/>
                        </a:spcBef>
                        <a:spcAft>
                          <a:spcPts val="0"/>
                        </a:spcAft>
                        <a:buNone/>
                      </a:pPr>
                      <a:endParaRPr sz="950">
                        <a:latin typeface="Times New Roman"/>
                        <a:ea typeface="Times New Roman"/>
                        <a:cs typeface="Times New Roman"/>
                        <a:sym typeface="Times New Roman"/>
                      </a:endParaRPr>
                    </a:p>
                    <a:p>
                      <a:pPr marL="98425" marR="0" lvl="0" indent="0" algn="l" rtl="0">
                        <a:lnSpc>
                          <a:spcPct val="100000"/>
                        </a:lnSpc>
                        <a:spcBef>
                          <a:spcPts val="0"/>
                        </a:spcBef>
                        <a:spcAft>
                          <a:spcPts val="0"/>
                        </a:spcAft>
                        <a:buNone/>
                      </a:pPr>
                      <a:r>
                        <a:rPr lang="en-US" sz="1200" b="1">
                          <a:latin typeface="Calibri"/>
                          <a:ea typeface="Calibri"/>
                          <a:cs typeface="Calibri"/>
                          <a:sym typeface="Calibri"/>
                        </a:rPr>
                        <a:t>9. Επανεξέταση και ενημέρωση</a:t>
                      </a:r>
                      <a:endParaRPr sz="1200">
                        <a:latin typeface="Calibri"/>
                        <a:ea typeface="Calibri"/>
                        <a:cs typeface="Calibri"/>
                        <a:sym typeface="Calibri"/>
                      </a:endParaRPr>
                    </a:p>
                  </a:txBody>
                  <a:tcPr marL="0" marR="0" marT="2550"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solidFill>
                      <a:srgbClr val="FFE6CA"/>
                    </a:solidFill>
                  </a:tcPr>
                </a:tc>
                <a:extLst>
                  <a:ext uri="{0D108BD9-81ED-4DB2-BD59-A6C34878D82A}">
                    <a16:rowId xmlns:a16="http://schemas.microsoft.com/office/drawing/2014/main" val="10001"/>
                  </a:ext>
                </a:extLst>
              </a:tr>
              <a:tr h="488325">
                <a:tc>
                  <a:txBody>
                    <a:bodyPr/>
                    <a:lstStyle/>
                    <a:p>
                      <a:pPr marL="97155" marR="815339" lvl="0" indent="0" algn="l" rtl="0">
                        <a:lnSpc>
                          <a:spcPct val="109166"/>
                        </a:lnSpc>
                        <a:spcBef>
                          <a:spcPts val="0"/>
                        </a:spcBef>
                        <a:spcAft>
                          <a:spcPts val="0"/>
                        </a:spcAft>
                        <a:buNone/>
                      </a:pPr>
                      <a:r>
                        <a:rPr lang="en-US" sz="1200">
                          <a:latin typeface="Calibri"/>
                          <a:ea typeface="Calibri"/>
                          <a:cs typeface="Calibri"/>
                          <a:sym typeface="Calibri"/>
                        </a:rPr>
                        <a:t>Υλοποίηση πρωτοκόλλων ασφαλείας  και εκπαίδευση των πληρωμάτων για</a:t>
                      </a:r>
                      <a:endParaRPr sz="1200">
                        <a:latin typeface="Calibri"/>
                        <a:ea typeface="Calibri"/>
                        <a:cs typeface="Calibri"/>
                        <a:sym typeface="Calibri"/>
                      </a:endParaRPr>
                    </a:p>
                  </a:txBody>
                  <a:tcPr marL="0" marR="0" marT="419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E6CA"/>
                    </a:solidFill>
                  </a:tcPr>
                </a:tc>
                <a:tc>
                  <a:txBody>
                    <a:bodyPr/>
                    <a:lstStyle/>
                    <a:p>
                      <a:pPr marL="97155" marR="0" lvl="0" indent="0" algn="l" rtl="0">
                        <a:lnSpc>
                          <a:spcPct val="100000"/>
                        </a:lnSpc>
                        <a:spcBef>
                          <a:spcPts val="0"/>
                        </a:spcBef>
                        <a:spcAft>
                          <a:spcPts val="0"/>
                        </a:spcAft>
                        <a:buNone/>
                      </a:pPr>
                      <a:r>
                        <a:rPr lang="en-US" sz="1100" b="1">
                          <a:latin typeface="Calibri"/>
                          <a:ea typeface="Calibri"/>
                          <a:cs typeface="Calibri"/>
                          <a:sym typeface="Calibri"/>
                        </a:rPr>
                        <a:t>ανάκτηση πληροφορικής</a:t>
                      </a:r>
                      <a:endParaRPr sz="1100">
                        <a:latin typeface="Calibri"/>
                        <a:ea typeface="Calibri"/>
                        <a:cs typeface="Calibri"/>
                        <a:sym typeface="Calibri"/>
                      </a:endParaRPr>
                    </a:p>
                    <a:p>
                      <a:pPr marL="97155" marR="0" lvl="0" indent="0" algn="l" rtl="0">
                        <a:lnSpc>
                          <a:spcPct val="100000"/>
                        </a:lnSpc>
                        <a:spcBef>
                          <a:spcPts val="725"/>
                        </a:spcBef>
                        <a:spcAft>
                          <a:spcPts val="0"/>
                        </a:spcAft>
                        <a:buNone/>
                      </a:pPr>
                      <a:r>
                        <a:rPr lang="en-US" sz="1100">
                          <a:latin typeface="Calibri"/>
                          <a:ea typeface="Calibri"/>
                          <a:cs typeface="Calibri"/>
                          <a:sym typeface="Calibri"/>
                        </a:rPr>
                        <a:t>Δημιουργείτε τακτικά αντίγραφα ασφαλείας</a:t>
                      </a:r>
                      <a:endParaRPr sz="1100">
                        <a:latin typeface="Calibri"/>
                        <a:ea typeface="Calibri"/>
                        <a:cs typeface="Calibri"/>
                        <a:sym typeface="Calibri"/>
                      </a:endParaRPr>
                    </a:p>
                  </a:txBody>
                  <a:tcPr marL="0" marR="0" marT="247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E6CA"/>
                    </a:solidFill>
                  </a:tcPr>
                </a:tc>
                <a:tc>
                  <a:txBody>
                    <a:bodyPr/>
                    <a:lstStyle/>
                    <a:p>
                      <a:pPr marL="98425" marR="494665" lvl="0" indent="0" algn="l" rtl="0">
                        <a:lnSpc>
                          <a:spcPct val="109166"/>
                        </a:lnSpc>
                        <a:spcBef>
                          <a:spcPts val="0"/>
                        </a:spcBef>
                        <a:spcAft>
                          <a:spcPts val="0"/>
                        </a:spcAft>
                        <a:buNone/>
                      </a:pPr>
                      <a:r>
                        <a:rPr lang="en-US" sz="1200">
                          <a:latin typeface="Calibri"/>
                          <a:ea typeface="Calibri"/>
                          <a:cs typeface="Calibri"/>
                          <a:sym typeface="Calibri"/>
                        </a:rPr>
                        <a:t>Να επανεξετάζετε και να ενημερώνετε τακτικά το  BCP με βάση τους μεταβαλλόμενους κινδύνους,</a:t>
                      </a:r>
                      <a:endParaRPr sz="1200">
                        <a:latin typeface="Calibri"/>
                        <a:ea typeface="Calibri"/>
                        <a:cs typeface="Calibri"/>
                        <a:sym typeface="Calibri"/>
                      </a:endParaRPr>
                    </a:p>
                  </a:txBody>
                  <a:tcPr marL="0" marR="0" marT="41900" marB="0">
                    <a:lnL w="12700" cap="flat" cmpd="sng">
                      <a:solidFill>
                        <a:srgbClr val="FFFFFF"/>
                      </a:solidFill>
                      <a:prstDash val="solid"/>
                      <a:round/>
                      <a:headEnd type="none" w="sm" len="sm"/>
                      <a:tailEnd type="none" w="sm" len="sm"/>
                    </a:lnL>
                    <a:solidFill>
                      <a:srgbClr val="FFE6CA"/>
                    </a:solidFill>
                  </a:tcPr>
                </a:tc>
                <a:extLst>
                  <a:ext uri="{0D108BD9-81ED-4DB2-BD59-A6C34878D82A}">
                    <a16:rowId xmlns:a16="http://schemas.microsoft.com/office/drawing/2014/main" val="10002"/>
                  </a:ext>
                </a:extLst>
              </a:tr>
              <a:tr h="474750">
                <a:tc>
                  <a:txBody>
                    <a:bodyPr/>
                    <a:lstStyle/>
                    <a:p>
                      <a:pPr marL="0" marR="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E6CA"/>
                    </a:solidFill>
                  </a:tcPr>
                </a:tc>
                <a:tc>
                  <a:txBody>
                    <a:bodyPr/>
                    <a:lstStyle/>
                    <a:p>
                      <a:pPr marL="97155" marR="0" lvl="0" indent="0" algn="l" rtl="0">
                        <a:lnSpc>
                          <a:spcPct val="125000"/>
                        </a:lnSpc>
                        <a:spcBef>
                          <a:spcPts val="0"/>
                        </a:spcBef>
                        <a:spcAft>
                          <a:spcPts val="0"/>
                        </a:spcAft>
                        <a:buNone/>
                      </a:pPr>
                      <a:r>
                        <a:rPr lang="en-US" sz="1100">
                          <a:latin typeface="Calibri"/>
                          <a:ea typeface="Calibri"/>
                          <a:cs typeface="Calibri"/>
                          <a:sym typeface="Calibri"/>
                        </a:rPr>
                        <a:t>κρίσιμων δεδομένων σε εξωτερικούς σκληρούς</a:t>
                      </a:r>
                      <a:endParaRPr sz="1100">
                        <a:latin typeface="Calibri"/>
                        <a:ea typeface="Calibri"/>
                        <a:cs typeface="Calibri"/>
                        <a:sym typeface="Calibri"/>
                      </a:endParaRPr>
                    </a:p>
                  </a:txBody>
                  <a:tcPr marL="0" marR="0" marT="228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FFE6CA"/>
                    </a:solidFill>
                  </a:tcPr>
                </a:tc>
                <a:tc>
                  <a:txBody>
                    <a:bodyPr/>
                    <a:lstStyle/>
                    <a:p>
                      <a:pPr marL="0" marR="0" lvl="0" indent="0" algn="l" rtl="0">
                        <a:lnSpc>
                          <a:spcPct val="100000"/>
                        </a:lnSpc>
                        <a:spcBef>
                          <a:spcPts val="0"/>
                        </a:spcBef>
                        <a:spcAft>
                          <a:spcPts val="0"/>
                        </a:spcAft>
                        <a:buNone/>
                      </a:pPr>
                      <a:endParaRPr sz="14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solidFill>
                      <a:srgbClr val="FFE6C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7"/>
        <p:cNvGrpSpPr/>
        <p:nvPr/>
      </p:nvGrpSpPr>
      <p:grpSpPr>
        <a:xfrm>
          <a:off x="0" y="0"/>
          <a:ext cx="0" cy="0"/>
          <a:chOff x="0" y="0"/>
          <a:chExt cx="0" cy="0"/>
        </a:xfrm>
      </p:grpSpPr>
      <p:sp>
        <p:nvSpPr>
          <p:cNvPr id="2428" name="Google Shape;2428;p114"/>
          <p:cNvSpPr txBox="1">
            <a:spLocks noGrp="1"/>
          </p:cNvSpPr>
          <p:nvPr>
            <p:ph type="title"/>
          </p:nvPr>
        </p:nvSpPr>
        <p:spPr>
          <a:xfrm>
            <a:off x="1762760" y="659765"/>
            <a:ext cx="3957954"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900">
                <a:latin typeface="Calibri"/>
                <a:ea typeface="Calibri"/>
                <a:cs typeface="Calibri"/>
                <a:sym typeface="Calibri"/>
              </a:rPr>
              <a:t>Προδιαγραφές πολιτικής</a:t>
            </a:r>
            <a:endParaRPr sz="2900">
              <a:latin typeface="Calibri"/>
              <a:ea typeface="Calibri"/>
              <a:cs typeface="Calibri"/>
              <a:sym typeface="Calibri"/>
            </a:endParaRPr>
          </a:p>
        </p:txBody>
      </p:sp>
      <p:sp>
        <p:nvSpPr>
          <p:cNvPr id="2429" name="Google Shape;2429;p114"/>
          <p:cNvSpPr txBox="1"/>
          <p:nvPr/>
        </p:nvSpPr>
        <p:spPr>
          <a:xfrm>
            <a:off x="892810" y="2289492"/>
            <a:ext cx="4210685" cy="2767330"/>
          </a:xfrm>
          <a:prstGeom prst="rect">
            <a:avLst/>
          </a:prstGeom>
          <a:noFill/>
          <a:ln>
            <a:noFill/>
          </a:ln>
        </p:spPr>
        <p:txBody>
          <a:bodyPr spcFirstLastPara="1" wrap="square" lIns="0" tIns="30475" rIns="0" bIns="0" anchor="t" anchorCtr="0">
            <a:spAutoFit/>
          </a:bodyPr>
          <a:lstStyle/>
          <a:p>
            <a:pPr marL="299085" marR="0" lvl="0" indent="-286385" algn="l" rtl="0">
              <a:lnSpc>
                <a:spcPct val="100000"/>
              </a:lnSpc>
              <a:spcBef>
                <a:spcPts val="0"/>
              </a:spcBef>
              <a:spcAft>
                <a:spcPts val="0"/>
              </a:spcAft>
              <a:buClr>
                <a:schemeClr val="dk1"/>
              </a:buClr>
              <a:buSzPts val="1800"/>
              <a:buFont typeface="Quattrocento Sans"/>
              <a:buChar char="⮚"/>
            </a:pPr>
            <a:r>
              <a:rPr lang="en-US" sz="1200">
                <a:solidFill>
                  <a:schemeClr val="dk1"/>
                </a:solidFill>
                <a:latin typeface="Calibri"/>
                <a:ea typeface="Calibri"/>
                <a:cs typeface="Calibri"/>
                <a:sym typeface="Calibri"/>
              </a:rPr>
              <a:t>Τακτικές ενημερώσεις και επιδιορθώσεις</a:t>
            </a:r>
            <a:endParaRPr sz="1200">
              <a:solidFill>
                <a:schemeClr val="dk1"/>
              </a:solidFill>
              <a:latin typeface="Calibri"/>
              <a:ea typeface="Calibri"/>
              <a:cs typeface="Calibri"/>
              <a:sym typeface="Calibri"/>
            </a:endParaRPr>
          </a:p>
          <a:p>
            <a:pPr marL="299085" marR="0" lvl="0" indent="-286385" algn="l" rtl="0">
              <a:lnSpc>
                <a:spcPct val="100000"/>
              </a:lnSpc>
              <a:spcBef>
                <a:spcPts val="810"/>
              </a:spcBef>
              <a:spcAft>
                <a:spcPts val="0"/>
              </a:spcAft>
              <a:buClr>
                <a:srgbClr val="FF0000"/>
              </a:buClr>
              <a:buSzPts val="1800"/>
              <a:buFont typeface="Quattrocento Sans"/>
              <a:buChar char="⮚"/>
            </a:pPr>
            <a:r>
              <a:rPr lang="en-US" sz="1200" b="1">
                <a:solidFill>
                  <a:srgbClr val="FF0000"/>
                </a:solidFill>
                <a:latin typeface="Calibri"/>
                <a:ea typeface="Calibri"/>
                <a:cs typeface="Calibri"/>
                <a:sym typeface="Calibri"/>
              </a:rPr>
              <a:t>Πολιτική τείχους (ηλεκτρονικής) προστασίας</a:t>
            </a:r>
            <a:endParaRPr sz="1200">
              <a:solidFill>
                <a:schemeClr val="dk1"/>
              </a:solidFill>
              <a:latin typeface="Calibri"/>
              <a:ea typeface="Calibri"/>
              <a:cs typeface="Calibri"/>
              <a:sym typeface="Calibri"/>
            </a:endParaRPr>
          </a:p>
          <a:p>
            <a:pPr marL="299085" marR="0" lvl="0" indent="-286385" algn="l" rtl="0">
              <a:lnSpc>
                <a:spcPct val="100000"/>
              </a:lnSpc>
              <a:spcBef>
                <a:spcPts val="720"/>
              </a:spcBef>
              <a:spcAft>
                <a:spcPts val="0"/>
              </a:spcAft>
              <a:buClr>
                <a:schemeClr val="dk1"/>
              </a:buClr>
              <a:buSzPts val="1800"/>
              <a:buFont typeface="Quattrocento Sans"/>
              <a:buChar char="⮚"/>
            </a:pPr>
            <a:r>
              <a:rPr lang="en-US" sz="1200">
                <a:solidFill>
                  <a:schemeClr val="dk1"/>
                </a:solidFill>
                <a:latin typeface="Calibri"/>
                <a:ea typeface="Calibri"/>
                <a:cs typeface="Calibri"/>
                <a:sym typeface="Calibri"/>
              </a:rPr>
              <a:t>Ισχυροί έλεγχοι πρόσβασης</a:t>
            </a:r>
            <a:endParaRPr sz="1200">
              <a:solidFill>
                <a:schemeClr val="dk1"/>
              </a:solidFill>
              <a:latin typeface="Calibri"/>
              <a:ea typeface="Calibri"/>
              <a:cs typeface="Calibri"/>
              <a:sym typeface="Calibri"/>
            </a:endParaRPr>
          </a:p>
          <a:p>
            <a:pPr marL="299085" marR="0" lvl="0" indent="-286385" algn="l" rtl="0">
              <a:lnSpc>
                <a:spcPct val="100000"/>
              </a:lnSpc>
              <a:spcBef>
                <a:spcPts val="720"/>
              </a:spcBef>
              <a:spcAft>
                <a:spcPts val="0"/>
              </a:spcAft>
              <a:buClr>
                <a:schemeClr val="dk1"/>
              </a:buClr>
              <a:buSzPts val="1800"/>
              <a:buFont typeface="Quattrocento Sans"/>
              <a:buChar char="⮚"/>
            </a:pPr>
            <a:r>
              <a:rPr lang="en-US" sz="1200">
                <a:solidFill>
                  <a:schemeClr val="dk1"/>
                </a:solidFill>
                <a:latin typeface="Calibri"/>
                <a:ea typeface="Calibri"/>
                <a:cs typeface="Calibri"/>
                <a:sym typeface="Calibri"/>
              </a:rPr>
              <a:t>Τακτικά αντίγραφα ασφαλείας</a:t>
            </a:r>
            <a:endParaRPr sz="1200">
              <a:solidFill>
                <a:schemeClr val="dk1"/>
              </a:solidFill>
              <a:latin typeface="Calibri"/>
              <a:ea typeface="Calibri"/>
              <a:cs typeface="Calibri"/>
              <a:sym typeface="Calibri"/>
            </a:endParaRPr>
          </a:p>
          <a:p>
            <a:pPr marL="298450" marR="0" lvl="0" indent="-285750" algn="l" rtl="0">
              <a:lnSpc>
                <a:spcPct val="100000"/>
              </a:lnSpc>
              <a:spcBef>
                <a:spcPts val="720"/>
              </a:spcBef>
              <a:spcAft>
                <a:spcPts val="0"/>
              </a:spcAft>
              <a:buClr>
                <a:schemeClr val="dk1"/>
              </a:buClr>
              <a:buSzPts val="1800"/>
              <a:buFont typeface="Quattrocento Sans"/>
              <a:buChar char="⮚"/>
            </a:pPr>
            <a:r>
              <a:rPr lang="en-US" sz="1200">
                <a:solidFill>
                  <a:schemeClr val="dk1"/>
                </a:solidFill>
                <a:latin typeface="Calibri"/>
                <a:ea typeface="Calibri"/>
                <a:cs typeface="Calibri"/>
                <a:sym typeface="Calibri"/>
              </a:rPr>
              <a:t>Εκπαίδευση και ευαισθητοποίηση των εργαζομένων</a:t>
            </a:r>
            <a:endParaRPr sz="1200">
              <a:solidFill>
                <a:schemeClr val="dk1"/>
              </a:solidFill>
              <a:latin typeface="Calibri"/>
              <a:ea typeface="Calibri"/>
              <a:cs typeface="Calibri"/>
              <a:sym typeface="Calibri"/>
            </a:endParaRPr>
          </a:p>
          <a:p>
            <a:pPr marL="299085" marR="0" lvl="0" indent="-286385" algn="l" rtl="0">
              <a:lnSpc>
                <a:spcPct val="100000"/>
              </a:lnSpc>
              <a:spcBef>
                <a:spcPts val="720"/>
              </a:spcBef>
              <a:spcAft>
                <a:spcPts val="0"/>
              </a:spcAft>
              <a:buClr>
                <a:schemeClr val="dk1"/>
              </a:buClr>
              <a:buSzPts val="1800"/>
              <a:buFont typeface="Quattrocento Sans"/>
              <a:buChar char="⮚"/>
            </a:pPr>
            <a:r>
              <a:rPr lang="en-US" sz="1200">
                <a:solidFill>
                  <a:schemeClr val="dk1"/>
                </a:solidFill>
                <a:latin typeface="Calibri"/>
                <a:ea typeface="Calibri"/>
                <a:cs typeface="Calibri"/>
                <a:sym typeface="Calibri"/>
              </a:rPr>
              <a:t>Κρυπτογράφηση</a:t>
            </a:r>
            <a:endParaRPr sz="1200">
              <a:solidFill>
                <a:schemeClr val="dk1"/>
              </a:solidFill>
              <a:latin typeface="Calibri"/>
              <a:ea typeface="Calibri"/>
              <a:cs typeface="Calibri"/>
              <a:sym typeface="Calibri"/>
            </a:endParaRPr>
          </a:p>
          <a:p>
            <a:pPr marL="299085" marR="0" lvl="0" indent="-286385" algn="l" rtl="0">
              <a:lnSpc>
                <a:spcPct val="100000"/>
              </a:lnSpc>
              <a:spcBef>
                <a:spcPts val="720"/>
              </a:spcBef>
              <a:spcAft>
                <a:spcPts val="0"/>
              </a:spcAft>
              <a:buClr>
                <a:schemeClr val="dk1"/>
              </a:buClr>
              <a:buSzPts val="1800"/>
              <a:buFont typeface="Quattrocento Sans"/>
              <a:buChar char="⮚"/>
            </a:pPr>
            <a:r>
              <a:rPr lang="en-US" sz="1200">
                <a:solidFill>
                  <a:schemeClr val="dk1"/>
                </a:solidFill>
                <a:latin typeface="Calibri"/>
                <a:ea typeface="Calibri"/>
                <a:cs typeface="Calibri"/>
                <a:sym typeface="Calibri"/>
              </a:rPr>
              <a:t>Σχέδιο αντιμετώπισης περιστατικών</a:t>
            </a:r>
            <a:endParaRPr sz="1200">
              <a:solidFill>
                <a:schemeClr val="dk1"/>
              </a:solidFill>
              <a:latin typeface="Calibri"/>
              <a:ea typeface="Calibri"/>
              <a:cs typeface="Calibri"/>
              <a:sym typeface="Calibri"/>
            </a:endParaRPr>
          </a:p>
          <a:p>
            <a:pPr marL="299085" marR="0" lvl="0" indent="-286385" algn="l" rtl="0">
              <a:lnSpc>
                <a:spcPct val="100000"/>
              </a:lnSpc>
              <a:spcBef>
                <a:spcPts val="720"/>
              </a:spcBef>
              <a:spcAft>
                <a:spcPts val="0"/>
              </a:spcAft>
              <a:buClr>
                <a:schemeClr val="dk1"/>
              </a:buClr>
              <a:buSzPts val="1800"/>
              <a:buFont typeface="Quattrocento Sans"/>
              <a:buChar char="⮚"/>
            </a:pPr>
            <a:r>
              <a:rPr lang="en-US" sz="1200">
                <a:solidFill>
                  <a:schemeClr val="dk1"/>
                </a:solidFill>
                <a:latin typeface="Calibri"/>
                <a:ea typeface="Calibri"/>
                <a:cs typeface="Calibri"/>
                <a:sym typeface="Calibri"/>
              </a:rPr>
              <a:t>Παρακολούθηση και καταγραφή</a:t>
            </a:r>
            <a:endParaRPr sz="1200">
              <a:solidFill>
                <a:schemeClr val="dk1"/>
              </a:solidFill>
              <a:latin typeface="Calibri"/>
              <a:ea typeface="Calibri"/>
              <a:cs typeface="Calibri"/>
              <a:sym typeface="Calibri"/>
            </a:endParaRPr>
          </a:p>
          <a:p>
            <a:pPr marL="299085" marR="0" lvl="0" indent="-286385" algn="l" rtl="0">
              <a:lnSpc>
                <a:spcPct val="100000"/>
              </a:lnSpc>
              <a:spcBef>
                <a:spcPts val="720"/>
              </a:spcBef>
              <a:spcAft>
                <a:spcPts val="0"/>
              </a:spcAft>
              <a:buClr>
                <a:schemeClr val="dk1"/>
              </a:buClr>
              <a:buSzPts val="1800"/>
              <a:buFont typeface="Quattrocento Sans"/>
              <a:buChar char="⮚"/>
            </a:pPr>
            <a:r>
              <a:rPr lang="en-US" sz="1200">
                <a:solidFill>
                  <a:schemeClr val="dk1"/>
                </a:solidFill>
                <a:latin typeface="Calibri"/>
                <a:ea typeface="Calibri"/>
                <a:cs typeface="Calibri"/>
                <a:sym typeface="Calibri"/>
              </a:rPr>
              <a:t>Διαχείριση κινδύνου προμηθευτή</a:t>
            </a:r>
            <a:endParaRPr sz="1200">
              <a:solidFill>
                <a:schemeClr val="dk1"/>
              </a:solidFill>
              <a:latin typeface="Calibri"/>
              <a:ea typeface="Calibri"/>
              <a:cs typeface="Calibri"/>
              <a:sym typeface="Calibri"/>
            </a:endParaRPr>
          </a:p>
          <a:p>
            <a:pPr marL="298450" marR="0" lvl="0" indent="-285750" algn="l" rtl="0">
              <a:lnSpc>
                <a:spcPct val="100000"/>
              </a:lnSpc>
              <a:spcBef>
                <a:spcPts val="1080"/>
              </a:spcBef>
              <a:spcAft>
                <a:spcPts val="0"/>
              </a:spcAft>
              <a:buClr>
                <a:schemeClr val="dk1"/>
              </a:buClr>
              <a:buSzPts val="1800"/>
              <a:buFont typeface="Quattrocento Sans"/>
              <a:buChar char="⮚"/>
            </a:pPr>
            <a:r>
              <a:rPr lang="en-US" sz="1200">
                <a:solidFill>
                  <a:schemeClr val="dk1"/>
                </a:solidFill>
                <a:latin typeface="Calibri"/>
                <a:ea typeface="Calibri"/>
                <a:cs typeface="Calibri"/>
                <a:sym typeface="Calibri"/>
              </a:rPr>
              <a:t>Τακτικοί έλεγχοι και δοκιμές ασφαλείας</a:t>
            </a:r>
            <a:endParaRPr sz="12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2434" name="Google Shape;2434;p115"/>
          <p:cNvSpPr txBox="1"/>
          <p:nvPr/>
        </p:nvSpPr>
        <p:spPr>
          <a:xfrm>
            <a:off x="78739" y="166052"/>
            <a:ext cx="12118975" cy="575029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chemeClr val="dk1"/>
                </a:solidFill>
                <a:latin typeface="Calibri"/>
                <a:ea typeface="Calibri"/>
                <a:cs typeface="Calibri"/>
                <a:sym typeface="Calibri"/>
              </a:rPr>
              <a:t>Πολιτική τείχους ηλεκτρονικής) προστασίας παράδειγμα)</a:t>
            </a:r>
            <a:endParaRPr sz="1200">
              <a:solidFill>
                <a:schemeClr val="dk1"/>
              </a:solidFill>
              <a:latin typeface="Calibri"/>
              <a:ea typeface="Calibri"/>
              <a:cs typeface="Calibri"/>
              <a:sym typeface="Calibri"/>
            </a:endParaRPr>
          </a:p>
          <a:p>
            <a:pPr marL="0" marR="0" lvl="0" indent="0" algn="l" rtl="0">
              <a:lnSpc>
                <a:spcPct val="100000"/>
              </a:lnSpc>
              <a:spcBef>
                <a:spcPts val="15"/>
              </a:spcBef>
              <a:spcAft>
                <a:spcPts val="0"/>
              </a:spcAft>
              <a:buNone/>
            </a:pPr>
            <a:endParaRPr sz="1750">
              <a:solidFill>
                <a:schemeClr val="dk1"/>
              </a:solidFill>
              <a:latin typeface="Calibri"/>
              <a:ea typeface="Calibri"/>
              <a:cs typeface="Calibri"/>
              <a:sym typeface="Calibri"/>
            </a:endParaRPr>
          </a:p>
          <a:p>
            <a:pPr marL="12700" marR="334645" lvl="0" indent="0" algn="l" rtl="0">
              <a:lnSpc>
                <a:spcPct val="100000"/>
              </a:lnSpc>
              <a:spcBef>
                <a:spcPts val="0"/>
              </a:spcBef>
              <a:spcAft>
                <a:spcPts val="0"/>
              </a:spcAft>
              <a:buNone/>
            </a:pPr>
            <a:r>
              <a:rPr lang="en-US" sz="1200" b="1">
                <a:solidFill>
                  <a:schemeClr val="dk1"/>
                </a:solidFill>
                <a:latin typeface="Calibri"/>
                <a:ea typeface="Calibri"/>
                <a:cs typeface="Calibri"/>
                <a:sym typeface="Calibri"/>
              </a:rPr>
              <a:t>Στόχος: </a:t>
            </a:r>
            <a:r>
              <a:rPr lang="en-US" sz="1200">
                <a:solidFill>
                  <a:schemeClr val="dk1"/>
                </a:solidFill>
                <a:latin typeface="Calibri"/>
                <a:ea typeface="Calibri"/>
                <a:cs typeface="Calibri"/>
                <a:sym typeface="Calibri"/>
              </a:rPr>
              <a:t>πρωταρχικός του τείχους (ηλεκτρονικής) προστασίας είναι να προστατεύει το εσωτερικό δίκτυο από ανεξουσιοδοτημένη πρόσβαση, επιτρέποντας παράλληλα την  αποδοτική εισροή και εκροή της νόμιμης κίνησης.</a:t>
            </a:r>
            <a:endParaRPr sz="1200">
              <a:solidFill>
                <a:schemeClr val="dk1"/>
              </a:solidFill>
              <a:latin typeface="Calibri"/>
              <a:ea typeface="Calibri"/>
              <a:cs typeface="Calibri"/>
              <a:sym typeface="Calibri"/>
            </a:endParaRPr>
          </a:p>
          <a:p>
            <a:pPr marL="12700" marR="0" lvl="0" indent="0" algn="l" rtl="0">
              <a:lnSpc>
                <a:spcPct val="100000"/>
              </a:lnSpc>
              <a:spcBef>
                <a:spcPts val="595"/>
              </a:spcBef>
              <a:spcAft>
                <a:spcPts val="0"/>
              </a:spcAft>
              <a:buNone/>
            </a:pPr>
            <a:r>
              <a:rPr lang="en-US" sz="1200" b="1">
                <a:solidFill>
                  <a:schemeClr val="dk1"/>
                </a:solidFill>
                <a:latin typeface="Calibri"/>
                <a:ea typeface="Calibri"/>
                <a:cs typeface="Calibri"/>
                <a:sym typeface="Calibri"/>
              </a:rPr>
              <a:t>Κανόνες κίνησης:</a:t>
            </a:r>
            <a:endParaRPr sz="1200">
              <a:solidFill>
                <a:schemeClr val="dk1"/>
              </a:solidFill>
              <a:latin typeface="Calibri"/>
              <a:ea typeface="Calibri"/>
              <a:cs typeface="Calibri"/>
              <a:sym typeface="Calibri"/>
            </a:endParaRPr>
          </a:p>
          <a:p>
            <a:pPr marL="12700" marR="0" lvl="0" indent="0" algn="l" rtl="0">
              <a:lnSpc>
                <a:spcPct val="100000"/>
              </a:lnSpc>
              <a:spcBef>
                <a:spcPts val="720"/>
              </a:spcBef>
              <a:spcAft>
                <a:spcPts val="0"/>
              </a:spcAft>
              <a:buNone/>
            </a:pPr>
            <a:r>
              <a:rPr lang="en-US" sz="1200" b="1">
                <a:solidFill>
                  <a:schemeClr val="dk1"/>
                </a:solidFill>
                <a:latin typeface="Calibri"/>
                <a:ea typeface="Calibri"/>
                <a:cs typeface="Calibri"/>
                <a:sym typeface="Calibri"/>
              </a:rPr>
              <a:t>Εισερχόμενη κίνηση:</a:t>
            </a:r>
            <a:endParaRPr sz="1200">
              <a:solidFill>
                <a:schemeClr val="dk1"/>
              </a:solidFill>
              <a:latin typeface="Calibri"/>
              <a:ea typeface="Calibri"/>
              <a:cs typeface="Calibri"/>
              <a:sym typeface="Calibri"/>
            </a:endParaRPr>
          </a:p>
          <a:p>
            <a:pPr marL="12700" marR="0" lvl="0" indent="0" algn="l" rtl="0">
              <a:lnSpc>
                <a:spcPct val="100000"/>
              </a:lnSpc>
              <a:spcBef>
                <a:spcPts val="720"/>
              </a:spcBef>
              <a:spcAft>
                <a:spcPts val="0"/>
              </a:spcAft>
              <a:buNone/>
            </a:pPr>
            <a:r>
              <a:rPr lang="en-US" sz="1200">
                <a:solidFill>
                  <a:schemeClr val="dk1"/>
                </a:solidFill>
                <a:latin typeface="Calibri"/>
                <a:ea typeface="Calibri"/>
                <a:cs typeface="Calibri"/>
                <a:sym typeface="Calibri"/>
              </a:rPr>
              <a:t>Επιτρέψτε την εισερχόμενη κίνηση HTTP (θύρα 80) και  HTTPS (θύρα 443) για εξυπηρετητές/εξυπηρετητές ιστού.</a:t>
            </a:r>
            <a:endParaRPr sz="1200">
              <a:solidFill>
                <a:schemeClr val="dk1"/>
              </a:solidFill>
              <a:latin typeface="Calibri"/>
              <a:ea typeface="Calibri"/>
              <a:cs typeface="Calibri"/>
              <a:sym typeface="Calibri"/>
            </a:endParaRPr>
          </a:p>
          <a:p>
            <a:pPr marL="12700" marR="3463290" lvl="0" indent="0" algn="l" rtl="0">
              <a:lnSpc>
                <a:spcPct val="100000"/>
              </a:lnSpc>
              <a:spcBef>
                <a:spcPts val="125"/>
              </a:spcBef>
              <a:spcAft>
                <a:spcPts val="0"/>
              </a:spcAft>
              <a:buNone/>
            </a:pPr>
            <a:r>
              <a:rPr lang="en-US" sz="1200">
                <a:solidFill>
                  <a:schemeClr val="dk1"/>
                </a:solidFill>
                <a:latin typeface="Calibri"/>
                <a:ea typeface="Calibri"/>
                <a:cs typeface="Calibri"/>
                <a:sym typeface="Calibri"/>
              </a:rPr>
              <a:t>Επιτρέψτε την εισερχόμενη πρόσβαση SSH (θύρα 22) μόνο για τα σχεδιασμένα συστήματα διαχείρισης. Από προεπιλογή  αρνείται κάθε άλλη εισερχόμενη κίνηση.</a:t>
            </a:r>
            <a:endParaRPr sz="1200">
              <a:solidFill>
                <a:schemeClr val="dk1"/>
              </a:solidFill>
              <a:latin typeface="Calibri"/>
              <a:ea typeface="Calibri"/>
              <a:cs typeface="Calibri"/>
              <a:sym typeface="Calibri"/>
            </a:endParaRPr>
          </a:p>
          <a:p>
            <a:pPr marL="12700" marR="0" lvl="0" indent="0" algn="l" rtl="0">
              <a:lnSpc>
                <a:spcPct val="100000"/>
              </a:lnSpc>
              <a:spcBef>
                <a:spcPts val="595"/>
              </a:spcBef>
              <a:spcAft>
                <a:spcPts val="0"/>
              </a:spcAft>
              <a:buNone/>
            </a:pPr>
            <a:r>
              <a:rPr lang="en-US" sz="1200" b="1">
                <a:solidFill>
                  <a:schemeClr val="dk1"/>
                </a:solidFill>
                <a:latin typeface="Calibri"/>
                <a:ea typeface="Calibri"/>
                <a:cs typeface="Calibri"/>
                <a:sym typeface="Calibri"/>
              </a:rPr>
              <a:t>Εξερχόμενη κίνηση:</a:t>
            </a:r>
            <a:endParaRPr sz="1200">
              <a:solidFill>
                <a:schemeClr val="dk1"/>
              </a:solidFill>
              <a:latin typeface="Calibri"/>
              <a:ea typeface="Calibri"/>
              <a:cs typeface="Calibri"/>
              <a:sym typeface="Calibri"/>
            </a:endParaRPr>
          </a:p>
          <a:p>
            <a:pPr marL="12700" marR="1873250" lvl="0" indent="0" algn="l" rtl="0">
              <a:lnSpc>
                <a:spcPct val="150000"/>
              </a:lnSpc>
              <a:spcBef>
                <a:spcPts val="0"/>
              </a:spcBef>
              <a:spcAft>
                <a:spcPts val="0"/>
              </a:spcAft>
              <a:buNone/>
            </a:pPr>
            <a:r>
              <a:rPr lang="en-US" sz="1200">
                <a:solidFill>
                  <a:schemeClr val="dk1"/>
                </a:solidFill>
                <a:latin typeface="Calibri"/>
                <a:ea typeface="Calibri"/>
                <a:cs typeface="Calibri"/>
                <a:sym typeface="Calibri"/>
              </a:rPr>
              <a:t>Επιτρέψτε την εξερχόμενη κίνηση για HTTP, , DNS και NTP (Network Time) όλους τους εσωτερικούς χρήστες. Επιτρέψτε την εξερχόμενη κίνηση SMTP  (θύρα 25) μόνο τον εξυπηρετητή .</a:t>
            </a:r>
            <a:endParaRPr sz="1200">
              <a:solidFill>
                <a:schemeClr val="dk1"/>
              </a:solidFill>
              <a:latin typeface="Calibri"/>
              <a:ea typeface="Calibri"/>
              <a:cs typeface="Calibri"/>
              <a:sym typeface="Calibri"/>
            </a:endParaRPr>
          </a:p>
          <a:p>
            <a:pPr marL="12700" marR="0" lvl="0" indent="0" algn="l" rtl="0">
              <a:lnSpc>
                <a:spcPct val="100000"/>
              </a:lnSpc>
              <a:spcBef>
                <a:spcPts val="720"/>
              </a:spcBef>
              <a:spcAft>
                <a:spcPts val="0"/>
              </a:spcAft>
              <a:buNone/>
            </a:pPr>
            <a:r>
              <a:rPr lang="en-US" sz="1200">
                <a:solidFill>
                  <a:schemeClr val="dk1"/>
                </a:solidFill>
                <a:latin typeface="Calibri"/>
                <a:ea typeface="Calibri"/>
                <a:cs typeface="Calibri"/>
                <a:sym typeface="Calibri"/>
              </a:rPr>
              <a:t>Απορρίπτει από προεπιλογή όλη την άλλη κίνηση.</a:t>
            </a:r>
            <a:endParaRPr sz="1200">
              <a:solidFill>
                <a:schemeClr val="dk1"/>
              </a:solidFill>
              <a:latin typeface="Calibri"/>
              <a:ea typeface="Calibri"/>
              <a:cs typeface="Calibri"/>
              <a:sym typeface="Calibri"/>
            </a:endParaRPr>
          </a:p>
          <a:p>
            <a:pPr marL="12700" marR="0" lvl="0" indent="0" algn="just" rtl="0">
              <a:lnSpc>
                <a:spcPct val="100000"/>
              </a:lnSpc>
              <a:spcBef>
                <a:spcPts val="720"/>
              </a:spcBef>
              <a:spcAft>
                <a:spcPts val="0"/>
              </a:spcAft>
              <a:buNone/>
            </a:pPr>
            <a:r>
              <a:rPr lang="en-US" sz="1200" b="1">
                <a:solidFill>
                  <a:schemeClr val="dk1"/>
                </a:solidFill>
                <a:latin typeface="Calibri"/>
                <a:ea typeface="Calibri"/>
                <a:cs typeface="Calibri"/>
                <a:sym typeface="Calibri"/>
              </a:rPr>
              <a:t>Απομακρυσμένη πρόσβαση:</a:t>
            </a:r>
            <a:endParaRPr sz="1200">
              <a:solidFill>
                <a:schemeClr val="dk1"/>
              </a:solidFill>
              <a:latin typeface="Calibri"/>
              <a:ea typeface="Calibri"/>
              <a:cs typeface="Calibri"/>
              <a:sym typeface="Calibri"/>
            </a:endParaRPr>
          </a:p>
          <a:p>
            <a:pPr marL="12700" marR="3170555" lvl="0" indent="0" algn="just" rtl="0">
              <a:lnSpc>
                <a:spcPct val="150000"/>
              </a:lnSpc>
              <a:spcBef>
                <a:spcPts val="0"/>
              </a:spcBef>
              <a:spcAft>
                <a:spcPts val="0"/>
              </a:spcAft>
              <a:buNone/>
            </a:pPr>
            <a:r>
              <a:rPr lang="en-US" sz="1200">
                <a:solidFill>
                  <a:schemeClr val="dk1"/>
                </a:solidFill>
                <a:latin typeface="Calibri"/>
                <a:ea typeface="Calibri"/>
                <a:cs typeface="Calibri"/>
                <a:sym typeface="Calibri"/>
              </a:rPr>
              <a:t>Επιτρέψτε την απομακρυσμένη πρόσβαση VPN χρησιμοποιώντας SSL για εξουσιοδοτημένους απομακρυσμένους χρήστες.  Επαλήθευση απομακρυσμένων χρηστών με χρήση ελέγχου ταυτότητας πολλαπλών παραγόντων (MFA).</a:t>
            </a:r>
            <a:endParaRPr sz="1200">
              <a:solidFill>
                <a:schemeClr val="dk1"/>
              </a:solidFill>
              <a:latin typeface="Calibri"/>
              <a:ea typeface="Calibri"/>
              <a:cs typeface="Calibri"/>
              <a:sym typeface="Calibri"/>
            </a:endParaRPr>
          </a:p>
          <a:p>
            <a:pPr marL="12700" marR="0" lvl="0" indent="0" algn="just" rtl="0">
              <a:lnSpc>
                <a:spcPct val="100000"/>
              </a:lnSpc>
              <a:spcBef>
                <a:spcPts val="720"/>
              </a:spcBef>
              <a:spcAft>
                <a:spcPts val="0"/>
              </a:spcAft>
              <a:buNone/>
            </a:pPr>
            <a:r>
              <a:rPr lang="en-US" sz="1200" b="1">
                <a:solidFill>
                  <a:schemeClr val="dk1"/>
                </a:solidFill>
                <a:latin typeface="Calibri"/>
                <a:ea typeface="Calibri"/>
                <a:cs typeface="Calibri"/>
                <a:sym typeface="Calibri"/>
              </a:rPr>
              <a:t>Καταγραφή και παρακολούθηση:</a:t>
            </a:r>
            <a:endParaRPr sz="1200">
              <a:solidFill>
                <a:schemeClr val="dk1"/>
              </a:solidFill>
              <a:latin typeface="Calibri"/>
              <a:ea typeface="Calibri"/>
              <a:cs typeface="Calibri"/>
              <a:sym typeface="Calibri"/>
            </a:endParaRPr>
          </a:p>
          <a:p>
            <a:pPr marL="12700" marR="4696460" lvl="0" indent="0" algn="just" rtl="0">
              <a:lnSpc>
                <a:spcPct val="100000"/>
              </a:lnSpc>
              <a:spcBef>
                <a:spcPts val="130"/>
              </a:spcBef>
              <a:spcAft>
                <a:spcPts val="0"/>
              </a:spcAft>
              <a:buNone/>
            </a:pPr>
            <a:r>
              <a:rPr lang="en-US" sz="1200">
                <a:solidFill>
                  <a:schemeClr val="dk1"/>
                </a:solidFill>
                <a:latin typeface="Calibri"/>
                <a:ea typeface="Calibri"/>
                <a:cs typeface="Calibri"/>
                <a:sym typeface="Calibri"/>
              </a:rPr>
              <a:t>Ενεργοποιήστε την καταγραφή για όλη την απορριφθείσα κίνηση για να διερευνήσετε δυνητικές  απειλές. Παρακολουθείτε τακτικά τα αρχεία καταγραφής του τείχους (ηλεκτρονικής) προστασίας για  ανωμαλίες και περιστατικά ασφαλείας.</a:t>
            </a:r>
            <a:endParaRPr sz="1200">
              <a:solidFill>
                <a:schemeClr val="dk1"/>
              </a:solidFill>
              <a:latin typeface="Calibri"/>
              <a:ea typeface="Calibri"/>
              <a:cs typeface="Calibri"/>
              <a:sym typeface="Calibri"/>
            </a:endParaRPr>
          </a:p>
          <a:p>
            <a:pPr marL="12700" marR="4696460" lvl="0" indent="0" algn="just" rtl="0">
              <a:lnSpc>
                <a:spcPct val="100000"/>
              </a:lnSpc>
              <a:spcBef>
                <a:spcPts val="130"/>
              </a:spcBef>
              <a:spcAft>
                <a:spcPts val="0"/>
              </a:spcAft>
              <a:buNone/>
            </a:pPr>
            <a:r>
              <a:rPr lang="en-US" sz="1200">
                <a:solidFill>
                  <a:schemeClr val="dk1"/>
                </a:solidFill>
                <a:latin typeface="Calibri"/>
                <a:ea typeface="Calibri"/>
                <a:cs typeface="Calibri"/>
                <a:sym typeface="Calibri"/>
              </a:rPr>
              <a:t> </a:t>
            </a:r>
            <a:r>
              <a:rPr lang="en-US" sz="1200" b="1">
                <a:solidFill>
                  <a:schemeClr val="dk1"/>
                </a:solidFill>
                <a:latin typeface="Calibri"/>
                <a:ea typeface="Calibri"/>
                <a:cs typeface="Calibri"/>
                <a:sym typeface="Calibri"/>
              </a:rPr>
              <a:t>Ενημερώσεις και συντήρηση:</a:t>
            </a:r>
            <a:endParaRPr sz="1200">
              <a:solidFill>
                <a:schemeClr val="dk1"/>
              </a:solidFill>
              <a:latin typeface="Calibri"/>
              <a:ea typeface="Calibri"/>
              <a:cs typeface="Calibri"/>
              <a:sym typeface="Calibri"/>
            </a:endParaRPr>
          </a:p>
          <a:p>
            <a:pPr marL="12700" marR="4696460" lvl="0" indent="0" algn="just" rtl="0">
              <a:spcBef>
                <a:spcPts val="130"/>
              </a:spcBef>
              <a:spcAft>
                <a:spcPts val="0"/>
              </a:spcAft>
              <a:buNone/>
            </a:pPr>
            <a:r>
              <a:rPr lang="en-US" sz="1200">
                <a:solidFill>
                  <a:schemeClr val="dk1"/>
                </a:solidFill>
                <a:latin typeface="Calibri"/>
                <a:ea typeface="Calibri"/>
                <a:cs typeface="Calibri"/>
                <a:sym typeface="Calibri"/>
              </a:rPr>
              <a:t>Ενημερώνετε τακτικά το λογισμικό και το firmware του τείχους προστασίας, καθώς και τις διορθώσεις ασφαλείας (security patches), ώστε να μειώνονται οι γνωστές ευπάθειες.</a:t>
            </a:r>
            <a:endParaRPr/>
          </a:p>
          <a:p>
            <a:pPr marL="12700" marR="4696460" lvl="0" indent="0" algn="just" rtl="0">
              <a:spcBef>
                <a:spcPts val="130"/>
              </a:spcBef>
              <a:spcAft>
                <a:spcPts val="0"/>
              </a:spcAft>
              <a:buNone/>
            </a:pPr>
            <a:r>
              <a:rPr lang="en-US" sz="1200">
                <a:solidFill>
                  <a:schemeClr val="dk1"/>
                </a:solidFill>
                <a:latin typeface="Calibri"/>
                <a:ea typeface="Calibri"/>
                <a:cs typeface="Calibri"/>
                <a:sym typeface="Calibri"/>
              </a:rPr>
              <a:t>Ορίστε προκαθορισμένα χρονικά παράθυρα συντήρησης για τις ενημερώσεις, με στόχο την ελαχιστοποίηση των διακοπών λειτουργίας και τη συνεχή διαθεσιμότητα του συστήματος.</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8"/>
        <p:cNvGrpSpPr/>
        <p:nvPr/>
      </p:nvGrpSpPr>
      <p:grpSpPr>
        <a:xfrm>
          <a:off x="0" y="0"/>
          <a:ext cx="0" cy="0"/>
          <a:chOff x="0" y="0"/>
          <a:chExt cx="0" cy="0"/>
        </a:xfrm>
      </p:grpSpPr>
      <p:grpSp>
        <p:nvGrpSpPr>
          <p:cNvPr id="2439" name="Google Shape;2439;p116"/>
          <p:cNvGrpSpPr/>
          <p:nvPr/>
        </p:nvGrpSpPr>
        <p:grpSpPr>
          <a:xfrm>
            <a:off x="563562" y="1636077"/>
            <a:ext cx="10568622" cy="4784407"/>
            <a:chOff x="563562" y="1636077"/>
            <a:chExt cx="10568622" cy="4784407"/>
          </a:xfrm>
        </p:grpSpPr>
        <p:sp>
          <p:nvSpPr>
            <p:cNvPr id="2440" name="Google Shape;2440;p116"/>
            <p:cNvSpPr/>
            <p:nvPr/>
          </p:nvSpPr>
          <p:spPr>
            <a:xfrm>
              <a:off x="1807527" y="1816417"/>
              <a:ext cx="8070215" cy="4284980"/>
            </a:xfrm>
            <a:custGeom>
              <a:avLst/>
              <a:gdLst/>
              <a:ahLst/>
              <a:cxnLst/>
              <a:rect l="l" t="t" r="r" b="b"/>
              <a:pathLst>
                <a:path w="8070215" h="4284980" extrusionOk="0">
                  <a:moveTo>
                    <a:pt x="0" y="4284980"/>
                  </a:moveTo>
                  <a:lnTo>
                    <a:pt x="8070215" y="4284980"/>
                  </a:lnTo>
                  <a:lnTo>
                    <a:pt x="8070215" y="0"/>
                  </a:lnTo>
                  <a:lnTo>
                    <a:pt x="0" y="0"/>
                  </a:lnTo>
                  <a:lnTo>
                    <a:pt x="0" y="4284980"/>
                  </a:lnTo>
                </a:path>
              </a:pathLst>
            </a:custGeom>
            <a:noFill/>
            <a:ln w="15875" cap="flat" cmpd="sng">
              <a:solidFill>
                <a:srgbClr val="BA87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 name="Google Shape;2441;p116"/>
            <p:cNvSpPr/>
            <p:nvPr/>
          </p:nvSpPr>
          <p:spPr>
            <a:xfrm>
              <a:off x="7232650" y="3770947"/>
              <a:ext cx="715645" cy="772160"/>
            </a:xfrm>
            <a:custGeom>
              <a:avLst/>
              <a:gdLst/>
              <a:ahLst/>
              <a:cxnLst/>
              <a:rect l="l" t="t" r="r" b="b"/>
              <a:pathLst>
                <a:path w="715645" h="772160" extrusionOk="0">
                  <a:moveTo>
                    <a:pt x="263525" y="640079"/>
                  </a:moveTo>
                  <a:lnTo>
                    <a:pt x="0" y="640079"/>
                  </a:lnTo>
                  <a:lnTo>
                    <a:pt x="0" y="771842"/>
                  </a:lnTo>
                  <a:lnTo>
                    <a:pt x="263525" y="771842"/>
                  </a:lnTo>
                  <a:lnTo>
                    <a:pt x="263525" y="640079"/>
                  </a:lnTo>
                  <a:close/>
                </a:path>
                <a:path w="715645" h="772160" extrusionOk="0">
                  <a:moveTo>
                    <a:pt x="308292" y="215264"/>
                  </a:moveTo>
                  <a:lnTo>
                    <a:pt x="291782" y="231775"/>
                  </a:lnTo>
                  <a:lnTo>
                    <a:pt x="293052" y="238125"/>
                  </a:lnTo>
                  <a:lnTo>
                    <a:pt x="296545" y="243522"/>
                  </a:lnTo>
                  <a:lnTo>
                    <a:pt x="346075" y="293052"/>
                  </a:lnTo>
                  <a:lnTo>
                    <a:pt x="351472" y="296544"/>
                  </a:lnTo>
                  <a:lnTo>
                    <a:pt x="357822" y="297814"/>
                  </a:lnTo>
                  <a:lnTo>
                    <a:pt x="363854" y="296544"/>
                  </a:lnTo>
                  <a:lnTo>
                    <a:pt x="369570" y="293052"/>
                  </a:lnTo>
                  <a:lnTo>
                    <a:pt x="418782" y="243522"/>
                  </a:lnTo>
                  <a:lnTo>
                    <a:pt x="421247" y="240029"/>
                  </a:lnTo>
                  <a:lnTo>
                    <a:pt x="339725" y="240029"/>
                  </a:lnTo>
                  <a:lnTo>
                    <a:pt x="308292" y="215264"/>
                  </a:lnTo>
                  <a:close/>
                </a:path>
                <a:path w="715645" h="772160" extrusionOk="0">
                  <a:moveTo>
                    <a:pt x="377507" y="131762"/>
                  </a:moveTo>
                  <a:lnTo>
                    <a:pt x="339725" y="131762"/>
                  </a:lnTo>
                  <a:lnTo>
                    <a:pt x="339725" y="240029"/>
                  </a:lnTo>
                  <a:lnTo>
                    <a:pt x="421247" y="240029"/>
                  </a:lnTo>
                  <a:lnTo>
                    <a:pt x="422592" y="238125"/>
                  </a:lnTo>
                  <a:lnTo>
                    <a:pt x="377507" y="238125"/>
                  </a:lnTo>
                  <a:lnTo>
                    <a:pt x="377507" y="131762"/>
                  </a:lnTo>
                  <a:close/>
                </a:path>
                <a:path w="715645" h="772160" extrusionOk="0">
                  <a:moveTo>
                    <a:pt x="407034" y="215264"/>
                  </a:moveTo>
                  <a:lnTo>
                    <a:pt x="400684" y="216534"/>
                  </a:lnTo>
                  <a:lnTo>
                    <a:pt x="395287" y="220027"/>
                  </a:lnTo>
                  <a:lnTo>
                    <a:pt x="377507" y="238125"/>
                  </a:lnTo>
                  <a:lnTo>
                    <a:pt x="422592" y="238125"/>
                  </a:lnTo>
                  <a:lnTo>
                    <a:pt x="423545" y="231775"/>
                  </a:lnTo>
                  <a:lnTo>
                    <a:pt x="422275" y="225425"/>
                  </a:lnTo>
                  <a:lnTo>
                    <a:pt x="418782" y="220027"/>
                  </a:lnTo>
                  <a:lnTo>
                    <a:pt x="413384" y="216534"/>
                  </a:lnTo>
                  <a:lnTo>
                    <a:pt x="407034" y="215264"/>
                  </a:lnTo>
                  <a:close/>
                </a:path>
                <a:path w="715645" h="772160" extrusionOk="0">
                  <a:moveTo>
                    <a:pt x="489584" y="0"/>
                  </a:moveTo>
                  <a:lnTo>
                    <a:pt x="225742" y="0"/>
                  </a:lnTo>
                  <a:lnTo>
                    <a:pt x="225742" y="131762"/>
                  </a:lnTo>
                  <a:lnTo>
                    <a:pt x="489584" y="131762"/>
                  </a:lnTo>
                  <a:lnTo>
                    <a:pt x="489584" y="0"/>
                  </a:lnTo>
                  <a:close/>
                </a:path>
                <a:path w="715645" h="772160" extrusionOk="0">
                  <a:moveTo>
                    <a:pt x="93979" y="549592"/>
                  </a:moveTo>
                  <a:lnTo>
                    <a:pt x="66040" y="561339"/>
                  </a:lnTo>
                  <a:lnTo>
                    <a:pt x="67309" y="567689"/>
                  </a:lnTo>
                  <a:lnTo>
                    <a:pt x="70802" y="573087"/>
                  </a:lnTo>
                  <a:lnTo>
                    <a:pt x="120332" y="622300"/>
                  </a:lnTo>
                  <a:lnTo>
                    <a:pt x="125729" y="626109"/>
                  </a:lnTo>
                  <a:lnTo>
                    <a:pt x="131762" y="627379"/>
                  </a:lnTo>
                  <a:lnTo>
                    <a:pt x="138112" y="626109"/>
                  </a:lnTo>
                  <a:lnTo>
                    <a:pt x="143509" y="622300"/>
                  </a:lnTo>
                  <a:lnTo>
                    <a:pt x="193040" y="573087"/>
                  </a:lnTo>
                  <a:lnTo>
                    <a:pt x="195756" y="568642"/>
                  </a:lnTo>
                  <a:lnTo>
                    <a:pt x="113029" y="568642"/>
                  </a:lnTo>
                  <a:lnTo>
                    <a:pt x="93979" y="549592"/>
                  </a:lnTo>
                  <a:close/>
                </a:path>
                <a:path w="715645" h="772160" extrusionOk="0">
                  <a:moveTo>
                    <a:pt x="534352" y="544829"/>
                  </a:moveTo>
                  <a:lnTo>
                    <a:pt x="528002" y="546100"/>
                  </a:lnTo>
                  <a:lnTo>
                    <a:pt x="522604" y="549592"/>
                  </a:lnTo>
                  <a:lnTo>
                    <a:pt x="518795" y="554989"/>
                  </a:lnTo>
                  <a:lnTo>
                    <a:pt x="517842" y="561339"/>
                  </a:lnTo>
                  <a:lnTo>
                    <a:pt x="518795" y="567689"/>
                  </a:lnTo>
                  <a:lnTo>
                    <a:pt x="522604" y="573087"/>
                  </a:lnTo>
                  <a:lnTo>
                    <a:pt x="572134" y="622300"/>
                  </a:lnTo>
                  <a:lnTo>
                    <a:pt x="577532" y="626109"/>
                  </a:lnTo>
                  <a:lnTo>
                    <a:pt x="583565" y="627379"/>
                  </a:lnTo>
                  <a:lnTo>
                    <a:pt x="589915" y="626109"/>
                  </a:lnTo>
                  <a:lnTo>
                    <a:pt x="595312" y="622300"/>
                  </a:lnTo>
                  <a:lnTo>
                    <a:pt x="644842" y="573087"/>
                  </a:lnTo>
                  <a:lnTo>
                    <a:pt x="647558" y="568642"/>
                  </a:lnTo>
                  <a:lnTo>
                    <a:pt x="564832" y="568642"/>
                  </a:lnTo>
                  <a:lnTo>
                    <a:pt x="545782" y="549592"/>
                  </a:lnTo>
                  <a:lnTo>
                    <a:pt x="540384" y="546100"/>
                  </a:lnTo>
                  <a:lnTo>
                    <a:pt x="534352" y="544829"/>
                  </a:lnTo>
                  <a:close/>
                </a:path>
                <a:path w="715645" h="772160" extrusionOk="0">
                  <a:moveTo>
                    <a:pt x="602297" y="395287"/>
                  </a:moveTo>
                  <a:lnTo>
                    <a:pt x="113029" y="395287"/>
                  </a:lnTo>
                  <a:lnTo>
                    <a:pt x="113029" y="568642"/>
                  </a:lnTo>
                  <a:lnTo>
                    <a:pt x="195756" y="568642"/>
                  </a:lnTo>
                  <a:lnTo>
                    <a:pt x="195950" y="568325"/>
                  </a:lnTo>
                  <a:lnTo>
                    <a:pt x="150495" y="568325"/>
                  </a:lnTo>
                  <a:lnTo>
                    <a:pt x="150495" y="433069"/>
                  </a:lnTo>
                  <a:lnTo>
                    <a:pt x="602297" y="433069"/>
                  </a:lnTo>
                  <a:lnTo>
                    <a:pt x="602297" y="395287"/>
                  </a:lnTo>
                  <a:close/>
                </a:path>
                <a:path w="715645" h="772160" extrusionOk="0">
                  <a:moveTo>
                    <a:pt x="602297" y="433069"/>
                  </a:moveTo>
                  <a:lnTo>
                    <a:pt x="564832" y="433069"/>
                  </a:lnTo>
                  <a:lnTo>
                    <a:pt x="564832" y="568642"/>
                  </a:lnTo>
                  <a:lnTo>
                    <a:pt x="647558" y="568642"/>
                  </a:lnTo>
                  <a:lnTo>
                    <a:pt x="647752" y="568325"/>
                  </a:lnTo>
                  <a:lnTo>
                    <a:pt x="602297" y="568325"/>
                  </a:lnTo>
                  <a:lnTo>
                    <a:pt x="602297" y="433069"/>
                  </a:lnTo>
                  <a:close/>
                </a:path>
                <a:path w="715645" h="772160" extrusionOk="0">
                  <a:moveTo>
                    <a:pt x="181292" y="544829"/>
                  </a:moveTo>
                  <a:lnTo>
                    <a:pt x="174942" y="545782"/>
                  </a:lnTo>
                  <a:lnTo>
                    <a:pt x="169545" y="549592"/>
                  </a:lnTo>
                  <a:lnTo>
                    <a:pt x="150495" y="568325"/>
                  </a:lnTo>
                  <a:lnTo>
                    <a:pt x="195950" y="568325"/>
                  </a:lnTo>
                  <a:lnTo>
                    <a:pt x="196532" y="567372"/>
                  </a:lnTo>
                  <a:lnTo>
                    <a:pt x="197802" y="561339"/>
                  </a:lnTo>
                  <a:lnTo>
                    <a:pt x="196532" y="554989"/>
                  </a:lnTo>
                  <a:lnTo>
                    <a:pt x="193040" y="549592"/>
                  </a:lnTo>
                  <a:lnTo>
                    <a:pt x="187325" y="545782"/>
                  </a:lnTo>
                  <a:lnTo>
                    <a:pt x="181292" y="544829"/>
                  </a:lnTo>
                  <a:close/>
                </a:path>
                <a:path w="715645" h="772160" extrusionOk="0">
                  <a:moveTo>
                    <a:pt x="633095" y="544829"/>
                  </a:moveTo>
                  <a:lnTo>
                    <a:pt x="626745" y="545782"/>
                  </a:lnTo>
                  <a:lnTo>
                    <a:pt x="621347" y="549592"/>
                  </a:lnTo>
                  <a:lnTo>
                    <a:pt x="602297" y="568325"/>
                  </a:lnTo>
                  <a:lnTo>
                    <a:pt x="647752" y="568325"/>
                  </a:lnTo>
                  <a:lnTo>
                    <a:pt x="648334" y="567372"/>
                  </a:lnTo>
                  <a:lnTo>
                    <a:pt x="649604" y="561339"/>
                  </a:lnTo>
                  <a:lnTo>
                    <a:pt x="648334" y="554989"/>
                  </a:lnTo>
                  <a:lnTo>
                    <a:pt x="644842" y="549592"/>
                  </a:lnTo>
                  <a:lnTo>
                    <a:pt x="639127" y="545782"/>
                  </a:lnTo>
                  <a:lnTo>
                    <a:pt x="633095" y="544829"/>
                  </a:lnTo>
                  <a:close/>
                </a:path>
                <a:path w="715645" h="772160" extrusionOk="0">
                  <a:moveTo>
                    <a:pt x="442277" y="433069"/>
                  </a:moveTo>
                  <a:lnTo>
                    <a:pt x="273050" y="433069"/>
                  </a:lnTo>
                  <a:lnTo>
                    <a:pt x="357822" y="517525"/>
                  </a:lnTo>
                  <a:lnTo>
                    <a:pt x="442277" y="433069"/>
                  </a:lnTo>
                  <a:close/>
                </a:path>
                <a:path w="715645" h="772160" extrusionOk="0">
                  <a:moveTo>
                    <a:pt x="357822" y="314325"/>
                  </a:moveTo>
                  <a:lnTo>
                    <a:pt x="273050" y="395287"/>
                  </a:lnTo>
                  <a:lnTo>
                    <a:pt x="442277" y="395287"/>
                  </a:lnTo>
                  <a:lnTo>
                    <a:pt x="357822" y="314325"/>
                  </a:lnTo>
                  <a:close/>
                </a:path>
                <a:path w="715645" h="772160" extrusionOk="0">
                  <a:moveTo>
                    <a:pt x="715327" y="640079"/>
                  </a:moveTo>
                  <a:lnTo>
                    <a:pt x="451802" y="640079"/>
                  </a:lnTo>
                  <a:lnTo>
                    <a:pt x="451802" y="771842"/>
                  </a:lnTo>
                  <a:lnTo>
                    <a:pt x="715327" y="771842"/>
                  </a:lnTo>
                  <a:lnTo>
                    <a:pt x="715327" y="640079"/>
                  </a:lnTo>
                  <a:close/>
                </a:path>
              </a:pathLst>
            </a:custGeom>
            <a:solidFill>
              <a:srgbClr val="F6F7F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42" name="Google Shape;2442;p116"/>
            <p:cNvPicPr preferRelativeResize="0"/>
            <p:nvPr/>
          </p:nvPicPr>
          <p:blipFill rotWithShape="1">
            <a:blip r:embed="rId3">
              <a:alphaModFix/>
            </a:blip>
            <a:srcRect/>
            <a:stretch/>
          </p:blipFill>
          <p:spPr>
            <a:xfrm>
              <a:off x="2511107" y="2162174"/>
              <a:ext cx="6872605" cy="3987165"/>
            </a:xfrm>
            <a:prstGeom prst="rect">
              <a:avLst/>
            </a:prstGeom>
            <a:noFill/>
            <a:ln>
              <a:noFill/>
            </a:ln>
          </p:spPr>
        </p:pic>
        <p:pic>
          <p:nvPicPr>
            <p:cNvPr id="2443" name="Google Shape;2443;p116"/>
            <p:cNvPicPr preferRelativeResize="0"/>
            <p:nvPr/>
          </p:nvPicPr>
          <p:blipFill rotWithShape="1">
            <a:blip r:embed="rId4">
              <a:alphaModFix/>
            </a:blip>
            <a:srcRect/>
            <a:stretch/>
          </p:blipFill>
          <p:spPr>
            <a:xfrm>
              <a:off x="8826817" y="4262119"/>
              <a:ext cx="2305367" cy="1169669"/>
            </a:xfrm>
            <a:prstGeom prst="rect">
              <a:avLst/>
            </a:prstGeom>
            <a:noFill/>
            <a:ln>
              <a:noFill/>
            </a:ln>
          </p:spPr>
        </p:pic>
        <p:pic>
          <p:nvPicPr>
            <p:cNvPr id="2444" name="Google Shape;2444;p116"/>
            <p:cNvPicPr preferRelativeResize="0"/>
            <p:nvPr/>
          </p:nvPicPr>
          <p:blipFill rotWithShape="1">
            <a:blip r:embed="rId5">
              <a:alphaModFix/>
            </a:blip>
            <a:srcRect/>
            <a:stretch/>
          </p:blipFill>
          <p:spPr>
            <a:xfrm>
              <a:off x="1158875" y="5186997"/>
              <a:ext cx="2402840" cy="1233487"/>
            </a:xfrm>
            <a:prstGeom prst="rect">
              <a:avLst/>
            </a:prstGeom>
            <a:noFill/>
            <a:ln>
              <a:noFill/>
            </a:ln>
          </p:spPr>
        </p:pic>
        <p:pic>
          <p:nvPicPr>
            <p:cNvPr id="2445" name="Google Shape;2445;p116"/>
            <p:cNvPicPr preferRelativeResize="0"/>
            <p:nvPr/>
          </p:nvPicPr>
          <p:blipFill rotWithShape="1">
            <a:blip r:embed="rId6">
              <a:alphaModFix/>
            </a:blip>
            <a:srcRect/>
            <a:stretch/>
          </p:blipFill>
          <p:spPr>
            <a:xfrm>
              <a:off x="563562" y="2635250"/>
              <a:ext cx="1945639" cy="1297305"/>
            </a:xfrm>
            <a:prstGeom prst="rect">
              <a:avLst/>
            </a:prstGeom>
            <a:noFill/>
            <a:ln>
              <a:noFill/>
            </a:ln>
          </p:spPr>
        </p:pic>
        <p:sp>
          <p:nvSpPr>
            <p:cNvPr id="2446" name="Google Shape;2446;p116"/>
            <p:cNvSpPr/>
            <p:nvPr/>
          </p:nvSpPr>
          <p:spPr>
            <a:xfrm>
              <a:off x="4753292" y="1636077"/>
              <a:ext cx="2388235" cy="400050"/>
            </a:xfrm>
            <a:custGeom>
              <a:avLst/>
              <a:gdLst/>
              <a:ahLst/>
              <a:cxnLst/>
              <a:rect l="l" t="t" r="r" b="b"/>
              <a:pathLst>
                <a:path w="2388234" h="400050" extrusionOk="0">
                  <a:moveTo>
                    <a:pt x="2387917" y="0"/>
                  </a:moveTo>
                  <a:lnTo>
                    <a:pt x="0" y="0"/>
                  </a:lnTo>
                  <a:lnTo>
                    <a:pt x="0" y="400050"/>
                  </a:lnTo>
                  <a:lnTo>
                    <a:pt x="2387917" y="400050"/>
                  </a:lnTo>
                  <a:lnTo>
                    <a:pt x="238791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447" name="Google Shape;2447;p116"/>
          <p:cNvSpPr txBox="1">
            <a:spLocks noGrp="1"/>
          </p:cNvSpPr>
          <p:nvPr>
            <p:ph type="title"/>
          </p:nvPr>
        </p:nvSpPr>
        <p:spPr>
          <a:xfrm>
            <a:off x="643255" y="255270"/>
            <a:ext cx="514032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900">
                <a:solidFill>
                  <a:srgbClr val="BF0000"/>
                </a:solidFill>
                <a:latin typeface="Calibri"/>
                <a:ea typeface="Calibri"/>
                <a:cs typeface="Calibri"/>
                <a:sym typeface="Calibri"/>
              </a:rPr>
              <a:t>Υπηρεσία Εφοδιαστικής Αλυσίδας</a:t>
            </a:r>
            <a:endParaRPr sz="2900">
              <a:latin typeface="Calibri"/>
              <a:ea typeface="Calibri"/>
              <a:cs typeface="Calibri"/>
              <a:sym typeface="Calibri"/>
            </a:endParaRPr>
          </a:p>
        </p:txBody>
      </p:sp>
      <p:sp>
        <p:nvSpPr>
          <p:cNvPr id="2448" name="Google Shape;2448;p116"/>
          <p:cNvSpPr txBox="1"/>
          <p:nvPr/>
        </p:nvSpPr>
        <p:spPr>
          <a:xfrm>
            <a:off x="762634" y="863600"/>
            <a:ext cx="10927715" cy="388620"/>
          </a:xfrm>
          <a:prstGeom prst="rect">
            <a:avLst/>
          </a:prstGeom>
          <a:noFill/>
          <a:ln>
            <a:noFill/>
          </a:ln>
        </p:spPr>
        <p:txBody>
          <a:bodyPr spcFirstLastPara="1" wrap="square" lIns="0" tIns="20300" rIns="0" bIns="0" anchor="t" anchorCtr="0">
            <a:spAutoFit/>
          </a:bodyPr>
          <a:lstStyle/>
          <a:p>
            <a:pPr marL="12700" marR="5080" lvl="0" indent="0" algn="l" rtl="0">
              <a:lnSpc>
                <a:spcPct val="118333"/>
              </a:lnSpc>
              <a:spcBef>
                <a:spcPts val="0"/>
              </a:spcBef>
              <a:spcAft>
                <a:spcPts val="0"/>
              </a:spcAft>
              <a:buNone/>
            </a:pPr>
            <a:r>
              <a:rPr lang="en-US" sz="1200">
                <a:solidFill>
                  <a:srgbClr val="575757"/>
                </a:solidFill>
                <a:latin typeface="Calibri"/>
                <a:ea typeface="Calibri"/>
                <a:cs typeface="Calibri"/>
                <a:sym typeface="Calibri"/>
              </a:rPr>
              <a:t>Η υπηρεσία της αλυσίδας εφοδιασμού (SCS) θεωρείται το δίκτυο των φορέων της αλυσίδας εφοδιασμού και των υποστηρικτικών μονάδων τους που  λειτουργούν για τη συναλλαγή των πόρων, την ανάπτυξη λογισμικού, τη μεταφορά των υποκείμενων πόρων σε υποστηρικτικές και βασικές υπηρεσίες</a:t>
            </a:r>
            <a:endParaRPr sz="1200">
              <a:solidFill>
                <a:schemeClr val="dk1"/>
              </a:solidFill>
              <a:latin typeface="Calibri"/>
              <a:ea typeface="Calibri"/>
              <a:cs typeface="Calibri"/>
              <a:sym typeface="Calibri"/>
            </a:endParaRPr>
          </a:p>
        </p:txBody>
      </p:sp>
      <p:sp>
        <p:nvSpPr>
          <p:cNvPr id="2449" name="Google Shape;2449;p116"/>
          <p:cNvSpPr txBox="1"/>
          <p:nvPr/>
        </p:nvSpPr>
        <p:spPr>
          <a:xfrm>
            <a:off x="762634" y="1235075"/>
            <a:ext cx="430085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575757"/>
                </a:solidFill>
                <a:latin typeface="Calibri"/>
                <a:ea typeface="Calibri"/>
                <a:cs typeface="Calibri"/>
                <a:sym typeface="Calibri"/>
              </a:rPr>
              <a:t>και την παροχή των υπηρεσιών στον τελικό χρήστη/χρήστη.</a:t>
            </a:r>
            <a:endParaRPr sz="1200">
              <a:solidFill>
                <a:schemeClr val="dk1"/>
              </a:solidFill>
              <a:latin typeface="Calibri"/>
              <a:ea typeface="Calibri"/>
              <a:cs typeface="Calibri"/>
              <a:sym typeface="Calibri"/>
            </a:endParaRPr>
          </a:p>
        </p:txBody>
      </p:sp>
      <p:sp>
        <p:nvSpPr>
          <p:cNvPr id="2450" name="Google Shape;2450;p116"/>
          <p:cNvSpPr txBox="1"/>
          <p:nvPr/>
        </p:nvSpPr>
        <p:spPr>
          <a:xfrm>
            <a:off x="5473700" y="1222375"/>
            <a:ext cx="2731770" cy="2235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300" b="1">
                <a:solidFill>
                  <a:srgbClr val="BF0000"/>
                </a:solidFill>
                <a:latin typeface="Calibri"/>
                <a:ea typeface="Calibri"/>
                <a:cs typeface="Calibri"/>
                <a:sym typeface="Calibri"/>
              </a:rPr>
              <a:t>Υπηρεσία εφοδιαστικής αλυσίδας</a:t>
            </a:r>
            <a:endParaRPr sz="1300">
              <a:solidFill>
                <a:schemeClr val="dk1"/>
              </a:solidFill>
              <a:latin typeface="Calibri"/>
              <a:ea typeface="Calibri"/>
              <a:cs typeface="Calibri"/>
              <a:sym typeface="Calibri"/>
            </a:endParaRPr>
          </a:p>
        </p:txBody>
      </p:sp>
      <p:sp>
        <p:nvSpPr>
          <p:cNvPr id="2451" name="Google Shape;2451;p116"/>
          <p:cNvSpPr txBox="1"/>
          <p:nvPr/>
        </p:nvSpPr>
        <p:spPr>
          <a:xfrm>
            <a:off x="6839585" y="6318884"/>
            <a:ext cx="2479040" cy="1016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500" u="sng">
                <a:solidFill>
                  <a:srgbClr val="575757"/>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Πηγή http://wifimurahlaju.blogspotspot.com/2017/08/supply-chain-servic</a:t>
            </a:r>
            <a:r>
              <a:rPr lang="en-US" sz="500">
                <a:solidFill>
                  <a:srgbClr val="575757"/>
                </a:solidFill>
                <a:latin typeface="Calibri"/>
                <a:ea typeface="Calibri"/>
                <a:cs typeface="Calibri"/>
                <a:sym typeface="Calibri"/>
              </a:rPr>
              <a:t>e-exit.html</a:t>
            </a:r>
            <a:endParaRPr sz="500">
              <a:solidFill>
                <a:schemeClr val="dk1"/>
              </a:solidFill>
              <a:latin typeface="Calibri"/>
              <a:ea typeface="Calibri"/>
              <a:cs typeface="Calibri"/>
              <a:sym typeface="Calibri"/>
            </a:endParaRPr>
          </a:p>
        </p:txBody>
      </p:sp>
      <p:grpSp>
        <p:nvGrpSpPr>
          <p:cNvPr id="2452" name="Google Shape;2452;p116"/>
          <p:cNvGrpSpPr/>
          <p:nvPr/>
        </p:nvGrpSpPr>
        <p:grpSpPr>
          <a:xfrm>
            <a:off x="287972" y="263525"/>
            <a:ext cx="105092" cy="1011872"/>
            <a:chOff x="287972" y="263525"/>
            <a:chExt cx="105092" cy="1011872"/>
          </a:xfrm>
        </p:grpSpPr>
        <p:pic>
          <p:nvPicPr>
            <p:cNvPr id="2453" name="Google Shape;2453;p116"/>
            <p:cNvPicPr preferRelativeResize="0"/>
            <p:nvPr/>
          </p:nvPicPr>
          <p:blipFill rotWithShape="1">
            <a:blip r:embed="rId8">
              <a:alphaModFix/>
            </a:blip>
            <a:srcRect/>
            <a:stretch/>
          </p:blipFill>
          <p:spPr>
            <a:xfrm>
              <a:off x="287972" y="263525"/>
              <a:ext cx="105092" cy="1011872"/>
            </a:xfrm>
            <a:prstGeom prst="rect">
              <a:avLst/>
            </a:prstGeom>
            <a:noFill/>
            <a:ln>
              <a:noFill/>
            </a:ln>
          </p:spPr>
        </p:pic>
        <p:sp>
          <p:nvSpPr>
            <p:cNvPr id="2454" name="Google Shape;2454;p116"/>
            <p:cNvSpPr/>
            <p:nvPr/>
          </p:nvSpPr>
          <p:spPr>
            <a:xfrm>
              <a:off x="321944" y="279717"/>
              <a:ext cx="5080" cy="942340"/>
            </a:xfrm>
            <a:custGeom>
              <a:avLst/>
              <a:gdLst/>
              <a:ahLst/>
              <a:cxnLst/>
              <a:rect l="l" t="t" r="r" b="b"/>
              <a:pathLst>
                <a:path w="5079" h="942340" extrusionOk="0">
                  <a:moveTo>
                    <a:pt x="5079" y="942022"/>
                  </a:moveTo>
                  <a:lnTo>
                    <a:pt x="0" y="0"/>
                  </a:lnTo>
                </a:path>
              </a:pathLst>
            </a:custGeom>
            <a:noFill/>
            <a:ln w="25400" cap="flat" cmpd="sng">
              <a:solidFill>
                <a:srgbClr val="7028D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90"/>
          <p:cNvSpPr txBox="1">
            <a:spLocks noGrp="1"/>
          </p:cNvSpPr>
          <p:nvPr>
            <p:ph type="title"/>
          </p:nvPr>
        </p:nvSpPr>
        <p:spPr>
          <a:xfrm>
            <a:off x="817880" y="239395"/>
            <a:ext cx="893699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600" b="1">
                <a:latin typeface="Times New Roman"/>
                <a:ea typeface="Times New Roman"/>
                <a:cs typeface="Times New Roman"/>
                <a:sym typeface="Times New Roman"/>
              </a:rPr>
              <a:t>Ναυτιλιακό τοπίο απειλών στον κυβερνοχώρο</a:t>
            </a:r>
            <a:endParaRPr sz="3600">
              <a:latin typeface="Times New Roman"/>
              <a:ea typeface="Times New Roman"/>
              <a:cs typeface="Times New Roman"/>
              <a:sym typeface="Times New Roman"/>
            </a:endParaRPr>
          </a:p>
        </p:txBody>
      </p:sp>
      <p:pic>
        <p:nvPicPr>
          <p:cNvPr id="1758" name="Google Shape;1758;p90"/>
          <p:cNvPicPr preferRelativeResize="0"/>
          <p:nvPr/>
        </p:nvPicPr>
        <p:blipFill rotWithShape="1">
          <a:blip r:embed="rId3">
            <a:alphaModFix/>
          </a:blip>
          <a:srcRect/>
          <a:stretch/>
        </p:blipFill>
        <p:spPr>
          <a:xfrm>
            <a:off x="1382260" y="1013143"/>
            <a:ext cx="5018540" cy="4701858"/>
          </a:xfrm>
          <a:prstGeom prst="rect">
            <a:avLst/>
          </a:prstGeom>
          <a:noFill/>
          <a:ln>
            <a:noFill/>
          </a:ln>
        </p:spPr>
      </p:pic>
      <p:graphicFrame>
        <p:nvGraphicFramePr>
          <p:cNvPr id="1759" name="Google Shape;1759;p90"/>
          <p:cNvGraphicFramePr/>
          <p:nvPr/>
        </p:nvGraphicFramePr>
        <p:xfrm>
          <a:off x="6777913" y="1196975"/>
          <a:ext cx="5018550" cy="4899025"/>
        </p:xfrm>
        <a:graphic>
          <a:graphicData uri="http://schemas.openxmlformats.org/drawingml/2006/table">
            <a:tbl>
              <a:tblPr firstRow="1" firstCol="1" bandRow="1">
                <a:noFill/>
              </a:tblPr>
              <a:tblGrid>
                <a:gridCol w="2502600">
                  <a:extLst>
                    <a:ext uri="{9D8B030D-6E8A-4147-A177-3AD203B41FA5}">
                      <a16:colId xmlns:a16="http://schemas.microsoft.com/office/drawing/2014/main" val="20000"/>
                    </a:ext>
                  </a:extLst>
                </a:gridCol>
                <a:gridCol w="2515950">
                  <a:extLst>
                    <a:ext uri="{9D8B030D-6E8A-4147-A177-3AD203B41FA5}">
                      <a16:colId xmlns:a16="http://schemas.microsoft.com/office/drawing/2014/main" val="20001"/>
                    </a:ext>
                  </a:extLst>
                </a:gridCol>
              </a:tblGrid>
              <a:tr h="4899025">
                <a:tc>
                  <a:txBody>
                    <a:bodyPr/>
                    <a:lstStyle/>
                    <a:p>
                      <a:pPr marL="0" marR="0" lvl="0" indent="0" algn="l" rtl="0">
                        <a:spcBef>
                          <a:spcPts val="0"/>
                        </a:spcBef>
                        <a:spcAft>
                          <a:spcPts val="0"/>
                        </a:spcAft>
                        <a:buSzPts val="700"/>
                        <a:buFont typeface="Calibri"/>
                        <a:buNone/>
                      </a:pPr>
                      <a:r>
                        <a:rPr lang="en-US" sz="700" u="none" strike="noStrike" cap="none"/>
                        <a:t>THREAT </a:t>
                      </a:r>
                      <a:endParaRPr sz="1050" u="none" strike="noStrike" cap="none"/>
                    </a:p>
                    <a:p>
                      <a:pPr marL="0" marR="0" lvl="0" indent="0" algn="l" rtl="0">
                        <a:spcBef>
                          <a:spcPts val="0"/>
                        </a:spcBef>
                        <a:spcAft>
                          <a:spcPts val="0"/>
                        </a:spcAft>
                        <a:buSzPts val="700"/>
                        <a:buFont typeface="Calibri"/>
                        <a:buNone/>
                      </a:pPr>
                      <a:r>
                        <a:rPr lang="en-US" sz="700" u="none" strike="noStrike" cap="none"/>
                        <a:t>TAXONOMY </a:t>
                      </a:r>
                      <a:endParaRPr sz="1050" u="none" strike="noStrike" cap="none"/>
                    </a:p>
                    <a:p>
                      <a:pPr marL="0" marR="0" lvl="0" indent="0" algn="l" rtl="0">
                        <a:spcBef>
                          <a:spcPts val="0"/>
                        </a:spcBef>
                        <a:spcAft>
                          <a:spcPts val="0"/>
                        </a:spcAft>
                        <a:buSzPts val="700"/>
                        <a:buFont typeface="Calibri"/>
                        <a:buNone/>
                      </a:pPr>
                      <a:r>
                        <a:rPr lang="en-US" sz="700" u="none" strike="noStrike" cap="none"/>
                        <a:t>Interception of emissions </a:t>
                      </a:r>
                      <a:endParaRPr sz="1050" u="none" strike="noStrike" cap="none"/>
                    </a:p>
                    <a:p>
                      <a:pPr marL="0" marR="0" lvl="0" indent="0" algn="l" rtl="0">
                        <a:spcBef>
                          <a:spcPts val="0"/>
                        </a:spcBef>
                        <a:spcAft>
                          <a:spcPts val="0"/>
                        </a:spcAft>
                        <a:buSzPts val="700"/>
                        <a:buFont typeface="Calibri"/>
                        <a:buNone/>
                      </a:pPr>
                      <a:r>
                        <a:rPr lang="en-US" sz="700" u="none" strike="noStrike" cap="none"/>
                        <a:t>Interception of sensitive information  </a:t>
                      </a:r>
                      <a:endParaRPr sz="1050" u="none" strike="noStrike" cap="none"/>
                    </a:p>
                    <a:p>
                      <a:pPr marL="0" marR="0" lvl="0" indent="0" algn="l" rtl="0">
                        <a:spcBef>
                          <a:spcPts val="0"/>
                        </a:spcBef>
                        <a:spcAft>
                          <a:spcPts val="0"/>
                        </a:spcAft>
                        <a:buSzPts val="700"/>
                        <a:buFont typeface="Calibri"/>
                        <a:buNone/>
                      </a:pPr>
                      <a:r>
                        <a:rPr lang="en-US" sz="700" u="none" strike="noStrike" cap="none"/>
                        <a:t>Network Reconnaissance  </a:t>
                      </a:r>
                      <a:endParaRPr sz="1050" u="none" strike="noStrike" cap="none"/>
                    </a:p>
                    <a:p>
                      <a:pPr marL="0" marR="0" lvl="0" indent="0" algn="l" rtl="0">
                        <a:spcBef>
                          <a:spcPts val="0"/>
                        </a:spcBef>
                        <a:spcAft>
                          <a:spcPts val="0"/>
                        </a:spcAft>
                        <a:buSzPts val="700"/>
                        <a:buFont typeface="Calibri"/>
                        <a:buNone/>
                      </a:pPr>
                      <a:r>
                        <a:rPr lang="en-US" sz="700" u="none" strike="noStrike" cap="none"/>
                        <a:t>Network trafficmanipulation  </a:t>
                      </a:r>
                      <a:endParaRPr sz="1050" u="none" strike="noStrike" cap="none"/>
                    </a:p>
                    <a:p>
                      <a:pPr marL="0" marR="0" lvl="0" indent="0" algn="l" rtl="0">
                        <a:spcBef>
                          <a:spcPts val="0"/>
                        </a:spcBef>
                        <a:spcAft>
                          <a:spcPts val="0"/>
                        </a:spcAft>
                        <a:buSzPts val="700"/>
                        <a:buFont typeface="Calibri"/>
                        <a:buNone/>
                      </a:pPr>
                      <a:r>
                        <a:rPr lang="en-US" sz="700" u="none" strike="noStrike" cap="none"/>
                        <a:t>INTERCEPTION </a:t>
                      </a:r>
                      <a:endParaRPr sz="1050" u="none" strike="noStrike" cap="none"/>
                    </a:p>
                    <a:p>
                      <a:pPr marL="0" marR="0" lvl="0" indent="0" algn="l" rtl="0">
                        <a:spcBef>
                          <a:spcPts val="0"/>
                        </a:spcBef>
                        <a:spcAft>
                          <a:spcPts val="0"/>
                        </a:spcAft>
                        <a:buSzPts val="700"/>
                        <a:buFont typeface="Calibri"/>
                        <a:buNone/>
                      </a:pPr>
                      <a:r>
                        <a:rPr lang="en-US" sz="700" u="none" strike="noStrike" cap="none"/>
                        <a:t>Use of unreliable source  </a:t>
                      </a:r>
                      <a:endParaRPr sz="1050" u="none" strike="noStrike" cap="none"/>
                    </a:p>
                    <a:p>
                      <a:pPr marL="0" marR="0" lvl="0" indent="0" algn="l" rtl="0">
                        <a:spcBef>
                          <a:spcPts val="0"/>
                        </a:spcBef>
                        <a:spcAft>
                          <a:spcPts val="0"/>
                        </a:spcAft>
                        <a:buSzPts val="700"/>
                        <a:buFont typeface="Calibri"/>
                        <a:buNone/>
                      </a:pPr>
                      <a:r>
                        <a:rPr lang="en-US" sz="700" u="none" strike="noStrike" cap="none"/>
                        <a:t>Erroneous administration of IT/OT systems ¢ </a:t>
                      </a:r>
                      <a:endParaRPr sz="1050" u="none" strike="noStrike" cap="none"/>
                    </a:p>
                    <a:p>
                      <a:pPr marL="0" marR="0" lvl="0" indent="0" algn="l" rtl="0">
                        <a:spcBef>
                          <a:spcPts val="0"/>
                        </a:spcBef>
                        <a:spcAft>
                          <a:spcPts val="0"/>
                        </a:spcAft>
                        <a:buSzPts val="700"/>
                        <a:buFont typeface="Calibri"/>
                        <a:buNone/>
                      </a:pPr>
                      <a:r>
                        <a:rPr lang="en-US" sz="700" u="none" strike="noStrike" cap="none"/>
                        <a:t>Resulting from penetration testing </a:t>
                      </a:r>
                      <a:endParaRPr sz="1050" u="none" strike="noStrike" cap="none"/>
                    </a:p>
                    <a:p>
                      <a:pPr marL="0" marR="0" lvl="0" indent="0" algn="l" rtl="0">
                        <a:spcBef>
                          <a:spcPts val="0"/>
                        </a:spcBef>
                        <a:spcAft>
                          <a:spcPts val="0"/>
                        </a:spcAft>
                        <a:buSzPts val="700"/>
                        <a:buFont typeface="Calibri"/>
                        <a:buNone/>
                      </a:pPr>
                      <a:r>
                        <a:rPr lang="en-US" sz="700" u="none" strike="noStrike" cap="none"/>
                        <a:t>Data deletion </a:t>
                      </a:r>
                      <a:endParaRPr sz="1050" u="none" strike="noStrike" cap="none"/>
                    </a:p>
                    <a:p>
                      <a:pPr marL="0" marR="0" lvl="0" indent="0" algn="l" rtl="0">
                        <a:spcBef>
                          <a:spcPts val="0"/>
                        </a:spcBef>
                        <a:spcAft>
                          <a:spcPts val="0"/>
                        </a:spcAft>
                        <a:buSzPts val="700"/>
                        <a:buFont typeface="Calibri"/>
                        <a:buNone/>
                      </a:pPr>
                      <a:r>
                        <a:rPr lang="en-US" sz="700" u="none" strike="noStrike" cap="none"/>
                        <a:t>Information leakage </a:t>
                      </a:r>
                      <a:endParaRPr sz="1050" u="none" strike="noStrike" cap="none"/>
                    </a:p>
                    <a:p>
                      <a:pPr marL="0" marR="0" lvl="0" indent="0" algn="l" rtl="0">
                        <a:spcBef>
                          <a:spcPts val="0"/>
                        </a:spcBef>
                        <a:spcAft>
                          <a:spcPts val="0"/>
                        </a:spcAft>
                        <a:buSzPts val="700"/>
                        <a:buFont typeface="Calibri"/>
                        <a:buNone/>
                      </a:pPr>
                      <a:r>
                        <a:rPr lang="en-US" sz="700" u="none" strike="noStrike" cap="none"/>
                        <a:t>"UNINTENTIONAL | ATTACKS " </a:t>
                      </a:r>
                      <a:endParaRPr sz="1050" u="none" strike="noStrike" cap="none"/>
                    </a:p>
                    <a:p>
                      <a:pPr marL="0" marR="0" lvl="0" indent="0" algn="l" rtl="0">
                        <a:spcBef>
                          <a:spcPts val="0"/>
                        </a:spcBef>
                        <a:spcAft>
                          <a:spcPts val="0"/>
                        </a:spcAft>
                        <a:buSzPts val="700"/>
                        <a:buFont typeface="Calibri"/>
                        <a:buNone/>
                      </a:pPr>
                      <a:r>
                        <a:rPr lang="en-US" sz="700" u="none" strike="noStrike" cap="none"/>
                        <a:t>Main supply outage </a:t>
                      </a:r>
                      <a:endParaRPr sz="1050" u="none" strike="noStrike" cap="none"/>
                    </a:p>
                    <a:p>
                      <a:pPr marL="0" marR="0" lvl="0" indent="0" algn="l" rtl="0">
                        <a:spcBef>
                          <a:spcPts val="0"/>
                        </a:spcBef>
                        <a:spcAft>
                          <a:spcPts val="0"/>
                        </a:spcAft>
                        <a:buSzPts val="700"/>
                        <a:buFont typeface="Calibri"/>
                        <a:buNone/>
                      </a:pPr>
                      <a:r>
                        <a:rPr lang="en-US" sz="700" u="none" strike="noStrike" cap="none"/>
                        <a:t>Network outage </a:t>
                      </a:r>
                      <a:endParaRPr sz="1050" u="none" strike="noStrike" cap="none"/>
                    </a:p>
                    <a:p>
                      <a:pPr marL="0" marR="0" lvl="0" indent="0" algn="l" rtl="0">
                        <a:spcBef>
                          <a:spcPts val="0"/>
                        </a:spcBef>
                        <a:spcAft>
                          <a:spcPts val="0"/>
                        </a:spcAft>
                        <a:buSzPts val="700"/>
                        <a:buFont typeface="Calibri"/>
                        <a:buNone/>
                      </a:pPr>
                      <a:r>
                        <a:rPr lang="en-US" sz="700" u="none" strike="noStrike" cap="none"/>
                        <a:t>‘ OUTAGES * </a:t>
                      </a:r>
                      <a:endParaRPr sz="1050" u="none" strike="noStrike" cap="none"/>
                    </a:p>
                    <a:p>
                      <a:pPr marL="0" marR="0" lvl="0" indent="0" algn="l" rtl="0">
                        <a:spcBef>
                          <a:spcPts val="0"/>
                        </a:spcBef>
                        <a:spcAft>
                          <a:spcPts val="0"/>
                        </a:spcAft>
                        <a:buSzPts val="700"/>
                        <a:buFont typeface="Calibri"/>
                        <a:buNone/>
                      </a:pPr>
                      <a:r>
                        <a:rPr lang="en-US" sz="700" u="none" strike="noStrike" cap="none"/>
                        <a:t>FAILURES AND </a:t>
                      </a:r>
                      <a:endParaRPr sz="1050" u="none" strike="noStrike" cap="none"/>
                    </a:p>
                    <a:p>
                      <a:pPr marL="0" marR="0" lvl="0" indent="0" algn="l" rtl="0">
                        <a:spcBef>
                          <a:spcPts val="0"/>
                        </a:spcBef>
                        <a:spcAft>
                          <a:spcPts val="0"/>
                        </a:spcAft>
                        <a:buSzPts val="700"/>
                        <a:buFont typeface="Calibri"/>
                        <a:buNone/>
                      </a:pPr>
                      <a:r>
                        <a:rPr lang="en-US" sz="700" u="none" strike="noStrike" cap="none"/>
                        <a:t>Environmental disasters  </a:t>
                      </a:r>
                      <a:endParaRPr sz="1050" u="none" strike="noStrike" cap="none"/>
                    </a:p>
                    <a:p>
                      <a:pPr marL="0" marR="0" lvl="0" indent="0" algn="l" rtl="0">
                        <a:spcBef>
                          <a:spcPts val="0"/>
                        </a:spcBef>
                        <a:spcAft>
                          <a:spcPts val="0"/>
                        </a:spcAft>
                        <a:buSzPts val="700"/>
                        <a:buFont typeface="Calibri"/>
                        <a:buNone/>
                      </a:pPr>
                      <a:r>
                        <a:rPr lang="en-US" sz="700" u="none" strike="noStrike" cap="none"/>
                        <a:t> </a:t>
                      </a:r>
                      <a:endParaRPr sz="1050" u="none" strike="noStrike" cap="none"/>
                    </a:p>
                    <a:p>
                      <a:pPr marL="0" marR="0" lvl="0" indent="0" algn="l" rtl="0">
                        <a:spcBef>
                          <a:spcPts val="0"/>
                        </a:spcBef>
                        <a:spcAft>
                          <a:spcPts val="0"/>
                        </a:spcAft>
                        <a:buSzPts val="700"/>
                        <a:buFont typeface="Calibri"/>
                        <a:buNone/>
                      </a:pPr>
                      <a:r>
                        <a:rPr lang="en-US" sz="700" u="none" strike="noStrike" cap="none"/>
                        <a:t>MALFUNCTIONS </a:t>
                      </a:r>
                      <a:endParaRPr sz="1050" u="none" strike="noStrike" cap="none"/>
                    </a:p>
                    <a:p>
                      <a:pPr marL="0" marR="0" lvl="0" indent="0" algn="l" rtl="0">
                        <a:spcBef>
                          <a:spcPts val="0"/>
                        </a:spcBef>
                        <a:spcAft>
                          <a:spcPts val="0"/>
                        </a:spcAft>
                        <a:buSzPts val="700"/>
                        <a:buFont typeface="Calibri"/>
                        <a:buNone/>
                      </a:pPr>
                      <a:r>
                        <a:rPr lang="en-US" sz="700" u="none" strike="noStrike" cap="none"/>
                        <a:t>Natural disasters </a:t>
                      </a:r>
                      <a:endParaRPr sz="1050" u="none" strike="noStrike" cap="none"/>
                    </a:p>
                    <a:p>
                      <a:pPr marL="0" marR="0" lvl="0" indent="0" algn="l" rtl="0">
                        <a:spcBef>
                          <a:spcPts val="0"/>
                        </a:spcBef>
                        <a:spcAft>
                          <a:spcPts val="0"/>
                        </a:spcAft>
                        <a:buSzPts val="700"/>
                        <a:buFont typeface="Calibri"/>
                        <a:buNone/>
                      </a:pPr>
                      <a:r>
                        <a:rPr lang="en-US" sz="700" u="none" strike="noStrike" cap="none"/>
                        <a:t>Denial of Service </a:t>
                      </a:r>
                      <a:endParaRPr sz="1050" u="none" strike="noStrike" cap="none"/>
                    </a:p>
                    <a:p>
                      <a:pPr marL="0" marR="0" lvl="0" indent="0" algn="l" rtl="0">
                        <a:spcBef>
                          <a:spcPts val="0"/>
                        </a:spcBef>
                        <a:spcAft>
                          <a:spcPts val="0"/>
                        </a:spcAft>
                        <a:buSzPts val="700"/>
                        <a:buFont typeface="Calibri"/>
                        <a:buNone/>
                      </a:pPr>
                      <a:r>
                        <a:rPr lang="en-US" sz="700" u="none" strike="noStrike" cap="none"/>
                        <a:t> </a:t>
                      </a:r>
                      <a:endParaRPr sz="1050" u="none" strike="noStrike" cap="none"/>
                    </a:p>
                    <a:p>
                      <a:pPr marL="0" marR="0" lvl="0" indent="0" algn="l" rtl="0">
                        <a:spcBef>
                          <a:spcPts val="0"/>
                        </a:spcBef>
                        <a:spcAft>
                          <a:spcPts val="0"/>
                        </a:spcAft>
                        <a:buSzPts val="700"/>
                        <a:buFont typeface="Calibri"/>
                        <a:buNone/>
                      </a:pPr>
                      <a:r>
                        <a:rPr lang="en-US" sz="700" u="none" strike="noStrike" cap="none"/>
                        <a:t>Malware </a:t>
                      </a:r>
                      <a:endParaRPr sz="1050" u="none" strike="noStrike" cap="none"/>
                    </a:p>
                    <a:p>
                      <a:pPr marL="0" marR="0" lvl="0" indent="0" algn="l" rtl="0">
                        <a:spcBef>
                          <a:spcPts val="0"/>
                        </a:spcBef>
                        <a:spcAft>
                          <a:spcPts val="0"/>
                        </a:spcAft>
                        <a:buSzPts val="700"/>
                        <a:buFont typeface="Calibri"/>
                        <a:buNone/>
                      </a:pPr>
                      <a:r>
                        <a:rPr lang="en-US" sz="700" u="none" strike="noStrike" cap="none"/>
                        <a:t>Brute force </a:t>
                      </a:r>
                      <a:endParaRPr sz="1050" u="none" strike="noStrike" cap="none"/>
                    </a:p>
                    <a:p>
                      <a:pPr marL="0" marR="0" lvl="0" indent="0" algn="l" rtl="0">
                        <a:spcBef>
                          <a:spcPts val="0"/>
                        </a:spcBef>
                        <a:spcAft>
                          <a:spcPts val="0"/>
                        </a:spcAft>
                        <a:buSzPts val="700"/>
                        <a:buFont typeface="Calibri"/>
                        <a:buNone/>
                      </a:pPr>
                      <a:r>
                        <a:rPr lang="en-US" sz="700" u="none" strike="noStrike" cap="none"/>
                        <a:t>Identity theft </a:t>
                      </a:r>
                      <a:endParaRPr sz="1050" u="none" strike="noStrike" cap="none"/>
                    </a:p>
                    <a:p>
                      <a:pPr marL="0" marR="0" lvl="0" indent="0" algn="l" rtl="0">
                        <a:spcBef>
                          <a:spcPts val="0"/>
                        </a:spcBef>
                        <a:spcAft>
                          <a:spcPts val="0"/>
                        </a:spcAft>
                        <a:buSzPts val="700"/>
                        <a:buFont typeface="Calibri"/>
                        <a:buNone/>
                      </a:pPr>
                      <a:r>
                        <a:rPr lang="en-US" sz="700" u="none" strike="noStrike" cap="none"/>
                        <a:t>Phishing / Social engineering </a:t>
                      </a:r>
                      <a:endParaRPr sz="1050" u="none" strike="noStrike" cap="none"/>
                    </a:p>
                    <a:p>
                      <a:pPr marL="0" marR="0" lvl="0" indent="0" algn="l" rtl="0">
                        <a:spcBef>
                          <a:spcPts val="0"/>
                        </a:spcBef>
                        <a:spcAft>
                          <a:spcPts val="0"/>
                        </a:spcAft>
                        <a:buSzPts val="700"/>
                        <a:buFont typeface="Calibri"/>
                        <a:buNone/>
                      </a:pPr>
                      <a:r>
                        <a:rPr lang="en-US" sz="700" u="none" strike="noStrike" cap="none"/>
                        <a:t>Targeted attacks </a:t>
                      </a:r>
                      <a:endParaRPr sz="1050" u="none" strike="noStrike" cap="none"/>
                    </a:p>
                    <a:p>
                      <a:pPr marL="0" marR="0" lvl="0" indent="0" algn="l" rtl="0">
                        <a:spcBef>
                          <a:spcPts val="0"/>
                        </a:spcBef>
                        <a:spcAft>
                          <a:spcPts val="0"/>
                        </a:spcAft>
                        <a:buSzPts val="700"/>
                        <a:buFont typeface="Calibri"/>
                        <a:buNone/>
                      </a:pPr>
                      <a:r>
                        <a:rPr lang="en-US" sz="700" u="none" strike="noStrike" cap="none"/>
                        <a:t>Abuse and theft of data </a:t>
                      </a:r>
                      <a:endParaRPr sz="1050" u="none" strike="noStrike" cap="none"/>
                    </a:p>
                    <a:p>
                      <a:pPr marL="0" marR="0" lvl="0" indent="0" algn="l" rtl="0">
                        <a:spcBef>
                          <a:spcPts val="0"/>
                        </a:spcBef>
                        <a:spcAft>
                          <a:spcPts val="0"/>
                        </a:spcAft>
                        <a:buSzPts val="700"/>
                        <a:buFont typeface="Calibri"/>
                        <a:buNone/>
                      </a:pPr>
                      <a:r>
                        <a:rPr lang="en-US" sz="700" u="none" strike="noStrike" cap="none"/>
                        <a:t>Manipulation of information </a:t>
                      </a:r>
                      <a:endParaRPr sz="1050" u="none" strike="noStrike" cap="none"/>
                    </a:p>
                    <a:p>
                      <a:pPr marL="0" marR="0" lvl="0" indent="0" algn="l" rtl="0">
                        <a:spcBef>
                          <a:spcPts val="0"/>
                        </a:spcBef>
                        <a:spcAft>
                          <a:spcPts val="0"/>
                        </a:spcAft>
                        <a:buSzPts val="700"/>
                        <a:buFont typeface="Calibri"/>
                        <a:buNone/>
                      </a:pPr>
                      <a:r>
                        <a:rPr lang="en-US" sz="700" u="none" strike="noStrike" cap="none"/>
                        <a:t> </a:t>
                      </a:r>
                      <a:endParaRPr sz="1050" u="none" strike="noStrike" cap="none"/>
                    </a:p>
                    <a:p>
                      <a:pPr marL="0" marR="0" lvl="0" indent="0" algn="l" rtl="0">
                        <a:spcBef>
                          <a:spcPts val="0"/>
                        </a:spcBef>
                        <a:spcAft>
                          <a:spcPts val="0"/>
                        </a:spcAft>
                        <a:buSzPts val="700"/>
                        <a:buFont typeface="Calibri"/>
                        <a:buNone/>
                      </a:pPr>
                      <a:r>
                        <a:rPr lang="en-US" sz="700" u="none" strike="noStrike" cap="none"/>
                        <a:t>Fraud </a:t>
                      </a:r>
                      <a:endParaRPr sz="1050" u="none" strike="noStrike" cap="none"/>
                    </a:p>
                    <a:p>
                      <a:pPr marL="0" marR="0" lvl="0" indent="0" algn="l" rtl="0">
                        <a:spcBef>
                          <a:spcPts val="0"/>
                        </a:spcBef>
                        <a:spcAft>
                          <a:spcPts val="0"/>
                        </a:spcAft>
                        <a:buSzPts val="700"/>
                        <a:buFont typeface="Calibri"/>
                        <a:buNone/>
                      </a:pPr>
                      <a:r>
                        <a:rPr lang="en-US" sz="700" u="none" strike="noStrike" cap="none"/>
                        <a:t>Sabotage </a:t>
                      </a:r>
                      <a:endParaRPr sz="1050" u="none" strike="noStrike" cap="none"/>
                    </a:p>
                    <a:p>
                      <a:pPr marL="0" marR="0" lvl="0" indent="0" algn="l" rtl="0">
                        <a:spcBef>
                          <a:spcPts val="0"/>
                        </a:spcBef>
                        <a:spcAft>
                          <a:spcPts val="0"/>
                        </a:spcAft>
                        <a:buSzPts val="700"/>
                        <a:buFont typeface="Calibri"/>
                        <a:buNone/>
                      </a:pPr>
                      <a:r>
                        <a:rPr lang="en-US" sz="700" u="none" strike="noStrike" cap="none"/>
                        <a:t>Vandalism </a:t>
                      </a:r>
                      <a:endParaRPr sz="1050" u="none" strike="noStrike" cap="none"/>
                    </a:p>
                    <a:p>
                      <a:pPr marL="0" marR="0" lvl="0" indent="0" algn="l" rtl="0">
                        <a:spcBef>
                          <a:spcPts val="0"/>
                        </a:spcBef>
                        <a:spcAft>
                          <a:spcPts val="0"/>
                        </a:spcAft>
                        <a:buSzPts val="700"/>
                        <a:buFont typeface="Calibri"/>
                        <a:buNone/>
                      </a:pPr>
                      <a:r>
                        <a:rPr lang="en-US" sz="700" u="none" strike="noStrike" cap="none"/>
                        <a:t>Coercion, extortion or corruption </a:t>
                      </a:r>
                      <a:endParaRPr sz="1050" u="none" strike="noStrike" cap="none"/>
                    </a:p>
                    <a:p>
                      <a:pPr marL="0" marR="0" lvl="0" indent="0" algn="l" rtl="0">
                        <a:spcBef>
                          <a:spcPts val="0"/>
                        </a:spcBef>
                        <a:spcAft>
                          <a:spcPts val="0"/>
                        </a:spcAft>
                        <a:buSzPts val="700"/>
                        <a:buFont typeface="Calibri"/>
                        <a:buNone/>
                      </a:pPr>
                      <a:r>
                        <a:rPr lang="en-US" sz="700" u="none" strike="noStrike" cap="none"/>
                        <a:t>Piracy / Organised crime </a:t>
                      </a:r>
                      <a:endParaRPr sz="1050" u="none" strike="noStrike" cap="none"/>
                    </a:p>
                    <a:p>
                      <a:pPr marL="0" marR="0" lvl="0" indent="0" algn="l" rtl="0">
                        <a:spcBef>
                          <a:spcPts val="0"/>
                        </a:spcBef>
                        <a:spcAft>
                          <a:spcPts val="0"/>
                        </a:spcAft>
                        <a:buSzPts val="700"/>
                        <a:buFont typeface="Calibri"/>
                        <a:buNone/>
                      </a:pPr>
                      <a:r>
                        <a:rPr lang="en-US" sz="700" u="none" strike="noStrike" cap="none"/>
                        <a:t> </a:t>
                      </a:r>
                      <a:endParaRPr sz="1050" u="none" strike="noStrike" cap="none"/>
                    </a:p>
                    <a:p>
                      <a:pPr marL="0" marR="0" lvl="0" indent="0" algn="l" rtl="0">
                        <a:spcBef>
                          <a:spcPts val="0"/>
                        </a:spcBef>
                        <a:spcAft>
                          <a:spcPts val="0"/>
                        </a:spcAft>
                        <a:buSzPts val="700"/>
                        <a:buFont typeface="Calibri"/>
                        <a:buNone/>
                      </a:pPr>
                      <a:r>
                        <a:rPr lang="en-US" sz="700" u="none" strike="noStrike" cap="none"/>
                        <a:t>‘Systems </a:t>
                      </a:r>
                      <a:endParaRPr sz="1050" u="none" strike="noStrike" cap="none"/>
                    </a:p>
                    <a:p>
                      <a:pPr marL="0" marR="0" lvl="0" indent="0" algn="l" rtl="0">
                        <a:spcBef>
                          <a:spcPts val="0"/>
                        </a:spcBef>
                        <a:spcAft>
                          <a:spcPts val="0"/>
                        </a:spcAft>
                        <a:buSzPts val="700"/>
                        <a:buFont typeface="Calibri"/>
                        <a:buNone/>
                      </a:pPr>
                      <a:r>
                        <a:rPr lang="en-US" sz="700" u="none" strike="noStrike" cap="none"/>
                        <a:t>Devices </a:t>
                      </a:r>
                      <a:endParaRPr sz="1050" u="none" strike="noStrike" cap="none"/>
                    </a:p>
                    <a:p>
                      <a:pPr marL="0" marR="0" lvl="0" indent="0" algn="l" rtl="0">
                        <a:spcBef>
                          <a:spcPts val="0"/>
                        </a:spcBef>
                        <a:spcAft>
                          <a:spcPts val="0"/>
                        </a:spcAft>
                        <a:buSzPts val="700"/>
                        <a:buFont typeface="Calibri"/>
                        <a:buNone/>
                      </a:pPr>
                      <a:r>
                        <a:rPr lang="en-US" sz="700" u="none" strike="noStrike" cap="none"/>
                        <a:t>Navigation and communications systems </a:t>
                      </a:r>
                      <a:endParaRPr sz="1050" u="none" strike="noStrike" cap="none"/>
                    </a:p>
                    <a:p>
                      <a:pPr marL="0" marR="0" lvl="0" indent="0" algn="l" rtl="0">
                        <a:spcBef>
                          <a:spcPts val="0"/>
                        </a:spcBef>
                        <a:spcAft>
                          <a:spcPts val="0"/>
                        </a:spcAft>
                        <a:buSzPts val="700"/>
                        <a:buFont typeface="Calibri"/>
                        <a:buNone/>
                      </a:pPr>
                      <a:r>
                        <a:rPr lang="en-US" sz="700" u="none" strike="noStrike" cap="none"/>
                        <a:t>Main supply systems </a:t>
                      </a:r>
                      <a:endParaRPr sz="1050" u="none" strike="noStrike" cap="none"/>
                    </a:p>
                    <a:p>
                      <a:pPr marL="0" marR="0" lvl="0" indent="0" algn="l" rtl="0">
                        <a:spcBef>
                          <a:spcPts val="0"/>
                        </a:spcBef>
                        <a:spcAft>
                          <a:spcPts val="0"/>
                        </a:spcAft>
                        <a:buSzPts val="700"/>
                        <a:buFont typeface="Calibri"/>
                        <a:buNone/>
                      </a:pPr>
                      <a:r>
                        <a:rPr lang="en-US" sz="700" u="none" strike="noStrike" cap="none"/>
                        <a:t> </a:t>
                      </a:r>
                      <a:endParaRPr sz="1050" u="none" strike="noStrike" cap="none"/>
                    </a:p>
                    <a:p>
                      <a:pPr marL="0" marR="0" lvl="0" indent="0" algn="l" rtl="0">
                        <a:spcBef>
                          <a:spcPts val="0"/>
                        </a:spcBef>
                        <a:spcAft>
                          <a:spcPts val="0"/>
                        </a:spcAft>
                        <a:buSzPts val="700"/>
                        <a:buFont typeface="Calibri"/>
                        <a:buNone/>
                      </a:pPr>
                      <a:r>
                        <a:rPr lang="en-US" sz="700" u="none" strike="noStrike" cap="none"/>
                        <a:t>Failure or disruption of Service providers</a:t>
                      </a:r>
                      <a:endParaRPr sz="1050" u="none" strike="noStrike" cap="none">
                        <a:latin typeface="Arial"/>
                        <a:ea typeface="Arial"/>
                        <a:cs typeface="Arial"/>
                        <a:sym typeface="Arial"/>
                      </a:endParaRPr>
                    </a:p>
                  </a:txBody>
                  <a:tcPr marL="60175" marR="60175" marT="0" marB="0"/>
                </a:tc>
                <a:tc>
                  <a:txBody>
                    <a:bodyPr/>
                    <a:lstStyle/>
                    <a:p>
                      <a:pPr marL="0" marR="0" lvl="0" indent="0" algn="l" rtl="0">
                        <a:spcBef>
                          <a:spcPts val="0"/>
                        </a:spcBef>
                        <a:spcAft>
                          <a:spcPts val="0"/>
                        </a:spcAft>
                        <a:buSzPts val="700"/>
                        <a:buFont typeface="Calibri"/>
                        <a:buNone/>
                      </a:pPr>
                      <a:r>
                        <a:rPr lang="en-US" sz="700" u="none" strike="noStrike" cap="none"/>
                        <a:t>THREAT </a:t>
                      </a:r>
                      <a:endParaRPr sz="1050" u="none" strike="noStrike" cap="none"/>
                    </a:p>
                    <a:p>
                      <a:pPr marL="0" marR="0" lvl="0" indent="0" algn="l" rtl="0">
                        <a:spcBef>
                          <a:spcPts val="0"/>
                        </a:spcBef>
                        <a:spcAft>
                          <a:spcPts val="0"/>
                        </a:spcAft>
                        <a:buSzPts val="700"/>
                        <a:buFont typeface="Calibri"/>
                        <a:buNone/>
                      </a:pPr>
                      <a:r>
                        <a:rPr lang="en-US" sz="700" u="none" strike="noStrike" cap="none"/>
                        <a:t>ΤΑΞΟΝΟΜΙΑ </a:t>
                      </a:r>
                      <a:endParaRPr sz="1050" u="none" strike="noStrike" cap="none"/>
                    </a:p>
                    <a:p>
                      <a:pPr marL="0" marR="0" lvl="0" indent="0" algn="l" rtl="0">
                        <a:spcBef>
                          <a:spcPts val="0"/>
                        </a:spcBef>
                        <a:spcAft>
                          <a:spcPts val="0"/>
                        </a:spcAft>
                        <a:buSzPts val="700"/>
                        <a:buFont typeface="Calibri"/>
                        <a:buNone/>
                      </a:pPr>
                      <a:r>
                        <a:rPr lang="en-US" sz="700" u="none" strike="noStrike" cap="none"/>
                        <a:t>Αναχαίτιση εκπομπών  </a:t>
                      </a:r>
                      <a:endParaRPr sz="1050" u="none" strike="noStrike" cap="none"/>
                    </a:p>
                    <a:p>
                      <a:pPr marL="0" marR="0" lvl="0" indent="0" algn="l" rtl="0">
                        <a:spcBef>
                          <a:spcPts val="0"/>
                        </a:spcBef>
                        <a:spcAft>
                          <a:spcPts val="0"/>
                        </a:spcAft>
                        <a:buSzPts val="700"/>
                        <a:buFont typeface="Calibri"/>
                        <a:buNone/>
                      </a:pPr>
                      <a:r>
                        <a:rPr lang="en-US" sz="700" u="none" strike="noStrike" cap="none"/>
                        <a:t>Υποκλοπή ευαίσθητων πληροφοριών </a:t>
                      </a:r>
                      <a:endParaRPr sz="1050" u="none" strike="noStrike" cap="none"/>
                    </a:p>
                    <a:p>
                      <a:pPr marL="0" marR="0" lvl="0" indent="0" algn="l" rtl="0">
                        <a:spcBef>
                          <a:spcPts val="0"/>
                        </a:spcBef>
                        <a:spcAft>
                          <a:spcPts val="0"/>
                        </a:spcAft>
                        <a:buSzPts val="700"/>
                        <a:buFont typeface="Calibri"/>
                        <a:buNone/>
                      </a:pPr>
                      <a:r>
                        <a:rPr lang="en-US" sz="700" u="none" strike="noStrike" cap="none"/>
                        <a:t>Αναγνώριση δικτύου  </a:t>
                      </a:r>
                      <a:endParaRPr sz="1050" u="none" strike="noStrike" cap="none"/>
                    </a:p>
                    <a:p>
                      <a:pPr marL="0" marR="0" lvl="0" indent="0" algn="l" rtl="0">
                        <a:spcBef>
                          <a:spcPts val="0"/>
                        </a:spcBef>
                        <a:spcAft>
                          <a:spcPts val="0"/>
                        </a:spcAft>
                        <a:buSzPts val="700"/>
                        <a:buFont typeface="Calibri"/>
                        <a:buNone/>
                      </a:pPr>
                      <a:r>
                        <a:rPr lang="en-US" sz="700" u="none" strike="noStrike" cap="none"/>
                        <a:t>Χειραγώγηση της κυκλοφορίας του δικτύου  </a:t>
                      </a:r>
                      <a:endParaRPr sz="1050" u="none" strike="noStrike" cap="none"/>
                    </a:p>
                    <a:p>
                      <a:pPr marL="0" marR="0" lvl="0" indent="0" algn="l" rtl="0">
                        <a:spcBef>
                          <a:spcPts val="0"/>
                        </a:spcBef>
                        <a:spcAft>
                          <a:spcPts val="0"/>
                        </a:spcAft>
                        <a:buSzPts val="700"/>
                        <a:buFont typeface="Calibri"/>
                        <a:buNone/>
                      </a:pPr>
                      <a:r>
                        <a:rPr lang="en-US" sz="700" u="none" strike="noStrike" cap="none"/>
                        <a:t>ΠΑΡΕΜΒΟΛΗ </a:t>
                      </a:r>
                      <a:endParaRPr sz="1050" u="none" strike="noStrike" cap="none"/>
                    </a:p>
                    <a:p>
                      <a:pPr marL="0" marR="0" lvl="0" indent="0" algn="l" rtl="0">
                        <a:spcBef>
                          <a:spcPts val="0"/>
                        </a:spcBef>
                        <a:spcAft>
                          <a:spcPts val="0"/>
                        </a:spcAft>
                        <a:buSzPts val="700"/>
                        <a:buFont typeface="Calibri"/>
                        <a:buNone/>
                      </a:pPr>
                      <a:r>
                        <a:rPr lang="en-US" sz="700" u="none" strike="noStrike" cap="none"/>
                        <a:t>Χρήση αναξιόπιστης πηγής </a:t>
                      </a:r>
                      <a:endParaRPr sz="1050" u="none" strike="noStrike" cap="none"/>
                    </a:p>
                    <a:p>
                      <a:pPr marL="0" marR="0" lvl="0" indent="0" algn="l" rtl="0">
                        <a:spcBef>
                          <a:spcPts val="0"/>
                        </a:spcBef>
                        <a:spcAft>
                          <a:spcPts val="0"/>
                        </a:spcAft>
                        <a:buSzPts val="700"/>
                        <a:buFont typeface="Calibri"/>
                        <a:buNone/>
                      </a:pPr>
                      <a:r>
                        <a:rPr lang="en-US" sz="700" u="none" strike="noStrike" cap="none"/>
                        <a:t>Λανθασμένη διαχείριση συστημάτων IT/OT</a:t>
                      </a:r>
                      <a:endParaRPr sz="1050" u="none" strike="noStrike" cap="none"/>
                    </a:p>
                    <a:p>
                      <a:pPr marL="0" marR="0" lvl="0" indent="0" algn="l" rtl="0">
                        <a:spcBef>
                          <a:spcPts val="0"/>
                        </a:spcBef>
                        <a:spcAft>
                          <a:spcPts val="0"/>
                        </a:spcAft>
                        <a:buSzPts val="700"/>
                        <a:buFont typeface="Calibri"/>
                        <a:buNone/>
                      </a:pPr>
                      <a:r>
                        <a:rPr lang="en-US" sz="700" u="none" strike="noStrike" cap="none"/>
                        <a:t>Αποτέλεσμα δοκιμών διείσδυσης </a:t>
                      </a:r>
                      <a:endParaRPr sz="1050" u="none" strike="noStrike" cap="none"/>
                    </a:p>
                    <a:p>
                      <a:pPr marL="0" marR="0" lvl="0" indent="0" algn="l" rtl="0">
                        <a:spcBef>
                          <a:spcPts val="0"/>
                        </a:spcBef>
                        <a:spcAft>
                          <a:spcPts val="0"/>
                        </a:spcAft>
                        <a:buSzPts val="700"/>
                        <a:buFont typeface="Calibri"/>
                        <a:buNone/>
                      </a:pPr>
                      <a:r>
                        <a:rPr lang="en-US" sz="700" u="none" strike="noStrike" cap="none"/>
                        <a:t>Διαγραφή δεδομένων </a:t>
                      </a:r>
                      <a:endParaRPr sz="1050" u="none" strike="noStrike" cap="none"/>
                    </a:p>
                    <a:p>
                      <a:pPr marL="0" marR="0" lvl="0" indent="0" algn="l" rtl="0">
                        <a:spcBef>
                          <a:spcPts val="0"/>
                        </a:spcBef>
                        <a:spcAft>
                          <a:spcPts val="0"/>
                        </a:spcAft>
                        <a:buSzPts val="700"/>
                        <a:buFont typeface="Calibri"/>
                        <a:buNone/>
                      </a:pPr>
                      <a:r>
                        <a:rPr lang="en-US" sz="700" u="none" strike="noStrike" cap="none"/>
                        <a:t>Διαρροή πληροφοριών </a:t>
                      </a:r>
                      <a:endParaRPr sz="1050" u="none" strike="noStrike" cap="none"/>
                    </a:p>
                    <a:p>
                      <a:pPr marL="0" marR="0" lvl="0" indent="0" algn="l" rtl="0">
                        <a:spcBef>
                          <a:spcPts val="0"/>
                        </a:spcBef>
                        <a:spcAft>
                          <a:spcPts val="0"/>
                        </a:spcAft>
                        <a:buSzPts val="700"/>
                        <a:buFont typeface="Calibri"/>
                        <a:buNone/>
                      </a:pPr>
                      <a:r>
                        <a:rPr lang="en-US" sz="700" u="none" strike="noStrike" cap="none"/>
                        <a:t>«ΑΚΟΥΣΙΑ | ΕΠΙΘΕΣΕΙΣ » </a:t>
                      </a:r>
                      <a:endParaRPr sz="1050" u="none" strike="noStrike" cap="none"/>
                    </a:p>
                    <a:p>
                      <a:pPr marL="0" marR="0" lvl="0" indent="0" algn="l" rtl="0">
                        <a:spcBef>
                          <a:spcPts val="0"/>
                        </a:spcBef>
                        <a:spcAft>
                          <a:spcPts val="0"/>
                        </a:spcAft>
                        <a:buSzPts val="700"/>
                        <a:buFont typeface="Calibri"/>
                        <a:buNone/>
                      </a:pPr>
                      <a:r>
                        <a:rPr lang="en-US" sz="700" u="none" strike="noStrike" cap="none"/>
                        <a:t>Διακοπή κύριας παροχής </a:t>
                      </a:r>
                      <a:endParaRPr sz="1050" u="none" strike="noStrike" cap="none"/>
                    </a:p>
                    <a:p>
                      <a:pPr marL="0" marR="0" lvl="0" indent="0" algn="l" rtl="0">
                        <a:spcBef>
                          <a:spcPts val="0"/>
                        </a:spcBef>
                        <a:spcAft>
                          <a:spcPts val="0"/>
                        </a:spcAft>
                        <a:buSzPts val="700"/>
                        <a:buFont typeface="Calibri"/>
                        <a:buNone/>
                      </a:pPr>
                      <a:r>
                        <a:rPr lang="en-US" sz="700" u="none" strike="noStrike" cap="none"/>
                        <a:t>Διακοπή δικτύου </a:t>
                      </a:r>
                      <a:endParaRPr sz="1050" u="none" strike="noStrike" cap="none"/>
                    </a:p>
                    <a:p>
                      <a:pPr marL="0" marR="0" lvl="0" indent="0" algn="l" rtl="0">
                        <a:spcBef>
                          <a:spcPts val="0"/>
                        </a:spcBef>
                        <a:spcAft>
                          <a:spcPts val="0"/>
                        </a:spcAft>
                        <a:buSzPts val="700"/>
                        <a:buFont typeface="Calibri"/>
                        <a:buNone/>
                      </a:pPr>
                      <a:r>
                        <a:rPr lang="en-US" sz="700" u="none" strike="noStrike" cap="none"/>
                        <a:t>' ΔΙΑΚΟΠΕΣ * </a:t>
                      </a:r>
                      <a:endParaRPr sz="1050" u="none" strike="noStrike" cap="none"/>
                    </a:p>
                    <a:p>
                      <a:pPr marL="0" marR="0" lvl="0" indent="0" algn="l" rtl="0">
                        <a:spcBef>
                          <a:spcPts val="0"/>
                        </a:spcBef>
                        <a:spcAft>
                          <a:spcPts val="0"/>
                        </a:spcAft>
                        <a:buSzPts val="700"/>
                        <a:buFont typeface="Calibri"/>
                        <a:buNone/>
                      </a:pPr>
                      <a:r>
                        <a:rPr lang="en-US" sz="700" u="none" strike="noStrike" cap="none"/>
                        <a:t>ΑΠΟΤΥΧΊΕΣ ΚΑΙ </a:t>
                      </a:r>
                      <a:endParaRPr sz="1050" u="none" strike="noStrike" cap="none"/>
                    </a:p>
                    <a:p>
                      <a:pPr marL="0" marR="0" lvl="0" indent="0" algn="l" rtl="0">
                        <a:spcBef>
                          <a:spcPts val="0"/>
                        </a:spcBef>
                        <a:spcAft>
                          <a:spcPts val="0"/>
                        </a:spcAft>
                        <a:buSzPts val="700"/>
                        <a:buFont typeface="Calibri"/>
                        <a:buNone/>
                      </a:pPr>
                      <a:r>
                        <a:rPr lang="en-US" sz="700" u="none" strike="noStrike" cap="none"/>
                        <a:t>Περιβαλλοντικές καταστροφές p; </a:t>
                      </a:r>
                      <a:endParaRPr sz="1050" u="none" strike="noStrike" cap="none"/>
                    </a:p>
                    <a:p>
                      <a:pPr marL="0" marR="0" lvl="0" indent="0" algn="l" rtl="0">
                        <a:spcBef>
                          <a:spcPts val="0"/>
                        </a:spcBef>
                        <a:spcAft>
                          <a:spcPts val="0"/>
                        </a:spcAft>
                        <a:buSzPts val="700"/>
                        <a:buFont typeface="Calibri"/>
                        <a:buNone/>
                      </a:pPr>
                      <a:r>
                        <a:rPr lang="en-US" sz="700" u="none" strike="noStrike" cap="none"/>
                        <a:t> </a:t>
                      </a:r>
                      <a:endParaRPr sz="1050" u="none" strike="noStrike" cap="none"/>
                    </a:p>
                    <a:p>
                      <a:pPr marL="0" marR="0" lvl="0" indent="0" algn="l" rtl="0">
                        <a:spcBef>
                          <a:spcPts val="0"/>
                        </a:spcBef>
                        <a:spcAft>
                          <a:spcPts val="0"/>
                        </a:spcAft>
                        <a:buSzPts val="700"/>
                        <a:buFont typeface="Calibri"/>
                        <a:buNone/>
                      </a:pPr>
                      <a:r>
                        <a:rPr lang="en-US" sz="700" u="none" strike="noStrike" cap="none"/>
                        <a:t>ΑΔΥΝΑΜΙΕΣ </a:t>
                      </a:r>
                      <a:endParaRPr sz="1050" u="none" strike="noStrike" cap="none"/>
                    </a:p>
                    <a:p>
                      <a:pPr marL="0" marR="0" lvl="0" indent="0" algn="l" rtl="0">
                        <a:spcBef>
                          <a:spcPts val="0"/>
                        </a:spcBef>
                        <a:spcAft>
                          <a:spcPts val="0"/>
                        </a:spcAft>
                        <a:buSzPts val="700"/>
                        <a:buFont typeface="Calibri"/>
                        <a:buNone/>
                      </a:pPr>
                      <a:r>
                        <a:rPr lang="en-US" sz="700" u="none" strike="noStrike" cap="none"/>
                        <a:t>Φυσικές καταστροφές </a:t>
                      </a:r>
                      <a:endParaRPr sz="1050" u="none" strike="noStrike" cap="none"/>
                    </a:p>
                    <a:p>
                      <a:pPr marL="0" marR="0" lvl="0" indent="0" algn="l" rtl="0">
                        <a:spcBef>
                          <a:spcPts val="0"/>
                        </a:spcBef>
                        <a:spcAft>
                          <a:spcPts val="0"/>
                        </a:spcAft>
                        <a:buSzPts val="700"/>
                        <a:buFont typeface="Calibri"/>
                        <a:buNone/>
                      </a:pPr>
                      <a:r>
                        <a:rPr lang="en-US" sz="700" u="none" strike="noStrike" cap="none"/>
                        <a:t>Άρνηση παροχής υπηρεσιών </a:t>
                      </a:r>
                      <a:endParaRPr sz="1050" u="none" strike="noStrike" cap="none"/>
                    </a:p>
                    <a:p>
                      <a:pPr marL="0" marR="0" lvl="0" indent="0" algn="l" rtl="0">
                        <a:spcBef>
                          <a:spcPts val="0"/>
                        </a:spcBef>
                        <a:spcAft>
                          <a:spcPts val="0"/>
                        </a:spcAft>
                        <a:buSzPts val="700"/>
                        <a:buFont typeface="Calibri"/>
                        <a:buNone/>
                      </a:pPr>
                      <a:r>
                        <a:rPr lang="en-US" sz="700" u="none" strike="noStrike" cap="none"/>
                        <a:t> </a:t>
                      </a:r>
                      <a:endParaRPr sz="1050" u="none" strike="noStrike" cap="none"/>
                    </a:p>
                    <a:p>
                      <a:pPr marL="0" marR="0" lvl="0" indent="0" algn="l" rtl="0">
                        <a:spcBef>
                          <a:spcPts val="0"/>
                        </a:spcBef>
                        <a:spcAft>
                          <a:spcPts val="0"/>
                        </a:spcAft>
                        <a:buSzPts val="700"/>
                        <a:buFont typeface="Calibri"/>
                        <a:buNone/>
                      </a:pPr>
                      <a:r>
                        <a:rPr lang="en-US" sz="700" u="none" strike="noStrike" cap="none"/>
                        <a:t>Κακόβουλο λογισμικό </a:t>
                      </a:r>
                      <a:endParaRPr sz="1050" u="none" strike="noStrike" cap="none"/>
                    </a:p>
                    <a:p>
                      <a:pPr marL="0" marR="0" lvl="0" indent="0" algn="l" rtl="0">
                        <a:spcBef>
                          <a:spcPts val="0"/>
                        </a:spcBef>
                        <a:spcAft>
                          <a:spcPts val="0"/>
                        </a:spcAft>
                        <a:buSzPts val="700"/>
                        <a:buFont typeface="Calibri"/>
                        <a:buNone/>
                      </a:pPr>
                      <a:r>
                        <a:rPr lang="en-US" sz="700" u="none" strike="noStrike" cap="none"/>
                        <a:t>Ωμή βία </a:t>
                      </a:r>
                      <a:endParaRPr sz="1050" u="none" strike="noStrike" cap="none"/>
                    </a:p>
                    <a:p>
                      <a:pPr marL="0" marR="0" lvl="0" indent="0" algn="l" rtl="0">
                        <a:spcBef>
                          <a:spcPts val="0"/>
                        </a:spcBef>
                        <a:spcAft>
                          <a:spcPts val="0"/>
                        </a:spcAft>
                        <a:buSzPts val="700"/>
                        <a:buFont typeface="Calibri"/>
                        <a:buNone/>
                      </a:pPr>
                      <a:r>
                        <a:rPr lang="en-US" sz="700" u="none" strike="noStrike" cap="none"/>
                        <a:t>Κλοπή ταυτότητας </a:t>
                      </a:r>
                      <a:endParaRPr sz="1050" u="none" strike="noStrike" cap="none"/>
                    </a:p>
                    <a:p>
                      <a:pPr marL="0" marR="0" lvl="0" indent="0" algn="l" rtl="0">
                        <a:spcBef>
                          <a:spcPts val="0"/>
                        </a:spcBef>
                        <a:spcAft>
                          <a:spcPts val="0"/>
                        </a:spcAft>
                        <a:buSzPts val="700"/>
                        <a:buFont typeface="Calibri"/>
                        <a:buNone/>
                      </a:pPr>
                      <a:r>
                        <a:rPr lang="en-US" sz="700" u="none" strike="noStrike" cap="none"/>
                        <a:t>Ψάρεμα/Κοινωνική μηχανική </a:t>
                      </a:r>
                      <a:endParaRPr sz="1050" u="none" strike="noStrike" cap="none"/>
                    </a:p>
                    <a:p>
                      <a:pPr marL="0" marR="0" lvl="0" indent="0" algn="l" rtl="0">
                        <a:spcBef>
                          <a:spcPts val="0"/>
                        </a:spcBef>
                        <a:spcAft>
                          <a:spcPts val="0"/>
                        </a:spcAft>
                        <a:buSzPts val="700"/>
                        <a:buFont typeface="Calibri"/>
                        <a:buNone/>
                      </a:pPr>
                      <a:r>
                        <a:rPr lang="en-US" sz="700" u="none" strike="noStrike" cap="none"/>
                        <a:t>Στοχευμένες επιθέσεις </a:t>
                      </a:r>
                      <a:endParaRPr sz="1050" u="none" strike="noStrike" cap="none"/>
                    </a:p>
                    <a:p>
                      <a:pPr marL="0" marR="0" lvl="0" indent="0" algn="l" rtl="0">
                        <a:spcBef>
                          <a:spcPts val="0"/>
                        </a:spcBef>
                        <a:spcAft>
                          <a:spcPts val="0"/>
                        </a:spcAft>
                        <a:buSzPts val="700"/>
                        <a:buFont typeface="Calibri"/>
                        <a:buNone/>
                      </a:pPr>
                      <a:r>
                        <a:rPr lang="en-US" sz="700" u="none" strike="noStrike" cap="none"/>
                        <a:t>Κατάχρηση και κλοπή δεδομένων </a:t>
                      </a:r>
                      <a:endParaRPr sz="1050" u="none" strike="noStrike" cap="none"/>
                    </a:p>
                    <a:p>
                      <a:pPr marL="0" marR="0" lvl="0" indent="0" algn="l" rtl="0">
                        <a:spcBef>
                          <a:spcPts val="0"/>
                        </a:spcBef>
                        <a:spcAft>
                          <a:spcPts val="0"/>
                        </a:spcAft>
                        <a:buSzPts val="700"/>
                        <a:buFont typeface="Calibri"/>
                        <a:buNone/>
                      </a:pPr>
                      <a:r>
                        <a:rPr lang="en-US" sz="700" u="none" strike="noStrike" cap="none"/>
                        <a:t>Χειραγώγηση πληροφοριών </a:t>
                      </a:r>
                      <a:endParaRPr sz="1050" u="none" strike="noStrike" cap="none"/>
                    </a:p>
                    <a:p>
                      <a:pPr marL="0" marR="0" lvl="0" indent="0" algn="l" rtl="0">
                        <a:spcBef>
                          <a:spcPts val="0"/>
                        </a:spcBef>
                        <a:spcAft>
                          <a:spcPts val="0"/>
                        </a:spcAft>
                        <a:buSzPts val="700"/>
                        <a:buFont typeface="Calibri"/>
                        <a:buNone/>
                      </a:pPr>
                      <a:r>
                        <a:rPr lang="en-US" sz="700" u="none" strike="noStrike" cap="none"/>
                        <a:t> </a:t>
                      </a:r>
                      <a:endParaRPr sz="1050" u="none" strike="noStrike" cap="none"/>
                    </a:p>
                    <a:p>
                      <a:pPr marL="0" marR="0" lvl="0" indent="0" algn="l" rtl="0">
                        <a:spcBef>
                          <a:spcPts val="0"/>
                        </a:spcBef>
                        <a:spcAft>
                          <a:spcPts val="0"/>
                        </a:spcAft>
                        <a:buSzPts val="700"/>
                        <a:buFont typeface="Calibri"/>
                        <a:buNone/>
                      </a:pPr>
                      <a:r>
                        <a:rPr lang="en-US" sz="700" u="none" strike="noStrike" cap="none"/>
                        <a:t>Απάτη </a:t>
                      </a:r>
                      <a:endParaRPr sz="1050" u="none" strike="noStrike" cap="none"/>
                    </a:p>
                    <a:p>
                      <a:pPr marL="0" marR="0" lvl="0" indent="0" algn="l" rtl="0">
                        <a:spcBef>
                          <a:spcPts val="0"/>
                        </a:spcBef>
                        <a:spcAft>
                          <a:spcPts val="0"/>
                        </a:spcAft>
                        <a:buSzPts val="700"/>
                        <a:buFont typeface="Calibri"/>
                        <a:buNone/>
                      </a:pPr>
                      <a:r>
                        <a:rPr lang="en-US" sz="700" u="none" strike="noStrike" cap="none"/>
                        <a:t>Σαμποτάζ </a:t>
                      </a:r>
                      <a:endParaRPr sz="1050" u="none" strike="noStrike" cap="none"/>
                    </a:p>
                    <a:p>
                      <a:pPr marL="0" marR="0" lvl="0" indent="0" algn="l" rtl="0">
                        <a:spcBef>
                          <a:spcPts val="0"/>
                        </a:spcBef>
                        <a:spcAft>
                          <a:spcPts val="0"/>
                        </a:spcAft>
                        <a:buSzPts val="700"/>
                        <a:buFont typeface="Calibri"/>
                        <a:buNone/>
                      </a:pPr>
                      <a:r>
                        <a:rPr lang="en-US" sz="700" u="none" strike="noStrike" cap="none"/>
                        <a:t>Βανδαλισμοί </a:t>
                      </a:r>
                      <a:endParaRPr sz="1050" u="none" strike="noStrike" cap="none"/>
                    </a:p>
                    <a:p>
                      <a:pPr marL="0" marR="0" lvl="0" indent="0" algn="l" rtl="0">
                        <a:spcBef>
                          <a:spcPts val="0"/>
                        </a:spcBef>
                        <a:spcAft>
                          <a:spcPts val="0"/>
                        </a:spcAft>
                        <a:buSzPts val="700"/>
                        <a:buFont typeface="Calibri"/>
                        <a:buNone/>
                      </a:pPr>
                      <a:r>
                        <a:rPr lang="en-US" sz="700" u="none" strike="noStrike" cap="none"/>
                        <a:t>Εξαναγκασμός, εκβιασμός ή διαφθορά </a:t>
                      </a:r>
                      <a:endParaRPr sz="1050" u="none" strike="noStrike" cap="none"/>
                    </a:p>
                    <a:p>
                      <a:pPr marL="0" marR="0" lvl="0" indent="0" algn="l" rtl="0">
                        <a:spcBef>
                          <a:spcPts val="0"/>
                        </a:spcBef>
                        <a:spcAft>
                          <a:spcPts val="0"/>
                        </a:spcAft>
                        <a:buSzPts val="700"/>
                        <a:buFont typeface="Calibri"/>
                        <a:buNone/>
                      </a:pPr>
                      <a:r>
                        <a:rPr lang="en-US" sz="700" u="none" strike="noStrike" cap="none"/>
                        <a:t>Πειρατεία/οργανωμένο έγκλημα</a:t>
                      </a:r>
                      <a:endParaRPr sz="1050" u="none" strike="noStrike" cap="none"/>
                    </a:p>
                    <a:p>
                      <a:pPr marL="0" marR="0" lvl="0" indent="0" algn="l" rtl="0">
                        <a:spcBef>
                          <a:spcPts val="0"/>
                        </a:spcBef>
                        <a:spcAft>
                          <a:spcPts val="0"/>
                        </a:spcAft>
                        <a:buSzPts val="700"/>
                        <a:buFont typeface="Calibri"/>
                        <a:buNone/>
                      </a:pPr>
                      <a:r>
                        <a:rPr lang="en-US" sz="700" u="none" strike="noStrike" cap="none"/>
                        <a:t> </a:t>
                      </a:r>
                      <a:endParaRPr sz="1050" u="none" strike="noStrike" cap="none"/>
                    </a:p>
                    <a:p>
                      <a:pPr marL="0" marR="0" lvl="0" indent="0" algn="l" rtl="0">
                        <a:spcBef>
                          <a:spcPts val="0"/>
                        </a:spcBef>
                        <a:spcAft>
                          <a:spcPts val="0"/>
                        </a:spcAft>
                        <a:buSzPts val="700"/>
                        <a:buFont typeface="Calibri"/>
                        <a:buNone/>
                      </a:pPr>
                      <a:r>
                        <a:rPr lang="en-US" sz="700" u="none" strike="noStrike" cap="none"/>
                        <a:t>«Συστήματα </a:t>
                      </a:r>
                      <a:endParaRPr sz="1050" u="none" strike="noStrike" cap="none"/>
                    </a:p>
                    <a:p>
                      <a:pPr marL="0" marR="0" lvl="0" indent="0" algn="l" rtl="0">
                        <a:spcBef>
                          <a:spcPts val="0"/>
                        </a:spcBef>
                        <a:spcAft>
                          <a:spcPts val="0"/>
                        </a:spcAft>
                        <a:buSzPts val="700"/>
                        <a:buFont typeface="Calibri"/>
                        <a:buNone/>
                      </a:pPr>
                      <a:r>
                        <a:rPr lang="en-US" sz="700" u="none" strike="noStrike" cap="none"/>
                        <a:t>Συσκευές </a:t>
                      </a:r>
                      <a:endParaRPr sz="1050" u="none" strike="noStrike" cap="none"/>
                    </a:p>
                    <a:p>
                      <a:pPr marL="0" marR="0" lvl="0" indent="0" algn="l" rtl="0">
                        <a:spcBef>
                          <a:spcPts val="0"/>
                        </a:spcBef>
                        <a:spcAft>
                          <a:spcPts val="0"/>
                        </a:spcAft>
                        <a:buSzPts val="700"/>
                        <a:buFont typeface="Calibri"/>
                        <a:buNone/>
                      </a:pPr>
                      <a:r>
                        <a:rPr lang="en-US" sz="700" u="none" strike="noStrike" cap="none"/>
                        <a:t>Συστήματα πλοήγησης και επικοινωνιών </a:t>
                      </a:r>
                      <a:endParaRPr sz="1050" u="none" strike="noStrike" cap="none"/>
                    </a:p>
                    <a:p>
                      <a:pPr marL="0" marR="0" lvl="0" indent="0" algn="l" rtl="0">
                        <a:spcBef>
                          <a:spcPts val="0"/>
                        </a:spcBef>
                        <a:spcAft>
                          <a:spcPts val="0"/>
                        </a:spcAft>
                        <a:buSzPts val="700"/>
                        <a:buFont typeface="Calibri"/>
                        <a:buNone/>
                      </a:pPr>
                      <a:r>
                        <a:rPr lang="en-US" sz="700" u="none" strike="noStrike" cap="none"/>
                        <a:t>Κύρια συστήματα εφοδιασμού </a:t>
                      </a:r>
                      <a:endParaRPr sz="1050" u="none" strike="noStrike" cap="none"/>
                    </a:p>
                    <a:p>
                      <a:pPr marL="0" marR="0" lvl="0" indent="0" algn="l" rtl="0">
                        <a:spcBef>
                          <a:spcPts val="0"/>
                        </a:spcBef>
                        <a:spcAft>
                          <a:spcPts val="0"/>
                        </a:spcAft>
                        <a:buSzPts val="700"/>
                        <a:buFont typeface="Calibri"/>
                        <a:buNone/>
                      </a:pPr>
                      <a:r>
                        <a:rPr lang="en-US" sz="700" u="none" strike="noStrike" cap="none"/>
                        <a:t> </a:t>
                      </a:r>
                      <a:endParaRPr sz="1050" u="none" strike="noStrike" cap="none"/>
                    </a:p>
                    <a:p>
                      <a:pPr marL="0" marR="0" lvl="0" indent="0" algn="l" rtl="0">
                        <a:spcBef>
                          <a:spcPts val="0"/>
                        </a:spcBef>
                        <a:spcAft>
                          <a:spcPts val="0"/>
                        </a:spcAft>
                        <a:buSzPts val="700"/>
                        <a:buFont typeface="Calibri"/>
                        <a:buNone/>
                      </a:pPr>
                      <a:r>
                        <a:rPr lang="en-US" sz="700" u="none" strike="noStrike" cap="none"/>
                        <a:t>Αποτυχία ή διακοπή παροχής υπηρεσιών</a:t>
                      </a:r>
                      <a:endParaRPr sz="1050" u="none" strike="noStrike" cap="none"/>
                    </a:p>
                    <a:p>
                      <a:pPr marL="0" marR="0" lvl="0" indent="0" algn="l" rtl="0">
                        <a:spcBef>
                          <a:spcPts val="0"/>
                        </a:spcBef>
                        <a:spcAft>
                          <a:spcPts val="0"/>
                        </a:spcAft>
                        <a:buSzPts val="700"/>
                        <a:buFont typeface="Calibri"/>
                        <a:buNone/>
                      </a:pPr>
                      <a:r>
                        <a:rPr lang="en-US" sz="700" u="none" strike="noStrike" cap="none"/>
                        <a:t> </a:t>
                      </a:r>
                      <a:endParaRPr sz="1050" u="none" strike="noStrike" cap="none">
                        <a:latin typeface="Arial"/>
                        <a:ea typeface="Arial"/>
                        <a:cs typeface="Arial"/>
                        <a:sym typeface="Arial"/>
                      </a:endParaRPr>
                    </a:p>
                  </a:txBody>
                  <a:tcPr marL="60175" marR="60175"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8"/>
        <p:cNvGrpSpPr/>
        <p:nvPr/>
      </p:nvGrpSpPr>
      <p:grpSpPr>
        <a:xfrm>
          <a:off x="0" y="0"/>
          <a:ext cx="0" cy="0"/>
          <a:chOff x="0" y="0"/>
          <a:chExt cx="0" cy="0"/>
        </a:xfrm>
      </p:grpSpPr>
      <p:sp>
        <p:nvSpPr>
          <p:cNvPr id="2459" name="Google Shape;2459;p117"/>
          <p:cNvSpPr txBox="1">
            <a:spLocks noGrp="1"/>
          </p:cNvSpPr>
          <p:nvPr>
            <p:ph type="title"/>
          </p:nvPr>
        </p:nvSpPr>
        <p:spPr>
          <a:xfrm>
            <a:off x="415290" y="64452"/>
            <a:ext cx="5195570" cy="3378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050" b="1">
                <a:solidFill>
                  <a:srgbClr val="CF1C9E"/>
                </a:solidFill>
                <a:latin typeface="Calibri"/>
                <a:ea typeface="Calibri"/>
                <a:cs typeface="Calibri"/>
                <a:sym typeface="Calibri"/>
              </a:rPr>
              <a:t>Υπηρεσίες ναυτιλιακής εφοδιαστικής αλυσίδας</a:t>
            </a:r>
            <a:endParaRPr sz="2050">
              <a:latin typeface="Calibri"/>
              <a:ea typeface="Calibri"/>
              <a:cs typeface="Calibri"/>
              <a:sym typeface="Calibri"/>
            </a:endParaRPr>
          </a:p>
        </p:txBody>
      </p:sp>
      <p:pic>
        <p:nvPicPr>
          <p:cNvPr id="2460" name="Google Shape;2460;p117"/>
          <p:cNvPicPr preferRelativeResize="0"/>
          <p:nvPr/>
        </p:nvPicPr>
        <p:blipFill rotWithShape="1">
          <a:blip r:embed="rId3">
            <a:alphaModFix/>
          </a:blip>
          <a:srcRect/>
          <a:stretch/>
        </p:blipFill>
        <p:spPr>
          <a:xfrm>
            <a:off x="5715000" y="3114675"/>
            <a:ext cx="5409882" cy="3161982"/>
          </a:xfrm>
          <a:prstGeom prst="rect">
            <a:avLst/>
          </a:prstGeom>
          <a:noFill/>
          <a:ln>
            <a:noFill/>
          </a:ln>
        </p:spPr>
      </p:pic>
      <p:grpSp>
        <p:nvGrpSpPr>
          <p:cNvPr id="2461" name="Google Shape;2461;p117"/>
          <p:cNvGrpSpPr/>
          <p:nvPr/>
        </p:nvGrpSpPr>
        <p:grpSpPr>
          <a:xfrm>
            <a:off x="533400" y="325119"/>
            <a:ext cx="10816907" cy="5903912"/>
            <a:chOff x="1375092" y="554990"/>
            <a:chExt cx="10816907" cy="5903912"/>
          </a:xfrm>
        </p:grpSpPr>
        <p:pic>
          <p:nvPicPr>
            <p:cNvPr id="2462" name="Google Shape;2462;p117"/>
            <p:cNvPicPr preferRelativeResize="0"/>
            <p:nvPr/>
          </p:nvPicPr>
          <p:blipFill rotWithShape="1">
            <a:blip r:embed="rId4">
              <a:alphaModFix/>
            </a:blip>
            <a:srcRect/>
            <a:stretch/>
          </p:blipFill>
          <p:spPr>
            <a:xfrm>
              <a:off x="1375092" y="1918652"/>
              <a:ext cx="3692842" cy="4540250"/>
            </a:xfrm>
            <a:prstGeom prst="rect">
              <a:avLst/>
            </a:prstGeom>
            <a:noFill/>
            <a:ln>
              <a:noFill/>
            </a:ln>
          </p:spPr>
        </p:pic>
        <p:pic>
          <p:nvPicPr>
            <p:cNvPr id="2463" name="Google Shape;2463;p117"/>
            <p:cNvPicPr preferRelativeResize="0"/>
            <p:nvPr/>
          </p:nvPicPr>
          <p:blipFill rotWithShape="1">
            <a:blip r:embed="rId5">
              <a:alphaModFix/>
            </a:blip>
            <a:srcRect/>
            <a:stretch/>
          </p:blipFill>
          <p:spPr>
            <a:xfrm>
              <a:off x="4945697" y="3230879"/>
              <a:ext cx="1297939" cy="864552"/>
            </a:xfrm>
            <a:prstGeom prst="rect">
              <a:avLst/>
            </a:prstGeom>
            <a:noFill/>
            <a:ln>
              <a:noFill/>
            </a:ln>
          </p:spPr>
        </p:pic>
        <p:pic>
          <p:nvPicPr>
            <p:cNvPr id="2464" name="Google Shape;2464;p117"/>
            <p:cNvPicPr preferRelativeResize="0"/>
            <p:nvPr/>
          </p:nvPicPr>
          <p:blipFill rotWithShape="1">
            <a:blip r:embed="rId6">
              <a:alphaModFix/>
            </a:blip>
            <a:srcRect/>
            <a:stretch/>
          </p:blipFill>
          <p:spPr>
            <a:xfrm>
              <a:off x="5808027" y="554990"/>
              <a:ext cx="6383972" cy="1919604"/>
            </a:xfrm>
            <a:prstGeom prst="rect">
              <a:avLst/>
            </a:prstGeom>
            <a:noFill/>
            <a:ln>
              <a:noFill/>
            </a:ln>
          </p:spPr>
        </p:pic>
        <p:pic>
          <p:nvPicPr>
            <p:cNvPr id="2465" name="Google Shape;2465;p117"/>
            <p:cNvPicPr preferRelativeResize="0"/>
            <p:nvPr/>
          </p:nvPicPr>
          <p:blipFill rotWithShape="1">
            <a:blip r:embed="rId7">
              <a:alphaModFix/>
            </a:blip>
            <a:srcRect/>
            <a:stretch/>
          </p:blipFill>
          <p:spPr>
            <a:xfrm>
              <a:off x="1897697" y="1250950"/>
              <a:ext cx="3286125" cy="447675"/>
            </a:xfrm>
            <a:prstGeom prst="rect">
              <a:avLst/>
            </a:prstGeom>
            <a:noFill/>
            <a:ln>
              <a:noFill/>
            </a:ln>
          </p:spPr>
        </p:pic>
      </p:grpSp>
      <p:pic>
        <p:nvPicPr>
          <p:cNvPr id="2466" name="Google Shape;2466;p117"/>
          <p:cNvPicPr preferRelativeResize="0"/>
          <p:nvPr/>
        </p:nvPicPr>
        <p:blipFill rotWithShape="1">
          <a:blip r:embed="rId8">
            <a:alphaModFix/>
          </a:blip>
          <a:srcRect/>
          <a:stretch/>
        </p:blipFill>
        <p:spPr>
          <a:xfrm>
            <a:off x="6705600" y="6314757"/>
            <a:ext cx="2893695" cy="438784"/>
          </a:xfrm>
          <a:prstGeom prst="rect">
            <a:avLst/>
          </a:prstGeom>
          <a:noFill/>
          <a:ln>
            <a:noFill/>
          </a:ln>
        </p:spPr>
      </p:pic>
      <p:pic>
        <p:nvPicPr>
          <p:cNvPr id="2467" name="Google Shape;2467;p117"/>
          <p:cNvPicPr preferRelativeResize="0"/>
          <p:nvPr/>
        </p:nvPicPr>
        <p:blipFill rotWithShape="1">
          <a:blip r:embed="rId9">
            <a:alphaModFix/>
          </a:blip>
          <a:srcRect/>
          <a:stretch/>
        </p:blipFill>
        <p:spPr>
          <a:xfrm>
            <a:off x="6467475" y="2524125"/>
            <a:ext cx="2922270" cy="447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1"/>
        <p:cNvGrpSpPr/>
        <p:nvPr/>
      </p:nvGrpSpPr>
      <p:grpSpPr>
        <a:xfrm>
          <a:off x="0" y="0"/>
          <a:ext cx="0" cy="0"/>
          <a:chOff x="0" y="0"/>
          <a:chExt cx="0" cy="0"/>
        </a:xfrm>
      </p:grpSpPr>
      <p:sp>
        <p:nvSpPr>
          <p:cNvPr id="2472" name="Google Shape;2472;p118"/>
          <p:cNvSpPr txBox="1">
            <a:spLocks noGrp="1"/>
          </p:cNvSpPr>
          <p:nvPr>
            <p:ph type="title"/>
          </p:nvPr>
        </p:nvSpPr>
        <p:spPr>
          <a:xfrm>
            <a:off x="1160780" y="67627"/>
            <a:ext cx="9670415"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600"/>
              <a:t>Επίδραση της κρίσης στην αλυσίδα εφοδιασμού</a:t>
            </a:r>
            <a:endParaRPr sz="3600"/>
          </a:p>
        </p:txBody>
      </p:sp>
      <p:sp>
        <p:nvSpPr>
          <p:cNvPr id="2473" name="Google Shape;2473;p118"/>
          <p:cNvSpPr txBox="1"/>
          <p:nvPr/>
        </p:nvSpPr>
        <p:spPr>
          <a:xfrm>
            <a:off x="608330" y="813434"/>
            <a:ext cx="7485380" cy="2327910"/>
          </a:xfrm>
          <a:prstGeom prst="rect">
            <a:avLst/>
          </a:prstGeom>
          <a:noFill/>
          <a:ln>
            <a:noFill/>
          </a:ln>
        </p:spPr>
        <p:txBody>
          <a:bodyPr spcFirstLastPara="1" wrap="square" lIns="0" tIns="12700" rIns="0" bIns="0" anchor="t" anchorCtr="0">
            <a:spAutoFit/>
          </a:bodyPr>
          <a:lstStyle/>
          <a:p>
            <a:pPr marL="3295015" marR="0" lvl="0" indent="0" algn="l" rtl="0">
              <a:lnSpc>
                <a:spcPct val="100000"/>
              </a:lnSpc>
              <a:spcBef>
                <a:spcPts val="0"/>
              </a:spcBef>
              <a:spcAft>
                <a:spcPts val="0"/>
              </a:spcAft>
              <a:buNone/>
            </a:pPr>
            <a:r>
              <a:rPr lang="en-US" sz="3600">
                <a:solidFill>
                  <a:schemeClr val="dk1"/>
                </a:solidFill>
                <a:latin typeface="Calibri"/>
                <a:ea typeface="Calibri"/>
                <a:cs typeface="Calibri"/>
                <a:sym typeface="Calibri"/>
              </a:rPr>
              <a:t>Υπηρεσίες Ασφάλεια</a:t>
            </a:r>
            <a:endParaRPr sz="3600">
              <a:solidFill>
                <a:schemeClr val="dk1"/>
              </a:solidFill>
              <a:latin typeface="Calibri"/>
              <a:ea typeface="Calibri"/>
              <a:cs typeface="Calibri"/>
              <a:sym typeface="Calibri"/>
            </a:endParaRPr>
          </a:p>
          <a:p>
            <a:pPr marL="12700" marR="0" lvl="0" indent="0" algn="l" rtl="0">
              <a:lnSpc>
                <a:spcPct val="100000"/>
              </a:lnSpc>
              <a:spcBef>
                <a:spcPts val="2625"/>
              </a:spcBef>
              <a:spcAft>
                <a:spcPts val="0"/>
              </a:spcAft>
              <a:buNone/>
            </a:pPr>
            <a:r>
              <a:rPr lang="en-US" sz="400">
                <a:solidFill>
                  <a:srgbClr val="575757"/>
                </a:solidFill>
                <a:latin typeface="Calibri"/>
                <a:ea typeface="Calibri"/>
                <a:cs typeface="Calibri"/>
                <a:sym typeface="Calibri"/>
              </a:rPr>
              <a:t>Πηγή: </a:t>
            </a:r>
            <a:r>
              <a:rPr lang="en-US" sz="400" u="sng">
                <a:solidFill>
                  <a:srgbClr val="57575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https://www.bbc.com/news/world-543</a:t>
            </a:r>
            <a:r>
              <a:rPr lang="en-US" sz="400">
                <a:solidFill>
                  <a:srgbClr val="575757"/>
                </a:solidFill>
                <a:latin typeface="Calibri"/>
                <a:ea typeface="Calibri"/>
                <a:cs typeface="Calibri"/>
                <a:sym typeface="Calibri"/>
              </a:rPr>
              <a:t>37098</a:t>
            </a:r>
            <a:endParaRPr sz="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400">
              <a:solidFill>
                <a:schemeClr val="dk1"/>
              </a:solidFill>
              <a:latin typeface="Calibri"/>
              <a:ea typeface="Calibri"/>
              <a:cs typeface="Calibri"/>
              <a:sym typeface="Calibri"/>
            </a:endParaRPr>
          </a:p>
          <a:p>
            <a:pPr marL="0" marR="0" lvl="0" indent="0" algn="l" rtl="0">
              <a:lnSpc>
                <a:spcPct val="100000"/>
              </a:lnSpc>
              <a:spcBef>
                <a:spcPts val="55"/>
              </a:spcBef>
              <a:spcAft>
                <a:spcPts val="0"/>
              </a:spcAft>
              <a:buNone/>
            </a:pPr>
            <a:endParaRPr sz="550">
              <a:solidFill>
                <a:schemeClr val="dk1"/>
              </a:solidFill>
              <a:latin typeface="Calibri"/>
              <a:ea typeface="Calibri"/>
              <a:cs typeface="Calibri"/>
              <a:sym typeface="Calibri"/>
            </a:endParaRPr>
          </a:p>
          <a:p>
            <a:pPr marL="3200400" marR="0" lvl="0" indent="-139700" algn="l" rtl="0">
              <a:lnSpc>
                <a:spcPct val="100000"/>
              </a:lnSpc>
              <a:spcBef>
                <a:spcPts val="0"/>
              </a:spcBef>
              <a:spcAft>
                <a:spcPts val="0"/>
              </a:spcAft>
              <a:buClr>
                <a:schemeClr val="dk1"/>
              </a:buClr>
              <a:buSzPts val="1750"/>
              <a:buFont typeface="Arial"/>
              <a:buChar char="•"/>
            </a:pPr>
            <a:r>
              <a:rPr lang="en-US" sz="1150">
                <a:solidFill>
                  <a:schemeClr val="dk1"/>
                </a:solidFill>
                <a:latin typeface="Arial"/>
                <a:ea typeface="Arial"/>
                <a:cs typeface="Arial"/>
                <a:sym typeface="Arial"/>
              </a:rPr>
              <a:t>Covid-19</a:t>
            </a:r>
            <a:endParaRPr sz="1150">
              <a:solidFill>
                <a:schemeClr val="dk1"/>
              </a:solidFill>
              <a:latin typeface="Arial"/>
              <a:ea typeface="Arial"/>
              <a:cs typeface="Arial"/>
              <a:sym typeface="Arial"/>
            </a:endParaRPr>
          </a:p>
          <a:p>
            <a:pPr marL="3200400" marR="0" lvl="0" indent="-139700" algn="l" rtl="0">
              <a:lnSpc>
                <a:spcPct val="100000"/>
              </a:lnSpc>
              <a:spcBef>
                <a:spcPts val="1390"/>
              </a:spcBef>
              <a:spcAft>
                <a:spcPts val="0"/>
              </a:spcAft>
              <a:buClr>
                <a:schemeClr val="dk1"/>
              </a:buClr>
              <a:buSzPts val="1750"/>
              <a:buFont typeface="Arial"/>
              <a:buChar char="•"/>
            </a:pPr>
            <a:r>
              <a:rPr lang="en-US" sz="1150">
                <a:solidFill>
                  <a:schemeClr val="dk1"/>
                </a:solidFill>
                <a:latin typeface="Arial"/>
                <a:ea typeface="Arial"/>
                <a:cs typeface="Arial"/>
                <a:sym typeface="Arial"/>
              </a:rPr>
              <a:t>Σύγχρονη διπλωματία του κυβερνοπολέμου</a:t>
            </a:r>
            <a:endParaRPr sz="1150">
              <a:solidFill>
                <a:schemeClr val="dk1"/>
              </a:solidFill>
              <a:latin typeface="Arial"/>
              <a:ea typeface="Arial"/>
              <a:cs typeface="Arial"/>
              <a:sym typeface="Arial"/>
            </a:endParaRPr>
          </a:p>
          <a:p>
            <a:pPr marL="3200400" marR="0" lvl="0" indent="-139700" algn="l" rtl="0">
              <a:lnSpc>
                <a:spcPct val="100000"/>
              </a:lnSpc>
              <a:spcBef>
                <a:spcPts val="1395"/>
              </a:spcBef>
              <a:spcAft>
                <a:spcPts val="0"/>
              </a:spcAft>
              <a:buClr>
                <a:schemeClr val="dk1"/>
              </a:buClr>
              <a:buSzPts val="1750"/>
              <a:buFont typeface="Arial"/>
              <a:buChar char="•"/>
            </a:pPr>
            <a:r>
              <a:rPr lang="en-US" sz="1150">
                <a:solidFill>
                  <a:schemeClr val="dk1"/>
                </a:solidFill>
                <a:latin typeface="Arial"/>
                <a:ea typeface="Arial"/>
                <a:cs typeface="Arial"/>
                <a:sym typeface="Arial"/>
              </a:rPr>
              <a:t>Κίνδυνοι από κλιματικές αλλαγές</a:t>
            </a:r>
            <a:endParaRPr sz="1150">
              <a:solidFill>
                <a:schemeClr val="dk1"/>
              </a:solidFill>
              <a:latin typeface="Arial"/>
              <a:ea typeface="Arial"/>
              <a:cs typeface="Arial"/>
              <a:sym typeface="Arial"/>
            </a:endParaRPr>
          </a:p>
        </p:txBody>
      </p:sp>
      <p:sp>
        <p:nvSpPr>
          <p:cNvPr id="2474" name="Google Shape;2474;p118"/>
          <p:cNvSpPr txBox="1"/>
          <p:nvPr/>
        </p:nvSpPr>
        <p:spPr>
          <a:xfrm>
            <a:off x="4454842" y="3267709"/>
            <a:ext cx="367030" cy="2006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50">
                <a:solidFill>
                  <a:schemeClr val="dk1"/>
                </a:solidFill>
                <a:latin typeface="Calibri"/>
                <a:ea typeface="Calibri"/>
                <a:cs typeface="Calibri"/>
                <a:sym typeface="Calibri"/>
              </a:rPr>
              <a:t>Κρίση</a:t>
            </a:r>
            <a:endParaRPr/>
          </a:p>
        </p:txBody>
      </p:sp>
      <p:sp>
        <p:nvSpPr>
          <p:cNvPr id="2475" name="Google Shape;2475;p118"/>
          <p:cNvSpPr txBox="1"/>
          <p:nvPr/>
        </p:nvSpPr>
        <p:spPr>
          <a:xfrm>
            <a:off x="4449127" y="3556316"/>
            <a:ext cx="516255" cy="2006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50">
                <a:solidFill>
                  <a:schemeClr val="dk1"/>
                </a:solidFill>
                <a:latin typeface="Calibri"/>
                <a:ea typeface="Calibri"/>
                <a:cs typeface="Calibri"/>
                <a:sym typeface="Calibri"/>
              </a:rPr>
              <a:t>πόλεμος</a:t>
            </a:r>
            <a:endParaRPr/>
          </a:p>
        </p:txBody>
      </p:sp>
      <p:grpSp>
        <p:nvGrpSpPr>
          <p:cNvPr id="2476" name="Google Shape;2476;p118"/>
          <p:cNvGrpSpPr/>
          <p:nvPr/>
        </p:nvGrpSpPr>
        <p:grpSpPr>
          <a:xfrm>
            <a:off x="413702" y="3192462"/>
            <a:ext cx="4091940" cy="3094355"/>
            <a:chOff x="413702" y="3192462"/>
            <a:chExt cx="4091940" cy="3094355"/>
          </a:xfrm>
        </p:grpSpPr>
        <p:pic>
          <p:nvPicPr>
            <p:cNvPr id="2477" name="Google Shape;2477;p118"/>
            <p:cNvPicPr preferRelativeResize="0"/>
            <p:nvPr/>
          </p:nvPicPr>
          <p:blipFill rotWithShape="1">
            <a:blip r:embed="rId4">
              <a:alphaModFix/>
            </a:blip>
            <a:srcRect/>
            <a:stretch/>
          </p:blipFill>
          <p:spPr>
            <a:xfrm>
              <a:off x="413702" y="4426585"/>
              <a:ext cx="2594927" cy="1860232"/>
            </a:xfrm>
            <a:prstGeom prst="rect">
              <a:avLst/>
            </a:prstGeom>
            <a:noFill/>
            <a:ln>
              <a:noFill/>
            </a:ln>
          </p:spPr>
        </p:pic>
        <p:pic>
          <p:nvPicPr>
            <p:cNvPr id="2478" name="Google Shape;2478;p118"/>
            <p:cNvPicPr preferRelativeResize="0"/>
            <p:nvPr/>
          </p:nvPicPr>
          <p:blipFill rotWithShape="1">
            <a:blip r:embed="rId5">
              <a:alphaModFix/>
            </a:blip>
            <a:srcRect/>
            <a:stretch/>
          </p:blipFill>
          <p:spPr>
            <a:xfrm>
              <a:off x="2371090" y="4295457"/>
              <a:ext cx="2134552" cy="1537969"/>
            </a:xfrm>
            <a:prstGeom prst="rect">
              <a:avLst/>
            </a:prstGeom>
            <a:noFill/>
            <a:ln>
              <a:noFill/>
            </a:ln>
          </p:spPr>
        </p:pic>
        <p:pic>
          <p:nvPicPr>
            <p:cNvPr id="2479" name="Google Shape;2479;p118"/>
            <p:cNvPicPr preferRelativeResize="0"/>
            <p:nvPr/>
          </p:nvPicPr>
          <p:blipFill rotWithShape="1">
            <a:blip r:embed="rId6">
              <a:alphaModFix/>
            </a:blip>
            <a:srcRect/>
            <a:stretch/>
          </p:blipFill>
          <p:spPr>
            <a:xfrm>
              <a:off x="830580" y="3192462"/>
              <a:ext cx="2607945" cy="1372870"/>
            </a:xfrm>
            <a:prstGeom prst="rect">
              <a:avLst/>
            </a:prstGeom>
            <a:noFill/>
            <a:ln>
              <a:noFill/>
            </a:ln>
          </p:spPr>
        </p:pic>
      </p:grpSp>
      <p:sp>
        <p:nvSpPr>
          <p:cNvPr id="2480" name="Google Shape;2480;p118"/>
          <p:cNvSpPr txBox="1"/>
          <p:nvPr/>
        </p:nvSpPr>
        <p:spPr>
          <a:xfrm>
            <a:off x="3657282" y="3197932"/>
            <a:ext cx="688975" cy="664210"/>
          </a:xfrm>
          <a:prstGeom prst="rect">
            <a:avLst/>
          </a:prstGeom>
          <a:noFill/>
          <a:ln>
            <a:noFill/>
          </a:ln>
        </p:spPr>
        <p:txBody>
          <a:bodyPr spcFirstLastPara="1" wrap="square" lIns="0" tIns="90800" rIns="0" bIns="0" anchor="t" anchorCtr="0">
            <a:spAutoFit/>
          </a:bodyPr>
          <a:lstStyle/>
          <a:p>
            <a:pPr marL="152400" marR="0" lvl="0" indent="-139700" algn="l" rtl="0">
              <a:lnSpc>
                <a:spcPct val="100000"/>
              </a:lnSpc>
              <a:spcBef>
                <a:spcPts val="0"/>
              </a:spcBef>
              <a:spcAft>
                <a:spcPts val="0"/>
              </a:spcAft>
              <a:buClr>
                <a:schemeClr val="dk1"/>
              </a:buClr>
              <a:buSzPts val="1750"/>
              <a:buFont typeface="Arial"/>
              <a:buChar char="•"/>
            </a:pPr>
            <a:r>
              <a:rPr lang="en-US" sz="1150">
                <a:solidFill>
                  <a:schemeClr val="dk1"/>
                </a:solidFill>
                <a:latin typeface="Calibri"/>
                <a:ea typeface="Calibri"/>
                <a:cs typeface="Calibri"/>
                <a:sym typeface="Calibri"/>
              </a:rPr>
              <a:t>Ενέργεια</a:t>
            </a:r>
            <a:endParaRPr sz="1150">
              <a:solidFill>
                <a:schemeClr val="dk1"/>
              </a:solidFill>
              <a:latin typeface="Calibri"/>
              <a:ea typeface="Calibri"/>
              <a:cs typeface="Calibri"/>
              <a:sym typeface="Calibri"/>
            </a:endParaRPr>
          </a:p>
          <a:p>
            <a:pPr marL="89535" marR="0" lvl="0" indent="-111124" algn="l" rtl="0">
              <a:lnSpc>
                <a:spcPct val="100000"/>
              </a:lnSpc>
              <a:spcBef>
                <a:spcPts val="935"/>
              </a:spcBef>
              <a:spcAft>
                <a:spcPts val="0"/>
              </a:spcAft>
              <a:buClr>
                <a:schemeClr val="dk1"/>
              </a:buClr>
              <a:buSzPts val="1750"/>
              <a:buFont typeface="Arial"/>
              <a:buChar char="•"/>
            </a:pPr>
            <a:r>
              <a:rPr lang="en-US" sz="1150">
                <a:solidFill>
                  <a:schemeClr val="dk1"/>
                </a:solidFill>
                <a:latin typeface="Calibri"/>
                <a:ea typeface="Calibri"/>
                <a:cs typeface="Calibri"/>
                <a:sym typeface="Calibri"/>
              </a:rPr>
              <a:t>Ουκρανία</a:t>
            </a:r>
            <a:endParaRPr sz="1150">
              <a:solidFill>
                <a:schemeClr val="dk1"/>
              </a:solidFill>
              <a:latin typeface="Calibri"/>
              <a:ea typeface="Calibri"/>
              <a:cs typeface="Calibri"/>
              <a:sym typeface="Calibri"/>
            </a:endParaRPr>
          </a:p>
        </p:txBody>
      </p:sp>
      <p:sp>
        <p:nvSpPr>
          <p:cNvPr id="2481" name="Google Shape;2481;p118"/>
          <p:cNvSpPr txBox="1"/>
          <p:nvPr/>
        </p:nvSpPr>
        <p:spPr>
          <a:xfrm>
            <a:off x="492442" y="6158547"/>
            <a:ext cx="1452245" cy="863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00">
                <a:solidFill>
                  <a:srgbClr val="FFFFFF"/>
                </a:solidFill>
                <a:latin typeface="Calibri"/>
                <a:ea typeface="Calibri"/>
                <a:cs typeface="Calibri"/>
                <a:sym typeface="Calibri"/>
              </a:rPr>
              <a:t>Πηγή: </a:t>
            </a:r>
            <a:r>
              <a:rPr lang="en-US" sz="400" u="sng">
                <a:solidFill>
                  <a:srgbClr val="FFFFF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https://www.iberdrola.com/sustainability/climate-ch</a:t>
            </a:r>
            <a:r>
              <a:rPr lang="en-US" sz="400">
                <a:solidFill>
                  <a:srgbClr val="FFFFFF"/>
                </a:solidFill>
                <a:latin typeface="Calibri"/>
                <a:ea typeface="Calibri"/>
                <a:cs typeface="Calibri"/>
                <a:sym typeface="Calibri"/>
              </a:rPr>
              <a:t>ange-mi</a:t>
            </a:r>
            <a:endParaRPr sz="400">
              <a:solidFill>
                <a:schemeClr val="dk1"/>
              </a:solidFill>
              <a:latin typeface="Calibri"/>
              <a:ea typeface="Calibri"/>
              <a:cs typeface="Calibri"/>
              <a:sym typeface="Calibri"/>
            </a:endParaRPr>
          </a:p>
        </p:txBody>
      </p:sp>
      <p:grpSp>
        <p:nvGrpSpPr>
          <p:cNvPr id="2482" name="Google Shape;2482;p118"/>
          <p:cNvGrpSpPr/>
          <p:nvPr/>
        </p:nvGrpSpPr>
        <p:grpSpPr>
          <a:xfrm>
            <a:off x="7462837" y="3383279"/>
            <a:ext cx="4394517" cy="2885440"/>
            <a:chOff x="7462837" y="3383279"/>
            <a:chExt cx="4394517" cy="2885440"/>
          </a:xfrm>
        </p:grpSpPr>
        <p:pic>
          <p:nvPicPr>
            <p:cNvPr id="2483" name="Google Shape;2483;p118"/>
            <p:cNvPicPr preferRelativeResize="0"/>
            <p:nvPr/>
          </p:nvPicPr>
          <p:blipFill rotWithShape="1">
            <a:blip r:embed="rId8">
              <a:alphaModFix/>
            </a:blip>
            <a:srcRect/>
            <a:stretch/>
          </p:blipFill>
          <p:spPr>
            <a:xfrm>
              <a:off x="8956357" y="3383279"/>
              <a:ext cx="2900997" cy="2107247"/>
            </a:xfrm>
            <a:prstGeom prst="rect">
              <a:avLst/>
            </a:prstGeom>
            <a:noFill/>
            <a:ln>
              <a:noFill/>
            </a:ln>
          </p:spPr>
        </p:pic>
        <p:pic>
          <p:nvPicPr>
            <p:cNvPr id="2484" name="Google Shape;2484;p118"/>
            <p:cNvPicPr preferRelativeResize="0"/>
            <p:nvPr/>
          </p:nvPicPr>
          <p:blipFill rotWithShape="1">
            <a:blip r:embed="rId9">
              <a:alphaModFix/>
            </a:blip>
            <a:srcRect/>
            <a:stretch/>
          </p:blipFill>
          <p:spPr>
            <a:xfrm>
              <a:off x="7462837" y="4426584"/>
              <a:ext cx="2461577" cy="1842135"/>
            </a:xfrm>
            <a:prstGeom prst="rect">
              <a:avLst/>
            </a:prstGeom>
            <a:noFill/>
            <a:ln>
              <a:noFill/>
            </a:ln>
          </p:spPr>
        </p:pic>
      </p:grpSp>
      <p:grpSp>
        <p:nvGrpSpPr>
          <p:cNvPr id="2485" name="Google Shape;2485;p118"/>
          <p:cNvGrpSpPr/>
          <p:nvPr/>
        </p:nvGrpSpPr>
        <p:grpSpPr>
          <a:xfrm>
            <a:off x="8487409" y="2016442"/>
            <a:ext cx="2381567" cy="1140459"/>
            <a:chOff x="8487409" y="2016442"/>
            <a:chExt cx="2381567" cy="1140459"/>
          </a:xfrm>
        </p:grpSpPr>
        <p:pic>
          <p:nvPicPr>
            <p:cNvPr id="2486" name="Google Shape;2486;p118"/>
            <p:cNvPicPr preferRelativeResize="0"/>
            <p:nvPr/>
          </p:nvPicPr>
          <p:blipFill rotWithShape="1">
            <a:blip r:embed="rId10">
              <a:alphaModFix/>
            </a:blip>
            <a:srcRect/>
            <a:stretch/>
          </p:blipFill>
          <p:spPr>
            <a:xfrm>
              <a:off x="9349104" y="2016442"/>
              <a:ext cx="1519872" cy="839787"/>
            </a:xfrm>
            <a:prstGeom prst="rect">
              <a:avLst/>
            </a:prstGeom>
            <a:noFill/>
            <a:ln>
              <a:noFill/>
            </a:ln>
          </p:spPr>
        </p:pic>
        <p:pic>
          <p:nvPicPr>
            <p:cNvPr id="2487" name="Google Shape;2487;p118"/>
            <p:cNvPicPr preferRelativeResize="0"/>
            <p:nvPr/>
          </p:nvPicPr>
          <p:blipFill rotWithShape="1">
            <a:blip r:embed="rId11">
              <a:alphaModFix/>
            </a:blip>
            <a:srcRect/>
            <a:stretch/>
          </p:blipFill>
          <p:spPr>
            <a:xfrm>
              <a:off x="8487409" y="2643822"/>
              <a:ext cx="1596707" cy="513079"/>
            </a:xfrm>
            <a:prstGeom prst="rect">
              <a:avLst/>
            </a:prstGeom>
            <a:noFill/>
            <a:ln>
              <a:noFill/>
            </a:ln>
          </p:spPr>
        </p:pic>
      </p:grpSp>
      <p:grpSp>
        <p:nvGrpSpPr>
          <p:cNvPr id="2488" name="Google Shape;2488;p118"/>
          <p:cNvGrpSpPr/>
          <p:nvPr/>
        </p:nvGrpSpPr>
        <p:grpSpPr>
          <a:xfrm>
            <a:off x="4722812" y="4394834"/>
            <a:ext cx="2517775" cy="710247"/>
            <a:chOff x="4722812" y="4394834"/>
            <a:chExt cx="2517775" cy="710247"/>
          </a:xfrm>
        </p:grpSpPr>
        <p:pic>
          <p:nvPicPr>
            <p:cNvPr id="2489" name="Google Shape;2489;p118"/>
            <p:cNvPicPr preferRelativeResize="0"/>
            <p:nvPr/>
          </p:nvPicPr>
          <p:blipFill rotWithShape="1">
            <a:blip r:embed="rId12">
              <a:alphaModFix/>
            </a:blip>
            <a:srcRect/>
            <a:stretch/>
          </p:blipFill>
          <p:spPr>
            <a:xfrm>
              <a:off x="4722812" y="4394834"/>
              <a:ext cx="2517775" cy="710247"/>
            </a:xfrm>
            <a:prstGeom prst="rect">
              <a:avLst/>
            </a:prstGeom>
            <a:noFill/>
            <a:ln>
              <a:noFill/>
            </a:ln>
          </p:spPr>
        </p:pic>
        <p:pic>
          <p:nvPicPr>
            <p:cNvPr id="2490" name="Google Shape;2490;p118"/>
            <p:cNvPicPr preferRelativeResize="0"/>
            <p:nvPr/>
          </p:nvPicPr>
          <p:blipFill rotWithShape="1">
            <a:blip r:embed="rId13">
              <a:alphaModFix/>
            </a:blip>
            <a:srcRect/>
            <a:stretch/>
          </p:blipFill>
          <p:spPr>
            <a:xfrm>
              <a:off x="4772977" y="4410709"/>
              <a:ext cx="2427605" cy="632459"/>
            </a:xfrm>
            <a:prstGeom prst="rect">
              <a:avLst/>
            </a:prstGeom>
            <a:noFill/>
            <a:ln>
              <a:noFill/>
            </a:ln>
          </p:spPr>
        </p:pic>
        <p:sp>
          <p:nvSpPr>
            <p:cNvPr id="2491" name="Google Shape;2491;p118"/>
            <p:cNvSpPr/>
            <p:nvPr/>
          </p:nvSpPr>
          <p:spPr>
            <a:xfrm>
              <a:off x="4772977" y="4410709"/>
              <a:ext cx="2427605" cy="632460"/>
            </a:xfrm>
            <a:custGeom>
              <a:avLst/>
              <a:gdLst/>
              <a:ahLst/>
              <a:cxnLst/>
              <a:rect l="l" t="t" r="r" b="b"/>
              <a:pathLst>
                <a:path w="2427604" h="632460" extrusionOk="0">
                  <a:moveTo>
                    <a:pt x="0" y="158114"/>
                  </a:moveTo>
                  <a:lnTo>
                    <a:pt x="2111375" y="158114"/>
                  </a:lnTo>
                  <a:lnTo>
                    <a:pt x="2111375" y="0"/>
                  </a:lnTo>
                  <a:lnTo>
                    <a:pt x="2427605" y="316229"/>
                  </a:lnTo>
                  <a:lnTo>
                    <a:pt x="2111375" y="632459"/>
                  </a:lnTo>
                  <a:lnTo>
                    <a:pt x="2111375" y="474344"/>
                  </a:lnTo>
                  <a:lnTo>
                    <a:pt x="0" y="474344"/>
                  </a:lnTo>
                  <a:lnTo>
                    <a:pt x="0" y="158114"/>
                  </a:lnTo>
                </a:path>
              </a:pathLst>
            </a:custGeom>
            <a:noFill/>
            <a:ln w="12700" cap="flat" cmpd="sng">
              <a:solidFill>
                <a:srgbClr val="0064A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5"/>
        <p:cNvGrpSpPr/>
        <p:nvPr/>
      </p:nvGrpSpPr>
      <p:grpSpPr>
        <a:xfrm>
          <a:off x="0" y="0"/>
          <a:ext cx="0" cy="0"/>
          <a:chOff x="0" y="0"/>
          <a:chExt cx="0" cy="0"/>
        </a:xfrm>
      </p:grpSpPr>
      <p:sp>
        <p:nvSpPr>
          <p:cNvPr id="2496" name="Google Shape;2496;p119"/>
          <p:cNvSpPr txBox="1">
            <a:spLocks noGrp="1"/>
          </p:cNvSpPr>
          <p:nvPr>
            <p:ph type="title"/>
          </p:nvPr>
        </p:nvSpPr>
        <p:spPr>
          <a:xfrm>
            <a:off x="78739" y="0"/>
            <a:ext cx="10471785" cy="1066800"/>
          </a:xfrm>
          <a:prstGeom prst="rect">
            <a:avLst/>
          </a:prstGeom>
          <a:noFill/>
          <a:ln>
            <a:noFill/>
          </a:ln>
        </p:spPr>
        <p:txBody>
          <a:bodyPr spcFirstLastPara="1" wrap="square" lIns="0" tIns="75550" rIns="0" bIns="0" anchor="t" anchorCtr="0">
            <a:spAutoFit/>
          </a:bodyPr>
          <a:lstStyle/>
          <a:p>
            <a:pPr marL="12700" marR="5080" lvl="0" indent="0" algn="l" rtl="0">
              <a:lnSpc>
                <a:spcPct val="107750"/>
              </a:lnSpc>
              <a:spcBef>
                <a:spcPts val="0"/>
              </a:spcBef>
              <a:spcAft>
                <a:spcPts val="0"/>
              </a:spcAft>
              <a:buNone/>
            </a:pPr>
            <a:r>
              <a:rPr lang="en-US" sz="3600" b="1">
                <a:latin typeface="Times New Roman"/>
                <a:ea typeface="Times New Roman"/>
                <a:cs typeface="Times New Roman"/>
                <a:sym typeface="Times New Roman"/>
              </a:rPr>
              <a:t>Ο πόλεμος στην Ουκρανία επηρεάζει την ασφάλεια  της εφοδιαστικής αλυσίδας</a:t>
            </a:r>
            <a:endParaRPr sz="3600">
              <a:latin typeface="Times New Roman"/>
              <a:ea typeface="Times New Roman"/>
              <a:cs typeface="Times New Roman"/>
              <a:sym typeface="Times New Roman"/>
            </a:endParaRPr>
          </a:p>
        </p:txBody>
      </p:sp>
      <p:sp>
        <p:nvSpPr>
          <p:cNvPr id="2497" name="Google Shape;2497;p119"/>
          <p:cNvSpPr txBox="1"/>
          <p:nvPr/>
        </p:nvSpPr>
        <p:spPr>
          <a:xfrm>
            <a:off x="635000" y="1717040"/>
            <a:ext cx="6692900" cy="2446655"/>
          </a:xfrm>
          <a:prstGeom prst="rect">
            <a:avLst/>
          </a:prstGeom>
          <a:noFill/>
          <a:ln>
            <a:noFill/>
          </a:ln>
        </p:spPr>
        <p:txBody>
          <a:bodyPr spcFirstLastPara="1" wrap="square" lIns="0" tIns="0" rIns="0" bIns="0" anchor="t" anchorCtr="0">
            <a:spAutoFit/>
          </a:bodyPr>
          <a:lstStyle/>
          <a:p>
            <a:pPr marL="234315" marR="0" lvl="0" indent="-221615" algn="l" rtl="0">
              <a:lnSpc>
                <a:spcPct val="135862"/>
              </a:lnSpc>
              <a:spcBef>
                <a:spcPts val="0"/>
              </a:spcBef>
              <a:spcAft>
                <a:spcPts val="0"/>
              </a:spcAft>
              <a:buClr>
                <a:srgbClr val="FFB800"/>
              </a:buClr>
              <a:buSzPts val="2100"/>
              <a:buFont typeface="Quattrocento Sans"/>
              <a:buChar char="⮚"/>
            </a:pPr>
            <a:r>
              <a:rPr lang="en-US" sz="1450">
                <a:solidFill>
                  <a:schemeClr val="dk1"/>
                </a:solidFill>
                <a:latin typeface="Calibri"/>
                <a:ea typeface="Calibri"/>
                <a:cs typeface="Calibri"/>
                <a:sym typeface="Calibri"/>
              </a:rPr>
              <a:t>Σημαντική ανατροπή στις ναυτιλιακές γραμμές,</a:t>
            </a:r>
            <a:endParaRPr sz="1450">
              <a:solidFill>
                <a:schemeClr val="dk1"/>
              </a:solidFill>
              <a:latin typeface="Calibri"/>
              <a:ea typeface="Calibri"/>
              <a:cs typeface="Calibri"/>
              <a:sym typeface="Calibri"/>
            </a:endParaRPr>
          </a:p>
          <a:p>
            <a:pPr marL="234315" marR="0" lvl="0" indent="-221615" algn="l" rtl="0">
              <a:lnSpc>
                <a:spcPct val="100000"/>
              </a:lnSpc>
              <a:spcBef>
                <a:spcPts val="1780"/>
              </a:spcBef>
              <a:spcAft>
                <a:spcPts val="0"/>
              </a:spcAft>
              <a:buClr>
                <a:srgbClr val="FFB800"/>
              </a:buClr>
              <a:buSzPts val="2100"/>
              <a:buFont typeface="Quattrocento Sans"/>
              <a:buChar char="⮚"/>
            </a:pPr>
            <a:r>
              <a:rPr lang="en-US" sz="1450">
                <a:solidFill>
                  <a:schemeClr val="dk1"/>
                </a:solidFill>
                <a:latin typeface="Calibri"/>
                <a:ea typeface="Calibri"/>
                <a:cs typeface="Calibri"/>
                <a:sym typeface="Calibri"/>
              </a:rPr>
              <a:t>στόλοι φορτηγών</a:t>
            </a:r>
            <a:endParaRPr sz="1450">
              <a:solidFill>
                <a:schemeClr val="dk1"/>
              </a:solidFill>
              <a:latin typeface="Calibri"/>
              <a:ea typeface="Calibri"/>
              <a:cs typeface="Calibri"/>
              <a:sym typeface="Calibri"/>
            </a:endParaRPr>
          </a:p>
          <a:p>
            <a:pPr marL="234315" marR="0" lvl="0" indent="-221615" algn="l" rtl="0">
              <a:lnSpc>
                <a:spcPct val="100000"/>
              </a:lnSpc>
              <a:spcBef>
                <a:spcPts val="1775"/>
              </a:spcBef>
              <a:spcAft>
                <a:spcPts val="0"/>
              </a:spcAft>
              <a:buClr>
                <a:srgbClr val="FFB800"/>
              </a:buClr>
              <a:buSzPts val="2100"/>
              <a:buFont typeface="Quattrocento Sans"/>
              <a:buChar char="⮚"/>
            </a:pPr>
            <a:r>
              <a:rPr lang="en-US" sz="1450">
                <a:solidFill>
                  <a:schemeClr val="dk1"/>
                </a:solidFill>
                <a:latin typeface="Calibri"/>
                <a:ea typeface="Calibri"/>
                <a:cs typeface="Calibri"/>
                <a:sym typeface="Calibri"/>
              </a:rPr>
              <a:t>ανατρεπτικές επιπτώσεις στην αλυσίδα εφοδιασμού</a:t>
            </a:r>
            <a:endParaRPr sz="1450">
              <a:solidFill>
                <a:schemeClr val="dk1"/>
              </a:solidFill>
              <a:latin typeface="Calibri"/>
              <a:ea typeface="Calibri"/>
              <a:cs typeface="Calibri"/>
              <a:sym typeface="Calibri"/>
            </a:endParaRPr>
          </a:p>
          <a:p>
            <a:pPr marL="234315" marR="0" lvl="0" indent="-221615" algn="l" rtl="0">
              <a:lnSpc>
                <a:spcPct val="100000"/>
              </a:lnSpc>
              <a:spcBef>
                <a:spcPts val="1780"/>
              </a:spcBef>
              <a:spcAft>
                <a:spcPts val="0"/>
              </a:spcAft>
              <a:buClr>
                <a:srgbClr val="FFB800"/>
              </a:buClr>
              <a:buSzPts val="2100"/>
              <a:buFont typeface="Quattrocento Sans"/>
              <a:buChar char="⮚"/>
            </a:pPr>
            <a:r>
              <a:rPr lang="en-US" sz="1450">
                <a:solidFill>
                  <a:schemeClr val="dk1"/>
                </a:solidFill>
                <a:latin typeface="Calibri"/>
                <a:ea typeface="Calibri"/>
                <a:cs typeface="Calibri"/>
                <a:sym typeface="Calibri"/>
              </a:rPr>
              <a:t>οι καθυστερήσεις στα λιμάνια θα μπορούσαν να συνεχιστούν αμείωτες</a:t>
            </a:r>
            <a:endParaRPr sz="1450">
              <a:solidFill>
                <a:schemeClr val="dk1"/>
              </a:solidFill>
              <a:latin typeface="Calibri"/>
              <a:ea typeface="Calibri"/>
              <a:cs typeface="Calibri"/>
              <a:sym typeface="Calibri"/>
            </a:endParaRPr>
          </a:p>
          <a:p>
            <a:pPr marL="234315" marR="0" lvl="0" indent="-221615" algn="l" rtl="0">
              <a:lnSpc>
                <a:spcPct val="100000"/>
              </a:lnSpc>
              <a:spcBef>
                <a:spcPts val="1780"/>
              </a:spcBef>
              <a:spcAft>
                <a:spcPts val="0"/>
              </a:spcAft>
              <a:buClr>
                <a:srgbClr val="FFB800"/>
              </a:buClr>
              <a:buSzPts val="2100"/>
              <a:buFont typeface="Quattrocento Sans"/>
              <a:buChar char="⮚"/>
            </a:pPr>
            <a:r>
              <a:rPr lang="en-US" sz="1450">
                <a:solidFill>
                  <a:schemeClr val="dk1"/>
                </a:solidFill>
                <a:latin typeface="Calibri"/>
                <a:ea typeface="Calibri"/>
                <a:cs typeface="Calibri"/>
                <a:sym typeface="Calibri"/>
              </a:rPr>
              <a:t>υψηλό κόστος μεταφοράς που επιδεινώνει τον πληθωρισμό.</a:t>
            </a:r>
            <a:endParaRPr sz="145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1"/>
        <p:cNvGrpSpPr/>
        <p:nvPr/>
      </p:nvGrpSpPr>
      <p:grpSpPr>
        <a:xfrm>
          <a:off x="0" y="0"/>
          <a:ext cx="0" cy="0"/>
          <a:chOff x="0" y="0"/>
          <a:chExt cx="0" cy="0"/>
        </a:xfrm>
      </p:grpSpPr>
      <p:pic>
        <p:nvPicPr>
          <p:cNvPr id="2502" name="Google Shape;2502;p120"/>
          <p:cNvPicPr preferRelativeResize="0"/>
          <p:nvPr/>
        </p:nvPicPr>
        <p:blipFill rotWithShape="1">
          <a:blip r:embed="rId3">
            <a:alphaModFix/>
          </a:blip>
          <a:srcRect/>
          <a:stretch/>
        </p:blipFill>
        <p:spPr>
          <a:xfrm>
            <a:off x="243840" y="190500"/>
            <a:ext cx="5755640" cy="6473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06"/>
        <p:cNvGrpSpPr/>
        <p:nvPr/>
      </p:nvGrpSpPr>
      <p:grpSpPr>
        <a:xfrm>
          <a:off x="0" y="0"/>
          <a:ext cx="0" cy="0"/>
          <a:chOff x="0" y="0"/>
          <a:chExt cx="0" cy="0"/>
        </a:xfrm>
      </p:grpSpPr>
      <p:sp>
        <p:nvSpPr>
          <p:cNvPr id="2507" name="Google Shape;2507;p121"/>
          <p:cNvSpPr txBox="1">
            <a:spLocks noGrp="1"/>
          </p:cNvSpPr>
          <p:nvPr>
            <p:ph type="title"/>
          </p:nvPr>
        </p:nvSpPr>
        <p:spPr>
          <a:xfrm>
            <a:off x="788034" y="142875"/>
            <a:ext cx="488442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600"/>
              <a:t>Απειλές SC ENISA 2023</a:t>
            </a:r>
            <a:endParaRPr sz="3600"/>
          </a:p>
        </p:txBody>
      </p:sp>
      <p:pic>
        <p:nvPicPr>
          <p:cNvPr id="2508" name="Google Shape;2508;p121"/>
          <p:cNvPicPr preferRelativeResize="0"/>
          <p:nvPr/>
        </p:nvPicPr>
        <p:blipFill rotWithShape="1">
          <a:blip r:embed="rId3">
            <a:alphaModFix/>
          </a:blip>
          <a:srcRect/>
          <a:stretch/>
        </p:blipFill>
        <p:spPr>
          <a:xfrm>
            <a:off x="152400" y="1219200"/>
            <a:ext cx="5029200" cy="3505200"/>
          </a:xfrm>
          <a:prstGeom prst="rect">
            <a:avLst/>
          </a:prstGeom>
          <a:noFill/>
          <a:ln>
            <a:noFill/>
          </a:ln>
        </p:spPr>
      </p:pic>
      <p:graphicFrame>
        <p:nvGraphicFramePr>
          <p:cNvPr id="2509" name="Google Shape;2509;p121"/>
          <p:cNvGraphicFramePr/>
          <p:nvPr/>
        </p:nvGraphicFramePr>
        <p:xfrm>
          <a:off x="5486400" y="868680"/>
          <a:ext cx="2819400" cy="5120740"/>
        </p:xfrm>
        <a:graphic>
          <a:graphicData uri="http://schemas.openxmlformats.org/drawingml/2006/table">
            <a:tbl>
              <a:tblPr>
                <a:gradFill>
                  <a:gsLst>
                    <a:gs pos="0">
                      <a:srgbClr val="9FC3FF"/>
                    </a:gs>
                    <a:gs pos="35000">
                      <a:srgbClr val="BDD5FF"/>
                    </a:gs>
                    <a:gs pos="100000">
                      <a:srgbClr val="E4EEFF"/>
                    </a:gs>
                  </a:gsLst>
                  <a:lin ang="16200000" scaled="0"/>
                </a:gradFill>
              </a:tblPr>
              <a:tblGrid>
                <a:gridCol w="1634425">
                  <a:extLst>
                    <a:ext uri="{9D8B030D-6E8A-4147-A177-3AD203B41FA5}">
                      <a16:colId xmlns:a16="http://schemas.microsoft.com/office/drawing/2014/main" val="20000"/>
                    </a:ext>
                  </a:extLst>
                </a:gridCol>
                <a:gridCol w="1184975">
                  <a:extLst>
                    <a:ext uri="{9D8B030D-6E8A-4147-A177-3AD203B41FA5}">
                      <a16:colId xmlns:a16="http://schemas.microsoft.com/office/drawing/2014/main" val="20001"/>
                    </a:ext>
                  </a:extLst>
                </a:gridCol>
              </a:tblGrid>
              <a:tr h="576075">
                <a:tc>
                  <a:txBody>
                    <a:bodyPr/>
                    <a:lstStyle/>
                    <a:p>
                      <a:pPr marL="0" marR="0" lvl="0" indent="0" algn="l" rtl="0">
                        <a:spcBef>
                          <a:spcPts val="0"/>
                        </a:spcBef>
                        <a:spcAft>
                          <a:spcPts val="0"/>
                        </a:spcAft>
                        <a:buNone/>
                      </a:pPr>
                      <a:r>
                        <a:rPr lang="en-US" sz="1200" b="1"/>
                        <a:t>Τεχνικές Επίθεσης για την Παραβίαση της Εφοδιαστικής Αλυσίδας</a:t>
                      </a:r>
                      <a:endParaRPr sz="1200"/>
                    </a:p>
                  </a:txBody>
                  <a:tcPr marL="91450" marR="91450" marT="45725" marB="45725" anchor="ctr"/>
                </a:tc>
                <a:tc>
                  <a:txBody>
                    <a:bodyPr/>
                    <a:lstStyle/>
                    <a:p>
                      <a:pPr marL="0" marR="0" lvl="0" indent="0" algn="l" rtl="0">
                        <a:spcBef>
                          <a:spcPts val="0"/>
                        </a:spcBef>
                        <a:spcAft>
                          <a:spcPts val="0"/>
                        </a:spcAft>
                        <a:buNone/>
                      </a:pPr>
                      <a:r>
                        <a:rPr lang="en-US" sz="1200" b="1"/>
                        <a:t>Στοιχεία του Προμηθευτή που Στοχεύονται</a:t>
                      </a:r>
                      <a:endParaRPr sz="1200"/>
                    </a:p>
                  </a:txBody>
                  <a:tcPr marL="91450" marR="91450" marT="45725" marB="45725" anchor="ctr"/>
                </a:tc>
                <a:extLst>
                  <a:ext uri="{0D108BD9-81ED-4DB2-BD59-A6C34878D82A}">
                    <a16:rowId xmlns:a16="http://schemas.microsoft.com/office/drawing/2014/main" val="10000"/>
                  </a:ext>
                </a:extLst>
              </a:tr>
              <a:tr h="411475">
                <a:tc>
                  <a:txBody>
                    <a:bodyPr/>
                    <a:lstStyle/>
                    <a:p>
                      <a:pPr marL="0" marR="0" lvl="0" indent="0" algn="l" rtl="0">
                        <a:spcBef>
                          <a:spcPts val="0"/>
                        </a:spcBef>
                        <a:spcAft>
                          <a:spcPts val="0"/>
                        </a:spcAft>
                        <a:buNone/>
                      </a:pPr>
                      <a:r>
                        <a:rPr lang="en-US" sz="1200"/>
                        <a:t>Μόλυνση με κακόβουλο λογισμικό</a:t>
                      </a:r>
                      <a:endParaRPr/>
                    </a:p>
                  </a:txBody>
                  <a:tcPr marL="91450" marR="91450" marT="45725" marB="45725" anchor="ctr"/>
                </a:tc>
                <a:tc>
                  <a:txBody>
                    <a:bodyPr/>
                    <a:lstStyle/>
                    <a:p>
                      <a:pPr marL="0" marR="0" lvl="0" indent="0" algn="l" rtl="0">
                        <a:spcBef>
                          <a:spcPts val="0"/>
                        </a:spcBef>
                        <a:spcAft>
                          <a:spcPts val="0"/>
                        </a:spcAft>
                        <a:buNone/>
                      </a:pPr>
                      <a:r>
                        <a:rPr lang="en-US" sz="1200"/>
                        <a:t>Προϋπάρχον λογισμικό</a:t>
                      </a:r>
                      <a:endParaRPr/>
                    </a:p>
                  </a:txBody>
                  <a:tcPr marL="91450" marR="91450" marT="45725" marB="45725" anchor="ctr"/>
                </a:tc>
                <a:extLst>
                  <a:ext uri="{0D108BD9-81ED-4DB2-BD59-A6C34878D82A}">
                    <a16:rowId xmlns:a16="http://schemas.microsoft.com/office/drawing/2014/main" val="10001"/>
                  </a:ext>
                </a:extLst>
              </a:tr>
              <a:tr h="411475">
                <a:tc>
                  <a:txBody>
                    <a:bodyPr/>
                    <a:lstStyle/>
                    <a:p>
                      <a:pPr marL="0" marR="0" lvl="0" indent="0" algn="l" rtl="0">
                        <a:spcBef>
                          <a:spcPts val="0"/>
                        </a:spcBef>
                        <a:spcAft>
                          <a:spcPts val="0"/>
                        </a:spcAft>
                        <a:buNone/>
                      </a:pPr>
                      <a:r>
                        <a:rPr lang="en-US" sz="1200"/>
                        <a:t>Κοινωνική μηχανική (Social Engineering)</a:t>
                      </a:r>
                      <a:endParaRPr/>
                    </a:p>
                  </a:txBody>
                  <a:tcPr marL="91450" marR="91450" marT="45725" marB="45725" anchor="ctr"/>
                </a:tc>
                <a:tc>
                  <a:txBody>
                    <a:bodyPr/>
                    <a:lstStyle/>
                    <a:p>
                      <a:pPr marL="0" marR="0" lvl="0" indent="0" algn="l" rtl="0">
                        <a:spcBef>
                          <a:spcPts val="0"/>
                        </a:spcBef>
                        <a:spcAft>
                          <a:spcPts val="0"/>
                        </a:spcAft>
                        <a:buNone/>
                      </a:pPr>
                      <a:r>
                        <a:rPr lang="en-US" sz="1200"/>
                        <a:t>Βιβλιοθήκες λογισμικού</a:t>
                      </a:r>
                      <a:endParaRPr/>
                    </a:p>
                  </a:txBody>
                  <a:tcPr marL="91450" marR="91450" marT="45725" marB="45725" anchor="ctr"/>
                </a:tc>
                <a:extLst>
                  <a:ext uri="{0D108BD9-81ED-4DB2-BD59-A6C34878D82A}">
                    <a16:rowId xmlns:a16="http://schemas.microsoft.com/office/drawing/2014/main" val="10002"/>
                  </a:ext>
                </a:extLst>
              </a:tr>
              <a:tr h="576075">
                <a:tc>
                  <a:txBody>
                    <a:bodyPr/>
                    <a:lstStyle/>
                    <a:p>
                      <a:pPr marL="0" marR="0" lvl="0" indent="0" algn="l" rtl="0">
                        <a:spcBef>
                          <a:spcPts val="0"/>
                        </a:spcBef>
                        <a:spcAft>
                          <a:spcPts val="0"/>
                        </a:spcAft>
                        <a:buNone/>
                      </a:pPr>
                      <a:r>
                        <a:rPr lang="en-US" sz="1200"/>
                        <a:t>Επίθεση μέσω εξαντλητικής δοκιμής (Brute-Force)</a:t>
                      </a:r>
                      <a:endParaRPr/>
                    </a:p>
                  </a:txBody>
                  <a:tcPr marL="91450" marR="91450" marT="45725" marB="45725" anchor="ctr"/>
                </a:tc>
                <a:tc>
                  <a:txBody>
                    <a:bodyPr/>
                    <a:lstStyle/>
                    <a:p>
                      <a:pPr marL="0" marR="0" lvl="0" indent="0" algn="l" rtl="0">
                        <a:spcBef>
                          <a:spcPts val="0"/>
                        </a:spcBef>
                        <a:spcAft>
                          <a:spcPts val="0"/>
                        </a:spcAft>
                        <a:buNone/>
                      </a:pPr>
                      <a:r>
                        <a:rPr lang="en-US" sz="1200"/>
                        <a:t>Κώδικας</a:t>
                      </a:r>
                      <a:endParaRPr/>
                    </a:p>
                  </a:txBody>
                  <a:tcPr marL="91450" marR="91450" marT="45725" marB="45725" anchor="ctr"/>
                </a:tc>
                <a:extLst>
                  <a:ext uri="{0D108BD9-81ED-4DB2-BD59-A6C34878D82A}">
                    <a16:rowId xmlns:a16="http://schemas.microsoft.com/office/drawing/2014/main" val="10003"/>
                  </a:ext>
                </a:extLst>
              </a:tr>
              <a:tr h="411475">
                <a:tc>
                  <a:txBody>
                    <a:bodyPr/>
                    <a:lstStyle/>
                    <a:p>
                      <a:pPr marL="0" marR="0" lvl="0" indent="0" algn="l" rtl="0">
                        <a:spcBef>
                          <a:spcPts val="0"/>
                        </a:spcBef>
                        <a:spcAft>
                          <a:spcPts val="0"/>
                        </a:spcAft>
                        <a:buNone/>
                      </a:pPr>
                      <a:r>
                        <a:rPr lang="en-US" sz="1200"/>
                        <a:t>Εκμετάλλευση ευπάθειας λογισμικού</a:t>
                      </a:r>
                      <a:endParaRPr/>
                    </a:p>
                  </a:txBody>
                  <a:tcPr marL="91450" marR="91450" marT="45725" marB="45725" anchor="ctr"/>
                </a:tc>
                <a:tc>
                  <a:txBody>
                    <a:bodyPr/>
                    <a:lstStyle/>
                    <a:p>
                      <a:pPr marL="0" marR="0" lvl="0" indent="0" algn="l" rtl="0">
                        <a:spcBef>
                          <a:spcPts val="0"/>
                        </a:spcBef>
                        <a:spcAft>
                          <a:spcPts val="0"/>
                        </a:spcAft>
                        <a:buNone/>
                      </a:pPr>
                      <a:r>
                        <a:rPr lang="en-US" sz="1200"/>
                        <a:t>Ρυθμίσεις</a:t>
                      </a:r>
                      <a:endParaRPr/>
                    </a:p>
                  </a:txBody>
                  <a:tcPr marL="91450" marR="91450" marT="45725" marB="45725" anchor="ctr"/>
                </a:tc>
                <a:extLst>
                  <a:ext uri="{0D108BD9-81ED-4DB2-BD59-A6C34878D82A}">
                    <a16:rowId xmlns:a16="http://schemas.microsoft.com/office/drawing/2014/main" val="10004"/>
                  </a:ext>
                </a:extLst>
              </a:tr>
              <a:tr h="576075">
                <a:tc>
                  <a:txBody>
                    <a:bodyPr/>
                    <a:lstStyle/>
                    <a:p>
                      <a:pPr marL="0" marR="0" lvl="0" indent="0" algn="l" rtl="0">
                        <a:spcBef>
                          <a:spcPts val="0"/>
                        </a:spcBef>
                        <a:spcAft>
                          <a:spcPts val="0"/>
                        </a:spcAft>
                        <a:buNone/>
                      </a:pPr>
                      <a:r>
                        <a:rPr lang="en-US" sz="1200"/>
                        <a:t>Εκμετάλλευση λανθασμένων ρυθμίσεων</a:t>
                      </a:r>
                      <a:endParaRPr/>
                    </a:p>
                  </a:txBody>
                  <a:tcPr marL="91450" marR="91450" marT="45725" marB="45725" anchor="ctr"/>
                </a:tc>
                <a:tc>
                  <a:txBody>
                    <a:bodyPr/>
                    <a:lstStyle/>
                    <a:p>
                      <a:pPr marL="0" marR="0" lvl="0" indent="0" algn="l" rtl="0">
                        <a:spcBef>
                          <a:spcPts val="0"/>
                        </a:spcBef>
                        <a:spcAft>
                          <a:spcPts val="0"/>
                        </a:spcAft>
                        <a:buNone/>
                      </a:pPr>
                      <a:r>
                        <a:rPr lang="en-US" sz="1200"/>
                        <a:t>Δεδομένα</a:t>
                      </a:r>
                      <a:endParaRPr/>
                    </a:p>
                  </a:txBody>
                  <a:tcPr marL="91450" marR="91450" marT="45725" marB="45725" anchor="ctr"/>
                </a:tc>
                <a:extLst>
                  <a:ext uri="{0D108BD9-81ED-4DB2-BD59-A6C34878D82A}">
                    <a16:rowId xmlns:a16="http://schemas.microsoft.com/office/drawing/2014/main" val="10005"/>
                  </a:ext>
                </a:extLst>
              </a:tr>
              <a:tr h="411475">
                <a:tc>
                  <a:txBody>
                    <a:bodyPr/>
                    <a:lstStyle/>
                    <a:p>
                      <a:pPr marL="0" marR="0" lvl="0" indent="0" algn="l" rtl="0">
                        <a:spcBef>
                          <a:spcPts val="0"/>
                        </a:spcBef>
                        <a:spcAft>
                          <a:spcPts val="0"/>
                        </a:spcAft>
                        <a:buNone/>
                      </a:pPr>
                      <a:r>
                        <a:rPr lang="en-US" sz="1200"/>
                        <a:t>Πληροφορίες από Ανοικτές Πηγές (OSINT)</a:t>
                      </a:r>
                      <a:endParaRPr/>
                    </a:p>
                  </a:txBody>
                  <a:tcPr marL="91450" marR="91450" marT="45725" marB="45725" anchor="ctr"/>
                </a:tc>
                <a:tc>
                  <a:txBody>
                    <a:bodyPr/>
                    <a:lstStyle/>
                    <a:p>
                      <a:pPr marL="0" marR="0" lvl="0" indent="0" algn="l" rtl="0">
                        <a:spcBef>
                          <a:spcPts val="0"/>
                        </a:spcBef>
                        <a:spcAft>
                          <a:spcPts val="0"/>
                        </a:spcAft>
                        <a:buNone/>
                      </a:pPr>
                      <a:r>
                        <a:rPr lang="en-US" sz="1200"/>
                        <a:t>Διαδικασίες</a:t>
                      </a:r>
                      <a:endParaRPr/>
                    </a:p>
                  </a:txBody>
                  <a:tcPr marL="91450" marR="91450" marT="45725" marB="45725" anchor="ctr"/>
                </a:tc>
                <a:extLst>
                  <a:ext uri="{0D108BD9-81ED-4DB2-BD59-A6C34878D82A}">
                    <a16:rowId xmlns:a16="http://schemas.microsoft.com/office/drawing/2014/main" val="10006"/>
                  </a:ext>
                </a:extLst>
              </a:tr>
              <a:tr h="246900">
                <a:tc>
                  <a:txBody>
                    <a:bodyPr/>
                    <a:lstStyle/>
                    <a:p>
                      <a:pPr marL="0" marR="0" lvl="0" indent="0" algn="l" rtl="0">
                        <a:spcBef>
                          <a:spcPts val="0"/>
                        </a:spcBef>
                        <a:spcAft>
                          <a:spcPts val="0"/>
                        </a:spcAft>
                        <a:buNone/>
                      </a:pPr>
                      <a:endParaRPr sz="1200"/>
                    </a:p>
                  </a:txBody>
                  <a:tcPr marL="91450" marR="91450" marT="45725" marB="45725" anchor="ctr"/>
                </a:tc>
                <a:tc>
                  <a:txBody>
                    <a:bodyPr/>
                    <a:lstStyle/>
                    <a:p>
                      <a:pPr marL="0" marR="0" lvl="0" indent="0" algn="l" rtl="0">
                        <a:spcBef>
                          <a:spcPts val="0"/>
                        </a:spcBef>
                        <a:spcAft>
                          <a:spcPts val="0"/>
                        </a:spcAft>
                        <a:buNone/>
                      </a:pPr>
                      <a:r>
                        <a:rPr lang="en-US" sz="1200"/>
                        <a:t>Υλικό (Hardware)</a:t>
                      </a:r>
                      <a:endParaRPr/>
                    </a:p>
                  </a:txBody>
                  <a:tcPr marL="91450" marR="91450" marT="45725" marB="45725" anchor="ctr"/>
                </a:tc>
                <a:extLst>
                  <a:ext uri="{0D108BD9-81ED-4DB2-BD59-A6C34878D82A}">
                    <a16:rowId xmlns:a16="http://schemas.microsoft.com/office/drawing/2014/main" val="10007"/>
                  </a:ext>
                </a:extLst>
              </a:tr>
              <a:tr h="246900">
                <a:tc>
                  <a:txBody>
                    <a:bodyPr/>
                    <a:lstStyle/>
                    <a:p>
                      <a:pPr marL="0" marR="0" lvl="0" indent="0" algn="l" rtl="0">
                        <a:spcBef>
                          <a:spcPts val="0"/>
                        </a:spcBef>
                        <a:spcAft>
                          <a:spcPts val="0"/>
                        </a:spcAft>
                        <a:buNone/>
                      </a:pPr>
                      <a:endParaRPr sz="1200"/>
                    </a:p>
                  </a:txBody>
                  <a:tcPr marL="91450" marR="91450" marT="45725" marB="45725" anchor="ctr"/>
                </a:tc>
                <a:tc>
                  <a:txBody>
                    <a:bodyPr/>
                    <a:lstStyle/>
                    <a:p>
                      <a:pPr marL="0" marR="0" lvl="0" indent="0" algn="l" rtl="0">
                        <a:spcBef>
                          <a:spcPts val="0"/>
                        </a:spcBef>
                        <a:spcAft>
                          <a:spcPts val="0"/>
                        </a:spcAft>
                        <a:buNone/>
                      </a:pPr>
                      <a:r>
                        <a:rPr lang="en-US" sz="1200"/>
                        <a:t>Άνθρωποι</a:t>
                      </a:r>
                      <a:endParaRPr/>
                    </a:p>
                  </a:txBody>
                  <a:tcPr marL="91450" marR="91450" marT="45725" marB="45725" anchor="ctr"/>
                </a:tc>
                <a:extLst>
                  <a:ext uri="{0D108BD9-81ED-4DB2-BD59-A6C34878D82A}">
                    <a16:rowId xmlns:a16="http://schemas.microsoft.com/office/drawing/2014/main" val="10008"/>
                  </a:ext>
                </a:extLst>
              </a:tr>
              <a:tr h="246900">
                <a:tc>
                  <a:txBody>
                    <a:bodyPr/>
                    <a:lstStyle/>
                    <a:p>
                      <a:pPr marL="0" marR="0" lvl="0" indent="0" algn="l" rtl="0">
                        <a:spcBef>
                          <a:spcPts val="0"/>
                        </a:spcBef>
                        <a:spcAft>
                          <a:spcPts val="0"/>
                        </a:spcAft>
                        <a:buNone/>
                      </a:pPr>
                      <a:endParaRPr sz="1200"/>
                    </a:p>
                  </a:txBody>
                  <a:tcPr marL="91450" marR="91450" marT="45725" marB="45725" anchor="ctr"/>
                </a:tc>
                <a:tc>
                  <a:txBody>
                    <a:bodyPr/>
                    <a:lstStyle/>
                    <a:p>
                      <a:pPr marL="0" marR="0" lvl="0" indent="0" algn="l" rtl="0">
                        <a:spcBef>
                          <a:spcPts val="0"/>
                        </a:spcBef>
                        <a:spcAft>
                          <a:spcPts val="0"/>
                        </a:spcAft>
                        <a:buNone/>
                      </a:pPr>
                      <a:r>
                        <a:rPr lang="en-US" sz="1200"/>
                        <a:t>Προμηθευτής</a:t>
                      </a:r>
                      <a:endParaRPr/>
                    </a:p>
                  </a:txBody>
                  <a:tcPr marL="91450" marR="91450" marT="45725" marB="45725" anchor="ctr"/>
                </a:tc>
                <a:extLst>
                  <a:ext uri="{0D108BD9-81ED-4DB2-BD59-A6C34878D82A}">
                    <a16:rowId xmlns:a16="http://schemas.microsoft.com/office/drawing/2014/main" val="10009"/>
                  </a:ext>
                </a:extLst>
              </a:tr>
            </a:tbl>
          </a:graphicData>
        </a:graphic>
      </p:graphicFrame>
      <p:graphicFrame>
        <p:nvGraphicFramePr>
          <p:cNvPr id="2510" name="Google Shape;2510;p121"/>
          <p:cNvGraphicFramePr/>
          <p:nvPr/>
        </p:nvGraphicFramePr>
        <p:xfrm>
          <a:off x="8534400" y="868680"/>
          <a:ext cx="2971800" cy="4510395"/>
        </p:xfrm>
        <a:graphic>
          <a:graphicData uri="http://schemas.openxmlformats.org/drawingml/2006/table">
            <a:tbl>
              <a:tblPr>
                <a:gradFill>
                  <a:gsLst>
                    <a:gs pos="0">
                      <a:srgbClr val="FFA09D"/>
                    </a:gs>
                    <a:gs pos="35000">
                      <a:srgbClr val="FFBCBC"/>
                    </a:gs>
                    <a:gs pos="100000">
                      <a:srgbClr val="FFE2E2"/>
                    </a:gs>
                  </a:gsLst>
                  <a:lin ang="16200000" scaled="0"/>
                </a:gradFill>
              </a:tblPr>
              <a:tblGrid>
                <a:gridCol w="1462325">
                  <a:extLst>
                    <a:ext uri="{9D8B030D-6E8A-4147-A177-3AD203B41FA5}">
                      <a16:colId xmlns:a16="http://schemas.microsoft.com/office/drawing/2014/main" val="20000"/>
                    </a:ext>
                  </a:extLst>
                </a:gridCol>
                <a:gridCol w="1509475">
                  <a:extLst>
                    <a:ext uri="{9D8B030D-6E8A-4147-A177-3AD203B41FA5}">
                      <a16:colId xmlns:a16="http://schemas.microsoft.com/office/drawing/2014/main" val="20001"/>
                    </a:ext>
                  </a:extLst>
                </a:gridCol>
              </a:tblGrid>
              <a:tr h="380100">
                <a:tc>
                  <a:txBody>
                    <a:bodyPr/>
                    <a:lstStyle/>
                    <a:p>
                      <a:pPr marL="0" marR="0" lvl="0" indent="0" algn="l" rtl="0">
                        <a:spcBef>
                          <a:spcPts val="0"/>
                        </a:spcBef>
                        <a:spcAft>
                          <a:spcPts val="0"/>
                        </a:spcAft>
                        <a:buNone/>
                      </a:pPr>
                      <a:r>
                        <a:rPr lang="en-US" sz="1200" b="1"/>
                        <a:t>Τεχνικές Επίθεσης για την Παραβίαση του Πελάτη</a:t>
                      </a:r>
                      <a:endParaRPr sz="1200"/>
                    </a:p>
                  </a:txBody>
                  <a:tcPr marL="91450" marR="91450" marT="45725" marB="45725" anchor="ctr"/>
                </a:tc>
                <a:tc>
                  <a:txBody>
                    <a:bodyPr/>
                    <a:lstStyle/>
                    <a:p>
                      <a:pPr marL="0" marR="0" lvl="0" indent="0" algn="l" rtl="0">
                        <a:spcBef>
                          <a:spcPts val="0"/>
                        </a:spcBef>
                        <a:spcAft>
                          <a:spcPts val="0"/>
                        </a:spcAft>
                        <a:buNone/>
                      </a:pPr>
                      <a:r>
                        <a:rPr lang="en-US" sz="1200" b="1"/>
                        <a:t>Στοιχεία του Πελάτη που Στοχεύονται</a:t>
                      </a:r>
                      <a:endParaRPr sz="1200"/>
                    </a:p>
                  </a:txBody>
                  <a:tcPr marL="91450" marR="91450" marT="45725" marB="45725" anchor="ctr"/>
                </a:tc>
                <a:extLst>
                  <a:ext uri="{0D108BD9-81ED-4DB2-BD59-A6C34878D82A}">
                    <a16:rowId xmlns:a16="http://schemas.microsoft.com/office/drawing/2014/main" val="10000"/>
                  </a:ext>
                </a:extLst>
              </a:tr>
              <a:tr h="304075">
                <a:tc>
                  <a:txBody>
                    <a:bodyPr/>
                    <a:lstStyle/>
                    <a:p>
                      <a:pPr marL="0" marR="0" lvl="0" indent="0" algn="l" rtl="0">
                        <a:spcBef>
                          <a:spcPts val="0"/>
                        </a:spcBef>
                        <a:spcAft>
                          <a:spcPts val="0"/>
                        </a:spcAft>
                        <a:buNone/>
                      </a:pPr>
                      <a:r>
                        <a:rPr lang="en-US" sz="1200"/>
                        <a:t>Σχέση εμπιστοσύνης [T1199]</a:t>
                      </a:r>
                      <a:endParaRPr/>
                    </a:p>
                  </a:txBody>
                  <a:tcPr marL="91450" marR="91450" marT="45725" marB="45725" anchor="ctr"/>
                </a:tc>
                <a:tc>
                  <a:txBody>
                    <a:bodyPr/>
                    <a:lstStyle/>
                    <a:p>
                      <a:pPr marL="0" marR="0" lvl="0" indent="0" algn="l" rtl="0">
                        <a:spcBef>
                          <a:spcPts val="0"/>
                        </a:spcBef>
                        <a:spcAft>
                          <a:spcPts val="0"/>
                        </a:spcAft>
                        <a:buNone/>
                      </a:pPr>
                      <a:r>
                        <a:rPr lang="en-US" sz="1200"/>
                        <a:t>Δεδομένα</a:t>
                      </a:r>
                      <a:endParaRPr/>
                    </a:p>
                  </a:txBody>
                  <a:tcPr marL="91450" marR="91450" marT="45725" marB="45725" anchor="ctr"/>
                </a:tc>
                <a:extLst>
                  <a:ext uri="{0D108BD9-81ED-4DB2-BD59-A6C34878D82A}">
                    <a16:rowId xmlns:a16="http://schemas.microsoft.com/office/drawing/2014/main" val="10001"/>
                  </a:ext>
                </a:extLst>
              </a:tr>
              <a:tr h="304075">
                <a:tc>
                  <a:txBody>
                    <a:bodyPr/>
                    <a:lstStyle/>
                    <a:p>
                      <a:pPr marL="0" marR="0" lvl="0" indent="0" algn="l" rtl="0">
                        <a:spcBef>
                          <a:spcPts val="0"/>
                        </a:spcBef>
                        <a:spcAft>
                          <a:spcPts val="0"/>
                        </a:spcAft>
                        <a:buNone/>
                      </a:pPr>
                      <a:r>
                        <a:rPr lang="en-US" sz="1200"/>
                        <a:t>Drive-by επίθεση [T1189]</a:t>
                      </a:r>
                      <a:endParaRPr/>
                    </a:p>
                  </a:txBody>
                  <a:tcPr marL="91450" marR="91450" marT="45725" marB="45725" anchor="ctr"/>
                </a:tc>
                <a:tc>
                  <a:txBody>
                    <a:bodyPr/>
                    <a:lstStyle/>
                    <a:p>
                      <a:pPr marL="0" marR="0" lvl="0" indent="0" algn="l" rtl="0">
                        <a:spcBef>
                          <a:spcPts val="0"/>
                        </a:spcBef>
                        <a:spcAft>
                          <a:spcPts val="0"/>
                        </a:spcAft>
                        <a:buNone/>
                      </a:pPr>
                      <a:r>
                        <a:rPr lang="en-US" sz="1200"/>
                        <a:t>Προσωπικά δεδομένα</a:t>
                      </a:r>
                      <a:endParaRPr/>
                    </a:p>
                  </a:txBody>
                  <a:tcPr marL="91450" marR="91450" marT="45725" marB="45725" anchor="ctr"/>
                </a:tc>
                <a:extLst>
                  <a:ext uri="{0D108BD9-81ED-4DB2-BD59-A6C34878D82A}">
                    <a16:rowId xmlns:a16="http://schemas.microsoft.com/office/drawing/2014/main" val="10002"/>
                  </a:ext>
                </a:extLst>
              </a:tr>
              <a:tr h="304075">
                <a:tc>
                  <a:txBody>
                    <a:bodyPr/>
                    <a:lstStyle/>
                    <a:p>
                      <a:pPr marL="0" marR="0" lvl="0" indent="0" algn="l" rtl="0">
                        <a:spcBef>
                          <a:spcPts val="0"/>
                        </a:spcBef>
                        <a:spcAft>
                          <a:spcPts val="0"/>
                        </a:spcAft>
                        <a:buNone/>
                      </a:pPr>
                      <a:r>
                        <a:rPr lang="en-US" sz="1200"/>
                        <a:t>Phishing [T1566]</a:t>
                      </a:r>
                      <a:endParaRPr/>
                    </a:p>
                  </a:txBody>
                  <a:tcPr marL="91450" marR="91450" marT="45725" marB="45725" anchor="ctr"/>
                </a:tc>
                <a:tc>
                  <a:txBody>
                    <a:bodyPr/>
                    <a:lstStyle/>
                    <a:p>
                      <a:pPr marL="0" marR="0" lvl="0" indent="0" algn="l" rtl="0">
                        <a:spcBef>
                          <a:spcPts val="0"/>
                        </a:spcBef>
                        <a:spcAft>
                          <a:spcPts val="0"/>
                        </a:spcAft>
                        <a:buNone/>
                      </a:pPr>
                      <a:r>
                        <a:rPr lang="en-US" sz="1200"/>
                        <a:t>Πνευματική ιδιοκτησία</a:t>
                      </a:r>
                      <a:endParaRPr/>
                    </a:p>
                  </a:txBody>
                  <a:tcPr marL="91450" marR="91450" marT="45725" marB="45725" anchor="ctr"/>
                </a:tc>
                <a:extLst>
                  <a:ext uri="{0D108BD9-81ED-4DB2-BD59-A6C34878D82A}">
                    <a16:rowId xmlns:a16="http://schemas.microsoft.com/office/drawing/2014/main" val="10003"/>
                  </a:ext>
                </a:extLst>
              </a:tr>
              <a:tr h="304075">
                <a:tc>
                  <a:txBody>
                    <a:bodyPr/>
                    <a:lstStyle/>
                    <a:p>
                      <a:pPr marL="0" marR="0" lvl="0" indent="0" algn="l" rtl="0">
                        <a:spcBef>
                          <a:spcPts val="0"/>
                        </a:spcBef>
                        <a:spcAft>
                          <a:spcPts val="0"/>
                        </a:spcAft>
                        <a:buNone/>
                      </a:pPr>
                      <a:r>
                        <a:rPr lang="en-US" sz="1200"/>
                        <a:t>Μόλυνση με κακόβουλο λογισμικό</a:t>
                      </a:r>
                      <a:endParaRPr/>
                    </a:p>
                  </a:txBody>
                  <a:tcPr marL="91450" marR="91450" marT="45725" marB="45725" anchor="ctr"/>
                </a:tc>
                <a:tc>
                  <a:txBody>
                    <a:bodyPr/>
                    <a:lstStyle/>
                    <a:p>
                      <a:pPr marL="0" marR="0" lvl="0" indent="0" algn="l" rtl="0">
                        <a:spcBef>
                          <a:spcPts val="0"/>
                        </a:spcBef>
                        <a:spcAft>
                          <a:spcPts val="0"/>
                        </a:spcAft>
                        <a:buNone/>
                      </a:pPr>
                      <a:r>
                        <a:rPr lang="en-US" sz="1200"/>
                        <a:t>Λογισμικό</a:t>
                      </a:r>
                      <a:endParaRPr/>
                    </a:p>
                  </a:txBody>
                  <a:tcPr marL="91450" marR="91450" marT="45725" marB="45725" anchor="ctr"/>
                </a:tc>
                <a:extLst>
                  <a:ext uri="{0D108BD9-81ED-4DB2-BD59-A6C34878D82A}">
                    <a16:rowId xmlns:a16="http://schemas.microsoft.com/office/drawing/2014/main" val="10004"/>
                  </a:ext>
                </a:extLst>
              </a:tr>
              <a:tr h="304075">
                <a:tc>
                  <a:txBody>
                    <a:bodyPr/>
                    <a:lstStyle/>
                    <a:p>
                      <a:pPr marL="0" marR="0" lvl="0" indent="0" algn="l" rtl="0">
                        <a:spcBef>
                          <a:spcPts val="0"/>
                        </a:spcBef>
                        <a:spcAft>
                          <a:spcPts val="0"/>
                        </a:spcAft>
                        <a:buNone/>
                      </a:pPr>
                      <a:r>
                        <a:rPr lang="en-US" sz="1200"/>
                        <a:t>Φυσική επίθεση ή παραποίηση</a:t>
                      </a:r>
                      <a:endParaRPr/>
                    </a:p>
                  </a:txBody>
                  <a:tcPr marL="91450" marR="91450" marT="45725" marB="45725" anchor="ctr"/>
                </a:tc>
                <a:tc>
                  <a:txBody>
                    <a:bodyPr/>
                    <a:lstStyle/>
                    <a:p>
                      <a:pPr marL="0" marR="0" lvl="0" indent="0" algn="l" rtl="0">
                        <a:spcBef>
                          <a:spcPts val="0"/>
                        </a:spcBef>
                        <a:spcAft>
                          <a:spcPts val="0"/>
                        </a:spcAft>
                        <a:buNone/>
                      </a:pPr>
                      <a:r>
                        <a:rPr lang="en-US" sz="1200"/>
                        <a:t>Διαδικασίες</a:t>
                      </a:r>
                      <a:endParaRPr/>
                    </a:p>
                  </a:txBody>
                  <a:tcPr marL="91450" marR="91450" marT="45725" marB="45725" anchor="ctr"/>
                </a:tc>
                <a:extLst>
                  <a:ext uri="{0D108BD9-81ED-4DB2-BD59-A6C34878D82A}">
                    <a16:rowId xmlns:a16="http://schemas.microsoft.com/office/drawing/2014/main" val="10005"/>
                  </a:ext>
                </a:extLst>
              </a:tr>
              <a:tr h="304075">
                <a:tc>
                  <a:txBody>
                    <a:bodyPr/>
                    <a:lstStyle/>
                    <a:p>
                      <a:pPr marL="0" marR="0" lvl="0" indent="0" algn="l" rtl="0">
                        <a:spcBef>
                          <a:spcPts val="0"/>
                        </a:spcBef>
                        <a:spcAft>
                          <a:spcPts val="0"/>
                        </a:spcAft>
                        <a:buNone/>
                      </a:pPr>
                      <a:r>
                        <a:rPr lang="en-US" sz="1200"/>
                        <a:t>Παραποίηση (Counterfeiting)</a:t>
                      </a:r>
                      <a:endParaRPr/>
                    </a:p>
                  </a:txBody>
                  <a:tcPr marL="91450" marR="91450" marT="45725" marB="45725" anchor="ctr"/>
                </a:tc>
                <a:tc>
                  <a:txBody>
                    <a:bodyPr/>
                    <a:lstStyle/>
                    <a:p>
                      <a:pPr marL="0" marR="0" lvl="0" indent="0" algn="l" rtl="0">
                        <a:spcBef>
                          <a:spcPts val="0"/>
                        </a:spcBef>
                        <a:spcAft>
                          <a:spcPts val="0"/>
                        </a:spcAft>
                        <a:buNone/>
                      </a:pPr>
                      <a:r>
                        <a:rPr lang="en-US" sz="1200"/>
                        <a:t>Εύρος ζώνης (Bandwidth)</a:t>
                      </a:r>
                      <a:endParaRPr/>
                    </a:p>
                  </a:txBody>
                  <a:tcPr marL="91450" marR="91450" marT="45725" marB="45725" anchor="ctr"/>
                </a:tc>
                <a:extLst>
                  <a:ext uri="{0D108BD9-81ED-4DB2-BD59-A6C34878D82A}">
                    <a16:rowId xmlns:a16="http://schemas.microsoft.com/office/drawing/2014/main" val="10006"/>
                  </a:ext>
                </a:extLst>
              </a:tr>
              <a:tr h="304075">
                <a:tc>
                  <a:txBody>
                    <a:bodyPr/>
                    <a:lstStyle/>
                    <a:p>
                      <a:pPr marL="0" marR="0" lvl="0" indent="0" algn="l" rtl="0">
                        <a:spcBef>
                          <a:spcPts val="0"/>
                        </a:spcBef>
                        <a:spcAft>
                          <a:spcPts val="0"/>
                        </a:spcAft>
                        <a:buNone/>
                      </a:pPr>
                      <a:endParaRPr sz="1200"/>
                    </a:p>
                  </a:txBody>
                  <a:tcPr marL="91450" marR="91450" marT="45725" marB="45725" anchor="ctr"/>
                </a:tc>
                <a:tc>
                  <a:txBody>
                    <a:bodyPr/>
                    <a:lstStyle/>
                    <a:p>
                      <a:pPr marL="0" marR="0" lvl="0" indent="0" algn="l" rtl="0">
                        <a:spcBef>
                          <a:spcPts val="0"/>
                        </a:spcBef>
                        <a:spcAft>
                          <a:spcPts val="0"/>
                        </a:spcAft>
                        <a:buNone/>
                      </a:pPr>
                      <a:r>
                        <a:rPr lang="en-US" sz="1200"/>
                        <a:t>Οικονομικά δεδομένα</a:t>
                      </a:r>
                      <a:endParaRPr/>
                    </a:p>
                  </a:txBody>
                  <a:tcPr marL="91450" marR="91450" marT="45725" marB="45725" anchor="ctr"/>
                </a:tc>
                <a:extLst>
                  <a:ext uri="{0D108BD9-81ED-4DB2-BD59-A6C34878D82A}">
                    <a16:rowId xmlns:a16="http://schemas.microsoft.com/office/drawing/2014/main" val="10007"/>
                  </a:ext>
                </a:extLst>
              </a:tr>
              <a:tr h="304075">
                <a:tc>
                  <a:txBody>
                    <a:bodyPr/>
                    <a:lstStyle/>
                    <a:p>
                      <a:pPr marL="0" marR="0" lvl="0" indent="0" algn="l" rtl="0">
                        <a:spcBef>
                          <a:spcPts val="0"/>
                        </a:spcBef>
                        <a:spcAft>
                          <a:spcPts val="0"/>
                        </a:spcAft>
                        <a:buNone/>
                      </a:pPr>
                      <a:endParaRPr sz="1200"/>
                    </a:p>
                  </a:txBody>
                  <a:tcPr marL="91450" marR="91450" marT="45725" marB="45725" anchor="ctr"/>
                </a:tc>
                <a:tc>
                  <a:txBody>
                    <a:bodyPr/>
                    <a:lstStyle/>
                    <a:p>
                      <a:pPr marL="0" marR="0" lvl="0" indent="0" algn="l" rtl="0">
                        <a:spcBef>
                          <a:spcPts val="0"/>
                        </a:spcBef>
                        <a:spcAft>
                          <a:spcPts val="0"/>
                        </a:spcAft>
                        <a:buNone/>
                      </a:pPr>
                      <a:r>
                        <a:rPr lang="en-US" sz="1200"/>
                        <a:t>Άνθρωποι</a:t>
                      </a:r>
                      <a:endParaRPr/>
                    </a:p>
                  </a:txBody>
                  <a:tcPr marL="91450" marR="91450" marT="45725" marB="45725"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122"/>
          <p:cNvSpPr txBox="1">
            <a:spLocks noGrp="1"/>
          </p:cNvSpPr>
          <p:nvPr>
            <p:ph type="title"/>
          </p:nvPr>
        </p:nvSpPr>
        <p:spPr>
          <a:xfrm>
            <a:off x="521969" y="449579"/>
            <a:ext cx="3206115" cy="2692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600" b="1">
                <a:solidFill>
                  <a:srgbClr val="001F5E"/>
                </a:solidFill>
                <a:latin typeface="Calibri"/>
                <a:ea typeface="Calibri"/>
                <a:cs typeface="Calibri"/>
                <a:sym typeface="Calibri"/>
              </a:rPr>
              <a:t>Εισαγωγή προτύπων στη ναυτιλία</a:t>
            </a:r>
            <a:endParaRPr sz="1600">
              <a:latin typeface="Calibri"/>
              <a:ea typeface="Calibri"/>
              <a:cs typeface="Calibri"/>
              <a:sym typeface="Calibri"/>
            </a:endParaRPr>
          </a:p>
        </p:txBody>
      </p:sp>
      <p:sp>
        <p:nvSpPr>
          <p:cNvPr id="2516" name="Google Shape;2516;p122"/>
          <p:cNvSpPr txBox="1"/>
          <p:nvPr/>
        </p:nvSpPr>
        <p:spPr>
          <a:xfrm>
            <a:off x="351790" y="818515"/>
            <a:ext cx="11719560" cy="2692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b="1" u="sng">
                <a:solidFill>
                  <a:srgbClr val="001F5E"/>
                </a:solidFill>
                <a:latin typeface="Calibri"/>
                <a:ea typeface="Calibri"/>
                <a:cs typeface="Calibri"/>
                <a:sym typeface="Calibri"/>
              </a:rPr>
              <a:t> Ασφάλεια	</a:t>
            </a:r>
            <a:endParaRPr sz="1600">
              <a:solidFill>
                <a:schemeClr val="dk1"/>
              </a:solidFill>
              <a:latin typeface="Calibri"/>
              <a:ea typeface="Calibri"/>
              <a:cs typeface="Calibri"/>
              <a:sym typeface="Calibri"/>
            </a:endParaRPr>
          </a:p>
        </p:txBody>
      </p:sp>
      <p:sp>
        <p:nvSpPr>
          <p:cNvPr id="2517" name="Google Shape;2517;p122"/>
          <p:cNvSpPr txBox="1"/>
          <p:nvPr/>
        </p:nvSpPr>
        <p:spPr>
          <a:xfrm>
            <a:off x="1602739" y="1697100"/>
            <a:ext cx="4180840" cy="2481580"/>
          </a:xfrm>
          <a:prstGeom prst="rect">
            <a:avLst/>
          </a:prstGeom>
          <a:noFill/>
          <a:ln>
            <a:noFill/>
          </a:ln>
        </p:spPr>
        <p:txBody>
          <a:bodyPr spcFirstLastPara="1" wrap="square" lIns="0" tIns="68575" rIns="0" bIns="0" anchor="t" anchorCtr="0">
            <a:spAutoFit/>
          </a:bodyPr>
          <a:lstStyle/>
          <a:p>
            <a:pPr marL="170815" marR="0" lvl="0" indent="-158115" algn="l" rtl="0">
              <a:lnSpc>
                <a:spcPct val="100000"/>
              </a:lnSpc>
              <a:spcBef>
                <a:spcPts val="0"/>
              </a:spcBef>
              <a:spcAft>
                <a:spcPts val="0"/>
              </a:spcAft>
              <a:buClr>
                <a:schemeClr val="dk1"/>
              </a:buClr>
              <a:buSzPts val="2000"/>
              <a:buFont typeface="Arial"/>
              <a:buChar char="•"/>
            </a:pPr>
            <a:r>
              <a:rPr lang="en-US" sz="1300" b="1" u="sng">
                <a:solidFill>
                  <a:schemeClr val="dk1"/>
                </a:solidFill>
                <a:latin typeface="Calibri"/>
                <a:ea typeface="Calibri"/>
                <a:cs typeface="Calibri"/>
                <a:sym typeface="Calibri"/>
              </a:rPr>
              <a:t>CSI</a:t>
            </a:r>
            <a:r>
              <a:rPr lang="en-US" sz="1300" b="1">
                <a:solidFill>
                  <a:schemeClr val="dk1"/>
                </a:solidFill>
                <a:latin typeface="Calibri"/>
                <a:ea typeface="Calibri"/>
                <a:cs typeface="Calibri"/>
                <a:sym typeface="Calibri"/>
              </a:rPr>
              <a:t> </a:t>
            </a:r>
            <a:r>
              <a:rPr lang="en-US" sz="900">
                <a:solidFill>
                  <a:schemeClr val="dk1"/>
                </a:solidFill>
                <a:latin typeface="Calibri"/>
                <a:ea typeface="Calibri"/>
                <a:cs typeface="Calibri"/>
                <a:sym typeface="Calibri"/>
              </a:rPr>
              <a:t>πρωτοβουλία του USC για την ασφάλεια των εμπορευματοκιβωτίων</a:t>
            </a:r>
            <a:endParaRPr sz="900">
              <a:solidFill>
                <a:schemeClr val="dk1"/>
              </a:solidFill>
              <a:latin typeface="Calibri"/>
              <a:ea typeface="Calibri"/>
              <a:cs typeface="Calibri"/>
              <a:sym typeface="Calibri"/>
            </a:endParaRPr>
          </a:p>
          <a:p>
            <a:pPr marL="170815" marR="0" lvl="0" indent="-158115" algn="l" rtl="0">
              <a:lnSpc>
                <a:spcPct val="100000"/>
              </a:lnSpc>
              <a:spcBef>
                <a:spcPts val="1380"/>
              </a:spcBef>
              <a:spcAft>
                <a:spcPts val="0"/>
              </a:spcAft>
              <a:buClr>
                <a:schemeClr val="dk1"/>
              </a:buClr>
              <a:buSzPts val="2000"/>
              <a:buFont typeface="Arial"/>
              <a:buChar char="•"/>
            </a:pPr>
            <a:r>
              <a:rPr lang="en-US" sz="1300" b="1" u="sng">
                <a:solidFill>
                  <a:schemeClr val="dk1"/>
                </a:solidFill>
                <a:latin typeface="Calibri"/>
                <a:ea typeface="Calibri"/>
                <a:cs typeface="Calibri"/>
                <a:sym typeface="Calibri"/>
              </a:rPr>
              <a:t>C-TRAT</a:t>
            </a:r>
            <a:r>
              <a:rPr lang="en-US" sz="1300" b="1">
                <a:solidFill>
                  <a:schemeClr val="dk1"/>
                </a:solidFill>
                <a:latin typeface="Calibri"/>
                <a:ea typeface="Calibri"/>
                <a:cs typeface="Calibri"/>
                <a:sym typeface="Calibri"/>
              </a:rPr>
              <a:t> </a:t>
            </a:r>
            <a:r>
              <a:rPr lang="en-US" sz="900">
                <a:solidFill>
                  <a:schemeClr val="dk1"/>
                </a:solidFill>
                <a:latin typeface="Calibri"/>
                <a:ea typeface="Calibri"/>
                <a:cs typeface="Calibri"/>
                <a:sym typeface="Calibri"/>
              </a:rPr>
              <a:t>σύμπραξη ΗΠΑ κατά της τρομοκρατίας</a:t>
            </a:r>
            <a:endParaRPr sz="900">
              <a:solidFill>
                <a:schemeClr val="dk1"/>
              </a:solidFill>
              <a:latin typeface="Calibri"/>
              <a:ea typeface="Calibri"/>
              <a:cs typeface="Calibri"/>
              <a:sym typeface="Calibri"/>
            </a:endParaRPr>
          </a:p>
          <a:p>
            <a:pPr marL="170815" marR="0" lvl="0" indent="-158115" algn="l" rtl="0">
              <a:lnSpc>
                <a:spcPct val="100000"/>
              </a:lnSpc>
              <a:spcBef>
                <a:spcPts val="1380"/>
              </a:spcBef>
              <a:spcAft>
                <a:spcPts val="0"/>
              </a:spcAft>
              <a:buClr>
                <a:schemeClr val="dk1"/>
              </a:buClr>
              <a:buSzPts val="2000"/>
              <a:buFont typeface="Arial"/>
              <a:buChar char="•"/>
            </a:pPr>
            <a:r>
              <a:rPr lang="en-US" sz="1300" b="1" u="sng">
                <a:solidFill>
                  <a:schemeClr val="dk1"/>
                </a:solidFill>
                <a:latin typeface="Calibri"/>
                <a:ea typeface="Calibri"/>
                <a:cs typeface="Calibri"/>
                <a:sym typeface="Calibri"/>
              </a:rPr>
              <a:t>CSP</a:t>
            </a:r>
            <a:r>
              <a:rPr lang="en-US" sz="1300" b="1">
                <a:solidFill>
                  <a:schemeClr val="dk1"/>
                </a:solidFill>
                <a:latin typeface="Calibri"/>
                <a:ea typeface="Calibri"/>
                <a:cs typeface="Calibri"/>
                <a:sym typeface="Calibri"/>
              </a:rPr>
              <a:t> </a:t>
            </a:r>
            <a:r>
              <a:rPr lang="en-US" sz="900">
                <a:solidFill>
                  <a:schemeClr val="dk1"/>
                </a:solidFill>
                <a:latin typeface="Calibri"/>
                <a:ea typeface="Calibri"/>
                <a:cs typeface="Calibri"/>
                <a:sym typeface="Calibri"/>
              </a:rPr>
              <a:t>σχέδιο ασφάλειας πληρώματος</a:t>
            </a:r>
            <a:endParaRPr sz="900">
              <a:solidFill>
                <a:schemeClr val="dk1"/>
              </a:solidFill>
              <a:latin typeface="Calibri"/>
              <a:ea typeface="Calibri"/>
              <a:cs typeface="Calibri"/>
              <a:sym typeface="Calibri"/>
            </a:endParaRPr>
          </a:p>
          <a:p>
            <a:pPr marL="100330" marR="0" lvl="0" indent="-120649" algn="l" rtl="0">
              <a:lnSpc>
                <a:spcPct val="100000"/>
              </a:lnSpc>
              <a:spcBef>
                <a:spcPts val="705"/>
              </a:spcBef>
              <a:spcAft>
                <a:spcPts val="0"/>
              </a:spcAft>
              <a:buClr>
                <a:schemeClr val="dk1"/>
              </a:buClr>
              <a:buSzPts val="1900"/>
              <a:buFont typeface="Arial"/>
              <a:buChar char="•"/>
            </a:pPr>
            <a:r>
              <a:rPr lang="en-US" sz="1300" b="1" u="sng">
                <a:solidFill>
                  <a:schemeClr val="dk1"/>
                </a:solidFill>
                <a:latin typeface="Calibri"/>
                <a:ea typeface="Calibri"/>
                <a:cs typeface="Calibri"/>
                <a:sym typeface="Calibri"/>
              </a:rPr>
              <a:t>AMS</a:t>
            </a:r>
            <a:r>
              <a:rPr lang="en-US" sz="1300" b="1">
                <a:solidFill>
                  <a:schemeClr val="dk1"/>
                </a:solidFill>
                <a:latin typeface="Calibri"/>
                <a:ea typeface="Calibri"/>
                <a:cs typeface="Calibri"/>
                <a:sym typeface="Calibri"/>
              </a:rPr>
              <a:t> </a:t>
            </a:r>
            <a:r>
              <a:rPr lang="en-US" sz="900">
                <a:solidFill>
                  <a:schemeClr val="dk1"/>
                </a:solidFill>
                <a:latin typeface="Calibri"/>
                <a:ea typeface="Calibri"/>
                <a:cs typeface="Calibri"/>
                <a:sym typeface="Calibri"/>
              </a:rPr>
              <a:t>αυτοματοποιημένο σύστημα δηλωτικών</a:t>
            </a:r>
            <a:endParaRPr sz="900">
              <a:solidFill>
                <a:schemeClr val="dk1"/>
              </a:solidFill>
              <a:latin typeface="Calibri"/>
              <a:ea typeface="Calibri"/>
              <a:cs typeface="Calibri"/>
              <a:sym typeface="Calibri"/>
            </a:endParaRPr>
          </a:p>
          <a:p>
            <a:pPr marL="170815" marR="0" lvl="0" indent="-158115" algn="l" rtl="0">
              <a:lnSpc>
                <a:spcPct val="100000"/>
              </a:lnSpc>
              <a:spcBef>
                <a:spcPts val="1260"/>
              </a:spcBef>
              <a:spcAft>
                <a:spcPts val="0"/>
              </a:spcAft>
              <a:buClr>
                <a:schemeClr val="dk1"/>
              </a:buClr>
              <a:buSzPts val="2000"/>
              <a:buFont typeface="Arial"/>
              <a:buChar char="•"/>
            </a:pPr>
            <a:r>
              <a:rPr lang="en-US" sz="1300" b="1" u="sng">
                <a:solidFill>
                  <a:schemeClr val="dk1"/>
                </a:solidFill>
                <a:latin typeface="Calibri"/>
                <a:ea typeface="Calibri"/>
                <a:cs typeface="Calibri"/>
                <a:sym typeface="Calibri"/>
              </a:rPr>
              <a:t>ISPS</a:t>
            </a:r>
            <a:r>
              <a:rPr lang="en-US" sz="1300" b="1">
                <a:solidFill>
                  <a:schemeClr val="dk1"/>
                </a:solidFill>
                <a:latin typeface="Calibri"/>
                <a:ea typeface="Calibri"/>
                <a:cs typeface="Calibri"/>
                <a:sym typeface="Calibri"/>
              </a:rPr>
              <a:t> </a:t>
            </a:r>
            <a:r>
              <a:rPr lang="en-US" sz="900">
                <a:solidFill>
                  <a:schemeClr val="dk1"/>
                </a:solidFill>
                <a:latin typeface="Calibri"/>
                <a:ea typeface="Calibri"/>
                <a:cs typeface="Calibri"/>
                <a:sym typeface="Calibri"/>
              </a:rPr>
              <a:t>Διεθνής Κώδικας Ασφάλειας Πλοίων και Λιμενικών Εγκαταστάσεων</a:t>
            </a:r>
            <a:endParaRPr sz="900">
              <a:solidFill>
                <a:schemeClr val="dk1"/>
              </a:solidFill>
              <a:latin typeface="Calibri"/>
              <a:ea typeface="Calibri"/>
              <a:cs typeface="Calibri"/>
              <a:sym typeface="Calibri"/>
            </a:endParaRPr>
          </a:p>
          <a:p>
            <a:pPr marL="138430" marR="0" lvl="0" indent="-125729" algn="l" rtl="0">
              <a:lnSpc>
                <a:spcPct val="100000"/>
              </a:lnSpc>
              <a:spcBef>
                <a:spcPts val="1005"/>
              </a:spcBef>
              <a:spcAft>
                <a:spcPts val="0"/>
              </a:spcAft>
              <a:buClr>
                <a:schemeClr val="dk1"/>
              </a:buClr>
              <a:buSzPts val="1600"/>
              <a:buFont typeface="Arial"/>
              <a:buChar char="•"/>
            </a:pPr>
            <a:r>
              <a:rPr lang="en-US" sz="1300" b="1" u="sng">
                <a:solidFill>
                  <a:schemeClr val="dk1"/>
                </a:solidFill>
                <a:latin typeface="Calibri"/>
                <a:ea typeface="Calibri"/>
                <a:cs typeface="Calibri"/>
                <a:sym typeface="Calibri"/>
              </a:rPr>
              <a:t>SSN</a:t>
            </a:r>
            <a:r>
              <a:rPr lang="en-US" sz="1300" b="1">
                <a:solidFill>
                  <a:schemeClr val="dk1"/>
                </a:solidFill>
                <a:latin typeface="Calibri"/>
                <a:ea typeface="Calibri"/>
                <a:cs typeface="Calibri"/>
                <a:sym typeface="Calibri"/>
              </a:rPr>
              <a:t> </a:t>
            </a:r>
            <a:r>
              <a:rPr lang="en-US" sz="900">
                <a:solidFill>
                  <a:schemeClr val="dk1"/>
                </a:solidFill>
                <a:latin typeface="Calibri"/>
                <a:ea typeface="Calibri"/>
                <a:cs typeface="Calibri"/>
                <a:sym typeface="Calibri"/>
              </a:rPr>
              <a:t>Safe Sea Network</a:t>
            </a:r>
            <a:endParaRPr sz="900">
              <a:solidFill>
                <a:schemeClr val="dk1"/>
              </a:solidFill>
              <a:latin typeface="Calibri"/>
              <a:ea typeface="Calibri"/>
              <a:cs typeface="Calibri"/>
              <a:sym typeface="Calibri"/>
            </a:endParaRPr>
          </a:p>
          <a:p>
            <a:pPr marL="170815" marR="0" lvl="0" indent="-158115" algn="l" rtl="0">
              <a:lnSpc>
                <a:spcPct val="100000"/>
              </a:lnSpc>
              <a:spcBef>
                <a:spcPts val="1390"/>
              </a:spcBef>
              <a:spcAft>
                <a:spcPts val="0"/>
              </a:spcAft>
              <a:buClr>
                <a:schemeClr val="dk1"/>
              </a:buClr>
              <a:buSzPts val="2000"/>
              <a:buFont typeface="Arial"/>
              <a:buChar char="•"/>
            </a:pPr>
            <a:r>
              <a:rPr lang="en-US" sz="1300" b="1" u="sng">
                <a:solidFill>
                  <a:schemeClr val="dk1"/>
                </a:solidFill>
                <a:latin typeface="Calibri"/>
                <a:ea typeface="Calibri"/>
                <a:cs typeface="Calibri"/>
                <a:sym typeface="Calibri"/>
              </a:rPr>
              <a:t>Τεχνητή Νοημοσύνη</a:t>
            </a:r>
            <a:r>
              <a:rPr lang="en-US" sz="1300" b="1">
                <a:solidFill>
                  <a:schemeClr val="dk1"/>
                </a:solidFill>
                <a:latin typeface="Calibri"/>
                <a:ea typeface="Calibri"/>
                <a:cs typeface="Calibri"/>
                <a:sym typeface="Calibri"/>
              </a:rPr>
              <a:t> </a:t>
            </a:r>
            <a:r>
              <a:rPr lang="en-US" sz="900">
                <a:solidFill>
                  <a:schemeClr val="dk1"/>
                </a:solidFill>
                <a:latin typeface="Calibri"/>
                <a:ea typeface="Calibri"/>
                <a:cs typeface="Calibri"/>
                <a:sym typeface="Calibri"/>
              </a:rPr>
              <a:t>Αισθητήρες</a:t>
            </a:r>
            <a:endParaRPr sz="900">
              <a:solidFill>
                <a:schemeClr val="dk1"/>
              </a:solidFill>
              <a:latin typeface="Calibri"/>
              <a:ea typeface="Calibri"/>
              <a:cs typeface="Calibri"/>
              <a:sym typeface="Calibri"/>
            </a:endParaRPr>
          </a:p>
        </p:txBody>
      </p:sp>
      <p:pic>
        <p:nvPicPr>
          <p:cNvPr id="2518" name="Google Shape;2518;p122"/>
          <p:cNvPicPr preferRelativeResize="0"/>
          <p:nvPr/>
        </p:nvPicPr>
        <p:blipFill rotWithShape="1">
          <a:blip r:embed="rId3">
            <a:alphaModFix/>
          </a:blip>
          <a:srcRect/>
          <a:stretch/>
        </p:blipFill>
        <p:spPr>
          <a:xfrm>
            <a:off x="8004175" y="1341437"/>
            <a:ext cx="2663825" cy="3551237"/>
          </a:xfrm>
          <a:prstGeom prst="rect">
            <a:avLst/>
          </a:prstGeom>
          <a:noFill/>
          <a:ln>
            <a:noFill/>
          </a:ln>
        </p:spPr>
      </p:pic>
      <p:sp>
        <p:nvSpPr>
          <p:cNvPr id="2519" name="Google Shape;2519;p122"/>
          <p:cNvSpPr txBox="1"/>
          <p:nvPr/>
        </p:nvSpPr>
        <p:spPr>
          <a:xfrm>
            <a:off x="2491104" y="5049202"/>
            <a:ext cx="7038975" cy="527050"/>
          </a:xfrm>
          <a:prstGeom prst="rect">
            <a:avLst/>
          </a:prstGeom>
          <a:noFill/>
          <a:ln w="9525" cap="flat" cmpd="sng">
            <a:solidFill>
              <a:srgbClr val="000000"/>
            </a:solidFill>
            <a:prstDash val="solid"/>
            <a:round/>
            <a:headEnd type="none" w="sm" len="sm"/>
            <a:tailEnd type="none" w="sm" len="sm"/>
          </a:ln>
        </p:spPr>
        <p:txBody>
          <a:bodyPr spcFirstLastPara="1" wrap="square" lIns="0" tIns="41900" rIns="0" bIns="0" anchor="t" anchorCtr="0">
            <a:spAutoFit/>
          </a:bodyPr>
          <a:lstStyle/>
          <a:p>
            <a:pPr marL="85725" marR="0" lvl="0" indent="0" algn="l" rtl="0">
              <a:lnSpc>
                <a:spcPct val="100000"/>
              </a:lnSpc>
              <a:spcBef>
                <a:spcPts val="0"/>
              </a:spcBef>
              <a:spcAft>
                <a:spcPts val="0"/>
              </a:spcAft>
              <a:buNone/>
            </a:pPr>
            <a:r>
              <a:rPr lang="en-US" sz="900" b="1">
                <a:solidFill>
                  <a:schemeClr val="dk1"/>
                </a:solidFill>
                <a:latin typeface="Calibri"/>
                <a:ea typeface="Calibri"/>
                <a:cs typeface="Calibri"/>
                <a:sym typeface="Calibri"/>
              </a:rPr>
              <a:t>Εν ολίγοις</a:t>
            </a:r>
            <a:r>
              <a:rPr lang="en-US" sz="900" b="1">
                <a:solidFill>
                  <a:schemeClr val="dk1"/>
                </a:solidFill>
                <a:latin typeface="Arial"/>
                <a:ea typeface="Arial"/>
                <a:cs typeface="Arial"/>
                <a:sym typeface="Arial"/>
              </a:rPr>
              <a:t>: </a:t>
            </a:r>
            <a:r>
              <a:rPr lang="en-US" sz="900" b="1">
                <a:solidFill>
                  <a:schemeClr val="dk1"/>
                </a:solidFill>
                <a:latin typeface="Calibri"/>
                <a:ea typeface="Calibri"/>
                <a:cs typeface="Calibri"/>
                <a:sym typeface="Calibri"/>
              </a:rPr>
              <a:t>η διαφάνεια</a:t>
            </a:r>
            <a:r>
              <a:rPr lang="en-US" sz="900" b="1">
                <a:solidFill>
                  <a:schemeClr val="dk1"/>
                </a:solidFill>
                <a:latin typeface="Arial"/>
                <a:ea typeface="Arial"/>
                <a:cs typeface="Arial"/>
                <a:sym typeface="Arial"/>
              </a:rPr>
              <a:t>, </a:t>
            </a:r>
            <a:r>
              <a:rPr lang="en-US" sz="900" b="1">
                <a:solidFill>
                  <a:schemeClr val="dk1"/>
                </a:solidFill>
                <a:latin typeface="Calibri"/>
                <a:ea typeface="Calibri"/>
                <a:cs typeface="Calibri"/>
                <a:sym typeface="Calibri"/>
              </a:rPr>
              <a:t>η αποσαφήνιση των αρμοδιοτήτων και η πληροφόρηση φαίνεται να είναι οι βασικές στρατηγικές</a:t>
            </a:r>
            <a:r>
              <a:rPr lang="en-US" sz="900" b="1">
                <a:solidFill>
                  <a:schemeClr val="dk1"/>
                </a:solidFill>
                <a:latin typeface="Arial"/>
                <a:ea typeface="Arial"/>
                <a:cs typeface="Arial"/>
                <a:sym typeface="Arial"/>
              </a:rPr>
              <a:t>.</a:t>
            </a:r>
            <a:endParaRPr sz="900">
              <a:solidFill>
                <a:schemeClr val="dk1"/>
              </a:solidFill>
              <a:latin typeface="Arial"/>
              <a:ea typeface="Arial"/>
              <a:cs typeface="Arial"/>
              <a:sym typeface="Arial"/>
            </a:endParaRPr>
          </a:p>
        </p:txBody>
      </p:sp>
      <p:sp>
        <p:nvSpPr>
          <p:cNvPr id="2520" name="Google Shape;2520;p122"/>
          <p:cNvSpPr/>
          <p:nvPr/>
        </p:nvSpPr>
        <p:spPr>
          <a:xfrm>
            <a:off x="364807" y="6049327"/>
            <a:ext cx="11694160" cy="0"/>
          </a:xfrm>
          <a:custGeom>
            <a:avLst/>
            <a:gdLst/>
            <a:ahLst/>
            <a:cxnLst/>
            <a:rect l="l" t="t" r="r" b="b"/>
            <a:pathLst>
              <a:path w="11694160" h="120000" extrusionOk="0">
                <a:moveTo>
                  <a:pt x="0" y="0"/>
                </a:moveTo>
                <a:lnTo>
                  <a:pt x="11694160" y="0"/>
                </a:lnTo>
              </a:path>
            </a:pathLst>
          </a:custGeom>
          <a:noFill/>
          <a:ln w="25400" cap="flat" cmpd="sng">
            <a:solidFill>
              <a:srgbClr val="001F5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525" name="Google Shape;2525;p123"/>
          <p:cNvSpPr txBox="1">
            <a:spLocks noGrp="1"/>
          </p:cNvSpPr>
          <p:nvPr>
            <p:ph type="title"/>
          </p:nvPr>
        </p:nvSpPr>
        <p:spPr>
          <a:xfrm>
            <a:off x="581659" y="385127"/>
            <a:ext cx="4892675" cy="2692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600">
                <a:solidFill>
                  <a:srgbClr val="0E3466"/>
                </a:solidFill>
                <a:latin typeface="Calibri"/>
                <a:ea typeface="Calibri"/>
                <a:cs typeface="Calibri"/>
                <a:sym typeface="Calibri"/>
              </a:rPr>
              <a:t>Πρωτοβουλίες ασφάλειας σε όλες τις αλυσίδες εφοδιασμού</a:t>
            </a:r>
            <a:endParaRPr sz="1600">
              <a:latin typeface="Calibri"/>
              <a:ea typeface="Calibri"/>
              <a:cs typeface="Calibri"/>
              <a:sym typeface="Calibri"/>
            </a:endParaRPr>
          </a:p>
        </p:txBody>
      </p:sp>
      <p:sp>
        <p:nvSpPr>
          <p:cNvPr id="2526" name="Google Shape;2526;p123"/>
          <p:cNvSpPr/>
          <p:nvPr/>
        </p:nvSpPr>
        <p:spPr>
          <a:xfrm>
            <a:off x="364807" y="908050"/>
            <a:ext cx="11694160" cy="0"/>
          </a:xfrm>
          <a:custGeom>
            <a:avLst/>
            <a:gdLst/>
            <a:ahLst/>
            <a:cxnLst/>
            <a:rect l="l" t="t" r="r" b="b"/>
            <a:pathLst>
              <a:path w="11694160" h="120000" extrusionOk="0">
                <a:moveTo>
                  <a:pt x="0" y="0"/>
                </a:moveTo>
                <a:lnTo>
                  <a:pt x="11694160" y="0"/>
                </a:lnTo>
              </a:path>
            </a:pathLst>
          </a:custGeom>
          <a:noFill/>
          <a:ln w="25400" cap="flat" cmpd="sng">
            <a:solidFill>
              <a:srgbClr val="001F5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27" name="Google Shape;2527;p123"/>
          <p:cNvPicPr preferRelativeResize="0"/>
          <p:nvPr/>
        </p:nvPicPr>
        <p:blipFill rotWithShape="1">
          <a:blip r:embed="rId3">
            <a:alphaModFix/>
          </a:blip>
          <a:srcRect/>
          <a:stretch/>
        </p:blipFill>
        <p:spPr>
          <a:xfrm>
            <a:off x="1665922" y="2474277"/>
            <a:ext cx="8208009" cy="2197100"/>
          </a:xfrm>
          <a:prstGeom prst="rect">
            <a:avLst/>
          </a:prstGeom>
          <a:noFill/>
          <a:ln>
            <a:noFill/>
          </a:ln>
        </p:spPr>
      </p:pic>
      <p:sp>
        <p:nvSpPr>
          <p:cNvPr id="2528" name="Google Shape;2528;p123"/>
          <p:cNvSpPr txBox="1"/>
          <p:nvPr/>
        </p:nvSpPr>
        <p:spPr>
          <a:xfrm>
            <a:off x="3777615" y="2661920"/>
            <a:ext cx="29083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chemeClr val="dk1"/>
                </a:solidFill>
                <a:latin typeface="Calibri"/>
                <a:ea typeface="Calibri"/>
                <a:cs typeface="Calibri"/>
                <a:sym typeface="Calibri"/>
              </a:rPr>
              <a:t>Σύνθεση</a:t>
            </a:r>
            <a:endParaRPr sz="600">
              <a:solidFill>
                <a:schemeClr val="dk1"/>
              </a:solidFill>
              <a:latin typeface="Calibri"/>
              <a:ea typeface="Calibri"/>
              <a:cs typeface="Calibri"/>
              <a:sym typeface="Calibri"/>
            </a:endParaRPr>
          </a:p>
        </p:txBody>
      </p:sp>
      <p:sp>
        <p:nvSpPr>
          <p:cNvPr id="2529" name="Google Shape;2529;p123"/>
          <p:cNvSpPr txBox="1"/>
          <p:nvPr/>
        </p:nvSpPr>
        <p:spPr>
          <a:xfrm>
            <a:off x="6930390" y="2654934"/>
            <a:ext cx="42418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chemeClr val="dk1"/>
                </a:solidFill>
                <a:latin typeface="Calibri"/>
                <a:ea typeface="Calibri"/>
                <a:cs typeface="Calibri"/>
                <a:sym typeface="Calibri"/>
              </a:rPr>
              <a:t>Αποσύνθεση</a:t>
            </a:r>
            <a:endParaRPr sz="600">
              <a:solidFill>
                <a:schemeClr val="dk1"/>
              </a:solidFill>
              <a:latin typeface="Calibri"/>
              <a:ea typeface="Calibri"/>
              <a:cs typeface="Calibri"/>
              <a:sym typeface="Calibri"/>
            </a:endParaRPr>
          </a:p>
        </p:txBody>
      </p:sp>
      <p:sp>
        <p:nvSpPr>
          <p:cNvPr id="2530" name="Google Shape;2530;p123"/>
          <p:cNvSpPr txBox="1"/>
          <p:nvPr/>
        </p:nvSpPr>
        <p:spPr>
          <a:xfrm>
            <a:off x="2975927" y="3011170"/>
            <a:ext cx="624205"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FFFFFF"/>
                </a:solidFill>
                <a:latin typeface="Calibri"/>
                <a:ea typeface="Calibri"/>
                <a:cs typeface="Calibri"/>
                <a:sym typeface="Calibri"/>
              </a:rPr>
              <a:t>Παραγωγός</a:t>
            </a:r>
            <a:endParaRPr sz="1000">
              <a:solidFill>
                <a:schemeClr val="dk1"/>
              </a:solidFill>
              <a:latin typeface="Calibri"/>
              <a:ea typeface="Calibri"/>
              <a:cs typeface="Calibri"/>
              <a:sym typeface="Calibri"/>
            </a:endParaRPr>
          </a:p>
        </p:txBody>
      </p:sp>
      <p:sp>
        <p:nvSpPr>
          <p:cNvPr id="2531" name="Google Shape;2531;p123"/>
          <p:cNvSpPr txBox="1"/>
          <p:nvPr/>
        </p:nvSpPr>
        <p:spPr>
          <a:xfrm>
            <a:off x="4519295" y="3091815"/>
            <a:ext cx="227965"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i="1">
                <a:solidFill>
                  <a:schemeClr val="dk1"/>
                </a:solidFill>
                <a:latin typeface="Arial"/>
                <a:ea typeface="Arial"/>
                <a:cs typeface="Arial"/>
                <a:sym typeface="Arial"/>
              </a:rPr>
              <a:t>Trans</a:t>
            </a:r>
            <a:endParaRPr sz="600">
              <a:solidFill>
                <a:schemeClr val="dk1"/>
              </a:solidFill>
              <a:latin typeface="Arial"/>
              <a:ea typeface="Arial"/>
              <a:cs typeface="Arial"/>
              <a:sym typeface="Arial"/>
            </a:endParaRPr>
          </a:p>
        </p:txBody>
      </p:sp>
      <p:sp>
        <p:nvSpPr>
          <p:cNvPr id="2532" name="Google Shape;2532;p123"/>
          <p:cNvSpPr txBox="1"/>
          <p:nvPr/>
        </p:nvSpPr>
        <p:spPr>
          <a:xfrm>
            <a:off x="5553709" y="3097529"/>
            <a:ext cx="38227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i="1">
                <a:solidFill>
                  <a:schemeClr val="dk1"/>
                </a:solidFill>
                <a:latin typeface="Calibri"/>
                <a:ea typeface="Calibri"/>
                <a:cs typeface="Calibri"/>
                <a:sym typeface="Calibri"/>
              </a:rPr>
              <a:t>Ναυτιλιακό</a:t>
            </a:r>
            <a:endParaRPr sz="600">
              <a:solidFill>
                <a:schemeClr val="dk1"/>
              </a:solidFill>
              <a:latin typeface="Calibri"/>
              <a:ea typeface="Calibri"/>
              <a:cs typeface="Calibri"/>
              <a:sym typeface="Calibri"/>
            </a:endParaRPr>
          </a:p>
        </p:txBody>
      </p:sp>
      <p:sp>
        <p:nvSpPr>
          <p:cNvPr id="2533" name="Google Shape;2533;p123"/>
          <p:cNvSpPr txBox="1"/>
          <p:nvPr/>
        </p:nvSpPr>
        <p:spPr>
          <a:xfrm>
            <a:off x="6737984" y="3082607"/>
            <a:ext cx="227965"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i="1">
                <a:solidFill>
                  <a:schemeClr val="dk1"/>
                </a:solidFill>
                <a:latin typeface="Arial"/>
                <a:ea typeface="Arial"/>
                <a:cs typeface="Arial"/>
                <a:sym typeface="Arial"/>
              </a:rPr>
              <a:t>Trans</a:t>
            </a:r>
            <a:endParaRPr sz="600">
              <a:solidFill>
                <a:schemeClr val="dk1"/>
              </a:solidFill>
              <a:latin typeface="Arial"/>
              <a:ea typeface="Arial"/>
              <a:cs typeface="Arial"/>
              <a:sym typeface="Arial"/>
            </a:endParaRPr>
          </a:p>
        </p:txBody>
      </p:sp>
      <p:sp>
        <p:nvSpPr>
          <p:cNvPr id="2534" name="Google Shape;2534;p123"/>
          <p:cNvSpPr txBox="1"/>
          <p:nvPr/>
        </p:nvSpPr>
        <p:spPr>
          <a:xfrm>
            <a:off x="7916544" y="2992754"/>
            <a:ext cx="58674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FFFFFF"/>
                </a:solidFill>
                <a:latin typeface="Calibri"/>
                <a:ea typeface="Calibri"/>
                <a:cs typeface="Calibri"/>
                <a:sym typeface="Calibri"/>
              </a:rPr>
              <a:t>Αγοραστής</a:t>
            </a:r>
            <a:endParaRPr sz="1000">
              <a:solidFill>
                <a:schemeClr val="dk1"/>
              </a:solidFill>
              <a:latin typeface="Calibri"/>
              <a:ea typeface="Calibri"/>
              <a:cs typeface="Calibri"/>
              <a:sym typeface="Calibri"/>
            </a:endParaRPr>
          </a:p>
        </p:txBody>
      </p:sp>
      <p:sp>
        <p:nvSpPr>
          <p:cNvPr id="2535" name="Google Shape;2535;p123"/>
          <p:cNvSpPr txBox="1"/>
          <p:nvPr/>
        </p:nvSpPr>
        <p:spPr>
          <a:xfrm>
            <a:off x="5084127" y="3444240"/>
            <a:ext cx="365760" cy="218440"/>
          </a:xfrm>
          <a:prstGeom prst="rect">
            <a:avLst/>
          </a:prstGeom>
          <a:noFill/>
          <a:ln>
            <a:noFill/>
          </a:ln>
        </p:spPr>
        <p:txBody>
          <a:bodyPr spcFirstLastPara="1" wrap="square" lIns="0" tIns="17775" rIns="0" bIns="0" anchor="t" anchorCtr="0">
            <a:spAutoFit/>
          </a:bodyPr>
          <a:lstStyle/>
          <a:p>
            <a:pPr marL="0" marR="55880" lvl="0" indent="0" algn="r" rtl="0">
              <a:lnSpc>
                <a:spcPct val="100000"/>
              </a:lnSpc>
              <a:spcBef>
                <a:spcPts val="0"/>
              </a:spcBef>
              <a:spcAft>
                <a:spcPts val="0"/>
              </a:spcAft>
              <a:buNone/>
            </a:pPr>
            <a:r>
              <a:rPr lang="en-US" sz="600" b="1">
                <a:solidFill>
                  <a:schemeClr val="dk1"/>
                </a:solidFill>
                <a:latin typeface="Calibri"/>
                <a:ea typeface="Calibri"/>
                <a:cs typeface="Calibri"/>
                <a:sym typeface="Calibri"/>
              </a:rPr>
              <a:t>Τελωνείο</a:t>
            </a:r>
            <a:endParaRPr sz="600">
              <a:solidFill>
                <a:schemeClr val="dk1"/>
              </a:solidFill>
              <a:latin typeface="Calibri"/>
              <a:ea typeface="Calibri"/>
              <a:cs typeface="Calibri"/>
              <a:sym typeface="Calibri"/>
            </a:endParaRPr>
          </a:p>
          <a:p>
            <a:pPr marL="0" marR="5080" lvl="0" indent="0" algn="r" rtl="0">
              <a:lnSpc>
                <a:spcPct val="100000"/>
              </a:lnSpc>
              <a:spcBef>
                <a:spcPts val="40"/>
              </a:spcBef>
              <a:spcAft>
                <a:spcPts val="0"/>
              </a:spcAft>
              <a:buNone/>
            </a:pPr>
            <a:r>
              <a:rPr lang="en-US" sz="600" b="1">
                <a:solidFill>
                  <a:schemeClr val="dk1"/>
                </a:solidFill>
                <a:latin typeface="Arial"/>
                <a:ea typeface="Arial"/>
                <a:cs typeface="Arial"/>
                <a:sym typeface="Arial"/>
              </a:rPr>
              <a:t>(</a:t>
            </a:r>
            <a:r>
              <a:rPr lang="en-US" sz="600" b="1">
                <a:solidFill>
                  <a:schemeClr val="dk1"/>
                </a:solidFill>
                <a:latin typeface="Calibri"/>
                <a:ea typeface="Calibri"/>
                <a:cs typeface="Calibri"/>
                <a:sym typeface="Calibri"/>
              </a:rPr>
              <a:t>λιμάνι</a:t>
            </a:r>
            <a:r>
              <a:rPr lang="en-US" sz="600" b="1">
                <a:solidFill>
                  <a:schemeClr val="dk1"/>
                </a:solidFill>
                <a:latin typeface="Arial"/>
                <a:ea typeface="Arial"/>
                <a:cs typeface="Arial"/>
                <a:sym typeface="Arial"/>
              </a:rPr>
              <a:t>)</a:t>
            </a:r>
            <a:endParaRPr sz="600">
              <a:solidFill>
                <a:schemeClr val="dk1"/>
              </a:solidFill>
              <a:latin typeface="Arial"/>
              <a:ea typeface="Arial"/>
              <a:cs typeface="Arial"/>
              <a:sym typeface="Arial"/>
            </a:endParaRPr>
          </a:p>
        </p:txBody>
      </p:sp>
      <p:sp>
        <p:nvSpPr>
          <p:cNvPr id="2536" name="Google Shape;2536;p123"/>
          <p:cNvSpPr txBox="1"/>
          <p:nvPr/>
        </p:nvSpPr>
        <p:spPr>
          <a:xfrm>
            <a:off x="6165532" y="3433445"/>
            <a:ext cx="365760" cy="218440"/>
          </a:xfrm>
          <a:prstGeom prst="rect">
            <a:avLst/>
          </a:prstGeom>
          <a:noFill/>
          <a:ln>
            <a:noFill/>
          </a:ln>
        </p:spPr>
        <p:txBody>
          <a:bodyPr spcFirstLastPara="1" wrap="square" lIns="0" tIns="17775" rIns="0" bIns="0" anchor="t" anchorCtr="0">
            <a:spAutoFit/>
          </a:bodyPr>
          <a:lstStyle/>
          <a:p>
            <a:pPr marL="0" marR="55880" lvl="0" indent="0" algn="r" rtl="0">
              <a:lnSpc>
                <a:spcPct val="100000"/>
              </a:lnSpc>
              <a:spcBef>
                <a:spcPts val="0"/>
              </a:spcBef>
              <a:spcAft>
                <a:spcPts val="0"/>
              </a:spcAft>
              <a:buNone/>
            </a:pPr>
            <a:r>
              <a:rPr lang="en-US" sz="600" b="1">
                <a:solidFill>
                  <a:schemeClr val="dk1"/>
                </a:solidFill>
                <a:latin typeface="Calibri"/>
                <a:ea typeface="Calibri"/>
                <a:cs typeface="Calibri"/>
                <a:sym typeface="Calibri"/>
              </a:rPr>
              <a:t>Τελωνείο</a:t>
            </a:r>
            <a:endParaRPr sz="600">
              <a:solidFill>
                <a:schemeClr val="dk1"/>
              </a:solidFill>
              <a:latin typeface="Calibri"/>
              <a:ea typeface="Calibri"/>
              <a:cs typeface="Calibri"/>
              <a:sym typeface="Calibri"/>
            </a:endParaRPr>
          </a:p>
          <a:p>
            <a:pPr marL="0" marR="5080" lvl="0" indent="0" algn="r" rtl="0">
              <a:lnSpc>
                <a:spcPct val="100000"/>
              </a:lnSpc>
              <a:spcBef>
                <a:spcPts val="40"/>
              </a:spcBef>
              <a:spcAft>
                <a:spcPts val="0"/>
              </a:spcAft>
              <a:buNone/>
            </a:pPr>
            <a:r>
              <a:rPr lang="en-US" sz="600" b="1">
                <a:solidFill>
                  <a:schemeClr val="dk1"/>
                </a:solidFill>
                <a:latin typeface="Arial"/>
                <a:ea typeface="Arial"/>
                <a:cs typeface="Arial"/>
                <a:sym typeface="Arial"/>
              </a:rPr>
              <a:t>(</a:t>
            </a:r>
            <a:r>
              <a:rPr lang="en-US" sz="600" b="1">
                <a:solidFill>
                  <a:schemeClr val="dk1"/>
                </a:solidFill>
                <a:latin typeface="Calibri"/>
                <a:ea typeface="Calibri"/>
                <a:cs typeface="Calibri"/>
                <a:sym typeface="Calibri"/>
              </a:rPr>
              <a:t>λιμάνι</a:t>
            </a:r>
            <a:r>
              <a:rPr lang="en-US" sz="600" b="1">
                <a:solidFill>
                  <a:schemeClr val="dk1"/>
                </a:solidFill>
                <a:latin typeface="Arial"/>
                <a:ea typeface="Arial"/>
                <a:cs typeface="Arial"/>
                <a:sym typeface="Arial"/>
              </a:rPr>
              <a:t>)</a:t>
            </a:r>
            <a:endParaRPr sz="600">
              <a:solidFill>
                <a:schemeClr val="dk1"/>
              </a:solidFill>
              <a:latin typeface="Arial"/>
              <a:ea typeface="Arial"/>
              <a:cs typeface="Arial"/>
              <a:sym typeface="Arial"/>
            </a:endParaRPr>
          </a:p>
        </p:txBody>
      </p:sp>
      <p:sp>
        <p:nvSpPr>
          <p:cNvPr id="2537" name="Google Shape;2537;p123"/>
          <p:cNvSpPr txBox="1"/>
          <p:nvPr/>
        </p:nvSpPr>
        <p:spPr>
          <a:xfrm>
            <a:off x="3820159" y="3973829"/>
            <a:ext cx="2431415" cy="889635"/>
          </a:xfrm>
          <a:prstGeom prst="rect">
            <a:avLst/>
          </a:prstGeom>
          <a:noFill/>
          <a:ln>
            <a:noFill/>
          </a:ln>
        </p:spPr>
        <p:txBody>
          <a:bodyPr spcFirstLastPara="1" wrap="square" lIns="0" tIns="99050" rIns="0" bIns="0" anchor="t" anchorCtr="0">
            <a:spAutoFit/>
          </a:bodyPr>
          <a:lstStyle/>
          <a:p>
            <a:pPr marL="2065020" marR="0" lvl="0" indent="0" algn="ctr" rtl="0">
              <a:lnSpc>
                <a:spcPct val="100000"/>
              </a:lnSpc>
              <a:spcBef>
                <a:spcPts val="0"/>
              </a:spcBef>
              <a:spcAft>
                <a:spcPts val="0"/>
              </a:spcAft>
              <a:buNone/>
            </a:pPr>
            <a:r>
              <a:rPr lang="en-US" sz="1200" b="1">
                <a:solidFill>
                  <a:schemeClr val="dk1"/>
                </a:solidFill>
                <a:latin typeface="Arial"/>
                <a:ea typeface="Arial"/>
                <a:cs typeface="Arial"/>
                <a:sym typeface="Arial"/>
              </a:rPr>
              <a:t>ISPS</a:t>
            </a:r>
            <a:endParaRPr sz="1200">
              <a:solidFill>
                <a:schemeClr val="dk1"/>
              </a:solidFill>
              <a:latin typeface="Arial"/>
              <a:ea typeface="Arial"/>
              <a:cs typeface="Arial"/>
              <a:sym typeface="Arial"/>
            </a:endParaRPr>
          </a:p>
          <a:p>
            <a:pPr marL="269240" marR="0" lvl="0" indent="0" algn="ctr" rtl="0">
              <a:lnSpc>
                <a:spcPct val="100000"/>
              </a:lnSpc>
              <a:spcBef>
                <a:spcPts val="680"/>
              </a:spcBef>
              <a:spcAft>
                <a:spcPts val="0"/>
              </a:spcAft>
              <a:buNone/>
            </a:pPr>
            <a:r>
              <a:rPr lang="en-US" sz="1200" b="1">
                <a:solidFill>
                  <a:schemeClr val="dk1"/>
                </a:solidFill>
                <a:latin typeface="Arial"/>
                <a:ea typeface="Arial"/>
                <a:cs typeface="Arial"/>
                <a:sym typeface="Arial"/>
              </a:rPr>
              <a:t>CSI</a:t>
            </a:r>
            <a:endParaRPr sz="1200">
              <a:solidFill>
                <a:schemeClr val="dk1"/>
              </a:solidFill>
              <a:latin typeface="Arial"/>
              <a:ea typeface="Arial"/>
              <a:cs typeface="Arial"/>
              <a:sym typeface="Arial"/>
            </a:endParaRPr>
          </a:p>
          <a:p>
            <a:pPr marL="12700" marR="0" lvl="0" indent="0" algn="l" rtl="0">
              <a:lnSpc>
                <a:spcPct val="100000"/>
              </a:lnSpc>
              <a:spcBef>
                <a:spcPts val="1120"/>
              </a:spcBef>
              <a:spcAft>
                <a:spcPts val="0"/>
              </a:spcAft>
              <a:buNone/>
            </a:pPr>
            <a:r>
              <a:rPr lang="en-US" sz="1200" b="1">
                <a:solidFill>
                  <a:schemeClr val="dk1"/>
                </a:solidFill>
                <a:latin typeface="Arial"/>
                <a:ea typeface="Arial"/>
                <a:cs typeface="Arial"/>
                <a:sym typeface="Arial"/>
              </a:rPr>
              <a:t>C-TPAT</a:t>
            </a:r>
            <a:endParaRPr sz="1200">
              <a:solidFill>
                <a:schemeClr val="dk1"/>
              </a:solidFill>
              <a:latin typeface="Arial"/>
              <a:ea typeface="Arial"/>
              <a:cs typeface="Arial"/>
              <a:sym typeface="Arial"/>
            </a:endParaRPr>
          </a:p>
        </p:txBody>
      </p:sp>
      <p:sp>
        <p:nvSpPr>
          <p:cNvPr id="2538" name="Google Shape;2538;p123"/>
          <p:cNvSpPr/>
          <p:nvPr/>
        </p:nvSpPr>
        <p:spPr>
          <a:xfrm>
            <a:off x="364807" y="6029007"/>
            <a:ext cx="11694160" cy="0"/>
          </a:xfrm>
          <a:custGeom>
            <a:avLst/>
            <a:gdLst/>
            <a:ahLst/>
            <a:cxnLst/>
            <a:rect l="l" t="t" r="r" b="b"/>
            <a:pathLst>
              <a:path w="11694160" h="120000" extrusionOk="0">
                <a:moveTo>
                  <a:pt x="0" y="0"/>
                </a:moveTo>
                <a:lnTo>
                  <a:pt x="11694160" y="0"/>
                </a:lnTo>
              </a:path>
            </a:pathLst>
          </a:custGeom>
          <a:noFill/>
          <a:ln w="25400" cap="flat" cmpd="sng">
            <a:solidFill>
              <a:srgbClr val="001F5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42"/>
        <p:cNvGrpSpPr/>
        <p:nvPr/>
      </p:nvGrpSpPr>
      <p:grpSpPr>
        <a:xfrm>
          <a:off x="0" y="0"/>
          <a:ext cx="0" cy="0"/>
          <a:chOff x="0" y="0"/>
          <a:chExt cx="0" cy="0"/>
        </a:xfrm>
      </p:grpSpPr>
      <p:sp>
        <p:nvSpPr>
          <p:cNvPr id="2543" name="Google Shape;2543;p124"/>
          <p:cNvSpPr/>
          <p:nvPr/>
        </p:nvSpPr>
        <p:spPr>
          <a:xfrm>
            <a:off x="1292860" y="0"/>
            <a:ext cx="9180830" cy="1052830"/>
          </a:xfrm>
          <a:custGeom>
            <a:avLst/>
            <a:gdLst/>
            <a:ahLst/>
            <a:cxnLst/>
            <a:rect l="l" t="t" r="r" b="b"/>
            <a:pathLst>
              <a:path w="9180830" h="1052830" extrusionOk="0">
                <a:moveTo>
                  <a:pt x="9180512" y="0"/>
                </a:moveTo>
                <a:lnTo>
                  <a:pt x="0" y="0"/>
                </a:lnTo>
                <a:lnTo>
                  <a:pt x="0" y="1052829"/>
                </a:lnTo>
                <a:lnTo>
                  <a:pt x="9180512" y="1052829"/>
                </a:lnTo>
                <a:lnTo>
                  <a:pt x="9180512" y="0"/>
                </a:lnTo>
                <a:close/>
              </a:path>
            </a:pathLst>
          </a:custGeom>
          <a:solidFill>
            <a:srgbClr val="757070"/>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a:solidFill>
                  <a:srgbClr val="E36C09"/>
                </a:solidFill>
                <a:latin typeface="Calibri"/>
                <a:ea typeface="Calibri"/>
                <a:cs typeface="Calibri"/>
                <a:sym typeface="Calibri"/>
              </a:rPr>
              <a:t>Γραφική αναπαράσταση: Υπηρεσία μεταφοράς οχημάτων</a:t>
            </a:r>
            <a:endParaRPr sz="1800">
              <a:solidFill>
                <a:srgbClr val="E36C09"/>
              </a:solidFill>
              <a:latin typeface="Calibri"/>
              <a:ea typeface="Calibri"/>
              <a:cs typeface="Calibri"/>
              <a:sym typeface="Calibri"/>
            </a:endParaRPr>
          </a:p>
        </p:txBody>
      </p:sp>
      <p:sp>
        <p:nvSpPr>
          <p:cNvPr id="2544" name="Google Shape;2544;p124"/>
          <p:cNvSpPr txBox="1"/>
          <p:nvPr/>
        </p:nvSpPr>
        <p:spPr>
          <a:xfrm>
            <a:off x="3312159" y="4812029"/>
            <a:ext cx="1744980"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chemeClr val="dk1"/>
                </a:solidFill>
                <a:latin typeface="Arial"/>
                <a:ea typeface="Arial"/>
                <a:cs typeface="Arial"/>
                <a:sym typeface="Arial"/>
              </a:rPr>
              <a:t>(1) </a:t>
            </a:r>
            <a:r>
              <a:rPr lang="en-US" sz="900">
                <a:solidFill>
                  <a:schemeClr val="dk1"/>
                </a:solidFill>
                <a:latin typeface="Calibri"/>
                <a:ea typeface="Calibri"/>
                <a:cs typeface="Calibri"/>
                <a:sym typeface="Calibri"/>
              </a:rPr>
              <a:t>Πρόσβαση συστήματα στον κυβερνοχώρο</a:t>
            </a:r>
            <a:endParaRPr sz="900">
              <a:solidFill>
                <a:schemeClr val="dk1"/>
              </a:solidFill>
              <a:latin typeface="Calibri"/>
              <a:ea typeface="Calibri"/>
              <a:cs typeface="Calibri"/>
              <a:sym typeface="Calibri"/>
            </a:endParaRPr>
          </a:p>
        </p:txBody>
      </p:sp>
      <p:pic>
        <p:nvPicPr>
          <p:cNvPr id="2545" name="Google Shape;2545;p124"/>
          <p:cNvPicPr preferRelativeResize="0"/>
          <p:nvPr/>
        </p:nvPicPr>
        <p:blipFill rotWithShape="1">
          <a:blip r:embed="rId3">
            <a:alphaModFix/>
          </a:blip>
          <a:srcRect/>
          <a:stretch/>
        </p:blipFill>
        <p:spPr>
          <a:xfrm>
            <a:off x="5894070" y="4867275"/>
            <a:ext cx="499427" cy="103505"/>
          </a:xfrm>
          <a:prstGeom prst="rect">
            <a:avLst/>
          </a:prstGeom>
          <a:noFill/>
          <a:ln>
            <a:noFill/>
          </a:ln>
        </p:spPr>
      </p:pic>
      <p:sp>
        <p:nvSpPr>
          <p:cNvPr id="2546" name="Google Shape;2546;p124"/>
          <p:cNvSpPr txBox="1"/>
          <p:nvPr/>
        </p:nvSpPr>
        <p:spPr>
          <a:xfrm>
            <a:off x="6406535" y="4805679"/>
            <a:ext cx="2404110"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chemeClr val="dk1"/>
                </a:solidFill>
                <a:latin typeface="Arial"/>
                <a:ea typeface="Arial"/>
                <a:cs typeface="Arial"/>
                <a:sym typeface="Arial"/>
              </a:rPr>
              <a:t>(2) </a:t>
            </a:r>
            <a:r>
              <a:rPr lang="en-US" sz="900">
                <a:solidFill>
                  <a:schemeClr val="dk1"/>
                </a:solidFill>
                <a:latin typeface="Calibri"/>
                <a:ea typeface="Calibri"/>
                <a:cs typeface="Calibri"/>
                <a:sym typeface="Calibri"/>
              </a:rPr>
              <a:t>Διαδραστική αλληλεπίδραση με συστήματα κυβερνοχώρου</a:t>
            </a:r>
            <a:endParaRPr sz="900">
              <a:solidFill>
                <a:schemeClr val="dk1"/>
              </a:solidFill>
              <a:latin typeface="Calibri"/>
              <a:ea typeface="Calibri"/>
              <a:cs typeface="Calibri"/>
              <a:sym typeface="Calibri"/>
            </a:endParaRPr>
          </a:p>
        </p:txBody>
      </p:sp>
      <p:sp>
        <p:nvSpPr>
          <p:cNvPr id="2547" name="Google Shape;2547;p124"/>
          <p:cNvSpPr txBox="1"/>
          <p:nvPr/>
        </p:nvSpPr>
        <p:spPr>
          <a:xfrm>
            <a:off x="3300095" y="5166042"/>
            <a:ext cx="145224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chemeClr val="dk1"/>
                </a:solidFill>
                <a:latin typeface="Arial"/>
                <a:ea typeface="Arial"/>
                <a:cs typeface="Arial"/>
                <a:sym typeface="Arial"/>
              </a:rPr>
              <a:t>(3) </a:t>
            </a:r>
            <a:r>
              <a:rPr lang="en-US" sz="900">
                <a:solidFill>
                  <a:schemeClr val="dk1"/>
                </a:solidFill>
                <a:latin typeface="Calibri"/>
                <a:ea typeface="Calibri"/>
                <a:cs typeface="Calibri"/>
                <a:sym typeface="Calibri"/>
              </a:rPr>
              <a:t>Πρόσβαση φυσικές εγκαταστάσεις</a:t>
            </a:r>
            <a:endParaRPr sz="900">
              <a:solidFill>
                <a:schemeClr val="dk1"/>
              </a:solidFill>
              <a:latin typeface="Calibri"/>
              <a:ea typeface="Calibri"/>
              <a:cs typeface="Calibri"/>
              <a:sym typeface="Calibri"/>
            </a:endParaRPr>
          </a:p>
        </p:txBody>
      </p:sp>
      <p:pic>
        <p:nvPicPr>
          <p:cNvPr id="2548" name="Google Shape;2548;p124"/>
          <p:cNvPicPr preferRelativeResize="0"/>
          <p:nvPr/>
        </p:nvPicPr>
        <p:blipFill rotWithShape="1">
          <a:blip r:embed="rId4">
            <a:alphaModFix/>
          </a:blip>
          <a:srcRect/>
          <a:stretch/>
        </p:blipFill>
        <p:spPr>
          <a:xfrm>
            <a:off x="5883275" y="5176837"/>
            <a:ext cx="510857" cy="103505"/>
          </a:xfrm>
          <a:prstGeom prst="rect">
            <a:avLst/>
          </a:prstGeom>
          <a:noFill/>
          <a:ln>
            <a:noFill/>
          </a:ln>
        </p:spPr>
      </p:pic>
      <p:sp>
        <p:nvSpPr>
          <p:cNvPr id="2549" name="Google Shape;2549;p124"/>
          <p:cNvSpPr txBox="1"/>
          <p:nvPr/>
        </p:nvSpPr>
        <p:spPr>
          <a:xfrm>
            <a:off x="6407170" y="5127942"/>
            <a:ext cx="1891664"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chemeClr val="dk1"/>
                </a:solidFill>
                <a:latin typeface="Arial"/>
                <a:ea typeface="Arial"/>
                <a:cs typeface="Arial"/>
                <a:sym typeface="Arial"/>
              </a:rPr>
              <a:t>(4) </a:t>
            </a:r>
            <a:r>
              <a:rPr lang="en-US" sz="900">
                <a:solidFill>
                  <a:schemeClr val="dk1"/>
                </a:solidFill>
                <a:latin typeface="Calibri"/>
                <a:ea typeface="Calibri"/>
                <a:cs typeface="Calibri"/>
                <a:sym typeface="Calibri"/>
              </a:rPr>
              <a:t>Χρήση των φυσικών εγκαταστάσεων</a:t>
            </a:r>
            <a:r>
              <a:rPr lang="en-US" sz="900">
                <a:solidFill>
                  <a:schemeClr val="dk1"/>
                </a:solidFill>
                <a:latin typeface="Arial"/>
                <a:ea typeface="Arial"/>
                <a:cs typeface="Arial"/>
                <a:sym typeface="Arial"/>
              </a:rPr>
              <a:t>/ </a:t>
            </a:r>
            <a:r>
              <a:rPr lang="en-US" sz="900">
                <a:solidFill>
                  <a:schemeClr val="dk1"/>
                </a:solidFill>
                <a:latin typeface="Calibri"/>
                <a:ea typeface="Calibri"/>
                <a:cs typeface="Calibri"/>
                <a:sym typeface="Calibri"/>
              </a:rPr>
              <a:t>αγαθών</a:t>
            </a:r>
            <a:endParaRPr sz="900">
              <a:solidFill>
                <a:schemeClr val="dk1"/>
              </a:solidFill>
              <a:latin typeface="Calibri"/>
              <a:ea typeface="Calibri"/>
              <a:cs typeface="Calibri"/>
              <a:sym typeface="Calibri"/>
            </a:endParaRPr>
          </a:p>
        </p:txBody>
      </p:sp>
      <p:sp>
        <p:nvSpPr>
          <p:cNvPr id="2550" name="Google Shape;2550;p124"/>
          <p:cNvSpPr/>
          <p:nvPr/>
        </p:nvSpPr>
        <p:spPr>
          <a:xfrm>
            <a:off x="2785427" y="4855845"/>
            <a:ext cx="528320" cy="107314"/>
          </a:xfrm>
          <a:custGeom>
            <a:avLst/>
            <a:gdLst/>
            <a:ahLst/>
            <a:cxnLst/>
            <a:rect l="l" t="t" r="r" b="b"/>
            <a:pathLst>
              <a:path w="528320" h="107314" extrusionOk="0">
                <a:moveTo>
                  <a:pt x="127000" y="45402"/>
                </a:moveTo>
                <a:lnTo>
                  <a:pt x="0" y="45402"/>
                </a:lnTo>
                <a:lnTo>
                  <a:pt x="0" y="61277"/>
                </a:lnTo>
                <a:lnTo>
                  <a:pt x="127000" y="61277"/>
                </a:lnTo>
                <a:lnTo>
                  <a:pt x="127000" y="45402"/>
                </a:lnTo>
                <a:close/>
              </a:path>
              <a:path w="528320" h="107314" extrusionOk="0">
                <a:moveTo>
                  <a:pt x="190500" y="45402"/>
                </a:moveTo>
                <a:lnTo>
                  <a:pt x="174625" y="45402"/>
                </a:lnTo>
                <a:lnTo>
                  <a:pt x="174625" y="61277"/>
                </a:lnTo>
                <a:lnTo>
                  <a:pt x="190500" y="61277"/>
                </a:lnTo>
                <a:lnTo>
                  <a:pt x="190500" y="45402"/>
                </a:lnTo>
                <a:close/>
              </a:path>
              <a:path w="528320" h="107314" extrusionOk="0">
                <a:moveTo>
                  <a:pt x="365125" y="45402"/>
                </a:moveTo>
                <a:lnTo>
                  <a:pt x="238125" y="45402"/>
                </a:lnTo>
                <a:lnTo>
                  <a:pt x="238125" y="61277"/>
                </a:lnTo>
                <a:lnTo>
                  <a:pt x="365125" y="61277"/>
                </a:lnTo>
                <a:lnTo>
                  <a:pt x="365125" y="45402"/>
                </a:lnTo>
                <a:close/>
              </a:path>
              <a:path w="528320" h="107314" extrusionOk="0">
                <a:moveTo>
                  <a:pt x="514350" y="45402"/>
                </a:moveTo>
                <a:lnTo>
                  <a:pt x="512127" y="45402"/>
                </a:lnTo>
                <a:lnTo>
                  <a:pt x="512127" y="61277"/>
                </a:lnTo>
                <a:lnTo>
                  <a:pt x="482708" y="61277"/>
                </a:lnTo>
                <a:lnTo>
                  <a:pt x="427990" y="93344"/>
                </a:lnTo>
                <a:lnTo>
                  <a:pt x="426720" y="98107"/>
                </a:lnTo>
                <a:lnTo>
                  <a:pt x="429260" y="101917"/>
                </a:lnTo>
                <a:lnTo>
                  <a:pt x="431165" y="105727"/>
                </a:lnTo>
                <a:lnTo>
                  <a:pt x="436245" y="106997"/>
                </a:lnTo>
                <a:lnTo>
                  <a:pt x="528002" y="53339"/>
                </a:lnTo>
                <a:lnTo>
                  <a:pt x="514350" y="45402"/>
                </a:lnTo>
                <a:close/>
              </a:path>
              <a:path w="528320" h="107314" extrusionOk="0">
                <a:moveTo>
                  <a:pt x="428625" y="45402"/>
                </a:moveTo>
                <a:lnTo>
                  <a:pt x="412750" y="45402"/>
                </a:lnTo>
                <a:lnTo>
                  <a:pt x="412750" y="61277"/>
                </a:lnTo>
                <a:lnTo>
                  <a:pt x="428625" y="61277"/>
                </a:lnTo>
                <a:lnTo>
                  <a:pt x="428625" y="45402"/>
                </a:lnTo>
                <a:close/>
              </a:path>
              <a:path w="528320" h="107314" extrusionOk="0">
                <a:moveTo>
                  <a:pt x="482600" y="45402"/>
                </a:moveTo>
                <a:lnTo>
                  <a:pt x="476250" y="45402"/>
                </a:lnTo>
                <a:lnTo>
                  <a:pt x="476250" y="61277"/>
                </a:lnTo>
                <a:lnTo>
                  <a:pt x="482708" y="61277"/>
                </a:lnTo>
                <a:lnTo>
                  <a:pt x="496252" y="53339"/>
                </a:lnTo>
                <a:lnTo>
                  <a:pt x="482600" y="45402"/>
                </a:lnTo>
                <a:close/>
              </a:path>
              <a:path w="528320" h="107314" extrusionOk="0">
                <a:moveTo>
                  <a:pt x="496252" y="53339"/>
                </a:moveTo>
                <a:lnTo>
                  <a:pt x="482917" y="61277"/>
                </a:lnTo>
                <a:lnTo>
                  <a:pt x="512127" y="61277"/>
                </a:lnTo>
                <a:lnTo>
                  <a:pt x="512127" y="60324"/>
                </a:lnTo>
                <a:lnTo>
                  <a:pt x="508000" y="60324"/>
                </a:lnTo>
                <a:lnTo>
                  <a:pt x="496252" y="53339"/>
                </a:lnTo>
                <a:close/>
              </a:path>
              <a:path w="528320" h="107314" extrusionOk="0">
                <a:moveTo>
                  <a:pt x="508000" y="46672"/>
                </a:moveTo>
                <a:lnTo>
                  <a:pt x="496252" y="53339"/>
                </a:lnTo>
                <a:lnTo>
                  <a:pt x="508000" y="60324"/>
                </a:lnTo>
                <a:lnTo>
                  <a:pt x="508000" y="46672"/>
                </a:lnTo>
                <a:close/>
              </a:path>
              <a:path w="528320" h="107314" extrusionOk="0">
                <a:moveTo>
                  <a:pt x="512127" y="46672"/>
                </a:moveTo>
                <a:lnTo>
                  <a:pt x="508000" y="46672"/>
                </a:lnTo>
                <a:lnTo>
                  <a:pt x="508000" y="60324"/>
                </a:lnTo>
                <a:lnTo>
                  <a:pt x="512127" y="60324"/>
                </a:lnTo>
                <a:lnTo>
                  <a:pt x="512127" y="46672"/>
                </a:lnTo>
                <a:close/>
              </a:path>
              <a:path w="528320" h="107314" extrusionOk="0">
                <a:moveTo>
                  <a:pt x="436245" y="0"/>
                </a:moveTo>
                <a:lnTo>
                  <a:pt x="431165" y="1269"/>
                </a:lnTo>
                <a:lnTo>
                  <a:pt x="429260" y="5079"/>
                </a:lnTo>
                <a:lnTo>
                  <a:pt x="426720" y="8889"/>
                </a:lnTo>
                <a:lnTo>
                  <a:pt x="427990" y="13652"/>
                </a:lnTo>
                <a:lnTo>
                  <a:pt x="496252" y="53339"/>
                </a:lnTo>
                <a:lnTo>
                  <a:pt x="508000" y="46672"/>
                </a:lnTo>
                <a:lnTo>
                  <a:pt x="512127" y="46672"/>
                </a:lnTo>
                <a:lnTo>
                  <a:pt x="512127" y="45402"/>
                </a:lnTo>
                <a:lnTo>
                  <a:pt x="514350" y="45402"/>
                </a:lnTo>
                <a:lnTo>
                  <a:pt x="436245"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 name="Google Shape;2551;p124"/>
          <p:cNvSpPr/>
          <p:nvPr/>
        </p:nvSpPr>
        <p:spPr>
          <a:xfrm>
            <a:off x="2785427" y="5279707"/>
            <a:ext cx="511175" cy="118110"/>
          </a:xfrm>
          <a:custGeom>
            <a:avLst/>
            <a:gdLst/>
            <a:ahLst/>
            <a:cxnLst/>
            <a:rect l="l" t="t" r="r" b="b"/>
            <a:pathLst>
              <a:path w="511175" h="118110" extrusionOk="0">
                <a:moveTo>
                  <a:pt x="488950" y="46354"/>
                </a:moveTo>
                <a:lnTo>
                  <a:pt x="485457" y="46354"/>
                </a:lnTo>
                <a:lnTo>
                  <a:pt x="485457" y="71754"/>
                </a:lnTo>
                <a:lnTo>
                  <a:pt x="438478" y="71754"/>
                </a:lnTo>
                <a:lnTo>
                  <a:pt x="396875" y="95884"/>
                </a:lnTo>
                <a:lnTo>
                  <a:pt x="394970" y="103822"/>
                </a:lnTo>
                <a:lnTo>
                  <a:pt x="401955" y="115887"/>
                </a:lnTo>
                <a:lnTo>
                  <a:pt x="409575" y="117792"/>
                </a:lnTo>
                <a:lnTo>
                  <a:pt x="415925" y="114299"/>
                </a:lnTo>
                <a:lnTo>
                  <a:pt x="510539" y="59054"/>
                </a:lnTo>
                <a:lnTo>
                  <a:pt x="510857" y="59054"/>
                </a:lnTo>
                <a:lnTo>
                  <a:pt x="488950" y="46354"/>
                </a:lnTo>
                <a:close/>
              </a:path>
              <a:path w="511175" h="118110" extrusionOk="0">
                <a:moveTo>
                  <a:pt x="438467" y="46354"/>
                </a:moveTo>
                <a:lnTo>
                  <a:pt x="0" y="46354"/>
                </a:lnTo>
                <a:lnTo>
                  <a:pt x="0" y="71754"/>
                </a:lnTo>
                <a:lnTo>
                  <a:pt x="438478" y="71754"/>
                </a:lnTo>
                <a:lnTo>
                  <a:pt x="460375" y="59054"/>
                </a:lnTo>
                <a:lnTo>
                  <a:pt x="438467" y="46354"/>
                </a:lnTo>
                <a:close/>
              </a:path>
              <a:path w="511175" h="118110" extrusionOk="0">
                <a:moveTo>
                  <a:pt x="460375" y="59054"/>
                </a:moveTo>
                <a:lnTo>
                  <a:pt x="438785" y="71754"/>
                </a:lnTo>
                <a:lnTo>
                  <a:pt x="485457" y="71754"/>
                </a:lnTo>
                <a:lnTo>
                  <a:pt x="485457" y="69849"/>
                </a:lnTo>
                <a:lnTo>
                  <a:pt x="479107" y="69849"/>
                </a:lnTo>
                <a:lnTo>
                  <a:pt x="460375" y="59054"/>
                </a:lnTo>
                <a:close/>
              </a:path>
              <a:path w="511175" h="118110" extrusionOk="0">
                <a:moveTo>
                  <a:pt x="479107" y="47942"/>
                </a:moveTo>
                <a:lnTo>
                  <a:pt x="460375" y="59054"/>
                </a:lnTo>
                <a:lnTo>
                  <a:pt x="479107" y="69849"/>
                </a:lnTo>
                <a:lnTo>
                  <a:pt x="479107" y="47942"/>
                </a:lnTo>
                <a:close/>
              </a:path>
              <a:path w="511175" h="118110" extrusionOk="0">
                <a:moveTo>
                  <a:pt x="485457" y="47942"/>
                </a:moveTo>
                <a:lnTo>
                  <a:pt x="479107" y="47942"/>
                </a:lnTo>
                <a:lnTo>
                  <a:pt x="479107" y="69849"/>
                </a:lnTo>
                <a:lnTo>
                  <a:pt x="485457" y="69849"/>
                </a:lnTo>
                <a:lnTo>
                  <a:pt x="485457" y="47942"/>
                </a:lnTo>
                <a:close/>
              </a:path>
              <a:path w="511175" h="118110" extrusionOk="0">
                <a:moveTo>
                  <a:pt x="409575" y="0"/>
                </a:moveTo>
                <a:lnTo>
                  <a:pt x="401955" y="1904"/>
                </a:lnTo>
                <a:lnTo>
                  <a:pt x="394970" y="14287"/>
                </a:lnTo>
                <a:lnTo>
                  <a:pt x="396875" y="21907"/>
                </a:lnTo>
                <a:lnTo>
                  <a:pt x="460375" y="59054"/>
                </a:lnTo>
                <a:lnTo>
                  <a:pt x="479107" y="47942"/>
                </a:lnTo>
                <a:lnTo>
                  <a:pt x="485457" y="47942"/>
                </a:lnTo>
                <a:lnTo>
                  <a:pt x="485457" y="46354"/>
                </a:lnTo>
                <a:lnTo>
                  <a:pt x="488950" y="46354"/>
                </a:lnTo>
                <a:lnTo>
                  <a:pt x="409575"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52" name="Google Shape;2552;p124"/>
          <p:cNvGrpSpPr/>
          <p:nvPr/>
        </p:nvGrpSpPr>
        <p:grpSpPr>
          <a:xfrm>
            <a:off x="2703512" y="1389062"/>
            <a:ext cx="6477317" cy="3278822"/>
            <a:chOff x="2703512" y="1389062"/>
            <a:chExt cx="6477317" cy="3278822"/>
          </a:xfrm>
        </p:grpSpPr>
        <p:pic>
          <p:nvPicPr>
            <p:cNvPr id="2553" name="Google Shape;2553;p124"/>
            <p:cNvPicPr preferRelativeResize="0"/>
            <p:nvPr/>
          </p:nvPicPr>
          <p:blipFill rotWithShape="1">
            <a:blip r:embed="rId5">
              <a:alphaModFix/>
            </a:blip>
            <a:srcRect/>
            <a:stretch/>
          </p:blipFill>
          <p:spPr>
            <a:xfrm>
              <a:off x="2703512" y="1389062"/>
              <a:ext cx="5293042" cy="3278822"/>
            </a:xfrm>
            <a:prstGeom prst="rect">
              <a:avLst/>
            </a:prstGeom>
            <a:noFill/>
            <a:ln>
              <a:noFill/>
            </a:ln>
          </p:spPr>
        </p:pic>
        <p:sp>
          <p:nvSpPr>
            <p:cNvPr id="2554" name="Google Shape;2554;p124"/>
            <p:cNvSpPr/>
            <p:nvPr/>
          </p:nvSpPr>
          <p:spPr>
            <a:xfrm>
              <a:off x="8414384" y="2251075"/>
              <a:ext cx="766445" cy="772795"/>
            </a:xfrm>
            <a:custGeom>
              <a:avLst/>
              <a:gdLst/>
              <a:ahLst/>
              <a:cxnLst/>
              <a:rect l="l" t="t" r="r" b="b"/>
              <a:pathLst>
                <a:path w="766445" h="772794" extrusionOk="0">
                  <a:moveTo>
                    <a:pt x="0" y="386397"/>
                  </a:moveTo>
                  <a:lnTo>
                    <a:pt x="2857" y="337820"/>
                  </a:lnTo>
                  <a:lnTo>
                    <a:pt x="11747" y="291147"/>
                  </a:lnTo>
                  <a:lnTo>
                    <a:pt x="25717" y="246697"/>
                  </a:lnTo>
                  <a:lnTo>
                    <a:pt x="44767" y="204787"/>
                  </a:lnTo>
                  <a:lnTo>
                    <a:pt x="68580" y="165735"/>
                  </a:lnTo>
                  <a:lnTo>
                    <a:pt x="96837" y="129857"/>
                  </a:lnTo>
                  <a:lnTo>
                    <a:pt x="128587" y="97472"/>
                  </a:lnTo>
                  <a:lnTo>
                    <a:pt x="164147" y="69214"/>
                  </a:lnTo>
                  <a:lnTo>
                    <a:pt x="202882" y="45402"/>
                  </a:lnTo>
                  <a:lnTo>
                    <a:pt x="244475" y="26035"/>
                  </a:lnTo>
                  <a:lnTo>
                    <a:pt x="288607" y="11747"/>
                  </a:lnTo>
                  <a:lnTo>
                    <a:pt x="334962" y="2857"/>
                  </a:lnTo>
                  <a:lnTo>
                    <a:pt x="382905" y="0"/>
                  </a:lnTo>
                  <a:lnTo>
                    <a:pt x="431165" y="2857"/>
                  </a:lnTo>
                  <a:lnTo>
                    <a:pt x="477202" y="11747"/>
                  </a:lnTo>
                  <a:lnTo>
                    <a:pt x="521335" y="26035"/>
                  </a:lnTo>
                  <a:lnTo>
                    <a:pt x="563245" y="45402"/>
                  </a:lnTo>
                  <a:lnTo>
                    <a:pt x="601980" y="69214"/>
                  </a:lnTo>
                  <a:lnTo>
                    <a:pt x="637540" y="97472"/>
                  </a:lnTo>
                  <a:lnTo>
                    <a:pt x="669290" y="129857"/>
                  </a:lnTo>
                  <a:lnTo>
                    <a:pt x="697547" y="165735"/>
                  </a:lnTo>
                  <a:lnTo>
                    <a:pt x="721042" y="204787"/>
                  </a:lnTo>
                  <a:lnTo>
                    <a:pt x="740410" y="246697"/>
                  </a:lnTo>
                  <a:lnTo>
                    <a:pt x="754380" y="291147"/>
                  </a:lnTo>
                  <a:lnTo>
                    <a:pt x="762952" y="337820"/>
                  </a:lnTo>
                  <a:lnTo>
                    <a:pt x="766127" y="386397"/>
                  </a:lnTo>
                  <a:lnTo>
                    <a:pt x="762952" y="434657"/>
                  </a:lnTo>
                  <a:lnTo>
                    <a:pt x="754380" y="481329"/>
                  </a:lnTo>
                  <a:lnTo>
                    <a:pt x="740410" y="526097"/>
                  </a:lnTo>
                  <a:lnTo>
                    <a:pt x="721042" y="568007"/>
                  </a:lnTo>
                  <a:lnTo>
                    <a:pt x="697547" y="607060"/>
                  </a:lnTo>
                  <a:lnTo>
                    <a:pt x="669290" y="642937"/>
                  </a:lnTo>
                  <a:lnTo>
                    <a:pt x="637540" y="675004"/>
                  </a:lnTo>
                  <a:lnTo>
                    <a:pt x="601980" y="703579"/>
                  </a:lnTo>
                  <a:lnTo>
                    <a:pt x="563245" y="727392"/>
                  </a:lnTo>
                  <a:lnTo>
                    <a:pt x="521335" y="746760"/>
                  </a:lnTo>
                  <a:lnTo>
                    <a:pt x="477202" y="760729"/>
                  </a:lnTo>
                  <a:lnTo>
                    <a:pt x="431165" y="769620"/>
                  </a:lnTo>
                  <a:lnTo>
                    <a:pt x="382905" y="772795"/>
                  </a:lnTo>
                  <a:lnTo>
                    <a:pt x="334962" y="769620"/>
                  </a:lnTo>
                  <a:lnTo>
                    <a:pt x="288607" y="760729"/>
                  </a:lnTo>
                  <a:lnTo>
                    <a:pt x="244475" y="746760"/>
                  </a:lnTo>
                  <a:lnTo>
                    <a:pt x="202882" y="727392"/>
                  </a:lnTo>
                  <a:lnTo>
                    <a:pt x="164147" y="703579"/>
                  </a:lnTo>
                  <a:lnTo>
                    <a:pt x="128587" y="675004"/>
                  </a:lnTo>
                  <a:lnTo>
                    <a:pt x="96837" y="642937"/>
                  </a:lnTo>
                  <a:lnTo>
                    <a:pt x="68580" y="607060"/>
                  </a:lnTo>
                  <a:lnTo>
                    <a:pt x="44767" y="568007"/>
                  </a:lnTo>
                  <a:lnTo>
                    <a:pt x="25717" y="526097"/>
                  </a:lnTo>
                  <a:lnTo>
                    <a:pt x="11747" y="481329"/>
                  </a:lnTo>
                  <a:lnTo>
                    <a:pt x="2857" y="434657"/>
                  </a:lnTo>
                  <a:lnTo>
                    <a:pt x="0" y="386397"/>
                  </a:lnTo>
                </a:path>
              </a:pathLst>
            </a:custGeom>
            <a:noFill/>
            <a:ln w="15875" cap="flat" cmpd="sng">
              <a:solidFill>
                <a:srgbClr val="BA87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2555" name="Google Shape;2555;p124"/>
            <p:cNvSpPr/>
            <p:nvPr/>
          </p:nvSpPr>
          <p:spPr>
            <a:xfrm>
              <a:off x="5775325" y="2589212"/>
              <a:ext cx="2639060" cy="160020"/>
            </a:xfrm>
            <a:custGeom>
              <a:avLst/>
              <a:gdLst/>
              <a:ahLst/>
              <a:cxnLst/>
              <a:rect l="l" t="t" r="r" b="b"/>
              <a:pathLst>
                <a:path w="2639059" h="160019" extrusionOk="0">
                  <a:moveTo>
                    <a:pt x="38100" y="146050"/>
                  </a:moveTo>
                  <a:lnTo>
                    <a:pt x="0" y="147320"/>
                  </a:lnTo>
                  <a:lnTo>
                    <a:pt x="317" y="158750"/>
                  </a:lnTo>
                  <a:lnTo>
                    <a:pt x="635" y="160020"/>
                  </a:lnTo>
                  <a:lnTo>
                    <a:pt x="38735" y="158750"/>
                  </a:lnTo>
                  <a:lnTo>
                    <a:pt x="38100" y="147320"/>
                  </a:lnTo>
                  <a:lnTo>
                    <a:pt x="38100" y="146050"/>
                  </a:lnTo>
                  <a:close/>
                </a:path>
                <a:path w="2639059" h="160019" extrusionOk="0">
                  <a:moveTo>
                    <a:pt x="88900" y="143827"/>
                  </a:moveTo>
                  <a:lnTo>
                    <a:pt x="50800" y="145414"/>
                  </a:lnTo>
                  <a:lnTo>
                    <a:pt x="51117" y="156527"/>
                  </a:lnTo>
                  <a:lnTo>
                    <a:pt x="51435" y="158114"/>
                  </a:lnTo>
                  <a:lnTo>
                    <a:pt x="89217" y="156527"/>
                  </a:lnTo>
                  <a:lnTo>
                    <a:pt x="88900" y="145414"/>
                  </a:lnTo>
                  <a:lnTo>
                    <a:pt x="88900" y="143827"/>
                  </a:lnTo>
                  <a:close/>
                </a:path>
                <a:path w="2639059" h="160019" extrusionOk="0">
                  <a:moveTo>
                    <a:pt x="139700" y="141922"/>
                  </a:moveTo>
                  <a:lnTo>
                    <a:pt x="101600" y="143510"/>
                  </a:lnTo>
                  <a:lnTo>
                    <a:pt x="101917" y="154622"/>
                  </a:lnTo>
                  <a:lnTo>
                    <a:pt x="101917" y="156210"/>
                  </a:lnTo>
                  <a:lnTo>
                    <a:pt x="140017" y="154622"/>
                  </a:lnTo>
                  <a:lnTo>
                    <a:pt x="139700" y="143510"/>
                  </a:lnTo>
                  <a:lnTo>
                    <a:pt x="139700" y="141922"/>
                  </a:lnTo>
                  <a:close/>
                </a:path>
                <a:path w="2639059" h="160019" extrusionOk="0">
                  <a:moveTo>
                    <a:pt x="190500" y="139700"/>
                  </a:moveTo>
                  <a:lnTo>
                    <a:pt x="152400" y="141287"/>
                  </a:lnTo>
                  <a:lnTo>
                    <a:pt x="152717" y="152400"/>
                  </a:lnTo>
                  <a:lnTo>
                    <a:pt x="152717" y="153987"/>
                  </a:lnTo>
                  <a:lnTo>
                    <a:pt x="190817" y="152400"/>
                  </a:lnTo>
                  <a:lnTo>
                    <a:pt x="190500" y="141287"/>
                  </a:lnTo>
                  <a:lnTo>
                    <a:pt x="190500" y="139700"/>
                  </a:lnTo>
                  <a:close/>
                </a:path>
                <a:path w="2639059" h="160019" extrusionOk="0">
                  <a:moveTo>
                    <a:pt x="240982" y="137795"/>
                  </a:moveTo>
                  <a:lnTo>
                    <a:pt x="203200" y="139382"/>
                  </a:lnTo>
                  <a:lnTo>
                    <a:pt x="203517" y="150495"/>
                  </a:lnTo>
                  <a:lnTo>
                    <a:pt x="203517" y="152082"/>
                  </a:lnTo>
                  <a:lnTo>
                    <a:pt x="241617" y="150495"/>
                  </a:lnTo>
                  <a:lnTo>
                    <a:pt x="240982" y="139382"/>
                  </a:lnTo>
                  <a:lnTo>
                    <a:pt x="240982" y="137795"/>
                  </a:lnTo>
                  <a:close/>
                </a:path>
                <a:path w="2639059" h="160019" extrusionOk="0">
                  <a:moveTo>
                    <a:pt x="291782" y="135889"/>
                  </a:moveTo>
                  <a:lnTo>
                    <a:pt x="253682" y="137160"/>
                  </a:lnTo>
                  <a:lnTo>
                    <a:pt x="254317" y="148589"/>
                  </a:lnTo>
                  <a:lnTo>
                    <a:pt x="254317" y="149860"/>
                  </a:lnTo>
                  <a:lnTo>
                    <a:pt x="292417" y="148589"/>
                  </a:lnTo>
                  <a:lnTo>
                    <a:pt x="291782" y="137160"/>
                  </a:lnTo>
                  <a:lnTo>
                    <a:pt x="291782" y="135889"/>
                  </a:lnTo>
                  <a:close/>
                </a:path>
                <a:path w="2639059" h="160019" extrusionOk="0">
                  <a:moveTo>
                    <a:pt x="342582" y="133667"/>
                  </a:moveTo>
                  <a:lnTo>
                    <a:pt x="304482" y="135254"/>
                  </a:lnTo>
                  <a:lnTo>
                    <a:pt x="305117" y="146367"/>
                  </a:lnTo>
                  <a:lnTo>
                    <a:pt x="305117" y="147954"/>
                  </a:lnTo>
                  <a:lnTo>
                    <a:pt x="343217" y="146367"/>
                  </a:lnTo>
                  <a:lnTo>
                    <a:pt x="342582" y="135254"/>
                  </a:lnTo>
                  <a:lnTo>
                    <a:pt x="342582" y="133667"/>
                  </a:lnTo>
                  <a:close/>
                </a:path>
                <a:path w="2639059" h="160019" extrusionOk="0">
                  <a:moveTo>
                    <a:pt x="393382" y="131762"/>
                  </a:moveTo>
                  <a:lnTo>
                    <a:pt x="355282" y="133350"/>
                  </a:lnTo>
                  <a:lnTo>
                    <a:pt x="355917" y="144462"/>
                  </a:lnTo>
                  <a:lnTo>
                    <a:pt x="355917" y="146050"/>
                  </a:lnTo>
                  <a:lnTo>
                    <a:pt x="393700" y="144462"/>
                  </a:lnTo>
                  <a:lnTo>
                    <a:pt x="393382" y="133350"/>
                  </a:lnTo>
                  <a:lnTo>
                    <a:pt x="393382" y="131762"/>
                  </a:lnTo>
                  <a:close/>
                </a:path>
                <a:path w="2639059" h="160019" extrusionOk="0">
                  <a:moveTo>
                    <a:pt x="444182" y="129539"/>
                  </a:moveTo>
                  <a:lnTo>
                    <a:pt x="406082" y="131127"/>
                  </a:lnTo>
                  <a:lnTo>
                    <a:pt x="406400" y="142239"/>
                  </a:lnTo>
                  <a:lnTo>
                    <a:pt x="406400" y="143827"/>
                  </a:lnTo>
                  <a:lnTo>
                    <a:pt x="444500" y="142239"/>
                  </a:lnTo>
                  <a:lnTo>
                    <a:pt x="444182" y="131127"/>
                  </a:lnTo>
                  <a:lnTo>
                    <a:pt x="444182" y="129539"/>
                  </a:lnTo>
                  <a:close/>
                </a:path>
                <a:path w="2639059" h="160019" extrusionOk="0">
                  <a:moveTo>
                    <a:pt x="494982" y="127635"/>
                  </a:moveTo>
                  <a:lnTo>
                    <a:pt x="456882" y="129222"/>
                  </a:lnTo>
                  <a:lnTo>
                    <a:pt x="457200" y="140335"/>
                  </a:lnTo>
                  <a:lnTo>
                    <a:pt x="457200" y="141922"/>
                  </a:lnTo>
                  <a:lnTo>
                    <a:pt x="495300" y="140335"/>
                  </a:lnTo>
                  <a:lnTo>
                    <a:pt x="494982" y="129222"/>
                  </a:lnTo>
                  <a:lnTo>
                    <a:pt x="494982" y="127635"/>
                  </a:lnTo>
                  <a:close/>
                </a:path>
                <a:path w="2639059" h="160019" extrusionOk="0">
                  <a:moveTo>
                    <a:pt x="545464" y="125729"/>
                  </a:moveTo>
                  <a:lnTo>
                    <a:pt x="507682" y="127000"/>
                  </a:lnTo>
                  <a:lnTo>
                    <a:pt x="508000" y="138429"/>
                  </a:lnTo>
                  <a:lnTo>
                    <a:pt x="508000" y="139700"/>
                  </a:lnTo>
                  <a:lnTo>
                    <a:pt x="546100" y="138429"/>
                  </a:lnTo>
                  <a:lnTo>
                    <a:pt x="545782" y="127000"/>
                  </a:lnTo>
                  <a:lnTo>
                    <a:pt x="545464" y="125729"/>
                  </a:lnTo>
                  <a:close/>
                </a:path>
                <a:path w="2639059" h="160019" extrusionOk="0">
                  <a:moveTo>
                    <a:pt x="596264" y="123507"/>
                  </a:moveTo>
                  <a:lnTo>
                    <a:pt x="558164" y="125095"/>
                  </a:lnTo>
                  <a:lnTo>
                    <a:pt x="558800" y="136207"/>
                  </a:lnTo>
                  <a:lnTo>
                    <a:pt x="558800" y="137795"/>
                  </a:lnTo>
                  <a:lnTo>
                    <a:pt x="596900" y="136207"/>
                  </a:lnTo>
                  <a:lnTo>
                    <a:pt x="596582" y="125095"/>
                  </a:lnTo>
                  <a:lnTo>
                    <a:pt x="596264" y="123507"/>
                  </a:lnTo>
                  <a:close/>
                </a:path>
                <a:path w="2639059" h="160019" extrusionOk="0">
                  <a:moveTo>
                    <a:pt x="647064" y="121602"/>
                  </a:moveTo>
                  <a:lnTo>
                    <a:pt x="608964" y="123189"/>
                  </a:lnTo>
                  <a:lnTo>
                    <a:pt x="609600" y="134302"/>
                  </a:lnTo>
                  <a:lnTo>
                    <a:pt x="609600" y="135889"/>
                  </a:lnTo>
                  <a:lnTo>
                    <a:pt x="647700" y="134302"/>
                  </a:lnTo>
                  <a:lnTo>
                    <a:pt x="647382" y="123189"/>
                  </a:lnTo>
                  <a:lnTo>
                    <a:pt x="647064" y="121602"/>
                  </a:lnTo>
                  <a:close/>
                </a:path>
                <a:path w="2639059" h="160019" extrusionOk="0">
                  <a:moveTo>
                    <a:pt x="697864" y="119379"/>
                  </a:moveTo>
                  <a:lnTo>
                    <a:pt x="659764" y="120967"/>
                  </a:lnTo>
                  <a:lnTo>
                    <a:pt x="660400" y="132079"/>
                  </a:lnTo>
                  <a:lnTo>
                    <a:pt x="660400" y="133667"/>
                  </a:lnTo>
                  <a:lnTo>
                    <a:pt x="698500" y="132079"/>
                  </a:lnTo>
                  <a:lnTo>
                    <a:pt x="697864" y="120967"/>
                  </a:lnTo>
                  <a:lnTo>
                    <a:pt x="697864" y="119379"/>
                  </a:lnTo>
                  <a:close/>
                </a:path>
                <a:path w="2639059" h="160019" extrusionOk="0">
                  <a:moveTo>
                    <a:pt x="748665" y="117475"/>
                  </a:moveTo>
                  <a:lnTo>
                    <a:pt x="710564" y="119062"/>
                  </a:lnTo>
                  <a:lnTo>
                    <a:pt x="710882" y="130175"/>
                  </a:lnTo>
                  <a:lnTo>
                    <a:pt x="711200" y="131762"/>
                  </a:lnTo>
                  <a:lnTo>
                    <a:pt x="749300" y="130175"/>
                  </a:lnTo>
                  <a:lnTo>
                    <a:pt x="748665" y="119062"/>
                  </a:lnTo>
                  <a:lnTo>
                    <a:pt x="748665" y="117475"/>
                  </a:lnTo>
                  <a:close/>
                </a:path>
                <a:path w="2639059" h="160019" extrusionOk="0">
                  <a:moveTo>
                    <a:pt x="799465" y="115570"/>
                  </a:moveTo>
                  <a:lnTo>
                    <a:pt x="761365" y="116839"/>
                  </a:lnTo>
                  <a:lnTo>
                    <a:pt x="761682" y="128270"/>
                  </a:lnTo>
                  <a:lnTo>
                    <a:pt x="762000" y="129539"/>
                  </a:lnTo>
                  <a:lnTo>
                    <a:pt x="800100" y="128270"/>
                  </a:lnTo>
                  <a:lnTo>
                    <a:pt x="799465" y="116839"/>
                  </a:lnTo>
                  <a:lnTo>
                    <a:pt x="799465" y="115570"/>
                  </a:lnTo>
                  <a:close/>
                </a:path>
                <a:path w="2639059" h="160019" extrusionOk="0">
                  <a:moveTo>
                    <a:pt x="850265" y="113347"/>
                  </a:moveTo>
                  <a:lnTo>
                    <a:pt x="812165" y="114935"/>
                  </a:lnTo>
                  <a:lnTo>
                    <a:pt x="812482" y="126047"/>
                  </a:lnTo>
                  <a:lnTo>
                    <a:pt x="812800" y="127635"/>
                  </a:lnTo>
                  <a:lnTo>
                    <a:pt x="850900" y="126047"/>
                  </a:lnTo>
                  <a:lnTo>
                    <a:pt x="850265" y="114935"/>
                  </a:lnTo>
                  <a:lnTo>
                    <a:pt x="850265" y="113347"/>
                  </a:lnTo>
                  <a:close/>
                </a:path>
                <a:path w="2639059" h="160019" extrusionOk="0">
                  <a:moveTo>
                    <a:pt x="901065" y="111442"/>
                  </a:moveTo>
                  <a:lnTo>
                    <a:pt x="862965" y="113029"/>
                  </a:lnTo>
                  <a:lnTo>
                    <a:pt x="863282" y="124142"/>
                  </a:lnTo>
                  <a:lnTo>
                    <a:pt x="863282" y="125729"/>
                  </a:lnTo>
                  <a:lnTo>
                    <a:pt x="901382" y="124142"/>
                  </a:lnTo>
                  <a:lnTo>
                    <a:pt x="901065" y="113029"/>
                  </a:lnTo>
                  <a:lnTo>
                    <a:pt x="901065" y="111442"/>
                  </a:lnTo>
                  <a:close/>
                </a:path>
                <a:path w="2639059" h="160019" extrusionOk="0">
                  <a:moveTo>
                    <a:pt x="951865" y="109220"/>
                  </a:moveTo>
                  <a:lnTo>
                    <a:pt x="913765" y="110807"/>
                  </a:lnTo>
                  <a:lnTo>
                    <a:pt x="914082" y="121920"/>
                  </a:lnTo>
                  <a:lnTo>
                    <a:pt x="914082" y="123507"/>
                  </a:lnTo>
                  <a:lnTo>
                    <a:pt x="952182" y="121920"/>
                  </a:lnTo>
                  <a:lnTo>
                    <a:pt x="951865" y="110807"/>
                  </a:lnTo>
                  <a:lnTo>
                    <a:pt x="951865" y="109220"/>
                  </a:lnTo>
                  <a:close/>
                </a:path>
                <a:path w="2639059" h="160019" extrusionOk="0">
                  <a:moveTo>
                    <a:pt x="1002665" y="107314"/>
                  </a:moveTo>
                  <a:lnTo>
                    <a:pt x="964565" y="108902"/>
                  </a:lnTo>
                  <a:lnTo>
                    <a:pt x="964882" y="120014"/>
                  </a:lnTo>
                  <a:lnTo>
                    <a:pt x="964882" y="121602"/>
                  </a:lnTo>
                  <a:lnTo>
                    <a:pt x="1002982" y="120014"/>
                  </a:lnTo>
                  <a:lnTo>
                    <a:pt x="1002665" y="108902"/>
                  </a:lnTo>
                  <a:lnTo>
                    <a:pt x="1002665" y="107314"/>
                  </a:lnTo>
                  <a:close/>
                </a:path>
                <a:path w="2639059" h="160019" extrusionOk="0">
                  <a:moveTo>
                    <a:pt x="1053147" y="105410"/>
                  </a:moveTo>
                  <a:lnTo>
                    <a:pt x="1015047" y="106679"/>
                  </a:lnTo>
                  <a:lnTo>
                    <a:pt x="1015682" y="118110"/>
                  </a:lnTo>
                  <a:lnTo>
                    <a:pt x="1015682" y="119379"/>
                  </a:lnTo>
                  <a:lnTo>
                    <a:pt x="1053782" y="118110"/>
                  </a:lnTo>
                  <a:lnTo>
                    <a:pt x="1053147" y="106679"/>
                  </a:lnTo>
                  <a:lnTo>
                    <a:pt x="1053147" y="105410"/>
                  </a:lnTo>
                  <a:close/>
                </a:path>
                <a:path w="2639059" h="160019" extrusionOk="0">
                  <a:moveTo>
                    <a:pt x="1103947" y="103187"/>
                  </a:moveTo>
                  <a:lnTo>
                    <a:pt x="1065847" y="104775"/>
                  </a:lnTo>
                  <a:lnTo>
                    <a:pt x="1066482" y="115887"/>
                  </a:lnTo>
                  <a:lnTo>
                    <a:pt x="1066482" y="117475"/>
                  </a:lnTo>
                  <a:lnTo>
                    <a:pt x="1104582" y="115887"/>
                  </a:lnTo>
                  <a:lnTo>
                    <a:pt x="1103947" y="104775"/>
                  </a:lnTo>
                  <a:lnTo>
                    <a:pt x="1103947" y="103187"/>
                  </a:lnTo>
                  <a:close/>
                </a:path>
                <a:path w="2639059" h="160019" extrusionOk="0">
                  <a:moveTo>
                    <a:pt x="1154747" y="101282"/>
                  </a:moveTo>
                  <a:lnTo>
                    <a:pt x="1116647" y="102870"/>
                  </a:lnTo>
                  <a:lnTo>
                    <a:pt x="1117282" y="113982"/>
                  </a:lnTo>
                  <a:lnTo>
                    <a:pt x="1117282" y="115570"/>
                  </a:lnTo>
                  <a:lnTo>
                    <a:pt x="1155382" y="113982"/>
                  </a:lnTo>
                  <a:lnTo>
                    <a:pt x="1154747" y="102870"/>
                  </a:lnTo>
                  <a:lnTo>
                    <a:pt x="1154747" y="101282"/>
                  </a:lnTo>
                  <a:close/>
                </a:path>
                <a:path w="2639059" h="160019" extrusionOk="0">
                  <a:moveTo>
                    <a:pt x="1205547" y="99060"/>
                  </a:moveTo>
                  <a:lnTo>
                    <a:pt x="1167447" y="100647"/>
                  </a:lnTo>
                  <a:lnTo>
                    <a:pt x="1168082" y="111760"/>
                  </a:lnTo>
                  <a:lnTo>
                    <a:pt x="1168082" y="113347"/>
                  </a:lnTo>
                  <a:lnTo>
                    <a:pt x="1205865" y="111760"/>
                  </a:lnTo>
                  <a:lnTo>
                    <a:pt x="1205547" y="100647"/>
                  </a:lnTo>
                  <a:lnTo>
                    <a:pt x="1205547" y="99060"/>
                  </a:lnTo>
                  <a:close/>
                </a:path>
                <a:path w="2639059" h="160019" extrusionOk="0">
                  <a:moveTo>
                    <a:pt x="1256347" y="97154"/>
                  </a:moveTo>
                  <a:lnTo>
                    <a:pt x="1218247" y="98742"/>
                  </a:lnTo>
                  <a:lnTo>
                    <a:pt x="1218565" y="109854"/>
                  </a:lnTo>
                  <a:lnTo>
                    <a:pt x="1218565" y="111442"/>
                  </a:lnTo>
                  <a:lnTo>
                    <a:pt x="1256665" y="109854"/>
                  </a:lnTo>
                  <a:lnTo>
                    <a:pt x="1256347" y="98742"/>
                  </a:lnTo>
                  <a:lnTo>
                    <a:pt x="1256347" y="97154"/>
                  </a:lnTo>
                  <a:close/>
                </a:path>
                <a:path w="2639059" h="160019" extrusionOk="0">
                  <a:moveTo>
                    <a:pt x="1307147" y="95250"/>
                  </a:moveTo>
                  <a:lnTo>
                    <a:pt x="1269047" y="96520"/>
                  </a:lnTo>
                  <a:lnTo>
                    <a:pt x="1269365" y="107950"/>
                  </a:lnTo>
                  <a:lnTo>
                    <a:pt x="1269365" y="109220"/>
                  </a:lnTo>
                  <a:lnTo>
                    <a:pt x="1307465" y="107950"/>
                  </a:lnTo>
                  <a:lnTo>
                    <a:pt x="1307147" y="96520"/>
                  </a:lnTo>
                  <a:lnTo>
                    <a:pt x="1307147" y="95250"/>
                  </a:lnTo>
                  <a:close/>
                </a:path>
                <a:path w="2639059" h="160019" extrusionOk="0">
                  <a:moveTo>
                    <a:pt x="1357629" y="93027"/>
                  </a:moveTo>
                  <a:lnTo>
                    <a:pt x="1319847" y="94614"/>
                  </a:lnTo>
                  <a:lnTo>
                    <a:pt x="1320165" y="105727"/>
                  </a:lnTo>
                  <a:lnTo>
                    <a:pt x="1320165" y="107314"/>
                  </a:lnTo>
                  <a:lnTo>
                    <a:pt x="1358265" y="105727"/>
                  </a:lnTo>
                  <a:lnTo>
                    <a:pt x="1357947" y="94614"/>
                  </a:lnTo>
                  <a:lnTo>
                    <a:pt x="1357629" y="93027"/>
                  </a:lnTo>
                  <a:close/>
                </a:path>
                <a:path w="2639059" h="160019" extrusionOk="0">
                  <a:moveTo>
                    <a:pt x="1408429" y="91122"/>
                  </a:moveTo>
                  <a:lnTo>
                    <a:pt x="1370329" y="92710"/>
                  </a:lnTo>
                  <a:lnTo>
                    <a:pt x="1370965" y="103822"/>
                  </a:lnTo>
                  <a:lnTo>
                    <a:pt x="1370965" y="105410"/>
                  </a:lnTo>
                  <a:lnTo>
                    <a:pt x="1409065" y="103822"/>
                  </a:lnTo>
                  <a:lnTo>
                    <a:pt x="1408747" y="92710"/>
                  </a:lnTo>
                  <a:lnTo>
                    <a:pt x="1408429" y="91122"/>
                  </a:lnTo>
                  <a:close/>
                </a:path>
                <a:path w="2639059" h="160019" extrusionOk="0">
                  <a:moveTo>
                    <a:pt x="1459229" y="88900"/>
                  </a:moveTo>
                  <a:lnTo>
                    <a:pt x="1421129" y="90487"/>
                  </a:lnTo>
                  <a:lnTo>
                    <a:pt x="1421765" y="101600"/>
                  </a:lnTo>
                  <a:lnTo>
                    <a:pt x="1421765" y="103187"/>
                  </a:lnTo>
                  <a:lnTo>
                    <a:pt x="1459865" y="101600"/>
                  </a:lnTo>
                  <a:lnTo>
                    <a:pt x="1459547" y="90487"/>
                  </a:lnTo>
                  <a:lnTo>
                    <a:pt x="1459229" y="88900"/>
                  </a:lnTo>
                  <a:close/>
                </a:path>
                <a:path w="2639059" h="160019" extrusionOk="0">
                  <a:moveTo>
                    <a:pt x="1510029" y="86995"/>
                  </a:moveTo>
                  <a:lnTo>
                    <a:pt x="1471929" y="88582"/>
                  </a:lnTo>
                  <a:lnTo>
                    <a:pt x="1472565" y="99695"/>
                  </a:lnTo>
                  <a:lnTo>
                    <a:pt x="1472565" y="101282"/>
                  </a:lnTo>
                  <a:lnTo>
                    <a:pt x="1510665" y="99695"/>
                  </a:lnTo>
                  <a:lnTo>
                    <a:pt x="1510029" y="88582"/>
                  </a:lnTo>
                  <a:lnTo>
                    <a:pt x="1510029" y="86995"/>
                  </a:lnTo>
                  <a:close/>
                </a:path>
                <a:path w="2639059" h="160019" extrusionOk="0">
                  <a:moveTo>
                    <a:pt x="1560829" y="85089"/>
                  </a:moveTo>
                  <a:lnTo>
                    <a:pt x="1522729" y="86360"/>
                  </a:lnTo>
                  <a:lnTo>
                    <a:pt x="1523047" y="97789"/>
                  </a:lnTo>
                  <a:lnTo>
                    <a:pt x="1523365" y="99060"/>
                  </a:lnTo>
                  <a:lnTo>
                    <a:pt x="1561465" y="97789"/>
                  </a:lnTo>
                  <a:lnTo>
                    <a:pt x="1560829" y="86360"/>
                  </a:lnTo>
                  <a:lnTo>
                    <a:pt x="1560829" y="85089"/>
                  </a:lnTo>
                  <a:close/>
                </a:path>
                <a:path w="2639059" h="160019" extrusionOk="0">
                  <a:moveTo>
                    <a:pt x="1611629" y="82867"/>
                  </a:moveTo>
                  <a:lnTo>
                    <a:pt x="1573529" y="84454"/>
                  </a:lnTo>
                  <a:lnTo>
                    <a:pt x="1573847" y="95567"/>
                  </a:lnTo>
                  <a:lnTo>
                    <a:pt x="1574165" y="97154"/>
                  </a:lnTo>
                  <a:lnTo>
                    <a:pt x="1612265" y="95567"/>
                  </a:lnTo>
                  <a:lnTo>
                    <a:pt x="1611629" y="84454"/>
                  </a:lnTo>
                  <a:lnTo>
                    <a:pt x="1611629" y="82867"/>
                  </a:lnTo>
                  <a:close/>
                </a:path>
                <a:path w="2639059" h="160019" extrusionOk="0">
                  <a:moveTo>
                    <a:pt x="1662429" y="80962"/>
                  </a:moveTo>
                  <a:lnTo>
                    <a:pt x="1624329" y="82550"/>
                  </a:lnTo>
                  <a:lnTo>
                    <a:pt x="1624647" y="93662"/>
                  </a:lnTo>
                  <a:lnTo>
                    <a:pt x="1624965" y="95250"/>
                  </a:lnTo>
                  <a:lnTo>
                    <a:pt x="1662747" y="93662"/>
                  </a:lnTo>
                  <a:lnTo>
                    <a:pt x="1662429" y="82550"/>
                  </a:lnTo>
                  <a:lnTo>
                    <a:pt x="1662429" y="80962"/>
                  </a:lnTo>
                  <a:close/>
                </a:path>
                <a:path w="2639059" h="160019" extrusionOk="0">
                  <a:moveTo>
                    <a:pt x="1713229" y="78739"/>
                  </a:moveTo>
                  <a:lnTo>
                    <a:pt x="1675129" y="80327"/>
                  </a:lnTo>
                  <a:lnTo>
                    <a:pt x="1675447" y="91439"/>
                  </a:lnTo>
                  <a:lnTo>
                    <a:pt x="1675447" y="93027"/>
                  </a:lnTo>
                  <a:lnTo>
                    <a:pt x="1713547" y="91439"/>
                  </a:lnTo>
                  <a:lnTo>
                    <a:pt x="1713229" y="80327"/>
                  </a:lnTo>
                  <a:lnTo>
                    <a:pt x="1713229" y="78739"/>
                  </a:lnTo>
                  <a:close/>
                </a:path>
                <a:path w="2639059" h="160019" extrusionOk="0">
                  <a:moveTo>
                    <a:pt x="1764029" y="76835"/>
                  </a:moveTo>
                  <a:lnTo>
                    <a:pt x="1725929" y="78422"/>
                  </a:lnTo>
                  <a:lnTo>
                    <a:pt x="1726247" y="89535"/>
                  </a:lnTo>
                  <a:lnTo>
                    <a:pt x="1726247" y="91122"/>
                  </a:lnTo>
                  <a:lnTo>
                    <a:pt x="1764347" y="89535"/>
                  </a:lnTo>
                  <a:lnTo>
                    <a:pt x="1764029" y="78422"/>
                  </a:lnTo>
                  <a:lnTo>
                    <a:pt x="1764029" y="76835"/>
                  </a:lnTo>
                  <a:close/>
                </a:path>
                <a:path w="2639059" h="160019" extrusionOk="0">
                  <a:moveTo>
                    <a:pt x="1814512" y="74929"/>
                  </a:moveTo>
                  <a:lnTo>
                    <a:pt x="1776729" y="76200"/>
                  </a:lnTo>
                  <a:lnTo>
                    <a:pt x="1777047" y="87629"/>
                  </a:lnTo>
                  <a:lnTo>
                    <a:pt x="1777047" y="88900"/>
                  </a:lnTo>
                  <a:lnTo>
                    <a:pt x="1815147" y="87629"/>
                  </a:lnTo>
                  <a:lnTo>
                    <a:pt x="1814512" y="76200"/>
                  </a:lnTo>
                  <a:lnTo>
                    <a:pt x="1814512" y="74929"/>
                  </a:lnTo>
                  <a:close/>
                </a:path>
                <a:path w="2639059" h="160019" extrusionOk="0">
                  <a:moveTo>
                    <a:pt x="1865312" y="72707"/>
                  </a:moveTo>
                  <a:lnTo>
                    <a:pt x="1827212" y="74295"/>
                  </a:lnTo>
                  <a:lnTo>
                    <a:pt x="1827847" y="85407"/>
                  </a:lnTo>
                  <a:lnTo>
                    <a:pt x="1827847" y="86995"/>
                  </a:lnTo>
                  <a:lnTo>
                    <a:pt x="1865947" y="85407"/>
                  </a:lnTo>
                  <a:lnTo>
                    <a:pt x="1865312" y="74295"/>
                  </a:lnTo>
                  <a:lnTo>
                    <a:pt x="1865312" y="72707"/>
                  </a:lnTo>
                  <a:close/>
                </a:path>
                <a:path w="2639059" h="160019" extrusionOk="0">
                  <a:moveTo>
                    <a:pt x="1916112" y="70802"/>
                  </a:moveTo>
                  <a:lnTo>
                    <a:pt x="1878012" y="72389"/>
                  </a:lnTo>
                  <a:lnTo>
                    <a:pt x="1878647" y="83502"/>
                  </a:lnTo>
                  <a:lnTo>
                    <a:pt x="1878647" y="85089"/>
                  </a:lnTo>
                  <a:lnTo>
                    <a:pt x="1916747" y="83502"/>
                  </a:lnTo>
                  <a:lnTo>
                    <a:pt x="1916112" y="72389"/>
                  </a:lnTo>
                  <a:lnTo>
                    <a:pt x="1916112" y="70802"/>
                  </a:lnTo>
                  <a:close/>
                </a:path>
                <a:path w="2639059" h="160019" extrusionOk="0">
                  <a:moveTo>
                    <a:pt x="1966912" y="68579"/>
                  </a:moveTo>
                  <a:lnTo>
                    <a:pt x="1928812" y="70167"/>
                  </a:lnTo>
                  <a:lnTo>
                    <a:pt x="1929447" y="81279"/>
                  </a:lnTo>
                  <a:lnTo>
                    <a:pt x="1929447" y="82867"/>
                  </a:lnTo>
                  <a:lnTo>
                    <a:pt x="1967229" y="81279"/>
                  </a:lnTo>
                  <a:lnTo>
                    <a:pt x="1966912" y="70167"/>
                  </a:lnTo>
                  <a:lnTo>
                    <a:pt x="1966912" y="68579"/>
                  </a:lnTo>
                  <a:close/>
                </a:path>
                <a:path w="2639059" h="160019" extrusionOk="0">
                  <a:moveTo>
                    <a:pt x="2017712" y="66675"/>
                  </a:moveTo>
                  <a:lnTo>
                    <a:pt x="1979612" y="68262"/>
                  </a:lnTo>
                  <a:lnTo>
                    <a:pt x="1979929" y="79375"/>
                  </a:lnTo>
                  <a:lnTo>
                    <a:pt x="1979929" y="80962"/>
                  </a:lnTo>
                  <a:lnTo>
                    <a:pt x="2018029" y="79375"/>
                  </a:lnTo>
                  <a:lnTo>
                    <a:pt x="2017712" y="68262"/>
                  </a:lnTo>
                  <a:lnTo>
                    <a:pt x="2017712" y="66675"/>
                  </a:lnTo>
                  <a:close/>
                </a:path>
                <a:path w="2639059" h="160019" extrusionOk="0">
                  <a:moveTo>
                    <a:pt x="2068512" y="64770"/>
                  </a:moveTo>
                  <a:lnTo>
                    <a:pt x="2030412" y="66039"/>
                  </a:lnTo>
                  <a:lnTo>
                    <a:pt x="2030729" y="77470"/>
                  </a:lnTo>
                  <a:lnTo>
                    <a:pt x="2030729" y="78739"/>
                  </a:lnTo>
                  <a:lnTo>
                    <a:pt x="2068829" y="77470"/>
                  </a:lnTo>
                  <a:lnTo>
                    <a:pt x="2068512" y="66039"/>
                  </a:lnTo>
                  <a:lnTo>
                    <a:pt x="2068512" y="64770"/>
                  </a:lnTo>
                  <a:close/>
                </a:path>
                <a:path w="2639059" h="160019" extrusionOk="0">
                  <a:moveTo>
                    <a:pt x="2119312" y="62547"/>
                  </a:moveTo>
                  <a:lnTo>
                    <a:pt x="2081212" y="64135"/>
                  </a:lnTo>
                  <a:lnTo>
                    <a:pt x="2081529" y="75247"/>
                  </a:lnTo>
                  <a:lnTo>
                    <a:pt x="2081529" y="76835"/>
                  </a:lnTo>
                  <a:lnTo>
                    <a:pt x="2119629" y="75247"/>
                  </a:lnTo>
                  <a:lnTo>
                    <a:pt x="2119312" y="64135"/>
                  </a:lnTo>
                  <a:lnTo>
                    <a:pt x="2119312" y="62547"/>
                  </a:lnTo>
                  <a:close/>
                </a:path>
                <a:path w="2639059" h="160019" extrusionOk="0">
                  <a:moveTo>
                    <a:pt x="2169795" y="60642"/>
                  </a:moveTo>
                  <a:lnTo>
                    <a:pt x="2131695" y="62229"/>
                  </a:lnTo>
                  <a:lnTo>
                    <a:pt x="2132329" y="73342"/>
                  </a:lnTo>
                  <a:lnTo>
                    <a:pt x="2132329" y="74929"/>
                  </a:lnTo>
                  <a:lnTo>
                    <a:pt x="2170429" y="73342"/>
                  </a:lnTo>
                  <a:lnTo>
                    <a:pt x="2170112" y="62229"/>
                  </a:lnTo>
                  <a:lnTo>
                    <a:pt x="2169795" y="60642"/>
                  </a:lnTo>
                  <a:close/>
                </a:path>
                <a:path w="2639059" h="160019" extrusionOk="0">
                  <a:moveTo>
                    <a:pt x="2220595" y="58420"/>
                  </a:moveTo>
                  <a:lnTo>
                    <a:pt x="2182495" y="60007"/>
                  </a:lnTo>
                  <a:lnTo>
                    <a:pt x="2183129" y="71120"/>
                  </a:lnTo>
                  <a:lnTo>
                    <a:pt x="2183129" y="72707"/>
                  </a:lnTo>
                  <a:lnTo>
                    <a:pt x="2221229" y="71120"/>
                  </a:lnTo>
                  <a:lnTo>
                    <a:pt x="2220912" y="60007"/>
                  </a:lnTo>
                  <a:lnTo>
                    <a:pt x="2220595" y="58420"/>
                  </a:lnTo>
                  <a:close/>
                </a:path>
                <a:path w="2639059" h="160019" extrusionOk="0">
                  <a:moveTo>
                    <a:pt x="2271395" y="56514"/>
                  </a:moveTo>
                  <a:lnTo>
                    <a:pt x="2233295" y="58102"/>
                  </a:lnTo>
                  <a:lnTo>
                    <a:pt x="2233929" y="69214"/>
                  </a:lnTo>
                  <a:lnTo>
                    <a:pt x="2233929" y="70802"/>
                  </a:lnTo>
                  <a:lnTo>
                    <a:pt x="2272029" y="69214"/>
                  </a:lnTo>
                  <a:lnTo>
                    <a:pt x="2271712" y="58102"/>
                  </a:lnTo>
                  <a:lnTo>
                    <a:pt x="2271395" y="56514"/>
                  </a:lnTo>
                  <a:close/>
                </a:path>
                <a:path w="2639059" h="160019" extrusionOk="0">
                  <a:moveTo>
                    <a:pt x="2322195" y="54610"/>
                  </a:moveTo>
                  <a:lnTo>
                    <a:pt x="2284095" y="55879"/>
                  </a:lnTo>
                  <a:lnTo>
                    <a:pt x="2284412" y="67310"/>
                  </a:lnTo>
                  <a:lnTo>
                    <a:pt x="2284729" y="68579"/>
                  </a:lnTo>
                  <a:lnTo>
                    <a:pt x="2322829" y="67310"/>
                  </a:lnTo>
                  <a:lnTo>
                    <a:pt x="2322195" y="55879"/>
                  </a:lnTo>
                  <a:lnTo>
                    <a:pt x="2322195" y="54610"/>
                  </a:lnTo>
                  <a:close/>
                </a:path>
                <a:path w="2639059" h="160019" extrusionOk="0">
                  <a:moveTo>
                    <a:pt x="2372995" y="52387"/>
                  </a:moveTo>
                  <a:lnTo>
                    <a:pt x="2334895" y="53975"/>
                  </a:lnTo>
                  <a:lnTo>
                    <a:pt x="2335212" y="65087"/>
                  </a:lnTo>
                  <a:lnTo>
                    <a:pt x="2335529" y="66675"/>
                  </a:lnTo>
                  <a:lnTo>
                    <a:pt x="2373629" y="65087"/>
                  </a:lnTo>
                  <a:lnTo>
                    <a:pt x="2372995" y="53975"/>
                  </a:lnTo>
                  <a:lnTo>
                    <a:pt x="2372995" y="52387"/>
                  </a:lnTo>
                  <a:close/>
                </a:path>
                <a:path w="2639059" h="160019" extrusionOk="0">
                  <a:moveTo>
                    <a:pt x="2423795" y="50482"/>
                  </a:moveTo>
                  <a:lnTo>
                    <a:pt x="2385695" y="52070"/>
                  </a:lnTo>
                  <a:lnTo>
                    <a:pt x="2386012" y="63182"/>
                  </a:lnTo>
                  <a:lnTo>
                    <a:pt x="2386329" y="64770"/>
                  </a:lnTo>
                  <a:lnTo>
                    <a:pt x="2424429" y="63182"/>
                  </a:lnTo>
                  <a:lnTo>
                    <a:pt x="2423795" y="52070"/>
                  </a:lnTo>
                  <a:lnTo>
                    <a:pt x="2423795" y="50482"/>
                  </a:lnTo>
                  <a:close/>
                </a:path>
                <a:path w="2639059" h="160019" extrusionOk="0">
                  <a:moveTo>
                    <a:pt x="2474595" y="48260"/>
                  </a:moveTo>
                  <a:lnTo>
                    <a:pt x="2436495" y="49847"/>
                  </a:lnTo>
                  <a:lnTo>
                    <a:pt x="2436812" y="60960"/>
                  </a:lnTo>
                  <a:lnTo>
                    <a:pt x="2437129" y="62547"/>
                  </a:lnTo>
                  <a:lnTo>
                    <a:pt x="2474912" y="60960"/>
                  </a:lnTo>
                  <a:lnTo>
                    <a:pt x="2474595" y="49847"/>
                  </a:lnTo>
                  <a:lnTo>
                    <a:pt x="2474595" y="48260"/>
                  </a:lnTo>
                  <a:close/>
                </a:path>
                <a:path w="2639059" h="160019" extrusionOk="0">
                  <a:moveTo>
                    <a:pt x="2525395" y="46354"/>
                  </a:moveTo>
                  <a:lnTo>
                    <a:pt x="2487295" y="47942"/>
                  </a:lnTo>
                  <a:lnTo>
                    <a:pt x="2487612" y="59054"/>
                  </a:lnTo>
                  <a:lnTo>
                    <a:pt x="2487612" y="60642"/>
                  </a:lnTo>
                  <a:lnTo>
                    <a:pt x="2525712" y="59054"/>
                  </a:lnTo>
                  <a:lnTo>
                    <a:pt x="2525395" y="47942"/>
                  </a:lnTo>
                  <a:lnTo>
                    <a:pt x="2525395" y="46354"/>
                  </a:lnTo>
                  <a:close/>
                </a:path>
                <a:path w="2639059" h="160019" extrusionOk="0">
                  <a:moveTo>
                    <a:pt x="2627947" y="42227"/>
                  </a:moveTo>
                  <a:lnTo>
                    <a:pt x="2626042" y="42227"/>
                  </a:lnTo>
                  <a:lnTo>
                    <a:pt x="2626090" y="43143"/>
                  </a:lnTo>
                  <a:lnTo>
                    <a:pt x="2626201" y="44450"/>
                  </a:lnTo>
                  <a:lnTo>
                    <a:pt x="2626359" y="45720"/>
                  </a:lnTo>
                  <a:lnTo>
                    <a:pt x="2626410" y="49212"/>
                  </a:lnTo>
                  <a:lnTo>
                    <a:pt x="2626677" y="54292"/>
                  </a:lnTo>
                  <a:lnTo>
                    <a:pt x="2626677" y="54927"/>
                  </a:lnTo>
                  <a:lnTo>
                    <a:pt x="2603182" y="55879"/>
                  </a:lnTo>
                  <a:lnTo>
                    <a:pt x="2548572" y="90804"/>
                  </a:lnTo>
                  <a:lnTo>
                    <a:pt x="2545715" y="92710"/>
                  </a:lnTo>
                  <a:lnTo>
                    <a:pt x="2544762" y="96520"/>
                  </a:lnTo>
                  <a:lnTo>
                    <a:pt x="2546667" y="99695"/>
                  </a:lnTo>
                  <a:lnTo>
                    <a:pt x="2548572" y="102552"/>
                  </a:lnTo>
                  <a:lnTo>
                    <a:pt x="2552382" y="103504"/>
                  </a:lnTo>
                  <a:lnTo>
                    <a:pt x="2555240" y="101600"/>
                  </a:lnTo>
                  <a:lnTo>
                    <a:pt x="2639059" y="48260"/>
                  </a:lnTo>
                  <a:lnTo>
                    <a:pt x="2627947" y="42227"/>
                  </a:lnTo>
                  <a:close/>
                </a:path>
                <a:path w="2639059" h="160019" extrusionOk="0">
                  <a:moveTo>
                    <a:pt x="2576195" y="44450"/>
                  </a:moveTo>
                  <a:lnTo>
                    <a:pt x="2538095" y="45720"/>
                  </a:lnTo>
                  <a:lnTo>
                    <a:pt x="2538412" y="54292"/>
                  </a:lnTo>
                  <a:lnTo>
                    <a:pt x="2538412" y="58420"/>
                  </a:lnTo>
                  <a:lnTo>
                    <a:pt x="2576512" y="57150"/>
                  </a:lnTo>
                  <a:lnTo>
                    <a:pt x="2576195" y="49212"/>
                  </a:lnTo>
                  <a:lnTo>
                    <a:pt x="2576195" y="44450"/>
                  </a:lnTo>
                  <a:close/>
                </a:path>
                <a:path w="2639059" h="160019" extrusionOk="0">
                  <a:moveTo>
                    <a:pt x="2602392" y="43238"/>
                  </a:moveTo>
                  <a:lnTo>
                    <a:pt x="2588895" y="43814"/>
                  </a:lnTo>
                  <a:lnTo>
                    <a:pt x="2589212" y="54292"/>
                  </a:lnTo>
                  <a:lnTo>
                    <a:pt x="2589212" y="56514"/>
                  </a:lnTo>
                  <a:lnTo>
                    <a:pt x="2603182" y="55879"/>
                  </a:lnTo>
                  <a:lnTo>
                    <a:pt x="2613659" y="49212"/>
                  </a:lnTo>
                  <a:lnTo>
                    <a:pt x="2602392" y="43238"/>
                  </a:lnTo>
                  <a:close/>
                </a:path>
                <a:path w="2639059" h="160019" extrusionOk="0">
                  <a:moveTo>
                    <a:pt x="2613659" y="49212"/>
                  </a:moveTo>
                  <a:lnTo>
                    <a:pt x="2603182" y="55879"/>
                  </a:lnTo>
                  <a:lnTo>
                    <a:pt x="2626677" y="54927"/>
                  </a:lnTo>
                  <a:lnTo>
                    <a:pt x="2626677" y="54292"/>
                  </a:lnTo>
                  <a:lnTo>
                    <a:pt x="2623184" y="54292"/>
                  </a:lnTo>
                  <a:lnTo>
                    <a:pt x="2613659" y="49212"/>
                  </a:lnTo>
                  <a:close/>
                </a:path>
                <a:path w="2639059" h="160019" extrusionOk="0">
                  <a:moveTo>
                    <a:pt x="2622867" y="43179"/>
                  </a:moveTo>
                  <a:lnTo>
                    <a:pt x="2613659" y="49212"/>
                  </a:lnTo>
                  <a:lnTo>
                    <a:pt x="2623184" y="54292"/>
                  </a:lnTo>
                  <a:lnTo>
                    <a:pt x="2622867" y="43179"/>
                  </a:lnTo>
                  <a:close/>
                </a:path>
                <a:path w="2639059" h="160019" extrusionOk="0">
                  <a:moveTo>
                    <a:pt x="2626042" y="43179"/>
                  </a:moveTo>
                  <a:lnTo>
                    <a:pt x="2622867" y="43179"/>
                  </a:lnTo>
                  <a:lnTo>
                    <a:pt x="2622973" y="46884"/>
                  </a:lnTo>
                  <a:lnTo>
                    <a:pt x="2623098" y="48259"/>
                  </a:lnTo>
                  <a:lnTo>
                    <a:pt x="2623184" y="54292"/>
                  </a:lnTo>
                  <a:lnTo>
                    <a:pt x="2626677" y="54292"/>
                  </a:lnTo>
                  <a:lnTo>
                    <a:pt x="2626359" y="49212"/>
                  </a:lnTo>
                  <a:lnTo>
                    <a:pt x="2626287" y="46884"/>
                  </a:lnTo>
                  <a:lnTo>
                    <a:pt x="2626121" y="43814"/>
                  </a:lnTo>
                  <a:lnTo>
                    <a:pt x="2626042" y="43179"/>
                  </a:lnTo>
                  <a:close/>
                </a:path>
                <a:path w="2639059" h="160019" extrusionOk="0">
                  <a:moveTo>
                    <a:pt x="2626042" y="42227"/>
                  </a:moveTo>
                  <a:lnTo>
                    <a:pt x="2602928" y="43215"/>
                  </a:lnTo>
                  <a:lnTo>
                    <a:pt x="2613659" y="49212"/>
                  </a:lnTo>
                  <a:lnTo>
                    <a:pt x="2622867" y="43179"/>
                  </a:lnTo>
                  <a:lnTo>
                    <a:pt x="2626042" y="43179"/>
                  </a:lnTo>
                  <a:lnTo>
                    <a:pt x="2626042" y="42227"/>
                  </a:lnTo>
                  <a:close/>
                </a:path>
                <a:path w="2639059" h="160019" extrusionOk="0">
                  <a:moveTo>
                    <a:pt x="2602865" y="43179"/>
                  </a:moveTo>
                  <a:lnTo>
                    <a:pt x="2602282" y="43179"/>
                  </a:lnTo>
                  <a:lnTo>
                    <a:pt x="2602928" y="43215"/>
                  </a:lnTo>
                  <a:close/>
                </a:path>
                <a:path w="2639059" h="160019" extrusionOk="0">
                  <a:moveTo>
                    <a:pt x="2602214" y="43143"/>
                  </a:moveTo>
                  <a:lnTo>
                    <a:pt x="2601277" y="43179"/>
                  </a:lnTo>
                  <a:lnTo>
                    <a:pt x="2602282" y="43179"/>
                  </a:lnTo>
                  <a:close/>
                </a:path>
                <a:path w="2639059" h="160019" extrusionOk="0">
                  <a:moveTo>
                    <a:pt x="2548254" y="0"/>
                  </a:moveTo>
                  <a:lnTo>
                    <a:pt x="2544445" y="1270"/>
                  </a:lnTo>
                  <a:lnTo>
                    <a:pt x="2541270" y="7302"/>
                  </a:lnTo>
                  <a:lnTo>
                    <a:pt x="2542222" y="11429"/>
                  </a:lnTo>
                  <a:lnTo>
                    <a:pt x="2545397" y="13017"/>
                  </a:lnTo>
                  <a:lnTo>
                    <a:pt x="2602214" y="43143"/>
                  </a:lnTo>
                  <a:lnTo>
                    <a:pt x="2626042" y="42227"/>
                  </a:lnTo>
                  <a:lnTo>
                    <a:pt x="2627947" y="42227"/>
                  </a:lnTo>
                  <a:lnTo>
                    <a:pt x="2551429" y="1587"/>
                  </a:lnTo>
                  <a:lnTo>
                    <a:pt x="2548254"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pic>
          <p:nvPicPr>
            <p:cNvPr id="2556" name="Google Shape;2556;p124"/>
            <p:cNvPicPr preferRelativeResize="0"/>
            <p:nvPr/>
          </p:nvPicPr>
          <p:blipFill rotWithShape="1">
            <a:blip r:embed="rId6">
              <a:alphaModFix/>
            </a:blip>
            <a:srcRect/>
            <a:stretch/>
          </p:blipFill>
          <p:spPr>
            <a:xfrm>
              <a:off x="3489325" y="3056889"/>
              <a:ext cx="372745" cy="150812"/>
            </a:xfrm>
            <a:prstGeom prst="rect">
              <a:avLst/>
            </a:prstGeom>
            <a:noFill/>
            <a:ln>
              <a:noFill/>
            </a:ln>
          </p:spPr>
        </p:pic>
        <p:pic>
          <p:nvPicPr>
            <p:cNvPr id="2557" name="Google Shape;2557;p124"/>
            <p:cNvPicPr preferRelativeResize="0"/>
            <p:nvPr/>
          </p:nvPicPr>
          <p:blipFill rotWithShape="1">
            <a:blip r:embed="rId7">
              <a:alphaModFix/>
            </a:blip>
            <a:srcRect/>
            <a:stretch/>
          </p:blipFill>
          <p:spPr>
            <a:xfrm>
              <a:off x="4434204" y="2940367"/>
              <a:ext cx="478472" cy="407670"/>
            </a:xfrm>
            <a:prstGeom prst="rect">
              <a:avLst/>
            </a:prstGeom>
            <a:noFill/>
            <a:ln>
              <a:noFill/>
            </a:ln>
          </p:spPr>
        </p:pic>
        <p:pic>
          <p:nvPicPr>
            <p:cNvPr id="2558" name="Google Shape;2558;p124"/>
            <p:cNvPicPr preferRelativeResize="0"/>
            <p:nvPr/>
          </p:nvPicPr>
          <p:blipFill rotWithShape="1">
            <a:blip r:embed="rId8">
              <a:alphaModFix/>
            </a:blip>
            <a:srcRect/>
            <a:stretch/>
          </p:blipFill>
          <p:spPr>
            <a:xfrm>
              <a:off x="4527550" y="1908809"/>
              <a:ext cx="504507" cy="513714"/>
            </a:xfrm>
            <a:prstGeom prst="rect">
              <a:avLst/>
            </a:prstGeom>
            <a:noFill/>
            <a:ln>
              <a:noFill/>
            </a:ln>
          </p:spPr>
        </p:pic>
        <p:pic>
          <p:nvPicPr>
            <p:cNvPr id="2559" name="Google Shape;2559;p124"/>
            <p:cNvPicPr preferRelativeResize="0"/>
            <p:nvPr/>
          </p:nvPicPr>
          <p:blipFill rotWithShape="1">
            <a:blip r:embed="rId9">
              <a:alphaModFix/>
            </a:blip>
            <a:srcRect/>
            <a:stretch/>
          </p:blipFill>
          <p:spPr>
            <a:xfrm>
              <a:off x="5559425" y="1463039"/>
              <a:ext cx="621347" cy="636904"/>
            </a:xfrm>
            <a:prstGeom prst="rect">
              <a:avLst/>
            </a:prstGeom>
            <a:noFill/>
            <a:ln>
              <a:noFill/>
            </a:ln>
          </p:spPr>
        </p:pic>
        <p:sp>
          <p:nvSpPr>
            <p:cNvPr id="2560" name="Google Shape;2560;p124"/>
            <p:cNvSpPr/>
            <p:nvPr/>
          </p:nvSpPr>
          <p:spPr>
            <a:xfrm>
              <a:off x="6201727" y="1693862"/>
              <a:ext cx="19685" cy="19685"/>
            </a:xfrm>
            <a:custGeom>
              <a:avLst/>
              <a:gdLst/>
              <a:ahLst/>
              <a:cxnLst/>
              <a:rect l="l" t="t" r="r" b="b"/>
              <a:pathLst>
                <a:path w="19685" h="19685" extrusionOk="0">
                  <a:moveTo>
                    <a:pt x="12700" y="0"/>
                  </a:moveTo>
                  <a:lnTo>
                    <a:pt x="7620" y="0"/>
                  </a:lnTo>
                  <a:lnTo>
                    <a:pt x="5080" y="952"/>
                  </a:lnTo>
                  <a:lnTo>
                    <a:pt x="3175" y="2539"/>
                  </a:lnTo>
                  <a:lnTo>
                    <a:pt x="1270" y="4445"/>
                  </a:lnTo>
                  <a:lnTo>
                    <a:pt x="317" y="6667"/>
                  </a:lnTo>
                  <a:lnTo>
                    <a:pt x="0" y="12064"/>
                  </a:lnTo>
                  <a:lnTo>
                    <a:pt x="952" y="14287"/>
                  </a:lnTo>
                  <a:lnTo>
                    <a:pt x="2857" y="16510"/>
                  </a:lnTo>
                  <a:lnTo>
                    <a:pt x="4762" y="18414"/>
                  </a:lnTo>
                  <a:lnTo>
                    <a:pt x="6985" y="19367"/>
                  </a:lnTo>
                  <a:lnTo>
                    <a:pt x="12064" y="19367"/>
                  </a:lnTo>
                  <a:lnTo>
                    <a:pt x="14605" y="18414"/>
                  </a:lnTo>
                  <a:lnTo>
                    <a:pt x="16510" y="16827"/>
                  </a:lnTo>
                  <a:lnTo>
                    <a:pt x="18414" y="14922"/>
                  </a:lnTo>
                  <a:lnTo>
                    <a:pt x="19367" y="12700"/>
                  </a:lnTo>
                  <a:lnTo>
                    <a:pt x="19367" y="10160"/>
                  </a:lnTo>
                  <a:lnTo>
                    <a:pt x="19685" y="7302"/>
                  </a:lnTo>
                  <a:lnTo>
                    <a:pt x="18732" y="5079"/>
                  </a:lnTo>
                  <a:lnTo>
                    <a:pt x="14922" y="1270"/>
                  </a:lnTo>
                  <a:lnTo>
                    <a:pt x="127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pic>
          <p:nvPicPr>
            <p:cNvPr id="2561" name="Google Shape;2561;p124"/>
            <p:cNvPicPr preferRelativeResize="0"/>
            <p:nvPr/>
          </p:nvPicPr>
          <p:blipFill rotWithShape="1">
            <a:blip r:embed="rId10">
              <a:alphaModFix/>
            </a:blip>
            <a:srcRect/>
            <a:stretch/>
          </p:blipFill>
          <p:spPr>
            <a:xfrm>
              <a:off x="6137592" y="3032125"/>
              <a:ext cx="656907" cy="441007"/>
            </a:xfrm>
            <a:prstGeom prst="rect">
              <a:avLst/>
            </a:prstGeom>
            <a:noFill/>
            <a:ln>
              <a:noFill/>
            </a:ln>
          </p:spPr>
        </p:pic>
        <p:pic>
          <p:nvPicPr>
            <p:cNvPr id="2562" name="Google Shape;2562;p124"/>
            <p:cNvPicPr preferRelativeResize="0"/>
            <p:nvPr/>
          </p:nvPicPr>
          <p:blipFill rotWithShape="1">
            <a:blip r:embed="rId11">
              <a:alphaModFix/>
            </a:blip>
            <a:srcRect/>
            <a:stretch/>
          </p:blipFill>
          <p:spPr>
            <a:xfrm>
              <a:off x="5549264" y="3176904"/>
              <a:ext cx="266382" cy="552450"/>
            </a:xfrm>
            <a:prstGeom prst="rect">
              <a:avLst/>
            </a:prstGeom>
            <a:noFill/>
            <a:ln>
              <a:noFill/>
            </a:ln>
          </p:spPr>
        </p:pic>
        <p:pic>
          <p:nvPicPr>
            <p:cNvPr id="2563" name="Google Shape;2563;p124"/>
            <p:cNvPicPr preferRelativeResize="0"/>
            <p:nvPr/>
          </p:nvPicPr>
          <p:blipFill rotWithShape="1">
            <a:blip r:embed="rId12">
              <a:alphaModFix/>
            </a:blip>
            <a:srcRect/>
            <a:stretch/>
          </p:blipFill>
          <p:spPr>
            <a:xfrm>
              <a:off x="4745354" y="3715067"/>
              <a:ext cx="680402" cy="442594"/>
            </a:xfrm>
            <a:prstGeom prst="rect">
              <a:avLst/>
            </a:prstGeom>
            <a:noFill/>
            <a:ln>
              <a:noFill/>
            </a:ln>
          </p:spPr>
        </p:pic>
        <p:pic>
          <p:nvPicPr>
            <p:cNvPr id="2564" name="Google Shape;2564;p124"/>
            <p:cNvPicPr preferRelativeResize="0"/>
            <p:nvPr/>
          </p:nvPicPr>
          <p:blipFill rotWithShape="1">
            <a:blip r:embed="rId13">
              <a:alphaModFix/>
            </a:blip>
            <a:srcRect/>
            <a:stretch/>
          </p:blipFill>
          <p:spPr>
            <a:xfrm>
              <a:off x="6349047" y="3623627"/>
              <a:ext cx="929005" cy="720725"/>
            </a:xfrm>
            <a:prstGeom prst="rect">
              <a:avLst/>
            </a:prstGeom>
            <a:noFill/>
            <a:ln>
              <a:noFill/>
            </a:ln>
          </p:spPr>
        </p:pic>
        <p:pic>
          <p:nvPicPr>
            <p:cNvPr id="2565" name="Google Shape;2565;p124"/>
            <p:cNvPicPr preferRelativeResize="0"/>
            <p:nvPr/>
          </p:nvPicPr>
          <p:blipFill rotWithShape="1">
            <a:blip r:embed="rId14">
              <a:alphaModFix/>
            </a:blip>
            <a:srcRect/>
            <a:stretch/>
          </p:blipFill>
          <p:spPr>
            <a:xfrm>
              <a:off x="6441122" y="2482850"/>
              <a:ext cx="1055052" cy="173672"/>
            </a:xfrm>
            <a:prstGeom prst="rect">
              <a:avLst/>
            </a:prstGeom>
            <a:noFill/>
            <a:ln>
              <a:noFill/>
            </a:ln>
          </p:spPr>
        </p:pic>
      </p:grpSp>
      <p:sp>
        <p:nvSpPr>
          <p:cNvPr id="2566" name="Google Shape;2566;p124"/>
          <p:cNvSpPr txBox="1"/>
          <p:nvPr/>
        </p:nvSpPr>
        <p:spPr>
          <a:xfrm>
            <a:off x="6565265" y="1551304"/>
            <a:ext cx="501650" cy="315471"/>
          </a:xfrm>
          <a:prstGeom prst="rect">
            <a:avLst/>
          </a:prstGeom>
          <a:noFill/>
          <a:ln>
            <a:noFill/>
          </a:ln>
        </p:spPr>
        <p:txBody>
          <a:bodyPr spcFirstLastPara="1" wrap="square" lIns="0" tIns="12700" rIns="0" bIns="0" anchor="t" anchorCtr="0">
            <a:spAutoFit/>
          </a:bodyPr>
          <a:lstStyle/>
          <a:p>
            <a:pPr marL="38100" marR="0" lvl="0" indent="0" algn="l" rtl="0">
              <a:lnSpc>
                <a:spcPct val="100000"/>
              </a:lnSpc>
              <a:spcBef>
                <a:spcPts val="0"/>
              </a:spcBef>
              <a:spcAft>
                <a:spcPts val="0"/>
              </a:spcAft>
              <a:buNone/>
            </a:pPr>
            <a:r>
              <a:rPr lang="en-US" sz="1600" b="1" i="1" baseline="30000">
                <a:solidFill>
                  <a:schemeClr val="dk1"/>
                </a:solidFill>
                <a:latin typeface="Times New Roman"/>
                <a:ea typeface="Times New Roman"/>
                <a:cs typeface="Times New Roman"/>
                <a:sym typeface="Times New Roman"/>
              </a:rPr>
              <a:t>x(</a:t>
            </a:r>
            <a:r>
              <a:rPr lang="en-US" sz="900" b="1" i="1">
                <a:solidFill>
                  <a:schemeClr val="dk1"/>
                </a:solidFill>
                <a:latin typeface="Times New Roman"/>
                <a:ea typeface="Times New Roman"/>
                <a:cs typeface="Times New Roman"/>
                <a:sym typeface="Times New Roman"/>
              </a:rPr>
              <a:t>2) Πελάτες</a:t>
            </a:r>
            <a:endParaRPr sz="900">
              <a:solidFill>
                <a:schemeClr val="dk1"/>
              </a:solidFill>
              <a:latin typeface="Times New Roman"/>
              <a:ea typeface="Times New Roman"/>
              <a:cs typeface="Times New Roman"/>
              <a:sym typeface="Times New Roman"/>
            </a:endParaRPr>
          </a:p>
        </p:txBody>
      </p:sp>
      <p:sp>
        <p:nvSpPr>
          <p:cNvPr id="2567" name="Google Shape;2567;p124"/>
          <p:cNvSpPr txBox="1"/>
          <p:nvPr/>
        </p:nvSpPr>
        <p:spPr>
          <a:xfrm>
            <a:off x="3893502" y="2056129"/>
            <a:ext cx="408305" cy="399148"/>
          </a:xfrm>
          <a:prstGeom prst="rect">
            <a:avLst/>
          </a:prstGeom>
          <a:noFill/>
          <a:ln>
            <a:noFill/>
          </a:ln>
        </p:spPr>
        <p:txBody>
          <a:bodyPr spcFirstLastPara="1" wrap="square" lIns="0" tIns="12700" rIns="0" bIns="0" anchor="t" anchorCtr="0">
            <a:spAutoFit/>
          </a:bodyPr>
          <a:lstStyle/>
          <a:p>
            <a:pPr marL="0" marR="0" lvl="0" indent="0" algn="ctr" rtl="0">
              <a:lnSpc>
                <a:spcPct val="48750"/>
              </a:lnSpc>
              <a:spcBef>
                <a:spcPts val="0"/>
              </a:spcBef>
              <a:spcAft>
                <a:spcPts val="0"/>
              </a:spcAft>
              <a:buNone/>
            </a:pPr>
            <a:r>
              <a:rPr lang="en-US" sz="1600" b="1" i="1" baseline="30000">
                <a:solidFill>
                  <a:schemeClr val="dk1"/>
                </a:solidFill>
                <a:latin typeface="Times New Roman"/>
                <a:ea typeface="Times New Roman"/>
                <a:cs typeface="Times New Roman"/>
                <a:sym typeface="Times New Roman"/>
              </a:rPr>
              <a:t>x(</a:t>
            </a:r>
            <a:r>
              <a:rPr lang="en-US" sz="900" b="1" i="1">
                <a:solidFill>
                  <a:schemeClr val="dk1"/>
                </a:solidFill>
                <a:latin typeface="Times New Roman"/>
                <a:ea typeface="Times New Roman"/>
                <a:cs typeface="Times New Roman"/>
                <a:sym typeface="Times New Roman"/>
              </a:rPr>
              <a:t>5) </a:t>
            </a:r>
            <a:r>
              <a:rPr lang="en-US" sz="900" b="1" i="1">
                <a:solidFill>
                  <a:schemeClr val="dk1"/>
                </a:solidFill>
                <a:latin typeface="Calibri"/>
                <a:ea typeface="Calibri"/>
                <a:cs typeface="Calibri"/>
                <a:sym typeface="Calibri"/>
              </a:rPr>
              <a:t>Ιδιοκτήτης</a:t>
            </a:r>
            <a:endParaRPr sz="900">
              <a:solidFill>
                <a:schemeClr val="dk1"/>
              </a:solidFill>
              <a:latin typeface="Calibri"/>
              <a:ea typeface="Calibri"/>
              <a:cs typeface="Calibri"/>
              <a:sym typeface="Calibri"/>
            </a:endParaRPr>
          </a:p>
          <a:p>
            <a:pPr marL="0" marR="0" lvl="0" indent="0" algn="ctr" rtl="0">
              <a:lnSpc>
                <a:spcPct val="53333"/>
              </a:lnSpc>
              <a:spcBef>
                <a:spcPts val="0"/>
              </a:spcBef>
              <a:spcAft>
                <a:spcPts val="0"/>
              </a:spcAft>
              <a:buNone/>
            </a:pPr>
            <a:r>
              <a:rPr lang="en-US" sz="900" b="1" i="1">
                <a:solidFill>
                  <a:schemeClr val="dk1"/>
                </a:solidFill>
                <a:latin typeface="Calibri"/>
                <a:ea typeface="Calibri"/>
                <a:cs typeface="Calibri"/>
                <a:sym typeface="Calibri"/>
              </a:rPr>
              <a:t>πλοίου</a:t>
            </a:r>
            <a:endParaRPr sz="900">
              <a:solidFill>
                <a:schemeClr val="dk1"/>
              </a:solidFill>
              <a:latin typeface="Calibri"/>
              <a:ea typeface="Calibri"/>
              <a:cs typeface="Calibri"/>
              <a:sym typeface="Calibri"/>
            </a:endParaRPr>
          </a:p>
        </p:txBody>
      </p:sp>
      <p:sp>
        <p:nvSpPr>
          <p:cNvPr id="2568" name="Google Shape;2568;p124"/>
          <p:cNvSpPr txBox="1"/>
          <p:nvPr/>
        </p:nvSpPr>
        <p:spPr>
          <a:xfrm>
            <a:off x="5096509" y="2473854"/>
            <a:ext cx="621347" cy="341440"/>
          </a:xfrm>
          <a:prstGeom prst="rect">
            <a:avLst/>
          </a:prstGeom>
          <a:noFill/>
          <a:ln>
            <a:noFill/>
          </a:ln>
        </p:spPr>
        <p:txBody>
          <a:bodyPr spcFirstLastPara="1" wrap="square" lIns="0" tIns="24125" rIns="0" bIns="0" anchor="t" anchorCtr="0">
            <a:spAutoFit/>
          </a:bodyPr>
          <a:lstStyle/>
          <a:p>
            <a:pPr marL="100330" marR="0" lvl="0" indent="0" algn="l" rtl="0">
              <a:lnSpc>
                <a:spcPct val="100000"/>
              </a:lnSpc>
              <a:spcBef>
                <a:spcPts val="0"/>
              </a:spcBef>
              <a:spcAft>
                <a:spcPts val="0"/>
              </a:spcAft>
              <a:buNone/>
            </a:pPr>
            <a:r>
              <a:rPr lang="en-US" sz="1050" b="1" i="1">
                <a:solidFill>
                  <a:schemeClr val="dk1"/>
                </a:solidFill>
                <a:latin typeface="Times New Roman"/>
                <a:ea typeface="Times New Roman"/>
                <a:cs typeface="Times New Roman"/>
                <a:sym typeface="Times New Roman"/>
              </a:rPr>
              <a:t>x(</a:t>
            </a:r>
            <a:r>
              <a:rPr lang="en-US" sz="1050" b="1" i="1" baseline="-25000">
                <a:solidFill>
                  <a:schemeClr val="dk1"/>
                </a:solidFill>
                <a:latin typeface="Times New Roman"/>
                <a:ea typeface="Times New Roman"/>
                <a:cs typeface="Times New Roman"/>
                <a:sym typeface="Times New Roman"/>
              </a:rPr>
              <a:t>3)</a:t>
            </a:r>
            <a:endParaRPr sz="1050" baseline="-25000">
              <a:solidFill>
                <a:schemeClr val="dk1"/>
              </a:solidFill>
              <a:latin typeface="Times New Roman"/>
              <a:ea typeface="Times New Roman"/>
              <a:cs typeface="Times New Roman"/>
              <a:sym typeface="Times New Roman"/>
            </a:endParaRPr>
          </a:p>
          <a:p>
            <a:pPr marL="80645" marR="30480" lvl="0" indent="-43180" algn="l" rtl="0">
              <a:lnSpc>
                <a:spcPct val="52222"/>
              </a:lnSpc>
              <a:spcBef>
                <a:spcPts val="135"/>
              </a:spcBef>
              <a:spcAft>
                <a:spcPts val="0"/>
              </a:spcAft>
              <a:buNone/>
            </a:pPr>
            <a:r>
              <a:rPr lang="en-US" sz="900" b="1" i="1">
                <a:solidFill>
                  <a:schemeClr val="dk1"/>
                </a:solidFill>
                <a:latin typeface="Calibri"/>
                <a:ea typeface="Calibri"/>
                <a:cs typeface="Calibri"/>
                <a:sym typeface="Calibri"/>
              </a:rPr>
              <a:t>Πράκτορας  πλοίου</a:t>
            </a:r>
            <a:endParaRPr sz="900">
              <a:solidFill>
                <a:schemeClr val="dk1"/>
              </a:solidFill>
              <a:latin typeface="Calibri"/>
              <a:ea typeface="Calibri"/>
              <a:cs typeface="Calibri"/>
              <a:sym typeface="Calibri"/>
            </a:endParaRPr>
          </a:p>
        </p:txBody>
      </p:sp>
      <p:sp>
        <p:nvSpPr>
          <p:cNvPr id="2569" name="Google Shape;2569;p124"/>
          <p:cNvSpPr txBox="1"/>
          <p:nvPr/>
        </p:nvSpPr>
        <p:spPr>
          <a:xfrm>
            <a:off x="8595993" y="2368761"/>
            <a:ext cx="584835" cy="341440"/>
          </a:xfrm>
          <a:prstGeom prst="rect">
            <a:avLst/>
          </a:prstGeom>
          <a:noFill/>
          <a:ln>
            <a:noFill/>
          </a:ln>
        </p:spPr>
        <p:txBody>
          <a:bodyPr spcFirstLastPara="1" wrap="square" lIns="0" tIns="24125" rIns="0" bIns="0" anchor="t" anchorCtr="0">
            <a:spAutoFit/>
          </a:bodyPr>
          <a:lstStyle/>
          <a:p>
            <a:pPr marL="142875" marR="0" lvl="0" indent="0" algn="l" rtl="0">
              <a:lnSpc>
                <a:spcPct val="100000"/>
              </a:lnSpc>
              <a:spcBef>
                <a:spcPts val="0"/>
              </a:spcBef>
              <a:spcAft>
                <a:spcPts val="0"/>
              </a:spcAft>
              <a:buNone/>
            </a:pPr>
            <a:r>
              <a:rPr lang="en-US" sz="1050" b="1" i="1">
                <a:solidFill>
                  <a:schemeClr val="dk1"/>
                </a:solidFill>
                <a:latin typeface="Times New Roman"/>
                <a:ea typeface="Times New Roman"/>
                <a:cs typeface="Times New Roman"/>
                <a:sym typeface="Times New Roman"/>
              </a:rPr>
              <a:t>x(</a:t>
            </a:r>
            <a:r>
              <a:rPr lang="en-US" sz="1050" b="1" i="1" baseline="-25000">
                <a:solidFill>
                  <a:schemeClr val="dk1"/>
                </a:solidFill>
                <a:latin typeface="Times New Roman"/>
                <a:ea typeface="Times New Roman"/>
                <a:cs typeface="Times New Roman"/>
                <a:sym typeface="Times New Roman"/>
              </a:rPr>
              <a:t>1)</a:t>
            </a:r>
            <a:endParaRPr sz="1050" baseline="-25000">
              <a:solidFill>
                <a:schemeClr val="dk1"/>
              </a:solidFill>
              <a:latin typeface="Times New Roman"/>
              <a:ea typeface="Times New Roman"/>
              <a:cs typeface="Times New Roman"/>
              <a:sym typeface="Times New Roman"/>
            </a:endParaRPr>
          </a:p>
          <a:p>
            <a:pPr marL="38100" marR="30480" lvl="0" indent="0" algn="l" rtl="0">
              <a:lnSpc>
                <a:spcPct val="52222"/>
              </a:lnSpc>
              <a:spcBef>
                <a:spcPts val="135"/>
              </a:spcBef>
              <a:spcAft>
                <a:spcPts val="0"/>
              </a:spcAft>
              <a:buNone/>
            </a:pPr>
            <a:r>
              <a:rPr lang="en-US" sz="900" b="1" i="1">
                <a:solidFill>
                  <a:schemeClr val="dk1"/>
                </a:solidFill>
                <a:latin typeface="Calibri"/>
                <a:ea typeface="Calibri"/>
                <a:cs typeface="Calibri"/>
                <a:sym typeface="Calibri"/>
              </a:rPr>
              <a:t>Τοπικός  πράκτορας</a:t>
            </a:r>
            <a:endParaRPr sz="900">
              <a:solidFill>
                <a:schemeClr val="dk1"/>
              </a:solidFill>
              <a:latin typeface="Calibri"/>
              <a:ea typeface="Calibri"/>
              <a:cs typeface="Calibri"/>
              <a:sym typeface="Calibri"/>
            </a:endParaRPr>
          </a:p>
        </p:txBody>
      </p:sp>
      <p:sp>
        <p:nvSpPr>
          <p:cNvPr id="2570" name="Google Shape;2570;p124"/>
          <p:cNvSpPr txBox="1"/>
          <p:nvPr/>
        </p:nvSpPr>
        <p:spPr>
          <a:xfrm>
            <a:off x="2896870" y="3092766"/>
            <a:ext cx="531176" cy="315471"/>
          </a:xfrm>
          <a:prstGeom prst="rect">
            <a:avLst/>
          </a:prstGeom>
          <a:noFill/>
          <a:ln>
            <a:noFill/>
          </a:ln>
        </p:spPr>
        <p:txBody>
          <a:bodyPr spcFirstLastPara="1" wrap="square" lIns="0" tIns="12700" rIns="0" bIns="0" anchor="t" anchorCtr="0">
            <a:spAutoFit/>
          </a:bodyPr>
          <a:lstStyle/>
          <a:p>
            <a:pPr marL="38100" marR="0" lvl="0" indent="0" algn="l" rtl="0">
              <a:lnSpc>
                <a:spcPct val="100000"/>
              </a:lnSpc>
              <a:spcBef>
                <a:spcPts val="0"/>
              </a:spcBef>
              <a:spcAft>
                <a:spcPts val="0"/>
              </a:spcAft>
              <a:buNone/>
            </a:pPr>
            <a:r>
              <a:rPr lang="en-US" sz="1600" b="1" i="1" baseline="30000">
                <a:solidFill>
                  <a:schemeClr val="dk1"/>
                </a:solidFill>
                <a:latin typeface="Times New Roman"/>
                <a:ea typeface="Times New Roman"/>
                <a:cs typeface="Times New Roman"/>
                <a:sym typeface="Times New Roman"/>
              </a:rPr>
              <a:t>x(</a:t>
            </a:r>
            <a:r>
              <a:rPr lang="en-US" sz="900" b="1" i="1">
                <a:solidFill>
                  <a:schemeClr val="dk1"/>
                </a:solidFill>
                <a:latin typeface="Times New Roman"/>
                <a:ea typeface="Times New Roman"/>
                <a:cs typeface="Times New Roman"/>
                <a:sym typeface="Times New Roman"/>
              </a:rPr>
              <a:t>7) </a:t>
            </a:r>
            <a:r>
              <a:rPr lang="en-US" sz="900" b="1" i="1">
                <a:solidFill>
                  <a:schemeClr val="dk1"/>
                </a:solidFill>
                <a:latin typeface="Calibri"/>
                <a:ea typeface="Calibri"/>
                <a:cs typeface="Calibri"/>
                <a:sym typeface="Calibri"/>
              </a:rPr>
              <a:t>Εισαγωγή</a:t>
            </a:r>
            <a:endParaRPr sz="900">
              <a:solidFill>
                <a:schemeClr val="dk1"/>
              </a:solidFill>
              <a:latin typeface="Calibri"/>
              <a:ea typeface="Calibri"/>
              <a:cs typeface="Calibri"/>
              <a:sym typeface="Calibri"/>
            </a:endParaRPr>
          </a:p>
        </p:txBody>
      </p:sp>
      <p:sp>
        <p:nvSpPr>
          <p:cNvPr id="2571" name="Google Shape;2571;p124"/>
          <p:cNvSpPr txBox="1"/>
          <p:nvPr/>
        </p:nvSpPr>
        <p:spPr>
          <a:xfrm>
            <a:off x="4061459" y="3398474"/>
            <a:ext cx="480695" cy="595676"/>
          </a:xfrm>
          <a:prstGeom prst="rect">
            <a:avLst/>
          </a:prstGeom>
          <a:noFill/>
          <a:ln>
            <a:noFill/>
          </a:ln>
        </p:spPr>
        <p:txBody>
          <a:bodyPr spcFirstLastPara="1" wrap="square" lIns="0" tIns="59050" rIns="0" bIns="0" anchor="t" anchorCtr="0">
            <a:spAutoFit/>
          </a:bodyPr>
          <a:lstStyle/>
          <a:p>
            <a:pPr marL="0" marR="0" lvl="0" indent="0" algn="ctr" rtl="0">
              <a:lnSpc>
                <a:spcPct val="100000"/>
              </a:lnSpc>
              <a:spcBef>
                <a:spcPts val="0"/>
              </a:spcBef>
              <a:spcAft>
                <a:spcPts val="0"/>
              </a:spcAft>
              <a:buNone/>
            </a:pPr>
            <a:r>
              <a:rPr lang="en-US" sz="1050" b="1" i="1">
                <a:solidFill>
                  <a:schemeClr val="dk1"/>
                </a:solidFill>
                <a:latin typeface="Times New Roman"/>
                <a:ea typeface="Times New Roman"/>
                <a:cs typeface="Times New Roman"/>
                <a:sym typeface="Times New Roman"/>
              </a:rPr>
              <a:t>x(</a:t>
            </a:r>
            <a:r>
              <a:rPr lang="en-US" sz="1050" b="1" i="1" baseline="-25000">
                <a:solidFill>
                  <a:schemeClr val="dk1"/>
                </a:solidFill>
                <a:latin typeface="Times New Roman"/>
                <a:ea typeface="Times New Roman"/>
                <a:cs typeface="Times New Roman"/>
                <a:sym typeface="Times New Roman"/>
              </a:rPr>
              <a:t>6)</a:t>
            </a:r>
            <a:endParaRPr sz="1050" baseline="-25000">
              <a:solidFill>
                <a:schemeClr val="dk1"/>
              </a:solidFill>
              <a:latin typeface="Times New Roman"/>
              <a:ea typeface="Times New Roman"/>
              <a:cs typeface="Times New Roman"/>
              <a:sym typeface="Times New Roman"/>
            </a:endParaRPr>
          </a:p>
          <a:p>
            <a:pPr marL="0" marR="0" lvl="0" indent="0" algn="ctr" rtl="0">
              <a:lnSpc>
                <a:spcPct val="100000"/>
              </a:lnSpc>
              <a:spcBef>
                <a:spcPts val="370"/>
              </a:spcBef>
              <a:spcAft>
                <a:spcPts val="0"/>
              </a:spcAft>
              <a:buNone/>
            </a:pPr>
            <a:r>
              <a:rPr lang="en-US" sz="1050" i="1">
                <a:solidFill>
                  <a:schemeClr val="dk1"/>
                </a:solidFill>
                <a:latin typeface="Calibri"/>
                <a:ea typeface="Calibri"/>
                <a:cs typeface="Calibri"/>
                <a:sym typeface="Calibri"/>
              </a:rPr>
              <a:t>Βιομηχανία</a:t>
            </a:r>
            <a:endParaRPr sz="1050">
              <a:solidFill>
                <a:schemeClr val="dk1"/>
              </a:solidFill>
              <a:latin typeface="Calibri"/>
              <a:ea typeface="Calibri"/>
              <a:cs typeface="Calibri"/>
              <a:sym typeface="Calibri"/>
            </a:endParaRPr>
          </a:p>
        </p:txBody>
      </p:sp>
      <p:sp>
        <p:nvSpPr>
          <p:cNvPr id="2572" name="Google Shape;2572;p124"/>
          <p:cNvSpPr txBox="1"/>
          <p:nvPr/>
        </p:nvSpPr>
        <p:spPr>
          <a:xfrm>
            <a:off x="7475855" y="3247072"/>
            <a:ext cx="335280" cy="621323"/>
          </a:xfrm>
          <a:prstGeom prst="rect">
            <a:avLst/>
          </a:prstGeom>
          <a:noFill/>
          <a:ln>
            <a:noFill/>
          </a:ln>
        </p:spPr>
        <p:txBody>
          <a:bodyPr spcFirstLastPara="1" wrap="square" lIns="0" tIns="61575" rIns="0" bIns="0" anchor="t" anchorCtr="0">
            <a:spAutoFit/>
          </a:bodyPr>
          <a:lstStyle/>
          <a:p>
            <a:pPr marL="10795" marR="0" lvl="0" indent="0" algn="ctr" rtl="0">
              <a:lnSpc>
                <a:spcPct val="100000"/>
              </a:lnSpc>
              <a:spcBef>
                <a:spcPts val="0"/>
              </a:spcBef>
              <a:spcAft>
                <a:spcPts val="0"/>
              </a:spcAft>
              <a:buNone/>
            </a:pPr>
            <a:r>
              <a:rPr lang="en-US" sz="1100" b="1" i="1">
                <a:solidFill>
                  <a:schemeClr val="dk1"/>
                </a:solidFill>
                <a:latin typeface="Times New Roman"/>
                <a:ea typeface="Times New Roman"/>
                <a:cs typeface="Times New Roman"/>
                <a:sym typeface="Times New Roman"/>
              </a:rPr>
              <a:t>x(</a:t>
            </a:r>
            <a:r>
              <a:rPr lang="en-US" sz="1050" b="1" i="1" baseline="-25000">
                <a:solidFill>
                  <a:schemeClr val="dk1"/>
                </a:solidFill>
                <a:latin typeface="Times New Roman"/>
                <a:ea typeface="Times New Roman"/>
                <a:cs typeface="Times New Roman"/>
                <a:sym typeface="Times New Roman"/>
              </a:rPr>
              <a:t>0)</a:t>
            </a:r>
            <a:endParaRPr sz="1050" baseline="-25000">
              <a:solidFill>
                <a:schemeClr val="dk1"/>
              </a:solidFill>
              <a:latin typeface="Times New Roman"/>
              <a:ea typeface="Times New Roman"/>
              <a:cs typeface="Times New Roman"/>
              <a:sym typeface="Times New Roman"/>
            </a:endParaRPr>
          </a:p>
          <a:p>
            <a:pPr marL="0" marR="0" lvl="0" indent="0" algn="ctr" rtl="0">
              <a:lnSpc>
                <a:spcPct val="100000"/>
              </a:lnSpc>
              <a:spcBef>
                <a:spcPts val="390"/>
              </a:spcBef>
              <a:spcAft>
                <a:spcPts val="0"/>
              </a:spcAft>
              <a:buNone/>
            </a:pPr>
            <a:r>
              <a:rPr lang="en-US" sz="1100" i="1">
                <a:solidFill>
                  <a:schemeClr val="dk1"/>
                </a:solidFill>
                <a:latin typeface="Calibri"/>
                <a:ea typeface="Calibri"/>
                <a:cs typeface="Calibri"/>
                <a:sym typeface="Calibri"/>
              </a:rPr>
              <a:t>Λιμάνι</a:t>
            </a:r>
            <a:endParaRPr sz="1100">
              <a:solidFill>
                <a:schemeClr val="dk1"/>
              </a:solidFill>
              <a:latin typeface="Calibri"/>
              <a:ea typeface="Calibri"/>
              <a:cs typeface="Calibri"/>
              <a:sym typeface="Calibri"/>
            </a:endParaRPr>
          </a:p>
        </p:txBody>
      </p:sp>
      <p:sp>
        <p:nvSpPr>
          <p:cNvPr id="2573" name="Google Shape;2573;p124"/>
          <p:cNvSpPr txBox="1"/>
          <p:nvPr/>
        </p:nvSpPr>
        <p:spPr>
          <a:xfrm>
            <a:off x="5696267" y="4089486"/>
            <a:ext cx="441325" cy="218265"/>
          </a:xfrm>
          <a:prstGeom prst="rect">
            <a:avLst/>
          </a:prstGeom>
          <a:noFill/>
          <a:ln>
            <a:noFill/>
          </a:ln>
        </p:spPr>
        <p:txBody>
          <a:bodyPr spcFirstLastPara="1" wrap="square" lIns="0" tIns="12700" rIns="0" bIns="0" anchor="t" anchorCtr="0">
            <a:spAutoFit/>
          </a:bodyPr>
          <a:lstStyle/>
          <a:p>
            <a:pPr marL="71120" marR="0" lvl="0" indent="0" algn="l" rtl="0">
              <a:lnSpc>
                <a:spcPct val="46875"/>
              </a:lnSpc>
              <a:spcBef>
                <a:spcPts val="0"/>
              </a:spcBef>
              <a:spcAft>
                <a:spcPts val="0"/>
              </a:spcAft>
              <a:buNone/>
            </a:pPr>
            <a:r>
              <a:rPr lang="en-US" sz="1600" b="1" i="1" baseline="30000">
                <a:solidFill>
                  <a:schemeClr val="dk1"/>
                </a:solidFill>
                <a:latin typeface="Times New Roman"/>
                <a:ea typeface="Times New Roman"/>
                <a:cs typeface="Times New Roman"/>
                <a:sym typeface="Times New Roman"/>
              </a:rPr>
              <a:t>x(</a:t>
            </a:r>
            <a:r>
              <a:rPr lang="en-US" sz="900" b="1" i="1">
                <a:solidFill>
                  <a:schemeClr val="dk1"/>
                </a:solidFill>
                <a:latin typeface="Times New Roman"/>
                <a:ea typeface="Times New Roman"/>
                <a:cs typeface="Times New Roman"/>
                <a:sym typeface="Times New Roman"/>
              </a:rPr>
              <a:t>4) </a:t>
            </a:r>
            <a:endParaRPr sz="1200" baseline="30000">
              <a:solidFill>
                <a:schemeClr val="dk1"/>
              </a:solidFill>
              <a:latin typeface="Times New Roman"/>
              <a:ea typeface="Times New Roman"/>
              <a:cs typeface="Times New Roman"/>
              <a:sym typeface="Times New Roman"/>
            </a:endParaRPr>
          </a:p>
          <a:p>
            <a:pPr marL="38100" marR="0" lvl="0" indent="0" algn="l" rtl="0">
              <a:lnSpc>
                <a:spcPct val="65714"/>
              </a:lnSpc>
              <a:spcBef>
                <a:spcPts val="0"/>
              </a:spcBef>
              <a:spcAft>
                <a:spcPts val="0"/>
              </a:spcAft>
              <a:buNone/>
            </a:pPr>
            <a:r>
              <a:rPr lang="en-US" sz="1050" i="1">
                <a:solidFill>
                  <a:schemeClr val="dk1"/>
                </a:solidFill>
                <a:latin typeface="Calibri"/>
                <a:ea typeface="Calibri"/>
                <a:cs typeface="Calibri"/>
                <a:sym typeface="Calibri"/>
              </a:rPr>
              <a:t>Οχημα</a:t>
            </a:r>
            <a:endParaRPr sz="105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77"/>
        <p:cNvGrpSpPr/>
        <p:nvPr/>
      </p:nvGrpSpPr>
      <p:grpSpPr>
        <a:xfrm>
          <a:off x="0" y="0"/>
          <a:ext cx="0" cy="0"/>
          <a:chOff x="0" y="0"/>
          <a:chExt cx="0" cy="0"/>
        </a:xfrm>
      </p:grpSpPr>
      <p:sp>
        <p:nvSpPr>
          <p:cNvPr id="2578" name="Google Shape;2578;p125"/>
          <p:cNvSpPr/>
          <p:nvPr/>
        </p:nvSpPr>
        <p:spPr>
          <a:xfrm>
            <a:off x="1524000" y="0"/>
            <a:ext cx="9180830" cy="1025525"/>
          </a:xfrm>
          <a:custGeom>
            <a:avLst/>
            <a:gdLst/>
            <a:ahLst/>
            <a:cxnLst/>
            <a:rect l="l" t="t" r="r" b="b"/>
            <a:pathLst>
              <a:path w="9180830" h="1025525" extrusionOk="0">
                <a:moveTo>
                  <a:pt x="9180830" y="0"/>
                </a:moveTo>
                <a:lnTo>
                  <a:pt x="0" y="0"/>
                </a:lnTo>
                <a:lnTo>
                  <a:pt x="0" y="1025525"/>
                </a:lnTo>
                <a:lnTo>
                  <a:pt x="9180830" y="1025525"/>
                </a:lnTo>
                <a:lnTo>
                  <a:pt x="9180830" y="0"/>
                </a:lnTo>
                <a:close/>
              </a:path>
            </a:pathLst>
          </a:custGeom>
          <a:solidFill>
            <a:srgbClr val="7570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 name="Google Shape;2579;p125"/>
          <p:cNvSpPr txBox="1">
            <a:spLocks noGrp="1"/>
          </p:cNvSpPr>
          <p:nvPr>
            <p:ph type="title"/>
          </p:nvPr>
        </p:nvSpPr>
        <p:spPr>
          <a:xfrm>
            <a:off x="1602738" y="433387"/>
            <a:ext cx="5407661" cy="359073"/>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250"/>
              <a:t>ISO </a:t>
            </a:r>
            <a:r>
              <a:rPr lang="en-US" sz="2250">
                <a:latin typeface="Calibri"/>
                <a:ea typeface="Calibri"/>
                <a:cs typeface="Calibri"/>
                <a:sym typeface="Calibri"/>
              </a:rPr>
              <a:t>για την αλυσίδα εφοδιασμού (</a:t>
            </a:r>
            <a:r>
              <a:rPr lang="en-US" sz="2250"/>
              <a:t>SC)</a:t>
            </a:r>
            <a:endParaRPr sz="2250">
              <a:latin typeface="Calibri"/>
              <a:ea typeface="Calibri"/>
              <a:cs typeface="Calibri"/>
              <a:sym typeface="Calibri"/>
            </a:endParaRPr>
          </a:p>
        </p:txBody>
      </p:sp>
      <p:sp>
        <p:nvSpPr>
          <p:cNvPr id="2580" name="Google Shape;2580;p125"/>
          <p:cNvSpPr txBox="1"/>
          <p:nvPr/>
        </p:nvSpPr>
        <p:spPr>
          <a:xfrm>
            <a:off x="1872614" y="1346834"/>
            <a:ext cx="8340725" cy="3341428"/>
          </a:xfrm>
          <a:prstGeom prst="rect">
            <a:avLst/>
          </a:prstGeom>
          <a:noFill/>
          <a:ln>
            <a:noFill/>
          </a:ln>
        </p:spPr>
        <p:txBody>
          <a:bodyPr spcFirstLastPara="1" wrap="square" lIns="0" tIns="12700" rIns="0" bIns="0" anchor="t" anchorCtr="0">
            <a:spAutoFit/>
          </a:bodyPr>
          <a:lstStyle/>
          <a:p>
            <a:pPr marL="12700" marR="5080" lvl="0" indent="0" algn="just" rtl="0">
              <a:lnSpc>
                <a:spcPct val="120000"/>
              </a:lnSpc>
              <a:spcBef>
                <a:spcPts val="0"/>
              </a:spcBef>
              <a:spcAft>
                <a:spcPts val="0"/>
              </a:spcAft>
              <a:buNone/>
            </a:pPr>
            <a:r>
              <a:rPr lang="en-US" sz="1200">
                <a:solidFill>
                  <a:srgbClr val="00AFEF"/>
                </a:solidFill>
                <a:latin typeface="Calibri"/>
                <a:ea typeface="Calibri"/>
                <a:cs typeface="Calibri"/>
                <a:sym typeface="Calibri"/>
              </a:rPr>
              <a:t>Οικογένεια προτύπων ISO 28000: </a:t>
            </a:r>
            <a:r>
              <a:rPr lang="en-US" sz="1200">
                <a:solidFill>
                  <a:schemeClr val="dk1"/>
                </a:solidFill>
                <a:latin typeface="Calibri"/>
                <a:ea typeface="Calibri"/>
                <a:cs typeface="Calibri"/>
                <a:sym typeface="Calibri"/>
              </a:rPr>
              <a:t>σχεδιασμένο για την προστασία των ανθρώπων, των αγαθών, των υποδομών  και του εξοπλισμού, συμπεριλαμβανομένων των μέσων μεταφοράς, από περιστατικά ασφαλείας και για την  πρόληψη των δυνητικά καταστροφικών συνεπειών τους.</a:t>
            </a:r>
            <a:endParaRPr sz="1200">
              <a:solidFill>
                <a:schemeClr val="dk1"/>
              </a:solidFill>
              <a:latin typeface="Calibri"/>
              <a:ea typeface="Calibri"/>
              <a:cs typeface="Calibri"/>
              <a:sym typeface="Calibri"/>
            </a:endParaRPr>
          </a:p>
          <a:p>
            <a:pPr marL="0" marR="0" lvl="0" indent="0" algn="l" rtl="0">
              <a:lnSpc>
                <a:spcPct val="100000"/>
              </a:lnSpc>
              <a:spcBef>
                <a:spcPts val="30"/>
              </a:spcBef>
              <a:spcAft>
                <a:spcPts val="0"/>
              </a:spcAft>
              <a:buNone/>
            </a:pPr>
            <a:endParaRPr sz="1350">
              <a:solidFill>
                <a:schemeClr val="dk1"/>
              </a:solidFill>
              <a:latin typeface="Calibri"/>
              <a:ea typeface="Calibri"/>
              <a:cs typeface="Calibri"/>
              <a:sym typeface="Calibri"/>
            </a:endParaRPr>
          </a:p>
          <a:p>
            <a:pPr marL="469900" marR="221615" lvl="0" indent="-457200" algn="l" rtl="0">
              <a:lnSpc>
                <a:spcPct val="91800"/>
              </a:lnSpc>
              <a:spcBef>
                <a:spcPts val="0"/>
              </a:spcBef>
              <a:spcAft>
                <a:spcPts val="0"/>
              </a:spcAft>
              <a:buClr>
                <a:srgbClr val="0000FF"/>
              </a:buClr>
              <a:buSzPts val="1800"/>
              <a:buFont typeface="Calibri"/>
              <a:buAutoNum type="arabicPeriod"/>
            </a:pPr>
            <a:r>
              <a:rPr lang="en-US" sz="1200">
                <a:solidFill>
                  <a:srgbClr val="00AFEF"/>
                </a:solidFill>
                <a:latin typeface="Calibri"/>
                <a:ea typeface="Calibri"/>
                <a:cs typeface="Calibri"/>
                <a:sym typeface="Calibri"/>
              </a:rPr>
              <a:t>ISO 20858:2007 για τα πλοία </a:t>
            </a:r>
            <a:r>
              <a:rPr lang="en-US" sz="1200">
                <a:solidFill>
                  <a:schemeClr val="dk1"/>
                </a:solidFill>
                <a:latin typeface="Calibri"/>
                <a:ea typeface="Calibri"/>
                <a:cs typeface="Calibri"/>
                <a:sym typeface="Calibri"/>
              </a:rPr>
              <a:t>και τη θαλάσσια τεχνολογία - για να βοηθήσει στην ομοιόμορφη  υλοποίηση του ISPS,</a:t>
            </a:r>
            <a:endParaRPr sz="1200">
              <a:solidFill>
                <a:schemeClr val="dk1"/>
              </a:solidFill>
              <a:latin typeface="Calibri"/>
              <a:ea typeface="Calibri"/>
              <a:cs typeface="Calibri"/>
              <a:sym typeface="Calibri"/>
            </a:endParaRPr>
          </a:p>
          <a:p>
            <a:pPr marL="469900" marR="221615" lvl="0" indent="-457200" algn="l" rtl="0">
              <a:lnSpc>
                <a:spcPct val="91800"/>
              </a:lnSpc>
              <a:spcBef>
                <a:spcPts val="770"/>
              </a:spcBef>
              <a:spcAft>
                <a:spcPts val="0"/>
              </a:spcAft>
              <a:buClr>
                <a:srgbClr val="0000FF"/>
              </a:buClr>
              <a:buSzPts val="1800"/>
              <a:buFont typeface="Calibri"/>
              <a:buAutoNum type="arabicPeriod"/>
            </a:pPr>
            <a:r>
              <a:rPr lang="en-US" sz="1200">
                <a:solidFill>
                  <a:srgbClr val="00AFEF"/>
                </a:solidFill>
                <a:latin typeface="Calibri"/>
                <a:ea typeface="Calibri"/>
                <a:cs typeface="Calibri"/>
                <a:sym typeface="Calibri"/>
              </a:rPr>
              <a:t>ISO 28000:2007 σχετικά με τις προδιαγραφές για τα συστήματα διαχείρισης της ασφάλειας  για το SC,</a:t>
            </a:r>
            <a:endParaRPr/>
          </a:p>
          <a:p>
            <a:pPr marL="0" marR="0" lvl="0" indent="0" algn="l" rtl="0">
              <a:lnSpc>
                <a:spcPct val="100000"/>
              </a:lnSpc>
              <a:spcBef>
                <a:spcPts val="10"/>
              </a:spcBef>
              <a:spcAft>
                <a:spcPts val="0"/>
              </a:spcAft>
              <a:buClr>
                <a:srgbClr val="0000FF"/>
              </a:buClr>
              <a:buSzPts val="1200"/>
              <a:buFont typeface="Calibri"/>
              <a:buNone/>
            </a:pPr>
            <a:endParaRPr sz="1200">
              <a:solidFill>
                <a:srgbClr val="00AFEF"/>
              </a:solidFill>
              <a:latin typeface="Calibri"/>
              <a:ea typeface="Calibri"/>
              <a:cs typeface="Calibri"/>
              <a:sym typeface="Calibri"/>
            </a:endParaRPr>
          </a:p>
          <a:p>
            <a:pPr marL="469900" marR="852805" lvl="0" indent="-457200" algn="l" rtl="0">
              <a:lnSpc>
                <a:spcPct val="91800"/>
              </a:lnSpc>
              <a:spcBef>
                <a:spcPts val="0"/>
              </a:spcBef>
              <a:spcAft>
                <a:spcPts val="0"/>
              </a:spcAft>
              <a:buClr>
                <a:srgbClr val="0000FF"/>
              </a:buClr>
              <a:buSzPts val="1800"/>
              <a:buFont typeface="Calibri"/>
              <a:buAutoNum type="arabicPeriod"/>
            </a:pPr>
            <a:r>
              <a:rPr lang="en-US" sz="1200">
                <a:solidFill>
                  <a:srgbClr val="00AFEF"/>
                </a:solidFill>
                <a:latin typeface="Calibri"/>
                <a:ea typeface="Calibri"/>
                <a:cs typeface="Calibri"/>
                <a:sym typeface="Calibri"/>
              </a:rPr>
              <a:t>ISO 28001:2007 σχετικά με </a:t>
            </a:r>
            <a:r>
              <a:rPr lang="en-US" sz="1200">
                <a:solidFill>
                  <a:schemeClr val="dk1"/>
                </a:solidFill>
                <a:latin typeface="Calibri"/>
                <a:ea typeface="Calibri"/>
                <a:cs typeface="Calibri"/>
                <a:sym typeface="Calibri"/>
              </a:rPr>
              <a:t>τα συστήματα διαχείρισης της ασφάλειας για το SC - Βέλτιστες  πρακτικές για την υλοποίηση της ασφάλειας του SC),</a:t>
            </a:r>
            <a:endParaRPr sz="1200">
              <a:solidFill>
                <a:schemeClr val="dk1"/>
              </a:solidFill>
              <a:latin typeface="Calibri"/>
              <a:ea typeface="Calibri"/>
              <a:cs typeface="Calibri"/>
              <a:sym typeface="Calibri"/>
            </a:endParaRPr>
          </a:p>
          <a:p>
            <a:pPr marL="0" marR="0" lvl="0" indent="0" algn="l" rtl="0">
              <a:lnSpc>
                <a:spcPct val="100000"/>
              </a:lnSpc>
              <a:spcBef>
                <a:spcPts val="20"/>
              </a:spcBef>
              <a:spcAft>
                <a:spcPts val="0"/>
              </a:spcAft>
              <a:buClr>
                <a:srgbClr val="0000FF"/>
              </a:buClr>
              <a:buSzPts val="1250"/>
              <a:buFont typeface="Calibri"/>
              <a:buNone/>
            </a:pPr>
            <a:endParaRPr sz="1250">
              <a:solidFill>
                <a:schemeClr val="dk1"/>
              </a:solidFill>
              <a:latin typeface="Calibri"/>
              <a:ea typeface="Calibri"/>
              <a:cs typeface="Calibri"/>
              <a:sym typeface="Calibri"/>
            </a:endParaRPr>
          </a:p>
          <a:p>
            <a:pPr marL="469900" marR="727075" lvl="0" indent="-457200" algn="l" rtl="0">
              <a:lnSpc>
                <a:spcPct val="91800"/>
              </a:lnSpc>
              <a:spcBef>
                <a:spcPts val="5"/>
              </a:spcBef>
              <a:spcAft>
                <a:spcPts val="0"/>
              </a:spcAft>
              <a:buClr>
                <a:srgbClr val="0000FF"/>
              </a:buClr>
              <a:buSzPts val="1800"/>
              <a:buFont typeface="Calibri"/>
              <a:buAutoNum type="arabicPeriod"/>
            </a:pPr>
            <a:r>
              <a:rPr lang="en-US" sz="1200">
                <a:solidFill>
                  <a:srgbClr val="00AFEF"/>
                </a:solidFill>
                <a:latin typeface="Calibri"/>
                <a:ea typeface="Calibri"/>
                <a:cs typeface="Calibri"/>
                <a:sym typeface="Calibri"/>
              </a:rPr>
              <a:t>ISO 28003:2007 σχετικά </a:t>
            </a:r>
            <a:r>
              <a:rPr lang="en-US" sz="1200">
                <a:solidFill>
                  <a:schemeClr val="dk1"/>
                </a:solidFill>
                <a:latin typeface="Calibri"/>
                <a:ea typeface="Calibri"/>
                <a:cs typeface="Calibri"/>
                <a:sym typeface="Calibri"/>
              </a:rPr>
              <a:t>με τα συστήματα διαχείρισης της ασφάλειας για το SC - Απαιτήσεις  για τους ελεγκτές των συστημάτων διαχείρισης της ασφάλειας του SC,</a:t>
            </a:r>
            <a:endParaRPr sz="1200">
              <a:solidFill>
                <a:schemeClr val="dk1"/>
              </a:solidFill>
              <a:latin typeface="Calibri"/>
              <a:ea typeface="Calibri"/>
              <a:cs typeface="Calibri"/>
              <a:sym typeface="Calibri"/>
            </a:endParaRPr>
          </a:p>
          <a:p>
            <a:pPr marL="0" marR="0" lvl="0" indent="0" algn="l" rtl="0">
              <a:lnSpc>
                <a:spcPct val="100000"/>
              </a:lnSpc>
              <a:spcBef>
                <a:spcPts val="15"/>
              </a:spcBef>
              <a:spcAft>
                <a:spcPts val="0"/>
              </a:spcAft>
              <a:buClr>
                <a:srgbClr val="0000FF"/>
              </a:buClr>
              <a:buSzPts val="1250"/>
              <a:buFont typeface="Calibri"/>
              <a:buNone/>
            </a:pPr>
            <a:endParaRPr sz="1250">
              <a:solidFill>
                <a:schemeClr val="dk1"/>
              </a:solidFill>
              <a:latin typeface="Calibri"/>
              <a:ea typeface="Calibri"/>
              <a:cs typeface="Calibri"/>
              <a:sym typeface="Calibri"/>
            </a:endParaRPr>
          </a:p>
          <a:p>
            <a:pPr marL="469900" marR="1684020" lvl="0" indent="-457200" algn="l" rtl="0">
              <a:lnSpc>
                <a:spcPct val="91800"/>
              </a:lnSpc>
              <a:spcBef>
                <a:spcPts val="0"/>
              </a:spcBef>
              <a:spcAft>
                <a:spcPts val="0"/>
              </a:spcAft>
              <a:buClr>
                <a:srgbClr val="0000FF"/>
              </a:buClr>
              <a:buSzPts val="1800"/>
              <a:buFont typeface="Calibri"/>
              <a:buAutoNum type="arabicPeriod"/>
            </a:pPr>
            <a:r>
              <a:rPr lang="en-US" sz="1200">
                <a:solidFill>
                  <a:srgbClr val="00AFEF"/>
                </a:solidFill>
                <a:latin typeface="Calibri"/>
                <a:ea typeface="Calibri"/>
                <a:cs typeface="Calibri"/>
                <a:sym typeface="Calibri"/>
              </a:rPr>
              <a:t>ISO 28004:2007 σχετικά </a:t>
            </a:r>
            <a:r>
              <a:rPr lang="en-US" sz="1200">
                <a:solidFill>
                  <a:schemeClr val="dk1"/>
                </a:solidFill>
                <a:latin typeface="Calibri"/>
                <a:ea typeface="Calibri"/>
                <a:cs typeface="Calibri"/>
                <a:sym typeface="Calibri"/>
              </a:rPr>
              <a:t>με τα συστήματα διαχείρισης της ασφάλειας για το SC-  Κατευθυντήριες γραμμές για την υλοποίηση του ISO 28000.</a:t>
            </a:r>
            <a:endParaRPr sz="12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grpSp>
        <p:nvGrpSpPr>
          <p:cNvPr id="2585" name="Google Shape;2585;p126"/>
          <p:cNvGrpSpPr/>
          <p:nvPr/>
        </p:nvGrpSpPr>
        <p:grpSpPr>
          <a:xfrm>
            <a:off x="2553335" y="1543685"/>
            <a:ext cx="7209154" cy="2018030"/>
            <a:chOff x="2553335" y="1543685"/>
            <a:chExt cx="7209154" cy="2018030"/>
          </a:xfrm>
        </p:grpSpPr>
        <p:sp>
          <p:nvSpPr>
            <p:cNvPr id="2586" name="Google Shape;2586;p126"/>
            <p:cNvSpPr/>
            <p:nvPr/>
          </p:nvSpPr>
          <p:spPr>
            <a:xfrm>
              <a:off x="5015864" y="1543685"/>
              <a:ext cx="4746625" cy="2018030"/>
            </a:xfrm>
            <a:custGeom>
              <a:avLst/>
              <a:gdLst/>
              <a:ahLst/>
              <a:cxnLst/>
              <a:rect l="l" t="t" r="r" b="b"/>
              <a:pathLst>
                <a:path w="4746625" h="2018029" extrusionOk="0">
                  <a:moveTo>
                    <a:pt x="4410392" y="0"/>
                  </a:moveTo>
                  <a:lnTo>
                    <a:pt x="0" y="0"/>
                  </a:lnTo>
                  <a:lnTo>
                    <a:pt x="0" y="2018029"/>
                  </a:lnTo>
                  <a:lnTo>
                    <a:pt x="4410392" y="2018029"/>
                  </a:lnTo>
                  <a:lnTo>
                    <a:pt x="4456112" y="2014854"/>
                  </a:lnTo>
                  <a:lnTo>
                    <a:pt x="4499927" y="2005964"/>
                  </a:lnTo>
                  <a:lnTo>
                    <a:pt x="4541520" y="1991360"/>
                  </a:lnTo>
                  <a:lnTo>
                    <a:pt x="4580255" y="1971992"/>
                  </a:lnTo>
                  <a:lnTo>
                    <a:pt x="4616132" y="1947862"/>
                  </a:lnTo>
                  <a:lnTo>
                    <a:pt x="4648200" y="1919287"/>
                  </a:lnTo>
                  <a:lnTo>
                    <a:pt x="4676775" y="1887219"/>
                  </a:lnTo>
                  <a:lnTo>
                    <a:pt x="4700905" y="1851342"/>
                  </a:lnTo>
                  <a:lnTo>
                    <a:pt x="4720272" y="1812607"/>
                  </a:lnTo>
                  <a:lnTo>
                    <a:pt x="4734877" y="1771014"/>
                  </a:lnTo>
                  <a:lnTo>
                    <a:pt x="4743767" y="1727200"/>
                  </a:lnTo>
                  <a:lnTo>
                    <a:pt x="4746625" y="1681479"/>
                  </a:lnTo>
                  <a:lnTo>
                    <a:pt x="4746625" y="336232"/>
                  </a:lnTo>
                  <a:lnTo>
                    <a:pt x="4743767" y="290829"/>
                  </a:lnTo>
                  <a:lnTo>
                    <a:pt x="4734877" y="247014"/>
                  </a:lnTo>
                  <a:lnTo>
                    <a:pt x="4720272" y="205422"/>
                  </a:lnTo>
                  <a:lnTo>
                    <a:pt x="4700905" y="166687"/>
                  </a:lnTo>
                  <a:lnTo>
                    <a:pt x="4676775" y="130810"/>
                  </a:lnTo>
                  <a:lnTo>
                    <a:pt x="4648200" y="98425"/>
                  </a:lnTo>
                  <a:lnTo>
                    <a:pt x="4616132" y="70167"/>
                  </a:lnTo>
                  <a:lnTo>
                    <a:pt x="4580255" y="46037"/>
                  </a:lnTo>
                  <a:lnTo>
                    <a:pt x="4541520" y="26352"/>
                  </a:lnTo>
                  <a:lnTo>
                    <a:pt x="4499927" y="12064"/>
                  </a:lnTo>
                  <a:lnTo>
                    <a:pt x="4456112" y="3175"/>
                  </a:lnTo>
                  <a:lnTo>
                    <a:pt x="4410392" y="0"/>
                  </a:lnTo>
                  <a:close/>
                </a:path>
              </a:pathLst>
            </a:custGeom>
            <a:solidFill>
              <a:srgbClr val="FFE6CA">
                <a:alpha val="8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7" name="Google Shape;2587;p126"/>
            <p:cNvSpPr/>
            <p:nvPr/>
          </p:nvSpPr>
          <p:spPr>
            <a:xfrm>
              <a:off x="5015864" y="1543685"/>
              <a:ext cx="4746625" cy="2018030"/>
            </a:xfrm>
            <a:custGeom>
              <a:avLst/>
              <a:gdLst/>
              <a:ahLst/>
              <a:cxnLst/>
              <a:rect l="l" t="t" r="r" b="b"/>
              <a:pathLst>
                <a:path w="4746625" h="2018029" extrusionOk="0">
                  <a:moveTo>
                    <a:pt x="4746625" y="336232"/>
                  </a:moveTo>
                  <a:lnTo>
                    <a:pt x="4746625" y="1681479"/>
                  </a:lnTo>
                  <a:lnTo>
                    <a:pt x="4743767" y="1727200"/>
                  </a:lnTo>
                  <a:lnTo>
                    <a:pt x="4734877" y="1771014"/>
                  </a:lnTo>
                  <a:lnTo>
                    <a:pt x="4720272" y="1812607"/>
                  </a:lnTo>
                  <a:lnTo>
                    <a:pt x="4700905" y="1851342"/>
                  </a:lnTo>
                  <a:lnTo>
                    <a:pt x="4676775" y="1887219"/>
                  </a:lnTo>
                  <a:lnTo>
                    <a:pt x="4648200" y="1919287"/>
                  </a:lnTo>
                  <a:lnTo>
                    <a:pt x="4616132" y="1947862"/>
                  </a:lnTo>
                  <a:lnTo>
                    <a:pt x="4580255" y="1971992"/>
                  </a:lnTo>
                  <a:lnTo>
                    <a:pt x="4541520" y="1991360"/>
                  </a:lnTo>
                  <a:lnTo>
                    <a:pt x="4499927" y="2005964"/>
                  </a:lnTo>
                  <a:lnTo>
                    <a:pt x="4456112" y="2014854"/>
                  </a:lnTo>
                  <a:lnTo>
                    <a:pt x="4410392" y="2018029"/>
                  </a:lnTo>
                  <a:lnTo>
                    <a:pt x="0" y="2018029"/>
                  </a:lnTo>
                  <a:lnTo>
                    <a:pt x="0" y="0"/>
                  </a:lnTo>
                  <a:lnTo>
                    <a:pt x="4410392" y="0"/>
                  </a:lnTo>
                  <a:lnTo>
                    <a:pt x="4456112" y="3175"/>
                  </a:lnTo>
                  <a:lnTo>
                    <a:pt x="4499927" y="12064"/>
                  </a:lnTo>
                  <a:lnTo>
                    <a:pt x="4541520" y="26352"/>
                  </a:lnTo>
                  <a:lnTo>
                    <a:pt x="4580255" y="46037"/>
                  </a:lnTo>
                  <a:lnTo>
                    <a:pt x="4616132" y="70167"/>
                  </a:lnTo>
                  <a:lnTo>
                    <a:pt x="4648200" y="98425"/>
                  </a:lnTo>
                  <a:lnTo>
                    <a:pt x="4676775" y="130810"/>
                  </a:lnTo>
                  <a:lnTo>
                    <a:pt x="4700905" y="166687"/>
                  </a:lnTo>
                  <a:lnTo>
                    <a:pt x="4720272" y="205422"/>
                  </a:lnTo>
                  <a:lnTo>
                    <a:pt x="4734877" y="247014"/>
                  </a:lnTo>
                  <a:lnTo>
                    <a:pt x="4743767" y="290829"/>
                  </a:lnTo>
                  <a:lnTo>
                    <a:pt x="4746625" y="336232"/>
                  </a:lnTo>
                </a:path>
              </a:pathLst>
            </a:custGeom>
            <a:noFill/>
            <a:ln w="15875" cap="flat" cmpd="sng">
              <a:solidFill>
                <a:srgbClr val="FFE6C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8" name="Google Shape;2588;p126"/>
            <p:cNvSpPr/>
            <p:nvPr/>
          </p:nvSpPr>
          <p:spPr>
            <a:xfrm>
              <a:off x="2553335" y="1704340"/>
              <a:ext cx="2410460" cy="1701164"/>
            </a:xfrm>
            <a:custGeom>
              <a:avLst/>
              <a:gdLst/>
              <a:ahLst/>
              <a:cxnLst/>
              <a:rect l="l" t="t" r="r" b="b"/>
              <a:pathLst>
                <a:path w="2410460" h="1701164" extrusionOk="0">
                  <a:moveTo>
                    <a:pt x="2126932" y="0"/>
                  </a:moveTo>
                  <a:lnTo>
                    <a:pt x="283527" y="0"/>
                  </a:lnTo>
                  <a:lnTo>
                    <a:pt x="237489" y="3810"/>
                  </a:lnTo>
                  <a:lnTo>
                    <a:pt x="193992" y="14605"/>
                  </a:lnTo>
                  <a:lnTo>
                    <a:pt x="153352" y="31750"/>
                  </a:lnTo>
                  <a:lnTo>
                    <a:pt x="116204" y="54610"/>
                  </a:lnTo>
                  <a:lnTo>
                    <a:pt x="83184" y="83185"/>
                  </a:lnTo>
                  <a:lnTo>
                    <a:pt x="54609" y="116205"/>
                  </a:lnTo>
                  <a:lnTo>
                    <a:pt x="31750" y="153352"/>
                  </a:lnTo>
                  <a:lnTo>
                    <a:pt x="14604" y="193992"/>
                  </a:lnTo>
                  <a:lnTo>
                    <a:pt x="3809" y="237489"/>
                  </a:lnTo>
                  <a:lnTo>
                    <a:pt x="0" y="283527"/>
                  </a:lnTo>
                  <a:lnTo>
                    <a:pt x="0" y="1417320"/>
                  </a:lnTo>
                  <a:lnTo>
                    <a:pt x="3809" y="1463357"/>
                  </a:lnTo>
                  <a:lnTo>
                    <a:pt x="14604" y="1506855"/>
                  </a:lnTo>
                  <a:lnTo>
                    <a:pt x="31750" y="1547812"/>
                  </a:lnTo>
                  <a:lnTo>
                    <a:pt x="54609" y="1584960"/>
                  </a:lnTo>
                  <a:lnTo>
                    <a:pt x="83184" y="1617980"/>
                  </a:lnTo>
                  <a:lnTo>
                    <a:pt x="116204" y="1646237"/>
                  </a:lnTo>
                  <a:lnTo>
                    <a:pt x="153352" y="1669097"/>
                  </a:lnTo>
                  <a:lnTo>
                    <a:pt x="193992" y="1686560"/>
                  </a:lnTo>
                  <a:lnTo>
                    <a:pt x="237489" y="1697355"/>
                  </a:lnTo>
                  <a:lnTo>
                    <a:pt x="283527" y="1700847"/>
                  </a:lnTo>
                  <a:lnTo>
                    <a:pt x="2126932" y="1700847"/>
                  </a:lnTo>
                  <a:lnTo>
                    <a:pt x="2172969" y="1697355"/>
                  </a:lnTo>
                  <a:lnTo>
                    <a:pt x="2216467" y="1686560"/>
                  </a:lnTo>
                  <a:lnTo>
                    <a:pt x="2257425" y="1669097"/>
                  </a:lnTo>
                  <a:lnTo>
                    <a:pt x="2294572" y="1646237"/>
                  </a:lnTo>
                  <a:lnTo>
                    <a:pt x="2327592" y="1617980"/>
                  </a:lnTo>
                  <a:lnTo>
                    <a:pt x="2355850" y="1584960"/>
                  </a:lnTo>
                  <a:lnTo>
                    <a:pt x="2378710" y="1547812"/>
                  </a:lnTo>
                  <a:lnTo>
                    <a:pt x="2395854" y="1506855"/>
                  </a:lnTo>
                  <a:lnTo>
                    <a:pt x="2406650" y="1463357"/>
                  </a:lnTo>
                  <a:lnTo>
                    <a:pt x="2410460" y="1417320"/>
                  </a:lnTo>
                  <a:lnTo>
                    <a:pt x="2410460" y="283527"/>
                  </a:lnTo>
                  <a:lnTo>
                    <a:pt x="2406650" y="237489"/>
                  </a:lnTo>
                  <a:lnTo>
                    <a:pt x="2395854" y="193992"/>
                  </a:lnTo>
                  <a:lnTo>
                    <a:pt x="2378710" y="153352"/>
                  </a:lnTo>
                  <a:lnTo>
                    <a:pt x="2355850" y="116205"/>
                  </a:lnTo>
                  <a:lnTo>
                    <a:pt x="2327592" y="83185"/>
                  </a:lnTo>
                  <a:lnTo>
                    <a:pt x="2294572" y="54610"/>
                  </a:lnTo>
                  <a:lnTo>
                    <a:pt x="2257425" y="31750"/>
                  </a:lnTo>
                  <a:lnTo>
                    <a:pt x="2216467" y="14605"/>
                  </a:lnTo>
                  <a:lnTo>
                    <a:pt x="2172969" y="3810"/>
                  </a:lnTo>
                  <a:lnTo>
                    <a:pt x="2126932"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89" name="Google Shape;2589;p126"/>
          <p:cNvSpPr/>
          <p:nvPr/>
        </p:nvSpPr>
        <p:spPr>
          <a:xfrm>
            <a:off x="1524000" y="0"/>
            <a:ext cx="9180830" cy="1025525"/>
          </a:xfrm>
          <a:custGeom>
            <a:avLst/>
            <a:gdLst/>
            <a:ahLst/>
            <a:cxnLst/>
            <a:rect l="l" t="t" r="r" b="b"/>
            <a:pathLst>
              <a:path w="9180830" h="1025525" extrusionOk="0">
                <a:moveTo>
                  <a:pt x="9180830" y="0"/>
                </a:moveTo>
                <a:lnTo>
                  <a:pt x="0" y="0"/>
                </a:lnTo>
                <a:lnTo>
                  <a:pt x="0" y="1025525"/>
                </a:lnTo>
                <a:lnTo>
                  <a:pt x="9180830" y="1025525"/>
                </a:lnTo>
                <a:lnTo>
                  <a:pt x="9180830" y="0"/>
                </a:lnTo>
                <a:close/>
              </a:path>
            </a:pathLst>
          </a:custGeom>
          <a:solidFill>
            <a:srgbClr val="7570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0" name="Google Shape;2590;p126"/>
          <p:cNvSpPr txBox="1">
            <a:spLocks noGrp="1"/>
          </p:cNvSpPr>
          <p:nvPr>
            <p:ph type="title"/>
          </p:nvPr>
        </p:nvSpPr>
        <p:spPr>
          <a:xfrm>
            <a:off x="1602739" y="433387"/>
            <a:ext cx="4244340" cy="3683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250">
                <a:latin typeface="Calibri"/>
                <a:ea typeface="Calibri"/>
                <a:cs typeface="Calibri"/>
                <a:sym typeface="Calibri"/>
              </a:rPr>
              <a:t>Ερευνητικά κενά στην ασφάλεια </a:t>
            </a:r>
            <a:r>
              <a:rPr lang="en-US" sz="2250"/>
              <a:t>SC</a:t>
            </a:r>
            <a:endParaRPr sz="2250">
              <a:latin typeface="Calibri"/>
              <a:ea typeface="Calibri"/>
              <a:cs typeface="Calibri"/>
              <a:sym typeface="Calibri"/>
            </a:endParaRPr>
          </a:p>
        </p:txBody>
      </p:sp>
      <p:sp>
        <p:nvSpPr>
          <p:cNvPr id="2591" name="Google Shape;2591;p126"/>
          <p:cNvSpPr txBox="1"/>
          <p:nvPr/>
        </p:nvSpPr>
        <p:spPr>
          <a:xfrm>
            <a:off x="3020060" y="2086292"/>
            <a:ext cx="1476375" cy="733425"/>
          </a:xfrm>
          <a:prstGeom prst="rect">
            <a:avLst/>
          </a:prstGeom>
          <a:noFill/>
          <a:ln>
            <a:noFill/>
          </a:ln>
        </p:spPr>
        <p:txBody>
          <a:bodyPr spcFirstLastPara="1" wrap="square" lIns="0" tIns="20300" rIns="0" bIns="0" anchor="t" anchorCtr="0">
            <a:spAutoFit/>
          </a:bodyPr>
          <a:lstStyle/>
          <a:p>
            <a:pPr marL="12065" marR="5080" lvl="0" indent="0" algn="ctr" rtl="0">
              <a:lnSpc>
                <a:spcPct val="95700"/>
              </a:lnSpc>
              <a:spcBef>
                <a:spcPts val="0"/>
              </a:spcBef>
              <a:spcAft>
                <a:spcPts val="0"/>
              </a:spcAft>
              <a:buNone/>
            </a:pPr>
            <a:r>
              <a:rPr lang="en-US" sz="1200">
                <a:solidFill>
                  <a:srgbClr val="FFFFFF"/>
                </a:solidFill>
                <a:latin typeface="Calibri"/>
                <a:ea typeface="Calibri"/>
                <a:cs typeface="Calibri"/>
                <a:sym typeface="Calibri"/>
              </a:rPr>
              <a:t>Το ISO 28001 είναι  οδηγός για τη  διαχείριση της  ασφάλειας SC</a:t>
            </a:r>
            <a:endParaRPr sz="1200">
              <a:solidFill>
                <a:schemeClr val="dk1"/>
              </a:solidFill>
              <a:latin typeface="Calibri"/>
              <a:ea typeface="Calibri"/>
              <a:cs typeface="Calibri"/>
              <a:sym typeface="Calibri"/>
            </a:endParaRPr>
          </a:p>
        </p:txBody>
      </p:sp>
      <p:sp>
        <p:nvSpPr>
          <p:cNvPr id="2592" name="Google Shape;2592;p126"/>
          <p:cNvSpPr txBox="1"/>
          <p:nvPr/>
        </p:nvSpPr>
        <p:spPr>
          <a:xfrm>
            <a:off x="5071745" y="2319972"/>
            <a:ext cx="3648075" cy="494665"/>
          </a:xfrm>
          <a:prstGeom prst="rect">
            <a:avLst/>
          </a:prstGeom>
          <a:noFill/>
          <a:ln>
            <a:noFill/>
          </a:ln>
        </p:spPr>
        <p:txBody>
          <a:bodyPr spcFirstLastPara="1" wrap="square" lIns="0" tIns="12700" rIns="0" bIns="0" anchor="t" anchorCtr="0">
            <a:spAutoFit/>
          </a:bodyPr>
          <a:lstStyle/>
          <a:p>
            <a:pPr marL="184150" marR="0" lvl="0" indent="-171450" algn="l" rtl="0">
              <a:lnSpc>
                <a:spcPct val="100000"/>
              </a:lnSpc>
              <a:spcBef>
                <a:spcPts val="0"/>
              </a:spcBef>
              <a:spcAft>
                <a:spcPts val="0"/>
              </a:spcAft>
              <a:buClr>
                <a:schemeClr val="dk1"/>
              </a:buClr>
              <a:buSzPts val="1800"/>
              <a:buFont typeface="Calibri"/>
              <a:buChar char="•"/>
            </a:pPr>
            <a:r>
              <a:rPr lang="en-US" sz="1200">
                <a:solidFill>
                  <a:schemeClr val="dk1"/>
                </a:solidFill>
                <a:latin typeface="Calibri"/>
                <a:ea typeface="Calibri"/>
                <a:cs typeface="Calibri"/>
                <a:sym typeface="Calibri"/>
              </a:rPr>
              <a:t>...αλλά όχι μια </a:t>
            </a:r>
            <a:r>
              <a:rPr lang="en-US" sz="1200">
                <a:solidFill>
                  <a:srgbClr val="BF0000"/>
                </a:solidFill>
                <a:latin typeface="Calibri"/>
                <a:ea typeface="Calibri"/>
                <a:cs typeface="Calibri"/>
                <a:sym typeface="Calibri"/>
              </a:rPr>
              <a:t>συγκεκριμένη μεθοδολογία</a:t>
            </a:r>
            <a:endParaRPr sz="1200">
              <a:solidFill>
                <a:schemeClr val="dk1"/>
              </a:solidFill>
              <a:latin typeface="Calibri"/>
              <a:ea typeface="Calibri"/>
              <a:cs typeface="Calibri"/>
              <a:sym typeface="Calibri"/>
            </a:endParaRPr>
          </a:p>
          <a:p>
            <a:pPr marL="184150" marR="0" lvl="0" indent="-171450" algn="l" rtl="0">
              <a:lnSpc>
                <a:spcPct val="100000"/>
              </a:lnSpc>
              <a:spcBef>
                <a:spcPts val="690"/>
              </a:spcBef>
              <a:spcAft>
                <a:spcPts val="0"/>
              </a:spcAft>
              <a:buClr>
                <a:schemeClr val="dk1"/>
              </a:buClr>
              <a:buSzPts val="1800"/>
              <a:buFont typeface="Calibri"/>
              <a:buChar char="•"/>
            </a:pPr>
            <a:r>
              <a:rPr lang="en-US" sz="1200">
                <a:solidFill>
                  <a:schemeClr val="dk1"/>
                </a:solidFill>
                <a:latin typeface="Calibri"/>
                <a:ea typeface="Calibri"/>
                <a:cs typeface="Calibri"/>
                <a:sym typeface="Calibri"/>
              </a:rPr>
              <a:t>...ή εργαλείο για </a:t>
            </a:r>
            <a:r>
              <a:rPr lang="en-US" sz="1200">
                <a:solidFill>
                  <a:srgbClr val="BF0000"/>
                </a:solidFill>
                <a:latin typeface="Calibri"/>
                <a:ea typeface="Calibri"/>
                <a:cs typeface="Calibri"/>
                <a:sym typeface="Calibri"/>
              </a:rPr>
              <a:t>την υποβοήθηση </a:t>
            </a:r>
            <a:r>
              <a:rPr lang="en-US" sz="1200">
                <a:solidFill>
                  <a:schemeClr val="dk1"/>
                </a:solidFill>
                <a:latin typeface="Calibri"/>
                <a:ea typeface="Calibri"/>
                <a:cs typeface="Calibri"/>
                <a:sym typeface="Calibri"/>
              </a:rPr>
              <a:t>κινδύνου</a:t>
            </a:r>
            <a:endParaRPr sz="1200">
              <a:solidFill>
                <a:schemeClr val="dk1"/>
              </a:solidFill>
              <a:latin typeface="Calibri"/>
              <a:ea typeface="Calibri"/>
              <a:cs typeface="Calibri"/>
              <a:sym typeface="Calibri"/>
            </a:endParaRPr>
          </a:p>
        </p:txBody>
      </p:sp>
      <p:sp>
        <p:nvSpPr>
          <p:cNvPr id="2593" name="Google Shape;2593;p126"/>
          <p:cNvSpPr/>
          <p:nvPr/>
        </p:nvSpPr>
        <p:spPr>
          <a:xfrm>
            <a:off x="2553335" y="3577272"/>
            <a:ext cx="2410460" cy="1915795"/>
          </a:xfrm>
          <a:custGeom>
            <a:avLst/>
            <a:gdLst/>
            <a:ahLst/>
            <a:cxnLst/>
            <a:rect l="l" t="t" r="r" b="b"/>
            <a:pathLst>
              <a:path w="2410460" h="1915795" extrusionOk="0">
                <a:moveTo>
                  <a:pt x="2091372" y="0"/>
                </a:moveTo>
                <a:lnTo>
                  <a:pt x="319404" y="0"/>
                </a:lnTo>
                <a:lnTo>
                  <a:pt x="272097" y="3492"/>
                </a:lnTo>
                <a:lnTo>
                  <a:pt x="227012" y="13652"/>
                </a:lnTo>
                <a:lnTo>
                  <a:pt x="184784" y="29527"/>
                </a:lnTo>
                <a:lnTo>
                  <a:pt x="145414" y="51434"/>
                </a:lnTo>
                <a:lnTo>
                  <a:pt x="109854" y="78422"/>
                </a:lnTo>
                <a:lnTo>
                  <a:pt x="78422" y="109854"/>
                </a:lnTo>
                <a:lnTo>
                  <a:pt x="51434" y="145414"/>
                </a:lnTo>
                <a:lnTo>
                  <a:pt x="29527" y="184784"/>
                </a:lnTo>
                <a:lnTo>
                  <a:pt x="13652" y="227012"/>
                </a:lnTo>
                <a:lnTo>
                  <a:pt x="3492" y="272097"/>
                </a:lnTo>
                <a:lnTo>
                  <a:pt x="0" y="319404"/>
                </a:lnTo>
                <a:lnTo>
                  <a:pt x="0" y="1596389"/>
                </a:lnTo>
                <a:lnTo>
                  <a:pt x="3492" y="1643379"/>
                </a:lnTo>
                <a:lnTo>
                  <a:pt x="13652" y="1688464"/>
                </a:lnTo>
                <a:lnTo>
                  <a:pt x="29527" y="1730692"/>
                </a:lnTo>
                <a:lnTo>
                  <a:pt x="51434" y="1770062"/>
                </a:lnTo>
                <a:lnTo>
                  <a:pt x="78422" y="1805622"/>
                </a:lnTo>
                <a:lnTo>
                  <a:pt x="109854" y="1837054"/>
                </a:lnTo>
                <a:lnTo>
                  <a:pt x="145414" y="1864042"/>
                </a:lnTo>
                <a:lnTo>
                  <a:pt x="184784" y="1885950"/>
                </a:lnTo>
                <a:lnTo>
                  <a:pt x="227012" y="1901825"/>
                </a:lnTo>
                <a:lnTo>
                  <a:pt x="272097" y="1911984"/>
                </a:lnTo>
                <a:lnTo>
                  <a:pt x="319404" y="1915477"/>
                </a:lnTo>
                <a:lnTo>
                  <a:pt x="2091372" y="1915477"/>
                </a:lnTo>
                <a:lnTo>
                  <a:pt x="2138362" y="1911984"/>
                </a:lnTo>
                <a:lnTo>
                  <a:pt x="2183447" y="1901825"/>
                </a:lnTo>
                <a:lnTo>
                  <a:pt x="2225992" y="1885950"/>
                </a:lnTo>
                <a:lnTo>
                  <a:pt x="2265044" y="1864042"/>
                </a:lnTo>
                <a:lnTo>
                  <a:pt x="2300604" y="1837054"/>
                </a:lnTo>
                <a:lnTo>
                  <a:pt x="2332037" y="1805622"/>
                </a:lnTo>
                <a:lnTo>
                  <a:pt x="2359025" y="1770062"/>
                </a:lnTo>
                <a:lnTo>
                  <a:pt x="2380932" y="1730692"/>
                </a:lnTo>
                <a:lnTo>
                  <a:pt x="2396807" y="1688464"/>
                </a:lnTo>
                <a:lnTo>
                  <a:pt x="2406967" y="1643379"/>
                </a:lnTo>
                <a:lnTo>
                  <a:pt x="2410460" y="1596389"/>
                </a:lnTo>
                <a:lnTo>
                  <a:pt x="2410460" y="319404"/>
                </a:lnTo>
                <a:lnTo>
                  <a:pt x="2406967" y="272097"/>
                </a:lnTo>
                <a:lnTo>
                  <a:pt x="2396807" y="227012"/>
                </a:lnTo>
                <a:lnTo>
                  <a:pt x="2380932" y="184784"/>
                </a:lnTo>
                <a:lnTo>
                  <a:pt x="2359025" y="145414"/>
                </a:lnTo>
                <a:lnTo>
                  <a:pt x="2332037" y="109854"/>
                </a:lnTo>
                <a:lnTo>
                  <a:pt x="2300604" y="78422"/>
                </a:lnTo>
                <a:lnTo>
                  <a:pt x="2265044" y="51434"/>
                </a:lnTo>
                <a:lnTo>
                  <a:pt x="2225992" y="29527"/>
                </a:lnTo>
                <a:lnTo>
                  <a:pt x="2183447" y="13652"/>
                </a:lnTo>
                <a:lnTo>
                  <a:pt x="2138362" y="3492"/>
                </a:lnTo>
                <a:lnTo>
                  <a:pt x="2091372"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4" name="Google Shape;2594;p126"/>
          <p:cNvSpPr txBox="1"/>
          <p:nvPr/>
        </p:nvSpPr>
        <p:spPr>
          <a:xfrm>
            <a:off x="2744470" y="3882707"/>
            <a:ext cx="2030730" cy="877569"/>
          </a:xfrm>
          <a:prstGeom prst="rect">
            <a:avLst/>
          </a:prstGeom>
          <a:noFill/>
          <a:ln>
            <a:noFill/>
          </a:ln>
        </p:spPr>
        <p:txBody>
          <a:bodyPr spcFirstLastPara="1" wrap="square" lIns="0" tIns="30475" rIns="0" bIns="0" anchor="t" anchorCtr="0">
            <a:spAutoFit/>
          </a:bodyPr>
          <a:lstStyle/>
          <a:p>
            <a:pPr marL="12065" marR="5080" lvl="0" indent="-1269" algn="ctr" rtl="0">
              <a:lnSpc>
                <a:spcPct val="110000"/>
              </a:lnSpc>
              <a:spcBef>
                <a:spcPts val="0"/>
              </a:spcBef>
              <a:spcAft>
                <a:spcPts val="0"/>
              </a:spcAft>
              <a:buNone/>
            </a:pPr>
            <a:r>
              <a:rPr lang="en-US" sz="1200">
                <a:solidFill>
                  <a:srgbClr val="FFFFFF"/>
                </a:solidFill>
                <a:latin typeface="Calibri"/>
                <a:ea typeface="Calibri"/>
                <a:cs typeface="Calibri"/>
                <a:sym typeface="Calibri"/>
              </a:rPr>
              <a:t>Ωστόσο, οι αλυσίδες  εφοδιασμού είναι  ενσωματωμένα  (αλληλο)προαπαιτούμενα  συστήματα:</a:t>
            </a:r>
            <a:endParaRPr sz="1200">
              <a:solidFill>
                <a:schemeClr val="dk1"/>
              </a:solidFill>
              <a:latin typeface="Calibri"/>
              <a:ea typeface="Calibri"/>
              <a:cs typeface="Calibri"/>
              <a:sym typeface="Calibri"/>
            </a:endParaRPr>
          </a:p>
        </p:txBody>
      </p:sp>
      <p:grpSp>
        <p:nvGrpSpPr>
          <p:cNvPr id="2595" name="Google Shape;2595;p126"/>
          <p:cNvGrpSpPr/>
          <p:nvPr/>
        </p:nvGrpSpPr>
        <p:grpSpPr>
          <a:xfrm>
            <a:off x="4971732" y="3461384"/>
            <a:ext cx="4747260" cy="2018030"/>
            <a:chOff x="4971732" y="3461384"/>
            <a:chExt cx="4747260" cy="2018030"/>
          </a:xfrm>
        </p:grpSpPr>
        <p:sp>
          <p:nvSpPr>
            <p:cNvPr id="2596" name="Google Shape;2596;p126"/>
            <p:cNvSpPr/>
            <p:nvPr/>
          </p:nvSpPr>
          <p:spPr>
            <a:xfrm>
              <a:off x="4971732" y="3461384"/>
              <a:ext cx="4747260" cy="2018030"/>
            </a:xfrm>
            <a:custGeom>
              <a:avLst/>
              <a:gdLst/>
              <a:ahLst/>
              <a:cxnLst/>
              <a:rect l="l" t="t" r="r" b="b"/>
              <a:pathLst>
                <a:path w="4747259" h="2018029" extrusionOk="0">
                  <a:moveTo>
                    <a:pt x="4410392" y="0"/>
                  </a:moveTo>
                  <a:lnTo>
                    <a:pt x="0" y="0"/>
                  </a:lnTo>
                  <a:lnTo>
                    <a:pt x="0" y="2017712"/>
                  </a:lnTo>
                  <a:lnTo>
                    <a:pt x="4410392" y="2017712"/>
                  </a:lnTo>
                  <a:lnTo>
                    <a:pt x="4456112" y="2014854"/>
                  </a:lnTo>
                  <a:lnTo>
                    <a:pt x="4499927" y="2005964"/>
                  </a:lnTo>
                  <a:lnTo>
                    <a:pt x="4541520" y="1991359"/>
                  </a:lnTo>
                  <a:lnTo>
                    <a:pt x="4580255" y="1971992"/>
                  </a:lnTo>
                  <a:lnTo>
                    <a:pt x="4616132" y="1947862"/>
                  </a:lnTo>
                  <a:lnTo>
                    <a:pt x="4648200" y="1919287"/>
                  </a:lnTo>
                  <a:lnTo>
                    <a:pt x="4676775" y="1887220"/>
                  </a:lnTo>
                  <a:lnTo>
                    <a:pt x="4700905" y="1851342"/>
                  </a:lnTo>
                  <a:lnTo>
                    <a:pt x="4720589" y="1812607"/>
                  </a:lnTo>
                  <a:lnTo>
                    <a:pt x="4734877" y="1771014"/>
                  </a:lnTo>
                  <a:lnTo>
                    <a:pt x="4743767" y="1727200"/>
                  </a:lnTo>
                  <a:lnTo>
                    <a:pt x="4746942" y="1681479"/>
                  </a:lnTo>
                  <a:lnTo>
                    <a:pt x="4746942" y="336232"/>
                  </a:lnTo>
                  <a:lnTo>
                    <a:pt x="4743767" y="290829"/>
                  </a:lnTo>
                  <a:lnTo>
                    <a:pt x="4734877" y="247014"/>
                  </a:lnTo>
                  <a:lnTo>
                    <a:pt x="4720589" y="205422"/>
                  </a:lnTo>
                  <a:lnTo>
                    <a:pt x="4700905" y="166687"/>
                  </a:lnTo>
                  <a:lnTo>
                    <a:pt x="4676775" y="130810"/>
                  </a:lnTo>
                  <a:lnTo>
                    <a:pt x="4648200" y="98425"/>
                  </a:lnTo>
                  <a:lnTo>
                    <a:pt x="4616132" y="70167"/>
                  </a:lnTo>
                  <a:lnTo>
                    <a:pt x="4580255" y="46037"/>
                  </a:lnTo>
                  <a:lnTo>
                    <a:pt x="4541520" y="26352"/>
                  </a:lnTo>
                  <a:lnTo>
                    <a:pt x="4499927" y="12064"/>
                  </a:lnTo>
                  <a:lnTo>
                    <a:pt x="4456112" y="3175"/>
                  </a:lnTo>
                  <a:lnTo>
                    <a:pt x="4410392" y="0"/>
                  </a:lnTo>
                  <a:close/>
                </a:path>
              </a:pathLst>
            </a:custGeom>
            <a:solidFill>
              <a:srgbClr val="FFE6CA">
                <a:alpha val="8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7" name="Google Shape;2597;p126"/>
            <p:cNvSpPr/>
            <p:nvPr/>
          </p:nvSpPr>
          <p:spPr>
            <a:xfrm>
              <a:off x="4971732" y="3461384"/>
              <a:ext cx="4747260" cy="2018030"/>
            </a:xfrm>
            <a:custGeom>
              <a:avLst/>
              <a:gdLst/>
              <a:ahLst/>
              <a:cxnLst/>
              <a:rect l="l" t="t" r="r" b="b"/>
              <a:pathLst>
                <a:path w="4747259" h="2018029" extrusionOk="0">
                  <a:moveTo>
                    <a:pt x="4746942" y="336232"/>
                  </a:moveTo>
                  <a:lnTo>
                    <a:pt x="4746942" y="1681479"/>
                  </a:lnTo>
                  <a:lnTo>
                    <a:pt x="4743767" y="1727200"/>
                  </a:lnTo>
                  <a:lnTo>
                    <a:pt x="4734877" y="1771014"/>
                  </a:lnTo>
                  <a:lnTo>
                    <a:pt x="4720589" y="1812607"/>
                  </a:lnTo>
                  <a:lnTo>
                    <a:pt x="4700905" y="1851342"/>
                  </a:lnTo>
                  <a:lnTo>
                    <a:pt x="4676775" y="1887220"/>
                  </a:lnTo>
                  <a:lnTo>
                    <a:pt x="4648200" y="1919287"/>
                  </a:lnTo>
                  <a:lnTo>
                    <a:pt x="4616132" y="1947862"/>
                  </a:lnTo>
                  <a:lnTo>
                    <a:pt x="4580255" y="1971992"/>
                  </a:lnTo>
                  <a:lnTo>
                    <a:pt x="4541520" y="1991359"/>
                  </a:lnTo>
                  <a:lnTo>
                    <a:pt x="4499927" y="2005964"/>
                  </a:lnTo>
                  <a:lnTo>
                    <a:pt x="4456112" y="2014854"/>
                  </a:lnTo>
                  <a:lnTo>
                    <a:pt x="4410392" y="2017712"/>
                  </a:lnTo>
                  <a:lnTo>
                    <a:pt x="0" y="2017712"/>
                  </a:lnTo>
                  <a:lnTo>
                    <a:pt x="0" y="0"/>
                  </a:lnTo>
                  <a:lnTo>
                    <a:pt x="4410392" y="0"/>
                  </a:lnTo>
                  <a:lnTo>
                    <a:pt x="4456112" y="3175"/>
                  </a:lnTo>
                  <a:lnTo>
                    <a:pt x="4499927" y="12064"/>
                  </a:lnTo>
                  <a:lnTo>
                    <a:pt x="4541520" y="26352"/>
                  </a:lnTo>
                  <a:lnTo>
                    <a:pt x="4580255" y="46037"/>
                  </a:lnTo>
                  <a:lnTo>
                    <a:pt x="4616132" y="70167"/>
                  </a:lnTo>
                  <a:lnTo>
                    <a:pt x="4648200" y="98425"/>
                  </a:lnTo>
                  <a:lnTo>
                    <a:pt x="4676775" y="130810"/>
                  </a:lnTo>
                  <a:lnTo>
                    <a:pt x="4700905" y="166687"/>
                  </a:lnTo>
                  <a:lnTo>
                    <a:pt x="4720589" y="205422"/>
                  </a:lnTo>
                  <a:lnTo>
                    <a:pt x="4734877" y="247014"/>
                  </a:lnTo>
                  <a:lnTo>
                    <a:pt x="4743767" y="290829"/>
                  </a:lnTo>
                  <a:lnTo>
                    <a:pt x="4746942" y="336232"/>
                  </a:lnTo>
                </a:path>
              </a:pathLst>
            </a:custGeom>
            <a:noFill/>
            <a:ln w="15875" cap="flat" cmpd="sng">
              <a:solidFill>
                <a:srgbClr val="FFE6C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98" name="Google Shape;2598;p126"/>
          <p:cNvSpPr txBox="1"/>
          <p:nvPr/>
        </p:nvSpPr>
        <p:spPr>
          <a:xfrm>
            <a:off x="5027295" y="3862704"/>
            <a:ext cx="4438650" cy="1072515"/>
          </a:xfrm>
          <a:prstGeom prst="rect">
            <a:avLst/>
          </a:prstGeom>
          <a:noFill/>
          <a:ln>
            <a:noFill/>
          </a:ln>
        </p:spPr>
        <p:txBody>
          <a:bodyPr spcFirstLastPara="1" wrap="square" lIns="0" tIns="30475" rIns="0" bIns="0" anchor="t" anchorCtr="0">
            <a:spAutoFit/>
          </a:bodyPr>
          <a:lstStyle/>
          <a:p>
            <a:pPr marL="184785" marR="357505" lvl="0" indent="-172720" algn="l" rtl="0">
              <a:lnSpc>
                <a:spcPct val="110000"/>
              </a:lnSpc>
              <a:spcBef>
                <a:spcPts val="0"/>
              </a:spcBef>
              <a:spcAft>
                <a:spcPts val="0"/>
              </a:spcAft>
              <a:buClr>
                <a:schemeClr val="dk1"/>
              </a:buClr>
              <a:buSzPts val="1800"/>
              <a:buFont typeface="Calibri"/>
              <a:buChar char="•"/>
            </a:pPr>
            <a:r>
              <a:rPr lang="en-US" sz="1200">
                <a:solidFill>
                  <a:schemeClr val="dk1"/>
                </a:solidFill>
                <a:latin typeface="Calibri"/>
                <a:ea typeface="Calibri"/>
                <a:cs typeface="Calibri"/>
                <a:sym typeface="Calibri"/>
              </a:rPr>
              <a:t>Το ISO28001 (ή οποιαδήποτε υπάρχουσα  μεθοδολογία RA) δεν </a:t>
            </a:r>
            <a:r>
              <a:rPr lang="en-US" sz="1200">
                <a:solidFill>
                  <a:srgbClr val="BF0000"/>
                </a:solidFill>
                <a:latin typeface="Calibri"/>
                <a:ea typeface="Calibri"/>
                <a:cs typeface="Calibri"/>
                <a:sym typeface="Calibri"/>
              </a:rPr>
              <a:t>ορίζει τρόπους αξιολόγησης  των προαπαιτούμενων εντός </a:t>
            </a:r>
            <a:r>
              <a:rPr lang="en-US" sz="1200">
                <a:solidFill>
                  <a:schemeClr val="dk1"/>
                </a:solidFill>
                <a:latin typeface="Calibri"/>
                <a:ea typeface="Calibri"/>
                <a:cs typeface="Calibri"/>
                <a:sym typeface="Calibri"/>
              </a:rPr>
              <a:t>των SCs.</a:t>
            </a:r>
            <a:endParaRPr sz="1200">
              <a:solidFill>
                <a:schemeClr val="dk1"/>
              </a:solidFill>
              <a:latin typeface="Calibri"/>
              <a:ea typeface="Calibri"/>
              <a:cs typeface="Calibri"/>
              <a:sym typeface="Calibri"/>
            </a:endParaRPr>
          </a:p>
          <a:p>
            <a:pPr marL="184785" marR="0" lvl="0" indent="-172085" algn="l" rtl="0">
              <a:lnSpc>
                <a:spcPct val="100000"/>
              </a:lnSpc>
              <a:spcBef>
                <a:spcPts val="615"/>
              </a:spcBef>
              <a:spcAft>
                <a:spcPts val="0"/>
              </a:spcAft>
              <a:buClr>
                <a:schemeClr val="dk1"/>
              </a:buClr>
              <a:buSzPts val="1800"/>
              <a:buFont typeface="Calibri"/>
              <a:buChar char="•"/>
            </a:pPr>
            <a:r>
              <a:rPr lang="en-US" sz="1200">
                <a:solidFill>
                  <a:schemeClr val="dk1"/>
                </a:solidFill>
                <a:latin typeface="Calibri"/>
                <a:ea typeface="Calibri"/>
                <a:cs typeface="Calibri"/>
                <a:sym typeface="Calibri"/>
              </a:rPr>
              <a:t>... και τελικά να αξιολογήσει το</a:t>
            </a:r>
            <a:endParaRPr sz="1200">
              <a:solidFill>
                <a:schemeClr val="dk1"/>
              </a:solidFill>
              <a:latin typeface="Calibri"/>
              <a:ea typeface="Calibri"/>
              <a:cs typeface="Calibri"/>
              <a:sym typeface="Calibri"/>
            </a:endParaRPr>
          </a:p>
          <a:p>
            <a:pPr marL="184785" marR="0" lvl="0" indent="0" algn="l" rtl="0">
              <a:lnSpc>
                <a:spcPct val="100000"/>
              </a:lnSpc>
              <a:spcBef>
                <a:spcPts val="645"/>
              </a:spcBef>
              <a:spcAft>
                <a:spcPts val="0"/>
              </a:spcAft>
              <a:buNone/>
            </a:pPr>
            <a:r>
              <a:rPr lang="en-US" sz="1200" i="1">
                <a:solidFill>
                  <a:srgbClr val="BF0000"/>
                </a:solidFill>
                <a:latin typeface="Calibri"/>
                <a:ea typeface="Calibri"/>
                <a:cs typeface="Calibri"/>
                <a:sym typeface="Calibri"/>
              </a:rPr>
              <a:t>διαδοχικές συνδέσεις </a:t>
            </a:r>
            <a:r>
              <a:rPr lang="en-US" sz="1200">
                <a:solidFill>
                  <a:srgbClr val="BF0000"/>
                </a:solidFill>
                <a:latin typeface="Calibri"/>
                <a:ea typeface="Calibri"/>
                <a:cs typeface="Calibri"/>
                <a:sym typeface="Calibri"/>
              </a:rPr>
              <a:t>εντός της αλυσίδας εφοδιασμού</a:t>
            </a:r>
            <a:endParaRPr sz="1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91"/>
          <p:cNvSpPr txBox="1"/>
          <p:nvPr/>
        </p:nvSpPr>
        <p:spPr>
          <a:xfrm>
            <a:off x="362267" y="5113654"/>
            <a:ext cx="46355" cy="94962"/>
          </a:xfrm>
          <a:prstGeom prst="rect">
            <a:avLst/>
          </a:prstGeom>
          <a:noFill/>
          <a:ln>
            <a:noFill/>
          </a:ln>
        </p:spPr>
        <p:txBody>
          <a:bodyPr spcFirstLastPara="1" wrap="square" lIns="0" tIns="0" rIns="0" bIns="0" anchor="t" anchorCtr="0">
            <a:spAutoFit/>
          </a:bodyPr>
          <a:lstStyle/>
          <a:p>
            <a:pPr marL="0" marR="0" lvl="0" indent="0" algn="l" rtl="0">
              <a:lnSpc>
                <a:spcPct val="55909"/>
              </a:lnSpc>
              <a:spcBef>
                <a:spcPts val="0"/>
              </a:spcBef>
              <a:spcAft>
                <a:spcPts val="0"/>
              </a:spcAft>
              <a:buNone/>
            </a:pPr>
            <a:r>
              <a:rPr lang="en-US" sz="1100" b="1">
                <a:solidFill>
                  <a:srgbClr val="7028D1"/>
                </a:solidFill>
                <a:latin typeface="Calibri"/>
                <a:ea typeface="Calibri"/>
                <a:cs typeface="Calibri"/>
                <a:sym typeface="Calibri"/>
              </a:rPr>
              <a:t>4</a:t>
            </a:r>
            <a:endParaRPr sz="1100">
              <a:solidFill>
                <a:schemeClr val="dk1"/>
              </a:solidFill>
              <a:latin typeface="Calibri"/>
              <a:ea typeface="Calibri"/>
              <a:cs typeface="Calibri"/>
              <a:sym typeface="Calibri"/>
            </a:endParaRPr>
          </a:p>
        </p:txBody>
      </p:sp>
      <p:pic>
        <p:nvPicPr>
          <p:cNvPr id="1765" name="Google Shape;1765;p91"/>
          <p:cNvPicPr preferRelativeResize="0"/>
          <p:nvPr/>
        </p:nvPicPr>
        <p:blipFill rotWithShape="1">
          <a:blip r:embed="rId3">
            <a:alphaModFix/>
          </a:blip>
          <a:srcRect/>
          <a:stretch/>
        </p:blipFill>
        <p:spPr>
          <a:xfrm>
            <a:off x="292734" y="0"/>
            <a:ext cx="11639232" cy="6345872"/>
          </a:xfrm>
          <a:prstGeom prst="rect">
            <a:avLst/>
          </a:prstGeom>
          <a:noFill/>
          <a:ln>
            <a:noFill/>
          </a:ln>
        </p:spPr>
      </p:pic>
      <p:pic>
        <p:nvPicPr>
          <p:cNvPr id="1766" name="Google Shape;1766;p91"/>
          <p:cNvPicPr preferRelativeResize="0"/>
          <p:nvPr/>
        </p:nvPicPr>
        <p:blipFill rotWithShape="1">
          <a:blip r:embed="rId4">
            <a:alphaModFix/>
          </a:blip>
          <a:srcRect/>
          <a:stretch/>
        </p:blipFill>
        <p:spPr>
          <a:xfrm>
            <a:off x="11413490" y="6393497"/>
            <a:ext cx="562927" cy="388937"/>
          </a:xfrm>
          <a:prstGeom prst="rect">
            <a:avLst/>
          </a:prstGeom>
          <a:noFill/>
          <a:ln>
            <a:noFill/>
          </a:ln>
        </p:spPr>
      </p:pic>
      <p:graphicFrame>
        <p:nvGraphicFramePr>
          <p:cNvPr id="1767" name="Google Shape;1767;p91"/>
          <p:cNvGraphicFramePr/>
          <p:nvPr/>
        </p:nvGraphicFramePr>
        <p:xfrm>
          <a:off x="685800" y="493952"/>
          <a:ext cx="10058400" cy="5807410"/>
        </p:xfrm>
        <a:graphic>
          <a:graphicData uri="http://schemas.openxmlformats.org/drawingml/2006/table">
            <a:tbl>
              <a:tblPr>
                <a:gradFill>
                  <a:gsLst>
                    <a:gs pos="0">
                      <a:srgbClr val="FFBB82"/>
                    </a:gs>
                    <a:gs pos="35000">
                      <a:srgbClr val="FFCFA8"/>
                    </a:gs>
                    <a:gs pos="100000">
                      <a:srgbClr val="FFEBD9"/>
                    </a:gs>
                  </a:gsLst>
                  <a:lin ang="16200000" scaled="0"/>
                </a:gradFill>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85050">
                <a:tc>
                  <a:txBody>
                    <a:bodyPr/>
                    <a:lstStyle/>
                    <a:p>
                      <a:pPr marL="0" marR="0" lvl="0" indent="0" algn="l" rtl="0">
                        <a:spcBef>
                          <a:spcPts val="0"/>
                        </a:spcBef>
                        <a:spcAft>
                          <a:spcPts val="0"/>
                        </a:spcAft>
                        <a:buNone/>
                      </a:pPr>
                      <a:r>
                        <a:rPr lang="en-US" sz="1200" b="1" u="none" strike="noStrike" cap="none"/>
                        <a:t>Τύπος Απειλής / Φάση</a:t>
                      </a:r>
                      <a:endParaRPr sz="1200"/>
                    </a:p>
                  </a:txBody>
                  <a:tcPr marL="36775" marR="36775" marT="18375" marB="18375" anchor="ctr"/>
                </a:tc>
                <a:tc>
                  <a:txBody>
                    <a:bodyPr/>
                    <a:lstStyle/>
                    <a:p>
                      <a:pPr marL="0" marR="0" lvl="0" indent="0" algn="l" rtl="0">
                        <a:spcBef>
                          <a:spcPts val="0"/>
                        </a:spcBef>
                        <a:spcAft>
                          <a:spcPts val="0"/>
                        </a:spcAft>
                        <a:buNone/>
                      </a:pPr>
                      <a:r>
                        <a:rPr lang="en-US" sz="1200" b="1"/>
                        <a:t>Επηρεαζόμενα Συστήματα / Στοιχεία</a:t>
                      </a:r>
                      <a:endParaRPr sz="1200"/>
                    </a:p>
                  </a:txBody>
                  <a:tcPr marL="36775" marR="36775" marT="18375" marB="18375" anchor="ctr"/>
                </a:tc>
                <a:extLst>
                  <a:ext uri="{0D108BD9-81ED-4DB2-BD59-A6C34878D82A}">
                    <a16:rowId xmlns:a16="http://schemas.microsoft.com/office/drawing/2014/main" val="10000"/>
                  </a:ext>
                </a:extLst>
              </a:tr>
              <a:tr h="323850">
                <a:tc>
                  <a:txBody>
                    <a:bodyPr/>
                    <a:lstStyle/>
                    <a:p>
                      <a:pPr marL="0" marR="0" lvl="0" indent="0" algn="l" rtl="0">
                        <a:spcBef>
                          <a:spcPts val="0"/>
                        </a:spcBef>
                        <a:spcAft>
                          <a:spcPts val="0"/>
                        </a:spcAft>
                        <a:buNone/>
                      </a:pPr>
                      <a:r>
                        <a:rPr lang="en-US" sz="1200" b="1"/>
                        <a:t>Ransomware</a:t>
                      </a:r>
                      <a:endParaRPr sz="1200"/>
                    </a:p>
                  </a:txBody>
                  <a:tcPr marL="36775" marR="36775" marT="18375" marB="18375" anchor="ctr"/>
                </a:tc>
                <a:tc>
                  <a:txBody>
                    <a:bodyPr/>
                    <a:lstStyle/>
                    <a:p>
                      <a:pPr marL="0" marR="0" lvl="0" indent="0" algn="l" rtl="0">
                        <a:spcBef>
                          <a:spcPts val="0"/>
                        </a:spcBef>
                        <a:spcAft>
                          <a:spcPts val="0"/>
                        </a:spcAft>
                        <a:buNone/>
                      </a:pPr>
                      <a:r>
                        <a:rPr lang="en-US" sz="1200"/>
                        <a:t>IT συστήματα, τερματικές συσκευές (end-devices), δεδομένα</a:t>
                      </a:r>
                      <a:endParaRPr/>
                    </a:p>
                  </a:txBody>
                  <a:tcPr marL="36775" marR="36775" marT="18375" marB="18375" anchor="ctr"/>
                </a:tc>
                <a:extLst>
                  <a:ext uri="{0D108BD9-81ED-4DB2-BD59-A6C34878D82A}">
                    <a16:rowId xmlns:a16="http://schemas.microsoft.com/office/drawing/2014/main" val="10001"/>
                  </a:ext>
                </a:extLst>
              </a:tr>
              <a:tr h="185050">
                <a:tc>
                  <a:txBody>
                    <a:bodyPr/>
                    <a:lstStyle/>
                    <a:p>
                      <a:pPr marL="0" marR="0" lvl="0" indent="0" algn="l" rtl="0">
                        <a:spcBef>
                          <a:spcPts val="0"/>
                        </a:spcBef>
                        <a:spcAft>
                          <a:spcPts val="0"/>
                        </a:spcAft>
                        <a:buNone/>
                      </a:pPr>
                      <a:r>
                        <a:rPr lang="en-US" sz="1200" b="1"/>
                        <a:t>Credential Access</a:t>
                      </a:r>
                      <a:endParaRPr sz="1200"/>
                    </a:p>
                  </a:txBody>
                  <a:tcPr marL="36775" marR="36775" marT="18375" marB="18375" anchor="ctr"/>
                </a:tc>
                <a:tc>
                  <a:txBody>
                    <a:bodyPr/>
                    <a:lstStyle/>
                    <a:p>
                      <a:pPr marL="0" marR="0" lvl="0" indent="0" algn="l" rtl="0">
                        <a:spcBef>
                          <a:spcPts val="0"/>
                        </a:spcBef>
                        <a:spcAft>
                          <a:spcPts val="0"/>
                        </a:spcAft>
                        <a:buNone/>
                      </a:pPr>
                      <a:r>
                        <a:rPr lang="en-US" sz="1200"/>
                        <a:t>Άνθρωποι, IT συστήματα, τερματικές συσκευές</a:t>
                      </a:r>
                      <a:endParaRPr/>
                    </a:p>
                  </a:txBody>
                  <a:tcPr marL="36775" marR="36775" marT="18375" marB="18375" anchor="ctr"/>
                </a:tc>
                <a:extLst>
                  <a:ext uri="{0D108BD9-81ED-4DB2-BD59-A6C34878D82A}">
                    <a16:rowId xmlns:a16="http://schemas.microsoft.com/office/drawing/2014/main" val="10002"/>
                  </a:ext>
                </a:extLst>
              </a:tr>
              <a:tr h="323850">
                <a:tc>
                  <a:txBody>
                    <a:bodyPr/>
                    <a:lstStyle/>
                    <a:p>
                      <a:pPr marL="0" marR="0" lvl="0" indent="0" algn="l" rtl="0">
                        <a:spcBef>
                          <a:spcPts val="0"/>
                        </a:spcBef>
                        <a:spcAft>
                          <a:spcPts val="0"/>
                        </a:spcAft>
                        <a:buNone/>
                      </a:pPr>
                      <a:r>
                        <a:rPr lang="en-US" sz="1200" b="1"/>
                        <a:t>Discovery</a:t>
                      </a:r>
                      <a:endParaRPr sz="1200"/>
                    </a:p>
                  </a:txBody>
                  <a:tcPr marL="36775" marR="36775" marT="18375" marB="18375" anchor="ctr"/>
                </a:tc>
                <a:tc>
                  <a:txBody>
                    <a:bodyPr/>
                    <a:lstStyle/>
                    <a:p>
                      <a:pPr marL="0" marR="0" lvl="0" indent="0" algn="l" rtl="0">
                        <a:spcBef>
                          <a:spcPts val="0"/>
                        </a:spcBef>
                        <a:spcAft>
                          <a:spcPts val="0"/>
                        </a:spcAft>
                        <a:buNone/>
                      </a:pPr>
                      <a:r>
                        <a:rPr lang="en-US" sz="1200"/>
                        <a:t>Άνθρωποι, IT συστήματα, τερματικές συσκευές, στοιχεία δικτύου και επικοινωνιών</a:t>
                      </a:r>
                      <a:endParaRPr/>
                    </a:p>
                  </a:txBody>
                  <a:tcPr marL="36775" marR="36775" marT="18375" marB="18375" anchor="ctr"/>
                </a:tc>
                <a:extLst>
                  <a:ext uri="{0D108BD9-81ED-4DB2-BD59-A6C34878D82A}">
                    <a16:rowId xmlns:a16="http://schemas.microsoft.com/office/drawing/2014/main" val="10003"/>
                  </a:ext>
                </a:extLst>
              </a:tr>
              <a:tr h="185050">
                <a:tc>
                  <a:txBody>
                    <a:bodyPr/>
                    <a:lstStyle/>
                    <a:p>
                      <a:pPr marL="0" marR="0" lvl="0" indent="0" algn="l" rtl="0">
                        <a:spcBef>
                          <a:spcPts val="0"/>
                        </a:spcBef>
                        <a:spcAft>
                          <a:spcPts val="0"/>
                        </a:spcAft>
                        <a:buNone/>
                      </a:pPr>
                      <a:r>
                        <a:rPr lang="en-US" sz="1200" b="1"/>
                        <a:t>Lateral Movement</a:t>
                      </a:r>
                      <a:endParaRPr sz="1200"/>
                    </a:p>
                  </a:txBody>
                  <a:tcPr marL="36775" marR="36775" marT="18375" marB="18375" anchor="ctr"/>
                </a:tc>
                <a:tc>
                  <a:txBody>
                    <a:bodyPr/>
                    <a:lstStyle/>
                    <a:p>
                      <a:pPr marL="0" marR="0" lvl="0" indent="0" algn="l" rtl="0">
                        <a:spcBef>
                          <a:spcPts val="0"/>
                        </a:spcBef>
                        <a:spcAft>
                          <a:spcPts val="0"/>
                        </a:spcAft>
                        <a:buNone/>
                      </a:pPr>
                      <a:r>
                        <a:rPr lang="en-US" sz="1200"/>
                        <a:t>Άνθρωποι, IT συστήματα, δεδομένα</a:t>
                      </a:r>
                      <a:endParaRPr/>
                    </a:p>
                  </a:txBody>
                  <a:tcPr marL="36775" marR="36775" marT="18375" marB="18375" anchor="ctr"/>
                </a:tc>
                <a:extLst>
                  <a:ext uri="{0D108BD9-81ED-4DB2-BD59-A6C34878D82A}">
                    <a16:rowId xmlns:a16="http://schemas.microsoft.com/office/drawing/2014/main" val="10004"/>
                  </a:ext>
                </a:extLst>
              </a:tr>
              <a:tr h="323850">
                <a:tc>
                  <a:txBody>
                    <a:bodyPr/>
                    <a:lstStyle/>
                    <a:p>
                      <a:pPr marL="0" marR="0" lvl="0" indent="0" algn="l" rtl="0">
                        <a:spcBef>
                          <a:spcPts val="0"/>
                        </a:spcBef>
                        <a:spcAft>
                          <a:spcPts val="0"/>
                        </a:spcAft>
                        <a:buNone/>
                      </a:pPr>
                      <a:r>
                        <a:rPr lang="en-US" sz="1200" b="1"/>
                        <a:t>Collection</a:t>
                      </a:r>
                      <a:endParaRPr sz="1200"/>
                    </a:p>
                  </a:txBody>
                  <a:tcPr marL="36775" marR="36775" marT="18375" marB="18375" anchor="ctr"/>
                </a:tc>
                <a:tc>
                  <a:txBody>
                    <a:bodyPr/>
                    <a:lstStyle/>
                    <a:p>
                      <a:pPr marL="0" marR="0" lvl="0" indent="0" algn="l" rtl="0">
                        <a:spcBef>
                          <a:spcPts val="0"/>
                        </a:spcBef>
                        <a:spcAft>
                          <a:spcPts val="0"/>
                        </a:spcAft>
                        <a:buNone/>
                      </a:pPr>
                      <a:r>
                        <a:rPr lang="en-US" sz="1200"/>
                        <a:t>Υπηρεσίες πρόσδεσης πλοίου, ασφάλειας, αποθήκευσης, προσωρινής διαμονής, μεταφοράς</a:t>
                      </a:r>
                      <a:endParaRPr/>
                    </a:p>
                  </a:txBody>
                  <a:tcPr marL="36775" marR="36775" marT="18375" marB="18375" anchor="ctr"/>
                </a:tc>
                <a:extLst>
                  <a:ext uri="{0D108BD9-81ED-4DB2-BD59-A6C34878D82A}">
                    <a16:rowId xmlns:a16="http://schemas.microsoft.com/office/drawing/2014/main" val="10005"/>
                  </a:ext>
                </a:extLst>
              </a:tr>
              <a:tr h="323850">
                <a:tc>
                  <a:txBody>
                    <a:bodyPr/>
                    <a:lstStyle/>
                    <a:p>
                      <a:pPr marL="0" marR="0" lvl="0" indent="0" algn="l" rtl="0">
                        <a:spcBef>
                          <a:spcPts val="0"/>
                        </a:spcBef>
                        <a:spcAft>
                          <a:spcPts val="0"/>
                        </a:spcAft>
                        <a:buNone/>
                      </a:pPr>
                      <a:r>
                        <a:rPr lang="en-US" sz="1200" b="1"/>
                        <a:t>Command and Control</a:t>
                      </a:r>
                      <a:endParaRPr sz="1200"/>
                    </a:p>
                  </a:txBody>
                  <a:tcPr marL="36775" marR="36775" marT="18375" marB="18375" anchor="ctr"/>
                </a:tc>
                <a:tc>
                  <a:txBody>
                    <a:bodyPr/>
                    <a:lstStyle/>
                    <a:p>
                      <a:pPr marL="0" marR="0" lvl="0" indent="0" algn="l" rtl="0">
                        <a:spcBef>
                          <a:spcPts val="0"/>
                        </a:spcBef>
                        <a:spcAft>
                          <a:spcPts val="0"/>
                        </a:spcAft>
                        <a:buNone/>
                      </a:pPr>
                      <a:r>
                        <a:rPr lang="en-US" sz="1200"/>
                        <a:t>IT συστήματα, δεδομένα, OT συστήματα και δίκτυα, υποδομές, υπηρεσίες φόρτωσης/εκφόρτωσης</a:t>
                      </a:r>
                      <a:endParaRPr/>
                    </a:p>
                  </a:txBody>
                  <a:tcPr marL="36775" marR="36775" marT="18375" marB="18375" anchor="ctr"/>
                </a:tc>
                <a:extLst>
                  <a:ext uri="{0D108BD9-81ED-4DB2-BD59-A6C34878D82A}">
                    <a16:rowId xmlns:a16="http://schemas.microsoft.com/office/drawing/2014/main" val="10006"/>
                  </a:ext>
                </a:extLst>
              </a:tr>
              <a:tr h="462650">
                <a:tc>
                  <a:txBody>
                    <a:bodyPr/>
                    <a:lstStyle/>
                    <a:p>
                      <a:pPr marL="0" marR="0" lvl="0" indent="0" algn="l" rtl="0">
                        <a:spcBef>
                          <a:spcPts val="0"/>
                        </a:spcBef>
                        <a:spcAft>
                          <a:spcPts val="0"/>
                        </a:spcAft>
                        <a:buNone/>
                      </a:pPr>
                      <a:r>
                        <a:rPr lang="en-US" sz="1200" b="1"/>
                        <a:t>Exfiltration</a:t>
                      </a:r>
                      <a:endParaRPr sz="1200"/>
                    </a:p>
                  </a:txBody>
                  <a:tcPr marL="36775" marR="36775" marT="18375" marB="18375" anchor="ctr"/>
                </a:tc>
                <a:tc>
                  <a:txBody>
                    <a:bodyPr/>
                    <a:lstStyle/>
                    <a:p>
                      <a:pPr marL="0" marR="0" lvl="0" indent="0" algn="l" rtl="0">
                        <a:spcBef>
                          <a:spcPts val="0"/>
                        </a:spcBef>
                        <a:spcAft>
                          <a:spcPts val="0"/>
                        </a:spcAft>
                        <a:buNone/>
                      </a:pPr>
                      <a:r>
                        <a:rPr lang="en-US" sz="1200"/>
                        <a:t>Τερματικές συσκευές, IT συστήματα, δικτυακά/επικοινωνιακά στοιχεία, OT συστήματα &amp; δίκτυα</a:t>
                      </a:r>
                      <a:endParaRPr/>
                    </a:p>
                  </a:txBody>
                  <a:tcPr marL="36775" marR="36775" marT="18375" marB="18375" anchor="ctr"/>
                </a:tc>
                <a:extLst>
                  <a:ext uri="{0D108BD9-81ED-4DB2-BD59-A6C34878D82A}">
                    <a16:rowId xmlns:a16="http://schemas.microsoft.com/office/drawing/2014/main" val="10007"/>
                  </a:ext>
                </a:extLst>
              </a:tr>
              <a:tr h="323850">
                <a:tc>
                  <a:txBody>
                    <a:bodyPr/>
                    <a:lstStyle/>
                    <a:p>
                      <a:pPr marL="0" marR="0" lvl="0" indent="0" algn="l" rtl="0">
                        <a:spcBef>
                          <a:spcPts val="0"/>
                        </a:spcBef>
                        <a:spcAft>
                          <a:spcPts val="0"/>
                        </a:spcAft>
                        <a:buNone/>
                      </a:pPr>
                      <a:r>
                        <a:rPr lang="en-US" sz="1200" b="1"/>
                        <a:t>Impact</a:t>
                      </a:r>
                      <a:endParaRPr sz="1200"/>
                    </a:p>
                  </a:txBody>
                  <a:tcPr marL="36775" marR="36775" marT="18375" marB="18375" anchor="ctr"/>
                </a:tc>
                <a:tc>
                  <a:txBody>
                    <a:bodyPr/>
                    <a:lstStyle/>
                    <a:p>
                      <a:pPr marL="0" marR="0" lvl="0" indent="0" algn="l" rtl="0">
                        <a:spcBef>
                          <a:spcPts val="0"/>
                        </a:spcBef>
                        <a:spcAft>
                          <a:spcPts val="0"/>
                        </a:spcAft>
                        <a:buNone/>
                      </a:pPr>
                      <a:r>
                        <a:rPr lang="en-US" sz="1200"/>
                        <a:t>IT συστήματα, τερματικές συσκευές, δίκτυο, πληροφορίες και δεδομένα</a:t>
                      </a:r>
                      <a:endParaRPr/>
                    </a:p>
                  </a:txBody>
                  <a:tcPr marL="36775" marR="36775" marT="18375" marB="18375" anchor="ctr"/>
                </a:tc>
                <a:extLst>
                  <a:ext uri="{0D108BD9-81ED-4DB2-BD59-A6C34878D82A}">
                    <a16:rowId xmlns:a16="http://schemas.microsoft.com/office/drawing/2014/main" val="10008"/>
                  </a:ext>
                </a:extLst>
              </a:tr>
              <a:tr h="323850">
                <a:tc>
                  <a:txBody>
                    <a:bodyPr/>
                    <a:lstStyle/>
                    <a:p>
                      <a:pPr marL="0" marR="0" lvl="0" indent="0" algn="l" rtl="0">
                        <a:spcBef>
                          <a:spcPts val="0"/>
                        </a:spcBef>
                        <a:spcAft>
                          <a:spcPts val="0"/>
                        </a:spcAft>
                        <a:buNone/>
                      </a:pPr>
                      <a:r>
                        <a:rPr lang="en-US" sz="1200" b="1"/>
                        <a:t>Malware / Security Breach</a:t>
                      </a:r>
                      <a:endParaRPr sz="1200"/>
                    </a:p>
                  </a:txBody>
                  <a:tcPr marL="36775" marR="36775" marT="18375" marB="18375" anchor="ctr"/>
                </a:tc>
                <a:tc>
                  <a:txBody>
                    <a:bodyPr/>
                    <a:lstStyle/>
                    <a:p>
                      <a:pPr marL="0" marR="0" lvl="0" indent="0" algn="l" rtl="0">
                        <a:spcBef>
                          <a:spcPts val="0"/>
                        </a:spcBef>
                        <a:spcAft>
                          <a:spcPts val="0"/>
                        </a:spcAft>
                        <a:buNone/>
                      </a:pPr>
                      <a:r>
                        <a:rPr lang="en-US" sz="1200"/>
                        <a:t>Τερματικές συσκευές, IT συστήματα, πληροφορίες και δεδομένα</a:t>
                      </a:r>
                      <a:endParaRPr/>
                    </a:p>
                  </a:txBody>
                  <a:tcPr marL="36775" marR="36775" marT="18375" marB="18375" anchor="ctr"/>
                </a:tc>
                <a:extLst>
                  <a:ext uri="{0D108BD9-81ED-4DB2-BD59-A6C34878D82A}">
                    <a16:rowId xmlns:a16="http://schemas.microsoft.com/office/drawing/2014/main" val="10009"/>
                  </a:ext>
                </a:extLst>
              </a:tr>
              <a:tr h="185050">
                <a:tc>
                  <a:txBody>
                    <a:bodyPr/>
                    <a:lstStyle/>
                    <a:p>
                      <a:pPr marL="0" marR="0" lvl="0" indent="0" algn="l" rtl="0">
                        <a:spcBef>
                          <a:spcPts val="0"/>
                        </a:spcBef>
                        <a:spcAft>
                          <a:spcPts val="0"/>
                        </a:spcAft>
                        <a:buNone/>
                      </a:pPr>
                      <a:r>
                        <a:rPr lang="en-US" sz="1200" b="1"/>
                        <a:t>Social Engineering</a:t>
                      </a:r>
                      <a:endParaRPr sz="1200"/>
                    </a:p>
                  </a:txBody>
                  <a:tcPr marL="36775" marR="36775" marT="18375" marB="18375" anchor="ctr"/>
                </a:tc>
                <a:tc>
                  <a:txBody>
                    <a:bodyPr/>
                    <a:lstStyle/>
                    <a:p>
                      <a:pPr marL="0" marR="0" lvl="0" indent="0" algn="l" rtl="0">
                        <a:spcBef>
                          <a:spcPts val="0"/>
                        </a:spcBef>
                        <a:spcAft>
                          <a:spcPts val="0"/>
                        </a:spcAft>
                        <a:buNone/>
                      </a:pPr>
                      <a:endParaRPr sz="1200"/>
                    </a:p>
                  </a:txBody>
                  <a:tcPr marL="36775" marR="36775" marT="18375" marB="18375" anchor="ctr"/>
                </a:tc>
                <a:extLst>
                  <a:ext uri="{0D108BD9-81ED-4DB2-BD59-A6C34878D82A}">
                    <a16:rowId xmlns:a16="http://schemas.microsoft.com/office/drawing/2014/main" val="10010"/>
                  </a:ext>
                </a:extLst>
              </a:tr>
              <a:tr h="323850">
                <a:tc>
                  <a:txBody>
                    <a:bodyPr/>
                    <a:lstStyle/>
                    <a:p>
                      <a:pPr marL="0" marR="0" lvl="0" indent="0" algn="l" rtl="0">
                        <a:spcBef>
                          <a:spcPts val="0"/>
                        </a:spcBef>
                        <a:spcAft>
                          <a:spcPts val="0"/>
                        </a:spcAft>
                        <a:buNone/>
                      </a:pPr>
                      <a:r>
                        <a:rPr lang="en-US" sz="1200"/>
                        <a:t>- Reconnaissance</a:t>
                      </a:r>
                      <a:endParaRPr/>
                    </a:p>
                  </a:txBody>
                  <a:tcPr marL="36775" marR="36775" marT="18375" marB="18375" anchor="ctr"/>
                </a:tc>
                <a:tc>
                  <a:txBody>
                    <a:bodyPr/>
                    <a:lstStyle/>
                    <a:p>
                      <a:pPr marL="0" marR="0" lvl="0" indent="0" algn="l" rtl="0">
                        <a:spcBef>
                          <a:spcPts val="0"/>
                        </a:spcBef>
                        <a:spcAft>
                          <a:spcPts val="0"/>
                        </a:spcAft>
                        <a:buNone/>
                      </a:pPr>
                      <a:r>
                        <a:rPr lang="en-US" sz="1200"/>
                        <a:t>Άνθρωποι, IT συστήματα, αρχές, υπηρεσίες ασφάλειας, συστήματα ασφαλείας</a:t>
                      </a:r>
                      <a:endParaRPr/>
                    </a:p>
                  </a:txBody>
                  <a:tcPr marL="36775" marR="36775" marT="18375" marB="18375" anchor="ctr"/>
                </a:tc>
                <a:extLst>
                  <a:ext uri="{0D108BD9-81ED-4DB2-BD59-A6C34878D82A}">
                    <a16:rowId xmlns:a16="http://schemas.microsoft.com/office/drawing/2014/main" val="10011"/>
                  </a:ext>
                </a:extLst>
              </a:tr>
              <a:tr h="323850">
                <a:tc>
                  <a:txBody>
                    <a:bodyPr/>
                    <a:lstStyle/>
                    <a:p>
                      <a:pPr marL="0" marR="0" lvl="0" indent="0" algn="l" rtl="0">
                        <a:spcBef>
                          <a:spcPts val="0"/>
                        </a:spcBef>
                        <a:spcAft>
                          <a:spcPts val="0"/>
                        </a:spcAft>
                        <a:buNone/>
                      </a:pPr>
                      <a:r>
                        <a:rPr lang="en-US" sz="1200"/>
                        <a:t>- Resource Development</a:t>
                      </a:r>
                      <a:endParaRPr/>
                    </a:p>
                  </a:txBody>
                  <a:tcPr marL="36775" marR="36775" marT="18375" marB="18375" anchor="ctr"/>
                </a:tc>
                <a:tc>
                  <a:txBody>
                    <a:bodyPr/>
                    <a:lstStyle/>
                    <a:p>
                      <a:pPr marL="0" marR="0" lvl="0" indent="0" algn="l" rtl="0">
                        <a:spcBef>
                          <a:spcPts val="0"/>
                        </a:spcBef>
                        <a:spcAft>
                          <a:spcPts val="0"/>
                        </a:spcAft>
                        <a:buNone/>
                      </a:pPr>
                      <a:r>
                        <a:rPr lang="en-US" sz="1200"/>
                        <a:t>Άνθρωποι, IT συστήματα, αρχές, συστήματα ασφαλείας, πληροφορίες και δεδομένα</a:t>
                      </a:r>
                      <a:endParaRPr/>
                    </a:p>
                  </a:txBody>
                  <a:tcPr marL="36775" marR="36775" marT="18375" marB="18375" anchor="ctr"/>
                </a:tc>
                <a:extLst>
                  <a:ext uri="{0D108BD9-81ED-4DB2-BD59-A6C34878D82A}">
                    <a16:rowId xmlns:a16="http://schemas.microsoft.com/office/drawing/2014/main" val="10012"/>
                  </a:ext>
                </a:extLst>
              </a:tr>
              <a:tr h="185050">
                <a:tc>
                  <a:txBody>
                    <a:bodyPr/>
                    <a:lstStyle/>
                    <a:p>
                      <a:pPr marL="0" marR="0" lvl="0" indent="0" algn="l" rtl="0">
                        <a:spcBef>
                          <a:spcPts val="0"/>
                        </a:spcBef>
                        <a:spcAft>
                          <a:spcPts val="0"/>
                        </a:spcAft>
                        <a:buNone/>
                      </a:pPr>
                      <a:r>
                        <a:rPr lang="en-US" sz="1200"/>
                        <a:t>- Initial Access</a:t>
                      </a:r>
                      <a:endParaRPr/>
                    </a:p>
                  </a:txBody>
                  <a:tcPr marL="36775" marR="36775" marT="18375" marB="18375" anchor="ctr"/>
                </a:tc>
                <a:tc>
                  <a:txBody>
                    <a:bodyPr/>
                    <a:lstStyle/>
                    <a:p>
                      <a:pPr marL="0" marR="0" lvl="0" indent="0" algn="l" rtl="0">
                        <a:spcBef>
                          <a:spcPts val="0"/>
                        </a:spcBef>
                        <a:spcAft>
                          <a:spcPts val="0"/>
                        </a:spcAft>
                        <a:buNone/>
                      </a:pPr>
                      <a:r>
                        <a:rPr lang="en-US" sz="1200"/>
                        <a:t>Άνθρωποι, IT/OT συστήματα</a:t>
                      </a:r>
                      <a:endParaRPr/>
                    </a:p>
                  </a:txBody>
                  <a:tcPr marL="36775" marR="36775" marT="18375" marB="18375" anchor="ctr"/>
                </a:tc>
                <a:extLst>
                  <a:ext uri="{0D108BD9-81ED-4DB2-BD59-A6C34878D82A}">
                    <a16:rowId xmlns:a16="http://schemas.microsoft.com/office/drawing/2014/main" val="10013"/>
                  </a:ext>
                </a:extLst>
              </a:tr>
              <a:tr h="185050">
                <a:tc>
                  <a:txBody>
                    <a:bodyPr/>
                    <a:lstStyle/>
                    <a:p>
                      <a:pPr marL="0" marR="0" lvl="0" indent="0" algn="l" rtl="0">
                        <a:spcBef>
                          <a:spcPts val="0"/>
                        </a:spcBef>
                        <a:spcAft>
                          <a:spcPts val="0"/>
                        </a:spcAft>
                        <a:buNone/>
                      </a:pPr>
                      <a:r>
                        <a:rPr lang="en-US" sz="1200"/>
                        <a:t>- Execution</a:t>
                      </a:r>
                      <a:endParaRPr/>
                    </a:p>
                  </a:txBody>
                  <a:tcPr marL="36775" marR="36775" marT="18375" marB="18375" anchor="ctr"/>
                </a:tc>
                <a:tc>
                  <a:txBody>
                    <a:bodyPr/>
                    <a:lstStyle/>
                    <a:p>
                      <a:pPr marL="0" marR="0" lvl="0" indent="0" algn="l" rtl="0">
                        <a:spcBef>
                          <a:spcPts val="0"/>
                        </a:spcBef>
                        <a:spcAft>
                          <a:spcPts val="0"/>
                        </a:spcAft>
                        <a:buNone/>
                      </a:pPr>
                      <a:r>
                        <a:rPr lang="en-US" sz="1200"/>
                        <a:t>Άνθρωποι, IT συστήματα</a:t>
                      </a:r>
                      <a:endParaRPr/>
                    </a:p>
                  </a:txBody>
                  <a:tcPr marL="36775" marR="36775" marT="18375" marB="18375" anchor="ctr"/>
                </a:tc>
                <a:extLst>
                  <a:ext uri="{0D108BD9-81ED-4DB2-BD59-A6C34878D82A}">
                    <a16:rowId xmlns:a16="http://schemas.microsoft.com/office/drawing/2014/main" val="10014"/>
                  </a:ext>
                </a:extLst>
              </a:tr>
              <a:tr h="185050">
                <a:tc>
                  <a:txBody>
                    <a:bodyPr/>
                    <a:lstStyle/>
                    <a:p>
                      <a:pPr marL="0" marR="0" lvl="0" indent="0" algn="l" rtl="0">
                        <a:spcBef>
                          <a:spcPts val="0"/>
                        </a:spcBef>
                        <a:spcAft>
                          <a:spcPts val="0"/>
                        </a:spcAft>
                        <a:buNone/>
                      </a:pPr>
                      <a:r>
                        <a:rPr lang="en-US" sz="1200" b="1"/>
                        <a:t>Threats Against Availability (DDoS)</a:t>
                      </a:r>
                      <a:endParaRPr sz="1200"/>
                    </a:p>
                  </a:txBody>
                  <a:tcPr marL="36775" marR="36775" marT="18375" marB="18375" anchor="ctr"/>
                </a:tc>
                <a:tc>
                  <a:txBody>
                    <a:bodyPr/>
                    <a:lstStyle/>
                    <a:p>
                      <a:pPr marL="0" marR="0" lvl="0" indent="0" algn="l" rtl="0">
                        <a:spcBef>
                          <a:spcPts val="0"/>
                        </a:spcBef>
                        <a:spcAft>
                          <a:spcPts val="0"/>
                        </a:spcAft>
                        <a:buNone/>
                      </a:pPr>
                      <a:endParaRPr sz="1200"/>
                    </a:p>
                  </a:txBody>
                  <a:tcPr marL="36775" marR="36775" marT="18375" marB="18375" anchor="ctr"/>
                </a:tc>
                <a:extLst>
                  <a:ext uri="{0D108BD9-81ED-4DB2-BD59-A6C34878D82A}">
                    <a16:rowId xmlns:a16="http://schemas.microsoft.com/office/drawing/2014/main" val="10015"/>
                  </a:ext>
                </a:extLst>
              </a:tr>
              <a:tr h="185050">
                <a:tc>
                  <a:txBody>
                    <a:bodyPr/>
                    <a:lstStyle/>
                    <a:p>
                      <a:pPr marL="0" marR="0" lvl="0" indent="0" algn="l" rtl="0">
                        <a:spcBef>
                          <a:spcPts val="0"/>
                        </a:spcBef>
                        <a:spcAft>
                          <a:spcPts val="0"/>
                        </a:spcAft>
                        <a:buNone/>
                      </a:pPr>
                      <a:r>
                        <a:rPr lang="en-US" sz="1200"/>
                        <a:t>- Resource Development</a:t>
                      </a:r>
                      <a:endParaRPr/>
                    </a:p>
                  </a:txBody>
                  <a:tcPr marL="36775" marR="36775" marT="18375" marB="18375" anchor="ctr"/>
                </a:tc>
                <a:tc>
                  <a:txBody>
                    <a:bodyPr/>
                    <a:lstStyle/>
                    <a:p>
                      <a:pPr marL="0" marR="0" lvl="0" indent="0" algn="l" rtl="0">
                        <a:spcBef>
                          <a:spcPts val="0"/>
                        </a:spcBef>
                        <a:spcAft>
                          <a:spcPts val="0"/>
                        </a:spcAft>
                        <a:buNone/>
                      </a:pPr>
                      <a:r>
                        <a:rPr lang="en-US" sz="1200"/>
                        <a:t>IT συστήματα, υποδομές σταθερής/κινητής πρόσβασης</a:t>
                      </a:r>
                      <a:endParaRPr/>
                    </a:p>
                  </a:txBody>
                  <a:tcPr marL="36775" marR="36775" marT="18375" marB="18375" anchor="ctr"/>
                </a:tc>
                <a:extLst>
                  <a:ext uri="{0D108BD9-81ED-4DB2-BD59-A6C34878D82A}">
                    <a16:rowId xmlns:a16="http://schemas.microsoft.com/office/drawing/2014/main" val="10016"/>
                  </a:ext>
                </a:extLst>
              </a:tr>
              <a:tr h="185050">
                <a:tc>
                  <a:txBody>
                    <a:bodyPr/>
                    <a:lstStyle/>
                    <a:p>
                      <a:pPr marL="0" marR="0" lvl="0" indent="0" algn="l" rtl="0">
                        <a:spcBef>
                          <a:spcPts val="0"/>
                        </a:spcBef>
                        <a:spcAft>
                          <a:spcPts val="0"/>
                        </a:spcAft>
                        <a:buNone/>
                      </a:pPr>
                      <a:r>
                        <a:rPr lang="en-US" sz="1200"/>
                        <a:t>- Defence Evasion</a:t>
                      </a:r>
                      <a:endParaRPr/>
                    </a:p>
                  </a:txBody>
                  <a:tcPr marL="36775" marR="36775" marT="18375" marB="18375" anchor="ctr"/>
                </a:tc>
                <a:tc>
                  <a:txBody>
                    <a:bodyPr/>
                    <a:lstStyle/>
                    <a:p>
                      <a:pPr marL="0" marR="0" lvl="0" indent="0" algn="l" rtl="0">
                        <a:spcBef>
                          <a:spcPts val="0"/>
                        </a:spcBef>
                        <a:spcAft>
                          <a:spcPts val="0"/>
                        </a:spcAft>
                        <a:buNone/>
                      </a:pPr>
                      <a:r>
                        <a:rPr lang="en-US" sz="1200"/>
                        <a:t>IT συστήματα, τερματικές συσκευές, δικτυακά στοιχεία</a:t>
                      </a:r>
                      <a:endParaRPr/>
                    </a:p>
                  </a:txBody>
                  <a:tcPr marL="36775" marR="36775" marT="18375" marB="18375" anchor="ctr"/>
                </a:tc>
                <a:extLst>
                  <a:ext uri="{0D108BD9-81ED-4DB2-BD59-A6C34878D82A}">
                    <a16:rowId xmlns:a16="http://schemas.microsoft.com/office/drawing/2014/main" val="10017"/>
                  </a:ext>
                </a:extLst>
              </a:tr>
              <a:tr h="462650">
                <a:tc>
                  <a:txBody>
                    <a:bodyPr/>
                    <a:lstStyle/>
                    <a:p>
                      <a:pPr marL="0" marR="0" lvl="0" indent="0" algn="l" rtl="0">
                        <a:spcBef>
                          <a:spcPts val="0"/>
                        </a:spcBef>
                        <a:spcAft>
                          <a:spcPts val="0"/>
                        </a:spcAft>
                        <a:buNone/>
                      </a:pPr>
                      <a:r>
                        <a:rPr lang="en-US" sz="1200"/>
                        <a:t>- Impact</a:t>
                      </a:r>
                      <a:endParaRPr/>
                    </a:p>
                  </a:txBody>
                  <a:tcPr marL="36775" marR="36775" marT="18375" marB="18375" anchor="ctr"/>
                </a:tc>
                <a:tc>
                  <a:txBody>
                    <a:bodyPr/>
                    <a:lstStyle/>
                    <a:p>
                      <a:pPr marL="0" marR="0" lvl="0" indent="0" algn="l" rtl="0">
                        <a:spcBef>
                          <a:spcPts val="0"/>
                        </a:spcBef>
                        <a:spcAft>
                          <a:spcPts val="0"/>
                        </a:spcAft>
                        <a:buNone/>
                      </a:pPr>
                      <a:r>
                        <a:rPr lang="en-US" sz="1200"/>
                        <a:t>IT συστήματα, υποδομές, υπηρεσίες πρόσδεσης/φόρτωσης, υπηρεσίες υποστήριξης, αρχές και ασφάλεια</a:t>
                      </a:r>
                      <a:endParaRPr/>
                    </a:p>
                  </a:txBody>
                  <a:tcPr marL="36775" marR="36775" marT="18375" marB="18375" anchor="ctr"/>
                </a:tc>
                <a:extLst>
                  <a:ext uri="{0D108BD9-81ED-4DB2-BD59-A6C34878D82A}">
                    <a16:rowId xmlns:a16="http://schemas.microsoft.com/office/drawing/2014/main" val="10018"/>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02"/>
        <p:cNvGrpSpPr/>
        <p:nvPr/>
      </p:nvGrpSpPr>
      <p:grpSpPr>
        <a:xfrm>
          <a:off x="0" y="0"/>
          <a:ext cx="0" cy="0"/>
          <a:chOff x="0" y="0"/>
          <a:chExt cx="0" cy="0"/>
        </a:xfrm>
      </p:grpSpPr>
      <p:pic>
        <p:nvPicPr>
          <p:cNvPr id="2603" name="Google Shape;2603;p127"/>
          <p:cNvPicPr preferRelativeResize="0"/>
          <p:nvPr/>
        </p:nvPicPr>
        <p:blipFill rotWithShape="1">
          <a:blip r:embed="rId3">
            <a:alphaModFix/>
          </a:blip>
          <a:srcRect/>
          <a:stretch/>
        </p:blipFill>
        <p:spPr>
          <a:xfrm>
            <a:off x="9458325" y="5600700"/>
            <a:ext cx="1112837" cy="1188085"/>
          </a:xfrm>
          <a:prstGeom prst="rect">
            <a:avLst/>
          </a:prstGeom>
          <a:noFill/>
          <a:ln>
            <a:noFill/>
          </a:ln>
        </p:spPr>
      </p:pic>
      <p:sp>
        <p:nvSpPr>
          <p:cNvPr id="2604" name="Google Shape;2604;p127"/>
          <p:cNvSpPr/>
          <p:nvPr/>
        </p:nvSpPr>
        <p:spPr>
          <a:xfrm>
            <a:off x="1487169" y="0"/>
            <a:ext cx="9180830" cy="1052830"/>
          </a:xfrm>
          <a:custGeom>
            <a:avLst/>
            <a:gdLst/>
            <a:ahLst/>
            <a:cxnLst/>
            <a:rect l="l" t="t" r="r" b="b"/>
            <a:pathLst>
              <a:path w="9180830" h="1052830" extrusionOk="0">
                <a:moveTo>
                  <a:pt x="9180830" y="0"/>
                </a:moveTo>
                <a:lnTo>
                  <a:pt x="0" y="0"/>
                </a:lnTo>
                <a:lnTo>
                  <a:pt x="0" y="1052829"/>
                </a:lnTo>
                <a:lnTo>
                  <a:pt x="9180830" y="1052829"/>
                </a:lnTo>
                <a:lnTo>
                  <a:pt x="9180830" y="0"/>
                </a:lnTo>
                <a:close/>
              </a:path>
            </a:pathLst>
          </a:custGeom>
          <a:solidFill>
            <a:srgbClr val="7570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5" name="Google Shape;2605;p127"/>
          <p:cNvSpPr txBox="1">
            <a:spLocks noGrp="1"/>
          </p:cNvSpPr>
          <p:nvPr>
            <p:ph type="title"/>
          </p:nvPr>
        </p:nvSpPr>
        <p:spPr>
          <a:xfrm>
            <a:off x="1695768" y="184150"/>
            <a:ext cx="8052434" cy="763270"/>
          </a:xfrm>
          <a:prstGeom prst="rect">
            <a:avLst/>
          </a:prstGeom>
          <a:noFill/>
          <a:ln>
            <a:noFill/>
          </a:ln>
        </p:spPr>
        <p:txBody>
          <a:bodyPr spcFirstLastPara="1" wrap="square" lIns="0" tIns="6350" rIns="0" bIns="0" anchor="t" anchorCtr="0">
            <a:spAutoFit/>
          </a:bodyPr>
          <a:lstStyle/>
          <a:p>
            <a:pPr marL="12700" marR="5080" lvl="0" indent="0" algn="l" rtl="0">
              <a:lnSpc>
                <a:spcPct val="101699"/>
              </a:lnSpc>
              <a:spcBef>
                <a:spcPts val="0"/>
              </a:spcBef>
              <a:spcAft>
                <a:spcPts val="0"/>
              </a:spcAft>
              <a:buNone/>
            </a:pPr>
            <a:r>
              <a:rPr lang="en-US">
                <a:latin typeface="Calibri"/>
                <a:ea typeface="Calibri"/>
                <a:cs typeface="Calibri"/>
                <a:sym typeface="Calibri"/>
              </a:rPr>
              <a:t>Υπηρεσίες εφοδιαστικής αλυσίδας ενδυναμωμένες από </a:t>
            </a:r>
            <a:r>
              <a:rPr lang="en-US"/>
              <a:t>ICT  (Information and Communication Technology - </a:t>
            </a:r>
            <a:r>
              <a:rPr lang="en-US">
                <a:latin typeface="Calibri"/>
                <a:ea typeface="Calibri"/>
                <a:cs typeface="Calibri"/>
                <a:sym typeface="Calibri"/>
              </a:rPr>
              <a:t>Τεχνολογίες</a:t>
            </a:r>
            <a:endParaRPr/>
          </a:p>
        </p:txBody>
      </p:sp>
      <p:grpSp>
        <p:nvGrpSpPr>
          <p:cNvPr id="2606" name="Google Shape;2606;p127"/>
          <p:cNvGrpSpPr/>
          <p:nvPr/>
        </p:nvGrpSpPr>
        <p:grpSpPr>
          <a:xfrm>
            <a:off x="2207577" y="1698625"/>
            <a:ext cx="8209280" cy="4498340"/>
            <a:chOff x="2207577" y="1698625"/>
            <a:chExt cx="8209280" cy="4498340"/>
          </a:xfrm>
        </p:grpSpPr>
        <p:pic>
          <p:nvPicPr>
            <p:cNvPr id="2607" name="Google Shape;2607;p127"/>
            <p:cNvPicPr preferRelativeResize="0"/>
            <p:nvPr/>
          </p:nvPicPr>
          <p:blipFill rotWithShape="1">
            <a:blip r:embed="rId4">
              <a:alphaModFix/>
            </a:blip>
            <a:srcRect/>
            <a:stretch/>
          </p:blipFill>
          <p:spPr>
            <a:xfrm>
              <a:off x="3636009" y="1698625"/>
              <a:ext cx="4932997" cy="4498340"/>
            </a:xfrm>
            <a:prstGeom prst="rect">
              <a:avLst/>
            </a:prstGeom>
            <a:noFill/>
            <a:ln>
              <a:noFill/>
            </a:ln>
          </p:spPr>
        </p:pic>
        <p:sp>
          <p:nvSpPr>
            <p:cNvPr id="2608" name="Google Shape;2608;p127"/>
            <p:cNvSpPr/>
            <p:nvPr/>
          </p:nvSpPr>
          <p:spPr>
            <a:xfrm>
              <a:off x="2207577" y="2418080"/>
              <a:ext cx="8209280" cy="369570"/>
            </a:xfrm>
            <a:custGeom>
              <a:avLst/>
              <a:gdLst/>
              <a:ahLst/>
              <a:cxnLst/>
              <a:rect l="l" t="t" r="r" b="b"/>
              <a:pathLst>
                <a:path w="8209280" h="369569" extrusionOk="0">
                  <a:moveTo>
                    <a:pt x="8208962" y="0"/>
                  </a:moveTo>
                  <a:lnTo>
                    <a:pt x="0" y="0"/>
                  </a:lnTo>
                  <a:lnTo>
                    <a:pt x="0" y="369252"/>
                  </a:lnTo>
                  <a:lnTo>
                    <a:pt x="8208962" y="369252"/>
                  </a:lnTo>
                  <a:lnTo>
                    <a:pt x="8208962" y="0"/>
                  </a:lnTo>
                  <a:close/>
                </a:path>
              </a:pathLst>
            </a:custGeom>
            <a:solidFill>
              <a:srgbClr val="F0F0F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09" name="Google Shape;2609;p127"/>
            <p:cNvPicPr preferRelativeResize="0"/>
            <p:nvPr/>
          </p:nvPicPr>
          <p:blipFill rotWithShape="1">
            <a:blip r:embed="rId5">
              <a:alphaModFix/>
            </a:blip>
            <a:srcRect/>
            <a:stretch/>
          </p:blipFill>
          <p:spPr>
            <a:xfrm>
              <a:off x="2301239" y="2389187"/>
              <a:ext cx="1465262" cy="511175"/>
            </a:xfrm>
            <a:prstGeom prst="rect">
              <a:avLst/>
            </a:prstGeom>
            <a:noFill/>
            <a:ln>
              <a:noFill/>
            </a:ln>
          </p:spPr>
        </p:pic>
        <p:pic>
          <p:nvPicPr>
            <p:cNvPr id="2610" name="Google Shape;2610;p127"/>
            <p:cNvPicPr preferRelativeResize="0"/>
            <p:nvPr/>
          </p:nvPicPr>
          <p:blipFill rotWithShape="1">
            <a:blip r:embed="rId6">
              <a:alphaModFix/>
            </a:blip>
            <a:srcRect/>
            <a:stretch/>
          </p:blipFill>
          <p:spPr>
            <a:xfrm>
              <a:off x="3461067" y="2389187"/>
              <a:ext cx="432117" cy="511175"/>
            </a:xfrm>
            <a:prstGeom prst="rect">
              <a:avLst/>
            </a:prstGeom>
            <a:noFill/>
            <a:ln>
              <a:noFill/>
            </a:ln>
          </p:spPr>
        </p:pic>
        <p:pic>
          <p:nvPicPr>
            <p:cNvPr id="2611" name="Google Shape;2611;p127"/>
            <p:cNvPicPr preferRelativeResize="0"/>
            <p:nvPr/>
          </p:nvPicPr>
          <p:blipFill rotWithShape="1">
            <a:blip r:embed="rId7">
              <a:alphaModFix/>
            </a:blip>
            <a:srcRect/>
            <a:stretch/>
          </p:blipFill>
          <p:spPr>
            <a:xfrm>
              <a:off x="3587432" y="2389187"/>
              <a:ext cx="790257" cy="511175"/>
            </a:xfrm>
            <a:prstGeom prst="rect">
              <a:avLst/>
            </a:prstGeom>
            <a:noFill/>
            <a:ln>
              <a:noFill/>
            </a:ln>
          </p:spPr>
        </p:pic>
        <p:pic>
          <p:nvPicPr>
            <p:cNvPr id="2612" name="Google Shape;2612;p127"/>
            <p:cNvPicPr preferRelativeResize="0"/>
            <p:nvPr/>
          </p:nvPicPr>
          <p:blipFill rotWithShape="1">
            <a:blip r:embed="rId8">
              <a:alphaModFix/>
            </a:blip>
            <a:srcRect/>
            <a:stretch/>
          </p:blipFill>
          <p:spPr>
            <a:xfrm>
              <a:off x="4136072" y="2389187"/>
              <a:ext cx="802322" cy="511175"/>
            </a:xfrm>
            <a:prstGeom prst="rect">
              <a:avLst/>
            </a:prstGeom>
            <a:noFill/>
            <a:ln>
              <a:noFill/>
            </a:ln>
          </p:spPr>
        </p:pic>
        <p:pic>
          <p:nvPicPr>
            <p:cNvPr id="2613" name="Google Shape;2613;p127"/>
            <p:cNvPicPr preferRelativeResize="0"/>
            <p:nvPr/>
          </p:nvPicPr>
          <p:blipFill rotWithShape="1">
            <a:blip r:embed="rId9">
              <a:alphaModFix/>
            </a:blip>
            <a:srcRect/>
            <a:stretch/>
          </p:blipFill>
          <p:spPr>
            <a:xfrm>
              <a:off x="4632960" y="2389187"/>
              <a:ext cx="634682" cy="511175"/>
            </a:xfrm>
            <a:prstGeom prst="rect">
              <a:avLst/>
            </a:prstGeom>
            <a:noFill/>
            <a:ln>
              <a:noFill/>
            </a:ln>
          </p:spPr>
        </p:pic>
        <p:pic>
          <p:nvPicPr>
            <p:cNvPr id="2614" name="Google Shape;2614;p127"/>
            <p:cNvPicPr preferRelativeResize="0"/>
            <p:nvPr/>
          </p:nvPicPr>
          <p:blipFill rotWithShape="1">
            <a:blip r:embed="rId10">
              <a:alphaModFix/>
            </a:blip>
            <a:srcRect/>
            <a:stretch/>
          </p:blipFill>
          <p:spPr>
            <a:xfrm>
              <a:off x="5024754" y="2389187"/>
              <a:ext cx="1256664" cy="511175"/>
            </a:xfrm>
            <a:prstGeom prst="rect">
              <a:avLst/>
            </a:prstGeom>
            <a:noFill/>
            <a:ln>
              <a:noFill/>
            </a:ln>
          </p:spPr>
        </p:pic>
        <p:pic>
          <p:nvPicPr>
            <p:cNvPr id="2615" name="Google Shape;2615;p127"/>
            <p:cNvPicPr preferRelativeResize="0"/>
            <p:nvPr/>
          </p:nvPicPr>
          <p:blipFill rotWithShape="1">
            <a:blip r:embed="rId11">
              <a:alphaModFix/>
            </a:blip>
            <a:srcRect/>
            <a:stretch/>
          </p:blipFill>
          <p:spPr>
            <a:xfrm>
              <a:off x="6038214" y="2389187"/>
              <a:ext cx="767397" cy="511175"/>
            </a:xfrm>
            <a:prstGeom prst="rect">
              <a:avLst/>
            </a:prstGeom>
            <a:noFill/>
            <a:ln>
              <a:noFill/>
            </a:ln>
          </p:spPr>
        </p:pic>
        <p:pic>
          <p:nvPicPr>
            <p:cNvPr id="2616" name="Google Shape;2616;p127"/>
            <p:cNvPicPr preferRelativeResize="0"/>
            <p:nvPr/>
          </p:nvPicPr>
          <p:blipFill rotWithShape="1">
            <a:blip r:embed="rId12">
              <a:alphaModFix/>
            </a:blip>
            <a:srcRect/>
            <a:stretch/>
          </p:blipFill>
          <p:spPr>
            <a:xfrm>
              <a:off x="6563994" y="2389187"/>
              <a:ext cx="791845" cy="511175"/>
            </a:xfrm>
            <a:prstGeom prst="rect">
              <a:avLst/>
            </a:prstGeom>
            <a:noFill/>
            <a:ln>
              <a:noFill/>
            </a:ln>
          </p:spPr>
        </p:pic>
        <p:pic>
          <p:nvPicPr>
            <p:cNvPr id="2617" name="Google Shape;2617;p127"/>
            <p:cNvPicPr preferRelativeResize="0"/>
            <p:nvPr/>
          </p:nvPicPr>
          <p:blipFill rotWithShape="1">
            <a:blip r:embed="rId13">
              <a:alphaModFix/>
            </a:blip>
            <a:srcRect/>
            <a:stretch/>
          </p:blipFill>
          <p:spPr>
            <a:xfrm>
              <a:off x="7050087" y="2389187"/>
              <a:ext cx="1032509" cy="511175"/>
            </a:xfrm>
            <a:prstGeom prst="rect">
              <a:avLst/>
            </a:prstGeom>
            <a:noFill/>
            <a:ln>
              <a:noFill/>
            </a:ln>
          </p:spPr>
        </p:pic>
        <p:pic>
          <p:nvPicPr>
            <p:cNvPr id="2618" name="Google Shape;2618;p127"/>
            <p:cNvPicPr preferRelativeResize="0"/>
            <p:nvPr/>
          </p:nvPicPr>
          <p:blipFill rotWithShape="1">
            <a:blip r:embed="rId14">
              <a:alphaModFix/>
            </a:blip>
            <a:srcRect/>
            <a:stretch/>
          </p:blipFill>
          <p:spPr>
            <a:xfrm>
              <a:off x="7840980" y="2389187"/>
              <a:ext cx="931862" cy="511175"/>
            </a:xfrm>
            <a:prstGeom prst="rect">
              <a:avLst/>
            </a:prstGeom>
            <a:noFill/>
            <a:ln>
              <a:noFill/>
            </a:ln>
          </p:spPr>
        </p:pic>
        <p:pic>
          <p:nvPicPr>
            <p:cNvPr id="2619" name="Google Shape;2619;p127"/>
            <p:cNvPicPr preferRelativeResize="0"/>
            <p:nvPr/>
          </p:nvPicPr>
          <p:blipFill rotWithShape="1">
            <a:blip r:embed="rId15">
              <a:alphaModFix/>
            </a:blip>
            <a:srcRect/>
            <a:stretch/>
          </p:blipFill>
          <p:spPr>
            <a:xfrm>
              <a:off x="8593772" y="2389187"/>
              <a:ext cx="587375" cy="511175"/>
            </a:xfrm>
            <a:prstGeom prst="rect">
              <a:avLst/>
            </a:prstGeom>
            <a:noFill/>
            <a:ln>
              <a:noFill/>
            </a:ln>
          </p:spPr>
        </p:pic>
        <p:pic>
          <p:nvPicPr>
            <p:cNvPr id="2620" name="Google Shape;2620;p127"/>
            <p:cNvPicPr preferRelativeResize="0"/>
            <p:nvPr/>
          </p:nvPicPr>
          <p:blipFill rotWithShape="1">
            <a:blip r:embed="rId16">
              <a:alphaModFix/>
            </a:blip>
            <a:srcRect/>
            <a:stretch/>
          </p:blipFill>
          <p:spPr>
            <a:xfrm>
              <a:off x="8875712" y="2389187"/>
              <a:ext cx="872490" cy="511175"/>
            </a:xfrm>
            <a:prstGeom prst="rect">
              <a:avLst/>
            </a:prstGeom>
            <a:noFill/>
            <a:ln>
              <a:noFill/>
            </a:ln>
          </p:spPr>
        </p:pic>
        <p:pic>
          <p:nvPicPr>
            <p:cNvPr id="2621" name="Google Shape;2621;p127"/>
            <p:cNvPicPr preferRelativeResize="0"/>
            <p:nvPr/>
          </p:nvPicPr>
          <p:blipFill rotWithShape="1">
            <a:blip r:embed="rId17">
              <a:alphaModFix/>
            </a:blip>
            <a:srcRect/>
            <a:stretch/>
          </p:blipFill>
          <p:spPr>
            <a:xfrm>
              <a:off x="9569132" y="2389187"/>
              <a:ext cx="835977" cy="511175"/>
            </a:xfrm>
            <a:prstGeom prst="rect">
              <a:avLst/>
            </a:prstGeom>
            <a:noFill/>
            <a:ln>
              <a:noFill/>
            </a:ln>
          </p:spPr>
        </p:pic>
        <p:pic>
          <p:nvPicPr>
            <p:cNvPr id="2622" name="Google Shape;2622;p127"/>
            <p:cNvPicPr preferRelativeResize="0"/>
            <p:nvPr/>
          </p:nvPicPr>
          <p:blipFill rotWithShape="1">
            <a:blip r:embed="rId18">
              <a:alphaModFix/>
            </a:blip>
            <a:srcRect/>
            <a:stretch/>
          </p:blipFill>
          <p:spPr>
            <a:xfrm>
              <a:off x="5977255" y="2663507"/>
              <a:ext cx="689609" cy="511175"/>
            </a:xfrm>
            <a:prstGeom prst="rect">
              <a:avLst/>
            </a:prstGeom>
            <a:noFill/>
            <a:ln>
              <a:noFill/>
            </a:ln>
          </p:spPr>
        </p:pic>
      </p:grpSp>
      <p:sp>
        <p:nvSpPr>
          <p:cNvPr id="2623" name="Google Shape;2623;p127"/>
          <p:cNvSpPr txBox="1"/>
          <p:nvPr/>
        </p:nvSpPr>
        <p:spPr>
          <a:xfrm>
            <a:off x="2375534" y="1278572"/>
            <a:ext cx="7873365" cy="855980"/>
          </a:xfrm>
          <a:prstGeom prst="rect">
            <a:avLst/>
          </a:prstGeom>
          <a:noFill/>
          <a:ln>
            <a:noFill/>
          </a:ln>
        </p:spPr>
        <p:txBody>
          <a:bodyPr spcFirstLastPara="1" wrap="square" lIns="0" tIns="12700" rIns="0" bIns="0" anchor="t" anchorCtr="0">
            <a:spAutoFit/>
          </a:bodyPr>
          <a:lstStyle/>
          <a:p>
            <a:pPr marL="12700" marR="5080" lvl="0" indent="0" algn="ctr" rtl="0">
              <a:lnSpc>
                <a:spcPct val="151400"/>
              </a:lnSpc>
              <a:spcBef>
                <a:spcPts val="0"/>
              </a:spcBef>
              <a:spcAft>
                <a:spcPts val="0"/>
              </a:spcAft>
              <a:buNone/>
            </a:pPr>
            <a:r>
              <a:rPr lang="en-US" sz="1200" b="1">
                <a:solidFill>
                  <a:srgbClr val="FF0000"/>
                </a:solidFill>
                <a:latin typeface="Calibri"/>
                <a:ea typeface="Calibri"/>
                <a:cs typeface="Calibri"/>
                <a:sym typeface="Calibri"/>
              </a:rPr>
              <a:t>ΕΡΩΤΗΣΗ </a:t>
            </a:r>
            <a:r>
              <a:rPr lang="en-US" sz="1200" b="1">
                <a:solidFill>
                  <a:srgbClr val="006EBF"/>
                </a:solidFill>
                <a:latin typeface="Calibri"/>
                <a:ea typeface="Calibri"/>
                <a:cs typeface="Calibri"/>
                <a:sym typeface="Calibri"/>
              </a:rPr>
              <a:t>Πώς μπορούμε να εκτιμήσουμε τους κινδύνους αλυσίδας εφοδιασμού σε επίπεδο περιουσιακών  στοιχείων</a:t>
            </a:r>
            <a:endParaRPr sz="1200">
              <a:solidFill>
                <a:schemeClr val="dk1"/>
              </a:solidFill>
              <a:latin typeface="Calibri"/>
              <a:ea typeface="Calibri"/>
              <a:cs typeface="Calibri"/>
              <a:sym typeface="Calibri"/>
            </a:endParaRPr>
          </a:p>
          <a:p>
            <a:pPr marL="0" marR="51435" lvl="0" indent="0" algn="ctr" rtl="0">
              <a:lnSpc>
                <a:spcPct val="100000"/>
              </a:lnSpc>
              <a:spcBef>
                <a:spcPts val="740"/>
              </a:spcBef>
              <a:spcAft>
                <a:spcPts val="0"/>
              </a:spcAft>
              <a:buNone/>
            </a:pPr>
            <a:r>
              <a:rPr lang="en-US" sz="1200" b="1">
                <a:solidFill>
                  <a:srgbClr val="006EBF"/>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p:pic>
        <p:nvPicPr>
          <p:cNvPr id="2628" name="Google Shape;2628;p128"/>
          <p:cNvPicPr preferRelativeResize="0"/>
          <p:nvPr/>
        </p:nvPicPr>
        <p:blipFill rotWithShape="1">
          <a:blip r:embed="rId3">
            <a:alphaModFix/>
          </a:blip>
          <a:srcRect/>
          <a:stretch/>
        </p:blipFill>
        <p:spPr>
          <a:xfrm>
            <a:off x="9458325" y="5600700"/>
            <a:ext cx="1123950" cy="1200150"/>
          </a:xfrm>
          <a:prstGeom prst="rect">
            <a:avLst/>
          </a:prstGeom>
          <a:noFill/>
          <a:ln>
            <a:noFill/>
          </a:ln>
        </p:spPr>
      </p:pic>
      <p:sp>
        <p:nvSpPr>
          <p:cNvPr id="2629" name="Google Shape;2629;p128"/>
          <p:cNvSpPr/>
          <p:nvPr/>
        </p:nvSpPr>
        <p:spPr>
          <a:xfrm>
            <a:off x="1487487" y="0"/>
            <a:ext cx="9180830" cy="1025525"/>
          </a:xfrm>
          <a:custGeom>
            <a:avLst/>
            <a:gdLst/>
            <a:ahLst/>
            <a:cxnLst/>
            <a:rect l="l" t="t" r="r" b="b"/>
            <a:pathLst>
              <a:path w="9180830" h="1025525" extrusionOk="0">
                <a:moveTo>
                  <a:pt x="9180512" y="0"/>
                </a:moveTo>
                <a:lnTo>
                  <a:pt x="0" y="0"/>
                </a:lnTo>
                <a:lnTo>
                  <a:pt x="0" y="1025525"/>
                </a:lnTo>
                <a:lnTo>
                  <a:pt x="9180512" y="1025525"/>
                </a:lnTo>
                <a:lnTo>
                  <a:pt x="9180512" y="0"/>
                </a:lnTo>
                <a:close/>
              </a:path>
            </a:pathLst>
          </a:custGeom>
          <a:solidFill>
            <a:srgbClr val="7570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30" name="Google Shape;2630;p128"/>
          <p:cNvGrpSpPr/>
          <p:nvPr/>
        </p:nvGrpSpPr>
        <p:grpSpPr>
          <a:xfrm>
            <a:off x="1723072" y="784225"/>
            <a:ext cx="8909049" cy="6073774"/>
            <a:chOff x="1723072" y="784225"/>
            <a:chExt cx="8909049" cy="6073774"/>
          </a:xfrm>
        </p:grpSpPr>
        <p:pic>
          <p:nvPicPr>
            <p:cNvPr id="2631" name="Google Shape;2631;p128"/>
            <p:cNvPicPr preferRelativeResize="0"/>
            <p:nvPr/>
          </p:nvPicPr>
          <p:blipFill rotWithShape="1">
            <a:blip r:embed="rId4">
              <a:alphaModFix/>
            </a:blip>
            <a:srcRect/>
            <a:stretch/>
          </p:blipFill>
          <p:spPr>
            <a:xfrm>
              <a:off x="2783522" y="1346517"/>
              <a:ext cx="6984682" cy="4680585"/>
            </a:xfrm>
            <a:prstGeom prst="rect">
              <a:avLst/>
            </a:prstGeom>
            <a:noFill/>
            <a:ln>
              <a:noFill/>
            </a:ln>
          </p:spPr>
        </p:pic>
        <p:pic>
          <p:nvPicPr>
            <p:cNvPr id="2632" name="Google Shape;2632;p128"/>
            <p:cNvPicPr preferRelativeResize="0"/>
            <p:nvPr/>
          </p:nvPicPr>
          <p:blipFill rotWithShape="1">
            <a:blip r:embed="rId5">
              <a:alphaModFix/>
            </a:blip>
            <a:srcRect/>
            <a:stretch/>
          </p:blipFill>
          <p:spPr>
            <a:xfrm>
              <a:off x="6671944" y="6027102"/>
              <a:ext cx="1481772" cy="830897"/>
            </a:xfrm>
            <a:prstGeom prst="rect">
              <a:avLst/>
            </a:prstGeom>
            <a:noFill/>
            <a:ln>
              <a:noFill/>
            </a:ln>
          </p:spPr>
        </p:pic>
        <p:pic>
          <p:nvPicPr>
            <p:cNvPr id="2633" name="Google Shape;2633;p128"/>
            <p:cNvPicPr preferRelativeResize="0"/>
            <p:nvPr/>
          </p:nvPicPr>
          <p:blipFill rotWithShape="1">
            <a:blip r:embed="rId6">
              <a:alphaModFix/>
            </a:blip>
            <a:srcRect/>
            <a:stretch/>
          </p:blipFill>
          <p:spPr>
            <a:xfrm>
              <a:off x="1782762" y="5085079"/>
              <a:ext cx="1065212" cy="675957"/>
            </a:xfrm>
            <a:prstGeom prst="rect">
              <a:avLst/>
            </a:prstGeom>
            <a:noFill/>
            <a:ln>
              <a:noFill/>
            </a:ln>
          </p:spPr>
        </p:pic>
        <p:pic>
          <p:nvPicPr>
            <p:cNvPr id="2634" name="Google Shape;2634;p128"/>
            <p:cNvPicPr preferRelativeResize="0"/>
            <p:nvPr/>
          </p:nvPicPr>
          <p:blipFill rotWithShape="1">
            <a:blip r:embed="rId7">
              <a:alphaModFix/>
            </a:blip>
            <a:srcRect/>
            <a:stretch/>
          </p:blipFill>
          <p:spPr>
            <a:xfrm>
              <a:off x="1723072" y="1097279"/>
              <a:ext cx="1184275" cy="656272"/>
            </a:xfrm>
            <a:prstGeom prst="rect">
              <a:avLst/>
            </a:prstGeom>
            <a:noFill/>
            <a:ln>
              <a:noFill/>
            </a:ln>
          </p:spPr>
        </p:pic>
        <p:pic>
          <p:nvPicPr>
            <p:cNvPr id="2635" name="Google Shape;2635;p128"/>
            <p:cNvPicPr preferRelativeResize="0"/>
            <p:nvPr/>
          </p:nvPicPr>
          <p:blipFill rotWithShape="1">
            <a:blip r:embed="rId8">
              <a:alphaModFix/>
            </a:blip>
            <a:srcRect/>
            <a:stretch/>
          </p:blipFill>
          <p:spPr>
            <a:xfrm>
              <a:off x="9120187" y="784225"/>
              <a:ext cx="1511934" cy="969010"/>
            </a:xfrm>
            <a:prstGeom prst="rect">
              <a:avLst/>
            </a:prstGeom>
            <a:noFill/>
            <a:ln>
              <a:noFill/>
            </a:ln>
          </p:spPr>
        </p:pic>
      </p:grpSp>
      <p:sp>
        <p:nvSpPr>
          <p:cNvPr id="2636" name="Google Shape;2636;p128"/>
          <p:cNvSpPr txBox="1">
            <a:spLocks noGrp="1"/>
          </p:cNvSpPr>
          <p:nvPr>
            <p:ph type="title"/>
          </p:nvPr>
        </p:nvSpPr>
        <p:spPr>
          <a:xfrm>
            <a:off x="1565910" y="181609"/>
            <a:ext cx="10288905"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Υπηρεσία ναυτιλιακής αλυσίδας εφοδιασμού ICT (Information and Communication</a:t>
            </a:r>
            <a:endParaRPr/>
          </a:p>
        </p:txBody>
      </p:sp>
      <p:sp>
        <p:nvSpPr>
          <p:cNvPr id="2637" name="Google Shape;2637;p128"/>
          <p:cNvSpPr txBox="1"/>
          <p:nvPr/>
        </p:nvSpPr>
        <p:spPr>
          <a:xfrm>
            <a:off x="1571942" y="516573"/>
            <a:ext cx="749427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a:solidFill>
                  <a:schemeClr val="dk1"/>
                </a:solidFill>
                <a:latin typeface="Times New Roman"/>
                <a:ea typeface="Times New Roman"/>
                <a:cs typeface="Times New Roman"/>
                <a:sym typeface="Times New Roman"/>
              </a:rPr>
              <a:t>Technology - Τεχνολογίες Πληροφορικής και Επικοινωνιών)</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42" name="Google Shape;2642;p129"/>
          <p:cNvSpPr/>
          <p:nvPr/>
        </p:nvSpPr>
        <p:spPr>
          <a:xfrm>
            <a:off x="1524000" y="0"/>
            <a:ext cx="9180830" cy="1025525"/>
          </a:xfrm>
          <a:custGeom>
            <a:avLst/>
            <a:gdLst/>
            <a:ahLst/>
            <a:cxnLst/>
            <a:rect l="l" t="t" r="r" b="b"/>
            <a:pathLst>
              <a:path w="9180830" h="1025525" extrusionOk="0">
                <a:moveTo>
                  <a:pt x="9180830" y="0"/>
                </a:moveTo>
                <a:lnTo>
                  <a:pt x="0" y="0"/>
                </a:lnTo>
                <a:lnTo>
                  <a:pt x="0" y="1025525"/>
                </a:lnTo>
                <a:lnTo>
                  <a:pt x="9180830" y="1025525"/>
                </a:lnTo>
                <a:lnTo>
                  <a:pt x="9180830" y="0"/>
                </a:lnTo>
                <a:close/>
              </a:path>
            </a:pathLst>
          </a:custGeom>
          <a:solidFill>
            <a:srgbClr val="7570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3" name="Google Shape;2643;p129"/>
          <p:cNvSpPr txBox="1">
            <a:spLocks noGrp="1"/>
          </p:cNvSpPr>
          <p:nvPr>
            <p:ph type="title"/>
          </p:nvPr>
        </p:nvSpPr>
        <p:spPr>
          <a:xfrm>
            <a:off x="1863725" y="0"/>
            <a:ext cx="8832215" cy="695325"/>
          </a:xfrm>
          <a:prstGeom prst="rect">
            <a:avLst/>
          </a:prstGeom>
          <a:noFill/>
          <a:ln>
            <a:noFill/>
          </a:ln>
        </p:spPr>
        <p:txBody>
          <a:bodyPr spcFirstLastPara="1" wrap="square" lIns="0" tIns="36175" rIns="0" bIns="0" anchor="t" anchorCtr="0">
            <a:spAutoFit/>
          </a:bodyPr>
          <a:lstStyle/>
          <a:p>
            <a:pPr marL="1099820" marR="5080" lvl="0" indent="-1087120" algn="l" rtl="0">
              <a:lnSpc>
                <a:spcPct val="114666"/>
              </a:lnSpc>
              <a:spcBef>
                <a:spcPts val="0"/>
              </a:spcBef>
              <a:spcAft>
                <a:spcPts val="0"/>
              </a:spcAft>
              <a:buNone/>
            </a:pPr>
            <a:r>
              <a:rPr lang="en-US" sz="2250"/>
              <a:t>MITIGATE </a:t>
            </a:r>
            <a:r>
              <a:rPr lang="en-US" sz="2250">
                <a:latin typeface="Calibri"/>
                <a:ea typeface="Calibri"/>
                <a:cs typeface="Calibri"/>
                <a:sym typeface="Calibri"/>
              </a:rPr>
              <a:t>Αξιολόγηση κινδύνων στη ναυτιλιακή αλυσίδα εφοδιασμού με  βάση τα αποδεικτικά στοιχεία </a:t>
            </a:r>
            <a:r>
              <a:rPr lang="en-US" sz="2250"/>
              <a:t>g-MSRA)</a:t>
            </a:r>
            <a:endParaRPr sz="2250">
              <a:latin typeface="Calibri"/>
              <a:ea typeface="Calibri"/>
              <a:cs typeface="Calibri"/>
              <a:sym typeface="Calibri"/>
            </a:endParaRPr>
          </a:p>
        </p:txBody>
      </p:sp>
      <p:grpSp>
        <p:nvGrpSpPr>
          <p:cNvPr id="2644" name="Google Shape;2644;p129"/>
          <p:cNvGrpSpPr/>
          <p:nvPr/>
        </p:nvGrpSpPr>
        <p:grpSpPr>
          <a:xfrm>
            <a:off x="1833245" y="1597660"/>
            <a:ext cx="1223645" cy="3472180"/>
            <a:chOff x="1833245" y="1597660"/>
            <a:chExt cx="1223645" cy="3472180"/>
          </a:xfrm>
        </p:grpSpPr>
        <p:pic>
          <p:nvPicPr>
            <p:cNvPr id="2645" name="Google Shape;2645;p129"/>
            <p:cNvPicPr preferRelativeResize="0"/>
            <p:nvPr/>
          </p:nvPicPr>
          <p:blipFill rotWithShape="1">
            <a:blip r:embed="rId3">
              <a:alphaModFix/>
            </a:blip>
            <a:srcRect/>
            <a:stretch/>
          </p:blipFill>
          <p:spPr>
            <a:xfrm>
              <a:off x="1833245" y="1597660"/>
              <a:ext cx="1223645" cy="649287"/>
            </a:xfrm>
            <a:prstGeom prst="rect">
              <a:avLst/>
            </a:prstGeom>
            <a:noFill/>
            <a:ln>
              <a:noFill/>
            </a:ln>
          </p:spPr>
        </p:pic>
        <p:pic>
          <p:nvPicPr>
            <p:cNvPr id="2646" name="Google Shape;2646;p129"/>
            <p:cNvPicPr preferRelativeResize="0"/>
            <p:nvPr/>
          </p:nvPicPr>
          <p:blipFill rotWithShape="1">
            <a:blip r:embed="rId4">
              <a:alphaModFix/>
            </a:blip>
            <a:srcRect/>
            <a:stretch/>
          </p:blipFill>
          <p:spPr>
            <a:xfrm>
              <a:off x="1938337" y="1614487"/>
              <a:ext cx="1048385" cy="647700"/>
            </a:xfrm>
            <a:prstGeom prst="rect">
              <a:avLst/>
            </a:prstGeom>
            <a:noFill/>
            <a:ln>
              <a:noFill/>
            </a:ln>
          </p:spPr>
        </p:pic>
        <p:pic>
          <p:nvPicPr>
            <p:cNvPr id="2647" name="Google Shape;2647;p129"/>
            <p:cNvPicPr preferRelativeResize="0"/>
            <p:nvPr/>
          </p:nvPicPr>
          <p:blipFill rotWithShape="1">
            <a:blip r:embed="rId5">
              <a:alphaModFix/>
            </a:blip>
            <a:srcRect/>
            <a:stretch/>
          </p:blipFill>
          <p:spPr>
            <a:xfrm>
              <a:off x="1854517" y="1619250"/>
              <a:ext cx="1149984" cy="574992"/>
            </a:xfrm>
            <a:prstGeom prst="rect">
              <a:avLst/>
            </a:prstGeom>
            <a:noFill/>
            <a:ln>
              <a:noFill/>
            </a:ln>
          </p:spPr>
        </p:pic>
        <p:sp>
          <p:nvSpPr>
            <p:cNvPr id="2648" name="Google Shape;2648;p129"/>
            <p:cNvSpPr/>
            <p:nvPr/>
          </p:nvSpPr>
          <p:spPr>
            <a:xfrm>
              <a:off x="1969452" y="2194242"/>
              <a:ext cx="114935" cy="431800"/>
            </a:xfrm>
            <a:custGeom>
              <a:avLst/>
              <a:gdLst/>
              <a:ahLst/>
              <a:cxnLst/>
              <a:rect l="l" t="t" r="r" b="b"/>
              <a:pathLst>
                <a:path w="114935" h="431800" extrusionOk="0">
                  <a:moveTo>
                    <a:pt x="0" y="0"/>
                  </a:moveTo>
                  <a:lnTo>
                    <a:pt x="0" y="431482"/>
                  </a:lnTo>
                  <a:lnTo>
                    <a:pt x="114935" y="43148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9" name="Google Shape;2649;p129"/>
            <p:cNvSpPr/>
            <p:nvPr/>
          </p:nvSpPr>
          <p:spPr>
            <a:xfrm>
              <a:off x="2084705" y="2338070"/>
              <a:ext cx="920115" cy="575310"/>
            </a:xfrm>
            <a:custGeom>
              <a:avLst/>
              <a:gdLst/>
              <a:ahLst/>
              <a:cxnLst/>
              <a:rect l="l" t="t" r="r" b="b"/>
              <a:pathLst>
                <a:path w="920114" h="575310" extrusionOk="0">
                  <a:moveTo>
                    <a:pt x="0" y="57467"/>
                  </a:moveTo>
                  <a:lnTo>
                    <a:pt x="4444" y="34925"/>
                  </a:lnTo>
                  <a:lnTo>
                    <a:pt x="16827" y="16827"/>
                  </a:lnTo>
                  <a:lnTo>
                    <a:pt x="35242" y="4444"/>
                  </a:lnTo>
                  <a:lnTo>
                    <a:pt x="57467" y="0"/>
                  </a:lnTo>
                  <a:lnTo>
                    <a:pt x="862647" y="0"/>
                  </a:lnTo>
                  <a:lnTo>
                    <a:pt x="884872" y="4444"/>
                  </a:lnTo>
                  <a:lnTo>
                    <a:pt x="903287" y="16827"/>
                  </a:lnTo>
                  <a:lnTo>
                    <a:pt x="915669" y="34925"/>
                  </a:lnTo>
                  <a:lnTo>
                    <a:pt x="920114" y="57467"/>
                  </a:lnTo>
                  <a:lnTo>
                    <a:pt x="920114" y="517525"/>
                  </a:lnTo>
                  <a:lnTo>
                    <a:pt x="915669" y="539750"/>
                  </a:lnTo>
                  <a:lnTo>
                    <a:pt x="903287" y="558164"/>
                  </a:lnTo>
                  <a:lnTo>
                    <a:pt x="884872" y="570547"/>
                  </a:lnTo>
                  <a:lnTo>
                    <a:pt x="862647" y="574992"/>
                  </a:lnTo>
                  <a:lnTo>
                    <a:pt x="57467" y="574992"/>
                  </a:lnTo>
                  <a:lnTo>
                    <a:pt x="35242" y="570547"/>
                  </a:lnTo>
                  <a:lnTo>
                    <a:pt x="16827" y="558164"/>
                  </a:lnTo>
                  <a:lnTo>
                    <a:pt x="4444" y="539750"/>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0" name="Google Shape;2650;p129"/>
            <p:cNvSpPr/>
            <p:nvPr/>
          </p:nvSpPr>
          <p:spPr>
            <a:xfrm>
              <a:off x="1969452" y="2194242"/>
              <a:ext cx="114935" cy="1150620"/>
            </a:xfrm>
            <a:custGeom>
              <a:avLst/>
              <a:gdLst/>
              <a:ahLst/>
              <a:cxnLst/>
              <a:rect l="l" t="t" r="r" b="b"/>
              <a:pathLst>
                <a:path w="114935" h="1150620" extrusionOk="0">
                  <a:moveTo>
                    <a:pt x="0" y="0"/>
                  </a:moveTo>
                  <a:lnTo>
                    <a:pt x="0" y="1150302"/>
                  </a:lnTo>
                  <a:lnTo>
                    <a:pt x="114935" y="115030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1" name="Google Shape;2651;p129"/>
            <p:cNvSpPr/>
            <p:nvPr/>
          </p:nvSpPr>
          <p:spPr>
            <a:xfrm>
              <a:off x="2084705" y="3056890"/>
              <a:ext cx="920115" cy="575310"/>
            </a:xfrm>
            <a:custGeom>
              <a:avLst/>
              <a:gdLst/>
              <a:ahLst/>
              <a:cxnLst/>
              <a:rect l="l" t="t" r="r" b="b"/>
              <a:pathLst>
                <a:path w="920114" h="575310" extrusionOk="0">
                  <a:moveTo>
                    <a:pt x="0" y="57467"/>
                  </a:moveTo>
                  <a:lnTo>
                    <a:pt x="4444" y="35242"/>
                  </a:lnTo>
                  <a:lnTo>
                    <a:pt x="16827" y="16827"/>
                  </a:lnTo>
                  <a:lnTo>
                    <a:pt x="35242" y="4445"/>
                  </a:lnTo>
                  <a:lnTo>
                    <a:pt x="57467" y="0"/>
                  </a:lnTo>
                  <a:lnTo>
                    <a:pt x="862647" y="0"/>
                  </a:lnTo>
                  <a:lnTo>
                    <a:pt x="884872" y="4445"/>
                  </a:lnTo>
                  <a:lnTo>
                    <a:pt x="903287" y="16827"/>
                  </a:lnTo>
                  <a:lnTo>
                    <a:pt x="915669" y="35242"/>
                  </a:lnTo>
                  <a:lnTo>
                    <a:pt x="920114" y="57467"/>
                  </a:lnTo>
                  <a:lnTo>
                    <a:pt x="920114" y="517525"/>
                  </a:lnTo>
                  <a:lnTo>
                    <a:pt x="915669" y="539750"/>
                  </a:lnTo>
                  <a:lnTo>
                    <a:pt x="903287" y="558165"/>
                  </a:lnTo>
                  <a:lnTo>
                    <a:pt x="884872" y="570547"/>
                  </a:lnTo>
                  <a:lnTo>
                    <a:pt x="862647" y="574992"/>
                  </a:lnTo>
                  <a:lnTo>
                    <a:pt x="57467" y="574992"/>
                  </a:lnTo>
                  <a:lnTo>
                    <a:pt x="35242" y="570547"/>
                  </a:lnTo>
                  <a:lnTo>
                    <a:pt x="16827" y="558165"/>
                  </a:lnTo>
                  <a:lnTo>
                    <a:pt x="4444" y="539750"/>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2" name="Google Shape;2652;p129"/>
            <p:cNvSpPr/>
            <p:nvPr/>
          </p:nvSpPr>
          <p:spPr>
            <a:xfrm>
              <a:off x="1969452" y="2194242"/>
              <a:ext cx="114935" cy="1869439"/>
            </a:xfrm>
            <a:custGeom>
              <a:avLst/>
              <a:gdLst/>
              <a:ahLst/>
              <a:cxnLst/>
              <a:rect l="l" t="t" r="r" b="b"/>
              <a:pathLst>
                <a:path w="114935" h="1869439" extrusionOk="0">
                  <a:moveTo>
                    <a:pt x="0" y="0"/>
                  </a:moveTo>
                  <a:lnTo>
                    <a:pt x="0" y="1869122"/>
                  </a:lnTo>
                  <a:lnTo>
                    <a:pt x="114935" y="186912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3" name="Google Shape;2653;p129"/>
            <p:cNvSpPr/>
            <p:nvPr/>
          </p:nvSpPr>
          <p:spPr>
            <a:xfrm>
              <a:off x="2084705" y="3775710"/>
              <a:ext cx="920115" cy="575310"/>
            </a:xfrm>
            <a:custGeom>
              <a:avLst/>
              <a:gdLst/>
              <a:ahLst/>
              <a:cxnLst/>
              <a:rect l="l" t="t" r="r" b="b"/>
              <a:pathLst>
                <a:path w="920114" h="575310" extrusionOk="0">
                  <a:moveTo>
                    <a:pt x="0" y="57467"/>
                  </a:moveTo>
                  <a:lnTo>
                    <a:pt x="4444" y="35242"/>
                  </a:lnTo>
                  <a:lnTo>
                    <a:pt x="16827" y="16827"/>
                  </a:lnTo>
                  <a:lnTo>
                    <a:pt x="35242" y="4444"/>
                  </a:lnTo>
                  <a:lnTo>
                    <a:pt x="57467" y="0"/>
                  </a:lnTo>
                  <a:lnTo>
                    <a:pt x="862647" y="0"/>
                  </a:lnTo>
                  <a:lnTo>
                    <a:pt x="884872" y="4444"/>
                  </a:lnTo>
                  <a:lnTo>
                    <a:pt x="903287" y="16827"/>
                  </a:lnTo>
                  <a:lnTo>
                    <a:pt x="915669" y="35242"/>
                  </a:lnTo>
                  <a:lnTo>
                    <a:pt x="920114" y="57467"/>
                  </a:lnTo>
                  <a:lnTo>
                    <a:pt x="920114" y="517525"/>
                  </a:lnTo>
                  <a:lnTo>
                    <a:pt x="915669" y="539750"/>
                  </a:lnTo>
                  <a:lnTo>
                    <a:pt x="903287" y="558164"/>
                  </a:lnTo>
                  <a:lnTo>
                    <a:pt x="884872" y="570547"/>
                  </a:lnTo>
                  <a:lnTo>
                    <a:pt x="862647" y="574992"/>
                  </a:lnTo>
                  <a:lnTo>
                    <a:pt x="57467" y="574992"/>
                  </a:lnTo>
                  <a:lnTo>
                    <a:pt x="35242" y="570547"/>
                  </a:lnTo>
                  <a:lnTo>
                    <a:pt x="16827" y="558164"/>
                  </a:lnTo>
                  <a:lnTo>
                    <a:pt x="4444" y="539750"/>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4" name="Google Shape;2654;p129"/>
            <p:cNvSpPr/>
            <p:nvPr/>
          </p:nvSpPr>
          <p:spPr>
            <a:xfrm>
              <a:off x="1969452" y="2194242"/>
              <a:ext cx="114935" cy="2588260"/>
            </a:xfrm>
            <a:custGeom>
              <a:avLst/>
              <a:gdLst/>
              <a:ahLst/>
              <a:cxnLst/>
              <a:rect l="l" t="t" r="r" b="b"/>
              <a:pathLst>
                <a:path w="114935" h="2588260" extrusionOk="0">
                  <a:moveTo>
                    <a:pt x="0" y="0"/>
                  </a:moveTo>
                  <a:lnTo>
                    <a:pt x="0" y="2587942"/>
                  </a:lnTo>
                  <a:lnTo>
                    <a:pt x="114935" y="258794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5" name="Google Shape;2655;p129"/>
            <p:cNvSpPr/>
            <p:nvPr/>
          </p:nvSpPr>
          <p:spPr>
            <a:xfrm>
              <a:off x="2084705" y="4494530"/>
              <a:ext cx="920115" cy="575310"/>
            </a:xfrm>
            <a:custGeom>
              <a:avLst/>
              <a:gdLst/>
              <a:ahLst/>
              <a:cxnLst/>
              <a:rect l="l" t="t" r="r" b="b"/>
              <a:pathLst>
                <a:path w="920114" h="575310" extrusionOk="0">
                  <a:moveTo>
                    <a:pt x="0" y="57467"/>
                  </a:moveTo>
                  <a:lnTo>
                    <a:pt x="4444" y="35242"/>
                  </a:lnTo>
                  <a:lnTo>
                    <a:pt x="16827" y="16827"/>
                  </a:lnTo>
                  <a:lnTo>
                    <a:pt x="35242" y="4445"/>
                  </a:lnTo>
                  <a:lnTo>
                    <a:pt x="57467" y="0"/>
                  </a:lnTo>
                  <a:lnTo>
                    <a:pt x="862647" y="0"/>
                  </a:lnTo>
                  <a:lnTo>
                    <a:pt x="884872" y="4445"/>
                  </a:lnTo>
                  <a:lnTo>
                    <a:pt x="903287" y="16827"/>
                  </a:lnTo>
                  <a:lnTo>
                    <a:pt x="915669" y="35242"/>
                  </a:lnTo>
                  <a:lnTo>
                    <a:pt x="920114" y="57467"/>
                  </a:lnTo>
                  <a:lnTo>
                    <a:pt x="920114" y="517525"/>
                  </a:lnTo>
                  <a:lnTo>
                    <a:pt x="915669" y="540067"/>
                  </a:lnTo>
                  <a:lnTo>
                    <a:pt x="903287" y="558165"/>
                  </a:lnTo>
                  <a:lnTo>
                    <a:pt x="884872" y="570547"/>
                  </a:lnTo>
                  <a:lnTo>
                    <a:pt x="862647" y="574992"/>
                  </a:lnTo>
                  <a:lnTo>
                    <a:pt x="57467" y="574992"/>
                  </a:lnTo>
                  <a:lnTo>
                    <a:pt x="35242" y="570547"/>
                  </a:lnTo>
                  <a:lnTo>
                    <a:pt x="16827" y="558165"/>
                  </a:lnTo>
                  <a:lnTo>
                    <a:pt x="4444" y="540067"/>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56" name="Google Shape;2656;p129"/>
          <p:cNvSpPr txBox="1"/>
          <p:nvPr/>
        </p:nvSpPr>
        <p:spPr>
          <a:xfrm>
            <a:off x="2185035" y="1675764"/>
            <a:ext cx="492125" cy="418465"/>
          </a:xfrm>
          <a:prstGeom prst="rect">
            <a:avLst/>
          </a:prstGeom>
          <a:noFill/>
          <a:ln>
            <a:noFill/>
          </a:ln>
        </p:spPr>
        <p:txBody>
          <a:bodyPr spcFirstLastPara="1" wrap="square" lIns="0" tIns="12700" rIns="0" bIns="0" anchor="t" anchorCtr="0">
            <a:spAutoFit/>
          </a:bodyPr>
          <a:lstStyle/>
          <a:p>
            <a:pPr marL="12700" marR="5080" lvl="0" indent="115570" algn="l" rtl="0">
              <a:lnSpc>
                <a:spcPct val="143300"/>
              </a:lnSpc>
              <a:spcBef>
                <a:spcPts val="0"/>
              </a:spcBef>
              <a:spcAft>
                <a:spcPts val="0"/>
              </a:spcAft>
              <a:buNone/>
            </a:pPr>
            <a:r>
              <a:rPr lang="en-US" sz="900" b="1">
                <a:solidFill>
                  <a:srgbClr val="FFFFFF"/>
                </a:solidFill>
                <a:latin typeface="Calibri"/>
                <a:ea typeface="Calibri"/>
                <a:cs typeface="Calibri"/>
                <a:sym typeface="Calibri"/>
              </a:rPr>
              <a:t>Όρια  Ρυθμίσεις</a:t>
            </a:r>
            <a:endParaRPr sz="900">
              <a:solidFill>
                <a:schemeClr val="dk1"/>
              </a:solidFill>
              <a:latin typeface="Calibri"/>
              <a:ea typeface="Calibri"/>
              <a:cs typeface="Calibri"/>
              <a:sym typeface="Calibri"/>
            </a:endParaRPr>
          </a:p>
        </p:txBody>
      </p:sp>
      <p:sp>
        <p:nvSpPr>
          <p:cNvPr id="2657" name="Google Shape;2657;p129"/>
          <p:cNvSpPr txBox="1"/>
          <p:nvPr/>
        </p:nvSpPr>
        <p:spPr>
          <a:xfrm>
            <a:off x="2207577" y="2457767"/>
            <a:ext cx="674370" cy="306070"/>
          </a:xfrm>
          <a:prstGeom prst="rect">
            <a:avLst/>
          </a:prstGeom>
          <a:noFill/>
          <a:ln>
            <a:noFill/>
          </a:ln>
        </p:spPr>
        <p:txBody>
          <a:bodyPr spcFirstLastPara="1" wrap="square" lIns="0" tIns="12700" rIns="0" bIns="0" anchor="t" anchorCtr="0">
            <a:spAutoFit/>
          </a:bodyPr>
          <a:lstStyle/>
          <a:p>
            <a:pPr marL="252729" marR="5080" lvl="0" indent="-240665" algn="l" rtl="0">
              <a:lnSpc>
                <a:spcPct val="141700"/>
              </a:lnSpc>
              <a:spcBef>
                <a:spcPts val="0"/>
              </a:spcBef>
              <a:spcAft>
                <a:spcPts val="0"/>
              </a:spcAft>
              <a:buNone/>
            </a:pPr>
            <a:r>
              <a:rPr lang="en-US" sz="650" b="1">
                <a:solidFill>
                  <a:schemeClr val="dk1"/>
                </a:solidFill>
                <a:latin typeface="Calibri"/>
                <a:ea typeface="Calibri"/>
                <a:cs typeface="Calibri"/>
                <a:sym typeface="Calibri"/>
              </a:rPr>
              <a:t>S0: εφαρμογής της  SCRA</a:t>
            </a:r>
            <a:endParaRPr sz="650">
              <a:solidFill>
                <a:schemeClr val="dk1"/>
              </a:solidFill>
              <a:latin typeface="Calibri"/>
              <a:ea typeface="Calibri"/>
              <a:cs typeface="Calibri"/>
              <a:sym typeface="Calibri"/>
            </a:endParaRPr>
          </a:p>
        </p:txBody>
      </p:sp>
      <p:sp>
        <p:nvSpPr>
          <p:cNvPr id="2658" name="Google Shape;2658;p129"/>
          <p:cNvSpPr txBox="1"/>
          <p:nvPr/>
        </p:nvSpPr>
        <p:spPr>
          <a:xfrm>
            <a:off x="2287904" y="3126104"/>
            <a:ext cx="516255" cy="367665"/>
          </a:xfrm>
          <a:prstGeom prst="rect">
            <a:avLst/>
          </a:prstGeom>
          <a:noFill/>
          <a:ln>
            <a:noFill/>
          </a:ln>
        </p:spPr>
        <p:txBody>
          <a:bodyPr spcFirstLastPara="1" wrap="square" lIns="0" tIns="34925" rIns="0" bIns="0" anchor="t" anchorCtr="0">
            <a:spAutoFit/>
          </a:bodyPr>
          <a:lstStyle/>
          <a:p>
            <a:pPr marL="59055" marR="0" lvl="0" indent="3809" algn="l" rtl="0">
              <a:lnSpc>
                <a:spcPct val="100000"/>
              </a:lnSpc>
              <a:spcBef>
                <a:spcPts val="0"/>
              </a:spcBef>
              <a:spcAft>
                <a:spcPts val="0"/>
              </a:spcAft>
              <a:buNone/>
            </a:pPr>
            <a:r>
              <a:rPr lang="en-US" sz="650" b="1">
                <a:solidFill>
                  <a:schemeClr val="dk1"/>
                </a:solidFill>
                <a:latin typeface="Calibri"/>
                <a:ea typeface="Calibri"/>
                <a:cs typeface="Calibri"/>
                <a:sym typeface="Calibri"/>
              </a:rPr>
              <a:t>S1.1: Πεδίο</a:t>
            </a:r>
            <a:endParaRPr sz="650">
              <a:solidFill>
                <a:schemeClr val="dk1"/>
              </a:solidFill>
              <a:latin typeface="Calibri"/>
              <a:ea typeface="Calibri"/>
              <a:cs typeface="Calibri"/>
              <a:sym typeface="Calibri"/>
            </a:endParaRPr>
          </a:p>
          <a:p>
            <a:pPr marL="12700" marR="5080" lvl="0" indent="46355" algn="l" rtl="0">
              <a:lnSpc>
                <a:spcPct val="100000"/>
              </a:lnSpc>
              <a:spcBef>
                <a:spcPts val="175"/>
              </a:spcBef>
              <a:spcAft>
                <a:spcPts val="0"/>
              </a:spcAft>
              <a:buNone/>
            </a:pPr>
            <a:r>
              <a:rPr lang="en-US" sz="650" b="1">
                <a:solidFill>
                  <a:schemeClr val="dk1"/>
                </a:solidFill>
                <a:latin typeface="Calibri"/>
                <a:ea typeface="Calibri"/>
                <a:cs typeface="Calibri"/>
                <a:sym typeface="Calibri"/>
              </a:rPr>
              <a:t>εφαρμογής  Στόχοι της SCS</a:t>
            </a:r>
            <a:endParaRPr sz="650">
              <a:solidFill>
                <a:schemeClr val="dk1"/>
              </a:solidFill>
              <a:latin typeface="Calibri"/>
              <a:ea typeface="Calibri"/>
              <a:cs typeface="Calibri"/>
              <a:sym typeface="Calibri"/>
            </a:endParaRPr>
          </a:p>
        </p:txBody>
      </p:sp>
      <p:sp>
        <p:nvSpPr>
          <p:cNvPr id="2659" name="Google Shape;2659;p129"/>
          <p:cNvSpPr txBox="1"/>
          <p:nvPr/>
        </p:nvSpPr>
        <p:spPr>
          <a:xfrm>
            <a:off x="2263139" y="3846035"/>
            <a:ext cx="563245" cy="415925"/>
          </a:xfrm>
          <a:prstGeom prst="rect">
            <a:avLst/>
          </a:prstGeom>
          <a:noFill/>
          <a:ln>
            <a:noFill/>
          </a:ln>
        </p:spPr>
        <p:txBody>
          <a:bodyPr spcFirstLastPara="1" wrap="square" lIns="0" tIns="18400" rIns="0" bIns="0" anchor="t" anchorCtr="0">
            <a:spAutoFit/>
          </a:bodyPr>
          <a:lstStyle/>
          <a:p>
            <a:pPr marL="0" marR="0" lvl="0" indent="0" algn="ctr" rtl="0">
              <a:lnSpc>
                <a:spcPct val="100000"/>
              </a:lnSpc>
              <a:spcBef>
                <a:spcPts val="0"/>
              </a:spcBef>
              <a:spcAft>
                <a:spcPts val="0"/>
              </a:spcAft>
              <a:buNone/>
            </a:pPr>
            <a:r>
              <a:rPr lang="en-US" sz="650" b="1">
                <a:solidFill>
                  <a:schemeClr val="dk1"/>
                </a:solidFill>
                <a:latin typeface="Calibri"/>
                <a:ea typeface="Calibri"/>
                <a:cs typeface="Calibri"/>
                <a:sym typeface="Calibri"/>
              </a:rPr>
              <a:t>S1.2: SCS</a:t>
            </a:r>
            <a:endParaRPr sz="650">
              <a:solidFill>
                <a:schemeClr val="dk1"/>
              </a:solidFill>
              <a:latin typeface="Calibri"/>
              <a:ea typeface="Calibri"/>
              <a:cs typeface="Calibri"/>
              <a:sym typeface="Calibri"/>
            </a:endParaRPr>
          </a:p>
          <a:p>
            <a:pPr marL="12700" marR="5080" lvl="0" indent="0" algn="ctr" rtl="0">
              <a:lnSpc>
                <a:spcPct val="109230"/>
              </a:lnSpc>
              <a:spcBef>
                <a:spcPts val="125"/>
              </a:spcBef>
              <a:spcAft>
                <a:spcPts val="0"/>
              </a:spcAft>
              <a:buNone/>
            </a:pPr>
            <a:r>
              <a:rPr lang="en-US" sz="650" b="1">
                <a:solidFill>
                  <a:schemeClr val="dk1"/>
                </a:solidFill>
                <a:latin typeface="Calibri"/>
                <a:ea typeface="Calibri"/>
                <a:cs typeface="Calibri"/>
                <a:sym typeface="Calibri"/>
              </a:rPr>
              <a:t>επιχειρηματικοί  εταίροι και  συμμετέχοντες</a:t>
            </a:r>
            <a:endParaRPr sz="650">
              <a:solidFill>
                <a:schemeClr val="dk1"/>
              </a:solidFill>
              <a:latin typeface="Calibri"/>
              <a:ea typeface="Calibri"/>
              <a:cs typeface="Calibri"/>
              <a:sym typeface="Calibri"/>
            </a:endParaRPr>
          </a:p>
        </p:txBody>
      </p:sp>
      <p:sp>
        <p:nvSpPr>
          <p:cNvPr id="2660" name="Google Shape;2660;p129"/>
          <p:cNvSpPr txBox="1"/>
          <p:nvPr/>
        </p:nvSpPr>
        <p:spPr>
          <a:xfrm>
            <a:off x="2266314" y="4614227"/>
            <a:ext cx="570865" cy="306705"/>
          </a:xfrm>
          <a:prstGeom prst="rect">
            <a:avLst/>
          </a:prstGeom>
          <a:noFill/>
          <a:ln>
            <a:noFill/>
          </a:ln>
        </p:spPr>
        <p:txBody>
          <a:bodyPr spcFirstLastPara="1" wrap="square" lIns="0" tIns="53975" rIns="0" bIns="0" anchor="t" anchorCtr="0">
            <a:spAutoFit/>
          </a:bodyPr>
          <a:lstStyle/>
          <a:p>
            <a:pPr marL="41275" marR="0" lvl="0" indent="0" algn="l" rtl="0">
              <a:lnSpc>
                <a:spcPct val="100000"/>
              </a:lnSpc>
              <a:spcBef>
                <a:spcPts val="0"/>
              </a:spcBef>
              <a:spcAft>
                <a:spcPts val="0"/>
              </a:spcAft>
              <a:buNone/>
            </a:pPr>
            <a:r>
              <a:rPr lang="en-US" sz="650" b="1">
                <a:solidFill>
                  <a:schemeClr val="dk1"/>
                </a:solidFill>
                <a:latin typeface="Calibri"/>
                <a:ea typeface="Calibri"/>
                <a:cs typeface="Calibri"/>
                <a:sym typeface="Calibri"/>
              </a:rPr>
              <a:t>S1.3: SCS</a:t>
            </a:r>
            <a:endParaRPr sz="650">
              <a:solidFill>
                <a:schemeClr val="dk1"/>
              </a:solidFill>
              <a:latin typeface="Calibri"/>
              <a:ea typeface="Calibri"/>
              <a:cs typeface="Calibri"/>
              <a:sym typeface="Calibri"/>
            </a:endParaRPr>
          </a:p>
          <a:p>
            <a:pPr marL="12700" marR="0" lvl="0" indent="0" algn="l" rtl="0">
              <a:lnSpc>
                <a:spcPct val="100000"/>
              </a:lnSpc>
              <a:spcBef>
                <a:spcPts val="330"/>
              </a:spcBef>
              <a:spcAft>
                <a:spcPts val="0"/>
              </a:spcAft>
              <a:buNone/>
            </a:pPr>
            <a:r>
              <a:rPr lang="en-US" sz="650" b="1">
                <a:solidFill>
                  <a:schemeClr val="dk1"/>
                </a:solidFill>
                <a:latin typeface="Calibri"/>
                <a:ea typeface="Calibri"/>
                <a:cs typeface="Calibri"/>
                <a:sym typeface="Calibri"/>
              </a:rPr>
              <a:t>Μοντελοποίηση</a:t>
            </a:r>
            <a:endParaRPr sz="650">
              <a:solidFill>
                <a:schemeClr val="dk1"/>
              </a:solidFill>
              <a:latin typeface="Calibri"/>
              <a:ea typeface="Calibri"/>
              <a:cs typeface="Calibri"/>
              <a:sym typeface="Calibri"/>
            </a:endParaRPr>
          </a:p>
        </p:txBody>
      </p:sp>
      <p:grpSp>
        <p:nvGrpSpPr>
          <p:cNvPr id="2661" name="Google Shape;2661;p129"/>
          <p:cNvGrpSpPr/>
          <p:nvPr/>
        </p:nvGrpSpPr>
        <p:grpSpPr>
          <a:xfrm>
            <a:off x="3270567" y="1597660"/>
            <a:ext cx="1225232" cy="2034540"/>
            <a:chOff x="3270567" y="1597660"/>
            <a:chExt cx="1225232" cy="2034540"/>
          </a:xfrm>
        </p:grpSpPr>
        <p:pic>
          <p:nvPicPr>
            <p:cNvPr id="2662" name="Google Shape;2662;p129"/>
            <p:cNvPicPr preferRelativeResize="0"/>
            <p:nvPr/>
          </p:nvPicPr>
          <p:blipFill rotWithShape="1">
            <a:blip r:embed="rId6">
              <a:alphaModFix/>
            </a:blip>
            <a:srcRect/>
            <a:stretch/>
          </p:blipFill>
          <p:spPr>
            <a:xfrm>
              <a:off x="3270567" y="1597660"/>
              <a:ext cx="1225232" cy="649287"/>
            </a:xfrm>
            <a:prstGeom prst="rect">
              <a:avLst/>
            </a:prstGeom>
            <a:noFill/>
            <a:ln>
              <a:noFill/>
            </a:ln>
          </p:spPr>
        </p:pic>
        <p:pic>
          <p:nvPicPr>
            <p:cNvPr id="2663" name="Google Shape;2663;p129"/>
            <p:cNvPicPr preferRelativeResize="0"/>
            <p:nvPr/>
          </p:nvPicPr>
          <p:blipFill rotWithShape="1">
            <a:blip r:embed="rId7">
              <a:alphaModFix/>
            </a:blip>
            <a:srcRect/>
            <a:stretch/>
          </p:blipFill>
          <p:spPr>
            <a:xfrm>
              <a:off x="3435032" y="1614487"/>
              <a:ext cx="897572" cy="647700"/>
            </a:xfrm>
            <a:prstGeom prst="rect">
              <a:avLst/>
            </a:prstGeom>
            <a:noFill/>
            <a:ln>
              <a:noFill/>
            </a:ln>
          </p:spPr>
        </p:pic>
        <p:pic>
          <p:nvPicPr>
            <p:cNvPr id="2664" name="Google Shape;2664;p129"/>
            <p:cNvPicPr preferRelativeResize="0"/>
            <p:nvPr/>
          </p:nvPicPr>
          <p:blipFill rotWithShape="1">
            <a:blip r:embed="rId8">
              <a:alphaModFix/>
            </a:blip>
            <a:srcRect/>
            <a:stretch/>
          </p:blipFill>
          <p:spPr>
            <a:xfrm>
              <a:off x="3292474" y="1619250"/>
              <a:ext cx="1149985" cy="574992"/>
            </a:xfrm>
            <a:prstGeom prst="rect">
              <a:avLst/>
            </a:prstGeom>
            <a:noFill/>
            <a:ln>
              <a:noFill/>
            </a:ln>
          </p:spPr>
        </p:pic>
        <p:sp>
          <p:nvSpPr>
            <p:cNvPr id="2665" name="Google Shape;2665;p129"/>
            <p:cNvSpPr/>
            <p:nvPr/>
          </p:nvSpPr>
          <p:spPr>
            <a:xfrm>
              <a:off x="3407409" y="2194242"/>
              <a:ext cx="114935" cy="431800"/>
            </a:xfrm>
            <a:custGeom>
              <a:avLst/>
              <a:gdLst/>
              <a:ahLst/>
              <a:cxnLst/>
              <a:rect l="l" t="t" r="r" b="b"/>
              <a:pathLst>
                <a:path w="114935" h="431800" extrusionOk="0">
                  <a:moveTo>
                    <a:pt x="0" y="0"/>
                  </a:moveTo>
                  <a:lnTo>
                    <a:pt x="0" y="431482"/>
                  </a:lnTo>
                  <a:lnTo>
                    <a:pt x="114935" y="43148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6" name="Google Shape;2666;p129"/>
            <p:cNvSpPr/>
            <p:nvPr/>
          </p:nvSpPr>
          <p:spPr>
            <a:xfrm>
              <a:off x="3522344" y="2338070"/>
              <a:ext cx="920115" cy="575310"/>
            </a:xfrm>
            <a:custGeom>
              <a:avLst/>
              <a:gdLst/>
              <a:ahLst/>
              <a:cxnLst/>
              <a:rect l="l" t="t" r="r" b="b"/>
              <a:pathLst>
                <a:path w="920114" h="575310" extrusionOk="0">
                  <a:moveTo>
                    <a:pt x="0" y="57467"/>
                  </a:moveTo>
                  <a:lnTo>
                    <a:pt x="4444" y="34925"/>
                  </a:lnTo>
                  <a:lnTo>
                    <a:pt x="16827" y="16827"/>
                  </a:lnTo>
                  <a:lnTo>
                    <a:pt x="35242" y="4444"/>
                  </a:lnTo>
                  <a:lnTo>
                    <a:pt x="57467" y="0"/>
                  </a:lnTo>
                  <a:lnTo>
                    <a:pt x="862647" y="0"/>
                  </a:lnTo>
                  <a:lnTo>
                    <a:pt x="885189" y="4444"/>
                  </a:lnTo>
                  <a:lnTo>
                    <a:pt x="903287" y="16827"/>
                  </a:lnTo>
                  <a:lnTo>
                    <a:pt x="915669" y="34925"/>
                  </a:lnTo>
                  <a:lnTo>
                    <a:pt x="920114" y="57467"/>
                  </a:lnTo>
                  <a:lnTo>
                    <a:pt x="920114" y="517525"/>
                  </a:lnTo>
                  <a:lnTo>
                    <a:pt x="915669" y="539750"/>
                  </a:lnTo>
                  <a:lnTo>
                    <a:pt x="903287" y="558164"/>
                  </a:lnTo>
                  <a:lnTo>
                    <a:pt x="885189" y="570547"/>
                  </a:lnTo>
                  <a:lnTo>
                    <a:pt x="862647" y="574992"/>
                  </a:lnTo>
                  <a:lnTo>
                    <a:pt x="57467" y="574992"/>
                  </a:lnTo>
                  <a:lnTo>
                    <a:pt x="35242" y="570547"/>
                  </a:lnTo>
                  <a:lnTo>
                    <a:pt x="16827" y="558164"/>
                  </a:lnTo>
                  <a:lnTo>
                    <a:pt x="4444" y="539750"/>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7" name="Google Shape;2667;p129"/>
            <p:cNvSpPr/>
            <p:nvPr/>
          </p:nvSpPr>
          <p:spPr>
            <a:xfrm>
              <a:off x="3407409" y="2194242"/>
              <a:ext cx="114935" cy="1150620"/>
            </a:xfrm>
            <a:custGeom>
              <a:avLst/>
              <a:gdLst/>
              <a:ahLst/>
              <a:cxnLst/>
              <a:rect l="l" t="t" r="r" b="b"/>
              <a:pathLst>
                <a:path w="114935" h="1150620" extrusionOk="0">
                  <a:moveTo>
                    <a:pt x="0" y="0"/>
                  </a:moveTo>
                  <a:lnTo>
                    <a:pt x="0" y="1150302"/>
                  </a:lnTo>
                  <a:lnTo>
                    <a:pt x="114935" y="115030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8" name="Google Shape;2668;p129"/>
            <p:cNvSpPr/>
            <p:nvPr/>
          </p:nvSpPr>
          <p:spPr>
            <a:xfrm>
              <a:off x="3522344" y="3056890"/>
              <a:ext cx="920115" cy="575310"/>
            </a:xfrm>
            <a:custGeom>
              <a:avLst/>
              <a:gdLst/>
              <a:ahLst/>
              <a:cxnLst/>
              <a:rect l="l" t="t" r="r" b="b"/>
              <a:pathLst>
                <a:path w="920114" h="575310" extrusionOk="0">
                  <a:moveTo>
                    <a:pt x="0" y="57467"/>
                  </a:moveTo>
                  <a:lnTo>
                    <a:pt x="4444" y="35242"/>
                  </a:lnTo>
                  <a:lnTo>
                    <a:pt x="16827" y="16827"/>
                  </a:lnTo>
                  <a:lnTo>
                    <a:pt x="35242" y="4445"/>
                  </a:lnTo>
                  <a:lnTo>
                    <a:pt x="57467" y="0"/>
                  </a:lnTo>
                  <a:lnTo>
                    <a:pt x="862647" y="0"/>
                  </a:lnTo>
                  <a:lnTo>
                    <a:pt x="885189" y="4445"/>
                  </a:lnTo>
                  <a:lnTo>
                    <a:pt x="903287" y="16827"/>
                  </a:lnTo>
                  <a:lnTo>
                    <a:pt x="915669" y="35242"/>
                  </a:lnTo>
                  <a:lnTo>
                    <a:pt x="920114" y="57467"/>
                  </a:lnTo>
                  <a:lnTo>
                    <a:pt x="920114" y="517525"/>
                  </a:lnTo>
                  <a:lnTo>
                    <a:pt x="915669" y="539750"/>
                  </a:lnTo>
                  <a:lnTo>
                    <a:pt x="903287" y="558165"/>
                  </a:lnTo>
                  <a:lnTo>
                    <a:pt x="885189" y="570547"/>
                  </a:lnTo>
                  <a:lnTo>
                    <a:pt x="862647" y="574992"/>
                  </a:lnTo>
                  <a:lnTo>
                    <a:pt x="57467" y="574992"/>
                  </a:lnTo>
                  <a:lnTo>
                    <a:pt x="35242" y="570547"/>
                  </a:lnTo>
                  <a:lnTo>
                    <a:pt x="16827" y="558165"/>
                  </a:lnTo>
                  <a:lnTo>
                    <a:pt x="4444" y="539750"/>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69" name="Google Shape;2669;p129"/>
          <p:cNvSpPr txBox="1"/>
          <p:nvPr/>
        </p:nvSpPr>
        <p:spPr>
          <a:xfrm>
            <a:off x="3610927" y="1678622"/>
            <a:ext cx="87693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rgbClr val="FFFFFF"/>
                </a:solidFill>
                <a:latin typeface="Calibri"/>
                <a:ea typeface="Calibri"/>
                <a:cs typeface="Calibri"/>
                <a:sym typeface="Calibri"/>
              </a:rPr>
              <a:t>Ανάλυση απειλών</a:t>
            </a:r>
            <a:endParaRPr sz="900">
              <a:solidFill>
                <a:schemeClr val="dk1"/>
              </a:solidFill>
              <a:latin typeface="Calibri"/>
              <a:ea typeface="Calibri"/>
              <a:cs typeface="Calibri"/>
              <a:sym typeface="Calibri"/>
            </a:endParaRPr>
          </a:p>
        </p:txBody>
      </p:sp>
      <p:sp>
        <p:nvSpPr>
          <p:cNvPr id="2670" name="Google Shape;2670;p129"/>
          <p:cNvSpPr txBox="1"/>
          <p:nvPr/>
        </p:nvSpPr>
        <p:spPr>
          <a:xfrm>
            <a:off x="3514724" y="2330131"/>
            <a:ext cx="920750" cy="506730"/>
          </a:xfrm>
          <a:prstGeom prst="rect">
            <a:avLst/>
          </a:prstGeom>
          <a:noFill/>
          <a:ln>
            <a:noFill/>
          </a:ln>
        </p:spPr>
        <p:txBody>
          <a:bodyPr spcFirstLastPara="1" wrap="square" lIns="0" tIns="18400" rIns="0" bIns="0" anchor="t" anchorCtr="0">
            <a:spAutoFit/>
          </a:bodyPr>
          <a:lstStyle/>
          <a:p>
            <a:pPr marL="1270" marR="0" lvl="0" indent="0" algn="ctr" rtl="0">
              <a:lnSpc>
                <a:spcPct val="100000"/>
              </a:lnSpc>
              <a:spcBef>
                <a:spcPts val="0"/>
              </a:spcBef>
              <a:spcAft>
                <a:spcPts val="0"/>
              </a:spcAft>
              <a:buNone/>
            </a:pPr>
            <a:r>
              <a:rPr lang="en-US" sz="650" b="1">
                <a:solidFill>
                  <a:schemeClr val="dk1"/>
                </a:solidFill>
                <a:latin typeface="Calibri"/>
                <a:ea typeface="Calibri"/>
                <a:cs typeface="Calibri"/>
                <a:sym typeface="Calibri"/>
              </a:rPr>
              <a:t>S2.1: SCS</a:t>
            </a:r>
            <a:endParaRPr sz="650">
              <a:solidFill>
                <a:schemeClr val="dk1"/>
              </a:solidFill>
              <a:latin typeface="Calibri"/>
              <a:ea typeface="Calibri"/>
              <a:cs typeface="Calibri"/>
              <a:sym typeface="Calibri"/>
            </a:endParaRPr>
          </a:p>
          <a:p>
            <a:pPr marL="12065" marR="5080" lvl="0" indent="-1269" algn="ctr" rtl="0">
              <a:lnSpc>
                <a:spcPct val="109230"/>
              </a:lnSpc>
              <a:spcBef>
                <a:spcPts val="125"/>
              </a:spcBef>
              <a:spcAft>
                <a:spcPts val="0"/>
              </a:spcAft>
              <a:buNone/>
            </a:pPr>
            <a:r>
              <a:rPr lang="en-US" sz="650" b="1">
                <a:solidFill>
                  <a:schemeClr val="dk1"/>
                </a:solidFill>
                <a:latin typeface="Calibri"/>
                <a:ea typeface="Calibri"/>
                <a:cs typeface="Calibri"/>
                <a:sym typeface="Calibri"/>
              </a:rPr>
              <a:t>Σενάριο απειλών και  εντοπισμός μεμονωμένων  απειλών στον  κυβερνοχώρο</a:t>
            </a:r>
            <a:endParaRPr sz="650">
              <a:solidFill>
                <a:schemeClr val="dk1"/>
              </a:solidFill>
              <a:latin typeface="Calibri"/>
              <a:ea typeface="Calibri"/>
              <a:cs typeface="Calibri"/>
              <a:sym typeface="Calibri"/>
            </a:endParaRPr>
          </a:p>
        </p:txBody>
      </p:sp>
      <p:sp>
        <p:nvSpPr>
          <p:cNvPr id="2671" name="Google Shape;2671;p129"/>
          <p:cNvSpPr txBox="1"/>
          <p:nvPr/>
        </p:nvSpPr>
        <p:spPr>
          <a:xfrm>
            <a:off x="3612514" y="3165474"/>
            <a:ext cx="727075" cy="235585"/>
          </a:xfrm>
          <a:prstGeom prst="rect">
            <a:avLst/>
          </a:prstGeom>
          <a:noFill/>
          <a:ln>
            <a:noFill/>
          </a:ln>
        </p:spPr>
        <p:txBody>
          <a:bodyPr spcFirstLastPara="1" wrap="square" lIns="0" tIns="18400" rIns="0" bIns="0" anchor="t" anchorCtr="0">
            <a:spAutoFit/>
          </a:bodyPr>
          <a:lstStyle/>
          <a:p>
            <a:pPr marL="635" marR="0" lvl="0" indent="0" algn="ctr" rtl="0">
              <a:lnSpc>
                <a:spcPct val="100000"/>
              </a:lnSpc>
              <a:spcBef>
                <a:spcPts val="0"/>
              </a:spcBef>
              <a:spcAft>
                <a:spcPts val="0"/>
              </a:spcAft>
              <a:buNone/>
            </a:pPr>
            <a:r>
              <a:rPr lang="en-US" sz="650" b="1">
                <a:solidFill>
                  <a:schemeClr val="dk1"/>
                </a:solidFill>
                <a:latin typeface="Calibri"/>
                <a:ea typeface="Calibri"/>
                <a:cs typeface="Calibri"/>
                <a:sym typeface="Calibri"/>
              </a:rPr>
              <a:t>S2.2: SCS</a:t>
            </a:r>
            <a:endParaRPr sz="650">
              <a:solidFill>
                <a:schemeClr val="dk1"/>
              </a:solidFill>
              <a:latin typeface="Calibri"/>
              <a:ea typeface="Calibri"/>
              <a:cs typeface="Calibri"/>
              <a:sym typeface="Calibri"/>
            </a:endParaRPr>
          </a:p>
          <a:p>
            <a:pPr marL="0" marR="0" lvl="0" indent="0" algn="ctr" rtl="0">
              <a:lnSpc>
                <a:spcPct val="100000"/>
              </a:lnSpc>
              <a:spcBef>
                <a:spcPts val="50"/>
              </a:spcBef>
              <a:spcAft>
                <a:spcPts val="0"/>
              </a:spcAft>
              <a:buNone/>
            </a:pPr>
            <a:r>
              <a:rPr lang="en-US" sz="650" b="1">
                <a:solidFill>
                  <a:schemeClr val="dk1"/>
                </a:solidFill>
                <a:latin typeface="Calibri"/>
                <a:ea typeface="Calibri"/>
                <a:cs typeface="Calibri"/>
                <a:sym typeface="Calibri"/>
              </a:rPr>
              <a:t>Αξιολόγηση απειλών</a:t>
            </a:r>
            <a:endParaRPr sz="650">
              <a:solidFill>
                <a:schemeClr val="dk1"/>
              </a:solidFill>
              <a:latin typeface="Calibri"/>
              <a:ea typeface="Calibri"/>
              <a:cs typeface="Calibri"/>
              <a:sym typeface="Calibri"/>
            </a:endParaRPr>
          </a:p>
        </p:txBody>
      </p:sp>
      <p:grpSp>
        <p:nvGrpSpPr>
          <p:cNvPr id="2672" name="Google Shape;2672;p129"/>
          <p:cNvGrpSpPr/>
          <p:nvPr/>
        </p:nvGrpSpPr>
        <p:grpSpPr>
          <a:xfrm>
            <a:off x="4701540" y="1597660"/>
            <a:ext cx="1275714" cy="4191000"/>
            <a:chOff x="4701540" y="1597660"/>
            <a:chExt cx="1275714" cy="4191000"/>
          </a:xfrm>
        </p:grpSpPr>
        <p:pic>
          <p:nvPicPr>
            <p:cNvPr id="2673" name="Google Shape;2673;p129"/>
            <p:cNvPicPr preferRelativeResize="0"/>
            <p:nvPr/>
          </p:nvPicPr>
          <p:blipFill rotWithShape="1">
            <a:blip r:embed="rId9">
              <a:alphaModFix/>
            </a:blip>
            <a:srcRect/>
            <a:stretch/>
          </p:blipFill>
          <p:spPr>
            <a:xfrm>
              <a:off x="4709160" y="1597660"/>
              <a:ext cx="1223644" cy="649287"/>
            </a:xfrm>
            <a:prstGeom prst="rect">
              <a:avLst/>
            </a:prstGeom>
            <a:noFill/>
            <a:ln>
              <a:noFill/>
            </a:ln>
          </p:spPr>
        </p:pic>
        <p:pic>
          <p:nvPicPr>
            <p:cNvPr id="2674" name="Google Shape;2674;p129"/>
            <p:cNvPicPr preferRelativeResize="0"/>
            <p:nvPr/>
          </p:nvPicPr>
          <p:blipFill rotWithShape="1">
            <a:blip r:embed="rId10">
              <a:alphaModFix/>
            </a:blip>
            <a:srcRect/>
            <a:stretch/>
          </p:blipFill>
          <p:spPr>
            <a:xfrm>
              <a:off x="4701540" y="1614487"/>
              <a:ext cx="1275714" cy="647700"/>
            </a:xfrm>
            <a:prstGeom prst="rect">
              <a:avLst/>
            </a:prstGeom>
            <a:noFill/>
            <a:ln>
              <a:noFill/>
            </a:ln>
          </p:spPr>
        </p:pic>
        <p:pic>
          <p:nvPicPr>
            <p:cNvPr id="2675" name="Google Shape;2675;p129"/>
            <p:cNvPicPr preferRelativeResize="0"/>
            <p:nvPr/>
          </p:nvPicPr>
          <p:blipFill rotWithShape="1">
            <a:blip r:embed="rId11">
              <a:alphaModFix/>
            </a:blip>
            <a:srcRect/>
            <a:stretch/>
          </p:blipFill>
          <p:spPr>
            <a:xfrm>
              <a:off x="4730115" y="1619250"/>
              <a:ext cx="1149985" cy="574992"/>
            </a:xfrm>
            <a:prstGeom prst="rect">
              <a:avLst/>
            </a:prstGeom>
            <a:noFill/>
            <a:ln>
              <a:noFill/>
            </a:ln>
          </p:spPr>
        </p:pic>
        <p:sp>
          <p:nvSpPr>
            <p:cNvPr id="2676" name="Google Shape;2676;p129"/>
            <p:cNvSpPr/>
            <p:nvPr/>
          </p:nvSpPr>
          <p:spPr>
            <a:xfrm>
              <a:off x="4845050" y="2194242"/>
              <a:ext cx="114935" cy="431800"/>
            </a:xfrm>
            <a:custGeom>
              <a:avLst/>
              <a:gdLst/>
              <a:ahLst/>
              <a:cxnLst/>
              <a:rect l="l" t="t" r="r" b="b"/>
              <a:pathLst>
                <a:path w="114935" h="431800" extrusionOk="0">
                  <a:moveTo>
                    <a:pt x="0" y="0"/>
                  </a:moveTo>
                  <a:lnTo>
                    <a:pt x="0" y="431482"/>
                  </a:lnTo>
                  <a:lnTo>
                    <a:pt x="114935" y="43148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7" name="Google Shape;2677;p129"/>
            <p:cNvSpPr/>
            <p:nvPr/>
          </p:nvSpPr>
          <p:spPr>
            <a:xfrm>
              <a:off x="4959985" y="2338070"/>
              <a:ext cx="920115" cy="575310"/>
            </a:xfrm>
            <a:custGeom>
              <a:avLst/>
              <a:gdLst/>
              <a:ahLst/>
              <a:cxnLst/>
              <a:rect l="l" t="t" r="r" b="b"/>
              <a:pathLst>
                <a:path w="920114" h="575310" extrusionOk="0">
                  <a:moveTo>
                    <a:pt x="0" y="57467"/>
                  </a:moveTo>
                  <a:lnTo>
                    <a:pt x="4444" y="34925"/>
                  </a:lnTo>
                  <a:lnTo>
                    <a:pt x="16827" y="16827"/>
                  </a:lnTo>
                  <a:lnTo>
                    <a:pt x="35242" y="4444"/>
                  </a:lnTo>
                  <a:lnTo>
                    <a:pt x="57467" y="0"/>
                  </a:lnTo>
                  <a:lnTo>
                    <a:pt x="862647" y="0"/>
                  </a:lnTo>
                  <a:lnTo>
                    <a:pt x="884872" y="4444"/>
                  </a:lnTo>
                  <a:lnTo>
                    <a:pt x="903287" y="16827"/>
                  </a:lnTo>
                  <a:lnTo>
                    <a:pt x="915669" y="34925"/>
                  </a:lnTo>
                  <a:lnTo>
                    <a:pt x="920114" y="57467"/>
                  </a:lnTo>
                  <a:lnTo>
                    <a:pt x="920114" y="517525"/>
                  </a:lnTo>
                  <a:lnTo>
                    <a:pt x="915669" y="539750"/>
                  </a:lnTo>
                  <a:lnTo>
                    <a:pt x="903287" y="558164"/>
                  </a:lnTo>
                  <a:lnTo>
                    <a:pt x="884872" y="570547"/>
                  </a:lnTo>
                  <a:lnTo>
                    <a:pt x="862647" y="574992"/>
                  </a:lnTo>
                  <a:lnTo>
                    <a:pt x="57467" y="574992"/>
                  </a:lnTo>
                  <a:lnTo>
                    <a:pt x="35242" y="570547"/>
                  </a:lnTo>
                  <a:lnTo>
                    <a:pt x="16827" y="558164"/>
                  </a:lnTo>
                  <a:lnTo>
                    <a:pt x="4444" y="539750"/>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8" name="Google Shape;2678;p129"/>
            <p:cNvSpPr/>
            <p:nvPr/>
          </p:nvSpPr>
          <p:spPr>
            <a:xfrm>
              <a:off x="4845050" y="2194242"/>
              <a:ext cx="114935" cy="1150620"/>
            </a:xfrm>
            <a:custGeom>
              <a:avLst/>
              <a:gdLst/>
              <a:ahLst/>
              <a:cxnLst/>
              <a:rect l="l" t="t" r="r" b="b"/>
              <a:pathLst>
                <a:path w="114935" h="1150620" extrusionOk="0">
                  <a:moveTo>
                    <a:pt x="0" y="0"/>
                  </a:moveTo>
                  <a:lnTo>
                    <a:pt x="0" y="1150302"/>
                  </a:lnTo>
                  <a:lnTo>
                    <a:pt x="114935" y="115030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9" name="Google Shape;2679;p129"/>
            <p:cNvSpPr/>
            <p:nvPr/>
          </p:nvSpPr>
          <p:spPr>
            <a:xfrm>
              <a:off x="4959985" y="3056890"/>
              <a:ext cx="920115" cy="575310"/>
            </a:xfrm>
            <a:custGeom>
              <a:avLst/>
              <a:gdLst/>
              <a:ahLst/>
              <a:cxnLst/>
              <a:rect l="l" t="t" r="r" b="b"/>
              <a:pathLst>
                <a:path w="920114" h="575310" extrusionOk="0">
                  <a:moveTo>
                    <a:pt x="0" y="57467"/>
                  </a:moveTo>
                  <a:lnTo>
                    <a:pt x="4444" y="35242"/>
                  </a:lnTo>
                  <a:lnTo>
                    <a:pt x="16827" y="16827"/>
                  </a:lnTo>
                  <a:lnTo>
                    <a:pt x="35242" y="4445"/>
                  </a:lnTo>
                  <a:lnTo>
                    <a:pt x="57467" y="0"/>
                  </a:lnTo>
                  <a:lnTo>
                    <a:pt x="862647" y="0"/>
                  </a:lnTo>
                  <a:lnTo>
                    <a:pt x="884872" y="4445"/>
                  </a:lnTo>
                  <a:lnTo>
                    <a:pt x="903287" y="16827"/>
                  </a:lnTo>
                  <a:lnTo>
                    <a:pt x="915669" y="35242"/>
                  </a:lnTo>
                  <a:lnTo>
                    <a:pt x="920114" y="57467"/>
                  </a:lnTo>
                  <a:lnTo>
                    <a:pt x="920114" y="517525"/>
                  </a:lnTo>
                  <a:lnTo>
                    <a:pt x="915669" y="539750"/>
                  </a:lnTo>
                  <a:lnTo>
                    <a:pt x="903287" y="558165"/>
                  </a:lnTo>
                  <a:lnTo>
                    <a:pt x="884872" y="570547"/>
                  </a:lnTo>
                  <a:lnTo>
                    <a:pt x="862647" y="574992"/>
                  </a:lnTo>
                  <a:lnTo>
                    <a:pt x="57467" y="574992"/>
                  </a:lnTo>
                  <a:lnTo>
                    <a:pt x="35242" y="570547"/>
                  </a:lnTo>
                  <a:lnTo>
                    <a:pt x="16827" y="558165"/>
                  </a:lnTo>
                  <a:lnTo>
                    <a:pt x="4444" y="539750"/>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0" name="Google Shape;2680;p129"/>
            <p:cNvSpPr/>
            <p:nvPr/>
          </p:nvSpPr>
          <p:spPr>
            <a:xfrm>
              <a:off x="4845050" y="2194242"/>
              <a:ext cx="114935" cy="1869439"/>
            </a:xfrm>
            <a:custGeom>
              <a:avLst/>
              <a:gdLst/>
              <a:ahLst/>
              <a:cxnLst/>
              <a:rect l="l" t="t" r="r" b="b"/>
              <a:pathLst>
                <a:path w="114935" h="1869439" extrusionOk="0">
                  <a:moveTo>
                    <a:pt x="0" y="0"/>
                  </a:moveTo>
                  <a:lnTo>
                    <a:pt x="0" y="1869122"/>
                  </a:lnTo>
                  <a:lnTo>
                    <a:pt x="114935" y="186912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1" name="Google Shape;2681;p129"/>
            <p:cNvSpPr/>
            <p:nvPr/>
          </p:nvSpPr>
          <p:spPr>
            <a:xfrm>
              <a:off x="4959985" y="3775710"/>
              <a:ext cx="920115" cy="575310"/>
            </a:xfrm>
            <a:custGeom>
              <a:avLst/>
              <a:gdLst/>
              <a:ahLst/>
              <a:cxnLst/>
              <a:rect l="l" t="t" r="r" b="b"/>
              <a:pathLst>
                <a:path w="920114" h="575310" extrusionOk="0">
                  <a:moveTo>
                    <a:pt x="0" y="57467"/>
                  </a:moveTo>
                  <a:lnTo>
                    <a:pt x="4444" y="35242"/>
                  </a:lnTo>
                  <a:lnTo>
                    <a:pt x="16827" y="16827"/>
                  </a:lnTo>
                  <a:lnTo>
                    <a:pt x="35242" y="4444"/>
                  </a:lnTo>
                  <a:lnTo>
                    <a:pt x="57467" y="0"/>
                  </a:lnTo>
                  <a:lnTo>
                    <a:pt x="862647" y="0"/>
                  </a:lnTo>
                  <a:lnTo>
                    <a:pt x="884872" y="4444"/>
                  </a:lnTo>
                  <a:lnTo>
                    <a:pt x="903287" y="16827"/>
                  </a:lnTo>
                  <a:lnTo>
                    <a:pt x="915669" y="35242"/>
                  </a:lnTo>
                  <a:lnTo>
                    <a:pt x="920114" y="57467"/>
                  </a:lnTo>
                  <a:lnTo>
                    <a:pt x="920114" y="517525"/>
                  </a:lnTo>
                  <a:lnTo>
                    <a:pt x="915669" y="539750"/>
                  </a:lnTo>
                  <a:lnTo>
                    <a:pt x="903287" y="558164"/>
                  </a:lnTo>
                  <a:lnTo>
                    <a:pt x="884872" y="570547"/>
                  </a:lnTo>
                  <a:lnTo>
                    <a:pt x="862647" y="574992"/>
                  </a:lnTo>
                  <a:lnTo>
                    <a:pt x="57467" y="574992"/>
                  </a:lnTo>
                  <a:lnTo>
                    <a:pt x="35242" y="570547"/>
                  </a:lnTo>
                  <a:lnTo>
                    <a:pt x="16827" y="558164"/>
                  </a:lnTo>
                  <a:lnTo>
                    <a:pt x="4444" y="539750"/>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2" name="Google Shape;2682;p129"/>
            <p:cNvSpPr/>
            <p:nvPr/>
          </p:nvSpPr>
          <p:spPr>
            <a:xfrm>
              <a:off x="4845050" y="2194242"/>
              <a:ext cx="114935" cy="2588260"/>
            </a:xfrm>
            <a:custGeom>
              <a:avLst/>
              <a:gdLst/>
              <a:ahLst/>
              <a:cxnLst/>
              <a:rect l="l" t="t" r="r" b="b"/>
              <a:pathLst>
                <a:path w="114935" h="2588260" extrusionOk="0">
                  <a:moveTo>
                    <a:pt x="0" y="0"/>
                  </a:moveTo>
                  <a:lnTo>
                    <a:pt x="0" y="2587942"/>
                  </a:lnTo>
                  <a:lnTo>
                    <a:pt x="114935" y="258794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3" name="Google Shape;2683;p129"/>
            <p:cNvSpPr/>
            <p:nvPr/>
          </p:nvSpPr>
          <p:spPr>
            <a:xfrm>
              <a:off x="4959985" y="4494530"/>
              <a:ext cx="920115" cy="575310"/>
            </a:xfrm>
            <a:custGeom>
              <a:avLst/>
              <a:gdLst/>
              <a:ahLst/>
              <a:cxnLst/>
              <a:rect l="l" t="t" r="r" b="b"/>
              <a:pathLst>
                <a:path w="920114" h="575310" extrusionOk="0">
                  <a:moveTo>
                    <a:pt x="0" y="57467"/>
                  </a:moveTo>
                  <a:lnTo>
                    <a:pt x="4444" y="35242"/>
                  </a:lnTo>
                  <a:lnTo>
                    <a:pt x="16827" y="16827"/>
                  </a:lnTo>
                  <a:lnTo>
                    <a:pt x="35242" y="4445"/>
                  </a:lnTo>
                  <a:lnTo>
                    <a:pt x="57467" y="0"/>
                  </a:lnTo>
                  <a:lnTo>
                    <a:pt x="862647" y="0"/>
                  </a:lnTo>
                  <a:lnTo>
                    <a:pt x="884872" y="4445"/>
                  </a:lnTo>
                  <a:lnTo>
                    <a:pt x="903287" y="16827"/>
                  </a:lnTo>
                  <a:lnTo>
                    <a:pt x="915669" y="35242"/>
                  </a:lnTo>
                  <a:lnTo>
                    <a:pt x="920114" y="57467"/>
                  </a:lnTo>
                  <a:lnTo>
                    <a:pt x="920114" y="517525"/>
                  </a:lnTo>
                  <a:lnTo>
                    <a:pt x="915669" y="540067"/>
                  </a:lnTo>
                  <a:lnTo>
                    <a:pt x="903287" y="558165"/>
                  </a:lnTo>
                  <a:lnTo>
                    <a:pt x="884872" y="570547"/>
                  </a:lnTo>
                  <a:lnTo>
                    <a:pt x="862647" y="574992"/>
                  </a:lnTo>
                  <a:lnTo>
                    <a:pt x="57467" y="574992"/>
                  </a:lnTo>
                  <a:lnTo>
                    <a:pt x="35242" y="570547"/>
                  </a:lnTo>
                  <a:lnTo>
                    <a:pt x="16827" y="558165"/>
                  </a:lnTo>
                  <a:lnTo>
                    <a:pt x="4444" y="540067"/>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4" name="Google Shape;2684;p129"/>
            <p:cNvSpPr/>
            <p:nvPr/>
          </p:nvSpPr>
          <p:spPr>
            <a:xfrm>
              <a:off x="4845050" y="2194242"/>
              <a:ext cx="114935" cy="3307079"/>
            </a:xfrm>
            <a:custGeom>
              <a:avLst/>
              <a:gdLst/>
              <a:ahLst/>
              <a:cxnLst/>
              <a:rect l="l" t="t" r="r" b="b"/>
              <a:pathLst>
                <a:path w="114935" h="3307079" extrusionOk="0">
                  <a:moveTo>
                    <a:pt x="0" y="0"/>
                  </a:moveTo>
                  <a:lnTo>
                    <a:pt x="0" y="3306762"/>
                  </a:lnTo>
                  <a:lnTo>
                    <a:pt x="114935" y="330676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5" name="Google Shape;2685;p129"/>
            <p:cNvSpPr/>
            <p:nvPr/>
          </p:nvSpPr>
          <p:spPr>
            <a:xfrm>
              <a:off x="4959985" y="5213350"/>
              <a:ext cx="920115" cy="575310"/>
            </a:xfrm>
            <a:custGeom>
              <a:avLst/>
              <a:gdLst/>
              <a:ahLst/>
              <a:cxnLst/>
              <a:rect l="l" t="t" r="r" b="b"/>
              <a:pathLst>
                <a:path w="920114" h="575310" extrusionOk="0">
                  <a:moveTo>
                    <a:pt x="0" y="57467"/>
                  </a:moveTo>
                  <a:lnTo>
                    <a:pt x="4444" y="35242"/>
                  </a:lnTo>
                  <a:lnTo>
                    <a:pt x="16827" y="16827"/>
                  </a:lnTo>
                  <a:lnTo>
                    <a:pt x="35242" y="4444"/>
                  </a:lnTo>
                  <a:lnTo>
                    <a:pt x="57467" y="0"/>
                  </a:lnTo>
                  <a:lnTo>
                    <a:pt x="862647" y="0"/>
                  </a:lnTo>
                  <a:lnTo>
                    <a:pt x="884872" y="4444"/>
                  </a:lnTo>
                  <a:lnTo>
                    <a:pt x="903287" y="16827"/>
                  </a:lnTo>
                  <a:lnTo>
                    <a:pt x="915669" y="35242"/>
                  </a:lnTo>
                  <a:lnTo>
                    <a:pt x="920114" y="57467"/>
                  </a:lnTo>
                  <a:lnTo>
                    <a:pt x="920114" y="517525"/>
                  </a:lnTo>
                  <a:lnTo>
                    <a:pt x="915669" y="540067"/>
                  </a:lnTo>
                  <a:lnTo>
                    <a:pt x="903287" y="558165"/>
                  </a:lnTo>
                  <a:lnTo>
                    <a:pt x="884872" y="570547"/>
                  </a:lnTo>
                  <a:lnTo>
                    <a:pt x="862647" y="574992"/>
                  </a:lnTo>
                  <a:lnTo>
                    <a:pt x="57467" y="574992"/>
                  </a:lnTo>
                  <a:lnTo>
                    <a:pt x="35242" y="570547"/>
                  </a:lnTo>
                  <a:lnTo>
                    <a:pt x="16827" y="558165"/>
                  </a:lnTo>
                  <a:lnTo>
                    <a:pt x="4444" y="540067"/>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86" name="Google Shape;2686;p129"/>
          <p:cNvSpPr txBox="1"/>
          <p:nvPr/>
        </p:nvSpPr>
        <p:spPr>
          <a:xfrm>
            <a:off x="5065077" y="1675764"/>
            <a:ext cx="483870" cy="418465"/>
          </a:xfrm>
          <a:prstGeom prst="rect">
            <a:avLst/>
          </a:prstGeom>
          <a:noFill/>
          <a:ln>
            <a:noFill/>
          </a:ln>
        </p:spPr>
        <p:txBody>
          <a:bodyPr spcFirstLastPara="1" wrap="square" lIns="0" tIns="12700" rIns="0" bIns="0" anchor="t" anchorCtr="0">
            <a:spAutoFit/>
          </a:bodyPr>
          <a:lstStyle/>
          <a:p>
            <a:pPr marL="29209" marR="5080" lvl="0" indent="-16510" algn="l" rtl="0">
              <a:lnSpc>
                <a:spcPct val="143300"/>
              </a:lnSpc>
              <a:spcBef>
                <a:spcPts val="0"/>
              </a:spcBef>
              <a:spcAft>
                <a:spcPts val="0"/>
              </a:spcAft>
              <a:buNone/>
            </a:pPr>
            <a:r>
              <a:rPr lang="en-US" sz="900" b="1">
                <a:solidFill>
                  <a:srgbClr val="FFFFFF"/>
                </a:solidFill>
                <a:latin typeface="Calibri"/>
                <a:ea typeface="Calibri"/>
                <a:cs typeface="Calibri"/>
                <a:sym typeface="Calibri"/>
              </a:rPr>
              <a:t>Ευπάθεια  Ανάλυση</a:t>
            </a:r>
            <a:endParaRPr sz="900">
              <a:solidFill>
                <a:schemeClr val="dk1"/>
              </a:solidFill>
              <a:latin typeface="Calibri"/>
              <a:ea typeface="Calibri"/>
              <a:cs typeface="Calibri"/>
              <a:sym typeface="Calibri"/>
            </a:endParaRPr>
          </a:p>
        </p:txBody>
      </p:sp>
      <p:sp>
        <p:nvSpPr>
          <p:cNvPr id="2687" name="Google Shape;2687;p129"/>
          <p:cNvSpPr txBox="1"/>
          <p:nvPr/>
        </p:nvSpPr>
        <p:spPr>
          <a:xfrm>
            <a:off x="5140959" y="2359342"/>
            <a:ext cx="560070" cy="224154"/>
          </a:xfrm>
          <a:prstGeom prst="rect">
            <a:avLst/>
          </a:prstGeom>
          <a:noFill/>
          <a:ln>
            <a:noFill/>
          </a:ln>
        </p:spPr>
        <p:txBody>
          <a:bodyPr spcFirstLastPara="1" wrap="square" lIns="0" tIns="12700" rIns="0" bIns="0" anchor="t" anchorCtr="0">
            <a:spAutoFit/>
          </a:bodyPr>
          <a:lstStyle/>
          <a:p>
            <a:pPr marL="1270" marR="0" lvl="0" indent="0" algn="ctr" rtl="0">
              <a:lnSpc>
                <a:spcPct val="100000"/>
              </a:lnSpc>
              <a:spcBef>
                <a:spcPts val="0"/>
              </a:spcBef>
              <a:spcAft>
                <a:spcPts val="0"/>
              </a:spcAft>
              <a:buNone/>
            </a:pPr>
            <a:r>
              <a:rPr lang="en-US" sz="650" b="1">
                <a:solidFill>
                  <a:schemeClr val="dk1"/>
                </a:solidFill>
                <a:latin typeface="Calibri"/>
                <a:ea typeface="Calibri"/>
                <a:cs typeface="Calibri"/>
                <a:sym typeface="Calibri"/>
              </a:rPr>
              <a:t>S3.1:</a:t>
            </a:r>
            <a:endParaRPr sz="65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650" b="1">
                <a:solidFill>
                  <a:schemeClr val="dk1"/>
                </a:solidFill>
                <a:latin typeface="Calibri"/>
                <a:ea typeface="Calibri"/>
                <a:cs typeface="Calibri"/>
                <a:sym typeface="Calibri"/>
              </a:rPr>
              <a:t>Προσδιορισμός</a:t>
            </a:r>
            <a:endParaRPr sz="650">
              <a:solidFill>
                <a:schemeClr val="dk1"/>
              </a:solidFill>
              <a:latin typeface="Calibri"/>
              <a:ea typeface="Calibri"/>
              <a:cs typeface="Calibri"/>
              <a:sym typeface="Calibri"/>
            </a:endParaRPr>
          </a:p>
        </p:txBody>
      </p:sp>
      <p:sp>
        <p:nvSpPr>
          <p:cNvPr id="2688" name="Google Shape;2688;p129"/>
          <p:cNvSpPr txBox="1"/>
          <p:nvPr/>
        </p:nvSpPr>
        <p:spPr>
          <a:xfrm>
            <a:off x="4832350" y="2549207"/>
            <a:ext cx="889000" cy="1244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50" b="1" u="sng">
                <a:solidFill>
                  <a:schemeClr val="dk1"/>
                </a:solidFill>
                <a:latin typeface="Calibri"/>
                <a:ea typeface="Calibri"/>
                <a:cs typeface="Calibri"/>
                <a:sym typeface="Calibri"/>
              </a:rPr>
              <a:t>       </a:t>
            </a:r>
            <a:r>
              <a:rPr lang="en-US" sz="650" b="1">
                <a:solidFill>
                  <a:schemeClr val="dk1"/>
                </a:solidFill>
                <a:latin typeface="Calibri"/>
                <a:ea typeface="Calibri"/>
                <a:cs typeface="Calibri"/>
                <a:sym typeface="Calibri"/>
              </a:rPr>
              <a:t>	επιβεβαιωμένων</a:t>
            </a:r>
            <a:endParaRPr sz="650">
              <a:solidFill>
                <a:schemeClr val="dk1"/>
              </a:solidFill>
              <a:latin typeface="Calibri"/>
              <a:ea typeface="Calibri"/>
              <a:cs typeface="Calibri"/>
              <a:sym typeface="Calibri"/>
            </a:endParaRPr>
          </a:p>
        </p:txBody>
      </p:sp>
      <p:sp>
        <p:nvSpPr>
          <p:cNvPr id="2689" name="Google Shape;2689;p129"/>
          <p:cNvSpPr txBox="1"/>
          <p:nvPr/>
        </p:nvSpPr>
        <p:spPr>
          <a:xfrm>
            <a:off x="5220017" y="2639695"/>
            <a:ext cx="401955" cy="1244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50" b="1">
                <a:solidFill>
                  <a:schemeClr val="dk1"/>
                </a:solidFill>
                <a:latin typeface="Calibri"/>
                <a:ea typeface="Calibri"/>
                <a:cs typeface="Calibri"/>
                <a:sym typeface="Calibri"/>
              </a:rPr>
              <a:t>Ευπαθειών</a:t>
            </a:r>
            <a:endParaRPr sz="650">
              <a:solidFill>
                <a:schemeClr val="dk1"/>
              </a:solidFill>
              <a:latin typeface="Calibri"/>
              <a:ea typeface="Calibri"/>
              <a:cs typeface="Calibri"/>
              <a:sym typeface="Calibri"/>
            </a:endParaRPr>
          </a:p>
        </p:txBody>
      </p:sp>
      <p:sp>
        <p:nvSpPr>
          <p:cNvPr id="2690" name="Google Shape;2690;p129"/>
          <p:cNvSpPr txBox="1"/>
          <p:nvPr/>
        </p:nvSpPr>
        <p:spPr>
          <a:xfrm>
            <a:off x="5013642" y="3162300"/>
            <a:ext cx="815340" cy="327025"/>
          </a:xfrm>
          <a:prstGeom prst="rect">
            <a:avLst/>
          </a:prstGeom>
          <a:noFill/>
          <a:ln>
            <a:noFill/>
          </a:ln>
        </p:spPr>
        <p:txBody>
          <a:bodyPr spcFirstLastPara="1" wrap="square" lIns="0" tIns="19050" rIns="0" bIns="0" anchor="t" anchorCtr="0">
            <a:spAutoFit/>
          </a:bodyPr>
          <a:lstStyle/>
          <a:p>
            <a:pPr marL="635" marR="0" lvl="0" indent="0" algn="ctr" rtl="0">
              <a:lnSpc>
                <a:spcPct val="100000"/>
              </a:lnSpc>
              <a:spcBef>
                <a:spcPts val="0"/>
              </a:spcBef>
              <a:spcAft>
                <a:spcPts val="0"/>
              </a:spcAft>
              <a:buNone/>
            </a:pPr>
            <a:r>
              <a:rPr lang="en-US" sz="650" b="1">
                <a:solidFill>
                  <a:schemeClr val="dk1"/>
                </a:solidFill>
                <a:latin typeface="Calibri"/>
                <a:ea typeface="Calibri"/>
                <a:cs typeface="Calibri"/>
                <a:sym typeface="Calibri"/>
              </a:rPr>
              <a:t>S3.2:</a:t>
            </a:r>
            <a:endParaRPr sz="650">
              <a:solidFill>
                <a:schemeClr val="dk1"/>
              </a:solidFill>
              <a:latin typeface="Calibri"/>
              <a:ea typeface="Calibri"/>
              <a:cs typeface="Calibri"/>
              <a:sym typeface="Calibri"/>
            </a:endParaRPr>
          </a:p>
          <a:p>
            <a:pPr marL="12065" marR="5080" lvl="0" indent="0" algn="ctr" rtl="0">
              <a:lnSpc>
                <a:spcPct val="109230"/>
              </a:lnSpc>
              <a:spcBef>
                <a:spcPts val="130"/>
              </a:spcBef>
              <a:spcAft>
                <a:spcPts val="0"/>
              </a:spcAft>
              <a:buNone/>
            </a:pPr>
            <a:r>
              <a:rPr lang="en-US" sz="650" b="1">
                <a:solidFill>
                  <a:schemeClr val="dk1"/>
                </a:solidFill>
                <a:latin typeface="Calibri"/>
                <a:ea typeface="Calibri"/>
                <a:cs typeface="Calibri"/>
                <a:sym typeface="Calibri"/>
              </a:rPr>
              <a:t>Εντοπισμός ευπαθειών  μηδενικής ημέρας</a:t>
            </a:r>
            <a:endParaRPr sz="650">
              <a:solidFill>
                <a:schemeClr val="dk1"/>
              </a:solidFill>
              <a:latin typeface="Calibri"/>
              <a:ea typeface="Calibri"/>
              <a:cs typeface="Calibri"/>
              <a:sym typeface="Calibri"/>
            </a:endParaRPr>
          </a:p>
        </p:txBody>
      </p:sp>
      <p:sp>
        <p:nvSpPr>
          <p:cNvPr id="2691" name="Google Shape;2691;p129"/>
          <p:cNvSpPr txBox="1"/>
          <p:nvPr/>
        </p:nvSpPr>
        <p:spPr>
          <a:xfrm>
            <a:off x="5031422" y="3953509"/>
            <a:ext cx="797560" cy="215265"/>
          </a:xfrm>
          <a:prstGeom prst="rect">
            <a:avLst/>
          </a:prstGeom>
          <a:noFill/>
          <a:ln>
            <a:noFill/>
          </a:ln>
        </p:spPr>
        <p:txBody>
          <a:bodyPr spcFirstLastPara="1" wrap="square" lIns="0" tIns="22850" rIns="0" bIns="0" anchor="t" anchorCtr="0">
            <a:spAutoFit/>
          </a:bodyPr>
          <a:lstStyle/>
          <a:p>
            <a:pPr marL="12700" marR="5080" lvl="0" indent="151765" algn="l" rtl="0">
              <a:lnSpc>
                <a:spcPct val="109230"/>
              </a:lnSpc>
              <a:spcBef>
                <a:spcPts val="0"/>
              </a:spcBef>
              <a:spcAft>
                <a:spcPts val="0"/>
              </a:spcAft>
              <a:buNone/>
            </a:pPr>
            <a:r>
              <a:rPr lang="en-US" sz="650" b="1">
                <a:solidFill>
                  <a:schemeClr val="dk1"/>
                </a:solidFill>
                <a:latin typeface="Calibri"/>
                <a:ea typeface="Calibri"/>
                <a:cs typeface="Calibri"/>
                <a:sym typeface="Calibri"/>
              </a:rPr>
              <a:t>S3.3: Ατομική  αξιολόγηση Ευπάθειας</a:t>
            </a:r>
            <a:endParaRPr sz="650">
              <a:solidFill>
                <a:schemeClr val="dk1"/>
              </a:solidFill>
              <a:latin typeface="Calibri"/>
              <a:ea typeface="Calibri"/>
              <a:cs typeface="Calibri"/>
              <a:sym typeface="Calibri"/>
            </a:endParaRPr>
          </a:p>
        </p:txBody>
      </p:sp>
      <p:sp>
        <p:nvSpPr>
          <p:cNvPr id="2692" name="Google Shape;2692;p129"/>
          <p:cNvSpPr txBox="1"/>
          <p:nvPr/>
        </p:nvSpPr>
        <p:spPr>
          <a:xfrm>
            <a:off x="5232716" y="4566919"/>
            <a:ext cx="421005" cy="415925"/>
          </a:xfrm>
          <a:prstGeom prst="rect">
            <a:avLst/>
          </a:prstGeom>
          <a:noFill/>
          <a:ln>
            <a:noFill/>
          </a:ln>
        </p:spPr>
        <p:txBody>
          <a:bodyPr spcFirstLastPara="1" wrap="square" lIns="0" tIns="18400" rIns="0" bIns="0" anchor="t" anchorCtr="0">
            <a:spAutoFit/>
          </a:bodyPr>
          <a:lstStyle/>
          <a:p>
            <a:pPr marL="128270" marR="0" lvl="0" indent="0" algn="l" rtl="0">
              <a:lnSpc>
                <a:spcPct val="100000"/>
              </a:lnSpc>
              <a:spcBef>
                <a:spcPts val="0"/>
              </a:spcBef>
              <a:spcAft>
                <a:spcPts val="0"/>
              </a:spcAft>
              <a:buNone/>
            </a:pPr>
            <a:r>
              <a:rPr lang="en-US" sz="650" b="1">
                <a:solidFill>
                  <a:schemeClr val="dk1"/>
                </a:solidFill>
                <a:latin typeface="Calibri"/>
                <a:ea typeface="Calibri"/>
                <a:cs typeface="Calibri"/>
                <a:sym typeface="Calibri"/>
              </a:rPr>
              <a:t>S3.4:</a:t>
            </a:r>
            <a:endParaRPr sz="650">
              <a:solidFill>
                <a:schemeClr val="dk1"/>
              </a:solidFill>
              <a:latin typeface="Calibri"/>
              <a:ea typeface="Calibri"/>
              <a:cs typeface="Calibri"/>
              <a:sym typeface="Calibri"/>
            </a:endParaRPr>
          </a:p>
          <a:p>
            <a:pPr marL="12700" marR="5080" lvl="0" indent="19050" algn="just" rtl="0">
              <a:lnSpc>
                <a:spcPct val="109230"/>
              </a:lnSpc>
              <a:spcBef>
                <a:spcPts val="125"/>
              </a:spcBef>
              <a:spcAft>
                <a:spcPts val="0"/>
              </a:spcAft>
              <a:buNone/>
            </a:pPr>
            <a:r>
              <a:rPr lang="en-US" sz="650" b="1">
                <a:solidFill>
                  <a:schemeClr val="dk1"/>
                </a:solidFill>
                <a:latin typeface="Calibri"/>
                <a:ea typeface="Calibri"/>
                <a:cs typeface="Calibri"/>
                <a:sym typeface="Calibri"/>
              </a:rPr>
              <a:t>Σωρευτική  αξιολόγηση  Ευπάθειας</a:t>
            </a:r>
            <a:endParaRPr sz="650">
              <a:solidFill>
                <a:schemeClr val="dk1"/>
              </a:solidFill>
              <a:latin typeface="Calibri"/>
              <a:ea typeface="Calibri"/>
              <a:cs typeface="Calibri"/>
              <a:sym typeface="Calibri"/>
            </a:endParaRPr>
          </a:p>
        </p:txBody>
      </p:sp>
      <p:sp>
        <p:nvSpPr>
          <p:cNvPr id="2693" name="Google Shape;2693;p129"/>
          <p:cNvSpPr txBox="1"/>
          <p:nvPr/>
        </p:nvSpPr>
        <p:spPr>
          <a:xfrm>
            <a:off x="5197474" y="5257800"/>
            <a:ext cx="523876" cy="311624"/>
          </a:xfrm>
          <a:prstGeom prst="rect">
            <a:avLst/>
          </a:prstGeom>
          <a:noFill/>
          <a:ln>
            <a:noFill/>
          </a:ln>
        </p:spPr>
        <p:txBody>
          <a:bodyPr spcFirstLastPara="1" wrap="square" lIns="0" tIns="19050" rIns="0" bIns="0" anchor="t" anchorCtr="0">
            <a:spAutoFit/>
          </a:bodyPr>
          <a:lstStyle/>
          <a:p>
            <a:pPr marL="271145" marR="0" lvl="0" indent="0" algn="l" rtl="0">
              <a:lnSpc>
                <a:spcPct val="100000"/>
              </a:lnSpc>
              <a:spcBef>
                <a:spcPts val="0"/>
              </a:spcBef>
              <a:spcAft>
                <a:spcPts val="0"/>
              </a:spcAft>
              <a:buNone/>
            </a:pPr>
            <a:r>
              <a:rPr lang="en-US" sz="650" b="1">
                <a:solidFill>
                  <a:schemeClr val="dk1"/>
                </a:solidFill>
                <a:latin typeface="Calibri"/>
                <a:ea typeface="Calibri"/>
                <a:cs typeface="Calibri"/>
                <a:sym typeface="Calibri"/>
              </a:rPr>
              <a:t>S3.5:</a:t>
            </a:r>
            <a:endParaRPr sz="650">
              <a:solidFill>
                <a:schemeClr val="dk1"/>
              </a:solidFill>
              <a:latin typeface="Calibri"/>
              <a:ea typeface="Calibri"/>
              <a:cs typeface="Calibri"/>
              <a:sym typeface="Calibri"/>
            </a:endParaRPr>
          </a:p>
          <a:p>
            <a:pPr marL="12700" marR="65405" lvl="0" indent="33020" algn="just" rtl="0">
              <a:lnSpc>
                <a:spcPct val="109230"/>
              </a:lnSpc>
              <a:spcBef>
                <a:spcPts val="130"/>
              </a:spcBef>
              <a:spcAft>
                <a:spcPts val="0"/>
              </a:spcAft>
              <a:buNone/>
            </a:pPr>
            <a:r>
              <a:rPr lang="en-US" sz="650" b="1">
                <a:solidFill>
                  <a:schemeClr val="dk1"/>
                </a:solidFill>
                <a:latin typeface="Calibri"/>
                <a:ea typeface="Calibri"/>
                <a:cs typeface="Calibri"/>
                <a:sym typeface="Calibri"/>
              </a:rPr>
              <a:t>Εκτίμηση  Ευπάθειας  </a:t>
            </a:r>
            <a:endParaRPr sz="650">
              <a:solidFill>
                <a:schemeClr val="dk1"/>
              </a:solidFill>
              <a:latin typeface="Calibri"/>
              <a:ea typeface="Calibri"/>
              <a:cs typeface="Calibri"/>
              <a:sym typeface="Calibri"/>
            </a:endParaRPr>
          </a:p>
        </p:txBody>
      </p:sp>
      <p:grpSp>
        <p:nvGrpSpPr>
          <p:cNvPr id="2694" name="Google Shape;2694;p129"/>
          <p:cNvGrpSpPr/>
          <p:nvPr/>
        </p:nvGrpSpPr>
        <p:grpSpPr>
          <a:xfrm>
            <a:off x="6146165" y="1597660"/>
            <a:ext cx="1225232" cy="2753360"/>
            <a:chOff x="6146165" y="1597660"/>
            <a:chExt cx="1225232" cy="2753360"/>
          </a:xfrm>
        </p:grpSpPr>
        <p:pic>
          <p:nvPicPr>
            <p:cNvPr id="2695" name="Google Shape;2695;p129"/>
            <p:cNvPicPr preferRelativeResize="0"/>
            <p:nvPr/>
          </p:nvPicPr>
          <p:blipFill rotWithShape="1">
            <a:blip r:embed="rId6">
              <a:alphaModFix/>
            </a:blip>
            <a:srcRect/>
            <a:stretch/>
          </p:blipFill>
          <p:spPr>
            <a:xfrm>
              <a:off x="6146165" y="1597660"/>
              <a:ext cx="1225232" cy="649287"/>
            </a:xfrm>
            <a:prstGeom prst="rect">
              <a:avLst/>
            </a:prstGeom>
            <a:noFill/>
            <a:ln>
              <a:noFill/>
            </a:ln>
          </p:spPr>
        </p:pic>
        <p:pic>
          <p:nvPicPr>
            <p:cNvPr id="2696" name="Google Shape;2696;p129"/>
            <p:cNvPicPr preferRelativeResize="0"/>
            <p:nvPr/>
          </p:nvPicPr>
          <p:blipFill rotWithShape="1">
            <a:blip r:embed="rId12">
              <a:alphaModFix/>
            </a:blip>
            <a:srcRect/>
            <a:stretch/>
          </p:blipFill>
          <p:spPr>
            <a:xfrm>
              <a:off x="6309360" y="1614487"/>
              <a:ext cx="897572" cy="647700"/>
            </a:xfrm>
            <a:prstGeom prst="rect">
              <a:avLst/>
            </a:prstGeom>
            <a:noFill/>
            <a:ln>
              <a:noFill/>
            </a:ln>
          </p:spPr>
        </p:pic>
        <p:pic>
          <p:nvPicPr>
            <p:cNvPr id="2697" name="Google Shape;2697;p129"/>
            <p:cNvPicPr preferRelativeResize="0"/>
            <p:nvPr/>
          </p:nvPicPr>
          <p:blipFill rotWithShape="1">
            <a:blip r:embed="rId13">
              <a:alphaModFix/>
            </a:blip>
            <a:srcRect/>
            <a:stretch/>
          </p:blipFill>
          <p:spPr>
            <a:xfrm>
              <a:off x="6167755" y="1619250"/>
              <a:ext cx="1149984" cy="574992"/>
            </a:xfrm>
            <a:prstGeom prst="rect">
              <a:avLst/>
            </a:prstGeom>
            <a:noFill/>
            <a:ln>
              <a:noFill/>
            </a:ln>
          </p:spPr>
        </p:pic>
        <p:sp>
          <p:nvSpPr>
            <p:cNvPr id="2698" name="Google Shape;2698;p129"/>
            <p:cNvSpPr/>
            <p:nvPr/>
          </p:nvSpPr>
          <p:spPr>
            <a:xfrm>
              <a:off x="6397625" y="2338070"/>
              <a:ext cx="920115" cy="1294130"/>
            </a:xfrm>
            <a:custGeom>
              <a:avLst/>
              <a:gdLst/>
              <a:ahLst/>
              <a:cxnLst/>
              <a:rect l="l" t="t" r="r" b="b"/>
              <a:pathLst>
                <a:path w="920115" h="1294129" extrusionOk="0">
                  <a:moveTo>
                    <a:pt x="0" y="57467"/>
                  </a:moveTo>
                  <a:lnTo>
                    <a:pt x="4445" y="34925"/>
                  </a:lnTo>
                  <a:lnTo>
                    <a:pt x="16827" y="16827"/>
                  </a:lnTo>
                  <a:lnTo>
                    <a:pt x="35242" y="4444"/>
                  </a:lnTo>
                  <a:lnTo>
                    <a:pt x="57467" y="0"/>
                  </a:lnTo>
                  <a:lnTo>
                    <a:pt x="862647" y="0"/>
                  </a:lnTo>
                  <a:lnTo>
                    <a:pt x="885190" y="4444"/>
                  </a:lnTo>
                  <a:lnTo>
                    <a:pt x="903287" y="16827"/>
                  </a:lnTo>
                  <a:lnTo>
                    <a:pt x="915670" y="34925"/>
                  </a:lnTo>
                  <a:lnTo>
                    <a:pt x="920115" y="57467"/>
                  </a:lnTo>
                  <a:lnTo>
                    <a:pt x="920115" y="517525"/>
                  </a:lnTo>
                  <a:lnTo>
                    <a:pt x="915670" y="539750"/>
                  </a:lnTo>
                  <a:lnTo>
                    <a:pt x="903287" y="558164"/>
                  </a:lnTo>
                  <a:lnTo>
                    <a:pt x="885190" y="570547"/>
                  </a:lnTo>
                  <a:lnTo>
                    <a:pt x="862647" y="574992"/>
                  </a:lnTo>
                  <a:lnTo>
                    <a:pt x="57467" y="574992"/>
                  </a:lnTo>
                  <a:lnTo>
                    <a:pt x="35242" y="570547"/>
                  </a:lnTo>
                  <a:lnTo>
                    <a:pt x="16827" y="558164"/>
                  </a:lnTo>
                  <a:lnTo>
                    <a:pt x="4445" y="539750"/>
                  </a:lnTo>
                  <a:lnTo>
                    <a:pt x="0" y="517525"/>
                  </a:lnTo>
                  <a:lnTo>
                    <a:pt x="0" y="57467"/>
                  </a:lnTo>
                </a:path>
                <a:path w="920115" h="1294129" extrusionOk="0">
                  <a:moveTo>
                    <a:pt x="0" y="776287"/>
                  </a:moveTo>
                  <a:lnTo>
                    <a:pt x="4445" y="754062"/>
                  </a:lnTo>
                  <a:lnTo>
                    <a:pt x="16827" y="735647"/>
                  </a:lnTo>
                  <a:lnTo>
                    <a:pt x="35242" y="723264"/>
                  </a:lnTo>
                  <a:lnTo>
                    <a:pt x="57467" y="718819"/>
                  </a:lnTo>
                  <a:lnTo>
                    <a:pt x="862647" y="718819"/>
                  </a:lnTo>
                  <a:lnTo>
                    <a:pt x="885190" y="723264"/>
                  </a:lnTo>
                  <a:lnTo>
                    <a:pt x="903287" y="735647"/>
                  </a:lnTo>
                  <a:lnTo>
                    <a:pt x="915670" y="754062"/>
                  </a:lnTo>
                  <a:lnTo>
                    <a:pt x="920115" y="776287"/>
                  </a:lnTo>
                  <a:lnTo>
                    <a:pt x="920115" y="1236344"/>
                  </a:lnTo>
                  <a:lnTo>
                    <a:pt x="915670" y="1258569"/>
                  </a:lnTo>
                  <a:lnTo>
                    <a:pt x="903287" y="1276984"/>
                  </a:lnTo>
                  <a:lnTo>
                    <a:pt x="885190" y="1289367"/>
                  </a:lnTo>
                  <a:lnTo>
                    <a:pt x="862647" y="1293812"/>
                  </a:lnTo>
                  <a:lnTo>
                    <a:pt x="57467" y="1293812"/>
                  </a:lnTo>
                  <a:lnTo>
                    <a:pt x="35242" y="1289367"/>
                  </a:lnTo>
                  <a:lnTo>
                    <a:pt x="16827" y="1276984"/>
                  </a:lnTo>
                  <a:lnTo>
                    <a:pt x="4445" y="1258569"/>
                  </a:lnTo>
                  <a:lnTo>
                    <a:pt x="0" y="1236344"/>
                  </a:lnTo>
                  <a:lnTo>
                    <a:pt x="0" y="77628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9" name="Google Shape;2699;p129"/>
            <p:cNvSpPr/>
            <p:nvPr/>
          </p:nvSpPr>
          <p:spPr>
            <a:xfrm>
              <a:off x="6282690" y="2194242"/>
              <a:ext cx="114935" cy="1869439"/>
            </a:xfrm>
            <a:custGeom>
              <a:avLst/>
              <a:gdLst/>
              <a:ahLst/>
              <a:cxnLst/>
              <a:rect l="l" t="t" r="r" b="b"/>
              <a:pathLst>
                <a:path w="114935" h="1869439" extrusionOk="0">
                  <a:moveTo>
                    <a:pt x="0" y="0"/>
                  </a:moveTo>
                  <a:lnTo>
                    <a:pt x="0" y="1869122"/>
                  </a:lnTo>
                  <a:lnTo>
                    <a:pt x="114935" y="186912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0" name="Google Shape;2700;p129"/>
            <p:cNvSpPr/>
            <p:nvPr/>
          </p:nvSpPr>
          <p:spPr>
            <a:xfrm>
              <a:off x="6397625" y="3775710"/>
              <a:ext cx="920115" cy="575310"/>
            </a:xfrm>
            <a:custGeom>
              <a:avLst/>
              <a:gdLst/>
              <a:ahLst/>
              <a:cxnLst/>
              <a:rect l="l" t="t" r="r" b="b"/>
              <a:pathLst>
                <a:path w="920115" h="575310" extrusionOk="0">
                  <a:moveTo>
                    <a:pt x="0" y="57467"/>
                  </a:moveTo>
                  <a:lnTo>
                    <a:pt x="4445" y="35242"/>
                  </a:lnTo>
                  <a:lnTo>
                    <a:pt x="16827" y="16827"/>
                  </a:lnTo>
                  <a:lnTo>
                    <a:pt x="35242" y="4444"/>
                  </a:lnTo>
                  <a:lnTo>
                    <a:pt x="57467" y="0"/>
                  </a:lnTo>
                  <a:lnTo>
                    <a:pt x="862647" y="0"/>
                  </a:lnTo>
                  <a:lnTo>
                    <a:pt x="885190" y="4444"/>
                  </a:lnTo>
                  <a:lnTo>
                    <a:pt x="903287" y="16827"/>
                  </a:lnTo>
                  <a:lnTo>
                    <a:pt x="915670" y="35242"/>
                  </a:lnTo>
                  <a:lnTo>
                    <a:pt x="920115" y="57467"/>
                  </a:lnTo>
                  <a:lnTo>
                    <a:pt x="920115" y="517525"/>
                  </a:lnTo>
                  <a:lnTo>
                    <a:pt x="915670" y="539750"/>
                  </a:lnTo>
                  <a:lnTo>
                    <a:pt x="903287" y="558164"/>
                  </a:lnTo>
                  <a:lnTo>
                    <a:pt x="885190" y="570547"/>
                  </a:lnTo>
                  <a:lnTo>
                    <a:pt x="862647" y="574992"/>
                  </a:lnTo>
                  <a:lnTo>
                    <a:pt x="57467" y="574992"/>
                  </a:lnTo>
                  <a:lnTo>
                    <a:pt x="35242" y="570547"/>
                  </a:lnTo>
                  <a:lnTo>
                    <a:pt x="16827" y="558164"/>
                  </a:lnTo>
                  <a:lnTo>
                    <a:pt x="4445" y="539750"/>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01" name="Google Shape;2701;p129"/>
          <p:cNvSpPr txBox="1"/>
          <p:nvPr/>
        </p:nvSpPr>
        <p:spPr>
          <a:xfrm>
            <a:off x="6427787" y="1675764"/>
            <a:ext cx="601980" cy="418465"/>
          </a:xfrm>
          <a:prstGeom prst="rect">
            <a:avLst/>
          </a:prstGeom>
          <a:noFill/>
          <a:ln>
            <a:noFill/>
          </a:ln>
        </p:spPr>
        <p:txBody>
          <a:bodyPr spcFirstLastPara="1" wrap="square" lIns="0" tIns="12700" rIns="0" bIns="0" anchor="t" anchorCtr="0">
            <a:spAutoFit/>
          </a:bodyPr>
          <a:lstStyle/>
          <a:p>
            <a:pPr marL="12700" marR="5080" lvl="0" indent="45720" algn="l" rtl="0">
              <a:lnSpc>
                <a:spcPct val="143300"/>
              </a:lnSpc>
              <a:spcBef>
                <a:spcPts val="0"/>
              </a:spcBef>
              <a:spcAft>
                <a:spcPts val="0"/>
              </a:spcAft>
              <a:buNone/>
            </a:pPr>
            <a:r>
              <a:rPr lang="en-US" sz="900" b="1">
                <a:solidFill>
                  <a:srgbClr val="FFFFFF"/>
                </a:solidFill>
                <a:latin typeface="Calibri"/>
                <a:ea typeface="Calibri"/>
                <a:cs typeface="Calibri"/>
                <a:sym typeface="Calibri"/>
              </a:rPr>
              <a:t>Επιπτώσεις  Ανάλυση</a:t>
            </a:r>
            <a:endParaRPr sz="900">
              <a:solidFill>
                <a:schemeClr val="dk1"/>
              </a:solidFill>
              <a:latin typeface="Calibri"/>
              <a:ea typeface="Calibri"/>
              <a:cs typeface="Calibri"/>
              <a:sym typeface="Calibri"/>
            </a:endParaRPr>
          </a:p>
        </p:txBody>
      </p:sp>
      <p:sp>
        <p:nvSpPr>
          <p:cNvPr id="2702" name="Google Shape;2702;p129"/>
          <p:cNvSpPr txBox="1"/>
          <p:nvPr/>
        </p:nvSpPr>
        <p:spPr>
          <a:xfrm>
            <a:off x="6269990" y="2528887"/>
            <a:ext cx="175895" cy="1244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50" b="1" u="sng">
                <a:solidFill>
                  <a:schemeClr val="dk1"/>
                </a:solidFill>
                <a:latin typeface="Calibri"/>
                <a:ea typeface="Calibri"/>
                <a:cs typeface="Calibri"/>
                <a:sym typeface="Calibri"/>
              </a:rPr>
              <a:t>  </a:t>
            </a:r>
            <a:endParaRPr sz="650">
              <a:solidFill>
                <a:schemeClr val="dk1"/>
              </a:solidFill>
              <a:latin typeface="Calibri"/>
              <a:ea typeface="Calibri"/>
              <a:cs typeface="Calibri"/>
              <a:sym typeface="Calibri"/>
            </a:endParaRPr>
          </a:p>
        </p:txBody>
      </p:sp>
      <p:sp>
        <p:nvSpPr>
          <p:cNvPr id="2703" name="Google Shape;2703;p129"/>
          <p:cNvSpPr txBox="1"/>
          <p:nvPr/>
        </p:nvSpPr>
        <p:spPr>
          <a:xfrm>
            <a:off x="6565899" y="2401569"/>
            <a:ext cx="557530" cy="492125"/>
          </a:xfrm>
          <a:prstGeom prst="rect">
            <a:avLst/>
          </a:prstGeom>
          <a:noFill/>
          <a:ln>
            <a:noFill/>
          </a:ln>
        </p:spPr>
        <p:txBody>
          <a:bodyPr spcFirstLastPara="1" wrap="square" lIns="0" tIns="19675" rIns="0" bIns="0" anchor="t" anchorCtr="0">
            <a:spAutoFit/>
          </a:bodyPr>
          <a:lstStyle/>
          <a:p>
            <a:pPr marL="12700" marR="5080" lvl="0" indent="-635" algn="ctr" rtl="0">
              <a:lnSpc>
                <a:spcPct val="92700"/>
              </a:lnSpc>
              <a:spcBef>
                <a:spcPts val="0"/>
              </a:spcBef>
              <a:spcAft>
                <a:spcPts val="0"/>
              </a:spcAft>
              <a:buNone/>
            </a:pPr>
            <a:r>
              <a:rPr lang="en-US" sz="650" b="1">
                <a:solidFill>
                  <a:schemeClr val="dk1"/>
                </a:solidFill>
                <a:latin typeface="Calibri"/>
                <a:ea typeface="Calibri"/>
                <a:cs typeface="Calibri"/>
                <a:sym typeface="Calibri"/>
              </a:rPr>
              <a:t>S4.1: Ατομικό  Εκτίμηση  επιπτώσεων σε  περιουσιακά  στοιχεία</a:t>
            </a:r>
            <a:endParaRPr sz="650">
              <a:solidFill>
                <a:schemeClr val="dk1"/>
              </a:solidFill>
              <a:latin typeface="Calibri"/>
              <a:ea typeface="Calibri"/>
              <a:cs typeface="Calibri"/>
              <a:sym typeface="Calibri"/>
            </a:endParaRPr>
          </a:p>
        </p:txBody>
      </p:sp>
      <p:sp>
        <p:nvSpPr>
          <p:cNvPr id="2704" name="Google Shape;2704;p129"/>
          <p:cNvSpPr txBox="1"/>
          <p:nvPr/>
        </p:nvSpPr>
        <p:spPr>
          <a:xfrm>
            <a:off x="6269990" y="3258184"/>
            <a:ext cx="175895" cy="1244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50" b="1" u="sng">
                <a:solidFill>
                  <a:schemeClr val="dk1"/>
                </a:solidFill>
                <a:latin typeface="Calibri"/>
                <a:ea typeface="Calibri"/>
                <a:cs typeface="Calibri"/>
                <a:sym typeface="Calibri"/>
              </a:rPr>
              <a:t>  </a:t>
            </a:r>
            <a:endParaRPr sz="650">
              <a:solidFill>
                <a:schemeClr val="dk1"/>
              </a:solidFill>
              <a:latin typeface="Calibri"/>
              <a:ea typeface="Calibri"/>
              <a:cs typeface="Calibri"/>
              <a:sym typeface="Calibri"/>
            </a:endParaRPr>
          </a:p>
        </p:txBody>
      </p:sp>
      <p:sp>
        <p:nvSpPr>
          <p:cNvPr id="2705" name="Google Shape;2705;p129"/>
          <p:cNvSpPr txBox="1"/>
          <p:nvPr/>
        </p:nvSpPr>
        <p:spPr>
          <a:xfrm>
            <a:off x="6637019" y="3147694"/>
            <a:ext cx="443865" cy="415925"/>
          </a:xfrm>
          <a:prstGeom prst="rect">
            <a:avLst/>
          </a:prstGeom>
          <a:noFill/>
          <a:ln>
            <a:noFill/>
          </a:ln>
        </p:spPr>
        <p:txBody>
          <a:bodyPr spcFirstLastPara="1" wrap="square" lIns="0" tIns="18400" rIns="0" bIns="0" anchor="t" anchorCtr="0">
            <a:spAutoFit/>
          </a:bodyPr>
          <a:lstStyle/>
          <a:p>
            <a:pPr marL="140970" marR="0" lvl="0" indent="0" algn="l" rtl="0">
              <a:lnSpc>
                <a:spcPct val="100000"/>
              </a:lnSpc>
              <a:spcBef>
                <a:spcPts val="0"/>
              </a:spcBef>
              <a:spcAft>
                <a:spcPts val="0"/>
              </a:spcAft>
              <a:buNone/>
            </a:pPr>
            <a:r>
              <a:rPr lang="en-US" sz="650" b="1">
                <a:solidFill>
                  <a:schemeClr val="dk1"/>
                </a:solidFill>
                <a:latin typeface="Calibri"/>
                <a:ea typeface="Calibri"/>
                <a:cs typeface="Calibri"/>
                <a:sym typeface="Calibri"/>
              </a:rPr>
              <a:t>S4.2:</a:t>
            </a:r>
            <a:endParaRPr sz="650">
              <a:solidFill>
                <a:schemeClr val="dk1"/>
              </a:solidFill>
              <a:latin typeface="Calibri"/>
              <a:ea typeface="Calibri"/>
              <a:cs typeface="Calibri"/>
              <a:sym typeface="Calibri"/>
            </a:endParaRPr>
          </a:p>
          <a:p>
            <a:pPr marL="12700" marR="5080" lvl="0" indent="11430" algn="just" rtl="0">
              <a:lnSpc>
                <a:spcPct val="109230"/>
              </a:lnSpc>
              <a:spcBef>
                <a:spcPts val="125"/>
              </a:spcBef>
              <a:spcAft>
                <a:spcPts val="0"/>
              </a:spcAft>
              <a:buNone/>
            </a:pPr>
            <a:r>
              <a:rPr lang="en-US" sz="650" b="1">
                <a:solidFill>
                  <a:schemeClr val="dk1"/>
                </a:solidFill>
                <a:latin typeface="Calibri"/>
                <a:ea typeface="Calibri"/>
                <a:cs typeface="Calibri"/>
                <a:sym typeface="Calibri"/>
              </a:rPr>
              <a:t>Αξιολόγηση  σωρευτικών  επιπτώσεων</a:t>
            </a:r>
            <a:endParaRPr sz="650">
              <a:solidFill>
                <a:schemeClr val="dk1"/>
              </a:solidFill>
              <a:latin typeface="Calibri"/>
              <a:ea typeface="Calibri"/>
              <a:cs typeface="Calibri"/>
              <a:sym typeface="Calibri"/>
            </a:endParaRPr>
          </a:p>
        </p:txBody>
      </p:sp>
      <p:sp>
        <p:nvSpPr>
          <p:cNvPr id="2706" name="Google Shape;2706;p129"/>
          <p:cNvSpPr txBox="1"/>
          <p:nvPr/>
        </p:nvSpPr>
        <p:spPr>
          <a:xfrm>
            <a:off x="6565899" y="3833493"/>
            <a:ext cx="623570" cy="415925"/>
          </a:xfrm>
          <a:prstGeom prst="rect">
            <a:avLst/>
          </a:prstGeom>
          <a:noFill/>
          <a:ln>
            <a:noFill/>
          </a:ln>
        </p:spPr>
        <p:txBody>
          <a:bodyPr spcFirstLastPara="1" wrap="square" lIns="0" tIns="18400" rIns="0" bIns="0" anchor="t" anchorCtr="0">
            <a:spAutoFit/>
          </a:bodyPr>
          <a:lstStyle/>
          <a:p>
            <a:pPr marL="1270" marR="0" lvl="0" indent="0" algn="ctr" rtl="0">
              <a:lnSpc>
                <a:spcPct val="100000"/>
              </a:lnSpc>
              <a:spcBef>
                <a:spcPts val="0"/>
              </a:spcBef>
              <a:spcAft>
                <a:spcPts val="0"/>
              </a:spcAft>
              <a:buNone/>
            </a:pPr>
            <a:r>
              <a:rPr lang="en-US" sz="650" b="1">
                <a:solidFill>
                  <a:schemeClr val="dk1"/>
                </a:solidFill>
                <a:latin typeface="Calibri"/>
                <a:ea typeface="Calibri"/>
                <a:cs typeface="Calibri"/>
                <a:sym typeface="Calibri"/>
              </a:rPr>
              <a:t>S4.3:</a:t>
            </a:r>
            <a:endParaRPr sz="650">
              <a:solidFill>
                <a:schemeClr val="dk1"/>
              </a:solidFill>
              <a:latin typeface="Calibri"/>
              <a:ea typeface="Calibri"/>
              <a:cs typeface="Calibri"/>
              <a:sym typeface="Calibri"/>
            </a:endParaRPr>
          </a:p>
          <a:p>
            <a:pPr marL="12700" marR="5080" lvl="0" indent="1270" algn="ctr" rtl="0">
              <a:lnSpc>
                <a:spcPct val="109230"/>
              </a:lnSpc>
              <a:spcBef>
                <a:spcPts val="125"/>
              </a:spcBef>
              <a:spcAft>
                <a:spcPts val="0"/>
              </a:spcAft>
              <a:buNone/>
            </a:pPr>
            <a:r>
              <a:rPr lang="en-US" sz="650" b="1">
                <a:solidFill>
                  <a:schemeClr val="dk1"/>
                </a:solidFill>
                <a:latin typeface="Calibri"/>
                <a:ea typeface="Calibri"/>
                <a:cs typeface="Calibri"/>
                <a:sym typeface="Calibri"/>
              </a:rPr>
              <a:t>Εκτίμηση των  πολλαπλασιαστικ  ών επιπτώσεων</a:t>
            </a:r>
            <a:endParaRPr sz="650">
              <a:solidFill>
                <a:schemeClr val="dk1"/>
              </a:solidFill>
              <a:latin typeface="Calibri"/>
              <a:ea typeface="Calibri"/>
              <a:cs typeface="Calibri"/>
              <a:sym typeface="Calibri"/>
            </a:endParaRPr>
          </a:p>
        </p:txBody>
      </p:sp>
      <p:grpSp>
        <p:nvGrpSpPr>
          <p:cNvPr id="2707" name="Google Shape;2707;p129"/>
          <p:cNvGrpSpPr/>
          <p:nvPr/>
        </p:nvGrpSpPr>
        <p:grpSpPr>
          <a:xfrm>
            <a:off x="7583487" y="1597660"/>
            <a:ext cx="1225232" cy="2753360"/>
            <a:chOff x="7583487" y="1597660"/>
            <a:chExt cx="1225232" cy="2753360"/>
          </a:xfrm>
        </p:grpSpPr>
        <p:pic>
          <p:nvPicPr>
            <p:cNvPr id="2708" name="Google Shape;2708;p129"/>
            <p:cNvPicPr preferRelativeResize="0"/>
            <p:nvPr/>
          </p:nvPicPr>
          <p:blipFill rotWithShape="1">
            <a:blip r:embed="rId14">
              <a:alphaModFix/>
            </a:blip>
            <a:srcRect/>
            <a:stretch/>
          </p:blipFill>
          <p:spPr>
            <a:xfrm>
              <a:off x="7583487" y="1597660"/>
              <a:ext cx="1225232" cy="649287"/>
            </a:xfrm>
            <a:prstGeom prst="rect">
              <a:avLst/>
            </a:prstGeom>
            <a:noFill/>
            <a:ln>
              <a:noFill/>
            </a:ln>
          </p:spPr>
        </p:pic>
        <p:pic>
          <p:nvPicPr>
            <p:cNvPr id="2709" name="Google Shape;2709;p129"/>
            <p:cNvPicPr preferRelativeResize="0"/>
            <p:nvPr/>
          </p:nvPicPr>
          <p:blipFill rotWithShape="1">
            <a:blip r:embed="rId15">
              <a:alphaModFix/>
            </a:blip>
            <a:srcRect/>
            <a:stretch/>
          </p:blipFill>
          <p:spPr>
            <a:xfrm>
              <a:off x="7655242" y="1614487"/>
              <a:ext cx="1083627" cy="647700"/>
            </a:xfrm>
            <a:prstGeom prst="rect">
              <a:avLst/>
            </a:prstGeom>
            <a:noFill/>
            <a:ln>
              <a:noFill/>
            </a:ln>
          </p:spPr>
        </p:pic>
        <p:pic>
          <p:nvPicPr>
            <p:cNvPr id="2710" name="Google Shape;2710;p129"/>
            <p:cNvPicPr preferRelativeResize="0"/>
            <p:nvPr/>
          </p:nvPicPr>
          <p:blipFill rotWithShape="1">
            <a:blip r:embed="rId16">
              <a:alphaModFix/>
            </a:blip>
            <a:srcRect/>
            <a:stretch/>
          </p:blipFill>
          <p:spPr>
            <a:xfrm>
              <a:off x="7605712" y="1619250"/>
              <a:ext cx="1149984" cy="574992"/>
            </a:xfrm>
            <a:prstGeom prst="rect">
              <a:avLst/>
            </a:prstGeom>
            <a:noFill/>
            <a:ln>
              <a:noFill/>
            </a:ln>
          </p:spPr>
        </p:pic>
        <p:sp>
          <p:nvSpPr>
            <p:cNvPr id="2711" name="Google Shape;2711;p129"/>
            <p:cNvSpPr/>
            <p:nvPr/>
          </p:nvSpPr>
          <p:spPr>
            <a:xfrm>
              <a:off x="7835582" y="2338070"/>
              <a:ext cx="920115" cy="1294130"/>
            </a:xfrm>
            <a:custGeom>
              <a:avLst/>
              <a:gdLst/>
              <a:ahLst/>
              <a:cxnLst/>
              <a:rect l="l" t="t" r="r" b="b"/>
              <a:pathLst>
                <a:path w="920115" h="1294129" extrusionOk="0">
                  <a:moveTo>
                    <a:pt x="0" y="57467"/>
                  </a:moveTo>
                  <a:lnTo>
                    <a:pt x="4445" y="34925"/>
                  </a:lnTo>
                  <a:lnTo>
                    <a:pt x="16827" y="16827"/>
                  </a:lnTo>
                  <a:lnTo>
                    <a:pt x="35242" y="4444"/>
                  </a:lnTo>
                  <a:lnTo>
                    <a:pt x="57467" y="0"/>
                  </a:lnTo>
                  <a:lnTo>
                    <a:pt x="862647" y="0"/>
                  </a:lnTo>
                  <a:lnTo>
                    <a:pt x="884872" y="4444"/>
                  </a:lnTo>
                  <a:lnTo>
                    <a:pt x="903287" y="16827"/>
                  </a:lnTo>
                  <a:lnTo>
                    <a:pt x="915670" y="34925"/>
                  </a:lnTo>
                  <a:lnTo>
                    <a:pt x="920114" y="57467"/>
                  </a:lnTo>
                  <a:lnTo>
                    <a:pt x="920114" y="517525"/>
                  </a:lnTo>
                  <a:lnTo>
                    <a:pt x="915670" y="539750"/>
                  </a:lnTo>
                  <a:lnTo>
                    <a:pt x="903287" y="558164"/>
                  </a:lnTo>
                  <a:lnTo>
                    <a:pt x="884872" y="570547"/>
                  </a:lnTo>
                  <a:lnTo>
                    <a:pt x="862647" y="574992"/>
                  </a:lnTo>
                  <a:lnTo>
                    <a:pt x="57467" y="574992"/>
                  </a:lnTo>
                  <a:lnTo>
                    <a:pt x="35242" y="570547"/>
                  </a:lnTo>
                  <a:lnTo>
                    <a:pt x="16827" y="558164"/>
                  </a:lnTo>
                  <a:lnTo>
                    <a:pt x="4445" y="539750"/>
                  </a:lnTo>
                  <a:lnTo>
                    <a:pt x="0" y="517525"/>
                  </a:lnTo>
                  <a:lnTo>
                    <a:pt x="0" y="57467"/>
                  </a:lnTo>
                </a:path>
                <a:path w="920115" h="1294129" extrusionOk="0">
                  <a:moveTo>
                    <a:pt x="0" y="776287"/>
                  </a:moveTo>
                  <a:lnTo>
                    <a:pt x="4445" y="754062"/>
                  </a:lnTo>
                  <a:lnTo>
                    <a:pt x="16827" y="735647"/>
                  </a:lnTo>
                  <a:lnTo>
                    <a:pt x="35242" y="723264"/>
                  </a:lnTo>
                  <a:lnTo>
                    <a:pt x="57467" y="718819"/>
                  </a:lnTo>
                  <a:lnTo>
                    <a:pt x="862647" y="718819"/>
                  </a:lnTo>
                  <a:lnTo>
                    <a:pt x="884872" y="723264"/>
                  </a:lnTo>
                  <a:lnTo>
                    <a:pt x="903287" y="735647"/>
                  </a:lnTo>
                  <a:lnTo>
                    <a:pt x="915670" y="754062"/>
                  </a:lnTo>
                  <a:lnTo>
                    <a:pt x="920114" y="776287"/>
                  </a:lnTo>
                  <a:lnTo>
                    <a:pt x="920114" y="1236344"/>
                  </a:lnTo>
                  <a:lnTo>
                    <a:pt x="915670" y="1258569"/>
                  </a:lnTo>
                  <a:lnTo>
                    <a:pt x="903287" y="1276984"/>
                  </a:lnTo>
                  <a:lnTo>
                    <a:pt x="884872" y="1289367"/>
                  </a:lnTo>
                  <a:lnTo>
                    <a:pt x="862647" y="1293812"/>
                  </a:lnTo>
                  <a:lnTo>
                    <a:pt x="57467" y="1293812"/>
                  </a:lnTo>
                  <a:lnTo>
                    <a:pt x="35242" y="1289367"/>
                  </a:lnTo>
                  <a:lnTo>
                    <a:pt x="16827" y="1276984"/>
                  </a:lnTo>
                  <a:lnTo>
                    <a:pt x="4445" y="1258569"/>
                  </a:lnTo>
                  <a:lnTo>
                    <a:pt x="0" y="1236344"/>
                  </a:lnTo>
                  <a:lnTo>
                    <a:pt x="0" y="77628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2" name="Google Shape;2712;p129"/>
            <p:cNvSpPr/>
            <p:nvPr/>
          </p:nvSpPr>
          <p:spPr>
            <a:xfrm>
              <a:off x="7720647" y="2194242"/>
              <a:ext cx="114935" cy="1869439"/>
            </a:xfrm>
            <a:custGeom>
              <a:avLst/>
              <a:gdLst/>
              <a:ahLst/>
              <a:cxnLst/>
              <a:rect l="l" t="t" r="r" b="b"/>
              <a:pathLst>
                <a:path w="114934" h="1869439" extrusionOk="0">
                  <a:moveTo>
                    <a:pt x="0" y="0"/>
                  </a:moveTo>
                  <a:lnTo>
                    <a:pt x="0" y="1869122"/>
                  </a:lnTo>
                  <a:lnTo>
                    <a:pt x="114935" y="1869122"/>
                  </a:lnTo>
                </a:path>
              </a:pathLst>
            </a:custGeom>
            <a:noFill/>
            <a:ln w="12700" cap="flat" cmpd="sng">
              <a:solidFill>
                <a:srgbClr val="CA9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3" name="Google Shape;2713;p129"/>
            <p:cNvSpPr/>
            <p:nvPr/>
          </p:nvSpPr>
          <p:spPr>
            <a:xfrm>
              <a:off x="7835582" y="3775710"/>
              <a:ext cx="920115" cy="575310"/>
            </a:xfrm>
            <a:custGeom>
              <a:avLst/>
              <a:gdLst/>
              <a:ahLst/>
              <a:cxnLst/>
              <a:rect l="l" t="t" r="r" b="b"/>
              <a:pathLst>
                <a:path w="920115" h="575310" extrusionOk="0">
                  <a:moveTo>
                    <a:pt x="0" y="57467"/>
                  </a:moveTo>
                  <a:lnTo>
                    <a:pt x="4445" y="35242"/>
                  </a:lnTo>
                  <a:lnTo>
                    <a:pt x="16827" y="16827"/>
                  </a:lnTo>
                  <a:lnTo>
                    <a:pt x="35242" y="4444"/>
                  </a:lnTo>
                  <a:lnTo>
                    <a:pt x="57467" y="0"/>
                  </a:lnTo>
                  <a:lnTo>
                    <a:pt x="862647" y="0"/>
                  </a:lnTo>
                  <a:lnTo>
                    <a:pt x="884872" y="4444"/>
                  </a:lnTo>
                  <a:lnTo>
                    <a:pt x="903287" y="16827"/>
                  </a:lnTo>
                  <a:lnTo>
                    <a:pt x="915670" y="35242"/>
                  </a:lnTo>
                  <a:lnTo>
                    <a:pt x="920114" y="57467"/>
                  </a:lnTo>
                  <a:lnTo>
                    <a:pt x="920114" y="517525"/>
                  </a:lnTo>
                  <a:lnTo>
                    <a:pt x="915670" y="539750"/>
                  </a:lnTo>
                  <a:lnTo>
                    <a:pt x="903287" y="558164"/>
                  </a:lnTo>
                  <a:lnTo>
                    <a:pt x="884872" y="570547"/>
                  </a:lnTo>
                  <a:lnTo>
                    <a:pt x="862647" y="574992"/>
                  </a:lnTo>
                  <a:lnTo>
                    <a:pt x="57467" y="574992"/>
                  </a:lnTo>
                  <a:lnTo>
                    <a:pt x="35242" y="570547"/>
                  </a:lnTo>
                  <a:lnTo>
                    <a:pt x="16827" y="558164"/>
                  </a:lnTo>
                  <a:lnTo>
                    <a:pt x="4445" y="539750"/>
                  </a:lnTo>
                  <a:lnTo>
                    <a:pt x="0" y="517525"/>
                  </a:lnTo>
                  <a:lnTo>
                    <a:pt x="0" y="57467"/>
                  </a:lnTo>
                </a:path>
              </a:pathLst>
            </a:custGeom>
            <a:noFill/>
            <a:ln w="12675"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14" name="Google Shape;2714;p129"/>
          <p:cNvSpPr txBox="1"/>
          <p:nvPr/>
        </p:nvSpPr>
        <p:spPr>
          <a:xfrm>
            <a:off x="7955280" y="1675764"/>
            <a:ext cx="455930" cy="418465"/>
          </a:xfrm>
          <a:prstGeom prst="rect">
            <a:avLst/>
          </a:prstGeom>
          <a:noFill/>
          <a:ln>
            <a:noFill/>
          </a:ln>
        </p:spPr>
        <p:txBody>
          <a:bodyPr spcFirstLastPara="1" wrap="square" lIns="0" tIns="12700" rIns="0" bIns="0" anchor="t" anchorCtr="0">
            <a:spAutoFit/>
          </a:bodyPr>
          <a:lstStyle/>
          <a:p>
            <a:pPr marL="12700" marR="5080" lvl="0" indent="6984" algn="l" rtl="0">
              <a:lnSpc>
                <a:spcPct val="143300"/>
              </a:lnSpc>
              <a:spcBef>
                <a:spcPts val="0"/>
              </a:spcBef>
              <a:spcAft>
                <a:spcPts val="0"/>
              </a:spcAft>
              <a:buNone/>
            </a:pPr>
            <a:r>
              <a:rPr lang="en-US" sz="900" b="1">
                <a:solidFill>
                  <a:srgbClr val="FFFFFF"/>
                </a:solidFill>
                <a:latin typeface="Calibri"/>
                <a:ea typeface="Calibri"/>
                <a:cs typeface="Calibri"/>
                <a:sym typeface="Calibri"/>
              </a:rPr>
              <a:t>Κίνδυνος  Εκτίμηση</a:t>
            </a:r>
            <a:endParaRPr sz="900">
              <a:solidFill>
                <a:schemeClr val="dk1"/>
              </a:solidFill>
              <a:latin typeface="Calibri"/>
              <a:ea typeface="Calibri"/>
              <a:cs typeface="Calibri"/>
              <a:sym typeface="Calibri"/>
            </a:endParaRPr>
          </a:p>
        </p:txBody>
      </p:sp>
      <p:sp>
        <p:nvSpPr>
          <p:cNvPr id="2715" name="Google Shape;2715;p129"/>
          <p:cNvSpPr txBox="1"/>
          <p:nvPr/>
        </p:nvSpPr>
        <p:spPr>
          <a:xfrm>
            <a:off x="7707947" y="2528887"/>
            <a:ext cx="175895" cy="1244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50" b="1" u="sng">
                <a:solidFill>
                  <a:schemeClr val="dk1"/>
                </a:solidFill>
                <a:latin typeface="Calibri"/>
                <a:ea typeface="Calibri"/>
                <a:cs typeface="Calibri"/>
                <a:sym typeface="Calibri"/>
              </a:rPr>
              <a:t>  </a:t>
            </a:r>
            <a:endParaRPr sz="650">
              <a:solidFill>
                <a:schemeClr val="dk1"/>
              </a:solidFill>
              <a:latin typeface="Calibri"/>
              <a:ea typeface="Calibri"/>
              <a:cs typeface="Calibri"/>
              <a:sym typeface="Calibri"/>
            </a:endParaRPr>
          </a:p>
        </p:txBody>
      </p:sp>
      <p:sp>
        <p:nvSpPr>
          <p:cNvPr id="2716" name="Google Shape;2716;p129"/>
          <p:cNvSpPr txBox="1"/>
          <p:nvPr/>
        </p:nvSpPr>
        <p:spPr>
          <a:xfrm>
            <a:off x="8033702" y="2429192"/>
            <a:ext cx="523240" cy="492125"/>
          </a:xfrm>
          <a:prstGeom prst="rect">
            <a:avLst/>
          </a:prstGeom>
          <a:noFill/>
          <a:ln>
            <a:noFill/>
          </a:ln>
        </p:spPr>
        <p:txBody>
          <a:bodyPr spcFirstLastPara="1" wrap="square" lIns="0" tIns="19675" rIns="0" bIns="0" anchor="t" anchorCtr="0">
            <a:spAutoFit/>
          </a:bodyPr>
          <a:lstStyle/>
          <a:p>
            <a:pPr marL="12065" marR="5080" lvl="0" indent="3810" algn="ctr" rtl="0">
              <a:lnSpc>
                <a:spcPct val="92700"/>
              </a:lnSpc>
              <a:spcBef>
                <a:spcPts val="0"/>
              </a:spcBef>
              <a:spcAft>
                <a:spcPts val="0"/>
              </a:spcAft>
              <a:buNone/>
            </a:pPr>
            <a:r>
              <a:rPr lang="en-US" sz="650" b="1">
                <a:solidFill>
                  <a:schemeClr val="dk1"/>
                </a:solidFill>
                <a:latin typeface="Calibri"/>
                <a:ea typeface="Calibri"/>
                <a:cs typeface="Calibri"/>
                <a:sym typeface="Calibri"/>
              </a:rPr>
              <a:t>S5.1: Ατομικό  Αξιολόγηση  κινδύνου  περιουσιακών  στοιχείων</a:t>
            </a:r>
            <a:endParaRPr sz="650">
              <a:solidFill>
                <a:schemeClr val="dk1"/>
              </a:solidFill>
              <a:latin typeface="Calibri"/>
              <a:ea typeface="Calibri"/>
              <a:cs typeface="Calibri"/>
              <a:sym typeface="Calibri"/>
            </a:endParaRPr>
          </a:p>
        </p:txBody>
      </p:sp>
      <p:sp>
        <p:nvSpPr>
          <p:cNvPr id="2717" name="Google Shape;2717;p129"/>
          <p:cNvSpPr txBox="1"/>
          <p:nvPr/>
        </p:nvSpPr>
        <p:spPr>
          <a:xfrm>
            <a:off x="8203247" y="3153409"/>
            <a:ext cx="187960" cy="1244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50" b="1">
                <a:solidFill>
                  <a:schemeClr val="dk1"/>
                </a:solidFill>
                <a:latin typeface="Calibri"/>
                <a:ea typeface="Calibri"/>
                <a:cs typeface="Calibri"/>
                <a:sym typeface="Calibri"/>
              </a:rPr>
              <a:t>S5.2:</a:t>
            </a:r>
            <a:endParaRPr sz="650">
              <a:solidFill>
                <a:schemeClr val="dk1"/>
              </a:solidFill>
              <a:latin typeface="Calibri"/>
              <a:ea typeface="Calibri"/>
              <a:cs typeface="Calibri"/>
              <a:sym typeface="Calibri"/>
            </a:endParaRPr>
          </a:p>
        </p:txBody>
      </p:sp>
      <p:sp>
        <p:nvSpPr>
          <p:cNvPr id="2718" name="Google Shape;2718;p129"/>
          <p:cNvSpPr txBox="1"/>
          <p:nvPr/>
        </p:nvSpPr>
        <p:spPr>
          <a:xfrm>
            <a:off x="7956549" y="3247706"/>
            <a:ext cx="963294" cy="1244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50" b="1" u="sng">
                <a:solidFill>
                  <a:schemeClr val="dk1"/>
                </a:solidFill>
                <a:latin typeface="Calibri"/>
                <a:ea typeface="Calibri"/>
                <a:cs typeface="Calibri"/>
                <a:sym typeface="Calibri"/>
              </a:rPr>
              <a:t>       </a:t>
            </a:r>
            <a:r>
              <a:rPr lang="en-US" sz="650" b="1">
                <a:solidFill>
                  <a:schemeClr val="dk1"/>
                </a:solidFill>
                <a:latin typeface="Calibri"/>
                <a:ea typeface="Calibri"/>
                <a:cs typeface="Calibri"/>
                <a:sym typeface="Calibri"/>
              </a:rPr>
              <a:t>   Εκτίμηση κινδύνου με</a:t>
            </a:r>
            <a:endParaRPr sz="650">
              <a:solidFill>
                <a:schemeClr val="dk1"/>
              </a:solidFill>
              <a:latin typeface="Calibri"/>
              <a:ea typeface="Calibri"/>
              <a:cs typeface="Calibri"/>
              <a:sym typeface="Calibri"/>
            </a:endParaRPr>
          </a:p>
        </p:txBody>
      </p:sp>
      <p:sp>
        <p:nvSpPr>
          <p:cNvPr id="2719" name="Google Shape;2719;p129"/>
          <p:cNvSpPr txBox="1"/>
          <p:nvPr/>
        </p:nvSpPr>
        <p:spPr>
          <a:xfrm>
            <a:off x="7955280" y="3418680"/>
            <a:ext cx="765175" cy="1244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50" b="1">
                <a:solidFill>
                  <a:schemeClr val="dk1"/>
                </a:solidFill>
                <a:latin typeface="Calibri"/>
                <a:ea typeface="Calibri"/>
                <a:cs typeface="Calibri"/>
                <a:sym typeface="Calibri"/>
              </a:rPr>
              <a:t>αντιμεταθετικό τρόπο</a:t>
            </a:r>
            <a:endParaRPr sz="650">
              <a:solidFill>
                <a:schemeClr val="dk1"/>
              </a:solidFill>
              <a:latin typeface="Calibri"/>
              <a:ea typeface="Calibri"/>
              <a:cs typeface="Calibri"/>
              <a:sym typeface="Calibri"/>
            </a:endParaRPr>
          </a:p>
        </p:txBody>
      </p:sp>
      <p:sp>
        <p:nvSpPr>
          <p:cNvPr id="2720" name="Google Shape;2720;p129"/>
          <p:cNvSpPr txBox="1"/>
          <p:nvPr/>
        </p:nvSpPr>
        <p:spPr>
          <a:xfrm>
            <a:off x="8062594" y="3779518"/>
            <a:ext cx="465455" cy="415925"/>
          </a:xfrm>
          <a:prstGeom prst="rect">
            <a:avLst/>
          </a:prstGeom>
          <a:noFill/>
          <a:ln>
            <a:noFill/>
          </a:ln>
        </p:spPr>
        <p:txBody>
          <a:bodyPr spcFirstLastPara="1" wrap="square" lIns="0" tIns="18400" rIns="0" bIns="0" anchor="t" anchorCtr="0">
            <a:spAutoFit/>
          </a:bodyPr>
          <a:lstStyle/>
          <a:p>
            <a:pPr marL="0" marR="0" lvl="0" indent="0" algn="ctr" rtl="0">
              <a:lnSpc>
                <a:spcPct val="100000"/>
              </a:lnSpc>
              <a:spcBef>
                <a:spcPts val="0"/>
              </a:spcBef>
              <a:spcAft>
                <a:spcPts val="0"/>
              </a:spcAft>
              <a:buNone/>
            </a:pPr>
            <a:r>
              <a:rPr lang="en-US" sz="650" b="1">
                <a:solidFill>
                  <a:schemeClr val="dk1"/>
                </a:solidFill>
                <a:latin typeface="Calibri"/>
                <a:ea typeface="Calibri"/>
                <a:cs typeface="Calibri"/>
                <a:sym typeface="Calibri"/>
              </a:rPr>
              <a:t>S5.3:</a:t>
            </a:r>
            <a:endParaRPr sz="650">
              <a:solidFill>
                <a:schemeClr val="dk1"/>
              </a:solidFill>
              <a:latin typeface="Calibri"/>
              <a:ea typeface="Calibri"/>
              <a:cs typeface="Calibri"/>
              <a:sym typeface="Calibri"/>
            </a:endParaRPr>
          </a:p>
          <a:p>
            <a:pPr marL="12700" marR="5080" lvl="0" indent="0" algn="ctr" rtl="0">
              <a:lnSpc>
                <a:spcPct val="109230"/>
              </a:lnSpc>
              <a:spcBef>
                <a:spcPts val="125"/>
              </a:spcBef>
              <a:spcAft>
                <a:spcPts val="0"/>
              </a:spcAft>
              <a:buNone/>
            </a:pPr>
            <a:r>
              <a:rPr lang="en-US" sz="650" b="1">
                <a:solidFill>
                  <a:schemeClr val="dk1"/>
                </a:solidFill>
                <a:latin typeface="Calibri"/>
                <a:ea typeface="Calibri"/>
                <a:cs typeface="Calibri"/>
                <a:sym typeface="Calibri"/>
              </a:rPr>
              <a:t>Εκτίμηση του  κινδύνου  διάδοσης</a:t>
            </a:r>
            <a:endParaRPr sz="650">
              <a:solidFill>
                <a:schemeClr val="dk1"/>
              </a:solidFill>
              <a:latin typeface="Calibri"/>
              <a:ea typeface="Calibri"/>
              <a:cs typeface="Calibri"/>
              <a:sym typeface="Calibri"/>
            </a:endParaRPr>
          </a:p>
        </p:txBody>
      </p:sp>
      <p:grpSp>
        <p:nvGrpSpPr>
          <p:cNvPr id="2721" name="Google Shape;2721;p129"/>
          <p:cNvGrpSpPr/>
          <p:nvPr/>
        </p:nvGrpSpPr>
        <p:grpSpPr>
          <a:xfrm>
            <a:off x="9022080" y="1597660"/>
            <a:ext cx="1223645" cy="664527"/>
            <a:chOff x="9022080" y="1597660"/>
            <a:chExt cx="1223645" cy="664527"/>
          </a:xfrm>
        </p:grpSpPr>
        <p:pic>
          <p:nvPicPr>
            <p:cNvPr id="2722" name="Google Shape;2722;p129"/>
            <p:cNvPicPr preferRelativeResize="0"/>
            <p:nvPr/>
          </p:nvPicPr>
          <p:blipFill rotWithShape="1">
            <a:blip r:embed="rId17">
              <a:alphaModFix/>
            </a:blip>
            <a:srcRect/>
            <a:stretch/>
          </p:blipFill>
          <p:spPr>
            <a:xfrm>
              <a:off x="9022080" y="1597660"/>
              <a:ext cx="1223645" cy="649287"/>
            </a:xfrm>
            <a:prstGeom prst="rect">
              <a:avLst/>
            </a:prstGeom>
            <a:noFill/>
            <a:ln>
              <a:noFill/>
            </a:ln>
          </p:spPr>
        </p:pic>
        <p:pic>
          <p:nvPicPr>
            <p:cNvPr id="2723" name="Google Shape;2723;p129"/>
            <p:cNvPicPr preferRelativeResize="0"/>
            <p:nvPr/>
          </p:nvPicPr>
          <p:blipFill rotWithShape="1">
            <a:blip r:embed="rId18">
              <a:alphaModFix/>
            </a:blip>
            <a:srcRect/>
            <a:stretch/>
          </p:blipFill>
          <p:spPr>
            <a:xfrm>
              <a:off x="9176067" y="1614487"/>
              <a:ext cx="952500" cy="647700"/>
            </a:xfrm>
            <a:prstGeom prst="rect">
              <a:avLst/>
            </a:prstGeom>
            <a:noFill/>
            <a:ln>
              <a:noFill/>
            </a:ln>
          </p:spPr>
        </p:pic>
        <p:pic>
          <p:nvPicPr>
            <p:cNvPr id="2724" name="Google Shape;2724;p129"/>
            <p:cNvPicPr preferRelativeResize="0"/>
            <p:nvPr/>
          </p:nvPicPr>
          <p:blipFill rotWithShape="1">
            <a:blip r:embed="rId19">
              <a:alphaModFix/>
            </a:blip>
            <a:srcRect/>
            <a:stretch/>
          </p:blipFill>
          <p:spPr>
            <a:xfrm>
              <a:off x="9043035" y="1619250"/>
              <a:ext cx="1149984" cy="574992"/>
            </a:xfrm>
            <a:prstGeom prst="rect">
              <a:avLst/>
            </a:prstGeom>
            <a:noFill/>
            <a:ln>
              <a:noFill/>
            </a:ln>
          </p:spPr>
        </p:pic>
      </p:grpSp>
      <p:sp>
        <p:nvSpPr>
          <p:cNvPr id="2725" name="Google Shape;2725;p129"/>
          <p:cNvSpPr/>
          <p:nvPr/>
        </p:nvSpPr>
        <p:spPr>
          <a:xfrm>
            <a:off x="9273222" y="2338070"/>
            <a:ext cx="920115" cy="575310"/>
          </a:xfrm>
          <a:custGeom>
            <a:avLst/>
            <a:gdLst/>
            <a:ahLst/>
            <a:cxnLst/>
            <a:rect l="l" t="t" r="r" b="b"/>
            <a:pathLst>
              <a:path w="920115" h="575310" extrusionOk="0">
                <a:moveTo>
                  <a:pt x="0" y="57467"/>
                </a:moveTo>
                <a:lnTo>
                  <a:pt x="4445" y="34925"/>
                </a:lnTo>
                <a:lnTo>
                  <a:pt x="16827" y="16827"/>
                </a:lnTo>
                <a:lnTo>
                  <a:pt x="35242" y="4444"/>
                </a:lnTo>
                <a:lnTo>
                  <a:pt x="57467" y="0"/>
                </a:lnTo>
                <a:lnTo>
                  <a:pt x="862647" y="0"/>
                </a:lnTo>
                <a:lnTo>
                  <a:pt x="885190" y="4444"/>
                </a:lnTo>
                <a:lnTo>
                  <a:pt x="903287" y="16827"/>
                </a:lnTo>
                <a:lnTo>
                  <a:pt x="915670" y="34925"/>
                </a:lnTo>
                <a:lnTo>
                  <a:pt x="920115" y="57467"/>
                </a:lnTo>
                <a:lnTo>
                  <a:pt x="920115" y="517525"/>
                </a:lnTo>
                <a:lnTo>
                  <a:pt x="915670" y="539750"/>
                </a:lnTo>
                <a:lnTo>
                  <a:pt x="903287" y="558164"/>
                </a:lnTo>
                <a:lnTo>
                  <a:pt x="885190" y="570547"/>
                </a:lnTo>
                <a:lnTo>
                  <a:pt x="862647" y="574992"/>
                </a:lnTo>
                <a:lnTo>
                  <a:pt x="57467" y="574992"/>
                </a:lnTo>
                <a:lnTo>
                  <a:pt x="35242" y="570547"/>
                </a:lnTo>
                <a:lnTo>
                  <a:pt x="16827" y="558164"/>
                </a:lnTo>
                <a:lnTo>
                  <a:pt x="4445" y="539750"/>
                </a:lnTo>
                <a:lnTo>
                  <a:pt x="0" y="517525"/>
                </a:lnTo>
                <a:lnTo>
                  <a:pt x="0" y="57467"/>
                </a:lnTo>
              </a:path>
            </a:pathLst>
          </a:custGeom>
          <a:noFill/>
          <a:ln w="12700" cap="flat" cmpd="sng">
            <a:solidFill>
              <a:srgbClr val="FFB8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6" name="Google Shape;2726;p129"/>
          <p:cNvSpPr txBox="1"/>
          <p:nvPr/>
        </p:nvSpPr>
        <p:spPr>
          <a:xfrm>
            <a:off x="9294494" y="1675764"/>
            <a:ext cx="607060" cy="418465"/>
          </a:xfrm>
          <a:prstGeom prst="rect">
            <a:avLst/>
          </a:prstGeom>
          <a:noFill/>
          <a:ln>
            <a:noFill/>
          </a:ln>
        </p:spPr>
        <p:txBody>
          <a:bodyPr spcFirstLastPara="1" wrap="square" lIns="0" tIns="12700" rIns="0" bIns="0" anchor="t" anchorCtr="0">
            <a:spAutoFit/>
          </a:bodyPr>
          <a:lstStyle/>
          <a:p>
            <a:pPr marL="17780" marR="5080" lvl="0" indent="-5715" algn="l" rtl="0">
              <a:lnSpc>
                <a:spcPct val="143300"/>
              </a:lnSpc>
              <a:spcBef>
                <a:spcPts val="0"/>
              </a:spcBef>
              <a:spcAft>
                <a:spcPts val="0"/>
              </a:spcAft>
              <a:buNone/>
            </a:pPr>
            <a:r>
              <a:rPr lang="en-US" sz="900" b="1">
                <a:solidFill>
                  <a:srgbClr val="FFFFFF"/>
                </a:solidFill>
                <a:latin typeface="Calibri"/>
                <a:ea typeface="Calibri"/>
                <a:cs typeface="Calibri"/>
                <a:sym typeface="Calibri"/>
              </a:rPr>
              <a:t>Μετριασμός  Στρατηγική</a:t>
            </a:r>
            <a:endParaRPr sz="900">
              <a:solidFill>
                <a:schemeClr val="dk1"/>
              </a:solidFill>
              <a:latin typeface="Calibri"/>
              <a:ea typeface="Calibri"/>
              <a:cs typeface="Calibri"/>
              <a:sym typeface="Calibri"/>
            </a:endParaRPr>
          </a:p>
        </p:txBody>
      </p:sp>
      <p:sp>
        <p:nvSpPr>
          <p:cNvPr id="2727" name="Google Shape;2727;p129"/>
          <p:cNvSpPr txBox="1"/>
          <p:nvPr/>
        </p:nvSpPr>
        <p:spPr>
          <a:xfrm>
            <a:off x="9145587" y="2499042"/>
            <a:ext cx="175895" cy="1244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50" b="1" u="sng">
                <a:solidFill>
                  <a:schemeClr val="dk1"/>
                </a:solidFill>
                <a:latin typeface="Calibri"/>
                <a:ea typeface="Calibri"/>
                <a:cs typeface="Calibri"/>
                <a:sym typeface="Calibri"/>
              </a:rPr>
              <a:t>  </a:t>
            </a:r>
            <a:endParaRPr sz="650">
              <a:solidFill>
                <a:schemeClr val="dk1"/>
              </a:solidFill>
              <a:latin typeface="Calibri"/>
              <a:ea typeface="Calibri"/>
              <a:cs typeface="Calibri"/>
              <a:sym typeface="Calibri"/>
            </a:endParaRPr>
          </a:p>
        </p:txBody>
      </p:sp>
      <p:sp>
        <p:nvSpPr>
          <p:cNvPr id="2728" name="Google Shape;2728;p129"/>
          <p:cNvSpPr txBox="1"/>
          <p:nvPr/>
        </p:nvSpPr>
        <p:spPr>
          <a:xfrm>
            <a:off x="9514521" y="2457767"/>
            <a:ext cx="678815" cy="283411"/>
          </a:xfrm>
          <a:prstGeom prst="rect">
            <a:avLst/>
          </a:prstGeom>
          <a:noFill/>
          <a:ln>
            <a:noFill/>
          </a:ln>
        </p:spPr>
        <p:txBody>
          <a:bodyPr spcFirstLastPara="1" wrap="square" lIns="0" tIns="12700" rIns="0" bIns="0" anchor="t" anchorCtr="0">
            <a:spAutoFit/>
          </a:bodyPr>
          <a:lstStyle/>
          <a:p>
            <a:pPr marL="12700" marR="5080" lvl="0" indent="1270" algn="l" rtl="0">
              <a:lnSpc>
                <a:spcPct val="141700"/>
              </a:lnSpc>
              <a:spcBef>
                <a:spcPts val="0"/>
              </a:spcBef>
              <a:spcAft>
                <a:spcPts val="0"/>
              </a:spcAft>
              <a:buNone/>
            </a:pPr>
            <a:r>
              <a:rPr lang="en-US" sz="650" b="1">
                <a:solidFill>
                  <a:schemeClr val="dk1"/>
                </a:solidFill>
                <a:latin typeface="Calibri"/>
                <a:ea typeface="Calibri"/>
                <a:cs typeface="Calibri"/>
                <a:sym typeface="Calibri"/>
              </a:rPr>
              <a:t>S6:Μετριασμός Κινδύνου</a:t>
            </a:r>
            <a:endParaRPr sz="65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32"/>
        <p:cNvGrpSpPr/>
        <p:nvPr/>
      </p:nvGrpSpPr>
      <p:grpSpPr>
        <a:xfrm>
          <a:off x="0" y="0"/>
          <a:ext cx="0" cy="0"/>
          <a:chOff x="0" y="0"/>
          <a:chExt cx="0" cy="0"/>
        </a:xfrm>
      </p:grpSpPr>
      <p:grpSp>
        <p:nvGrpSpPr>
          <p:cNvPr id="2733" name="Google Shape;2733;p130"/>
          <p:cNvGrpSpPr/>
          <p:nvPr/>
        </p:nvGrpSpPr>
        <p:grpSpPr>
          <a:xfrm>
            <a:off x="1524000" y="0"/>
            <a:ext cx="9180830" cy="1025525"/>
            <a:chOff x="1524000" y="0"/>
            <a:chExt cx="9180830" cy="1025525"/>
          </a:xfrm>
        </p:grpSpPr>
        <p:sp>
          <p:nvSpPr>
            <p:cNvPr id="2734" name="Google Shape;2734;p130"/>
            <p:cNvSpPr/>
            <p:nvPr/>
          </p:nvSpPr>
          <p:spPr>
            <a:xfrm>
              <a:off x="1524000" y="0"/>
              <a:ext cx="9180830" cy="1025525"/>
            </a:xfrm>
            <a:custGeom>
              <a:avLst/>
              <a:gdLst/>
              <a:ahLst/>
              <a:cxnLst/>
              <a:rect l="l" t="t" r="r" b="b"/>
              <a:pathLst>
                <a:path w="9180830" h="1025525" extrusionOk="0">
                  <a:moveTo>
                    <a:pt x="9180512" y="0"/>
                  </a:moveTo>
                  <a:lnTo>
                    <a:pt x="0" y="0"/>
                  </a:lnTo>
                  <a:lnTo>
                    <a:pt x="0" y="1025525"/>
                  </a:lnTo>
                  <a:lnTo>
                    <a:pt x="9180512" y="1025525"/>
                  </a:lnTo>
                  <a:lnTo>
                    <a:pt x="9180512" y="0"/>
                  </a:lnTo>
                  <a:close/>
                </a:path>
              </a:pathLst>
            </a:custGeom>
            <a:solidFill>
              <a:srgbClr val="7570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35" name="Google Shape;2735;p130"/>
            <p:cNvPicPr preferRelativeResize="0"/>
            <p:nvPr/>
          </p:nvPicPr>
          <p:blipFill rotWithShape="1">
            <a:blip r:embed="rId3">
              <a:alphaModFix/>
            </a:blip>
            <a:srcRect/>
            <a:stretch/>
          </p:blipFill>
          <p:spPr>
            <a:xfrm>
              <a:off x="4899659" y="335279"/>
              <a:ext cx="2413317" cy="358775"/>
            </a:xfrm>
            <a:prstGeom prst="rect">
              <a:avLst/>
            </a:prstGeom>
            <a:noFill/>
            <a:ln>
              <a:noFill/>
            </a:ln>
          </p:spPr>
        </p:pic>
      </p:grpSp>
      <p:sp>
        <p:nvSpPr>
          <p:cNvPr id="2736" name="Google Shape;2736;p130"/>
          <p:cNvSpPr txBox="1"/>
          <p:nvPr/>
        </p:nvSpPr>
        <p:spPr>
          <a:xfrm>
            <a:off x="2076450" y="966581"/>
            <a:ext cx="7207884" cy="1565910"/>
          </a:xfrm>
          <a:prstGeom prst="rect">
            <a:avLst/>
          </a:prstGeom>
          <a:noFill/>
          <a:ln>
            <a:noFill/>
          </a:ln>
        </p:spPr>
        <p:txBody>
          <a:bodyPr spcFirstLastPara="1" wrap="square" lIns="0" tIns="53975"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Calibri"/>
                <a:ea typeface="Calibri"/>
                <a:cs typeface="Calibri"/>
                <a:sym typeface="Calibri"/>
              </a:rPr>
              <a:t>Μεθοδολογία επτά βημάτων</a:t>
            </a:r>
            <a:endParaRPr sz="1300">
              <a:solidFill>
                <a:schemeClr val="dk1"/>
              </a:solidFill>
              <a:latin typeface="Calibri"/>
              <a:ea typeface="Calibri"/>
              <a:cs typeface="Calibri"/>
              <a:sym typeface="Calibri"/>
            </a:endParaRPr>
          </a:p>
          <a:p>
            <a:pPr marL="0" marR="0" lvl="0" indent="0" algn="l" rtl="0">
              <a:lnSpc>
                <a:spcPct val="100000"/>
              </a:lnSpc>
              <a:spcBef>
                <a:spcPts val="40"/>
              </a:spcBef>
              <a:spcAft>
                <a:spcPts val="0"/>
              </a:spcAft>
              <a:buNone/>
            </a:pPr>
            <a:endParaRPr sz="950">
              <a:solidFill>
                <a:schemeClr val="dk1"/>
              </a:solidFill>
              <a:latin typeface="Calibri"/>
              <a:ea typeface="Calibri"/>
              <a:cs typeface="Calibri"/>
              <a:sym typeface="Calibri"/>
            </a:endParaRPr>
          </a:p>
          <a:p>
            <a:pPr marL="280670" marR="0" lvl="0" indent="-264795" algn="l" rtl="0">
              <a:lnSpc>
                <a:spcPct val="100000"/>
              </a:lnSpc>
              <a:spcBef>
                <a:spcPts val="5"/>
              </a:spcBef>
              <a:spcAft>
                <a:spcPts val="0"/>
              </a:spcAft>
              <a:buClr>
                <a:srgbClr val="2B5791"/>
              </a:buClr>
              <a:buSzPts val="2000"/>
              <a:buFont typeface="Quattrocento Sans"/>
              <a:buChar char="▪"/>
            </a:pPr>
            <a:r>
              <a:rPr lang="en-US" sz="1300">
                <a:solidFill>
                  <a:schemeClr val="dk1"/>
                </a:solidFill>
                <a:latin typeface="Calibri"/>
                <a:ea typeface="Calibri"/>
                <a:cs typeface="Calibri"/>
                <a:sym typeface="Calibri"/>
              </a:rPr>
              <a:t>Με βάση τη διαδικασία διαχείρισης κινδύνων στα πρότυπα</a:t>
            </a:r>
            <a:endParaRPr sz="1300">
              <a:solidFill>
                <a:schemeClr val="dk1"/>
              </a:solidFill>
              <a:latin typeface="Calibri"/>
              <a:ea typeface="Calibri"/>
              <a:cs typeface="Calibri"/>
              <a:sym typeface="Calibri"/>
            </a:endParaRPr>
          </a:p>
          <a:p>
            <a:pPr marL="280035" marR="0" lvl="0" indent="0" algn="l" rtl="0">
              <a:lnSpc>
                <a:spcPct val="100000"/>
              </a:lnSpc>
              <a:spcBef>
                <a:spcPts val="690"/>
              </a:spcBef>
              <a:spcAft>
                <a:spcPts val="0"/>
              </a:spcAft>
              <a:buNone/>
            </a:pPr>
            <a:r>
              <a:rPr lang="en-US" sz="1300" b="1">
                <a:solidFill>
                  <a:schemeClr val="dk1"/>
                </a:solidFill>
                <a:latin typeface="Calibri"/>
                <a:ea typeface="Calibri"/>
                <a:cs typeface="Calibri"/>
                <a:sym typeface="Calibri"/>
              </a:rPr>
              <a:t>ISO 28001 </a:t>
            </a:r>
            <a:r>
              <a:rPr lang="en-US" sz="1300">
                <a:solidFill>
                  <a:schemeClr val="dk1"/>
                </a:solidFill>
                <a:latin typeface="Calibri"/>
                <a:ea typeface="Calibri"/>
                <a:cs typeface="Calibri"/>
                <a:sym typeface="Calibri"/>
              </a:rPr>
              <a:t>και </a:t>
            </a:r>
            <a:r>
              <a:rPr lang="en-US" sz="1300" b="1">
                <a:solidFill>
                  <a:schemeClr val="dk1"/>
                </a:solidFill>
                <a:latin typeface="Calibri"/>
                <a:ea typeface="Calibri"/>
                <a:cs typeface="Calibri"/>
                <a:sym typeface="Calibri"/>
              </a:rPr>
              <a:t>ISO 31000</a:t>
            </a:r>
            <a:endParaRPr sz="1300">
              <a:solidFill>
                <a:schemeClr val="dk1"/>
              </a:solidFill>
              <a:latin typeface="Calibri"/>
              <a:ea typeface="Calibri"/>
              <a:cs typeface="Calibri"/>
              <a:sym typeface="Calibri"/>
            </a:endParaRPr>
          </a:p>
          <a:p>
            <a:pPr marL="280035" marR="5080" lvl="0" indent="-264794" algn="l" rtl="0">
              <a:lnSpc>
                <a:spcPct val="144200"/>
              </a:lnSpc>
              <a:spcBef>
                <a:spcPts val="730"/>
              </a:spcBef>
              <a:spcAft>
                <a:spcPts val="0"/>
              </a:spcAft>
              <a:buClr>
                <a:srgbClr val="2B5791"/>
              </a:buClr>
              <a:buSzPts val="2000"/>
              <a:buFont typeface="Quattrocento Sans"/>
              <a:buChar char="▪"/>
            </a:pPr>
            <a:r>
              <a:rPr lang="en-US" sz="1300">
                <a:solidFill>
                  <a:schemeClr val="dk1"/>
                </a:solidFill>
                <a:latin typeface="Calibri"/>
                <a:ea typeface="Calibri"/>
                <a:cs typeface="Calibri"/>
                <a:sym typeface="Calibri"/>
              </a:rPr>
              <a:t>Καλύπτει τις κύριες δραστηριότητες από </a:t>
            </a:r>
            <a:r>
              <a:rPr lang="en-US" sz="1300" b="1">
                <a:solidFill>
                  <a:schemeClr val="dk1"/>
                </a:solidFill>
                <a:latin typeface="Calibri"/>
                <a:ea typeface="Calibri"/>
                <a:cs typeface="Calibri"/>
                <a:sym typeface="Calibri"/>
              </a:rPr>
              <a:t>τον ορισμό του πλαισίου </a:t>
            </a:r>
            <a:r>
              <a:rPr lang="en-US" sz="1300">
                <a:solidFill>
                  <a:schemeClr val="dk1"/>
                </a:solidFill>
                <a:latin typeface="Calibri"/>
                <a:ea typeface="Calibri"/>
                <a:cs typeface="Calibri"/>
                <a:sym typeface="Calibri"/>
              </a:rPr>
              <a:t>μέχρι </a:t>
            </a:r>
            <a:r>
              <a:rPr lang="en-US" sz="1300" b="1">
                <a:solidFill>
                  <a:schemeClr val="dk1"/>
                </a:solidFill>
                <a:latin typeface="Calibri"/>
                <a:ea typeface="Calibri"/>
                <a:cs typeface="Calibri"/>
                <a:sym typeface="Calibri"/>
              </a:rPr>
              <a:t>τον εντοπισμό </a:t>
            </a:r>
            <a:r>
              <a:rPr lang="en-US" sz="1300">
                <a:solidFill>
                  <a:schemeClr val="dk1"/>
                </a:solidFill>
                <a:latin typeface="Calibri"/>
                <a:ea typeface="Calibri"/>
                <a:cs typeface="Calibri"/>
                <a:sym typeface="Calibri"/>
              </a:rPr>
              <a:t>των κινδύνων</a:t>
            </a:r>
            <a:r>
              <a:rPr lang="en-US" sz="1300" b="1">
                <a:solidFill>
                  <a:schemeClr val="dk1"/>
                </a:solidFill>
                <a:latin typeface="Calibri"/>
                <a:ea typeface="Calibri"/>
                <a:cs typeface="Calibri"/>
                <a:sym typeface="Calibri"/>
              </a:rPr>
              <a:t>.  και ανάλυση </a:t>
            </a:r>
            <a:r>
              <a:rPr lang="en-US" sz="1300">
                <a:solidFill>
                  <a:schemeClr val="dk1"/>
                </a:solidFill>
                <a:latin typeface="Calibri"/>
                <a:ea typeface="Calibri"/>
                <a:cs typeface="Calibri"/>
                <a:sym typeface="Calibri"/>
              </a:rPr>
              <a:t>μέχρι </a:t>
            </a:r>
            <a:r>
              <a:rPr lang="en-US" sz="1300" b="1">
                <a:solidFill>
                  <a:schemeClr val="dk1"/>
                </a:solidFill>
                <a:latin typeface="Calibri"/>
                <a:ea typeface="Calibri"/>
                <a:cs typeface="Calibri"/>
                <a:sym typeface="Calibri"/>
              </a:rPr>
              <a:t>δράσεις μετριασμού</a:t>
            </a:r>
            <a:endParaRPr sz="1300">
              <a:solidFill>
                <a:schemeClr val="dk1"/>
              </a:solidFill>
              <a:latin typeface="Calibri"/>
              <a:ea typeface="Calibri"/>
              <a:cs typeface="Calibri"/>
              <a:sym typeface="Calibri"/>
            </a:endParaRPr>
          </a:p>
        </p:txBody>
      </p:sp>
      <p:sp>
        <p:nvSpPr>
          <p:cNvPr id="2737" name="Google Shape;2737;p130"/>
          <p:cNvSpPr txBox="1"/>
          <p:nvPr/>
        </p:nvSpPr>
        <p:spPr>
          <a:xfrm>
            <a:off x="2076450" y="3134328"/>
            <a:ext cx="6398895" cy="3004820"/>
          </a:xfrm>
          <a:prstGeom prst="rect">
            <a:avLst/>
          </a:prstGeom>
          <a:noFill/>
          <a:ln>
            <a:noFill/>
          </a:ln>
        </p:spPr>
        <p:txBody>
          <a:bodyPr spcFirstLastPara="1" wrap="square" lIns="0" tIns="7745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Calibri"/>
                <a:ea typeface="Calibri"/>
                <a:cs typeface="Calibri"/>
                <a:sym typeface="Calibri"/>
              </a:rPr>
              <a:t>Κύριοι στόχοι της μεθοδολογίας είναι:</a:t>
            </a:r>
            <a:endParaRPr sz="1300">
              <a:solidFill>
                <a:schemeClr val="dk1"/>
              </a:solidFill>
              <a:latin typeface="Calibri"/>
              <a:ea typeface="Calibri"/>
              <a:cs typeface="Calibri"/>
              <a:sym typeface="Calibri"/>
            </a:endParaRPr>
          </a:p>
          <a:p>
            <a:pPr marL="0" marR="0" lvl="0" indent="0" algn="l" rtl="0">
              <a:lnSpc>
                <a:spcPct val="100000"/>
              </a:lnSpc>
              <a:spcBef>
                <a:spcPts val="20"/>
              </a:spcBef>
              <a:spcAft>
                <a:spcPts val="0"/>
              </a:spcAft>
              <a:buNone/>
            </a:pPr>
            <a:endParaRPr sz="1200">
              <a:solidFill>
                <a:schemeClr val="dk1"/>
              </a:solidFill>
              <a:latin typeface="Calibri"/>
              <a:ea typeface="Calibri"/>
              <a:cs typeface="Calibri"/>
              <a:sym typeface="Calibri"/>
            </a:endParaRPr>
          </a:p>
          <a:p>
            <a:pPr marL="280670" marR="0" lvl="0" indent="-264795" algn="l" rtl="0">
              <a:lnSpc>
                <a:spcPct val="100000"/>
              </a:lnSpc>
              <a:spcBef>
                <a:spcPts val="0"/>
              </a:spcBef>
              <a:spcAft>
                <a:spcPts val="0"/>
              </a:spcAft>
              <a:buClr>
                <a:srgbClr val="2B5791"/>
              </a:buClr>
              <a:buSzPts val="2000"/>
              <a:buFont typeface="Quattrocento Sans"/>
              <a:buChar char="▪"/>
            </a:pPr>
            <a:r>
              <a:rPr lang="en-US" sz="1300">
                <a:solidFill>
                  <a:schemeClr val="dk1"/>
                </a:solidFill>
                <a:latin typeface="Calibri"/>
                <a:ea typeface="Calibri"/>
                <a:cs typeface="Calibri"/>
                <a:sym typeface="Calibri"/>
              </a:rPr>
              <a:t>να εντοπίζει και να μετρά όλες </a:t>
            </a:r>
            <a:r>
              <a:rPr lang="en-US" sz="1300" b="1">
                <a:solidFill>
                  <a:schemeClr val="dk1"/>
                </a:solidFill>
                <a:latin typeface="Calibri"/>
                <a:ea typeface="Calibri"/>
                <a:cs typeface="Calibri"/>
                <a:sym typeface="Calibri"/>
              </a:rPr>
              <a:t>τις </a:t>
            </a:r>
            <a:r>
              <a:rPr lang="en-US" sz="1300">
                <a:solidFill>
                  <a:schemeClr val="dk1"/>
                </a:solidFill>
                <a:latin typeface="Calibri"/>
                <a:ea typeface="Calibri"/>
                <a:cs typeface="Calibri"/>
                <a:sym typeface="Calibri"/>
              </a:rPr>
              <a:t>σχετικές </a:t>
            </a:r>
            <a:r>
              <a:rPr lang="en-US" sz="1300" b="1">
                <a:solidFill>
                  <a:schemeClr val="dk1"/>
                </a:solidFill>
                <a:latin typeface="Calibri"/>
                <a:ea typeface="Calibri"/>
                <a:cs typeface="Calibri"/>
                <a:sym typeface="Calibri"/>
              </a:rPr>
              <a:t>απειλές στον κυβερνοχώρο</a:t>
            </a:r>
            <a:endParaRPr sz="1300">
              <a:solidFill>
                <a:schemeClr val="dk1"/>
              </a:solidFill>
              <a:latin typeface="Calibri"/>
              <a:ea typeface="Calibri"/>
              <a:cs typeface="Calibri"/>
              <a:sym typeface="Calibri"/>
            </a:endParaRPr>
          </a:p>
          <a:p>
            <a:pPr marL="280670" marR="0" lvl="0" indent="-264795" algn="l" rtl="0">
              <a:lnSpc>
                <a:spcPct val="100000"/>
              </a:lnSpc>
              <a:spcBef>
                <a:spcPts val="1480"/>
              </a:spcBef>
              <a:spcAft>
                <a:spcPts val="0"/>
              </a:spcAft>
              <a:buClr>
                <a:srgbClr val="2B5791"/>
              </a:buClr>
              <a:buSzPts val="2000"/>
              <a:buFont typeface="Quattrocento Sans"/>
              <a:buChar char="▪"/>
            </a:pPr>
            <a:r>
              <a:rPr lang="en-US" sz="1300">
                <a:solidFill>
                  <a:schemeClr val="dk1"/>
                </a:solidFill>
                <a:latin typeface="Calibri"/>
                <a:ea typeface="Calibri"/>
                <a:cs typeface="Calibri"/>
                <a:sym typeface="Calibri"/>
              </a:rPr>
              <a:t>προλεκτική ανάλυση </a:t>
            </a:r>
            <a:r>
              <a:rPr lang="en-US" sz="1300" b="1">
                <a:solidFill>
                  <a:schemeClr val="dk1"/>
                </a:solidFill>
                <a:latin typeface="Calibri"/>
                <a:ea typeface="Calibri"/>
                <a:cs typeface="Calibri"/>
                <a:sym typeface="Calibri"/>
              </a:rPr>
              <a:t>των </a:t>
            </a:r>
            <a:r>
              <a:rPr lang="en-US" sz="1300">
                <a:solidFill>
                  <a:schemeClr val="dk1"/>
                </a:solidFill>
                <a:latin typeface="Calibri"/>
                <a:ea typeface="Calibri"/>
                <a:cs typeface="Calibri"/>
                <a:sym typeface="Calibri"/>
              </a:rPr>
              <a:t>δυνητικών </a:t>
            </a:r>
            <a:r>
              <a:rPr lang="en-US" sz="1300" b="1">
                <a:solidFill>
                  <a:schemeClr val="dk1"/>
                </a:solidFill>
                <a:latin typeface="Calibri"/>
                <a:ea typeface="Calibri"/>
                <a:cs typeface="Calibri"/>
                <a:sym typeface="Calibri"/>
              </a:rPr>
              <a:t>διαδρομών και μοτίβων των επιθέσεων/απειλών</a:t>
            </a:r>
            <a:endParaRPr sz="1300">
              <a:solidFill>
                <a:schemeClr val="dk1"/>
              </a:solidFill>
              <a:latin typeface="Calibri"/>
              <a:ea typeface="Calibri"/>
              <a:cs typeface="Calibri"/>
              <a:sym typeface="Calibri"/>
            </a:endParaRPr>
          </a:p>
          <a:p>
            <a:pPr marL="280670" marR="0" lvl="0" indent="-264795" algn="l" rtl="0">
              <a:lnSpc>
                <a:spcPct val="100000"/>
              </a:lnSpc>
              <a:spcBef>
                <a:spcPts val="1440"/>
              </a:spcBef>
              <a:spcAft>
                <a:spcPts val="0"/>
              </a:spcAft>
              <a:buClr>
                <a:srgbClr val="2B5791"/>
              </a:buClr>
              <a:buSzPts val="2000"/>
              <a:buFont typeface="Quattrocento Sans"/>
              <a:buChar char="▪"/>
            </a:pPr>
            <a:r>
              <a:rPr lang="en-US" sz="1300">
                <a:solidFill>
                  <a:schemeClr val="dk1"/>
                </a:solidFill>
                <a:latin typeface="Calibri"/>
                <a:ea typeface="Calibri"/>
                <a:cs typeface="Calibri"/>
                <a:sym typeface="Calibri"/>
              </a:rPr>
              <a:t>να εκτιμήσει την ύπαρξη </a:t>
            </a:r>
            <a:r>
              <a:rPr lang="en-US" sz="1300" b="1">
                <a:solidFill>
                  <a:schemeClr val="dk1"/>
                </a:solidFill>
                <a:latin typeface="Calibri"/>
                <a:ea typeface="Calibri"/>
                <a:cs typeface="Calibri"/>
                <a:sym typeface="Calibri"/>
              </a:rPr>
              <a:t>ευπαθειών μηδενικής ημέρας που μπορούν να εκμεταλλευτούν</a:t>
            </a:r>
            <a:endParaRPr sz="1300">
              <a:solidFill>
                <a:schemeClr val="dk1"/>
              </a:solidFill>
              <a:latin typeface="Calibri"/>
              <a:ea typeface="Calibri"/>
              <a:cs typeface="Calibri"/>
              <a:sym typeface="Calibri"/>
            </a:endParaRPr>
          </a:p>
          <a:p>
            <a:pPr marL="280670" marR="0" lvl="0" indent="-264795" algn="l" rtl="0">
              <a:lnSpc>
                <a:spcPct val="100000"/>
              </a:lnSpc>
              <a:spcBef>
                <a:spcPts val="1440"/>
              </a:spcBef>
              <a:spcAft>
                <a:spcPts val="0"/>
              </a:spcAft>
              <a:buClr>
                <a:srgbClr val="2B5791"/>
              </a:buClr>
              <a:buSzPts val="2000"/>
              <a:buFont typeface="Quattrocento Sans"/>
              <a:buChar char="▪"/>
            </a:pPr>
            <a:r>
              <a:rPr lang="en-US" sz="1300">
                <a:solidFill>
                  <a:schemeClr val="dk1"/>
                </a:solidFill>
                <a:latin typeface="Calibri"/>
                <a:ea typeface="Calibri"/>
                <a:cs typeface="Calibri"/>
                <a:sym typeface="Calibri"/>
              </a:rPr>
              <a:t>να αξιολογήσει τα </a:t>
            </a:r>
            <a:r>
              <a:rPr lang="en-US" sz="1300" b="1">
                <a:solidFill>
                  <a:schemeClr val="dk1"/>
                </a:solidFill>
                <a:latin typeface="Calibri"/>
                <a:ea typeface="Calibri"/>
                <a:cs typeface="Calibri"/>
                <a:sym typeface="Calibri"/>
              </a:rPr>
              <a:t>ατομικά, σωρευτικά και διαδεδομένα σημεία Ευπάθειας</a:t>
            </a:r>
            <a:endParaRPr sz="1300">
              <a:solidFill>
                <a:schemeClr val="dk1"/>
              </a:solidFill>
              <a:latin typeface="Calibri"/>
              <a:ea typeface="Calibri"/>
              <a:cs typeface="Calibri"/>
              <a:sym typeface="Calibri"/>
            </a:endParaRPr>
          </a:p>
          <a:p>
            <a:pPr marL="280670" marR="0" lvl="0" indent="-264795" algn="l" rtl="0">
              <a:lnSpc>
                <a:spcPct val="100000"/>
              </a:lnSpc>
              <a:spcBef>
                <a:spcPts val="1440"/>
              </a:spcBef>
              <a:spcAft>
                <a:spcPts val="0"/>
              </a:spcAft>
              <a:buClr>
                <a:srgbClr val="2B5791"/>
              </a:buClr>
              <a:buSzPts val="2000"/>
              <a:buFont typeface="Quattrocento Sans"/>
              <a:buChar char="▪"/>
            </a:pPr>
            <a:r>
              <a:rPr lang="en-US" sz="1300">
                <a:solidFill>
                  <a:schemeClr val="dk1"/>
                </a:solidFill>
                <a:latin typeface="Calibri"/>
                <a:ea typeface="Calibri"/>
                <a:cs typeface="Calibri"/>
                <a:sym typeface="Calibri"/>
              </a:rPr>
              <a:t>αξιολόγηση των δυνητικών </a:t>
            </a:r>
            <a:r>
              <a:rPr lang="en-US" sz="1300" b="1">
                <a:solidFill>
                  <a:schemeClr val="dk1"/>
                </a:solidFill>
                <a:latin typeface="Calibri"/>
                <a:ea typeface="Calibri"/>
                <a:cs typeface="Calibri"/>
                <a:sym typeface="Calibri"/>
              </a:rPr>
              <a:t>επιπτώσεων</a:t>
            </a:r>
            <a:endParaRPr sz="1300">
              <a:solidFill>
                <a:schemeClr val="dk1"/>
              </a:solidFill>
              <a:latin typeface="Calibri"/>
              <a:ea typeface="Calibri"/>
              <a:cs typeface="Calibri"/>
              <a:sym typeface="Calibri"/>
            </a:endParaRPr>
          </a:p>
          <a:p>
            <a:pPr marL="280670" marR="0" lvl="0" indent="-264795" algn="l" rtl="0">
              <a:lnSpc>
                <a:spcPct val="100000"/>
              </a:lnSpc>
              <a:spcBef>
                <a:spcPts val="1440"/>
              </a:spcBef>
              <a:spcAft>
                <a:spcPts val="0"/>
              </a:spcAft>
              <a:buClr>
                <a:srgbClr val="2B5791"/>
              </a:buClr>
              <a:buSzPts val="2000"/>
              <a:buFont typeface="Quattrocento Sans"/>
              <a:buChar char="▪"/>
            </a:pPr>
            <a:r>
              <a:rPr lang="en-US" sz="1300">
                <a:solidFill>
                  <a:schemeClr val="dk1"/>
                </a:solidFill>
                <a:latin typeface="Calibri"/>
                <a:ea typeface="Calibri"/>
                <a:cs typeface="Calibri"/>
                <a:sym typeface="Calibri"/>
              </a:rPr>
              <a:t>εξαγωγή και ιεράρχηση των αντίστοιχων </a:t>
            </a:r>
            <a:r>
              <a:rPr lang="en-US" sz="1300" b="1">
                <a:solidFill>
                  <a:schemeClr val="dk1"/>
                </a:solidFill>
                <a:latin typeface="Calibri"/>
                <a:ea typeface="Calibri"/>
                <a:cs typeface="Calibri"/>
                <a:sym typeface="Calibri"/>
              </a:rPr>
              <a:t>κινδύνων</a:t>
            </a:r>
            <a:endParaRPr sz="1300">
              <a:solidFill>
                <a:schemeClr val="dk1"/>
              </a:solidFill>
              <a:latin typeface="Calibri"/>
              <a:ea typeface="Calibri"/>
              <a:cs typeface="Calibri"/>
              <a:sym typeface="Calibri"/>
            </a:endParaRPr>
          </a:p>
          <a:p>
            <a:pPr marL="280670" marR="0" lvl="0" indent="-264795" algn="l" rtl="0">
              <a:lnSpc>
                <a:spcPct val="100000"/>
              </a:lnSpc>
              <a:spcBef>
                <a:spcPts val="1600"/>
              </a:spcBef>
              <a:spcAft>
                <a:spcPts val="0"/>
              </a:spcAft>
              <a:buClr>
                <a:srgbClr val="2B5791"/>
              </a:buClr>
              <a:buSzPts val="2000"/>
              <a:buFont typeface="Quattrocento Sans"/>
              <a:buChar char="▪"/>
            </a:pPr>
            <a:r>
              <a:rPr lang="en-US" sz="1300">
                <a:solidFill>
                  <a:schemeClr val="dk1"/>
                </a:solidFill>
                <a:latin typeface="Calibri"/>
                <a:ea typeface="Calibri"/>
                <a:cs typeface="Calibri"/>
                <a:sym typeface="Calibri"/>
              </a:rPr>
              <a:t>διαμόρφωση κατάλληλης </a:t>
            </a:r>
            <a:r>
              <a:rPr lang="en-US" sz="1300" b="1">
                <a:solidFill>
                  <a:schemeClr val="dk1"/>
                </a:solidFill>
                <a:latin typeface="Calibri"/>
                <a:ea typeface="Calibri"/>
                <a:cs typeface="Calibri"/>
                <a:sym typeface="Calibri"/>
              </a:rPr>
              <a:t>στρατηγικής μετριασμού</a:t>
            </a:r>
            <a:endParaRPr sz="13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grpSp>
        <p:nvGrpSpPr>
          <p:cNvPr id="2742" name="Google Shape;2742;p131"/>
          <p:cNvGrpSpPr/>
          <p:nvPr/>
        </p:nvGrpSpPr>
        <p:grpSpPr>
          <a:xfrm>
            <a:off x="1524000" y="0"/>
            <a:ext cx="9180830" cy="1025525"/>
            <a:chOff x="1524000" y="0"/>
            <a:chExt cx="9180830" cy="1025525"/>
          </a:xfrm>
        </p:grpSpPr>
        <p:sp>
          <p:nvSpPr>
            <p:cNvPr id="2743" name="Google Shape;2743;p131"/>
            <p:cNvSpPr/>
            <p:nvPr/>
          </p:nvSpPr>
          <p:spPr>
            <a:xfrm>
              <a:off x="1524000" y="0"/>
              <a:ext cx="9180830" cy="1025525"/>
            </a:xfrm>
            <a:custGeom>
              <a:avLst/>
              <a:gdLst/>
              <a:ahLst/>
              <a:cxnLst/>
              <a:rect l="l" t="t" r="r" b="b"/>
              <a:pathLst>
                <a:path w="9180830" h="1025525" extrusionOk="0">
                  <a:moveTo>
                    <a:pt x="9180512" y="0"/>
                  </a:moveTo>
                  <a:lnTo>
                    <a:pt x="0" y="0"/>
                  </a:lnTo>
                  <a:lnTo>
                    <a:pt x="0" y="1025525"/>
                  </a:lnTo>
                  <a:lnTo>
                    <a:pt x="9180512" y="1025525"/>
                  </a:lnTo>
                  <a:lnTo>
                    <a:pt x="9180512" y="0"/>
                  </a:lnTo>
                  <a:close/>
                </a:path>
              </a:pathLst>
            </a:custGeom>
            <a:solidFill>
              <a:srgbClr val="7570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44" name="Google Shape;2744;p131"/>
            <p:cNvPicPr preferRelativeResize="0"/>
            <p:nvPr/>
          </p:nvPicPr>
          <p:blipFill rotWithShape="1">
            <a:blip r:embed="rId3">
              <a:alphaModFix/>
            </a:blip>
            <a:srcRect/>
            <a:stretch/>
          </p:blipFill>
          <p:spPr>
            <a:xfrm>
              <a:off x="3646804" y="332104"/>
              <a:ext cx="4941570" cy="438150"/>
            </a:xfrm>
            <a:prstGeom prst="rect">
              <a:avLst/>
            </a:prstGeom>
            <a:noFill/>
            <a:ln>
              <a:noFill/>
            </a:ln>
          </p:spPr>
        </p:pic>
      </p:grpSp>
      <p:grpSp>
        <p:nvGrpSpPr>
          <p:cNvPr id="2745" name="Google Shape;2745;p131"/>
          <p:cNvGrpSpPr/>
          <p:nvPr/>
        </p:nvGrpSpPr>
        <p:grpSpPr>
          <a:xfrm>
            <a:off x="1937385" y="1702435"/>
            <a:ext cx="8406765" cy="4407535"/>
            <a:chOff x="1937385" y="1702435"/>
            <a:chExt cx="8406765" cy="4407535"/>
          </a:xfrm>
        </p:grpSpPr>
        <p:sp>
          <p:nvSpPr>
            <p:cNvPr id="2746" name="Google Shape;2746;p131"/>
            <p:cNvSpPr/>
            <p:nvPr/>
          </p:nvSpPr>
          <p:spPr>
            <a:xfrm>
              <a:off x="2567305" y="1702435"/>
              <a:ext cx="7146925" cy="4407535"/>
            </a:xfrm>
            <a:custGeom>
              <a:avLst/>
              <a:gdLst/>
              <a:ahLst/>
              <a:cxnLst/>
              <a:rect l="l" t="t" r="r" b="b"/>
              <a:pathLst>
                <a:path w="7146925" h="4407535" extrusionOk="0">
                  <a:moveTo>
                    <a:pt x="4942840" y="0"/>
                  </a:moveTo>
                  <a:lnTo>
                    <a:pt x="4942840" y="1101725"/>
                  </a:lnTo>
                  <a:lnTo>
                    <a:pt x="0" y="1101725"/>
                  </a:lnTo>
                  <a:lnTo>
                    <a:pt x="0" y="3305492"/>
                  </a:lnTo>
                  <a:lnTo>
                    <a:pt x="4942840" y="3305492"/>
                  </a:lnTo>
                  <a:lnTo>
                    <a:pt x="4942840" y="4407534"/>
                  </a:lnTo>
                  <a:lnTo>
                    <a:pt x="7146607" y="2203767"/>
                  </a:lnTo>
                  <a:lnTo>
                    <a:pt x="4942840" y="0"/>
                  </a:lnTo>
                  <a:close/>
                </a:path>
              </a:pathLst>
            </a:custGeom>
            <a:solidFill>
              <a:srgbClr val="FFE6C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7" name="Google Shape;2747;p131"/>
            <p:cNvSpPr/>
            <p:nvPr/>
          </p:nvSpPr>
          <p:spPr>
            <a:xfrm>
              <a:off x="1937385" y="3024505"/>
              <a:ext cx="1151890" cy="1763395"/>
            </a:xfrm>
            <a:custGeom>
              <a:avLst/>
              <a:gdLst/>
              <a:ahLst/>
              <a:cxnLst/>
              <a:rect l="l" t="t" r="r" b="b"/>
              <a:pathLst>
                <a:path w="1151889" h="1763395" extrusionOk="0">
                  <a:moveTo>
                    <a:pt x="959802" y="0"/>
                  </a:moveTo>
                  <a:lnTo>
                    <a:pt x="192087" y="0"/>
                  </a:lnTo>
                  <a:lnTo>
                    <a:pt x="147954" y="5080"/>
                  </a:lnTo>
                  <a:lnTo>
                    <a:pt x="107632" y="19367"/>
                  </a:lnTo>
                  <a:lnTo>
                    <a:pt x="72072" y="42227"/>
                  </a:lnTo>
                  <a:lnTo>
                    <a:pt x="42227" y="71755"/>
                  </a:lnTo>
                  <a:lnTo>
                    <a:pt x="19367" y="107632"/>
                  </a:lnTo>
                  <a:lnTo>
                    <a:pt x="5079" y="147955"/>
                  </a:lnTo>
                  <a:lnTo>
                    <a:pt x="0" y="191770"/>
                  </a:lnTo>
                  <a:lnTo>
                    <a:pt x="0" y="1570990"/>
                  </a:lnTo>
                  <a:lnTo>
                    <a:pt x="5079" y="1615122"/>
                  </a:lnTo>
                  <a:lnTo>
                    <a:pt x="19367" y="1655445"/>
                  </a:lnTo>
                  <a:lnTo>
                    <a:pt x="42227" y="1691005"/>
                  </a:lnTo>
                  <a:lnTo>
                    <a:pt x="72072" y="1720850"/>
                  </a:lnTo>
                  <a:lnTo>
                    <a:pt x="107632" y="1743392"/>
                  </a:lnTo>
                  <a:lnTo>
                    <a:pt x="147954" y="1757997"/>
                  </a:lnTo>
                  <a:lnTo>
                    <a:pt x="192087" y="1763077"/>
                  </a:lnTo>
                  <a:lnTo>
                    <a:pt x="959802" y="1763077"/>
                  </a:lnTo>
                  <a:lnTo>
                    <a:pt x="1003617" y="1757997"/>
                  </a:lnTo>
                  <a:lnTo>
                    <a:pt x="1044257" y="1743392"/>
                  </a:lnTo>
                  <a:lnTo>
                    <a:pt x="1079817" y="1720850"/>
                  </a:lnTo>
                  <a:lnTo>
                    <a:pt x="1109345" y="1691005"/>
                  </a:lnTo>
                  <a:lnTo>
                    <a:pt x="1132204" y="1655445"/>
                  </a:lnTo>
                  <a:lnTo>
                    <a:pt x="1146492" y="1615122"/>
                  </a:lnTo>
                  <a:lnTo>
                    <a:pt x="1151572" y="1570990"/>
                  </a:lnTo>
                  <a:lnTo>
                    <a:pt x="1151572" y="191770"/>
                  </a:lnTo>
                  <a:lnTo>
                    <a:pt x="1146492" y="147955"/>
                  </a:lnTo>
                  <a:lnTo>
                    <a:pt x="1132204" y="107632"/>
                  </a:lnTo>
                  <a:lnTo>
                    <a:pt x="1109345" y="71755"/>
                  </a:lnTo>
                  <a:lnTo>
                    <a:pt x="1079817" y="42227"/>
                  </a:lnTo>
                  <a:lnTo>
                    <a:pt x="1044257" y="19367"/>
                  </a:lnTo>
                  <a:lnTo>
                    <a:pt x="1003617" y="5080"/>
                  </a:lnTo>
                  <a:lnTo>
                    <a:pt x="959802"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8" name="Google Shape;2748;p131"/>
            <p:cNvSpPr/>
            <p:nvPr/>
          </p:nvSpPr>
          <p:spPr>
            <a:xfrm>
              <a:off x="1937385" y="3024505"/>
              <a:ext cx="1151890" cy="1763395"/>
            </a:xfrm>
            <a:custGeom>
              <a:avLst/>
              <a:gdLst/>
              <a:ahLst/>
              <a:cxnLst/>
              <a:rect l="l" t="t" r="r" b="b"/>
              <a:pathLst>
                <a:path w="1151889" h="1763395" extrusionOk="0">
                  <a:moveTo>
                    <a:pt x="0" y="191770"/>
                  </a:moveTo>
                  <a:lnTo>
                    <a:pt x="5079" y="147955"/>
                  </a:lnTo>
                  <a:lnTo>
                    <a:pt x="19367" y="107632"/>
                  </a:lnTo>
                  <a:lnTo>
                    <a:pt x="42227" y="71755"/>
                  </a:lnTo>
                  <a:lnTo>
                    <a:pt x="72072" y="42227"/>
                  </a:lnTo>
                  <a:lnTo>
                    <a:pt x="107632" y="19367"/>
                  </a:lnTo>
                  <a:lnTo>
                    <a:pt x="147954" y="5080"/>
                  </a:lnTo>
                  <a:lnTo>
                    <a:pt x="192087" y="0"/>
                  </a:lnTo>
                  <a:lnTo>
                    <a:pt x="959802" y="0"/>
                  </a:lnTo>
                  <a:lnTo>
                    <a:pt x="1003617" y="5080"/>
                  </a:lnTo>
                  <a:lnTo>
                    <a:pt x="1044257" y="19367"/>
                  </a:lnTo>
                  <a:lnTo>
                    <a:pt x="1079817" y="42227"/>
                  </a:lnTo>
                  <a:lnTo>
                    <a:pt x="1109345" y="71755"/>
                  </a:lnTo>
                  <a:lnTo>
                    <a:pt x="1132204" y="107632"/>
                  </a:lnTo>
                  <a:lnTo>
                    <a:pt x="1146492" y="147955"/>
                  </a:lnTo>
                  <a:lnTo>
                    <a:pt x="1151572" y="191770"/>
                  </a:lnTo>
                  <a:lnTo>
                    <a:pt x="1151572" y="1570990"/>
                  </a:lnTo>
                  <a:lnTo>
                    <a:pt x="1146492" y="1615122"/>
                  </a:lnTo>
                  <a:lnTo>
                    <a:pt x="1132204" y="1655445"/>
                  </a:lnTo>
                  <a:lnTo>
                    <a:pt x="1109345" y="1691005"/>
                  </a:lnTo>
                  <a:lnTo>
                    <a:pt x="1079817" y="1720850"/>
                  </a:lnTo>
                  <a:lnTo>
                    <a:pt x="1044257" y="1743392"/>
                  </a:lnTo>
                  <a:lnTo>
                    <a:pt x="1003617" y="1757997"/>
                  </a:lnTo>
                  <a:lnTo>
                    <a:pt x="959802" y="1763077"/>
                  </a:lnTo>
                  <a:lnTo>
                    <a:pt x="192087" y="1763077"/>
                  </a:lnTo>
                  <a:lnTo>
                    <a:pt x="147954" y="1757997"/>
                  </a:lnTo>
                  <a:lnTo>
                    <a:pt x="107632" y="1743392"/>
                  </a:lnTo>
                  <a:lnTo>
                    <a:pt x="72072" y="1720850"/>
                  </a:lnTo>
                  <a:lnTo>
                    <a:pt x="42227" y="1691005"/>
                  </a:lnTo>
                  <a:lnTo>
                    <a:pt x="19367" y="1655445"/>
                  </a:lnTo>
                  <a:lnTo>
                    <a:pt x="5079" y="1615122"/>
                  </a:lnTo>
                  <a:lnTo>
                    <a:pt x="0" y="1570990"/>
                  </a:lnTo>
                  <a:lnTo>
                    <a:pt x="0" y="191770"/>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9" name="Google Shape;2749;p131"/>
            <p:cNvSpPr/>
            <p:nvPr/>
          </p:nvSpPr>
          <p:spPr>
            <a:xfrm>
              <a:off x="3146425" y="3024505"/>
              <a:ext cx="1151890" cy="1763395"/>
            </a:xfrm>
            <a:custGeom>
              <a:avLst/>
              <a:gdLst/>
              <a:ahLst/>
              <a:cxnLst/>
              <a:rect l="l" t="t" r="r" b="b"/>
              <a:pathLst>
                <a:path w="1151889" h="1763395" extrusionOk="0">
                  <a:moveTo>
                    <a:pt x="959485" y="0"/>
                  </a:moveTo>
                  <a:lnTo>
                    <a:pt x="191770" y="0"/>
                  </a:lnTo>
                  <a:lnTo>
                    <a:pt x="147954" y="5080"/>
                  </a:lnTo>
                  <a:lnTo>
                    <a:pt x="107632" y="19367"/>
                  </a:lnTo>
                  <a:lnTo>
                    <a:pt x="71755" y="42227"/>
                  </a:lnTo>
                  <a:lnTo>
                    <a:pt x="42227" y="71755"/>
                  </a:lnTo>
                  <a:lnTo>
                    <a:pt x="19367" y="107632"/>
                  </a:lnTo>
                  <a:lnTo>
                    <a:pt x="5080" y="147955"/>
                  </a:lnTo>
                  <a:lnTo>
                    <a:pt x="0" y="191770"/>
                  </a:lnTo>
                  <a:lnTo>
                    <a:pt x="0" y="1570990"/>
                  </a:lnTo>
                  <a:lnTo>
                    <a:pt x="5080" y="1615122"/>
                  </a:lnTo>
                  <a:lnTo>
                    <a:pt x="19367" y="1655445"/>
                  </a:lnTo>
                  <a:lnTo>
                    <a:pt x="42227" y="1691005"/>
                  </a:lnTo>
                  <a:lnTo>
                    <a:pt x="71755" y="1720850"/>
                  </a:lnTo>
                  <a:lnTo>
                    <a:pt x="107632" y="1743392"/>
                  </a:lnTo>
                  <a:lnTo>
                    <a:pt x="147954" y="1757997"/>
                  </a:lnTo>
                  <a:lnTo>
                    <a:pt x="191770" y="1763077"/>
                  </a:lnTo>
                  <a:lnTo>
                    <a:pt x="959485" y="1763077"/>
                  </a:lnTo>
                  <a:lnTo>
                    <a:pt x="1003617" y="1757997"/>
                  </a:lnTo>
                  <a:lnTo>
                    <a:pt x="1043939" y="1743392"/>
                  </a:lnTo>
                  <a:lnTo>
                    <a:pt x="1079817" y="1720850"/>
                  </a:lnTo>
                  <a:lnTo>
                    <a:pt x="1109345" y="1691005"/>
                  </a:lnTo>
                  <a:lnTo>
                    <a:pt x="1132204" y="1655445"/>
                  </a:lnTo>
                  <a:lnTo>
                    <a:pt x="1146492" y="1615122"/>
                  </a:lnTo>
                  <a:lnTo>
                    <a:pt x="1151572" y="1570990"/>
                  </a:lnTo>
                  <a:lnTo>
                    <a:pt x="1151572" y="191770"/>
                  </a:lnTo>
                  <a:lnTo>
                    <a:pt x="1146492" y="147955"/>
                  </a:lnTo>
                  <a:lnTo>
                    <a:pt x="1132204" y="107632"/>
                  </a:lnTo>
                  <a:lnTo>
                    <a:pt x="1109345" y="71755"/>
                  </a:lnTo>
                  <a:lnTo>
                    <a:pt x="1079817" y="42227"/>
                  </a:lnTo>
                  <a:lnTo>
                    <a:pt x="1043939" y="19367"/>
                  </a:lnTo>
                  <a:lnTo>
                    <a:pt x="1003617" y="5080"/>
                  </a:lnTo>
                  <a:lnTo>
                    <a:pt x="959485"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0" name="Google Shape;2750;p131"/>
            <p:cNvSpPr/>
            <p:nvPr/>
          </p:nvSpPr>
          <p:spPr>
            <a:xfrm>
              <a:off x="3146425" y="3024505"/>
              <a:ext cx="1151890" cy="1763395"/>
            </a:xfrm>
            <a:custGeom>
              <a:avLst/>
              <a:gdLst/>
              <a:ahLst/>
              <a:cxnLst/>
              <a:rect l="l" t="t" r="r" b="b"/>
              <a:pathLst>
                <a:path w="1151889" h="1763395" extrusionOk="0">
                  <a:moveTo>
                    <a:pt x="0" y="191770"/>
                  </a:moveTo>
                  <a:lnTo>
                    <a:pt x="5080" y="147955"/>
                  </a:lnTo>
                  <a:lnTo>
                    <a:pt x="19367" y="107632"/>
                  </a:lnTo>
                  <a:lnTo>
                    <a:pt x="42227" y="71755"/>
                  </a:lnTo>
                  <a:lnTo>
                    <a:pt x="71755" y="42227"/>
                  </a:lnTo>
                  <a:lnTo>
                    <a:pt x="107632" y="19367"/>
                  </a:lnTo>
                  <a:lnTo>
                    <a:pt x="147954" y="5080"/>
                  </a:lnTo>
                  <a:lnTo>
                    <a:pt x="191770" y="0"/>
                  </a:lnTo>
                  <a:lnTo>
                    <a:pt x="959485" y="0"/>
                  </a:lnTo>
                  <a:lnTo>
                    <a:pt x="1003617" y="5080"/>
                  </a:lnTo>
                  <a:lnTo>
                    <a:pt x="1043939" y="19367"/>
                  </a:lnTo>
                  <a:lnTo>
                    <a:pt x="1079817" y="42227"/>
                  </a:lnTo>
                  <a:lnTo>
                    <a:pt x="1109345" y="71755"/>
                  </a:lnTo>
                  <a:lnTo>
                    <a:pt x="1132204" y="107632"/>
                  </a:lnTo>
                  <a:lnTo>
                    <a:pt x="1146492" y="147955"/>
                  </a:lnTo>
                  <a:lnTo>
                    <a:pt x="1151572" y="191770"/>
                  </a:lnTo>
                  <a:lnTo>
                    <a:pt x="1151572" y="1570990"/>
                  </a:lnTo>
                  <a:lnTo>
                    <a:pt x="1146492" y="1615122"/>
                  </a:lnTo>
                  <a:lnTo>
                    <a:pt x="1132204" y="1655445"/>
                  </a:lnTo>
                  <a:lnTo>
                    <a:pt x="1109345" y="1691005"/>
                  </a:lnTo>
                  <a:lnTo>
                    <a:pt x="1079817" y="1720850"/>
                  </a:lnTo>
                  <a:lnTo>
                    <a:pt x="1043939" y="1743392"/>
                  </a:lnTo>
                  <a:lnTo>
                    <a:pt x="1003617" y="1757997"/>
                  </a:lnTo>
                  <a:lnTo>
                    <a:pt x="959485" y="1763077"/>
                  </a:lnTo>
                  <a:lnTo>
                    <a:pt x="191770" y="1763077"/>
                  </a:lnTo>
                  <a:lnTo>
                    <a:pt x="147954" y="1757997"/>
                  </a:lnTo>
                  <a:lnTo>
                    <a:pt x="107632" y="1743392"/>
                  </a:lnTo>
                  <a:lnTo>
                    <a:pt x="71755" y="1720850"/>
                  </a:lnTo>
                  <a:lnTo>
                    <a:pt x="42227" y="1691005"/>
                  </a:lnTo>
                  <a:lnTo>
                    <a:pt x="19367" y="1655445"/>
                  </a:lnTo>
                  <a:lnTo>
                    <a:pt x="5080" y="1615122"/>
                  </a:lnTo>
                  <a:lnTo>
                    <a:pt x="0" y="1570990"/>
                  </a:lnTo>
                  <a:lnTo>
                    <a:pt x="0" y="191770"/>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1" name="Google Shape;2751;p131"/>
            <p:cNvSpPr/>
            <p:nvPr/>
          </p:nvSpPr>
          <p:spPr>
            <a:xfrm>
              <a:off x="4355782" y="3024505"/>
              <a:ext cx="1151890" cy="1763395"/>
            </a:xfrm>
            <a:custGeom>
              <a:avLst/>
              <a:gdLst/>
              <a:ahLst/>
              <a:cxnLst/>
              <a:rect l="l" t="t" r="r" b="b"/>
              <a:pathLst>
                <a:path w="1151889" h="1763395" extrusionOk="0">
                  <a:moveTo>
                    <a:pt x="959484" y="0"/>
                  </a:moveTo>
                  <a:lnTo>
                    <a:pt x="191769" y="0"/>
                  </a:lnTo>
                  <a:lnTo>
                    <a:pt x="147954" y="5080"/>
                  </a:lnTo>
                  <a:lnTo>
                    <a:pt x="107632" y="19367"/>
                  </a:lnTo>
                  <a:lnTo>
                    <a:pt x="71754" y="42227"/>
                  </a:lnTo>
                  <a:lnTo>
                    <a:pt x="42227" y="71755"/>
                  </a:lnTo>
                  <a:lnTo>
                    <a:pt x="19367" y="107632"/>
                  </a:lnTo>
                  <a:lnTo>
                    <a:pt x="5079" y="147955"/>
                  </a:lnTo>
                  <a:lnTo>
                    <a:pt x="0" y="191770"/>
                  </a:lnTo>
                  <a:lnTo>
                    <a:pt x="0" y="1570990"/>
                  </a:lnTo>
                  <a:lnTo>
                    <a:pt x="5079" y="1615122"/>
                  </a:lnTo>
                  <a:lnTo>
                    <a:pt x="19367" y="1655445"/>
                  </a:lnTo>
                  <a:lnTo>
                    <a:pt x="42227" y="1691005"/>
                  </a:lnTo>
                  <a:lnTo>
                    <a:pt x="71754" y="1720850"/>
                  </a:lnTo>
                  <a:lnTo>
                    <a:pt x="107632" y="1743392"/>
                  </a:lnTo>
                  <a:lnTo>
                    <a:pt x="147954" y="1757997"/>
                  </a:lnTo>
                  <a:lnTo>
                    <a:pt x="191769" y="1763077"/>
                  </a:lnTo>
                  <a:lnTo>
                    <a:pt x="959484" y="1763077"/>
                  </a:lnTo>
                  <a:lnTo>
                    <a:pt x="1003617" y="1757997"/>
                  </a:lnTo>
                  <a:lnTo>
                    <a:pt x="1043939" y="1743392"/>
                  </a:lnTo>
                  <a:lnTo>
                    <a:pt x="1079817" y="1720850"/>
                  </a:lnTo>
                  <a:lnTo>
                    <a:pt x="1109344" y="1691005"/>
                  </a:lnTo>
                  <a:lnTo>
                    <a:pt x="1131887" y="1655445"/>
                  </a:lnTo>
                  <a:lnTo>
                    <a:pt x="1146492" y="1615122"/>
                  </a:lnTo>
                  <a:lnTo>
                    <a:pt x="1151572" y="1570990"/>
                  </a:lnTo>
                  <a:lnTo>
                    <a:pt x="1151572" y="191770"/>
                  </a:lnTo>
                  <a:lnTo>
                    <a:pt x="1146492" y="147955"/>
                  </a:lnTo>
                  <a:lnTo>
                    <a:pt x="1131887" y="107632"/>
                  </a:lnTo>
                  <a:lnTo>
                    <a:pt x="1109344" y="71755"/>
                  </a:lnTo>
                  <a:lnTo>
                    <a:pt x="1079817" y="42227"/>
                  </a:lnTo>
                  <a:lnTo>
                    <a:pt x="1043939" y="19367"/>
                  </a:lnTo>
                  <a:lnTo>
                    <a:pt x="1003617" y="5080"/>
                  </a:lnTo>
                  <a:lnTo>
                    <a:pt x="959484"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2" name="Google Shape;2752;p131"/>
            <p:cNvSpPr/>
            <p:nvPr/>
          </p:nvSpPr>
          <p:spPr>
            <a:xfrm>
              <a:off x="4355782" y="3024505"/>
              <a:ext cx="1151890" cy="1763395"/>
            </a:xfrm>
            <a:custGeom>
              <a:avLst/>
              <a:gdLst/>
              <a:ahLst/>
              <a:cxnLst/>
              <a:rect l="l" t="t" r="r" b="b"/>
              <a:pathLst>
                <a:path w="1151889" h="1763395" extrusionOk="0">
                  <a:moveTo>
                    <a:pt x="0" y="191770"/>
                  </a:moveTo>
                  <a:lnTo>
                    <a:pt x="5079" y="147955"/>
                  </a:lnTo>
                  <a:lnTo>
                    <a:pt x="19367" y="107632"/>
                  </a:lnTo>
                  <a:lnTo>
                    <a:pt x="42227" y="71755"/>
                  </a:lnTo>
                  <a:lnTo>
                    <a:pt x="71754" y="42227"/>
                  </a:lnTo>
                  <a:lnTo>
                    <a:pt x="107632" y="19367"/>
                  </a:lnTo>
                  <a:lnTo>
                    <a:pt x="147954" y="5080"/>
                  </a:lnTo>
                  <a:lnTo>
                    <a:pt x="191769" y="0"/>
                  </a:lnTo>
                  <a:lnTo>
                    <a:pt x="959484" y="0"/>
                  </a:lnTo>
                  <a:lnTo>
                    <a:pt x="1003617" y="5080"/>
                  </a:lnTo>
                  <a:lnTo>
                    <a:pt x="1043939" y="19367"/>
                  </a:lnTo>
                  <a:lnTo>
                    <a:pt x="1079817" y="42227"/>
                  </a:lnTo>
                  <a:lnTo>
                    <a:pt x="1109344" y="71755"/>
                  </a:lnTo>
                  <a:lnTo>
                    <a:pt x="1131887" y="107632"/>
                  </a:lnTo>
                  <a:lnTo>
                    <a:pt x="1146492" y="147955"/>
                  </a:lnTo>
                  <a:lnTo>
                    <a:pt x="1151572" y="191770"/>
                  </a:lnTo>
                  <a:lnTo>
                    <a:pt x="1151572" y="1570990"/>
                  </a:lnTo>
                  <a:lnTo>
                    <a:pt x="1146492" y="1615122"/>
                  </a:lnTo>
                  <a:lnTo>
                    <a:pt x="1131887" y="1655445"/>
                  </a:lnTo>
                  <a:lnTo>
                    <a:pt x="1109344" y="1691005"/>
                  </a:lnTo>
                  <a:lnTo>
                    <a:pt x="1079817" y="1720850"/>
                  </a:lnTo>
                  <a:lnTo>
                    <a:pt x="1043939" y="1743392"/>
                  </a:lnTo>
                  <a:lnTo>
                    <a:pt x="1003617" y="1757997"/>
                  </a:lnTo>
                  <a:lnTo>
                    <a:pt x="959484" y="1763077"/>
                  </a:lnTo>
                  <a:lnTo>
                    <a:pt x="191769" y="1763077"/>
                  </a:lnTo>
                  <a:lnTo>
                    <a:pt x="147954" y="1757997"/>
                  </a:lnTo>
                  <a:lnTo>
                    <a:pt x="107632" y="1743392"/>
                  </a:lnTo>
                  <a:lnTo>
                    <a:pt x="71754" y="1720850"/>
                  </a:lnTo>
                  <a:lnTo>
                    <a:pt x="42227" y="1691005"/>
                  </a:lnTo>
                  <a:lnTo>
                    <a:pt x="19367" y="1655445"/>
                  </a:lnTo>
                  <a:lnTo>
                    <a:pt x="5079" y="1615122"/>
                  </a:lnTo>
                  <a:lnTo>
                    <a:pt x="0" y="1570990"/>
                  </a:lnTo>
                  <a:lnTo>
                    <a:pt x="0" y="191770"/>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3" name="Google Shape;2753;p131"/>
            <p:cNvSpPr/>
            <p:nvPr/>
          </p:nvSpPr>
          <p:spPr>
            <a:xfrm>
              <a:off x="5564822" y="3024505"/>
              <a:ext cx="1151890" cy="1763395"/>
            </a:xfrm>
            <a:custGeom>
              <a:avLst/>
              <a:gdLst/>
              <a:ahLst/>
              <a:cxnLst/>
              <a:rect l="l" t="t" r="r" b="b"/>
              <a:pathLst>
                <a:path w="1151890" h="1763395" extrusionOk="0">
                  <a:moveTo>
                    <a:pt x="959485" y="0"/>
                  </a:moveTo>
                  <a:lnTo>
                    <a:pt x="191769" y="0"/>
                  </a:lnTo>
                  <a:lnTo>
                    <a:pt x="147954" y="5080"/>
                  </a:lnTo>
                  <a:lnTo>
                    <a:pt x="107632" y="19367"/>
                  </a:lnTo>
                  <a:lnTo>
                    <a:pt x="71754" y="42227"/>
                  </a:lnTo>
                  <a:lnTo>
                    <a:pt x="42227" y="71755"/>
                  </a:lnTo>
                  <a:lnTo>
                    <a:pt x="19367" y="107632"/>
                  </a:lnTo>
                  <a:lnTo>
                    <a:pt x="5079" y="147955"/>
                  </a:lnTo>
                  <a:lnTo>
                    <a:pt x="0" y="191770"/>
                  </a:lnTo>
                  <a:lnTo>
                    <a:pt x="0" y="1570990"/>
                  </a:lnTo>
                  <a:lnTo>
                    <a:pt x="5079" y="1615122"/>
                  </a:lnTo>
                  <a:lnTo>
                    <a:pt x="19367" y="1655445"/>
                  </a:lnTo>
                  <a:lnTo>
                    <a:pt x="42227" y="1691005"/>
                  </a:lnTo>
                  <a:lnTo>
                    <a:pt x="71754" y="1720850"/>
                  </a:lnTo>
                  <a:lnTo>
                    <a:pt x="107632" y="1743392"/>
                  </a:lnTo>
                  <a:lnTo>
                    <a:pt x="147954" y="1757997"/>
                  </a:lnTo>
                  <a:lnTo>
                    <a:pt x="191769" y="1763077"/>
                  </a:lnTo>
                  <a:lnTo>
                    <a:pt x="959485" y="1763077"/>
                  </a:lnTo>
                  <a:lnTo>
                    <a:pt x="1003617" y="1757997"/>
                  </a:lnTo>
                  <a:lnTo>
                    <a:pt x="1043939" y="1743392"/>
                  </a:lnTo>
                  <a:lnTo>
                    <a:pt x="1079817" y="1720850"/>
                  </a:lnTo>
                  <a:lnTo>
                    <a:pt x="1109344" y="1691005"/>
                  </a:lnTo>
                  <a:lnTo>
                    <a:pt x="1131887" y="1655445"/>
                  </a:lnTo>
                  <a:lnTo>
                    <a:pt x="1146492" y="1615122"/>
                  </a:lnTo>
                  <a:lnTo>
                    <a:pt x="1151572" y="1570990"/>
                  </a:lnTo>
                  <a:lnTo>
                    <a:pt x="1151572" y="191770"/>
                  </a:lnTo>
                  <a:lnTo>
                    <a:pt x="1146492" y="147955"/>
                  </a:lnTo>
                  <a:lnTo>
                    <a:pt x="1131887" y="107632"/>
                  </a:lnTo>
                  <a:lnTo>
                    <a:pt x="1109344" y="71755"/>
                  </a:lnTo>
                  <a:lnTo>
                    <a:pt x="1079817" y="42227"/>
                  </a:lnTo>
                  <a:lnTo>
                    <a:pt x="1043939" y="19367"/>
                  </a:lnTo>
                  <a:lnTo>
                    <a:pt x="1003617" y="5080"/>
                  </a:lnTo>
                  <a:lnTo>
                    <a:pt x="959485"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4" name="Google Shape;2754;p131"/>
            <p:cNvSpPr/>
            <p:nvPr/>
          </p:nvSpPr>
          <p:spPr>
            <a:xfrm>
              <a:off x="5564822" y="3024505"/>
              <a:ext cx="1151890" cy="1763395"/>
            </a:xfrm>
            <a:custGeom>
              <a:avLst/>
              <a:gdLst/>
              <a:ahLst/>
              <a:cxnLst/>
              <a:rect l="l" t="t" r="r" b="b"/>
              <a:pathLst>
                <a:path w="1151890" h="1763395" extrusionOk="0">
                  <a:moveTo>
                    <a:pt x="0" y="191770"/>
                  </a:moveTo>
                  <a:lnTo>
                    <a:pt x="5079" y="147955"/>
                  </a:lnTo>
                  <a:lnTo>
                    <a:pt x="19367" y="107632"/>
                  </a:lnTo>
                  <a:lnTo>
                    <a:pt x="42227" y="71755"/>
                  </a:lnTo>
                  <a:lnTo>
                    <a:pt x="71754" y="42227"/>
                  </a:lnTo>
                  <a:lnTo>
                    <a:pt x="107632" y="19367"/>
                  </a:lnTo>
                  <a:lnTo>
                    <a:pt x="147954" y="5080"/>
                  </a:lnTo>
                  <a:lnTo>
                    <a:pt x="191769" y="0"/>
                  </a:lnTo>
                  <a:lnTo>
                    <a:pt x="959485" y="0"/>
                  </a:lnTo>
                  <a:lnTo>
                    <a:pt x="1003617" y="5080"/>
                  </a:lnTo>
                  <a:lnTo>
                    <a:pt x="1043939" y="19367"/>
                  </a:lnTo>
                  <a:lnTo>
                    <a:pt x="1079817" y="42227"/>
                  </a:lnTo>
                  <a:lnTo>
                    <a:pt x="1109344" y="71755"/>
                  </a:lnTo>
                  <a:lnTo>
                    <a:pt x="1131887" y="107632"/>
                  </a:lnTo>
                  <a:lnTo>
                    <a:pt x="1146492" y="147955"/>
                  </a:lnTo>
                  <a:lnTo>
                    <a:pt x="1151572" y="191770"/>
                  </a:lnTo>
                  <a:lnTo>
                    <a:pt x="1151572" y="1570990"/>
                  </a:lnTo>
                  <a:lnTo>
                    <a:pt x="1146492" y="1615122"/>
                  </a:lnTo>
                  <a:lnTo>
                    <a:pt x="1131887" y="1655445"/>
                  </a:lnTo>
                  <a:lnTo>
                    <a:pt x="1109344" y="1691005"/>
                  </a:lnTo>
                  <a:lnTo>
                    <a:pt x="1079817" y="1720850"/>
                  </a:lnTo>
                  <a:lnTo>
                    <a:pt x="1043939" y="1743392"/>
                  </a:lnTo>
                  <a:lnTo>
                    <a:pt x="1003617" y="1757997"/>
                  </a:lnTo>
                  <a:lnTo>
                    <a:pt x="959485" y="1763077"/>
                  </a:lnTo>
                  <a:lnTo>
                    <a:pt x="191769" y="1763077"/>
                  </a:lnTo>
                  <a:lnTo>
                    <a:pt x="147954" y="1757997"/>
                  </a:lnTo>
                  <a:lnTo>
                    <a:pt x="107632" y="1743392"/>
                  </a:lnTo>
                  <a:lnTo>
                    <a:pt x="71754" y="1720850"/>
                  </a:lnTo>
                  <a:lnTo>
                    <a:pt x="42227" y="1691005"/>
                  </a:lnTo>
                  <a:lnTo>
                    <a:pt x="19367" y="1655445"/>
                  </a:lnTo>
                  <a:lnTo>
                    <a:pt x="5079" y="1615122"/>
                  </a:lnTo>
                  <a:lnTo>
                    <a:pt x="0" y="1570990"/>
                  </a:lnTo>
                  <a:lnTo>
                    <a:pt x="0" y="191770"/>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5" name="Google Shape;2755;p131"/>
            <p:cNvSpPr/>
            <p:nvPr/>
          </p:nvSpPr>
          <p:spPr>
            <a:xfrm>
              <a:off x="6774180" y="3024505"/>
              <a:ext cx="1151890" cy="1763395"/>
            </a:xfrm>
            <a:custGeom>
              <a:avLst/>
              <a:gdLst/>
              <a:ahLst/>
              <a:cxnLst/>
              <a:rect l="l" t="t" r="r" b="b"/>
              <a:pathLst>
                <a:path w="1151890" h="1763395" extrusionOk="0">
                  <a:moveTo>
                    <a:pt x="959485" y="0"/>
                  </a:moveTo>
                  <a:lnTo>
                    <a:pt x="191770" y="0"/>
                  </a:lnTo>
                  <a:lnTo>
                    <a:pt x="147954" y="5080"/>
                  </a:lnTo>
                  <a:lnTo>
                    <a:pt x="107632" y="19367"/>
                  </a:lnTo>
                  <a:lnTo>
                    <a:pt x="71754" y="42227"/>
                  </a:lnTo>
                  <a:lnTo>
                    <a:pt x="42227" y="71755"/>
                  </a:lnTo>
                  <a:lnTo>
                    <a:pt x="19367" y="107632"/>
                  </a:lnTo>
                  <a:lnTo>
                    <a:pt x="5079" y="147955"/>
                  </a:lnTo>
                  <a:lnTo>
                    <a:pt x="0" y="191770"/>
                  </a:lnTo>
                  <a:lnTo>
                    <a:pt x="0" y="1570990"/>
                  </a:lnTo>
                  <a:lnTo>
                    <a:pt x="5079" y="1615122"/>
                  </a:lnTo>
                  <a:lnTo>
                    <a:pt x="19367" y="1655445"/>
                  </a:lnTo>
                  <a:lnTo>
                    <a:pt x="42227" y="1691005"/>
                  </a:lnTo>
                  <a:lnTo>
                    <a:pt x="71754" y="1720850"/>
                  </a:lnTo>
                  <a:lnTo>
                    <a:pt x="107632" y="1743392"/>
                  </a:lnTo>
                  <a:lnTo>
                    <a:pt x="147954" y="1757997"/>
                  </a:lnTo>
                  <a:lnTo>
                    <a:pt x="191770" y="1763077"/>
                  </a:lnTo>
                  <a:lnTo>
                    <a:pt x="959485" y="1763077"/>
                  </a:lnTo>
                  <a:lnTo>
                    <a:pt x="1003617" y="1757997"/>
                  </a:lnTo>
                  <a:lnTo>
                    <a:pt x="1043940" y="1743392"/>
                  </a:lnTo>
                  <a:lnTo>
                    <a:pt x="1079817" y="1720850"/>
                  </a:lnTo>
                  <a:lnTo>
                    <a:pt x="1109345" y="1691005"/>
                  </a:lnTo>
                  <a:lnTo>
                    <a:pt x="1131887" y="1655445"/>
                  </a:lnTo>
                  <a:lnTo>
                    <a:pt x="1146492" y="1615122"/>
                  </a:lnTo>
                  <a:lnTo>
                    <a:pt x="1151572" y="1570990"/>
                  </a:lnTo>
                  <a:lnTo>
                    <a:pt x="1151572" y="191770"/>
                  </a:lnTo>
                  <a:lnTo>
                    <a:pt x="1146492" y="147955"/>
                  </a:lnTo>
                  <a:lnTo>
                    <a:pt x="1131887" y="107632"/>
                  </a:lnTo>
                  <a:lnTo>
                    <a:pt x="1109345" y="71755"/>
                  </a:lnTo>
                  <a:lnTo>
                    <a:pt x="1079817" y="42227"/>
                  </a:lnTo>
                  <a:lnTo>
                    <a:pt x="1043940" y="19367"/>
                  </a:lnTo>
                  <a:lnTo>
                    <a:pt x="1003617" y="5080"/>
                  </a:lnTo>
                  <a:lnTo>
                    <a:pt x="959485"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6" name="Google Shape;2756;p131"/>
            <p:cNvSpPr/>
            <p:nvPr/>
          </p:nvSpPr>
          <p:spPr>
            <a:xfrm>
              <a:off x="6774180" y="3024505"/>
              <a:ext cx="1151890" cy="1763395"/>
            </a:xfrm>
            <a:custGeom>
              <a:avLst/>
              <a:gdLst/>
              <a:ahLst/>
              <a:cxnLst/>
              <a:rect l="l" t="t" r="r" b="b"/>
              <a:pathLst>
                <a:path w="1151890" h="1763395" extrusionOk="0">
                  <a:moveTo>
                    <a:pt x="0" y="191770"/>
                  </a:moveTo>
                  <a:lnTo>
                    <a:pt x="5079" y="147955"/>
                  </a:lnTo>
                  <a:lnTo>
                    <a:pt x="19367" y="107632"/>
                  </a:lnTo>
                  <a:lnTo>
                    <a:pt x="42227" y="71755"/>
                  </a:lnTo>
                  <a:lnTo>
                    <a:pt x="71754" y="42227"/>
                  </a:lnTo>
                  <a:lnTo>
                    <a:pt x="107632" y="19367"/>
                  </a:lnTo>
                  <a:lnTo>
                    <a:pt x="147954" y="5080"/>
                  </a:lnTo>
                  <a:lnTo>
                    <a:pt x="191770" y="0"/>
                  </a:lnTo>
                  <a:lnTo>
                    <a:pt x="959485" y="0"/>
                  </a:lnTo>
                  <a:lnTo>
                    <a:pt x="1003617" y="5080"/>
                  </a:lnTo>
                  <a:lnTo>
                    <a:pt x="1043940" y="19367"/>
                  </a:lnTo>
                  <a:lnTo>
                    <a:pt x="1079817" y="42227"/>
                  </a:lnTo>
                  <a:lnTo>
                    <a:pt x="1109345" y="71755"/>
                  </a:lnTo>
                  <a:lnTo>
                    <a:pt x="1131887" y="107632"/>
                  </a:lnTo>
                  <a:lnTo>
                    <a:pt x="1146492" y="147955"/>
                  </a:lnTo>
                  <a:lnTo>
                    <a:pt x="1151572" y="191770"/>
                  </a:lnTo>
                  <a:lnTo>
                    <a:pt x="1151572" y="1570990"/>
                  </a:lnTo>
                  <a:lnTo>
                    <a:pt x="1146492" y="1615122"/>
                  </a:lnTo>
                  <a:lnTo>
                    <a:pt x="1131887" y="1655445"/>
                  </a:lnTo>
                  <a:lnTo>
                    <a:pt x="1109345" y="1691005"/>
                  </a:lnTo>
                  <a:lnTo>
                    <a:pt x="1079817" y="1720850"/>
                  </a:lnTo>
                  <a:lnTo>
                    <a:pt x="1043940" y="1743392"/>
                  </a:lnTo>
                  <a:lnTo>
                    <a:pt x="1003617" y="1757997"/>
                  </a:lnTo>
                  <a:lnTo>
                    <a:pt x="959485" y="1763077"/>
                  </a:lnTo>
                  <a:lnTo>
                    <a:pt x="191770" y="1763077"/>
                  </a:lnTo>
                  <a:lnTo>
                    <a:pt x="147954" y="1757997"/>
                  </a:lnTo>
                  <a:lnTo>
                    <a:pt x="107632" y="1743392"/>
                  </a:lnTo>
                  <a:lnTo>
                    <a:pt x="71754" y="1720850"/>
                  </a:lnTo>
                  <a:lnTo>
                    <a:pt x="42227" y="1691005"/>
                  </a:lnTo>
                  <a:lnTo>
                    <a:pt x="19367" y="1655445"/>
                  </a:lnTo>
                  <a:lnTo>
                    <a:pt x="5079" y="1615122"/>
                  </a:lnTo>
                  <a:lnTo>
                    <a:pt x="0" y="1570990"/>
                  </a:lnTo>
                  <a:lnTo>
                    <a:pt x="0" y="191770"/>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7" name="Google Shape;2757;p131"/>
            <p:cNvSpPr/>
            <p:nvPr/>
          </p:nvSpPr>
          <p:spPr>
            <a:xfrm>
              <a:off x="7983219" y="3024505"/>
              <a:ext cx="1151890" cy="1763395"/>
            </a:xfrm>
            <a:custGeom>
              <a:avLst/>
              <a:gdLst/>
              <a:ahLst/>
              <a:cxnLst/>
              <a:rect l="l" t="t" r="r" b="b"/>
              <a:pathLst>
                <a:path w="1151890" h="1763395" extrusionOk="0">
                  <a:moveTo>
                    <a:pt x="959484" y="0"/>
                  </a:moveTo>
                  <a:lnTo>
                    <a:pt x="191770" y="0"/>
                  </a:lnTo>
                  <a:lnTo>
                    <a:pt x="147954" y="5080"/>
                  </a:lnTo>
                  <a:lnTo>
                    <a:pt x="107632" y="19367"/>
                  </a:lnTo>
                  <a:lnTo>
                    <a:pt x="71754" y="42227"/>
                  </a:lnTo>
                  <a:lnTo>
                    <a:pt x="42227" y="71755"/>
                  </a:lnTo>
                  <a:lnTo>
                    <a:pt x="19367" y="107632"/>
                  </a:lnTo>
                  <a:lnTo>
                    <a:pt x="5079" y="147955"/>
                  </a:lnTo>
                  <a:lnTo>
                    <a:pt x="0" y="191770"/>
                  </a:lnTo>
                  <a:lnTo>
                    <a:pt x="0" y="1570990"/>
                  </a:lnTo>
                  <a:lnTo>
                    <a:pt x="5079" y="1615122"/>
                  </a:lnTo>
                  <a:lnTo>
                    <a:pt x="19367" y="1655445"/>
                  </a:lnTo>
                  <a:lnTo>
                    <a:pt x="42227" y="1691005"/>
                  </a:lnTo>
                  <a:lnTo>
                    <a:pt x="71754" y="1720850"/>
                  </a:lnTo>
                  <a:lnTo>
                    <a:pt x="107632" y="1743392"/>
                  </a:lnTo>
                  <a:lnTo>
                    <a:pt x="147954" y="1757997"/>
                  </a:lnTo>
                  <a:lnTo>
                    <a:pt x="191770" y="1763077"/>
                  </a:lnTo>
                  <a:lnTo>
                    <a:pt x="959484" y="1763077"/>
                  </a:lnTo>
                  <a:lnTo>
                    <a:pt x="1003617" y="1757997"/>
                  </a:lnTo>
                  <a:lnTo>
                    <a:pt x="1043939" y="1743392"/>
                  </a:lnTo>
                  <a:lnTo>
                    <a:pt x="1079500" y="1720850"/>
                  </a:lnTo>
                  <a:lnTo>
                    <a:pt x="1109345" y="1691005"/>
                  </a:lnTo>
                  <a:lnTo>
                    <a:pt x="1131887" y="1655445"/>
                  </a:lnTo>
                  <a:lnTo>
                    <a:pt x="1146492" y="1615122"/>
                  </a:lnTo>
                  <a:lnTo>
                    <a:pt x="1151572" y="1570990"/>
                  </a:lnTo>
                  <a:lnTo>
                    <a:pt x="1151572" y="191770"/>
                  </a:lnTo>
                  <a:lnTo>
                    <a:pt x="1146492" y="147955"/>
                  </a:lnTo>
                  <a:lnTo>
                    <a:pt x="1131887" y="107632"/>
                  </a:lnTo>
                  <a:lnTo>
                    <a:pt x="1109345" y="71755"/>
                  </a:lnTo>
                  <a:lnTo>
                    <a:pt x="1079500" y="42227"/>
                  </a:lnTo>
                  <a:lnTo>
                    <a:pt x="1043939" y="19367"/>
                  </a:lnTo>
                  <a:lnTo>
                    <a:pt x="1003617" y="5080"/>
                  </a:lnTo>
                  <a:lnTo>
                    <a:pt x="959484"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8" name="Google Shape;2758;p131"/>
            <p:cNvSpPr/>
            <p:nvPr/>
          </p:nvSpPr>
          <p:spPr>
            <a:xfrm>
              <a:off x="7983219" y="3024505"/>
              <a:ext cx="1151890" cy="1763395"/>
            </a:xfrm>
            <a:custGeom>
              <a:avLst/>
              <a:gdLst/>
              <a:ahLst/>
              <a:cxnLst/>
              <a:rect l="l" t="t" r="r" b="b"/>
              <a:pathLst>
                <a:path w="1151890" h="1763395" extrusionOk="0">
                  <a:moveTo>
                    <a:pt x="0" y="191770"/>
                  </a:moveTo>
                  <a:lnTo>
                    <a:pt x="5079" y="147955"/>
                  </a:lnTo>
                  <a:lnTo>
                    <a:pt x="19367" y="107632"/>
                  </a:lnTo>
                  <a:lnTo>
                    <a:pt x="42227" y="71755"/>
                  </a:lnTo>
                  <a:lnTo>
                    <a:pt x="71754" y="42227"/>
                  </a:lnTo>
                  <a:lnTo>
                    <a:pt x="107632" y="19367"/>
                  </a:lnTo>
                  <a:lnTo>
                    <a:pt x="147954" y="5080"/>
                  </a:lnTo>
                  <a:lnTo>
                    <a:pt x="191770" y="0"/>
                  </a:lnTo>
                  <a:lnTo>
                    <a:pt x="959484" y="0"/>
                  </a:lnTo>
                  <a:lnTo>
                    <a:pt x="1003617" y="5080"/>
                  </a:lnTo>
                  <a:lnTo>
                    <a:pt x="1043939" y="19367"/>
                  </a:lnTo>
                  <a:lnTo>
                    <a:pt x="1079500" y="42227"/>
                  </a:lnTo>
                  <a:lnTo>
                    <a:pt x="1109345" y="71755"/>
                  </a:lnTo>
                  <a:lnTo>
                    <a:pt x="1131887" y="107632"/>
                  </a:lnTo>
                  <a:lnTo>
                    <a:pt x="1146492" y="147955"/>
                  </a:lnTo>
                  <a:lnTo>
                    <a:pt x="1151572" y="191770"/>
                  </a:lnTo>
                  <a:lnTo>
                    <a:pt x="1151572" y="1570990"/>
                  </a:lnTo>
                  <a:lnTo>
                    <a:pt x="1146492" y="1615122"/>
                  </a:lnTo>
                  <a:lnTo>
                    <a:pt x="1131887" y="1655445"/>
                  </a:lnTo>
                  <a:lnTo>
                    <a:pt x="1109345" y="1691005"/>
                  </a:lnTo>
                  <a:lnTo>
                    <a:pt x="1079500" y="1720850"/>
                  </a:lnTo>
                  <a:lnTo>
                    <a:pt x="1043939" y="1743392"/>
                  </a:lnTo>
                  <a:lnTo>
                    <a:pt x="1003617" y="1757997"/>
                  </a:lnTo>
                  <a:lnTo>
                    <a:pt x="959484" y="1763077"/>
                  </a:lnTo>
                  <a:lnTo>
                    <a:pt x="191770" y="1763077"/>
                  </a:lnTo>
                  <a:lnTo>
                    <a:pt x="147954" y="1757997"/>
                  </a:lnTo>
                  <a:lnTo>
                    <a:pt x="107632" y="1743392"/>
                  </a:lnTo>
                  <a:lnTo>
                    <a:pt x="71754" y="1720850"/>
                  </a:lnTo>
                  <a:lnTo>
                    <a:pt x="42227" y="1691005"/>
                  </a:lnTo>
                  <a:lnTo>
                    <a:pt x="19367" y="1655445"/>
                  </a:lnTo>
                  <a:lnTo>
                    <a:pt x="5079" y="1615122"/>
                  </a:lnTo>
                  <a:lnTo>
                    <a:pt x="0" y="1570990"/>
                  </a:lnTo>
                  <a:lnTo>
                    <a:pt x="0" y="191770"/>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9" name="Google Shape;2759;p131"/>
            <p:cNvSpPr/>
            <p:nvPr/>
          </p:nvSpPr>
          <p:spPr>
            <a:xfrm>
              <a:off x="9192260" y="3024505"/>
              <a:ext cx="1151890" cy="1763395"/>
            </a:xfrm>
            <a:custGeom>
              <a:avLst/>
              <a:gdLst/>
              <a:ahLst/>
              <a:cxnLst/>
              <a:rect l="l" t="t" r="r" b="b"/>
              <a:pathLst>
                <a:path w="1151890" h="1763395" extrusionOk="0">
                  <a:moveTo>
                    <a:pt x="959802" y="0"/>
                  </a:moveTo>
                  <a:lnTo>
                    <a:pt x="192087" y="0"/>
                  </a:lnTo>
                  <a:lnTo>
                    <a:pt x="147955" y="5080"/>
                  </a:lnTo>
                  <a:lnTo>
                    <a:pt x="107632" y="19367"/>
                  </a:lnTo>
                  <a:lnTo>
                    <a:pt x="72072" y="42227"/>
                  </a:lnTo>
                  <a:lnTo>
                    <a:pt x="42227" y="71755"/>
                  </a:lnTo>
                  <a:lnTo>
                    <a:pt x="19367" y="107632"/>
                  </a:lnTo>
                  <a:lnTo>
                    <a:pt x="5080" y="147955"/>
                  </a:lnTo>
                  <a:lnTo>
                    <a:pt x="0" y="191770"/>
                  </a:lnTo>
                  <a:lnTo>
                    <a:pt x="0" y="1570990"/>
                  </a:lnTo>
                  <a:lnTo>
                    <a:pt x="5080" y="1615122"/>
                  </a:lnTo>
                  <a:lnTo>
                    <a:pt x="19367" y="1655445"/>
                  </a:lnTo>
                  <a:lnTo>
                    <a:pt x="42227" y="1691005"/>
                  </a:lnTo>
                  <a:lnTo>
                    <a:pt x="72072" y="1720850"/>
                  </a:lnTo>
                  <a:lnTo>
                    <a:pt x="107632" y="1743392"/>
                  </a:lnTo>
                  <a:lnTo>
                    <a:pt x="147955" y="1757997"/>
                  </a:lnTo>
                  <a:lnTo>
                    <a:pt x="192087" y="1763077"/>
                  </a:lnTo>
                  <a:lnTo>
                    <a:pt x="959802" y="1763077"/>
                  </a:lnTo>
                  <a:lnTo>
                    <a:pt x="1003617" y="1757997"/>
                  </a:lnTo>
                  <a:lnTo>
                    <a:pt x="1044257" y="1743392"/>
                  </a:lnTo>
                  <a:lnTo>
                    <a:pt x="1079817" y="1720850"/>
                  </a:lnTo>
                  <a:lnTo>
                    <a:pt x="1109345" y="1691005"/>
                  </a:lnTo>
                  <a:lnTo>
                    <a:pt x="1132205" y="1655445"/>
                  </a:lnTo>
                  <a:lnTo>
                    <a:pt x="1146492" y="1615122"/>
                  </a:lnTo>
                  <a:lnTo>
                    <a:pt x="1151572" y="1570990"/>
                  </a:lnTo>
                  <a:lnTo>
                    <a:pt x="1151572" y="191770"/>
                  </a:lnTo>
                  <a:lnTo>
                    <a:pt x="1146492" y="147955"/>
                  </a:lnTo>
                  <a:lnTo>
                    <a:pt x="1132205" y="107632"/>
                  </a:lnTo>
                  <a:lnTo>
                    <a:pt x="1109345" y="71755"/>
                  </a:lnTo>
                  <a:lnTo>
                    <a:pt x="1079817" y="42227"/>
                  </a:lnTo>
                  <a:lnTo>
                    <a:pt x="1044257" y="19367"/>
                  </a:lnTo>
                  <a:lnTo>
                    <a:pt x="1003617" y="5080"/>
                  </a:lnTo>
                  <a:lnTo>
                    <a:pt x="959802"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0" name="Google Shape;2760;p131"/>
            <p:cNvSpPr/>
            <p:nvPr/>
          </p:nvSpPr>
          <p:spPr>
            <a:xfrm>
              <a:off x="9192260" y="3024505"/>
              <a:ext cx="1151890" cy="1763395"/>
            </a:xfrm>
            <a:custGeom>
              <a:avLst/>
              <a:gdLst/>
              <a:ahLst/>
              <a:cxnLst/>
              <a:rect l="l" t="t" r="r" b="b"/>
              <a:pathLst>
                <a:path w="1151890" h="1763395" extrusionOk="0">
                  <a:moveTo>
                    <a:pt x="0" y="191770"/>
                  </a:moveTo>
                  <a:lnTo>
                    <a:pt x="5080" y="147955"/>
                  </a:lnTo>
                  <a:lnTo>
                    <a:pt x="19367" y="107632"/>
                  </a:lnTo>
                  <a:lnTo>
                    <a:pt x="42227" y="71755"/>
                  </a:lnTo>
                  <a:lnTo>
                    <a:pt x="72072" y="42227"/>
                  </a:lnTo>
                  <a:lnTo>
                    <a:pt x="107632" y="19367"/>
                  </a:lnTo>
                  <a:lnTo>
                    <a:pt x="147955" y="5080"/>
                  </a:lnTo>
                  <a:lnTo>
                    <a:pt x="192087" y="0"/>
                  </a:lnTo>
                  <a:lnTo>
                    <a:pt x="959802" y="0"/>
                  </a:lnTo>
                  <a:lnTo>
                    <a:pt x="1003617" y="5080"/>
                  </a:lnTo>
                  <a:lnTo>
                    <a:pt x="1044257" y="19367"/>
                  </a:lnTo>
                  <a:lnTo>
                    <a:pt x="1079817" y="42227"/>
                  </a:lnTo>
                  <a:lnTo>
                    <a:pt x="1109345" y="71755"/>
                  </a:lnTo>
                  <a:lnTo>
                    <a:pt x="1132205" y="107632"/>
                  </a:lnTo>
                  <a:lnTo>
                    <a:pt x="1146492" y="147955"/>
                  </a:lnTo>
                  <a:lnTo>
                    <a:pt x="1151572" y="191770"/>
                  </a:lnTo>
                  <a:lnTo>
                    <a:pt x="1151572" y="1570990"/>
                  </a:lnTo>
                  <a:lnTo>
                    <a:pt x="1146492" y="1615122"/>
                  </a:lnTo>
                  <a:lnTo>
                    <a:pt x="1132205" y="1655445"/>
                  </a:lnTo>
                  <a:lnTo>
                    <a:pt x="1109345" y="1691005"/>
                  </a:lnTo>
                  <a:lnTo>
                    <a:pt x="1079817" y="1720850"/>
                  </a:lnTo>
                  <a:lnTo>
                    <a:pt x="1044257" y="1743392"/>
                  </a:lnTo>
                  <a:lnTo>
                    <a:pt x="1003617" y="1757997"/>
                  </a:lnTo>
                  <a:lnTo>
                    <a:pt x="959802" y="1763077"/>
                  </a:lnTo>
                  <a:lnTo>
                    <a:pt x="192087" y="1763077"/>
                  </a:lnTo>
                  <a:lnTo>
                    <a:pt x="147955" y="1757997"/>
                  </a:lnTo>
                  <a:lnTo>
                    <a:pt x="107632" y="1743392"/>
                  </a:lnTo>
                  <a:lnTo>
                    <a:pt x="72072" y="1720850"/>
                  </a:lnTo>
                  <a:lnTo>
                    <a:pt x="42227" y="1691005"/>
                  </a:lnTo>
                  <a:lnTo>
                    <a:pt x="19367" y="1655445"/>
                  </a:lnTo>
                  <a:lnTo>
                    <a:pt x="5080" y="1615122"/>
                  </a:lnTo>
                  <a:lnTo>
                    <a:pt x="0" y="1570990"/>
                  </a:lnTo>
                  <a:lnTo>
                    <a:pt x="0" y="191770"/>
                  </a:lnTo>
                </a:path>
              </a:pathLst>
            </a:custGeom>
            <a:noFill/>
            <a:ln w="15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61" name="Google Shape;2761;p131"/>
          <p:cNvSpPr txBox="1"/>
          <p:nvPr/>
        </p:nvSpPr>
        <p:spPr>
          <a:xfrm>
            <a:off x="2138997" y="3454717"/>
            <a:ext cx="751840" cy="711200"/>
          </a:xfrm>
          <a:prstGeom prst="rect">
            <a:avLst/>
          </a:prstGeom>
          <a:noFill/>
          <a:ln>
            <a:noFill/>
          </a:ln>
        </p:spPr>
        <p:txBody>
          <a:bodyPr spcFirstLastPara="1" wrap="square" lIns="0" tIns="23475" rIns="0" bIns="0" anchor="t" anchorCtr="0">
            <a:spAutoFit/>
          </a:bodyPr>
          <a:lstStyle/>
          <a:p>
            <a:pPr marL="12065" marR="5080" lvl="0" indent="-2539" algn="ctr" rtl="0">
              <a:lnSpc>
                <a:spcPct val="111249"/>
              </a:lnSpc>
              <a:spcBef>
                <a:spcPts val="0"/>
              </a:spcBef>
              <a:spcAft>
                <a:spcPts val="0"/>
              </a:spcAft>
              <a:buNone/>
            </a:pPr>
            <a:r>
              <a:rPr lang="en-US" sz="800" b="1">
                <a:solidFill>
                  <a:srgbClr val="FFFFFF"/>
                </a:solidFill>
                <a:latin typeface="Calibri"/>
                <a:ea typeface="Calibri"/>
                <a:cs typeface="Calibri"/>
                <a:sym typeface="Calibri"/>
              </a:rPr>
              <a:t>Βήμα 0: Πεδίο  </a:t>
            </a:r>
            <a:r>
              <a:rPr lang="en-US" sz="800">
                <a:solidFill>
                  <a:srgbClr val="FFFFFF"/>
                </a:solidFill>
                <a:latin typeface="Calibri"/>
                <a:ea typeface="Calibri"/>
                <a:cs typeface="Calibri"/>
                <a:sym typeface="Calibri"/>
              </a:rPr>
              <a:t>εφαρμογής της  αξιολόγησης  κινδύνων στην  αλυσίδα  εφοδιασμού</a:t>
            </a:r>
            <a:endParaRPr sz="800">
              <a:solidFill>
                <a:schemeClr val="dk1"/>
              </a:solidFill>
              <a:latin typeface="Calibri"/>
              <a:ea typeface="Calibri"/>
              <a:cs typeface="Calibri"/>
              <a:sym typeface="Calibri"/>
            </a:endParaRPr>
          </a:p>
        </p:txBody>
      </p:sp>
      <p:sp>
        <p:nvSpPr>
          <p:cNvPr id="2762" name="Google Shape;2762;p131"/>
          <p:cNvSpPr txBox="1"/>
          <p:nvPr/>
        </p:nvSpPr>
        <p:spPr>
          <a:xfrm>
            <a:off x="3383915" y="3454717"/>
            <a:ext cx="679450" cy="598170"/>
          </a:xfrm>
          <a:prstGeom prst="rect">
            <a:avLst/>
          </a:prstGeom>
          <a:noFill/>
          <a:ln>
            <a:noFill/>
          </a:ln>
        </p:spPr>
        <p:txBody>
          <a:bodyPr spcFirstLastPara="1" wrap="square" lIns="0" tIns="23475" rIns="0" bIns="0" anchor="t" anchorCtr="0">
            <a:spAutoFit/>
          </a:bodyPr>
          <a:lstStyle/>
          <a:p>
            <a:pPr marL="12700" marR="5080" lvl="0" indent="634" algn="ctr" rtl="0">
              <a:lnSpc>
                <a:spcPct val="111249"/>
              </a:lnSpc>
              <a:spcBef>
                <a:spcPts val="0"/>
              </a:spcBef>
              <a:spcAft>
                <a:spcPts val="0"/>
              </a:spcAft>
              <a:buNone/>
            </a:pPr>
            <a:r>
              <a:rPr lang="en-US" sz="800" b="1">
                <a:solidFill>
                  <a:srgbClr val="FFFFFF"/>
                </a:solidFill>
                <a:latin typeface="Calibri"/>
                <a:ea typeface="Calibri"/>
                <a:cs typeface="Calibri"/>
                <a:sym typeface="Calibri"/>
              </a:rPr>
              <a:t>Βήμα 1:  </a:t>
            </a:r>
            <a:r>
              <a:rPr lang="en-US" sz="800">
                <a:solidFill>
                  <a:srgbClr val="FFFFFF"/>
                </a:solidFill>
                <a:latin typeface="Calibri"/>
                <a:ea typeface="Calibri"/>
                <a:cs typeface="Calibri"/>
                <a:sym typeface="Calibri"/>
              </a:rPr>
              <a:t>Ανάλυση της  υπηρεσίας  εφοδιαστικής  αλυσίδας</a:t>
            </a:r>
            <a:endParaRPr sz="800">
              <a:solidFill>
                <a:schemeClr val="dk1"/>
              </a:solidFill>
              <a:latin typeface="Calibri"/>
              <a:ea typeface="Calibri"/>
              <a:cs typeface="Calibri"/>
              <a:sym typeface="Calibri"/>
            </a:endParaRPr>
          </a:p>
        </p:txBody>
      </p:sp>
      <p:sp>
        <p:nvSpPr>
          <p:cNvPr id="2763" name="Google Shape;2763;p131"/>
          <p:cNvSpPr txBox="1"/>
          <p:nvPr/>
        </p:nvSpPr>
        <p:spPr>
          <a:xfrm>
            <a:off x="4632959" y="3285172"/>
            <a:ext cx="600710" cy="1177887"/>
          </a:xfrm>
          <a:prstGeom prst="rect">
            <a:avLst/>
          </a:prstGeom>
          <a:noFill/>
          <a:ln>
            <a:noFill/>
          </a:ln>
        </p:spPr>
        <p:txBody>
          <a:bodyPr spcFirstLastPara="1" wrap="square" lIns="0" tIns="23475" rIns="0" bIns="0" anchor="t" anchorCtr="0">
            <a:spAutoFit/>
          </a:bodyPr>
          <a:lstStyle/>
          <a:p>
            <a:pPr marL="12700" marR="5080" lvl="0" indent="39370" algn="l" rtl="0">
              <a:lnSpc>
                <a:spcPct val="111249"/>
              </a:lnSpc>
              <a:spcBef>
                <a:spcPts val="0"/>
              </a:spcBef>
              <a:spcAft>
                <a:spcPts val="0"/>
              </a:spcAft>
              <a:buNone/>
            </a:pPr>
            <a:r>
              <a:rPr lang="en-US" sz="800" b="1">
                <a:solidFill>
                  <a:srgbClr val="FFFFFF"/>
                </a:solidFill>
                <a:latin typeface="Calibri"/>
                <a:ea typeface="Calibri"/>
                <a:cs typeface="Calibri"/>
                <a:sym typeface="Calibri"/>
              </a:rPr>
              <a:t>Βήμα 2:  </a:t>
            </a:r>
            <a:r>
              <a:rPr lang="en-US" sz="800">
                <a:solidFill>
                  <a:srgbClr val="FFFFFF"/>
                </a:solidFill>
                <a:latin typeface="Calibri"/>
                <a:ea typeface="Calibri"/>
                <a:cs typeface="Calibri"/>
                <a:sym typeface="Calibri"/>
              </a:rPr>
              <a:t>Ανάλυση  απειλών  στον  κυβερνοχώ  ρο	για τις  υπηρεσίες  της  αλυσίδας  εφοδιασμο</a:t>
            </a:r>
            <a:endParaRPr sz="800">
              <a:solidFill>
                <a:schemeClr val="dk1"/>
              </a:solidFill>
              <a:latin typeface="Calibri"/>
              <a:ea typeface="Calibri"/>
              <a:cs typeface="Calibri"/>
              <a:sym typeface="Calibri"/>
            </a:endParaRPr>
          </a:p>
        </p:txBody>
      </p:sp>
      <p:sp>
        <p:nvSpPr>
          <p:cNvPr id="2764" name="Google Shape;2764;p131"/>
          <p:cNvSpPr txBox="1"/>
          <p:nvPr/>
        </p:nvSpPr>
        <p:spPr>
          <a:xfrm>
            <a:off x="5882003" y="3522345"/>
            <a:ext cx="502287" cy="1359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800" b="1">
                <a:solidFill>
                  <a:srgbClr val="FFFFFF"/>
                </a:solidFill>
                <a:latin typeface="Calibri"/>
                <a:ea typeface="Calibri"/>
                <a:cs typeface="Calibri"/>
                <a:sym typeface="Calibri"/>
              </a:rPr>
              <a:t>Βήμα 3:</a:t>
            </a:r>
            <a:endParaRPr sz="800">
              <a:solidFill>
                <a:schemeClr val="dk1"/>
              </a:solidFill>
              <a:latin typeface="Calibri"/>
              <a:ea typeface="Calibri"/>
              <a:cs typeface="Calibri"/>
              <a:sym typeface="Calibri"/>
            </a:endParaRPr>
          </a:p>
        </p:txBody>
      </p:sp>
      <p:sp>
        <p:nvSpPr>
          <p:cNvPr id="2765" name="Google Shape;2765;p131"/>
          <p:cNvSpPr txBox="1"/>
          <p:nvPr/>
        </p:nvSpPr>
        <p:spPr>
          <a:xfrm>
            <a:off x="7091362" y="3522345"/>
            <a:ext cx="501968" cy="1359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800" b="1">
                <a:solidFill>
                  <a:srgbClr val="FFFFFF"/>
                </a:solidFill>
                <a:latin typeface="Calibri"/>
                <a:ea typeface="Calibri"/>
                <a:cs typeface="Calibri"/>
                <a:sym typeface="Calibri"/>
              </a:rPr>
              <a:t>Βήμα 4:</a:t>
            </a:r>
            <a:endParaRPr sz="800">
              <a:solidFill>
                <a:schemeClr val="dk1"/>
              </a:solidFill>
              <a:latin typeface="Calibri"/>
              <a:ea typeface="Calibri"/>
              <a:cs typeface="Calibri"/>
              <a:sym typeface="Calibri"/>
            </a:endParaRPr>
          </a:p>
        </p:txBody>
      </p:sp>
      <p:sp>
        <p:nvSpPr>
          <p:cNvPr id="2766" name="Google Shape;2766;p131"/>
          <p:cNvSpPr txBox="1"/>
          <p:nvPr/>
        </p:nvSpPr>
        <p:spPr>
          <a:xfrm>
            <a:off x="8300718" y="3555682"/>
            <a:ext cx="462281" cy="1359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800" b="1">
                <a:solidFill>
                  <a:srgbClr val="FFFFFF"/>
                </a:solidFill>
                <a:latin typeface="Calibri"/>
                <a:ea typeface="Calibri"/>
                <a:cs typeface="Calibri"/>
                <a:sym typeface="Calibri"/>
              </a:rPr>
              <a:t>Βήμα 5:</a:t>
            </a:r>
            <a:endParaRPr sz="800">
              <a:solidFill>
                <a:schemeClr val="dk1"/>
              </a:solidFill>
              <a:latin typeface="Calibri"/>
              <a:ea typeface="Calibri"/>
              <a:cs typeface="Calibri"/>
              <a:sym typeface="Calibri"/>
            </a:endParaRPr>
          </a:p>
        </p:txBody>
      </p:sp>
      <p:sp>
        <p:nvSpPr>
          <p:cNvPr id="2767" name="Google Shape;2767;p131"/>
          <p:cNvSpPr txBox="1"/>
          <p:nvPr/>
        </p:nvSpPr>
        <p:spPr>
          <a:xfrm>
            <a:off x="9509759" y="3555682"/>
            <a:ext cx="481648" cy="1359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800" b="1">
                <a:solidFill>
                  <a:srgbClr val="FFFFFF"/>
                </a:solidFill>
                <a:latin typeface="Calibri"/>
                <a:ea typeface="Calibri"/>
                <a:cs typeface="Calibri"/>
                <a:sym typeface="Calibri"/>
              </a:rPr>
              <a:t>Βήμα 6:</a:t>
            </a:r>
            <a:endParaRPr sz="800">
              <a:solidFill>
                <a:schemeClr val="dk1"/>
              </a:solidFill>
              <a:latin typeface="Calibri"/>
              <a:ea typeface="Calibri"/>
              <a:cs typeface="Calibri"/>
              <a:sym typeface="Calibri"/>
            </a:endParaRPr>
          </a:p>
        </p:txBody>
      </p:sp>
      <p:sp>
        <p:nvSpPr>
          <p:cNvPr id="2768" name="Google Shape;2768;p131"/>
          <p:cNvSpPr txBox="1"/>
          <p:nvPr/>
        </p:nvSpPr>
        <p:spPr>
          <a:xfrm>
            <a:off x="5677217" y="3946525"/>
            <a:ext cx="929005" cy="1473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800">
                <a:solidFill>
                  <a:srgbClr val="FFFFFF"/>
                </a:solidFill>
                <a:latin typeface="Calibri"/>
                <a:ea typeface="Calibri"/>
                <a:cs typeface="Calibri"/>
                <a:sym typeface="Calibri"/>
              </a:rPr>
              <a:t>Ανάλυση Ευπάθειας</a:t>
            </a:r>
            <a:endParaRPr sz="800">
              <a:solidFill>
                <a:schemeClr val="dk1"/>
              </a:solidFill>
              <a:latin typeface="Calibri"/>
              <a:ea typeface="Calibri"/>
              <a:cs typeface="Calibri"/>
              <a:sym typeface="Calibri"/>
            </a:endParaRPr>
          </a:p>
        </p:txBody>
      </p:sp>
      <p:sp>
        <p:nvSpPr>
          <p:cNvPr id="2769" name="Google Shape;2769;p131"/>
          <p:cNvSpPr txBox="1"/>
          <p:nvPr/>
        </p:nvSpPr>
        <p:spPr>
          <a:xfrm>
            <a:off x="7051356" y="3946525"/>
            <a:ext cx="688659" cy="255839"/>
          </a:xfrm>
          <a:prstGeom prst="rect">
            <a:avLst/>
          </a:prstGeom>
          <a:noFill/>
          <a:ln>
            <a:noFill/>
          </a:ln>
        </p:spPr>
        <p:txBody>
          <a:bodyPr spcFirstLastPara="1" wrap="square" lIns="0" tIns="24750" rIns="0" bIns="0" anchor="t" anchorCtr="0">
            <a:spAutoFit/>
          </a:bodyPr>
          <a:lstStyle/>
          <a:p>
            <a:pPr marL="12700" marR="5080" lvl="0" indent="17780" algn="l" rtl="0">
              <a:lnSpc>
                <a:spcPct val="110000"/>
              </a:lnSpc>
              <a:spcBef>
                <a:spcPts val="0"/>
              </a:spcBef>
              <a:spcAft>
                <a:spcPts val="0"/>
              </a:spcAft>
              <a:buNone/>
            </a:pPr>
            <a:r>
              <a:rPr lang="en-US" sz="800">
                <a:solidFill>
                  <a:srgbClr val="FFFFFF"/>
                </a:solidFill>
                <a:latin typeface="Calibri"/>
                <a:ea typeface="Calibri"/>
                <a:cs typeface="Calibri"/>
                <a:sym typeface="Calibri"/>
              </a:rPr>
              <a:t>Ανάλυση  επιπτώσεων</a:t>
            </a:r>
            <a:endParaRPr sz="800">
              <a:solidFill>
                <a:schemeClr val="dk1"/>
              </a:solidFill>
              <a:latin typeface="Calibri"/>
              <a:ea typeface="Calibri"/>
              <a:cs typeface="Calibri"/>
              <a:sym typeface="Calibri"/>
            </a:endParaRPr>
          </a:p>
        </p:txBody>
      </p:sp>
      <p:sp>
        <p:nvSpPr>
          <p:cNvPr id="2770" name="Google Shape;2770;p131"/>
          <p:cNvSpPr txBox="1"/>
          <p:nvPr/>
        </p:nvSpPr>
        <p:spPr>
          <a:xfrm>
            <a:off x="8129905" y="3913504"/>
            <a:ext cx="837565" cy="259079"/>
          </a:xfrm>
          <a:prstGeom prst="rect">
            <a:avLst/>
          </a:prstGeom>
          <a:noFill/>
          <a:ln>
            <a:noFill/>
          </a:ln>
        </p:spPr>
        <p:txBody>
          <a:bodyPr spcFirstLastPara="1" wrap="square" lIns="0" tIns="24750" rIns="0" bIns="0" anchor="t" anchorCtr="0">
            <a:spAutoFit/>
          </a:bodyPr>
          <a:lstStyle/>
          <a:p>
            <a:pPr marL="12700" marR="5080" lvl="0" indent="287655" algn="l" rtl="0">
              <a:lnSpc>
                <a:spcPct val="110000"/>
              </a:lnSpc>
              <a:spcBef>
                <a:spcPts val="0"/>
              </a:spcBef>
              <a:spcAft>
                <a:spcPts val="0"/>
              </a:spcAft>
              <a:buNone/>
            </a:pPr>
            <a:r>
              <a:rPr lang="en-US" sz="800">
                <a:solidFill>
                  <a:srgbClr val="FFFFFF"/>
                </a:solidFill>
                <a:latin typeface="Calibri"/>
                <a:ea typeface="Calibri"/>
                <a:cs typeface="Calibri"/>
                <a:sym typeface="Calibri"/>
              </a:rPr>
              <a:t>Αξιολόγηση  κινδύνου</a:t>
            </a:r>
            <a:endParaRPr sz="800">
              <a:solidFill>
                <a:schemeClr val="dk1"/>
              </a:solidFill>
              <a:latin typeface="Calibri"/>
              <a:ea typeface="Calibri"/>
              <a:cs typeface="Calibri"/>
              <a:sym typeface="Calibri"/>
            </a:endParaRPr>
          </a:p>
        </p:txBody>
      </p:sp>
      <p:sp>
        <p:nvSpPr>
          <p:cNvPr id="2771" name="Google Shape;2771;p131"/>
          <p:cNvSpPr txBox="1"/>
          <p:nvPr/>
        </p:nvSpPr>
        <p:spPr>
          <a:xfrm>
            <a:off x="9392284" y="3913504"/>
            <a:ext cx="951866" cy="259079"/>
          </a:xfrm>
          <a:prstGeom prst="rect">
            <a:avLst/>
          </a:prstGeom>
          <a:noFill/>
          <a:ln>
            <a:noFill/>
          </a:ln>
        </p:spPr>
        <p:txBody>
          <a:bodyPr spcFirstLastPara="1" wrap="square" lIns="0" tIns="24750" rIns="0" bIns="0" anchor="t" anchorCtr="0">
            <a:spAutoFit/>
          </a:bodyPr>
          <a:lstStyle/>
          <a:p>
            <a:pPr marL="12700" marR="5080" lvl="0" indent="234315" algn="l" rtl="0">
              <a:lnSpc>
                <a:spcPct val="110000"/>
              </a:lnSpc>
              <a:spcBef>
                <a:spcPts val="0"/>
              </a:spcBef>
              <a:spcAft>
                <a:spcPts val="0"/>
              </a:spcAft>
              <a:buNone/>
            </a:pPr>
            <a:r>
              <a:rPr lang="en-US" sz="800">
                <a:solidFill>
                  <a:srgbClr val="FFFFFF"/>
                </a:solidFill>
                <a:latin typeface="Calibri"/>
                <a:ea typeface="Calibri"/>
                <a:cs typeface="Calibri"/>
                <a:sym typeface="Calibri"/>
              </a:rPr>
              <a:t>Μετριασμός κινδύνου</a:t>
            </a:r>
            <a:endParaRPr sz="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75"/>
        <p:cNvGrpSpPr/>
        <p:nvPr/>
      </p:nvGrpSpPr>
      <p:grpSpPr>
        <a:xfrm>
          <a:off x="0" y="0"/>
          <a:ext cx="0" cy="0"/>
          <a:chOff x="0" y="0"/>
          <a:chExt cx="0" cy="0"/>
        </a:xfrm>
      </p:grpSpPr>
      <p:sp>
        <p:nvSpPr>
          <p:cNvPr id="2776" name="Google Shape;2776;p132"/>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7" name="Google Shape;2777;p132"/>
          <p:cNvSpPr/>
          <p:nvPr/>
        </p:nvSpPr>
        <p:spPr>
          <a:xfrm>
            <a:off x="6493509" y="33972"/>
            <a:ext cx="5347970" cy="6819900"/>
          </a:xfrm>
          <a:custGeom>
            <a:avLst/>
            <a:gdLst/>
            <a:ahLst/>
            <a:cxnLst/>
            <a:rect l="l" t="t" r="r" b="b"/>
            <a:pathLst>
              <a:path w="5347970" h="6819900" extrusionOk="0">
                <a:moveTo>
                  <a:pt x="5347652" y="0"/>
                </a:moveTo>
                <a:lnTo>
                  <a:pt x="1917382" y="0"/>
                </a:lnTo>
                <a:lnTo>
                  <a:pt x="0" y="6819582"/>
                </a:lnTo>
                <a:lnTo>
                  <a:pt x="3430269" y="6819582"/>
                </a:lnTo>
                <a:lnTo>
                  <a:pt x="5347652" y="0"/>
                </a:lnTo>
                <a:close/>
              </a:path>
            </a:pathLst>
          </a:custGeom>
          <a:solidFill>
            <a:srgbClr val="FFB800">
              <a:alpha val="12156"/>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78" name="Google Shape;2778;p132"/>
          <p:cNvGrpSpPr/>
          <p:nvPr/>
        </p:nvGrpSpPr>
        <p:grpSpPr>
          <a:xfrm>
            <a:off x="0" y="0"/>
            <a:ext cx="6988809" cy="6858000"/>
            <a:chOff x="0" y="0"/>
            <a:chExt cx="6988809" cy="6858000"/>
          </a:xfrm>
        </p:grpSpPr>
        <p:sp>
          <p:nvSpPr>
            <p:cNvPr id="2779" name="Google Shape;2779;p132"/>
            <p:cNvSpPr/>
            <p:nvPr/>
          </p:nvSpPr>
          <p:spPr>
            <a:xfrm>
              <a:off x="5451157" y="5113654"/>
              <a:ext cx="799465" cy="1738630"/>
            </a:xfrm>
            <a:custGeom>
              <a:avLst/>
              <a:gdLst/>
              <a:ahLst/>
              <a:cxnLst/>
              <a:rect l="l" t="t" r="r" b="b"/>
              <a:pathLst>
                <a:path w="799464" h="1738629" extrusionOk="0">
                  <a:moveTo>
                    <a:pt x="611187" y="0"/>
                  </a:moveTo>
                  <a:lnTo>
                    <a:pt x="562609" y="6667"/>
                  </a:lnTo>
                  <a:lnTo>
                    <a:pt x="517842" y="25400"/>
                  </a:lnTo>
                  <a:lnTo>
                    <a:pt x="479107" y="55245"/>
                  </a:lnTo>
                  <a:lnTo>
                    <a:pt x="449262" y="94615"/>
                  </a:lnTo>
                  <a:lnTo>
                    <a:pt x="429577" y="142240"/>
                  </a:lnTo>
                  <a:lnTo>
                    <a:pt x="0" y="1738312"/>
                  </a:lnTo>
                  <a:lnTo>
                    <a:pt x="27939" y="1738312"/>
                  </a:lnTo>
                  <a:lnTo>
                    <a:pt x="454659" y="148907"/>
                  </a:lnTo>
                  <a:lnTo>
                    <a:pt x="471487" y="107950"/>
                  </a:lnTo>
                  <a:lnTo>
                    <a:pt x="497204" y="74295"/>
                  </a:lnTo>
                  <a:lnTo>
                    <a:pt x="530542" y="48577"/>
                  </a:lnTo>
                  <a:lnTo>
                    <a:pt x="568959" y="32385"/>
                  </a:lnTo>
                  <a:lnTo>
                    <a:pt x="610552" y="26670"/>
                  </a:lnTo>
                  <a:lnTo>
                    <a:pt x="700020" y="26670"/>
                  </a:lnTo>
                  <a:lnTo>
                    <a:pt x="660400" y="6667"/>
                  </a:lnTo>
                  <a:lnTo>
                    <a:pt x="611187" y="0"/>
                  </a:lnTo>
                  <a:close/>
                </a:path>
                <a:path w="799464" h="1738629" extrusionOk="0">
                  <a:moveTo>
                    <a:pt x="700020" y="26670"/>
                  </a:moveTo>
                  <a:lnTo>
                    <a:pt x="610552" y="26670"/>
                  </a:lnTo>
                  <a:lnTo>
                    <a:pt x="653732" y="32385"/>
                  </a:lnTo>
                  <a:lnTo>
                    <a:pt x="710564" y="60960"/>
                  </a:lnTo>
                  <a:lnTo>
                    <a:pt x="751839" y="109537"/>
                  </a:lnTo>
                  <a:lnTo>
                    <a:pt x="772159" y="170497"/>
                  </a:lnTo>
                  <a:lnTo>
                    <a:pt x="773112" y="202882"/>
                  </a:lnTo>
                  <a:lnTo>
                    <a:pt x="767714" y="235585"/>
                  </a:lnTo>
                  <a:lnTo>
                    <a:pt x="363219" y="1738312"/>
                  </a:lnTo>
                  <a:lnTo>
                    <a:pt x="391159" y="1738312"/>
                  </a:lnTo>
                  <a:lnTo>
                    <a:pt x="792797" y="242252"/>
                  </a:lnTo>
                  <a:lnTo>
                    <a:pt x="799147" y="204787"/>
                  </a:lnTo>
                  <a:lnTo>
                    <a:pt x="798194" y="167322"/>
                  </a:lnTo>
                  <a:lnTo>
                    <a:pt x="774382" y="96202"/>
                  </a:lnTo>
                  <a:lnTo>
                    <a:pt x="725804" y="39687"/>
                  </a:lnTo>
                  <a:lnTo>
                    <a:pt x="700020" y="26670"/>
                  </a:lnTo>
                  <a:close/>
                </a:path>
              </a:pathLst>
            </a:custGeom>
            <a:solidFill>
              <a:srgbClr val="D679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80" name="Google Shape;2780;p132"/>
            <p:cNvPicPr preferRelativeResize="0"/>
            <p:nvPr/>
          </p:nvPicPr>
          <p:blipFill rotWithShape="1">
            <a:blip r:embed="rId3">
              <a:alphaModFix/>
            </a:blip>
            <a:srcRect/>
            <a:stretch/>
          </p:blipFill>
          <p:spPr>
            <a:xfrm>
              <a:off x="0" y="0"/>
              <a:ext cx="6784022" cy="6858000"/>
            </a:xfrm>
            <a:prstGeom prst="rect">
              <a:avLst/>
            </a:prstGeom>
            <a:noFill/>
            <a:ln>
              <a:noFill/>
            </a:ln>
          </p:spPr>
        </p:pic>
        <p:sp>
          <p:nvSpPr>
            <p:cNvPr id="2781" name="Google Shape;2781;p132"/>
            <p:cNvSpPr/>
            <p:nvPr/>
          </p:nvSpPr>
          <p:spPr>
            <a:xfrm>
              <a:off x="4443729" y="5079"/>
              <a:ext cx="2545080" cy="6837045"/>
            </a:xfrm>
            <a:custGeom>
              <a:avLst/>
              <a:gdLst/>
              <a:ahLst/>
              <a:cxnLst/>
              <a:rect l="l" t="t" r="r" b="b"/>
              <a:pathLst>
                <a:path w="2545079" h="6837045" extrusionOk="0">
                  <a:moveTo>
                    <a:pt x="1321435" y="2282825"/>
                  </a:moveTo>
                  <a:lnTo>
                    <a:pt x="1271587" y="2291080"/>
                  </a:lnTo>
                  <a:lnTo>
                    <a:pt x="1226185" y="2312352"/>
                  </a:lnTo>
                  <a:lnTo>
                    <a:pt x="1187767" y="2345372"/>
                  </a:lnTo>
                  <a:lnTo>
                    <a:pt x="1159510" y="2388870"/>
                  </a:lnTo>
                  <a:lnTo>
                    <a:pt x="1159510" y="2390140"/>
                  </a:lnTo>
                  <a:lnTo>
                    <a:pt x="819150" y="3658552"/>
                  </a:lnTo>
                  <a:lnTo>
                    <a:pt x="0" y="6835775"/>
                  </a:lnTo>
                  <a:lnTo>
                    <a:pt x="6667" y="6836727"/>
                  </a:lnTo>
                  <a:lnTo>
                    <a:pt x="13335" y="6837045"/>
                  </a:lnTo>
                  <a:lnTo>
                    <a:pt x="26670" y="6837045"/>
                  </a:lnTo>
                  <a:lnTo>
                    <a:pt x="843365" y="3664585"/>
                  </a:lnTo>
                  <a:lnTo>
                    <a:pt x="1183322" y="2397760"/>
                  </a:lnTo>
                  <a:lnTo>
                    <a:pt x="1208087" y="2360295"/>
                  </a:lnTo>
                  <a:lnTo>
                    <a:pt x="1241107" y="2332037"/>
                  </a:lnTo>
                  <a:lnTo>
                    <a:pt x="1279842" y="2314257"/>
                  </a:lnTo>
                  <a:lnTo>
                    <a:pt x="1322705" y="2307590"/>
                  </a:lnTo>
                  <a:lnTo>
                    <a:pt x="1417637" y="2307590"/>
                  </a:lnTo>
                  <a:lnTo>
                    <a:pt x="1372870" y="2289175"/>
                  </a:lnTo>
                  <a:lnTo>
                    <a:pt x="1321435" y="2282825"/>
                  </a:lnTo>
                  <a:close/>
                </a:path>
                <a:path w="2545079" h="6837045" extrusionOk="0">
                  <a:moveTo>
                    <a:pt x="1418272" y="2307590"/>
                  </a:moveTo>
                  <a:lnTo>
                    <a:pt x="1322705" y="2307590"/>
                  </a:lnTo>
                  <a:lnTo>
                    <a:pt x="1366520" y="2312987"/>
                  </a:lnTo>
                  <a:lnTo>
                    <a:pt x="1412557" y="2333942"/>
                  </a:lnTo>
                  <a:lnTo>
                    <a:pt x="1448435" y="2366962"/>
                  </a:lnTo>
                  <a:lnTo>
                    <a:pt x="1472565" y="2408872"/>
                  </a:lnTo>
                  <a:lnTo>
                    <a:pt x="1483042" y="2456497"/>
                  </a:lnTo>
                  <a:lnTo>
                    <a:pt x="1477962" y="2506345"/>
                  </a:lnTo>
                  <a:lnTo>
                    <a:pt x="1219835" y="3457575"/>
                  </a:lnTo>
                  <a:lnTo>
                    <a:pt x="1214120" y="3493135"/>
                  </a:lnTo>
                  <a:lnTo>
                    <a:pt x="1215072" y="3525837"/>
                  </a:lnTo>
                  <a:lnTo>
                    <a:pt x="1215072" y="3528695"/>
                  </a:lnTo>
                  <a:lnTo>
                    <a:pt x="1223010" y="3563302"/>
                  </a:lnTo>
                  <a:lnTo>
                    <a:pt x="1258570" y="3626485"/>
                  </a:lnTo>
                  <a:lnTo>
                    <a:pt x="1314767" y="3669982"/>
                  </a:lnTo>
                  <a:lnTo>
                    <a:pt x="1397635" y="3689032"/>
                  </a:lnTo>
                  <a:lnTo>
                    <a:pt x="1444307" y="3682682"/>
                  </a:lnTo>
                  <a:lnTo>
                    <a:pt x="1444625" y="3682682"/>
                  </a:lnTo>
                  <a:lnTo>
                    <a:pt x="1487805" y="3664585"/>
                  </a:lnTo>
                  <a:lnTo>
                    <a:pt x="1490662" y="3662362"/>
                  </a:lnTo>
                  <a:lnTo>
                    <a:pt x="1403985" y="3662362"/>
                  </a:lnTo>
                  <a:lnTo>
                    <a:pt x="1354137" y="3657282"/>
                  </a:lnTo>
                  <a:lnTo>
                    <a:pt x="1298892" y="3629977"/>
                  </a:lnTo>
                  <a:lnTo>
                    <a:pt x="1259205" y="3583940"/>
                  </a:lnTo>
                  <a:lnTo>
                    <a:pt x="1239202" y="3525837"/>
                  </a:lnTo>
                  <a:lnTo>
                    <a:pt x="1238567" y="3495357"/>
                  </a:lnTo>
                  <a:lnTo>
                    <a:pt x="1243965" y="3463925"/>
                  </a:lnTo>
                  <a:lnTo>
                    <a:pt x="1501775" y="2512695"/>
                  </a:lnTo>
                  <a:lnTo>
                    <a:pt x="1508442" y="2464117"/>
                  </a:lnTo>
                  <a:lnTo>
                    <a:pt x="1501775" y="2417127"/>
                  </a:lnTo>
                  <a:lnTo>
                    <a:pt x="1483995" y="2373947"/>
                  </a:lnTo>
                  <a:lnTo>
                    <a:pt x="1455737" y="2336800"/>
                  </a:lnTo>
                  <a:lnTo>
                    <a:pt x="1418272" y="2307590"/>
                  </a:lnTo>
                  <a:close/>
                </a:path>
                <a:path w="2545079" h="6837045" extrusionOk="0">
                  <a:moveTo>
                    <a:pt x="2545079" y="0"/>
                  </a:moveTo>
                  <a:lnTo>
                    <a:pt x="2518410" y="0"/>
                  </a:lnTo>
                  <a:lnTo>
                    <a:pt x="1939290" y="2100897"/>
                  </a:lnTo>
                  <a:lnTo>
                    <a:pt x="1547495" y="3546157"/>
                  </a:lnTo>
                  <a:lnTo>
                    <a:pt x="1526540" y="3591877"/>
                  </a:lnTo>
                  <a:lnTo>
                    <a:pt x="1493520" y="3627755"/>
                  </a:lnTo>
                  <a:lnTo>
                    <a:pt x="1451610" y="3651885"/>
                  </a:lnTo>
                  <a:lnTo>
                    <a:pt x="1403985" y="3662362"/>
                  </a:lnTo>
                  <a:lnTo>
                    <a:pt x="1490662" y="3662362"/>
                  </a:lnTo>
                  <a:lnTo>
                    <a:pt x="1525270" y="3636327"/>
                  </a:lnTo>
                  <a:lnTo>
                    <a:pt x="1554162" y="3598862"/>
                  </a:lnTo>
                  <a:lnTo>
                    <a:pt x="1572895" y="3553777"/>
                  </a:lnTo>
                  <a:lnTo>
                    <a:pt x="1964690" y="2108517"/>
                  </a:lnTo>
                  <a:lnTo>
                    <a:pt x="2540000" y="16510"/>
                  </a:lnTo>
                  <a:lnTo>
                    <a:pt x="2543810" y="3810"/>
                  </a:lnTo>
                  <a:lnTo>
                    <a:pt x="2545079" y="0"/>
                  </a:lnTo>
                  <a:close/>
                </a:path>
              </a:pathLst>
            </a:custGeom>
            <a:solidFill>
              <a:srgbClr val="FFB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2" name="Google Shape;2782;p132"/>
            <p:cNvSpPr/>
            <p:nvPr/>
          </p:nvSpPr>
          <p:spPr>
            <a:xfrm>
              <a:off x="4063365" y="0"/>
              <a:ext cx="1818639" cy="6858000"/>
            </a:xfrm>
            <a:custGeom>
              <a:avLst/>
              <a:gdLst/>
              <a:ahLst/>
              <a:cxnLst/>
              <a:rect l="l" t="t" r="r" b="b"/>
              <a:pathLst>
                <a:path w="1818639" h="6858000" extrusionOk="0">
                  <a:moveTo>
                    <a:pt x="1818639" y="0"/>
                  </a:moveTo>
                  <a:lnTo>
                    <a:pt x="0" y="6858000"/>
                  </a:lnTo>
                </a:path>
              </a:pathLst>
            </a:custGeom>
            <a:noFill/>
            <a:ln w="22225" cap="flat" cmpd="sng">
              <a:solidFill>
                <a:srgbClr val="D6791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83" name="Google Shape;2783;p132"/>
          <p:cNvSpPr txBox="1">
            <a:spLocks noGrp="1"/>
          </p:cNvSpPr>
          <p:nvPr>
            <p:ph type="title"/>
          </p:nvPr>
        </p:nvSpPr>
        <p:spPr>
          <a:xfrm>
            <a:off x="7049769" y="2186940"/>
            <a:ext cx="3467100" cy="635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000">
                <a:solidFill>
                  <a:srgbClr val="FFB800"/>
                </a:solidFill>
              </a:rPr>
              <a:t>Σας ευχαριστώ</a:t>
            </a:r>
            <a:endParaRPr sz="4000"/>
          </a:p>
        </p:txBody>
      </p:sp>
      <p:sp>
        <p:nvSpPr>
          <p:cNvPr id="2784" name="Google Shape;2784;p132"/>
          <p:cNvSpPr txBox="1"/>
          <p:nvPr/>
        </p:nvSpPr>
        <p:spPr>
          <a:xfrm>
            <a:off x="7049769" y="3443604"/>
            <a:ext cx="4928235" cy="48987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a:solidFill>
                  <a:srgbClr val="FFFFFF"/>
                </a:solidFill>
                <a:latin typeface="Calibri"/>
                <a:ea typeface="Calibri"/>
                <a:cs typeface="Calibri"/>
                <a:sym typeface="Calibri"/>
              </a:rPr>
              <a:t>Παρακαλούμε στείλτε όλες τις ερωτήσεις στη</a:t>
            </a:r>
            <a:br>
              <a:rPr lang="en-US" sz="1050">
                <a:solidFill>
                  <a:srgbClr val="FFFFFF"/>
                </a:solidFill>
                <a:latin typeface="Calibri"/>
                <a:ea typeface="Calibri"/>
                <a:cs typeface="Calibri"/>
                <a:sym typeface="Calibri"/>
              </a:rPr>
            </a:br>
            <a:r>
              <a:rPr lang="en-US" sz="1050">
                <a:solidFill>
                  <a:srgbClr val="FFFFFF"/>
                </a:solidFill>
                <a:latin typeface="Calibri"/>
                <a:ea typeface="Calibri"/>
                <a:cs typeface="Calibri"/>
                <a:sym typeface="Calibri"/>
              </a:rPr>
              <a:t> διεύθυνση: </a:t>
            </a:r>
            <a:r>
              <a:rPr lang="en-US" sz="1050" u="sng">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dpolemi@gmail.c</a:t>
            </a:r>
            <a:r>
              <a:rPr lang="en-US" sz="1050">
                <a:solidFill>
                  <a:srgbClr val="FFFFFF"/>
                </a:solidFill>
                <a:latin typeface="Calibri"/>
                <a:ea typeface="Calibri"/>
                <a:cs typeface="Calibri"/>
                <a:sym typeface="Calibri"/>
              </a:rPr>
              <a:t>om</a:t>
            </a:r>
            <a:endParaRPr/>
          </a:p>
          <a:p>
            <a:pPr marL="0" marR="0" lvl="0" indent="0" algn="l" rtl="0">
              <a:lnSpc>
                <a:spcPct val="100000"/>
              </a:lnSpc>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pic>
        <p:nvPicPr>
          <p:cNvPr id="1772" name="Google Shape;1772;p92"/>
          <p:cNvPicPr preferRelativeResize="0"/>
          <p:nvPr/>
        </p:nvPicPr>
        <p:blipFill rotWithShape="1">
          <a:blip r:embed="rId3">
            <a:alphaModFix/>
          </a:blip>
          <a:srcRect/>
          <a:stretch/>
        </p:blipFill>
        <p:spPr>
          <a:xfrm>
            <a:off x="0" y="1191918"/>
            <a:ext cx="8384119" cy="4474164"/>
          </a:xfrm>
          <a:prstGeom prst="rect">
            <a:avLst/>
          </a:prstGeom>
          <a:noFill/>
          <a:ln>
            <a:noFill/>
          </a:ln>
        </p:spPr>
      </p:pic>
      <p:sp>
        <p:nvSpPr>
          <p:cNvPr id="1773" name="Google Shape;1773;p92"/>
          <p:cNvSpPr txBox="1">
            <a:spLocks noGrp="1"/>
          </p:cNvSpPr>
          <p:nvPr>
            <p:ph type="title"/>
          </p:nvPr>
        </p:nvSpPr>
        <p:spPr>
          <a:xfrm>
            <a:off x="109220" y="54927"/>
            <a:ext cx="2952115" cy="3378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050" b="1">
                <a:solidFill>
                  <a:srgbClr val="CF1C9E"/>
                </a:solidFill>
                <a:latin typeface="Calibri"/>
                <a:ea typeface="Calibri"/>
                <a:cs typeface="Calibri"/>
                <a:sym typeface="Calibri"/>
              </a:rPr>
              <a:t>Κοινά σημεία Ευπάθειας</a:t>
            </a:r>
            <a:endParaRPr sz="2050">
              <a:latin typeface="Calibri"/>
              <a:ea typeface="Calibri"/>
              <a:cs typeface="Calibri"/>
              <a:sym typeface="Calibri"/>
            </a:endParaRPr>
          </a:p>
        </p:txBody>
      </p:sp>
      <p:sp>
        <p:nvSpPr>
          <p:cNvPr id="1774" name="Google Shape;1774;p92"/>
          <p:cNvSpPr txBox="1"/>
          <p:nvPr/>
        </p:nvSpPr>
        <p:spPr>
          <a:xfrm>
            <a:off x="8419772" y="1143000"/>
            <a:ext cx="3772228" cy="618630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Ευπάθειες στον πηγαίο κώδικα</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Ψυχολογική ευπάθεια</a:t>
            </a:r>
            <a:endParaRPr sz="180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Λανθασμένη διαμόρφωση στοιχείων του συστήματος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Ανεπαρκής έλεγχος ταυτότητας</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Διαμορφώσεις εμπιστοσύνης</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Σφάλματα έγχυσης</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Αδύναμες πρακτικές πιστοποίησης</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Έκθεση ευαίσθητων δεδομένων</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Έλλειψη ισχυρής κρυπτογράφησης</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Εσωτερική απειλή</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Ανεπαρκής παρακολούθηση και αρχεία καταγραφής</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Ευπάθειες κοινής χρήσης</a:t>
            </a: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775" name="Google Shape;1775;p92"/>
          <p:cNvSpPr/>
          <p:nvPr/>
        </p:nvSpPr>
        <p:spPr>
          <a:xfrm>
            <a:off x="0" y="-787062"/>
            <a:ext cx="184731" cy="203132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0" name="Google Shape;1780;p93"/>
          <p:cNvSpPr txBox="1"/>
          <p:nvPr/>
        </p:nvSpPr>
        <p:spPr>
          <a:xfrm>
            <a:off x="732790" y="1202690"/>
            <a:ext cx="4851400" cy="3076575"/>
          </a:xfrm>
          <a:prstGeom prst="rect">
            <a:avLst/>
          </a:prstGeom>
          <a:noFill/>
          <a:ln>
            <a:noFill/>
          </a:ln>
        </p:spPr>
        <p:txBody>
          <a:bodyPr spcFirstLastPara="1" wrap="square" lIns="0" tIns="89525" rIns="0" bIns="0" anchor="t" anchorCtr="0">
            <a:spAutoFit/>
          </a:bodyPr>
          <a:lstStyle/>
          <a:p>
            <a:pPr marL="443865" marR="0" lvl="0" indent="-431165" algn="l" rtl="0">
              <a:lnSpc>
                <a:spcPct val="100000"/>
              </a:lnSpc>
              <a:spcBef>
                <a:spcPts val="0"/>
              </a:spcBef>
              <a:spcAft>
                <a:spcPts val="0"/>
              </a:spcAft>
              <a:buClr>
                <a:schemeClr val="dk1"/>
              </a:buClr>
              <a:buSzPts val="1500"/>
              <a:buFont typeface="Calibri"/>
              <a:buAutoNum type="arabicPeriod"/>
            </a:pPr>
            <a:r>
              <a:rPr lang="en-US" sz="1300">
                <a:solidFill>
                  <a:schemeClr val="dk1"/>
                </a:solidFill>
                <a:latin typeface="Calibri"/>
                <a:ea typeface="Calibri"/>
                <a:cs typeface="Calibri"/>
                <a:sym typeface="Calibri"/>
              </a:rPr>
              <a:t>Σπασμένος έλεγχος πρόσβασης</a:t>
            </a:r>
            <a:endParaRPr sz="1300">
              <a:solidFill>
                <a:schemeClr val="dk1"/>
              </a:solidFill>
              <a:latin typeface="Calibri"/>
              <a:ea typeface="Calibri"/>
              <a:cs typeface="Calibri"/>
              <a:sym typeface="Calibri"/>
            </a:endParaRPr>
          </a:p>
          <a:p>
            <a:pPr marL="443865" marR="0" lvl="0" indent="-431165" algn="l" rtl="0">
              <a:lnSpc>
                <a:spcPct val="100000"/>
              </a:lnSpc>
              <a:spcBef>
                <a:spcPts val="605"/>
              </a:spcBef>
              <a:spcAft>
                <a:spcPts val="0"/>
              </a:spcAft>
              <a:buClr>
                <a:schemeClr val="dk1"/>
              </a:buClr>
              <a:buSzPts val="1500"/>
              <a:buFont typeface="Calibri"/>
              <a:buAutoNum type="arabicPeriod"/>
            </a:pPr>
            <a:r>
              <a:rPr lang="en-US" sz="1300">
                <a:solidFill>
                  <a:schemeClr val="dk1"/>
                </a:solidFill>
                <a:latin typeface="Calibri"/>
                <a:ea typeface="Calibri"/>
                <a:cs typeface="Calibri"/>
                <a:sym typeface="Calibri"/>
              </a:rPr>
              <a:t>Αποτυχίες κρυπτογράφησης</a:t>
            </a:r>
            <a:endParaRPr sz="1300">
              <a:solidFill>
                <a:schemeClr val="dk1"/>
              </a:solidFill>
              <a:latin typeface="Calibri"/>
              <a:ea typeface="Calibri"/>
              <a:cs typeface="Calibri"/>
              <a:sym typeface="Calibri"/>
            </a:endParaRPr>
          </a:p>
          <a:p>
            <a:pPr marL="443865" marR="0" lvl="0" indent="-431165" algn="l" rtl="0">
              <a:lnSpc>
                <a:spcPct val="100000"/>
              </a:lnSpc>
              <a:spcBef>
                <a:spcPts val="600"/>
              </a:spcBef>
              <a:spcAft>
                <a:spcPts val="0"/>
              </a:spcAft>
              <a:buClr>
                <a:schemeClr val="dk1"/>
              </a:buClr>
              <a:buSzPts val="1500"/>
              <a:buFont typeface="Calibri"/>
              <a:buAutoNum type="arabicPeriod"/>
            </a:pPr>
            <a:r>
              <a:rPr lang="en-US" sz="1300">
                <a:solidFill>
                  <a:schemeClr val="dk1"/>
                </a:solidFill>
                <a:latin typeface="Calibri"/>
                <a:ea typeface="Calibri"/>
                <a:cs typeface="Calibri"/>
                <a:sym typeface="Calibri"/>
              </a:rPr>
              <a:t>Έγχυση</a:t>
            </a:r>
            <a:endParaRPr sz="1300">
              <a:solidFill>
                <a:schemeClr val="dk1"/>
              </a:solidFill>
              <a:latin typeface="Calibri"/>
              <a:ea typeface="Calibri"/>
              <a:cs typeface="Calibri"/>
              <a:sym typeface="Calibri"/>
            </a:endParaRPr>
          </a:p>
          <a:p>
            <a:pPr marL="443865" marR="0" lvl="0" indent="-431165" algn="l" rtl="0">
              <a:lnSpc>
                <a:spcPct val="100000"/>
              </a:lnSpc>
              <a:spcBef>
                <a:spcPts val="600"/>
              </a:spcBef>
              <a:spcAft>
                <a:spcPts val="0"/>
              </a:spcAft>
              <a:buClr>
                <a:schemeClr val="dk1"/>
              </a:buClr>
              <a:buSzPts val="1500"/>
              <a:buFont typeface="Calibri"/>
              <a:buAutoNum type="arabicPeriod"/>
            </a:pPr>
            <a:r>
              <a:rPr lang="en-US" sz="1300">
                <a:solidFill>
                  <a:schemeClr val="dk1"/>
                </a:solidFill>
                <a:latin typeface="Calibri"/>
                <a:ea typeface="Calibri"/>
                <a:cs typeface="Calibri"/>
                <a:sym typeface="Calibri"/>
              </a:rPr>
              <a:t>Ανασφαλής σχεδιασμός</a:t>
            </a:r>
            <a:endParaRPr sz="1300">
              <a:solidFill>
                <a:schemeClr val="dk1"/>
              </a:solidFill>
              <a:latin typeface="Calibri"/>
              <a:ea typeface="Calibri"/>
              <a:cs typeface="Calibri"/>
              <a:sym typeface="Calibri"/>
            </a:endParaRPr>
          </a:p>
          <a:p>
            <a:pPr marL="443865" marR="0" lvl="0" indent="-431165" algn="l" rtl="0">
              <a:lnSpc>
                <a:spcPct val="100000"/>
              </a:lnSpc>
              <a:spcBef>
                <a:spcPts val="600"/>
              </a:spcBef>
              <a:spcAft>
                <a:spcPts val="0"/>
              </a:spcAft>
              <a:buClr>
                <a:schemeClr val="dk1"/>
              </a:buClr>
              <a:buSzPts val="1500"/>
              <a:buFont typeface="Calibri"/>
              <a:buAutoNum type="arabicPeriod"/>
            </a:pPr>
            <a:r>
              <a:rPr lang="en-US" sz="1300">
                <a:solidFill>
                  <a:schemeClr val="dk1"/>
                </a:solidFill>
                <a:latin typeface="Calibri"/>
                <a:ea typeface="Calibri"/>
                <a:cs typeface="Calibri"/>
                <a:sym typeface="Calibri"/>
              </a:rPr>
              <a:t>Λανθασμένη διαμόρφωση ασφαλείας</a:t>
            </a:r>
            <a:endParaRPr sz="1300">
              <a:solidFill>
                <a:schemeClr val="dk1"/>
              </a:solidFill>
              <a:latin typeface="Calibri"/>
              <a:ea typeface="Calibri"/>
              <a:cs typeface="Calibri"/>
              <a:sym typeface="Calibri"/>
            </a:endParaRPr>
          </a:p>
          <a:p>
            <a:pPr marL="443865" marR="0" lvl="0" indent="-431165" algn="l" rtl="0">
              <a:lnSpc>
                <a:spcPct val="100000"/>
              </a:lnSpc>
              <a:spcBef>
                <a:spcPts val="600"/>
              </a:spcBef>
              <a:spcAft>
                <a:spcPts val="0"/>
              </a:spcAft>
              <a:buClr>
                <a:schemeClr val="dk1"/>
              </a:buClr>
              <a:buSzPts val="1500"/>
              <a:buFont typeface="Calibri"/>
              <a:buAutoNum type="arabicPeriod"/>
            </a:pPr>
            <a:r>
              <a:rPr lang="en-US" sz="1300">
                <a:solidFill>
                  <a:schemeClr val="dk1"/>
                </a:solidFill>
                <a:latin typeface="Calibri"/>
                <a:ea typeface="Calibri"/>
                <a:cs typeface="Calibri"/>
                <a:sym typeface="Calibri"/>
              </a:rPr>
              <a:t>Ευπαθή και ξεπερασμένα εξαρτήματα</a:t>
            </a:r>
            <a:endParaRPr sz="1300">
              <a:solidFill>
                <a:schemeClr val="dk1"/>
              </a:solidFill>
              <a:latin typeface="Calibri"/>
              <a:ea typeface="Calibri"/>
              <a:cs typeface="Calibri"/>
              <a:sym typeface="Calibri"/>
            </a:endParaRPr>
          </a:p>
          <a:p>
            <a:pPr marL="443865" marR="0" lvl="0" indent="-431165" algn="l" rtl="0">
              <a:lnSpc>
                <a:spcPct val="100000"/>
              </a:lnSpc>
              <a:spcBef>
                <a:spcPts val="600"/>
              </a:spcBef>
              <a:spcAft>
                <a:spcPts val="0"/>
              </a:spcAft>
              <a:buClr>
                <a:schemeClr val="dk1"/>
              </a:buClr>
              <a:buSzPts val="1500"/>
              <a:buFont typeface="Calibri"/>
              <a:buAutoNum type="arabicPeriod"/>
            </a:pPr>
            <a:r>
              <a:rPr lang="en-US" sz="1300">
                <a:solidFill>
                  <a:schemeClr val="dk1"/>
                </a:solidFill>
                <a:latin typeface="Calibri"/>
                <a:ea typeface="Calibri"/>
                <a:cs typeface="Calibri"/>
                <a:sym typeface="Calibri"/>
              </a:rPr>
              <a:t>Αποτυχίες ταυτοποίησης και επαλήθευσης χρήστη</a:t>
            </a:r>
            <a:endParaRPr sz="1300">
              <a:solidFill>
                <a:schemeClr val="dk1"/>
              </a:solidFill>
              <a:latin typeface="Calibri"/>
              <a:ea typeface="Calibri"/>
              <a:cs typeface="Calibri"/>
              <a:sym typeface="Calibri"/>
            </a:endParaRPr>
          </a:p>
          <a:p>
            <a:pPr marL="443865" marR="0" lvl="0" indent="-431165" algn="l" rtl="0">
              <a:lnSpc>
                <a:spcPct val="100000"/>
              </a:lnSpc>
              <a:spcBef>
                <a:spcPts val="600"/>
              </a:spcBef>
              <a:spcAft>
                <a:spcPts val="0"/>
              </a:spcAft>
              <a:buClr>
                <a:schemeClr val="dk1"/>
              </a:buClr>
              <a:buSzPts val="1500"/>
              <a:buFont typeface="Calibri"/>
              <a:buAutoNum type="arabicPeriod"/>
            </a:pPr>
            <a:r>
              <a:rPr lang="en-US" sz="1300">
                <a:solidFill>
                  <a:schemeClr val="dk1"/>
                </a:solidFill>
                <a:latin typeface="Calibri"/>
                <a:ea typeface="Calibri"/>
                <a:cs typeface="Calibri"/>
                <a:sym typeface="Calibri"/>
              </a:rPr>
              <a:t>Αποτυχίες λογισμικού και ακεραιότητας δεδομένων</a:t>
            </a:r>
            <a:endParaRPr sz="1300">
              <a:solidFill>
                <a:schemeClr val="dk1"/>
              </a:solidFill>
              <a:latin typeface="Calibri"/>
              <a:ea typeface="Calibri"/>
              <a:cs typeface="Calibri"/>
              <a:sym typeface="Calibri"/>
            </a:endParaRPr>
          </a:p>
          <a:p>
            <a:pPr marL="443865" marR="0" lvl="0" indent="-431165" algn="l" rtl="0">
              <a:lnSpc>
                <a:spcPct val="100000"/>
              </a:lnSpc>
              <a:spcBef>
                <a:spcPts val="600"/>
              </a:spcBef>
              <a:spcAft>
                <a:spcPts val="0"/>
              </a:spcAft>
              <a:buClr>
                <a:schemeClr val="dk1"/>
              </a:buClr>
              <a:buSzPts val="1500"/>
              <a:buFont typeface="Calibri"/>
              <a:buAutoNum type="arabicPeriod"/>
            </a:pPr>
            <a:r>
              <a:rPr lang="en-US" sz="1300">
                <a:solidFill>
                  <a:schemeClr val="dk1"/>
                </a:solidFill>
                <a:latin typeface="Calibri"/>
                <a:ea typeface="Calibri"/>
                <a:cs typeface="Calibri"/>
                <a:sym typeface="Calibri"/>
              </a:rPr>
              <a:t>Αποτυχίες καταγραφής και παρακολούθησης ασφάλειας</a:t>
            </a:r>
            <a:endParaRPr sz="1300">
              <a:solidFill>
                <a:schemeClr val="dk1"/>
              </a:solidFill>
              <a:latin typeface="Calibri"/>
              <a:ea typeface="Calibri"/>
              <a:cs typeface="Calibri"/>
              <a:sym typeface="Calibri"/>
            </a:endParaRPr>
          </a:p>
          <a:p>
            <a:pPr marL="443865" marR="0" lvl="0" indent="-431165" algn="l" rtl="0">
              <a:lnSpc>
                <a:spcPct val="100000"/>
              </a:lnSpc>
              <a:spcBef>
                <a:spcPts val="615"/>
              </a:spcBef>
              <a:spcAft>
                <a:spcPts val="0"/>
              </a:spcAft>
              <a:buClr>
                <a:schemeClr val="dk1"/>
              </a:buClr>
              <a:buSzPts val="1500"/>
              <a:buFont typeface="Calibri"/>
              <a:buAutoNum type="arabicPeriod"/>
            </a:pPr>
            <a:r>
              <a:rPr lang="en-US" sz="1300">
                <a:solidFill>
                  <a:schemeClr val="dk1"/>
                </a:solidFill>
                <a:latin typeface="Calibri"/>
                <a:ea typeface="Calibri"/>
                <a:cs typeface="Calibri"/>
                <a:sym typeface="Calibri"/>
              </a:rPr>
              <a:t>Πλαστογράφηση αιτήσεων από τον εξυπηρετητή</a:t>
            </a:r>
            <a:endParaRPr sz="1300">
              <a:solidFill>
                <a:schemeClr val="dk1"/>
              </a:solidFill>
              <a:latin typeface="Calibri"/>
              <a:ea typeface="Calibri"/>
              <a:cs typeface="Calibri"/>
              <a:sym typeface="Calibri"/>
            </a:endParaRPr>
          </a:p>
        </p:txBody>
      </p:sp>
      <p:sp>
        <p:nvSpPr>
          <p:cNvPr id="1781" name="Google Shape;1781;p93"/>
          <p:cNvSpPr txBox="1"/>
          <p:nvPr/>
        </p:nvSpPr>
        <p:spPr>
          <a:xfrm>
            <a:off x="554355" y="5179059"/>
            <a:ext cx="4956810" cy="1104265"/>
          </a:xfrm>
          <a:prstGeom prst="rect">
            <a:avLst/>
          </a:prstGeom>
          <a:noFill/>
          <a:ln>
            <a:noFill/>
          </a:ln>
        </p:spPr>
        <p:txBody>
          <a:bodyPr spcFirstLastPara="1" wrap="square" lIns="0" tIns="21575" rIns="0" bIns="0" anchor="t" anchorCtr="0">
            <a:spAutoFit/>
          </a:bodyPr>
          <a:lstStyle/>
          <a:p>
            <a:pPr marL="12700" marR="5080" lvl="0" indent="0" algn="l" rtl="0">
              <a:lnSpc>
                <a:spcPct val="119375"/>
              </a:lnSpc>
              <a:spcBef>
                <a:spcPts val="0"/>
              </a:spcBef>
              <a:spcAft>
                <a:spcPts val="0"/>
              </a:spcAft>
              <a:buNone/>
            </a:pPr>
            <a:r>
              <a:rPr lang="en-US" sz="1600" b="1">
                <a:solidFill>
                  <a:srgbClr val="07073A"/>
                </a:solidFill>
                <a:latin typeface="Calibri"/>
                <a:ea typeface="Calibri"/>
                <a:cs typeface="Calibri"/>
                <a:sym typeface="Calibri"/>
              </a:rPr>
              <a:t>Τελευταία ενημέρωση Σεπτέμβριος  2021:Λεπτομέρειες </a:t>
            </a:r>
            <a:r>
              <a:rPr lang="en-US" sz="1600" u="sng">
                <a:solidFill>
                  <a:srgbClr val="85872B"/>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2022 CW</a:t>
            </a:r>
            <a:r>
              <a:rPr lang="en-US" sz="1600" u="sng">
                <a:solidFill>
                  <a:srgbClr val="85872B"/>
                </a:solidFill>
                <a:latin typeface="Calibri"/>
                <a:ea typeface="Calibri"/>
                <a:cs typeface="Calibri"/>
                <a:sym typeface="Calibri"/>
              </a:rPr>
              <a:t>E </a:t>
            </a:r>
            <a:r>
              <a:rPr lang="en-US" sz="1600" u="sng">
                <a:solidFill>
                  <a:srgbClr val="85872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Top 25 πιο επικίνδυ</a:t>
            </a:r>
            <a:r>
              <a:rPr lang="en-US" sz="1600" u="sng">
                <a:solidFill>
                  <a:srgbClr val="85872B"/>
                </a:solidFill>
                <a:latin typeface="Calibri"/>
                <a:ea typeface="Calibri"/>
                <a:cs typeface="Calibri"/>
                <a:sym typeface="Calibri"/>
              </a:rPr>
              <a:t>νες </a:t>
            </a:r>
            <a:r>
              <a:rPr lang="en-US" sz="1600">
                <a:solidFill>
                  <a:srgbClr val="85872B"/>
                </a:solidFill>
                <a:latin typeface="Calibri"/>
                <a:ea typeface="Calibri"/>
                <a:cs typeface="Calibri"/>
                <a:sym typeface="Calibri"/>
              </a:rPr>
              <a:t> </a:t>
            </a:r>
            <a:r>
              <a:rPr lang="en-US" sz="1600" u="sng">
                <a:solidFill>
                  <a:srgbClr val="85872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λογισμικούαδυν</a:t>
            </a:r>
            <a:r>
              <a:rPr lang="en-US" sz="1600" u="sng">
                <a:solidFill>
                  <a:srgbClr val="85872B"/>
                </a:solidFill>
                <a:latin typeface="Calibri"/>
                <a:ea typeface="Calibri"/>
                <a:cs typeface="Calibri"/>
                <a:sym typeface="Calibri"/>
              </a:rPr>
              <a:t>αμίες</a:t>
            </a:r>
            <a:endParaRPr sz="1600">
              <a:solidFill>
                <a:schemeClr val="dk1"/>
              </a:solidFill>
              <a:latin typeface="Calibri"/>
              <a:ea typeface="Calibri"/>
              <a:cs typeface="Calibri"/>
              <a:sym typeface="Calibri"/>
            </a:endParaRPr>
          </a:p>
          <a:p>
            <a:pPr marL="12700" marR="0" lvl="0" indent="0" algn="l" rtl="0">
              <a:lnSpc>
                <a:spcPct val="100000"/>
              </a:lnSpc>
              <a:spcBef>
                <a:spcPts val="770"/>
              </a:spcBef>
              <a:spcAft>
                <a:spcPts val="0"/>
              </a:spcAft>
              <a:buNone/>
            </a:pPr>
            <a:r>
              <a:rPr lang="en-US" sz="1600" u="sng">
                <a:solidFill>
                  <a:srgbClr val="85872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OWASP top 10 </a:t>
            </a:r>
            <a:r>
              <a:rPr lang="en-US" sz="1600" u="sng">
                <a:solidFill>
                  <a:srgbClr val="85872B"/>
                </a:solidFill>
                <a:latin typeface="Calibri"/>
                <a:ea typeface="Calibri"/>
                <a:cs typeface="Calibri"/>
                <a:sym typeface="Calibri"/>
              </a:rPr>
              <a:t>PDF </a:t>
            </a:r>
            <a:r>
              <a:rPr lang="en-US" sz="1600" u="sng">
                <a:solidFill>
                  <a:srgbClr val="85872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λεπτομερ</a:t>
            </a:r>
            <a:r>
              <a:rPr lang="en-US" sz="1600" u="sng">
                <a:solidFill>
                  <a:srgbClr val="85872B"/>
                </a:solidFill>
                <a:latin typeface="Calibri"/>
                <a:ea typeface="Calibri"/>
                <a:cs typeface="Calibri"/>
                <a:sym typeface="Calibri"/>
              </a:rPr>
              <a:t>ώς</a:t>
            </a:r>
            <a:endParaRPr sz="1600">
              <a:solidFill>
                <a:schemeClr val="dk1"/>
              </a:solidFill>
              <a:latin typeface="Calibri"/>
              <a:ea typeface="Calibri"/>
              <a:cs typeface="Calibri"/>
              <a:sym typeface="Calibri"/>
            </a:endParaRPr>
          </a:p>
        </p:txBody>
      </p:sp>
      <p:sp>
        <p:nvSpPr>
          <p:cNvPr id="1782" name="Google Shape;1782;p93"/>
          <p:cNvSpPr/>
          <p:nvPr/>
        </p:nvSpPr>
        <p:spPr>
          <a:xfrm>
            <a:off x="0" y="0"/>
            <a:ext cx="12192000" cy="861060"/>
          </a:xfrm>
          <a:custGeom>
            <a:avLst/>
            <a:gdLst/>
            <a:ahLst/>
            <a:cxnLst/>
            <a:rect l="l" t="t" r="r" b="b"/>
            <a:pathLst>
              <a:path w="12192000" h="861060" extrusionOk="0">
                <a:moveTo>
                  <a:pt x="12192000" y="0"/>
                </a:moveTo>
                <a:lnTo>
                  <a:pt x="0" y="0"/>
                </a:lnTo>
                <a:lnTo>
                  <a:pt x="0" y="860742"/>
                </a:lnTo>
                <a:lnTo>
                  <a:pt x="12192000" y="860742"/>
                </a:lnTo>
                <a:lnTo>
                  <a:pt x="12192000" y="0"/>
                </a:lnTo>
                <a:close/>
              </a:path>
            </a:pathLst>
          </a:custGeom>
          <a:solidFill>
            <a:srgbClr val="0B0B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3" name="Google Shape;1783;p93"/>
          <p:cNvSpPr txBox="1">
            <a:spLocks noGrp="1"/>
          </p:cNvSpPr>
          <p:nvPr>
            <p:ph type="title"/>
          </p:nvPr>
        </p:nvSpPr>
        <p:spPr>
          <a:xfrm>
            <a:off x="109220" y="54927"/>
            <a:ext cx="5389245" cy="3378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050" b="1">
                <a:solidFill>
                  <a:srgbClr val="CF1C9E"/>
                </a:solidFill>
                <a:latin typeface="Times New Roman"/>
                <a:ea typeface="Times New Roman"/>
                <a:cs typeface="Times New Roman"/>
                <a:sym typeface="Times New Roman"/>
              </a:rPr>
              <a:t>OWASP Top 10 </a:t>
            </a:r>
            <a:r>
              <a:rPr lang="en-US" sz="2050" b="1">
                <a:solidFill>
                  <a:srgbClr val="CF1C9E"/>
                </a:solidFill>
                <a:latin typeface="Calibri"/>
                <a:ea typeface="Calibri"/>
                <a:cs typeface="Calibri"/>
                <a:sym typeface="Calibri"/>
              </a:rPr>
              <a:t>Κίνδυνοι Ευπάθειες Ασφάλειας</a:t>
            </a:r>
            <a:endParaRPr sz="2050">
              <a:latin typeface="Calibri"/>
              <a:ea typeface="Calibri"/>
              <a:cs typeface="Calibri"/>
              <a:sym typeface="Calibri"/>
            </a:endParaRPr>
          </a:p>
        </p:txBody>
      </p:sp>
      <p:pic>
        <p:nvPicPr>
          <p:cNvPr id="1784" name="Google Shape;1784;p93"/>
          <p:cNvPicPr preferRelativeResize="0"/>
          <p:nvPr/>
        </p:nvPicPr>
        <p:blipFill rotWithShape="1">
          <a:blip r:embed="rId6">
            <a:alphaModFix/>
          </a:blip>
          <a:srcRect/>
          <a:stretch/>
        </p:blipFill>
        <p:spPr>
          <a:xfrm>
            <a:off x="6822440" y="1493202"/>
            <a:ext cx="4351655" cy="1308417"/>
          </a:xfrm>
          <a:prstGeom prst="rect">
            <a:avLst/>
          </a:prstGeom>
          <a:noFill/>
          <a:ln>
            <a:noFill/>
          </a:ln>
        </p:spPr>
      </p:pic>
      <p:pic>
        <p:nvPicPr>
          <p:cNvPr id="1785" name="Google Shape;1785;p93"/>
          <p:cNvPicPr preferRelativeResize="0"/>
          <p:nvPr/>
        </p:nvPicPr>
        <p:blipFill rotWithShape="1">
          <a:blip r:embed="rId7">
            <a:alphaModFix/>
          </a:blip>
          <a:srcRect/>
          <a:stretch/>
        </p:blipFill>
        <p:spPr>
          <a:xfrm>
            <a:off x="5975350" y="2978467"/>
            <a:ext cx="5975274" cy="22481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sp>
        <p:nvSpPr>
          <p:cNvPr id="1790" name="Google Shape;1790;p94"/>
          <p:cNvSpPr txBox="1"/>
          <p:nvPr/>
        </p:nvSpPr>
        <p:spPr>
          <a:xfrm>
            <a:off x="351154" y="970279"/>
            <a:ext cx="6675120" cy="410146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u="sng">
                <a:solidFill>
                  <a:srgbClr val="85872B"/>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CWE </a:t>
            </a:r>
            <a:r>
              <a:rPr lang="en-US" sz="1200">
                <a:solidFill>
                  <a:schemeClr val="dk1"/>
                </a:solidFill>
                <a:latin typeface="Calibri"/>
                <a:ea typeface="Calibri"/>
                <a:cs typeface="Calibri"/>
                <a:sym typeface="Calibri"/>
              </a:rPr>
              <a:t>Κοινή απαρίθμηση αδυναμιών</a:t>
            </a:r>
            <a:endParaRPr sz="1200">
              <a:solidFill>
                <a:schemeClr val="dk1"/>
              </a:solidFill>
              <a:latin typeface="Calibri"/>
              <a:ea typeface="Calibri"/>
              <a:cs typeface="Calibri"/>
              <a:sym typeface="Calibri"/>
            </a:endParaRPr>
          </a:p>
          <a:p>
            <a:pPr marL="0" marR="0" lvl="0" indent="0" algn="l" rtl="0">
              <a:lnSpc>
                <a:spcPct val="100000"/>
              </a:lnSpc>
              <a:spcBef>
                <a:spcPts val="50"/>
              </a:spcBef>
              <a:spcAft>
                <a:spcPts val="0"/>
              </a:spcAft>
              <a:buNone/>
            </a:pPr>
            <a:endParaRPr sz="1150">
              <a:solidFill>
                <a:schemeClr val="dk1"/>
              </a:solidFill>
              <a:latin typeface="Calibri"/>
              <a:ea typeface="Calibri"/>
              <a:cs typeface="Calibri"/>
              <a:sym typeface="Calibri"/>
            </a:endParaRPr>
          </a:p>
          <a:p>
            <a:pPr marL="12700" marR="1235710" lvl="0" indent="0" algn="l" rtl="0">
              <a:lnSpc>
                <a:spcPct val="156300"/>
              </a:lnSpc>
              <a:spcBef>
                <a:spcPts val="0"/>
              </a:spcBef>
              <a:spcAft>
                <a:spcPts val="0"/>
              </a:spcAft>
              <a:buNone/>
            </a:pPr>
            <a:r>
              <a:rPr lang="en-US" sz="1200">
                <a:solidFill>
                  <a:schemeClr val="dk1"/>
                </a:solidFill>
                <a:latin typeface="Calibri"/>
                <a:ea typeface="Calibri"/>
                <a:cs typeface="Calibri"/>
                <a:sym typeface="Calibri"/>
              </a:rPr>
              <a:t>Ένας κατάλογος λογισμικού υλικού που αναπτύχθηκε από την κοινότητα  Τύποι αδυναμιών</a:t>
            </a:r>
            <a:endParaRPr sz="1200">
              <a:solidFill>
                <a:schemeClr val="dk1"/>
              </a:solidFill>
              <a:latin typeface="Calibri"/>
              <a:ea typeface="Calibri"/>
              <a:cs typeface="Calibri"/>
              <a:sym typeface="Calibri"/>
            </a:endParaRPr>
          </a:p>
          <a:p>
            <a:pPr marL="0" marR="0" lvl="0" indent="0" algn="l" rtl="0">
              <a:lnSpc>
                <a:spcPct val="100000"/>
              </a:lnSpc>
              <a:spcBef>
                <a:spcPts val="25"/>
              </a:spcBef>
              <a:spcAft>
                <a:spcPts val="0"/>
              </a:spcAft>
              <a:buNone/>
            </a:pPr>
            <a:endParaRPr sz="14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200" u="sng">
                <a:solidFill>
                  <a:srgbClr val="85872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CVE </a:t>
            </a:r>
            <a:r>
              <a:rPr lang="en-US" sz="1200">
                <a:solidFill>
                  <a:schemeClr val="dk1"/>
                </a:solidFill>
                <a:latin typeface="Calibri"/>
                <a:ea typeface="Calibri"/>
                <a:cs typeface="Calibri"/>
                <a:sym typeface="Calibri"/>
              </a:rPr>
              <a:t>Απαρίθμηση κοινών Ευπαθειών</a:t>
            </a:r>
            <a:endParaRPr sz="1200">
              <a:solidFill>
                <a:schemeClr val="dk1"/>
              </a:solidFill>
              <a:latin typeface="Calibri"/>
              <a:ea typeface="Calibri"/>
              <a:cs typeface="Calibri"/>
              <a:sym typeface="Calibri"/>
            </a:endParaRPr>
          </a:p>
          <a:p>
            <a:pPr marL="0" marR="0" lvl="0" indent="0" algn="l" rtl="0">
              <a:lnSpc>
                <a:spcPct val="100000"/>
              </a:lnSpc>
              <a:spcBef>
                <a:spcPts val="15"/>
              </a:spcBef>
              <a:spcAft>
                <a:spcPts val="0"/>
              </a:spcAft>
              <a:buNone/>
            </a:pPr>
            <a:endParaRPr sz="1300">
              <a:solidFill>
                <a:schemeClr val="dk1"/>
              </a:solidFill>
              <a:latin typeface="Calibri"/>
              <a:ea typeface="Calibri"/>
              <a:cs typeface="Calibri"/>
              <a:sym typeface="Calibri"/>
            </a:endParaRPr>
          </a:p>
          <a:p>
            <a:pPr marL="12700" marR="0" lvl="0" indent="0" algn="l" rtl="0">
              <a:lnSpc>
                <a:spcPct val="100000"/>
              </a:lnSpc>
              <a:spcBef>
                <a:spcPts val="5"/>
              </a:spcBef>
              <a:spcAft>
                <a:spcPts val="0"/>
              </a:spcAft>
              <a:buNone/>
            </a:pPr>
            <a:r>
              <a:rPr lang="en-US" sz="1200" u="sng">
                <a:solidFill>
                  <a:srgbClr val="85872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NVD </a:t>
            </a:r>
            <a:r>
              <a:rPr lang="en-US" sz="1200" u="sng">
                <a:solidFill>
                  <a:srgbClr val="85872B"/>
                </a:solidFill>
                <a:latin typeface="Calibri"/>
                <a:ea typeface="Calibri"/>
                <a:cs typeface="Calibri"/>
                <a:sym typeface="Calibri"/>
              </a:rPr>
              <a:t>(</a:t>
            </a:r>
            <a:r>
              <a:rPr lang="en-US" sz="1200">
                <a:solidFill>
                  <a:schemeClr val="dk1"/>
                </a:solidFill>
                <a:latin typeface="Calibri"/>
                <a:ea typeface="Calibri"/>
                <a:cs typeface="Calibri"/>
                <a:sym typeface="Calibri"/>
              </a:rPr>
              <a:t>National Vulnerability Database - βάση δεδομένων ευπαθειών που διαχειρίζεται η NIST)</a:t>
            </a:r>
            <a:endParaRPr sz="1200">
              <a:solidFill>
                <a:schemeClr val="dk1"/>
              </a:solidFill>
              <a:latin typeface="Calibri"/>
              <a:ea typeface="Calibri"/>
              <a:cs typeface="Calibri"/>
              <a:sym typeface="Calibri"/>
            </a:endParaRPr>
          </a:p>
          <a:p>
            <a:pPr marL="0" marR="0" lvl="0" indent="0" algn="l" rtl="0">
              <a:lnSpc>
                <a:spcPct val="100000"/>
              </a:lnSpc>
              <a:spcBef>
                <a:spcPts val="25"/>
              </a:spcBef>
              <a:spcAft>
                <a:spcPts val="0"/>
              </a:spcAft>
              <a:buNone/>
            </a:pPr>
            <a:endParaRPr sz="1300">
              <a:solidFill>
                <a:schemeClr val="dk1"/>
              </a:solidFill>
              <a:latin typeface="Calibri"/>
              <a:ea typeface="Calibri"/>
              <a:cs typeface="Calibri"/>
              <a:sym typeface="Calibri"/>
            </a:endParaRPr>
          </a:p>
          <a:p>
            <a:pPr marL="12700" marR="648335" lvl="0" indent="0" algn="l" rtl="0">
              <a:lnSpc>
                <a:spcPct val="100000"/>
              </a:lnSpc>
              <a:spcBef>
                <a:spcPts val="0"/>
              </a:spcBef>
              <a:spcAft>
                <a:spcPts val="0"/>
              </a:spcAft>
              <a:buNone/>
            </a:pPr>
            <a:r>
              <a:rPr lang="en-US" sz="1200" u="sng">
                <a:solidFill>
                  <a:srgbClr val="85872B"/>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OSWA</a:t>
            </a:r>
            <a:r>
              <a:rPr lang="en-US" sz="1200" u="sng">
                <a:solidFill>
                  <a:srgbClr val="85872B"/>
                </a:solidFill>
                <a:latin typeface="Calibri"/>
                <a:ea typeface="Calibri"/>
                <a:cs typeface="Calibri"/>
                <a:sym typeface="Calibri"/>
              </a:rPr>
              <a:t>P</a:t>
            </a:r>
            <a:r>
              <a:rPr lang="en-US" sz="1200">
                <a:solidFill>
                  <a:srgbClr val="85872B"/>
                </a:solidFill>
                <a:latin typeface="Calibri"/>
                <a:ea typeface="Calibri"/>
                <a:cs typeface="Calibri"/>
                <a:sym typeface="Calibri"/>
              </a:rPr>
              <a:t> </a:t>
            </a:r>
            <a:r>
              <a:rPr lang="en-US" sz="1200">
                <a:solidFill>
                  <a:schemeClr val="dk1"/>
                </a:solidFill>
                <a:latin typeface="Calibri"/>
                <a:ea typeface="Calibri"/>
                <a:cs typeface="Calibri"/>
                <a:sym typeface="Calibri"/>
              </a:rPr>
              <a:t>Το OWASP Top 10 είναι πρότυπο έγγραφο ευαισθητοποίησης για τους  προγραμματιστές και την ασφάλεια των εφαρμογών ιστού. Αντιπροσωπεύει μια  ευρεία συναίνεση σχετικά με τους πιο κρίσιμους κινδύνους ασφάλειας για τις  εφαρμογές ιστού.</a:t>
            </a:r>
            <a:endParaRPr sz="1200">
              <a:solidFill>
                <a:schemeClr val="dk1"/>
              </a:solidFill>
              <a:latin typeface="Calibri"/>
              <a:ea typeface="Calibri"/>
              <a:cs typeface="Calibri"/>
              <a:sym typeface="Calibri"/>
            </a:endParaRPr>
          </a:p>
          <a:p>
            <a:pPr marL="12700" marR="2235835" lvl="0" indent="0" algn="l" rtl="0">
              <a:lnSpc>
                <a:spcPct val="172900"/>
              </a:lnSpc>
              <a:spcBef>
                <a:spcPts val="585"/>
              </a:spcBef>
              <a:spcAft>
                <a:spcPts val="0"/>
              </a:spcAft>
              <a:buNone/>
            </a:pPr>
            <a:r>
              <a:rPr lang="en-US" sz="1200" u="sng">
                <a:solidFill>
                  <a:srgbClr val="85872B"/>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SecLists.Org Αρχείο λίστας αλληλογραφίας ασφαλεία</a:t>
            </a:r>
            <a:r>
              <a:rPr lang="en-US" sz="1200" u="sng">
                <a:solidFill>
                  <a:srgbClr val="85872B"/>
                </a:solidFill>
                <a:latin typeface="Calibri"/>
                <a:ea typeface="Calibri"/>
                <a:cs typeface="Calibri"/>
                <a:sym typeface="Calibri"/>
              </a:rPr>
              <a:t>ς GitHub </a:t>
            </a:r>
            <a:r>
              <a:rPr lang="en-US" sz="1200">
                <a:solidFill>
                  <a:srgbClr val="85872B"/>
                </a:solidFill>
                <a:latin typeface="Calibri"/>
                <a:ea typeface="Calibri"/>
                <a:cs typeface="Calibri"/>
                <a:sym typeface="Calibri"/>
              </a:rPr>
              <a:t> </a:t>
            </a:r>
            <a:r>
              <a:rPr lang="en-US" sz="1200" u="sng">
                <a:solidFill>
                  <a:srgbClr val="85872B"/>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Security L</a:t>
            </a:r>
            <a:r>
              <a:rPr lang="en-US" sz="1200" u="sng">
                <a:solidFill>
                  <a:srgbClr val="85872B"/>
                </a:solidFill>
                <a:latin typeface="Calibri"/>
                <a:ea typeface="Calibri"/>
                <a:cs typeface="Calibri"/>
                <a:sym typeface="Calibri"/>
              </a:rPr>
              <a:t>ab</a:t>
            </a:r>
            <a:endParaRPr sz="1200">
              <a:solidFill>
                <a:schemeClr val="dk1"/>
              </a:solidFill>
              <a:latin typeface="Calibri"/>
              <a:ea typeface="Calibri"/>
              <a:cs typeface="Calibri"/>
              <a:sym typeface="Calibri"/>
            </a:endParaRPr>
          </a:p>
          <a:p>
            <a:pPr marL="12700" marR="0" lvl="0" indent="0" algn="l" rtl="0">
              <a:lnSpc>
                <a:spcPct val="100000"/>
              </a:lnSpc>
              <a:spcBef>
                <a:spcPts val="1050"/>
              </a:spcBef>
              <a:spcAft>
                <a:spcPts val="0"/>
              </a:spcAft>
              <a:buNone/>
            </a:pPr>
            <a:r>
              <a:rPr lang="en-US" sz="1200" u="sng">
                <a:solidFill>
                  <a:srgbClr val="85872B"/>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DEBIAN (διανομή λειτουργικού συστήματο</a:t>
            </a:r>
            <a:r>
              <a:rPr lang="en-US" sz="1200" u="sng">
                <a:solidFill>
                  <a:srgbClr val="85872B"/>
                </a:solidFill>
                <a:latin typeface="Calibri"/>
                <a:ea typeface="Calibri"/>
                <a:cs typeface="Calibri"/>
                <a:sym typeface="Calibri"/>
              </a:rPr>
              <a:t>ς Linux)</a:t>
            </a:r>
            <a:endParaRPr sz="1200">
              <a:solidFill>
                <a:schemeClr val="dk1"/>
              </a:solidFill>
              <a:latin typeface="Calibri"/>
              <a:ea typeface="Calibri"/>
              <a:cs typeface="Calibri"/>
              <a:sym typeface="Calibri"/>
            </a:endParaRPr>
          </a:p>
          <a:p>
            <a:pPr marL="0" marR="0" lvl="0" indent="0" algn="l" rtl="0">
              <a:lnSpc>
                <a:spcPct val="100000"/>
              </a:lnSpc>
              <a:spcBef>
                <a:spcPts val="25"/>
              </a:spcBef>
              <a:spcAft>
                <a:spcPts val="0"/>
              </a:spcAft>
              <a:buNone/>
            </a:pPr>
            <a:endParaRPr sz="13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200" u="sng">
                <a:solidFill>
                  <a:srgbClr val="85872B"/>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Red Hat (εταιρεία τεχνολ</a:t>
            </a:r>
            <a:r>
              <a:rPr lang="en-US" sz="1200" u="sng">
                <a:solidFill>
                  <a:srgbClr val="85872B"/>
                </a:solidFill>
                <a:latin typeface="Calibri"/>
                <a:ea typeface="Calibri"/>
                <a:cs typeface="Calibri"/>
                <a:sym typeface="Calibri"/>
              </a:rPr>
              <a:t>ογίας) </a:t>
            </a:r>
            <a:r>
              <a:rPr lang="en-US" sz="1200" u="sng">
                <a:solidFill>
                  <a:srgbClr val="85872B"/>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RHS</a:t>
            </a:r>
            <a:r>
              <a:rPr lang="en-US" sz="1200" u="sng">
                <a:solidFill>
                  <a:srgbClr val="85872B"/>
                </a:solidFill>
                <a:latin typeface="Calibri"/>
                <a:ea typeface="Calibri"/>
                <a:cs typeface="Calibri"/>
                <a:sym typeface="Calibri"/>
              </a:rPr>
              <a:t>A</a:t>
            </a:r>
            <a:endParaRPr sz="1200">
              <a:solidFill>
                <a:schemeClr val="dk1"/>
              </a:solidFill>
              <a:latin typeface="Calibri"/>
              <a:ea typeface="Calibri"/>
              <a:cs typeface="Calibri"/>
              <a:sym typeface="Calibri"/>
            </a:endParaRPr>
          </a:p>
        </p:txBody>
      </p:sp>
      <p:sp>
        <p:nvSpPr>
          <p:cNvPr id="1791" name="Google Shape;1791;p94"/>
          <p:cNvSpPr/>
          <p:nvPr/>
        </p:nvSpPr>
        <p:spPr>
          <a:xfrm>
            <a:off x="0" y="0"/>
            <a:ext cx="12192000" cy="861060"/>
          </a:xfrm>
          <a:custGeom>
            <a:avLst/>
            <a:gdLst/>
            <a:ahLst/>
            <a:cxnLst/>
            <a:rect l="l" t="t" r="r" b="b"/>
            <a:pathLst>
              <a:path w="12192000" h="861060" extrusionOk="0">
                <a:moveTo>
                  <a:pt x="12192000" y="0"/>
                </a:moveTo>
                <a:lnTo>
                  <a:pt x="0" y="0"/>
                </a:lnTo>
                <a:lnTo>
                  <a:pt x="0" y="860742"/>
                </a:lnTo>
                <a:lnTo>
                  <a:pt x="12192000" y="860742"/>
                </a:lnTo>
                <a:lnTo>
                  <a:pt x="12192000" y="0"/>
                </a:lnTo>
                <a:close/>
              </a:path>
            </a:pathLst>
          </a:custGeom>
          <a:solidFill>
            <a:srgbClr val="0B0B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2" name="Google Shape;1792;p94"/>
          <p:cNvSpPr txBox="1">
            <a:spLocks noGrp="1"/>
          </p:cNvSpPr>
          <p:nvPr>
            <p:ph type="title"/>
          </p:nvPr>
        </p:nvSpPr>
        <p:spPr>
          <a:xfrm>
            <a:off x="109220" y="49212"/>
            <a:ext cx="4951730" cy="3378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050" b="1">
                <a:solidFill>
                  <a:srgbClr val="CF1C9E"/>
                </a:solidFill>
                <a:latin typeface="Calibri"/>
                <a:ea typeface="Calibri"/>
                <a:cs typeface="Calibri"/>
                <a:sym typeface="Calibri"/>
              </a:rPr>
              <a:t>Βάσεις δεδομένων και κατάλογοι ευπαθειών</a:t>
            </a:r>
            <a:endParaRPr sz="2050">
              <a:latin typeface="Calibri"/>
              <a:ea typeface="Calibri"/>
              <a:cs typeface="Calibri"/>
              <a:sym typeface="Calibri"/>
            </a:endParaRPr>
          </a:p>
        </p:txBody>
      </p:sp>
      <p:pic>
        <p:nvPicPr>
          <p:cNvPr id="1793" name="Google Shape;1793;p94"/>
          <p:cNvPicPr preferRelativeResize="0"/>
          <p:nvPr/>
        </p:nvPicPr>
        <p:blipFill rotWithShape="1">
          <a:blip r:embed="rId10">
            <a:alphaModFix/>
          </a:blip>
          <a:srcRect/>
          <a:stretch/>
        </p:blipFill>
        <p:spPr>
          <a:xfrm>
            <a:off x="7185342" y="1214437"/>
            <a:ext cx="2296160" cy="778510"/>
          </a:xfrm>
          <a:prstGeom prst="rect">
            <a:avLst/>
          </a:prstGeom>
          <a:noFill/>
          <a:ln>
            <a:noFill/>
          </a:ln>
        </p:spPr>
      </p:pic>
      <p:pic>
        <p:nvPicPr>
          <p:cNvPr id="1794" name="Google Shape;1794;p94"/>
          <p:cNvPicPr preferRelativeResize="0"/>
          <p:nvPr/>
        </p:nvPicPr>
        <p:blipFill rotWithShape="1">
          <a:blip r:embed="rId11">
            <a:alphaModFix/>
          </a:blip>
          <a:srcRect/>
          <a:stretch/>
        </p:blipFill>
        <p:spPr>
          <a:xfrm>
            <a:off x="9907905" y="1037272"/>
            <a:ext cx="1252854" cy="1114425"/>
          </a:xfrm>
          <a:prstGeom prst="rect">
            <a:avLst/>
          </a:prstGeom>
          <a:noFill/>
          <a:ln>
            <a:noFill/>
          </a:ln>
        </p:spPr>
      </p:pic>
      <p:pic>
        <p:nvPicPr>
          <p:cNvPr id="1795" name="Google Shape;1795;p94"/>
          <p:cNvPicPr preferRelativeResize="0"/>
          <p:nvPr/>
        </p:nvPicPr>
        <p:blipFill rotWithShape="1">
          <a:blip r:embed="rId12">
            <a:alphaModFix/>
          </a:blip>
          <a:srcRect/>
          <a:stretch/>
        </p:blipFill>
        <p:spPr>
          <a:xfrm>
            <a:off x="6478904" y="2226945"/>
            <a:ext cx="5365750" cy="33553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1800" name="Google Shape;1800;p95"/>
          <p:cNvGrpSpPr/>
          <p:nvPr/>
        </p:nvGrpSpPr>
        <p:grpSpPr>
          <a:xfrm>
            <a:off x="1146251" y="90486"/>
            <a:ext cx="9971405" cy="6141720"/>
            <a:chOff x="1138555" y="101600"/>
            <a:chExt cx="9971405" cy="6141720"/>
          </a:xfrm>
        </p:grpSpPr>
        <p:sp>
          <p:nvSpPr>
            <p:cNvPr id="1801" name="Google Shape;1801;p95"/>
            <p:cNvSpPr/>
            <p:nvPr/>
          </p:nvSpPr>
          <p:spPr>
            <a:xfrm>
              <a:off x="1144905" y="749300"/>
              <a:ext cx="9965055" cy="5420995"/>
            </a:xfrm>
            <a:custGeom>
              <a:avLst/>
              <a:gdLst/>
              <a:ahLst/>
              <a:cxnLst/>
              <a:rect l="l" t="t" r="r" b="b"/>
              <a:pathLst>
                <a:path w="9965055" h="5420995" extrusionOk="0">
                  <a:moveTo>
                    <a:pt x="0" y="5420995"/>
                  </a:moveTo>
                  <a:lnTo>
                    <a:pt x="9965055" y="5420995"/>
                  </a:lnTo>
                  <a:lnTo>
                    <a:pt x="9965055" y="0"/>
                  </a:lnTo>
                  <a:lnTo>
                    <a:pt x="0" y="0"/>
                  </a:lnTo>
                  <a:lnTo>
                    <a:pt x="0" y="5420995"/>
                  </a:lnTo>
                  <a:close/>
                </a:path>
              </a:pathLst>
            </a:custGeom>
            <a:solidFill>
              <a:srgbClr val="FFE6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2" name="Google Shape;1802;p95"/>
            <p:cNvSpPr/>
            <p:nvPr/>
          </p:nvSpPr>
          <p:spPr>
            <a:xfrm>
              <a:off x="1144905" y="749300"/>
              <a:ext cx="7814945" cy="5494020"/>
            </a:xfrm>
            <a:custGeom>
              <a:avLst/>
              <a:gdLst/>
              <a:ahLst/>
              <a:cxnLst/>
              <a:rect l="l" t="t" r="r" b="b"/>
              <a:pathLst>
                <a:path w="7814945" h="5494020" extrusionOk="0">
                  <a:moveTo>
                    <a:pt x="7814627" y="0"/>
                  </a:moveTo>
                  <a:lnTo>
                    <a:pt x="0" y="0"/>
                  </a:lnTo>
                  <a:lnTo>
                    <a:pt x="0" y="5493702"/>
                  </a:lnTo>
                  <a:lnTo>
                    <a:pt x="7814627" y="5493702"/>
                  </a:lnTo>
                  <a:lnTo>
                    <a:pt x="7814627" y="0"/>
                  </a:lnTo>
                  <a:close/>
                </a:path>
              </a:pathLst>
            </a:custGeom>
            <a:solidFill>
              <a:srgbClr val="A8D1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3" name="Google Shape;1803;p95"/>
            <p:cNvSpPr/>
            <p:nvPr/>
          </p:nvSpPr>
          <p:spPr>
            <a:xfrm>
              <a:off x="1144905" y="1328419"/>
              <a:ext cx="6012180" cy="4914900"/>
            </a:xfrm>
            <a:custGeom>
              <a:avLst/>
              <a:gdLst/>
              <a:ahLst/>
              <a:cxnLst/>
              <a:rect l="l" t="t" r="r" b="b"/>
              <a:pathLst>
                <a:path w="6012180" h="4914900" extrusionOk="0">
                  <a:moveTo>
                    <a:pt x="6012180" y="0"/>
                  </a:moveTo>
                  <a:lnTo>
                    <a:pt x="0" y="0"/>
                  </a:lnTo>
                  <a:lnTo>
                    <a:pt x="0" y="4914582"/>
                  </a:lnTo>
                  <a:lnTo>
                    <a:pt x="6012180" y="4914582"/>
                  </a:lnTo>
                  <a:lnTo>
                    <a:pt x="6012180" y="0"/>
                  </a:lnTo>
                  <a:close/>
                </a:path>
              </a:pathLst>
            </a:custGeom>
            <a:solidFill>
              <a:srgbClr val="52823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4" name="Google Shape;1804;p95"/>
            <p:cNvSpPr/>
            <p:nvPr/>
          </p:nvSpPr>
          <p:spPr>
            <a:xfrm>
              <a:off x="1318895" y="1736725"/>
              <a:ext cx="2059305" cy="4289425"/>
            </a:xfrm>
            <a:custGeom>
              <a:avLst/>
              <a:gdLst/>
              <a:ahLst/>
              <a:cxnLst/>
              <a:rect l="l" t="t" r="r" b="b"/>
              <a:pathLst>
                <a:path w="2059304" h="4289425" extrusionOk="0">
                  <a:moveTo>
                    <a:pt x="1853565" y="0"/>
                  </a:moveTo>
                  <a:lnTo>
                    <a:pt x="206692" y="0"/>
                  </a:lnTo>
                  <a:lnTo>
                    <a:pt x="151447" y="6032"/>
                  </a:lnTo>
                  <a:lnTo>
                    <a:pt x="102235" y="23177"/>
                  </a:lnTo>
                  <a:lnTo>
                    <a:pt x="60325" y="49847"/>
                  </a:lnTo>
                  <a:lnTo>
                    <a:pt x="27940" y="84454"/>
                  </a:lnTo>
                  <a:lnTo>
                    <a:pt x="7302" y="125412"/>
                  </a:lnTo>
                  <a:lnTo>
                    <a:pt x="0" y="170814"/>
                  </a:lnTo>
                  <a:lnTo>
                    <a:pt x="0" y="4117657"/>
                  </a:lnTo>
                  <a:lnTo>
                    <a:pt x="7302" y="4163060"/>
                  </a:lnTo>
                  <a:lnTo>
                    <a:pt x="27940" y="4204017"/>
                  </a:lnTo>
                  <a:lnTo>
                    <a:pt x="60325" y="4238942"/>
                  </a:lnTo>
                  <a:lnTo>
                    <a:pt x="102235" y="4265930"/>
                  </a:lnTo>
                  <a:lnTo>
                    <a:pt x="151447" y="4283392"/>
                  </a:lnTo>
                  <a:lnTo>
                    <a:pt x="206692" y="4289425"/>
                  </a:lnTo>
                  <a:lnTo>
                    <a:pt x="1853565" y="4289425"/>
                  </a:lnTo>
                  <a:lnTo>
                    <a:pt x="1908175" y="4283392"/>
                  </a:lnTo>
                  <a:lnTo>
                    <a:pt x="1957387" y="4265930"/>
                  </a:lnTo>
                  <a:lnTo>
                    <a:pt x="1998980" y="4238942"/>
                  </a:lnTo>
                  <a:lnTo>
                    <a:pt x="2031047" y="4204017"/>
                  </a:lnTo>
                  <a:lnTo>
                    <a:pt x="2051684" y="4163060"/>
                  </a:lnTo>
                  <a:lnTo>
                    <a:pt x="2058987" y="4117657"/>
                  </a:lnTo>
                  <a:lnTo>
                    <a:pt x="2058987" y="170815"/>
                  </a:lnTo>
                  <a:lnTo>
                    <a:pt x="2051684" y="125412"/>
                  </a:lnTo>
                  <a:lnTo>
                    <a:pt x="2031047" y="84454"/>
                  </a:lnTo>
                  <a:lnTo>
                    <a:pt x="1998980" y="49847"/>
                  </a:lnTo>
                  <a:lnTo>
                    <a:pt x="1957387" y="23177"/>
                  </a:lnTo>
                  <a:lnTo>
                    <a:pt x="1908175" y="6032"/>
                  </a:lnTo>
                  <a:lnTo>
                    <a:pt x="1853565" y="0"/>
                  </a:lnTo>
                  <a:close/>
                </a:path>
              </a:pathLst>
            </a:custGeom>
            <a:solidFill>
              <a:srgbClr val="FFE8C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5" name="Google Shape;1805;p95"/>
            <p:cNvSpPr/>
            <p:nvPr/>
          </p:nvSpPr>
          <p:spPr>
            <a:xfrm>
              <a:off x="1690052" y="3026092"/>
              <a:ext cx="1332865" cy="628650"/>
            </a:xfrm>
            <a:custGeom>
              <a:avLst/>
              <a:gdLst/>
              <a:ahLst/>
              <a:cxnLst/>
              <a:rect l="l" t="t" r="r" b="b"/>
              <a:pathLst>
                <a:path w="1332864" h="628650" extrusionOk="0">
                  <a:moveTo>
                    <a:pt x="1257300" y="0"/>
                  </a:moveTo>
                  <a:lnTo>
                    <a:pt x="75882" y="0"/>
                  </a:lnTo>
                  <a:lnTo>
                    <a:pt x="46355" y="4762"/>
                  </a:lnTo>
                  <a:lnTo>
                    <a:pt x="22225" y="18097"/>
                  </a:lnTo>
                  <a:lnTo>
                    <a:pt x="6032" y="37782"/>
                  </a:lnTo>
                  <a:lnTo>
                    <a:pt x="0" y="62230"/>
                  </a:lnTo>
                  <a:lnTo>
                    <a:pt x="0" y="566102"/>
                  </a:lnTo>
                  <a:lnTo>
                    <a:pt x="6032" y="590232"/>
                  </a:lnTo>
                  <a:lnTo>
                    <a:pt x="22225" y="609917"/>
                  </a:lnTo>
                  <a:lnTo>
                    <a:pt x="46355" y="623570"/>
                  </a:lnTo>
                  <a:lnTo>
                    <a:pt x="75882" y="628332"/>
                  </a:lnTo>
                  <a:lnTo>
                    <a:pt x="1256347" y="628332"/>
                  </a:lnTo>
                  <a:lnTo>
                    <a:pt x="1285875" y="623570"/>
                  </a:lnTo>
                  <a:lnTo>
                    <a:pt x="1310005" y="609917"/>
                  </a:lnTo>
                  <a:lnTo>
                    <a:pt x="1326515" y="590232"/>
                  </a:lnTo>
                  <a:lnTo>
                    <a:pt x="1332547" y="566102"/>
                  </a:lnTo>
                  <a:lnTo>
                    <a:pt x="1332547" y="62230"/>
                  </a:lnTo>
                  <a:lnTo>
                    <a:pt x="1326515" y="37782"/>
                  </a:lnTo>
                  <a:lnTo>
                    <a:pt x="1310322" y="18097"/>
                  </a:lnTo>
                  <a:lnTo>
                    <a:pt x="1286192" y="4762"/>
                  </a:lnTo>
                  <a:lnTo>
                    <a:pt x="12573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6" name="Google Shape;1806;p95"/>
            <p:cNvSpPr/>
            <p:nvPr/>
          </p:nvSpPr>
          <p:spPr>
            <a:xfrm>
              <a:off x="1690052" y="3026092"/>
              <a:ext cx="1332865" cy="628650"/>
            </a:xfrm>
            <a:custGeom>
              <a:avLst/>
              <a:gdLst/>
              <a:ahLst/>
              <a:cxnLst/>
              <a:rect l="l" t="t" r="r" b="b"/>
              <a:pathLst>
                <a:path w="1332864" h="628650" extrusionOk="0">
                  <a:moveTo>
                    <a:pt x="0" y="62230"/>
                  </a:moveTo>
                  <a:lnTo>
                    <a:pt x="6032" y="37782"/>
                  </a:lnTo>
                  <a:lnTo>
                    <a:pt x="22225" y="18097"/>
                  </a:lnTo>
                  <a:lnTo>
                    <a:pt x="46355" y="4762"/>
                  </a:lnTo>
                  <a:lnTo>
                    <a:pt x="75882" y="0"/>
                  </a:lnTo>
                  <a:lnTo>
                    <a:pt x="1257300" y="0"/>
                  </a:lnTo>
                  <a:lnTo>
                    <a:pt x="1310322" y="18097"/>
                  </a:lnTo>
                  <a:lnTo>
                    <a:pt x="1332547" y="62230"/>
                  </a:lnTo>
                  <a:lnTo>
                    <a:pt x="1332547" y="566102"/>
                  </a:lnTo>
                  <a:lnTo>
                    <a:pt x="1326515" y="590232"/>
                  </a:lnTo>
                  <a:lnTo>
                    <a:pt x="1310005" y="609917"/>
                  </a:lnTo>
                  <a:lnTo>
                    <a:pt x="1285875" y="623570"/>
                  </a:lnTo>
                  <a:lnTo>
                    <a:pt x="1256347" y="628332"/>
                  </a:lnTo>
                  <a:lnTo>
                    <a:pt x="75882" y="628332"/>
                  </a:lnTo>
                  <a:lnTo>
                    <a:pt x="46355" y="623570"/>
                  </a:lnTo>
                  <a:lnTo>
                    <a:pt x="22225" y="609917"/>
                  </a:lnTo>
                  <a:lnTo>
                    <a:pt x="6032" y="589915"/>
                  </a:lnTo>
                  <a:lnTo>
                    <a:pt x="0" y="565150"/>
                  </a:lnTo>
                  <a:lnTo>
                    <a:pt x="0" y="62230"/>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7" name="Google Shape;1807;p95"/>
            <p:cNvSpPr/>
            <p:nvPr/>
          </p:nvSpPr>
          <p:spPr>
            <a:xfrm>
              <a:off x="1690052" y="3755390"/>
              <a:ext cx="1332865" cy="616585"/>
            </a:xfrm>
            <a:custGeom>
              <a:avLst/>
              <a:gdLst/>
              <a:ahLst/>
              <a:cxnLst/>
              <a:rect l="l" t="t" r="r" b="b"/>
              <a:pathLst>
                <a:path w="1332864" h="616585" extrusionOk="0">
                  <a:moveTo>
                    <a:pt x="1258570" y="0"/>
                  </a:moveTo>
                  <a:lnTo>
                    <a:pt x="73660" y="0"/>
                  </a:lnTo>
                  <a:lnTo>
                    <a:pt x="44767" y="4762"/>
                  </a:lnTo>
                  <a:lnTo>
                    <a:pt x="21590" y="18097"/>
                  </a:lnTo>
                  <a:lnTo>
                    <a:pt x="5715" y="37465"/>
                  </a:lnTo>
                  <a:lnTo>
                    <a:pt x="0" y="61277"/>
                  </a:lnTo>
                  <a:lnTo>
                    <a:pt x="0" y="554990"/>
                  </a:lnTo>
                  <a:lnTo>
                    <a:pt x="5715" y="578802"/>
                  </a:lnTo>
                  <a:lnTo>
                    <a:pt x="21590" y="598487"/>
                  </a:lnTo>
                  <a:lnTo>
                    <a:pt x="44767" y="611505"/>
                  </a:lnTo>
                  <a:lnTo>
                    <a:pt x="73660" y="616267"/>
                  </a:lnTo>
                  <a:lnTo>
                    <a:pt x="1258570" y="616267"/>
                  </a:lnTo>
                  <a:lnTo>
                    <a:pt x="1287145" y="611505"/>
                  </a:lnTo>
                  <a:lnTo>
                    <a:pt x="1310640" y="598487"/>
                  </a:lnTo>
                  <a:lnTo>
                    <a:pt x="1326515" y="578802"/>
                  </a:lnTo>
                  <a:lnTo>
                    <a:pt x="1332547" y="554990"/>
                  </a:lnTo>
                  <a:lnTo>
                    <a:pt x="1332547" y="61277"/>
                  </a:lnTo>
                  <a:lnTo>
                    <a:pt x="1326515" y="37465"/>
                  </a:lnTo>
                  <a:lnTo>
                    <a:pt x="1310640" y="18097"/>
                  </a:lnTo>
                  <a:lnTo>
                    <a:pt x="1287145" y="4762"/>
                  </a:lnTo>
                  <a:lnTo>
                    <a:pt x="125857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8" name="Google Shape;1808;p95"/>
            <p:cNvSpPr/>
            <p:nvPr/>
          </p:nvSpPr>
          <p:spPr>
            <a:xfrm>
              <a:off x="1690052" y="3755390"/>
              <a:ext cx="1332865" cy="616585"/>
            </a:xfrm>
            <a:custGeom>
              <a:avLst/>
              <a:gdLst/>
              <a:ahLst/>
              <a:cxnLst/>
              <a:rect l="l" t="t" r="r" b="b"/>
              <a:pathLst>
                <a:path w="1332864" h="616585" extrusionOk="0">
                  <a:moveTo>
                    <a:pt x="0" y="61277"/>
                  </a:moveTo>
                  <a:lnTo>
                    <a:pt x="5715" y="37465"/>
                  </a:lnTo>
                  <a:lnTo>
                    <a:pt x="21590" y="18097"/>
                  </a:lnTo>
                  <a:lnTo>
                    <a:pt x="44767" y="4762"/>
                  </a:lnTo>
                  <a:lnTo>
                    <a:pt x="73660" y="0"/>
                  </a:lnTo>
                  <a:lnTo>
                    <a:pt x="1258570" y="0"/>
                  </a:lnTo>
                  <a:lnTo>
                    <a:pt x="1310640" y="18097"/>
                  </a:lnTo>
                  <a:lnTo>
                    <a:pt x="1332547" y="61277"/>
                  </a:lnTo>
                  <a:lnTo>
                    <a:pt x="1332547" y="554990"/>
                  </a:lnTo>
                  <a:lnTo>
                    <a:pt x="1326515" y="578802"/>
                  </a:lnTo>
                  <a:lnTo>
                    <a:pt x="1310640" y="598487"/>
                  </a:lnTo>
                  <a:lnTo>
                    <a:pt x="1287145" y="611505"/>
                  </a:lnTo>
                  <a:lnTo>
                    <a:pt x="1258570" y="616267"/>
                  </a:lnTo>
                  <a:lnTo>
                    <a:pt x="73660" y="616267"/>
                  </a:lnTo>
                  <a:lnTo>
                    <a:pt x="44767" y="611505"/>
                  </a:lnTo>
                  <a:lnTo>
                    <a:pt x="21590" y="598487"/>
                  </a:lnTo>
                  <a:lnTo>
                    <a:pt x="5715" y="578802"/>
                  </a:lnTo>
                  <a:lnTo>
                    <a:pt x="0" y="554990"/>
                  </a:lnTo>
                  <a:lnTo>
                    <a:pt x="0" y="61277"/>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09" name="Google Shape;1809;p95"/>
            <p:cNvSpPr/>
            <p:nvPr/>
          </p:nvSpPr>
          <p:spPr>
            <a:xfrm>
              <a:off x="1690052" y="4472304"/>
              <a:ext cx="1332865" cy="615950"/>
            </a:xfrm>
            <a:custGeom>
              <a:avLst/>
              <a:gdLst/>
              <a:ahLst/>
              <a:cxnLst/>
              <a:rect l="l" t="t" r="r" b="b"/>
              <a:pathLst>
                <a:path w="1332864" h="615950" extrusionOk="0">
                  <a:moveTo>
                    <a:pt x="1258570" y="0"/>
                  </a:moveTo>
                  <a:lnTo>
                    <a:pt x="73660" y="0"/>
                  </a:lnTo>
                  <a:lnTo>
                    <a:pt x="44767" y="4762"/>
                  </a:lnTo>
                  <a:lnTo>
                    <a:pt x="21590" y="18097"/>
                  </a:lnTo>
                  <a:lnTo>
                    <a:pt x="5715" y="37465"/>
                  </a:lnTo>
                  <a:lnTo>
                    <a:pt x="0" y="61277"/>
                  </a:lnTo>
                  <a:lnTo>
                    <a:pt x="0" y="554990"/>
                  </a:lnTo>
                  <a:lnTo>
                    <a:pt x="5715" y="578802"/>
                  </a:lnTo>
                  <a:lnTo>
                    <a:pt x="21590" y="598170"/>
                  </a:lnTo>
                  <a:lnTo>
                    <a:pt x="44767" y="611187"/>
                  </a:lnTo>
                  <a:lnTo>
                    <a:pt x="73660" y="615950"/>
                  </a:lnTo>
                  <a:lnTo>
                    <a:pt x="1258570" y="615950"/>
                  </a:lnTo>
                  <a:lnTo>
                    <a:pt x="1287145" y="611187"/>
                  </a:lnTo>
                  <a:lnTo>
                    <a:pt x="1310640" y="598170"/>
                  </a:lnTo>
                  <a:lnTo>
                    <a:pt x="1326515" y="578802"/>
                  </a:lnTo>
                  <a:lnTo>
                    <a:pt x="1332547" y="554990"/>
                  </a:lnTo>
                  <a:lnTo>
                    <a:pt x="1332547" y="61277"/>
                  </a:lnTo>
                  <a:lnTo>
                    <a:pt x="1326515" y="37465"/>
                  </a:lnTo>
                  <a:lnTo>
                    <a:pt x="1310640" y="18097"/>
                  </a:lnTo>
                  <a:lnTo>
                    <a:pt x="1287145" y="4762"/>
                  </a:lnTo>
                  <a:lnTo>
                    <a:pt x="125857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0" name="Google Shape;1810;p95"/>
            <p:cNvSpPr/>
            <p:nvPr/>
          </p:nvSpPr>
          <p:spPr>
            <a:xfrm>
              <a:off x="1690052" y="4472304"/>
              <a:ext cx="1332865" cy="615950"/>
            </a:xfrm>
            <a:custGeom>
              <a:avLst/>
              <a:gdLst/>
              <a:ahLst/>
              <a:cxnLst/>
              <a:rect l="l" t="t" r="r" b="b"/>
              <a:pathLst>
                <a:path w="1332864" h="615950" extrusionOk="0">
                  <a:moveTo>
                    <a:pt x="0" y="61277"/>
                  </a:moveTo>
                  <a:lnTo>
                    <a:pt x="5715" y="37465"/>
                  </a:lnTo>
                  <a:lnTo>
                    <a:pt x="21590" y="18097"/>
                  </a:lnTo>
                  <a:lnTo>
                    <a:pt x="44767" y="4762"/>
                  </a:lnTo>
                  <a:lnTo>
                    <a:pt x="73660" y="0"/>
                  </a:lnTo>
                  <a:lnTo>
                    <a:pt x="1258570" y="0"/>
                  </a:lnTo>
                  <a:lnTo>
                    <a:pt x="1310640" y="18097"/>
                  </a:lnTo>
                  <a:lnTo>
                    <a:pt x="1332547" y="61277"/>
                  </a:lnTo>
                  <a:lnTo>
                    <a:pt x="1332547" y="554990"/>
                  </a:lnTo>
                  <a:lnTo>
                    <a:pt x="1326515" y="578802"/>
                  </a:lnTo>
                  <a:lnTo>
                    <a:pt x="1310640" y="598170"/>
                  </a:lnTo>
                  <a:lnTo>
                    <a:pt x="1287145" y="611187"/>
                  </a:lnTo>
                  <a:lnTo>
                    <a:pt x="1258570" y="615950"/>
                  </a:lnTo>
                  <a:lnTo>
                    <a:pt x="73660" y="615950"/>
                  </a:lnTo>
                  <a:lnTo>
                    <a:pt x="44767" y="611187"/>
                  </a:lnTo>
                  <a:lnTo>
                    <a:pt x="21590" y="598170"/>
                  </a:lnTo>
                  <a:lnTo>
                    <a:pt x="5715" y="578802"/>
                  </a:lnTo>
                  <a:lnTo>
                    <a:pt x="0" y="554990"/>
                  </a:lnTo>
                  <a:lnTo>
                    <a:pt x="0" y="61277"/>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1" name="Google Shape;1811;p95"/>
            <p:cNvSpPr/>
            <p:nvPr/>
          </p:nvSpPr>
          <p:spPr>
            <a:xfrm>
              <a:off x="1690052" y="5189220"/>
              <a:ext cx="1332865" cy="629285"/>
            </a:xfrm>
            <a:custGeom>
              <a:avLst/>
              <a:gdLst/>
              <a:ahLst/>
              <a:cxnLst/>
              <a:rect l="l" t="t" r="r" b="b"/>
              <a:pathLst>
                <a:path w="1332864" h="629285" extrusionOk="0">
                  <a:moveTo>
                    <a:pt x="1257300" y="0"/>
                  </a:moveTo>
                  <a:lnTo>
                    <a:pt x="75882" y="0"/>
                  </a:lnTo>
                  <a:lnTo>
                    <a:pt x="46355" y="5079"/>
                  </a:lnTo>
                  <a:lnTo>
                    <a:pt x="22225" y="18414"/>
                  </a:lnTo>
                  <a:lnTo>
                    <a:pt x="6032" y="38734"/>
                  </a:lnTo>
                  <a:lnTo>
                    <a:pt x="0" y="63182"/>
                  </a:lnTo>
                  <a:lnTo>
                    <a:pt x="0" y="566102"/>
                  </a:lnTo>
                  <a:lnTo>
                    <a:pt x="6032" y="590549"/>
                  </a:lnTo>
                  <a:lnTo>
                    <a:pt x="22225" y="610869"/>
                  </a:lnTo>
                  <a:lnTo>
                    <a:pt x="46355" y="624522"/>
                  </a:lnTo>
                  <a:lnTo>
                    <a:pt x="75882" y="629284"/>
                  </a:lnTo>
                  <a:lnTo>
                    <a:pt x="1256347" y="629284"/>
                  </a:lnTo>
                  <a:lnTo>
                    <a:pt x="1285875" y="624522"/>
                  </a:lnTo>
                  <a:lnTo>
                    <a:pt x="1310005" y="610869"/>
                  </a:lnTo>
                  <a:lnTo>
                    <a:pt x="1326515" y="590549"/>
                  </a:lnTo>
                  <a:lnTo>
                    <a:pt x="1332547" y="566102"/>
                  </a:lnTo>
                  <a:lnTo>
                    <a:pt x="1332547" y="63182"/>
                  </a:lnTo>
                  <a:lnTo>
                    <a:pt x="1326515" y="38734"/>
                  </a:lnTo>
                  <a:lnTo>
                    <a:pt x="1310322" y="18414"/>
                  </a:lnTo>
                  <a:lnTo>
                    <a:pt x="1286192" y="5079"/>
                  </a:lnTo>
                  <a:lnTo>
                    <a:pt x="12573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2" name="Google Shape;1812;p95"/>
            <p:cNvSpPr/>
            <p:nvPr/>
          </p:nvSpPr>
          <p:spPr>
            <a:xfrm>
              <a:off x="1690052" y="5189220"/>
              <a:ext cx="1332865" cy="629285"/>
            </a:xfrm>
            <a:custGeom>
              <a:avLst/>
              <a:gdLst/>
              <a:ahLst/>
              <a:cxnLst/>
              <a:rect l="l" t="t" r="r" b="b"/>
              <a:pathLst>
                <a:path w="1332864" h="629285" extrusionOk="0">
                  <a:moveTo>
                    <a:pt x="0" y="63182"/>
                  </a:moveTo>
                  <a:lnTo>
                    <a:pt x="6032" y="38734"/>
                  </a:lnTo>
                  <a:lnTo>
                    <a:pt x="22225" y="18414"/>
                  </a:lnTo>
                  <a:lnTo>
                    <a:pt x="46355" y="5079"/>
                  </a:lnTo>
                  <a:lnTo>
                    <a:pt x="75882" y="0"/>
                  </a:lnTo>
                  <a:lnTo>
                    <a:pt x="1257300" y="0"/>
                  </a:lnTo>
                  <a:lnTo>
                    <a:pt x="1310322" y="18414"/>
                  </a:lnTo>
                  <a:lnTo>
                    <a:pt x="1332547" y="63182"/>
                  </a:lnTo>
                  <a:lnTo>
                    <a:pt x="1332547" y="566102"/>
                  </a:lnTo>
                  <a:lnTo>
                    <a:pt x="1326515" y="590549"/>
                  </a:lnTo>
                  <a:lnTo>
                    <a:pt x="1310005" y="610869"/>
                  </a:lnTo>
                  <a:lnTo>
                    <a:pt x="1285875" y="624522"/>
                  </a:lnTo>
                  <a:lnTo>
                    <a:pt x="1256347" y="629284"/>
                  </a:lnTo>
                  <a:lnTo>
                    <a:pt x="75882" y="629284"/>
                  </a:lnTo>
                  <a:lnTo>
                    <a:pt x="46355" y="624522"/>
                  </a:lnTo>
                  <a:lnTo>
                    <a:pt x="22225" y="610869"/>
                  </a:lnTo>
                  <a:lnTo>
                    <a:pt x="6032" y="590549"/>
                  </a:lnTo>
                  <a:lnTo>
                    <a:pt x="0" y="566102"/>
                  </a:lnTo>
                  <a:lnTo>
                    <a:pt x="0" y="63182"/>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3" name="Google Shape;1813;p95"/>
            <p:cNvSpPr/>
            <p:nvPr/>
          </p:nvSpPr>
          <p:spPr>
            <a:xfrm>
              <a:off x="3514090" y="1736725"/>
              <a:ext cx="1757680" cy="4289425"/>
            </a:xfrm>
            <a:custGeom>
              <a:avLst/>
              <a:gdLst/>
              <a:ahLst/>
              <a:cxnLst/>
              <a:rect l="l" t="t" r="r" b="b"/>
              <a:pathLst>
                <a:path w="1757679" h="4289425" extrusionOk="0">
                  <a:moveTo>
                    <a:pt x="1581150" y="0"/>
                  </a:moveTo>
                  <a:lnTo>
                    <a:pt x="176212" y="0"/>
                  </a:lnTo>
                  <a:lnTo>
                    <a:pt x="129539" y="5079"/>
                  </a:lnTo>
                  <a:lnTo>
                    <a:pt x="87630" y="20002"/>
                  </a:lnTo>
                  <a:lnTo>
                    <a:pt x="52070" y="42862"/>
                  </a:lnTo>
                  <a:lnTo>
                    <a:pt x="24130" y="72389"/>
                  </a:lnTo>
                  <a:lnTo>
                    <a:pt x="6350" y="107314"/>
                  </a:lnTo>
                  <a:lnTo>
                    <a:pt x="0" y="146050"/>
                  </a:lnTo>
                  <a:lnTo>
                    <a:pt x="0" y="4143057"/>
                  </a:lnTo>
                  <a:lnTo>
                    <a:pt x="6350" y="4181792"/>
                  </a:lnTo>
                  <a:lnTo>
                    <a:pt x="24130" y="4216717"/>
                  </a:lnTo>
                  <a:lnTo>
                    <a:pt x="52070" y="4246562"/>
                  </a:lnTo>
                  <a:lnTo>
                    <a:pt x="87630" y="4269422"/>
                  </a:lnTo>
                  <a:lnTo>
                    <a:pt x="129539" y="4284345"/>
                  </a:lnTo>
                  <a:lnTo>
                    <a:pt x="176212" y="4289425"/>
                  </a:lnTo>
                  <a:lnTo>
                    <a:pt x="1581150" y="4289425"/>
                  </a:lnTo>
                  <a:lnTo>
                    <a:pt x="1628139" y="4284345"/>
                  </a:lnTo>
                  <a:lnTo>
                    <a:pt x="1670367" y="4269422"/>
                  </a:lnTo>
                  <a:lnTo>
                    <a:pt x="1705927" y="4246562"/>
                  </a:lnTo>
                  <a:lnTo>
                    <a:pt x="1733232" y="4216717"/>
                  </a:lnTo>
                  <a:lnTo>
                    <a:pt x="1751012" y="4181792"/>
                  </a:lnTo>
                  <a:lnTo>
                    <a:pt x="1757362" y="4143057"/>
                  </a:lnTo>
                  <a:lnTo>
                    <a:pt x="1757362" y="146050"/>
                  </a:lnTo>
                  <a:lnTo>
                    <a:pt x="1751012" y="107314"/>
                  </a:lnTo>
                  <a:lnTo>
                    <a:pt x="1733232" y="72389"/>
                  </a:lnTo>
                  <a:lnTo>
                    <a:pt x="1705927" y="42862"/>
                  </a:lnTo>
                  <a:lnTo>
                    <a:pt x="1670367" y="20002"/>
                  </a:lnTo>
                  <a:lnTo>
                    <a:pt x="1628139" y="5079"/>
                  </a:lnTo>
                  <a:lnTo>
                    <a:pt x="1581150" y="0"/>
                  </a:lnTo>
                  <a:close/>
                </a:path>
              </a:pathLst>
            </a:custGeom>
            <a:solidFill>
              <a:srgbClr val="FFE8C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4" name="Google Shape;1814;p95"/>
            <p:cNvSpPr/>
            <p:nvPr/>
          </p:nvSpPr>
          <p:spPr>
            <a:xfrm>
              <a:off x="3734752" y="3026092"/>
              <a:ext cx="1332230" cy="502920"/>
            </a:xfrm>
            <a:custGeom>
              <a:avLst/>
              <a:gdLst/>
              <a:ahLst/>
              <a:cxnLst/>
              <a:rect l="l" t="t" r="r" b="b"/>
              <a:pathLst>
                <a:path w="1332229" h="502920" extrusionOk="0">
                  <a:moveTo>
                    <a:pt x="1272222" y="0"/>
                  </a:moveTo>
                  <a:lnTo>
                    <a:pt x="60007" y="0"/>
                  </a:lnTo>
                  <a:lnTo>
                    <a:pt x="36830" y="3810"/>
                  </a:lnTo>
                  <a:lnTo>
                    <a:pt x="17780" y="14605"/>
                  </a:lnTo>
                  <a:lnTo>
                    <a:pt x="4762" y="30480"/>
                  </a:lnTo>
                  <a:lnTo>
                    <a:pt x="0" y="50165"/>
                  </a:lnTo>
                  <a:lnTo>
                    <a:pt x="0" y="453072"/>
                  </a:lnTo>
                  <a:lnTo>
                    <a:pt x="4762" y="472122"/>
                  </a:lnTo>
                  <a:lnTo>
                    <a:pt x="17780" y="487997"/>
                  </a:lnTo>
                  <a:lnTo>
                    <a:pt x="36830" y="498792"/>
                  </a:lnTo>
                  <a:lnTo>
                    <a:pt x="60007" y="502920"/>
                  </a:lnTo>
                  <a:lnTo>
                    <a:pt x="1272222" y="502920"/>
                  </a:lnTo>
                  <a:lnTo>
                    <a:pt x="1295400" y="498792"/>
                  </a:lnTo>
                  <a:lnTo>
                    <a:pt x="1314450" y="487997"/>
                  </a:lnTo>
                  <a:lnTo>
                    <a:pt x="1327467" y="472122"/>
                  </a:lnTo>
                  <a:lnTo>
                    <a:pt x="1332230" y="453072"/>
                  </a:lnTo>
                  <a:lnTo>
                    <a:pt x="1332230" y="50165"/>
                  </a:lnTo>
                  <a:lnTo>
                    <a:pt x="1327467" y="30480"/>
                  </a:lnTo>
                  <a:lnTo>
                    <a:pt x="1314450" y="14605"/>
                  </a:lnTo>
                  <a:lnTo>
                    <a:pt x="1295400" y="3810"/>
                  </a:lnTo>
                  <a:lnTo>
                    <a:pt x="127222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5" name="Google Shape;1815;p95"/>
            <p:cNvSpPr/>
            <p:nvPr/>
          </p:nvSpPr>
          <p:spPr>
            <a:xfrm>
              <a:off x="3734752" y="3026092"/>
              <a:ext cx="1332230" cy="502920"/>
            </a:xfrm>
            <a:custGeom>
              <a:avLst/>
              <a:gdLst/>
              <a:ahLst/>
              <a:cxnLst/>
              <a:rect l="l" t="t" r="r" b="b"/>
              <a:pathLst>
                <a:path w="1332229" h="502920" extrusionOk="0">
                  <a:moveTo>
                    <a:pt x="0" y="50165"/>
                  </a:moveTo>
                  <a:lnTo>
                    <a:pt x="4762" y="30480"/>
                  </a:lnTo>
                  <a:lnTo>
                    <a:pt x="17780" y="14605"/>
                  </a:lnTo>
                  <a:lnTo>
                    <a:pt x="36830" y="3810"/>
                  </a:lnTo>
                  <a:lnTo>
                    <a:pt x="60007" y="0"/>
                  </a:lnTo>
                  <a:lnTo>
                    <a:pt x="1272222" y="0"/>
                  </a:lnTo>
                  <a:lnTo>
                    <a:pt x="1314450" y="14605"/>
                  </a:lnTo>
                  <a:lnTo>
                    <a:pt x="1332230" y="50165"/>
                  </a:lnTo>
                  <a:lnTo>
                    <a:pt x="1332230" y="451802"/>
                  </a:lnTo>
                  <a:lnTo>
                    <a:pt x="1327467" y="471805"/>
                  </a:lnTo>
                  <a:lnTo>
                    <a:pt x="1314450" y="487997"/>
                  </a:lnTo>
                  <a:lnTo>
                    <a:pt x="1295400" y="498792"/>
                  </a:lnTo>
                  <a:lnTo>
                    <a:pt x="1272222" y="502920"/>
                  </a:lnTo>
                  <a:lnTo>
                    <a:pt x="60007" y="502920"/>
                  </a:lnTo>
                  <a:lnTo>
                    <a:pt x="36830" y="498792"/>
                  </a:lnTo>
                  <a:lnTo>
                    <a:pt x="17780" y="487997"/>
                  </a:lnTo>
                  <a:lnTo>
                    <a:pt x="4762" y="471805"/>
                  </a:lnTo>
                  <a:lnTo>
                    <a:pt x="0" y="451802"/>
                  </a:lnTo>
                  <a:lnTo>
                    <a:pt x="0" y="50165"/>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6" name="Google Shape;1816;p95"/>
            <p:cNvSpPr/>
            <p:nvPr/>
          </p:nvSpPr>
          <p:spPr>
            <a:xfrm>
              <a:off x="3734752" y="3604577"/>
              <a:ext cx="1332230" cy="490855"/>
            </a:xfrm>
            <a:custGeom>
              <a:avLst/>
              <a:gdLst/>
              <a:ahLst/>
              <a:cxnLst/>
              <a:rect l="l" t="t" r="r" b="b"/>
              <a:pathLst>
                <a:path w="1332229" h="490854" extrusionOk="0">
                  <a:moveTo>
                    <a:pt x="1273492" y="0"/>
                  </a:moveTo>
                  <a:lnTo>
                    <a:pt x="58737" y="0"/>
                  </a:lnTo>
                  <a:lnTo>
                    <a:pt x="35877" y="3810"/>
                  </a:lnTo>
                  <a:lnTo>
                    <a:pt x="17145" y="14287"/>
                  </a:lnTo>
                  <a:lnTo>
                    <a:pt x="4445" y="29845"/>
                  </a:lnTo>
                  <a:lnTo>
                    <a:pt x="0" y="49212"/>
                  </a:lnTo>
                  <a:lnTo>
                    <a:pt x="0" y="441642"/>
                  </a:lnTo>
                  <a:lnTo>
                    <a:pt x="4445" y="460692"/>
                  </a:lnTo>
                  <a:lnTo>
                    <a:pt x="17145" y="476250"/>
                  </a:lnTo>
                  <a:lnTo>
                    <a:pt x="35877" y="486727"/>
                  </a:lnTo>
                  <a:lnTo>
                    <a:pt x="58737" y="490537"/>
                  </a:lnTo>
                  <a:lnTo>
                    <a:pt x="1273492" y="490537"/>
                  </a:lnTo>
                  <a:lnTo>
                    <a:pt x="1296352" y="486727"/>
                  </a:lnTo>
                  <a:lnTo>
                    <a:pt x="1315085" y="476250"/>
                  </a:lnTo>
                  <a:lnTo>
                    <a:pt x="1327785" y="460692"/>
                  </a:lnTo>
                  <a:lnTo>
                    <a:pt x="1332230" y="441642"/>
                  </a:lnTo>
                  <a:lnTo>
                    <a:pt x="1332230" y="49212"/>
                  </a:lnTo>
                  <a:lnTo>
                    <a:pt x="1327785" y="29845"/>
                  </a:lnTo>
                  <a:lnTo>
                    <a:pt x="1315085" y="14287"/>
                  </a:lnTo>
                  <a:lnTo>
                    <a:pt x="1296352" y="3810"/>
                  </a:lnTo>
                  <a:lnTo>
                    <a:pt x="127349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7" name="Google Shape;1817;p95"/>
            <p:cNvSpPr/>
            <p:nvPr/>
          </p:nvSpPr>
          <p:spPr>
            <a:xfrm>
              <a:off x="3734752" y="3604577"/>
              <a:ext cx="1332230" cy="490855"/>
            </a:xfrm>
            <a:custGeom>
              <a:avLst/>
              <a:gdLst/>
              <a:ahLst/>
              <a:cxnLst/>
              <a:rect l="l" t="t" r="r" b="b"/>
              <a:pathLst>
                <a:path w="1332229" h="490854" extrusionOk="0">
                  <a:moveTo>
                    <a:pt x="0" y="49212"/>
                  </a:moveTo>
                  <a:lnTo>
                    <a:pt x="4445" y="29845"/>
                  </a:lnTo>
                  <a:lnTo>
                    <a:pt x="17145" y="14287"/>
                  </a:lnTo>
                  <a:lnTo>
                    <a:pt x="35877" y="3810"/>
                  </a:lnTo>
                  <a:lnTo>
                    <a:pt x="58737" y="0"/>
                  </a:lnTo>
                  <a:lnTo>
                    <a:pt x="1273492" y="0"/>
                  </a:lnTo>
                  <a:lnTo>
                    <a:pt x="1315085" y="14287"/>
                  </a:lnTo>
                  <a:lnTo>
                    <a:pt x="1332230" y="49212"/>
                  </a:lnTo>
                  <a:lnTo>
                    <a:pt x="1332230" y="441642"/>
                  </a:lnTo>
                  <a:lnTo>
                    <a:pt x="1327785" y="460692"/>
                  </a:lnTo>
                  <a:lnTo>
                    <a:pt x="1315085" y="476250"/>
                  </a:lnTo>
                  <a:lnTo>
                    <a:pt x="1296352" y="486727"/>
                  </a:lnTo>
                  <a:lnTo>
                    <a:pt x="1273492" y="490537"/>
                  </a:lnTo>
                  <a:lnTo>
                    <a:pt x="58737" y="490537"/>
                  </a:lnTo>
                  <a:lnTo>
                    <a:pt x="35877" y="486727"/>
                  </a:lnTo>
                  <a:lnTo>
                    <a:pt x="17145" y="476250"/>
                  </a:lnTo>
                  <a:lnTo>
                    <a:pt x="4445" y="460692"/>
                  </a:lnTo>
                  <a:lnTo>
                    <a:pt x="0" y="441642"/>
                  </a:lnTo>
                  <a:lnTo>
                    <a:pt x="0" y="49212"/>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8" name="Google Shape;1818;p95"/>
            <p:cNvSpPr/>
            <p:nvPr/>
          </p:nvSpPr>
          <p:spPr>
            <a:xfrm>
              <a:off x="3703955" y="4170362"/>
              <a:ext cx="1393825" cy="502920"/>
            </a:xfrm>
            <a:custGeom>
              <a:avLst/>
              <a:gdLst/>
              <a:ahLst/>
              <a:cxnLst/>
              <a:rect l="l" t="t" r="r" b="b"/>
              <a:pathLst>
                <a:path w="1393825" h="502920" extrusionOk="0">
                  <a:moveTo>
                    <a:pt x="1333500" y="0"/>
                  </a:moveTo>
                  <a:lnTo>
                    <a:pt x="60642" y="0"/>
                  </a:lnTo>
                  <a:lnTo>
                    <a:pt x="37147" y="4127"/>
                  </a:lnTo>
                  <a:lnTo>
                    <a:pt x="17780" y="14605"/>
                  </a:lnTo>
                  <a:lnTo>
                    <a:pt x="4762" y="30480"/>
                  </a:lnTo>
                  <a:lnTo>
                    <a:pt x="0" y="49847"/>
                  </a:lnTo>
                  <a:lnTo>
                    <a:pt x="0" y="453072"/>
                  </a:lnTo>
                  <a:lnTo>
                    <a:pt x="4762" y="472122"/>
                  </a:lnTo>
                  <a:lnTo>
                    <a:pt x="17780" y="487997"/>
                  </a:lnTo>
                  <a:lnTo>
                    <a:pt x="37147" y="498792"/>
                  </a:lnTo>
                  <a:lnTo>
                    <a:pt x="60642" y="502919"/>
                  </a:lnTo>
                  <a:lnTo>
                    <a:pt x="1332547" y="502919"/>
                  </a:lnTo>
                  <a:lnTo>
                    <a:pt x="1356360" y="498792"/>
                  </a:lnTo>
                  <a:lnTo>
                    <a:pt x="1375727" y="487997"/>
                  </a:lnTo>
                  <a:lnTo>
                    <a:pt x="1388745" y="472122"/>
                  </a:lnTo>
                  <a:lnTo>
                    <a:pt x="1393507" y="453072"/>
                  </a:lnTo>
                  <a:lnTo>
                    <a:pt x="1393507" y="49847"/>
                  </a:lnTo>
                  <a:lnTo>
                    <a:pt x="1388745" y="30480"/>
                  </a:lnTo>
                  <a:lnTo>
                    <a:pt x="1376045" y="14605"/>
                  </a:lnTo>
                  <a:lnTo>
                    <a:pt x="1356995" y="4127"/>
                  </a:lnTo>
                  <a:lnTo>
                    <a:pt x="13335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19" name="Google Shape;1819;p95"/>
            <p:cNvSpPr/>
            <p:nvPr/>
          </p:nvSpPr>
          <p:spPr>
            <a:xfrm>
              <a:off x="3703955" y="4170362"/>
              <a:ext cx="1393825" cy="502920"/>
            </a:xfrm>
            <a:custGeom>
              <a:avLst/>
              <a:gdLst/>
              <a:ahLst/>
              <a:cxnLst/>
              <a:rect l="l" t="t" r="r" b="b"/>
              <a:pathLst>
                <a:path w="1393825" h="502920" extrusionOk="0">
                  <a:moveTo>
                    <a:pt x="0" y="49847"/>
                  </a:moveTo>
                  <a:lnTo>
                    <a:pt x="4762" y="30480"/>
                  </a:lnTo>
                  <a:lnTo>
                    <a:pt x="18097" y="14605"/>
                  </a:lnTo>
                  <a:lnTo>
                    <a:pt x="37465" y="4127"/>
                  </a:lnTo>
                  <a:lnTo>
                    <a:pt x="61595" y="0"/>
                  </a:lnTo>
                  <a:lnTo>
                    <a:pt x="1333500" y="0"/>
                  </a:lnTo>
                  <a:lnTo>
                    <a:pt x="1376045" y="14605"/>
                  </a:lnTo>
                  <a:lnTo>
                    <a:pt x="1393507" y="49847"/>
                  </a:lnTo>
                  <a:lnTo>
                    <a:pt x="1393507" y="453072"/>
                  </a:lnTo>
                  <a:lnTo>
                    <a:pt x="1388745" y="472122"/>
                  </a:lnTo>
                  <a:lnTo>
                    <a:pt x="1375727" y="487997"/>
                  </a:lnTo>
                  <a:lnTo>
                    <a:pt x="1356360" y="498792"/>
                  </a:lnTo>
                  <a:lnTo>
                    <a:pt x="1332547" y="502919"/>
                  </a:lnTo>
                  <a:lnTo>
                    <a:pt x="61595" y="502919"/>
                  </a:lnTo>
                  <a:lnTo>
                    <a:pt x="37465" y="498792"/>
                  </a:lnTo>
                  <a:lnTo>
                    <a:pt x="18097" y="487997"/>
                  </a:lnTo>
                  <a:lnTo>
                    <a:pt x="4762" y="472122"/>
                  </a:lnTo>
                  <a:lnTo>
                    <a:pt x="0" y="453072"/>
                  </a:lnTo>
                  <a:lnTo>
                    <a:pt x="0" y="49847"/>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0" name="Google Shape;1820;p95"/>
            <p:cNvSpPr/>
            <p:nvPr/>
          </p:nvSpPr>
          <p:spPr>
            <a:xfrm>
              <a:off x="3734752" y="4748847"/>
              <a:ext cx="1332230" cy="490855"/>
            </a:xfrm>
            <a:custGeom>
              <a:avLst/>
              <a:gdLst/>
              <a:ahLst/>
              <a:cxnLst/>
              <a:rect l="l" t="t" r="r" b="b"/>
              <a:pathLst>
                <a:path w="1332229" h="490854" extrusionOk="0">
                  <a:moveTo>
                    <a:pt x="1273492" y="0"/>
                  </a:moveTo>
                  <a:lnTo>
                    <a:pt x="58737" y="0"/>
                  </a:lnTo>
                  <a:lnTo>
                    <a:pt x="35877" y="3809"/>
                  </a:lnTo>
                  <a:lnTo>
                    <a:pt x="17145" y="14287"/>
                  </a:lnTo>
                  <a:lnTo>
                    <a:pt x="4445" y="29844"/>
                  </a:lnTo>
                  <a:lnTo>
                    <a:pt x="0" y="48894"/>
                  </a:lnTo>
                  <a:lnTo>
                    <a:pt x="0" y="441325"/>
                  </a:lnTo>
                  <a:lnTo>
                    <a:pt x="4445" y="460692"/>
                  </a:lnTo>
                  <a:lnTo>
                    <a:pt x="17145" y="476250"/>
                  </a:lnTo>
                  <a:lnTo>
                    <a:pt x="35877" y="486727"/>
                  </a:lnTo>
                  <a:lnTo>
                    <a:pt x="58737" y="490537"/>
                  </a:lnTo>
                  <a:lnTo>
                    <a:pt x="1273492" y="490537"/>
                  </a:lnTo>
                  <a:lnTo>
                    <a:pt x="1296352" y="486727"/>
                  </a:lnTo>
                  <a:lnTo>
                    <a:pt x="1315085" y="476250"/>
                  </a:lnTo>
                  <a:lnTo>
                    <a:pt x="1327785" y="460692"/>
                  </a:lnTo>
                  <a:lnTo>
                    <a:pt x="1332230" y="441325"/>
                  </a:lnTo>
                  <a:lnTo>
                    <a:pt x="1332230" y="48894"/>
                  </a:lnTo>
                  <a:lnTo>
                    <a:pt x="1327785" y="29844"/>
                  </a:lnTo>
                  <a:lnTo>
                    <a:pt x="1315085" y="14287"/>
                  </a:lnTo>
                  <a:lnTo>
                    <a:pt x="1296352" y="3809"/>
                  </a:lnTo>
                  <a:lnTo>
                    <a:pt x="127349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1" name="Google Shape;1821;p95"/>
            <p:cNvSpPr/>
            <p:nvPr/>
          </p:nvSpPr>
          <p:spPr>
            <a:xfrm>
              <a:off x="3734752" y="4748847"/>
              <a:ext cx="1332230" cy="490855"/>
            </a:xfrm>
            <a:custGeom>
              <a:avLst/>
              <a:gdLst/>
              <a:ahLst/>
              <a:cxnLst/>
              <a:rect l="l" t="t" r="r" b="b"/>
              <a:pathLst>
                <a:path w="1332229" h="490854" extrusionOk="0">
                  <a:moveTo>
                    <a:pt x="0" y="48894"/>
                  </a:moveTo>
                  <a:lnTo>
                    <a:pt x="4445" y="29844"/>
                  </a:lnTo>
                  <a:lnTo>
                    <a:pt x="17145" y="14287"/>
                  </a:lnTo>
                  <a:lnTo>
                    <a:pt x="35877" y="3809"/>
                  </a:lnTo>
                  <a:lnTo>
                    <a:pt x="58737" y="0"/>
                  </a:lnTo>
                  <a:lnTo>
                    <a:pt x="1273492" y="0"/>
                  </a:lnTo>
                  <a:lnTo>
                    <a:pt x="1315085" y="14287"/>
                  </a:lnTo>
                  <a:lnTo>
                    <a:pt x="1332230" y="48894"/>
                  </a:lnTo>
                  <a:lnTo>
                    <a:pt x="1332230" y="441325"/>
                  </a:lnTo>
                  <a:lnTo>
                    <a:pt x="1327785" y="460692"/>
                  </a:lnTo>
                  <a:lnTo>
                    <a:pt x="1315085" y="476250"/>
                  </a:lnTo>
                  <a:lnTo>
                    <a:pt x="1296352" y="486727"/>
                  </a:lnTo>
                  <a:lnTo>
                    <a:pt x="1273492" y="490537"/>
                  </a:lnTo>
                  <a:lnTo>
                    <a:pt x="58737" y="490537"/>
                  </a:lnTo>
                  <a:lnTo>
                    <a:pt x="35877" y="486727"/>
                  </a:lnTo>
                  <a:lnTo>
                    <a:pt x="17145" y="476250"/>
                  </a:lnTo>
                  <a:lnTo>
                    <a:pt x="4445" y="460692"/>
                  </a:lnTo>
                  <a:lnTo>
                    <a:pt x="0" y="441325"/>
                  </a:lnTo>
                  <a:lnTo>
                    <a:pt x="0" y="48894"/>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2" name="Google Shape;1822;p95"/>
            <p:cNvSpPr/>
            <p:nvPr/>
          </p:nvSpPr>
          <p:spPr>
            <a:xfrm>
              <a:off x="3734752" y="5314950"/>
              <a:ext cx="1332230" cy="504190"/>
            </a:xfrm>
            <a:custGeom>
              <a:avLst/>
              <a:gdLst/>
              <a:ahLst/>
              <a:cxnLst/>
              <a:rect l="l" t="t" r="r" b="b"/>
              <a:pathLst>
                <a:path w="1332229" h="504189" extrusionOk="0">
                  <a:moveTo>
                    <a:pt x="1272222" y="0"/>
                  </a:moveTo>
                  <a:lnTo>
                    <a:pt x="60007" y="0"/>
                  </a:lnTo>
                  <a:lnTo>
                    <a:pt x="36830" y="3809"/>
                  </a:lnTo>
                  <a:lnTo>
                    <a:pt x="17780" y="14922"/>
                  </a:lnTo>
                  <a:lnTo>
                    <a:pt x="4762" y="30797"/>
                  </a:lnTo>
                  <a:lnTo>
                    <a:pt x="0" y="50800"/>
                  </a:lnTo>
                  <a:lnTo>
                    <a:pt x="0" y="452755"/>
                  </a:lnTo>
                  <a:lnTo>
                    <a:pt x="4762" y="472440"/>
                  </a:lnTo>
                  <a:lnTo>
                    <a:pt x="17780" y="488950"/>
                  </a:lnTo>
                  <a:lnTo>
                    <a:pt x="36830" y="499744"/>
                  </a:lnTo>
                  <a:lnTo>
                    <a:pt x="60007" y="503872"/>
                  </a:lnTo>
                  <a:lnTo>
                    <a:pt x="1272222" y="503872"/>
                  </a:lnTo>
                  <a:lnTo>
                    <a:pt x="1295400" y="499744"/>
                  </a:lnTo>
                  <a:lnTo>
                    <a:pt x="1314450" y="488950"/>
                  </a:lnTo>
                  <a:lnTo>
                    <a:pt x="1327467" y="472440"/>
                  </a:lnTo>
                  <a:lnTo>
                    <a:pt x="1332230" y="452755"/>
                  </a:lnTo>
                  <a:lnTo>
                    <a:pt x="1332230" y="50800"/>
                  </a:lnTo>
                  <a:lnTo>
                    <a:pt x="1327467" y="30797"/>
                  </a:lnTo>
                  <a:lnTo>
                    <a:pt x="1314450" y="14922"/>
                  </a:lnTo>
                  <a:lnTo>
                    <a:pt x="1295400" y="3809"/>
                  </a:lnTo>
                  <a:lnTo>
                    <a:pt x="127222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3" name="Google Shape;1823;p95"/>
            <p:cNvSpPr/>
            <p:nvPr/>
          </p:nvSpPr>
          <p:spPr>
            <a:xfrm>
              <a:off x="3734752" y="5314950"/>
              <a:ext cx="1332230" cy="504190"/>
            </a:xfrm>
            <a:custGeom>
              <a:avLst/>
              <a:gdLst/>
              <a:ahLst/>
              <a:cxnLst/>
              <a:rect l="l" t="t" r="r" b="b"/>
              <a:pathLst>
                <a:path w="1332229" h="504189" extrusionOk="0">
                  <a:moveTo>
                    <a:pt x="0" y="50800"/>
                  </a:moveTo>
                  <a:lnTo>
                    <a:pt x="4762" y="30797"/>
                  </a:lnTo>
                  <a:lnTo>
                    <a:pt x="17780" y="14922"/>
                  </a:lnTo>
                  <a:lnTo>
                    <a:pt x="36830" y="3809"/>
                  </a:lnTo>
                  <a:lnTo>
                    <a:pt x="60007" y="0"/>
                  </a:lnTo>
                  <a:lnTo>
                    <a:pt x="1272222" y="0"/>
                  </a:lnTo>
                  <a:lnTo>
                    <a:pt x="1314450" y="14922"/>
                  </a:lnTo>
                  <a:lnTo>
                    <a:pt x="1332230" y="50800"/>
                  </a:lnTo>
                  <a:lnTo>
                    <a:pt x="1332230" y="452755"/>
                  </a:lnTo>
                  <a:lnTo>
                    <a:pt x="1327467" y="472440"/>
                  </a:lnTo>
                  <a:lnTo>
                    <a:pt x="1314450" y="488950"/>
                  </a:lnTo>
                  <a:lnTo>
                    <a:pt x="1295400" y="499744"/>
                  </a:lnTo>
                  <a:lnTo>
                    <a:pt x="1272222" y="503872"/>
                  </a:lnTo>
                  <a:lnTo>
                    <a:pt x="60007" y="503872"/>
                  </a:lnTo>
                  <a:lnTo>
                    <a:pt x="36830" y="499744"/>
                  </a:lnTo>
                  <a:lnTo>
                    <a:pt x="17780" y="488950"/>
                  </a:lnTo>
                  <a:lnTo>
                    <a:pt x="4762" y="472440"/>
                  </a:lnTo>
                  <a:lnTo>
                    <a:pt x="0" y="452755"/>
                  </a:lnTo>
                  <a:lnTo>
                    <a:pt x="0" y="50800"/>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4" name="Google Shape;1824;p95"/>
            <p:cNvSpPr/>
            <p:nvPr/>
          </p:nvSpPr>
          <p:spPr>
            <a:xfrm>
              <a:off x="5393055" y="1736725"/>
              <a:ext cx="1681480" cy="4289425"/>
            </a:xfrm>
            <a:custGeom>
              <a:avLst/>
              <a:gdLst/>
              <a:ahLst/>
              <a:cxnLst/>
              <a:rect l="l" t="t" r="r" b="b"/>
              <a:pathLst>
                <a:path w="1681479" h="4289425" extrusionOk="0">
                  <a:moveTo>
                    <a:pt x="1513204" y="0"/>
                  </a:moveTo>
                  <a:lnTo>
                    <a:pt x="168275" y="0"/>
                  </a:lnTo>
                  <a:lnTo>
                    <a:pt x="114935" y="6985"/>
                  </a:lnTo>
                  <a:lnTo>
                    <a:pt x="68580" y="26987"/>
                  </a:lnTo>
                  <a:lnTo>
                    <a:pt x="32385" y="57150"/>
                  </a:lnTo>
                  <a:lnTo>
                    <a:pt x="8572" y="95567"/>
                  </a:lnTo>
                  <a:lnTo>
                    <a:pt x="0" y="139700"/>
                  </a:lnTo>
                  <a:lnTo>
                    <a:pt x="0" y="4148772"/>
                  </a:lnTo>
                  <a:lnTo>
                    <a:pt x="8572" y="4193222"/>
                  </a:lnTo>
                  <a:lnTo>
                    <a:pt x="32385" y="4231957"/>
                  </a:lnTo>
                  <a:lnTo>
                    <a:pt x="68580" y="4262437"/>
                  </a:lnTo>
                  <a:lnTo>
                    <a:pt x="114935" y="4282440"/>
                  </a:lnTo>
                  <a:lnTo>
                    <a:pt x="168275" y="4289425"/>
                  </a:lnTo>
                  <a:lnTo>
                    <a:pt x="1513204" y="4289425"/>
                  </a:lnTo>
                  <a:lnTo>
                    <a:pt x="1566227" y="4282440"/>
                  </a:lnTo>
                  <a:lnTo>
                    <a:pt x="1612582" y="4262437"/>
                  </a:lnTo>
                  <a:lnTo>
                    <a:pt x="1648777" y="4231957"/>
                  </a:lnTo>
                  <a:lnTo>
                    <a:pt x="1672590" y="4193222"/>
                  </a:lnTo>
                  <a:lnTo>
                    <a:pt x="1681162" y="4148772"/>
                  </a:lnTo>
                  <a:lnTo>
                    <a:pt x="1681162" y="139700"/>
                  </a:lnTo>
                  <a:lnTo>
                    <a:pt x="1672590" y="95567"/>
                  </a:lnTo>
                  <a:lnTo>
                    <a:pt x="1648777" y="57150"/>
                  </a:lnTo>
                  <a:lnTo>
                    <a:pt x="1612582" y="26987"/>
                  </a:lnTo>
                  <a:lnTo>
                    <a:pt x="1566227" y="6985"/>
                  </a:lnTo>
                  <a:lnTo>
                    <a:pt x="1513204" y="0"/>
                  </a:lnTo>
                  <a:close/>
                </a:path>
              </a:pathLst>
            </a:custGeom>
            <a:solidFill>
              <a:srgbClr val="FFE8C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5" name="Google Shape;1825;p95"/>
            <p:cNvSpPr/>
            <p:nvPr/>
          </p:nvSpPr>
          <p:spPr>
            <a:xfrm>
              <a:off x="5567045" y="3026092"/>
              <a:ext cx="1348105" cy="628650"/>
            </a:xfrm>
            <a:custGeom>
              <a:avLst/>
              <a:gdLst/>
              <a:ahLst/>
              <a:cxnLst/>
              <a:rect l="l" t="t" r="r" b="b"/>
              <a:pathLst>
                <a:path w="1348104" h="628650" extrusionOk="0">
                  <a:moveTo>
                    <a:pt x="1272222" y="0"/>
                  </a:moveTo>
                  <a:lnTo>
                    <a:pt x="75882" y="0"/>
                  </a:lnTo>
                  <a:lnTo>
                    <a:pt x="46354" y="4762"/>
                  </a:lnTo>
                  <a:lnTo>
                    <a:pt x="22225" y="18097"/>
                  </a:lnTo>
                  <a:lnTo>
                    <a:pt x="6032" y="37782"/>
                  </a:lnTo>
                  <a:lnTo>
                    <a:pt x="0" y="62230"/>
                  </a:lnTo>
                  <a:lnTo>
                    <a:pt x="0" y="566102"/>
                  </a:lnTo>
                  <a:lnTo>
                    <a:pt x="6032" y="590232"/>
                  </a:lnTo>
                  <a:lnTo>
                    <a:pt x="22225" y="609917"/>
                  </a:lnTo>
                  <a:lnTo>
                    <a:pt x="46354" y="623570"/>
                  </a:lnTo>
                  <a:lnTo>
                    <a:pt x="75882" y="628332"/>
                  </a:lnTo>
                  <a:lnTo>
                    <a:pt x="1272222" y="628332"/>
                  </a:lnTo>
                  <a:lnTo>
                    <a:pt x="1301750" y="623570"/>
                  </a:lnTo>
                  <a:lnTo>
                    <a:pt x="1325879" y="609917"/>
                  </a:lnTo>
                  <a:lnTo>
                    <a:pt x="1342389" y="590232"/>
                  </a:lnTo>
                  <a:lnTo>
                    <a:pt x="1348104" y="566102"/>
                  </a:lnTo>
                  <a:lnTo>
                    <a:pt x="1348104" y="62230"/>
                  </a:lnTo>
                  <a:lnTo>
                    <a:pt x="1342389" y="37782"/>
                  </a:lnTo>
                  <a:lnTo>
                    <a:pt x="1325879" y="18097"/>
                  </a:lnTo>
                  <a:lnTo>
                    <a:pt x="1301750" y="4762"/>
                  </a:lnTo>
                  <a:lnTo>
                    <a:pt x="127222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6" name="Google Shape;1826;p95"/>
            <p:cNvSpPr/>
            <p:nvPr/>
          </p:nvSpPr>
          <p:spPr>
            <a:xfrm>
              <a:off x="5567045" y="3026092"/>
              <a:ext cx="1348105" cy="628650"/>
            </a:xfrm>
            <a:custGeom>
              <a:avLst/>
              <a:gdLst/>
              <a:ahLst/>
              <a:cxnLst/>
              <a:rect l="l" t="t" r="r" b="b"/>
              <a:pathLst>
                <a:path w="1348104" h="628650" extrusionOk="0">
                  <a:moveTo>
                    <a:pt x="0" y="62230"/>
                  </a:moveTo>
                  <a:lnTo>
                    <a:pt x="6032" y="37782"/>
                  </a:lnTo>
                  <a:lnTo>
                    <a:pt x="22225" y="18097"/>
                  </a:lnTo>
                  <a:lnTo>
                    <a:pt x="46354" y="4762"/>
                  </a:lnTo>
                  <a:lnTo>
                    <a:pt x="75882" y="0"/>
                  </a:lnTo>
                  <a:lnTo>
                    <a:pt x="1272222" y="0"/>
                  </a:lnTo>
                  <a:lnTo>
                    <a:pt x="1325879" y="18097"/>
                  </a:lnTo>
                  <a:lnTo>
                    <a:pt x="1348104" y="62230"/>
                  </a:lnTo>
                  <a:lnTo>
                    <a:pt x="1348104" y="565150"/>
                  </a:lnTo>
                  <a:lnTo>
                    <a:pt x="1342389" y="589915"/>
                  </a:lnTo>
                  <a:lnTo>
                    <a:pt x="1325879" y="609917"/>
                  </a:lnTo>
                  <a:lnTo>
                    <a:pt x="1301750" y="623570"/>
                  </a:lnTo>
                  <a:lnTo>
                    <a:pt x="1272222" y="628332"/>
                  </a:lnTo>
                  <a:lnTo>
                    <a:pt x="75882" y="628332"/>
                  </a:lnTo>
                  <a:lnTo>
                    <a:pt x="46354" y="623570"/>
                  </a:lnTo>
                  <a:lnTo>
                    <a:pt x="22225" y="609917"/>
                  </a:lnTo>
                  <a:lnTo>
                    <a:pt x="6032" y="589915"/>
                  </a:lnTo>
                  <a:lnTo>
                    <a:pt x="0" y="565150"/>
                  </a:lnTo>
                  <a:lnTo>
                    <a:pt x="0" y="62230"/>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7" name="Google Shape;1827;p95"/>
            <p:cNvSpPr/>
            <p:nvPr/>
          </p:nvSpPr>
          <p:spPr>
            <a:xfrm>
              <a:off x="5567045" y="3755390"/>
              <a:ext cx="1348105" cy="616585"/>
            </a:xfrm>
            <a:custGeom>
              <a:avLst/>
              <a:gdLst/>
              <a:ahLst/>
              <a:cxnLst/>
              <a:rect l="l" t="t" r="r" b="b"/>
              <a:pathLst>
                <a:path w="1348104" h="616585" extrusionOk="0">
                  <a:moveTo>
                    <a:pt x="1273175" y="0"/>
                  </a:moveTo>
                  <a:lnTo>
                    <a:pt x="73659" y="0"/>
                  </a:lnTo>
                  <a:lnTo>
                    <a:pt x="44767" y="4762"/>
                  </a:lnTo>
                  <a:lnTo>
                    <a:pt x="21589" y="18097"/>
                  </a:lnTo>
                  <a:lnTo>
                    <a:pt x="5714" y="37465"/>
                  </a:lnTo>
                  <a:lnTo>
                    <a:pt x="0" y="61277"/>
                  </a:lnTo>
                  <a:lnTo>
                    <a:pt x="0" y="554990"/>
                  </a:lnTo>
                  <a:lnTo>
                    <a:pt x="5714" y="578802"/>
                  </a:lnTo>
                  <a:lnTo>
                    <a:pt x="21589" y="598487"/>
                  </a:lnTo>
                  <a:lnTo>
                    <a:pt x="44767" y="611505"/>
                  </a:lnTo>
                  <a:lnTo>
                    <a:pt x="73659" y="616267"/>
                  </a:lnTo>
                  <a:lnTo>
                    <a:pt x="1273175" y="616267"/>
                  </a:lnTo>
                  <a:lnTo>
                    <a:pt x="1302702" y="611505"/>
                  </a:lnTo>
                  <a:lnTo>
                    <a:pt x="1326514" y="598487"/>
                  </a:lnTo>
                  <a:lnTo>
                    <a:pt x="1342389" y="578802"/>
                  </a:lnTo>
                  <a:lnTo>
                    <a:pt x="1348104" y="554990"/>
                  </a:lnTo>
                  <a:lnTo>
                    <a:pt x="1348104" y="61277"/>
                  </a:lnTo>
                  <a:lnTo>
                    <a:pt x="1342389" y="37465"/>
                  </a:lnTo>
                  <a:lnTo>
                    <a:pt x="1326514" y="18097"/>
                  </a:lnTo>
                  <a:lnTo>
                    <a:pt x="1302702" y="4762"/>
                  </a:lnTo>
                  <a:lnTo>
                    <a:pt x="127317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8" name="Google Shape;1828;p95"/>
            <p:cNvSpPr/>
            <p:nvPr/>
          </p:nvSpPr>
          <p:spPr>
            <a:xfrm>
              <a:off x="5567045" y="3755390"/>
              <a:ext cx="1348105" cy="616585"/>
            </a:xfrm>
            <a:custGeom>
              <a:avLst/>
              <a:gdLst/>
              <a:ahLst/>
              <a:cxnLst/>
              <a:rect l="l" t="t" r="r" b="b"/>
              <a:pathLst>
                <a:path w="1348104" h="616585" extrusionOk="0">
                  <a:moveTo>
                    <a:pt x="0" y="61277"/>
                  </a:moveTo>
                  <a:lnTo>
                    <a:pt x="5714" y="37465"/>
                  </a:lnTo>
                  <a:lnTo>
                    <a:pt x="21589" y="18097"/>
                  </a:lnTo>
                  <a:lnTo>
                    <a:pt x="44767" y="4762"/>
                  </a:lnTo>
                  <a:lnTo>
                    <a:pt x="73659" y="0"/>
                  </a:lnTo>
                  <a:lnTo>
                    <a:pt x="1274127" y="0"/>
                  </a:lnTo>
                  <a:lnTo>
                    <a:pt x="1326514" y="18097"/>
                  </a:lnTo>
                  <a:lnTo>
                    <a:pt x="1348104" y="61277"/>
                  </a:lnTo>
                  <a:lnTo>
                    <a:pt x="1348104" y="554990"/>
                  </a:lnTo>
                  <a:lnTo>
                    <a:pt x="1342389" y="578802"/>
                  </a:lnTo>
                  <a:lnTo>
                    <a:pt x="1326514" y="598487"/>
                  </a:lnTo>
                  <a:lnTo>
                    <a:pt x="1303020" y="611505"/>
                  </a:lnTo>
                  <a:lnTo>
                    <a:pt x="1274127" y="616267"/>
                  </a:lnTo>
                  <a:lnTo>
                    <a:pt x="73659" y="616267"/>
                  </a:lnTo>
                  <a:lnTo>
                    <a:pt x="44767" y="611505"/>
                  </a:lnTo>
                  <a:lnTo>
                    <a:pt x="21589" y="598487"/>
                  </a:lnTo>
                  <a:lnTo>
                    <a:pt x="5714" y="578802"/>
                  </a:lnTo>
                  <a:lnTo>
                    <a:pt x="0" y="554990"/>
                  </a:lnTo>
                  <a:lnTo>
                    <a:pt x="0" y="61277"/>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29" name="Google Shape;1829;p95"/>
            <p:cNvSpPr/>
            <p:nvPr/>
          </p:nvSpPr>
          <p:spPr>
            <a:xfrm>
              <a:off x="5567045" y="4472304"/>
              <a:ext cx="1348105" cy="615950"/>
            </a:xfrm>
            <a:custGeom>
              <a:avLst/>
              <a:gdLst/>
              <a:ahLst/>
              <a:cxnLst/>
              <a:rect l="l" t="t" r="r" b="b"/>
              <a:pathLst>
                <a:path w="1348104" h="615950" extrusionOk="0">
                  <a:moveTo>
                    <a:pt x="1273175" y="0"/>
                  </a:moveTo>
                  <a:lnTo>
                    <a:pt x="73659" y="0"/>
                  </a:lnTo>
                  <a:lnTo>
                    <a:pt x="44767" y="4762"/>
                  </a:lnTo>
                  <a:lnTo>
                    <a:pt x="21589" y="18097"/>
                  </a:lnTo>
                  <a:lnTo>
                    <a:pt x="5714" y="37465"/>
                  </a:lnTo>
                  <a:lnTo>
                    <a:pt x="0" y="61277"/>
                  </a:lnTo>
                  <a:lnTo>
                    <a:pt x="0" y="554990"/>
                  </a:lnTo>
                  <a:lnTo>
                    <a:pt x="5714" y="578802"/>
                  </a:lnTo>
                  <a:lnTo>
                    <a:pt x="21589" y="598170"/>
                  </a:lnTo>
                  <a:lnTo>
                    <a:pt x="44767" y="611187"/>
                  </a:lnTo>
                  <a:lnTo>
                    <a:pt x="73659" y="615950"/>
                  </a:lnTo>
                  <a:lnTo>
                    <a:pt x="1273175" y="615950"/>
                  </a:lnTo>
                  <a:lnTo>
                    <a:pt x="1302702" y="611187"/>
                  </a:lnTo>
                  <a:lnTo>
                    <a:pt x="1326514" y="598170"/>
                  </a:lnTo>
                  <a:lnTo>
                    <a:pt x="1342389" y="578802"/>
                  </a:lnTo>
                  <a:lnTo>
                    <a:pt x="1348104" y="554990"/>
                  </a:lnTo>
                  <a:lnTo>
                    <a:pt x="1348104" y="61277"/>
                  </a:lnTo>
                  <a:lnTo>
                    <a:pt x="1342389" y="37465"/>
                  </a:lnTo>
                  <a:lnTo>
                    <a:pt x="1326514" y="18097"/>
                  </a:lnTo>
                  <a:lnTo>
                    <a:pt x="1302702" y="4762"/>
                  </a:lnTo>
                  <a:lnTo>
                    <a:pt x="127317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0" name="Google Shape;1830;p95"/>
            <p:cNvSpPr/>
            <p:nvPr/>
          </p:nvSpPr>
          <p:spPr>
            <a:xfrm>
              <a:off x="5567045" y="4472304"/>
              <a:ext cx="1348105" cy="615950"/>
            </a:xfrm>
            <a:custGeom>
              <a:avLst/>
              <a:gdLst/>
              <a:ahLst/>
              <a:cxnLst/>
              <a:rect l="l" t="t" r="r" b="b"/>
              <a:pathLst>
                <a:path w="1348104" h="615950" extrusionOk="0">
                  <a:moveTo>
                    <a:pt x="0" y="61277"/>
                  </a:moveTo>
                  <a:lnTo>
                    <a:pt x="5714" y="37465"/>
                  </a:lnTo>
                  <a:lnTo>
                    <a:pt x="21589" y="18097"/>
                  </a:lnTo>
                  <a:lnTo>
                    <a:pt x="44767" y="4762"/>
                  </a:lnTo>
                  <a:lnTo>
                    <a:pt x="73659" y="0"/>
                  </a:lnTo>
                  <a:lnTo>
                    <a:pt x="1274127" y="0"/>
                  </a:lnTo>
                  <a:lnTo>
                    <a:pt x="1326514" y="18097"/>
                  </a:lnTo>
                  <a:lnTo>
                    <a:pt x="1348104" y="61277"/>
                  </a:lnTo>
                  <a:lnTo>
                    <a:pt x="1348104" y="554990"/>
                  </a:lnTo>
                  <a:lnTo>
                    <a:pt x="1342389" y="578802"/>
                  </a:lnTo>
                  <a:lnTo>
                    <a:pt x="1326514" y="598170"/>
                  </a:lnTo>
                  <a:lnTo>
                    <a:pt x="1303020" y="611187"/>
                  </a:lnTo>
                  <a:lnTo>
                    <a:pt x="1274127" y="615950"/>
                  </a:lnTo>
                  <a:lnTo>
                    <a:pt x="73659" y="615950"/>
                  </a:lnTo>
                  <a:lnTo>
                    <a:pt x="44767" y="611187"/>
                  </a:lnTo>
                  <a:lnTo>
                    <a:pt x="21589" y="598170"/>
                  </a:lnTo>
                  <a:lnTo>
                    <a:pt x="5714" y="578802"/>
                  </a:lnTo>
                  <a:lnTo>
                    <a:pt x="0" y="554990"/>
                  </a:lnTo>
                  <a:lnTo>
                    <a:pt x="0" y="61277"/>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1" name="Google Shape;1831;p95"/>
            <p:cNvSpPr/>
            <p:nvPr/>
          </p:nvSpPr>
          <p:spPr>
            <a:xfrm>
              <a:off x="5567045" y="5189220"/>
              <a:ext cx="1348105" cy="629285"/>
            </a:xfrm>
            <a:custGeom>
              <a:avLst/>
              <a:gdLst/>
              <a:ahLst/>
              <a:cxnLst/>
              <a:rect l="l" t="t" r="r" b="b"/>
              <a:pathLst>
                <a:path w="1348104" h="629285" extrusionOk="0">
                  <a:moveTo>
                    <a:pt x="1272222" y="0"/>
                  </a:moveTo>
                  <a:lnTo>
                    <a:pt x="75882" y="0"/>
                  </a:lnTo>
                  <a:lnTo>
                    <a:pt x="46354" y="5079"/>
                  </a:lnTo>
                  <a:lnTo>
                    <a:pt x="22225" y="18414"/>
                  </a:lnTo>
                  <a:lnTo>
                    <a:pt x="6032" y="38734"/>
                  </a:lnTo>
                  <a:lnTo>
                    <a:pt x="0" y="63182"/>
                  </a:lnTo>
                  <a:lnTo>
                    <a:pt x="0" y="566102"/>
                  </a:lnTo>
                  <a:lnTo>
                    <a:pt x="6032" y="590549"/>
                  </a:lnTo>
                  <a:lnTo>
                    <a:pt x="22225" y="610869"/>
                  </a:lnTo>
                  <a:lnTo>
                    <a:pt x="46354" y="624522"/>
                  </a:lnTo>
                  <a:lnTo>
                    <a:pt x="75882" y="629284"/>
                  </a:lnTo>
                  <a:lnTo>
                    <a:pt x="1272222" y="629284"/>
                  </a:lnTo>
                  <a:lnTo>
                    <a:pt x="1301750" y="624522"/>
                  </a:lnTo>
                  <a:lnTo>
                    <a:pt x="1325879" y="610869"/>
                  </a:lnTo>
                  <a:lnTo>
                    <a:pt x="1342389" y="590549"/>
                  </a:lnTo>
                  <a:lnTo>
                    <a:pt x="1348104" y="566102"/>
                  </a:lnTo>
                  <a:lnTo>
                    <a:pt x="1348104" y="63182"/>
                  </a:lnTo>
                  <a:lnTo>
                    <a:pt x="1342389" y="38734"/>
                  </a:lnTo>
                  <a:lnTo>
                    <a:pt x="1325879" y="18414"/>
                  </a:lnTo>
                  <a:lnTo>
                    <a:pt x="1301750" y="5079"/>
                  </a:lnTo>
                  <a:lnTo>
                    <a:pt x="127222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2" name="Google Shape;1832;p95"/>
            <p:cNvSpPr/>
            <p:nvPr/>
          </p:nvSpPr>
          <p:spPr>
            <a:xfrm>
              <a:off x="5567045" y="5189220"/>
              <a:ext cx="1348105" cy="629285"/>
            </a:xfrm>
            <a:custGeom>
              <a:avLst/>
              <a:gdLst/>
              <a:ahLst/>
              <a:cxnLst/>
              <a:rect l="l" t="t" r="r" b="b"/>
              <a:pathLst>
                <a:path w="1348104" h="629285" extrusionOk="0">
                  <a:moveTo>
                    <a:pt x="0" y="63182"/>
                  </a:moveTo>
                  <a:lnTo>
                    <a:pt x="6032" y="38734"/>
                  </a:lnTo>
                  <a:lnTo>
                    <a:pt x="22225" y="18414"/>
                  </a:lnTo>
                  <a:lnTo>
                    <a:pt x="46354" y="5079"/>
                  </a:lnTo>
                  <a:lnTo>
                    <a:pt x="75882" y="0"/>
                  </a:lnTo>
                  <a:lnTo>
                    <a:pt x="1272222" y="0"/>
                  </a:lnTo>
                  <a:lnTo>
                    <a:pt x="1325879" y="18414"/>
                  </a:lnTo>
                  <a:lnTo>
                    <a:pt x="1348104" y="63182"/>
                  </a:lnTo>
                  <a:lnTo>
                    <a:pt x="1348104" y="566102"/>
                  </a:lnTo>
                  <a:lnTo>
                    <a:pt x="1342389" y="590549"/>
                  </a:lnTo>
                  <a:lnTo>
                    <a:pt x="1325879" y="610869"/>
                  </a:lnTo>
                  <a:lnTo>
                    <a:pt x="1301750" y="624522"/>
                  </a:lnTo>
                  <a:lnTo>
                    <a:pt x="1272222" y="629284"/>
                  </a:lnTo>
                  <a:lnTo>
                    <a:pt x="75882" y="629284"/>
                  </a:lnTo>
                  <a:lnTo>
                    <a:pt x="46354" y="624522"/>
                  </a:lnTo>
                  <a:lnTo>
                    <a:pt x="22225" y="610869"/>
                  </a:lnTo>
                  <a:lnTo>
                    <a:pt x="6032" y="590549"/>
                  </a:lnTo>
                  <a:lnTo>
                    <a:pt x="0" y="566102"/>
                  </a:lnTo>
                  <a:lnTo>
                    <a:pt x="0" y="63182"/>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3" name="Google Shape;1833;p95"/>
            <p:cNvSpPr/>
            <p:nvPr/>
          </p:nvSpPr>
          <p:spPr>
            <a:xfrm>
              <a:off x="7194550" y="1736725"/>
              <a:ext cx="1681480" cy="4289425"/>
            </a:xfrm>
            <a:custGeom>
              <a:avLst/>
              <a:gdLst/>
              <a:ahLst/>
              <a:cxnLst/>
              <a:rect l="l" t="t" r="r" b="b"/>
              <a:pathLst>
                <a:path w="1681479" h="4289425" extrusionOk="0">
                  <a:moveTo>
                    <a:pt x="1513204" y="0"/>
                  </a:moveTo>
                  <a:lnTo>
                    <a:pt x="168275" y="0"/>
                  </a:lnTo>
                  <a:lnTo>
                    <a:pt x="115570" y="6985"/>
                  </a:lnTo>
                  <a:lnTo>
                    <a:pt x="69215" y="26987"/>
                  </a:lnTo>
                  <a:lnTo>
                    <a:pt x="32702" y="57150"/>
                  </a:lnTo>
                  <a:lnTo>
                    <a:pt x="8572" y="95567"/>
                  </a:lnTo>
                  <a:lnTo>
                    <a:pt x="0" y="139700"/>
                  </a:lnTo>
                  <a:lnTo>
                    <a:pt x="0" y="4148772"/>
                  </a:lnTo>
                  <a:lnTo>
                    <a:pt x="8572" y="4193222"/>
                  </a:lnTo>
                  <a:lnTo>
                    <a:pt x="32702" y="4231957"/>
                  </a:lnTo>
                  <a:lnTo>
                    <a:pt x="69215" y="4262437"/>
                  </a:lnTo>
                  <a:lnTo>
                    <a:pt x="115570" y="4282440"/>
                  </a:lnTo>
                  <a:lnTo>
                    <a:pt x="168275" y="4289425"/>
                  </a:lnTo>
                  <a:lnTo>
                    <a:pt x="1513204" y="4289425"/>
                  </a:lnTo>
                  <a:lnTo>
                    <a:pt x="1566227" y="4282440"/>
                  </a:lnTo>
                  <a:lnTo>
                    <a:pt x="1612582" y="4262437"/>
                  </a:lnTo>
                  <a:lnTo>
                    <a:pt x="1648777" y="4231957"/>
                  </a:lnTo>
                  <a:lnTo>
                    <a:pt x="1672590" y="4193222"/>
                  </a:lnTo>
                  <a:lnTo>
                    <a:pt x="1681162" y="4148772"/>
                  </a:lnTo>
                  <a:lnTo>
                    <a:pt x="1681162" y="139700"/>
                  </a:lnTo>
                  <a:lnTo>
                    <a:pt x="1672590" y="95567"/>
                  </a:lnTo>
                  <a:lnTo>
                    <a:pt x="1648777" y="57150"/>
                  </a:lnTo>
                  <a:lnTo>
                    <a:pt x="1612582" y="26987"/>
                  </a:lnTo>
                  <a:lnTo>
                    <a:pt x="1566227" y="6985"/>
                  </a:lnTo>
                  <a:lnTo>
                    <a:pt x="1513204" y="0"/>
                  </a:lnTo>
                  <a:close/>
                </a:path>
              </a:pathLst>
            </a:custGeom>
            <a:solidFill>
              <a:srgbClr val="FFE8C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4" name="Google Shape;1834;p95"/>
            <p:cNvSpPr/>
            <p:nvPr/>
          </p:nvSpPr>
          <p:spPr>
            <a:xfrm>
              <a:off x="7369492" y="3026092"/>
              <a:ext cx="1347470" cy="628650"/>
            </a:xfrm>
            <a:custGeom>
              <a:avLst/>
              <a:gdLst/>
              <a:ahLst/>
              <a:cxnLst/>
              <a:rect l="l" t="t" r="r" b="b"/>
              <a:pathLst>
                <a:path w="1347470" h="628650" extrusionOk="0">
                  <a:moveTo>
                    <a:pt x="1271904" y="0"/>
                  </a:moveTo>
                  <a:lnTo>
                    <a:pt x="74612" y="0"/>
                  </a:lnTo>
                  <a:lnTo>
                    <a:pt x="45720" y="4762"/>
                  </a:lnTo>
                  <a:lnTo>
                    <a:pt x="21907" y="18097"/>
                  </a:lnTo>
                  <a:lnTo>
                    <a:pt x="6032" y="37782"/>
                  </a:lnTo>
                  <a:lnTo>
                    <a:pt x="0" y="62230"/>
                  </a:lnTo>
                  <a:lnTo>
                    <a:pt x="0" y="566102"/>
                  </a:lnTo>
                  <a:lnTo>
                    <a:pt x="6032" y="590232"/>
                  </a:lnTo>
                  <a:lnTo>
                    <a:pt x="21907" y="609917"/>
                  </a:lnTo>
                  <a:lnTo>
                    <a:pt x="45720" y="623570"/>
                  </a:lnTo>
                  <a:lnTo>
                    <a:pt x="74612" y="628332"/>
                  </a:lnTo>
                  <a:lnTo>
                    <a:pt x="1271904" y="628332"/>
                  </a:lnTo>
                  <a:lnTo>
                    <a:pt x="1301432" y="623570"/>
                  </a:lnTo>
                  <a:lnTo>
                    <a:pt x="1325245" y="609917"/>
                  </a:lnTo>
                  <a:lnTo>
                    <a:pt x="1341437" y="590232"/>
                  </a:lnTo>
                  <a:lnTo>
                    <a:pt x="1347152" y="566102"/>
                  </a:lnTo>
                  <a:lnTo>
                    <a:pt x="1347152" y="62230"/>
                  </a:lnTo>
                  <a:lnTo>
                    <a:pt x="1341437" y="37782"/>
                  </a:lnTo>
                  <a:lnTo>
                    <a:pt x="1325245" y="18097"/>
                  </a:lnTo>
                  <a:lnTo>
                    <a:pt x="1301432" y="4762"/>
                  </a:lnTo>
                  <a:lnTo>
                    <a:pt x="127190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5" name="Google Shape;1835;p95"/>
            <p:cNvSpPr/>
            <p:nvPr/>
          </p:nvSpPr>
          <p:spPr>
            <a:xfrm>
              <a:off x="7369492" y="3026092"/>
              <a:ext cx="1347470" cy="628650"/>
            </a:xfrm>
            <a:custGeom>
              <a:avLst/>
              <a:gdLst/>
              <a:ahLst/>
              <a:cxnLst/>
              <a:rect l="l" t="t" r="r" b="b"/>
              <a:pathLst>
                <a:path w="1347470" h="628650" extrusionOk="0">
                  <a:moveTo>
                    <a:pt x="0" y="62230"/>
                  </a:moveTo>
                  <a:lnTo>
                    <a:pt x="6032" y="37782"/>
                  </a:lnTo>
                  <a:lnTo>
                    <a:pt x="22225" y="18097"/>
                  </a:lnTo>
                  <a:lnTo>
                    <a:pt x="46354" y="4762"/>
                  </a:lnTo>
                  <a:lnTo>
                    <a:pt x="75882" y="0"/>
                  </a:lnTo>
                  <a:lnTo>
                    <a:pt x="1271904" y="0"/>
                  </a:lnTo>
                  <a:lnTo>
                    <a:pt x="1325245" y="18097"/>
                  </a:lnTo>
                  <a:lnTo>
                    <a:pt x="1347152" y="62230"/>
                  </a:lnTo>
                  <a:lnTo>
                    <a:pt x="1347152" y="565150"/>
                  </a:lnTo>
                  <a:lnTo>
                    <a:pt x="1341437" y="589915"/>
                  </a:lnTo>
                  <a:lnTo>
                    <a:pt x="1325245" y="609917"/>
                  </a:lnTo>
                  <a:lnTo>
                    <a:pt x="1301432" y="623570"/>
                  </a:lnTo>
                  <a:lnTo>
                    <a:pt x="1271904" y="628332"/>
                  </a:lnTo>
                  <a:lnTo>
                    <a:pt x="75882" y="628332"/>
                  </a:lnTo>
                  <a:lnTo>
                    <a:pt x="46354" y="623570"/>
                  </a:lnTo>
                  <a:lnTo>
                    <a:pt x="22225" y="609917"/>
                  </a:lnTo>
                  <a:lnTo>
                    <a:pt x="6032" y="589915"/>
                  </a:lnTo>
                  <a:lnTo>
                    <a:pt x="0" y="565150"/>
                  </a:lnTo>
                  <a:lnTo>
                    <a:pt x="0" y="62230"/>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6" name="Google Shape;1836;p95"/>
            <p:cNvSpPr/>
            <p:nvPr/>
          </p:nvSpPr>
          <p:spPr>
            <a:xfrm>
              <a:off x="7202487" y="3755390"/>
              <a:ext cx="1680845" cy="616585"/>
            </a:xfrm>
            <a:custGeom>
              <a:avLst/>
              <a:gdLst/>
              <a:ahLst/>
              <a:cxnLst/>
              <a:rect l="l" t="t" r="r" b="b"/>
              <a:pathLst>
                <a:path w="1680845" h="616585" extrusionOk="0">
                  <a:moveTo>
                    <a:pt x="1607184" y="0"/>
                  </a:moveTo>
                  <a:lnTo>
                    <a:pt x="73977" y="0"/>
                  </a:lnTo>
                  <a:lnTo>
                    <a:pt x="45084" y="4762"/>
                  </a:lnTo>
                  <a:lnTo>
                    <a:pt x="21590" y="18097"/>
                  </a:lnTo>
                  <a:lnTo>
                    <a:pt x="5715" y="37465"/>
                  </a:lnTo>
                  <a:lnTo>
                    <a:pt x="0" y="61277"/>
                  </a:lnTo>
                  <a:lnTo>
                    <a:pt x="0" y="554990"/>
                  </a:lnTo>
                  <a:lnTo>
                    <a:pt x="5715" y="578802"/>
                  </a:lnTo>
                  <a:lnTo>
                    <a:pt x="21590" y="598487"/>
                  </a:lnTo>
                  <a:lnTo>
                    <a:pt x="45084" y="611505"/>
                  </a:lnTo>
                  <a:lnTo>
                    <a:pt x="73977" y="616267"/>
                  </a:lnTo>
                  <a:lnTo>
                    <a:pt x="1607184" y="616267"/>
                  </a:lnTo>
                  <a:lnTo>
                    <a:pt x="1636077" y="611505"/>
                  </a:lnTo>
                  <a:lnTo>
                    <a:pt x="1659572" y="598487"/>
                  </a:lnTo>
                  <a:lnTo>
                    <a:pt x="1675129" y="578802"/>
                  </a:lnTo>
                  <a:lnTo>
                    <a:pt x="1680845" y="554990"/>
                  </a:lnTo>
                  <a:lnTo>
                    <a:pt x="1680845" y="61277"/>
                  </a:lnTo>
                  <a:lnTo>
                    <a:pt x="1675129" y="37465"/>
                  </a:lnTo>
                  <a:lnTo>
                    <a:pt x="1659572" y="18097"/>
                  </a:lnTo>
                  <a:lnTo>
                    <a:pt x="1636077" y="4762"/>
                  </a:lnTo>
                  <a:lnTo>
                    <a:pt x="160718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7" name="Google Shape;1837;p95"/>
            <p:cNvSpPr/>
            <p:nvPr/>
          </p:nvSpPr>
          <p:spPr>
            <a:xfrm>
              <a:off x="7202487" y="3755390"/>
              <a:ext cx="1680845" cy="616585"/>
            </a:xfrm>
            <a:custGeom>
              <a:avLst/>
              <a:gdLst/>
              <a:ahLst/>
              <a:cxnLst/>
              <a:rect l="l" t="t" r="r" b="b"/>
              <a:pathLst>
                <a:path w="1680845" h="616585" extrusionOk="0">
                  <a:moveTo>
                    <a:pt x="0" y="61277"/>
                  </a:moveTo>
                  <a:lnTo>
                    <a:pt x="5715" y="37465"/>
                  </a:lnTo>
                  <a:lnTo>
                    <a:pt x="21590" y="18097"/>
                  </a:lnTo>
                  <a:lnTo>
                    <a:pt x="45084" y="4762"/>
                  </a:lnTo>
                  <a:lnTo>
                    <a:pt x="73977" y="0"/>
                  </a:lnTo>
                  <a:lnTo>
                    <a:pt x="1607184" y="0"/>
                  </a:lnTo>
                  <a:lnTo>
                    <a:pt x="1659572" y="18097"/>
                  </a:lnTo>
                  <a:lnTo>
                    <a:pt x="1680845" y="61277"/>
                  </a:lnTo>
                  <a:lnTo>
                    <a:pt x="1680845" y="554990"/>
                  </a:lnTo>
                  <a:lnTo>
                    <a:pt x="1675129" y="578802"/>
                  </a:lnTo>
                  <a:lnTo>
                    <a:pt x="1659572" y="598487"/>
                  </a:lnTo>
                  <a:lnTo>
                    <a:pt x="1636077" y="611505"/>
                  </a:lnTo>
                  <a:lnTo>
                    <a:pt x="1607184" y="616267"/>
                  </a:lnTo>
                  <a:lnTo>
                    <a:pt x="73977" y="616267"/>
                  </a:lnTo>
                  <a:lnTo>
                    <a:pt x="45084" y="611505"/>
                  </a:lnTo>
                  <a:lnTo>
                    <a:pt x="21590" y="598487"/>
                  </a:lnTo>
                  <a:lnTo>
                    <a:pt x="5715" y="578802"/>
                  </a:lnTo>
                  <a:lnTo>
                    <a:pt x="0" y="554990"/>
                  </a:lnTo>
                  <a:lnTo>
                    <a:pt x="0" y="61277"/>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8" name="Google Shape;1838;p95"/>
            <p:cNvSpPr/>
            <p:nvPr/>
          </p:nvSpPr>
          <p:spPr>
            <a:xfrm>
              <a:off x="7293292" y="4472304"/>
              <a:ext cx="1499870" cy="615950"/>
            </a:xfrm>
            <a:custGeom>
              <a:avLst/>
              <a:gdLst/>
              <a:ahLst/>
              <a:cxnLst/>
              <a:rect l="l" t="t" r="r" b="b"/>
              <a:pathLst>
                <a:path w="1499870" h="615950" extrusionOk="0">
                  <a:moveTo>
                    <a:pt x="1425575" y="0"/>
                  </a:moveTo>
                  <a:lnTo>
                    <a:pt x="73977" y="0"/>
                  </a:lnTo>
                  <a:lnTo>
                    <a:pt x="45085" y="4762"/>
                  </a:lnTo>
                  <a:lnTo>
                    <a:pt x="21590" y="18097"/>
                  </a:lnTo>
                  <a:lnTo>
                    <a:pt x="5715" y="37465"/>
                  </a:lnTo>
                  <a:lnTo>
                    <a:pt x="0" y="61277"/>
                  </a:lnTo>
                  <a:lnTo>
                    <a:pt x="0" y="554990"/>
                  </a:lnTo>
                  <a:lnTo>
                    <a:pt x="5715" y="578802"/>
                  </a:lnTo>
                  <a:lnTo>
                    <a:pt x="21590" y="598170"/>
                  </a:lnTo>
                  <a:lnTo>
                    <a:pt x="45085" y="611187"/>
                  </a:lnTo>
                  <a:lnTo>
                    <a:pt x="73977" y="615950"/>
                  </a:lnTo>
                  <a:lnTo>
                    <a:pt x="1425575" y="615950"/>
                  </a:lnTo>
                  <a:lnTo>
                    <a:pt x="1454467" y="611187"/>
                  </a:lnTo>
                  <a:lnTo>
                    <a:pt x="1477962" y="598170"/>
                  </a:lnTo>
                  <a:lnTo>
                    <a:pt x="1493837" y="578802"/>
                  </a:lnTo>
                  <a:lnTo>
                    <a:pt x="1499552" y="554990"/>
                  </a:lnTo>
                  <a:lnTo>
                    <a:pt x="1499552" y="61277"/>
                  </a:lnTo>
                  <a:lnTo>
                    <a:pt x="1493837" y="37465"/>
                  </a:lnTo>
                  <a:lnTo>
                    <a:pt x="1477962" y="18097"/>
                  </a:lnTo>
                  <a:lnTo>
                    <a:pt x="1454467" y="4762"/>
                  </a:lnTo>
                  <a:lnTo>
                    <a:pt x="142557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39" name="Google Shape;1839;p95"/>
            <p:cNvSpPr/>
            <p:nvPr/>
          </p:nvSpPr>
          <p:spPr>
            <a:xfrm>
              <a:off x="7293292" y="4472304"/>
              <a:ext cx="1499870" cy="615950"/>
            </a:xfrm>
            <a:custGeom>
              <a:avLst/>
              <a:gdLst/>
              <a:ahLst/>
              <a:cxnLst/>
              <a:rect l="l" t="t" r="r" b="b"/>
              <a:pathLst>
                <a:path w="1499870" h="615950" extrusionOk="0">
                  <a:moveTo>
                    <a:pt x="0" y="61277"/>
                  </a:moveTo>
                  <a:lnTo>
                    <a:pt x="5715" y="37465"/>
                  </a:lnTo>
                  <a:lnTo>
                    <a:pt x="21590" y="18097"/>
                  </a:lnTo>
                  <a:lnTo>
                    <a:pt x="45085" y="4762"/>
                  </a:lnTo>
                  <a:lnTo>
                    <a:pt x="73977" y="0"/>
                  </a:lnTo>
                  <a:lnTo>
                    <a:pt x="1425575" y="0"/>
                  </a:lnTo>
                  <a:lnTo>
                    <a:pt x="1477962" y="18097"/>
                  </a:lnTo>
                  <a:lnTo>
                    <a:pt x="1499552" y="61277"/>
                  </a:lnTo>
                  <a:lnTo>
                    <a:pt x="1499552" y="554990"/>
                  </a:lnTo>
                  <a:lnTo>
                    <a:pt x="1493837" y="578802"/>
                  </a:lnTo>
                  <a:lnTo>
                    <a:pt x="1477962" y="598170"/>
                  </a:lnTo>
                  <a:lnTo>
                    <a:pt x="1454467" y="611187"/>
                  </a:lnTo>
                  <a:lnTo>
                    <a:pt x="1425575" y="615950"/>
                  </a:lnTo>
                  <a:lnTo>
                    <a:pt x="73977" y="615950"/>
                  </a:lnTo>
                  <a:lnTo>
                    <a:pt x="45085" y="611187"/>
                  </a:lnTo>
                  <a:lnTo>
                    <a:pt x="21590" y="598170"/>
                  </a:lnTo>
                  <a:lnTo>
                    <a:pt x="5715" y="578802"/>
                  </a:lnTo>
                  <a:lnTo>
                    <a:pt x="0" y="554990"/>
                  </a:lnTo>
                  <a:lnTo>
                    <a:pt x="0" y="61277"/>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0" name="Google Shape;1840;p95"/>
            <p:cNvSpPr/>
            <p:nvPr/>
          </p:nvSpPr>
          <p:spPr>
            <a:xfrm>
              <a:off x="7324089" y="5189220"/>
              <a:ext cx="1453515" cy="629285"/>
            </a:xfrm>
            <a:custGeom>
              <a:avLst/>
              <a:gdLst/>
              <a:ahLst/>
              <a:cxnLst/>
              <a:rect l="l" t="t" r="r" b="b"/>
              <a:pathLst>
                <a:path w="1453515" h="629285" extrusionOk="0">
                  <a:moveTo>
                    <a:pt x="1377950" y="0"/>
                  </a:moveTo>
                  <a:lnTo>
                    <a:pt x="74612" y="0"/>
                  </a:lnTo>
                  <a:lnTo>
                    <a:pt x="45719" y="5079"/>
                  </a:lnTo>
                  <a:lnTo>
                    <a:pt x="21907" y="18414"/>
                  </a:lnTo>
                  <a:lnTo>
                    <a:pt x="6032" y="38734"/>
                  </a:lnTo>
                  <a:lnTo>
                    <a:pt x="0" y="63182"/>
                  </a:lnTo>
                  <a:lnTo>
                    <a:pt x="0" y="566102"/>
                  </a:lnTo>
                  <a:lnTo>
                    <a:pt x="6032" y="590549"/>
                  </a:lnTo>
                  <a:lnTo>
                    <a:pt x="21907" y="610869"/>
                  </a:lnTo>
                  <a:lnTo>
                    <a:pt x="45719" y="624522"/>
                  </a:lnTo>
                  <a:lnTo>
                    <a:pt x="74612" y="629284"/>
                  </a:lnTo>
                  <a:lnTo>
                    <a:pt x="1377950" y="629284"/>
                  </a:lnTo>
                  <a:lnTo>
                    <a:pt x="1407159" y="624522"/>
                  </a:lnTo>
                  <a:lnTo>
                    <a:pt x="1431289" y="610869"/>
                  </a:lnTo>
                  <a:lnTo>
                    <a:pt x="1447800" y="590549"/>
                  </a:lnTo>
                  <a:lnTo>
                    <a:pt x="1453514" y="566102"/>
                  </a:lnTo>
                  <a:lnTo>
                    <a:pt x="1453514" y="63182"/>
                  </a:lnTo>
                  <a:lnTo>
                    <a:pt x="1447800" y="38734"/>
                  </a:lnTo>
                  <a:lnTo>
                    <a:pt x="1431289" y="18414"/>
                  </a:lnTo>
                  <a:lnTo>
                    <a:pt x="1407159" y="5079"/>
                  </a:lnTo>
                  <a:lnTo>
                    <a:pt x="137795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1" name="Google Shape;1841;p95"/>
            <p:cNvSpPr/>
            <p:nvPr/>
          </p:nvSpPr>
          <p:spPr>
            <a:xfrm>
              <a:off x="7324089" y="5189220"/>
              <a:ext cx="1453515" cy="629285"/>
            </a:xfrm>
            <a:custGeom>
              <a:avLst/>
              <a:gdLst/>
              <a:ahLst/>
              <a:cxnLst/>
              <a:rect l="l" t="t" r="r" b="b"/>
              <a:pathLst>
                <a:path w="1453515" h="629285" extrusionOk="0">
                  <a:moveTo>
                    <a:pt x="0" y="63182"/>
                  </a:moveTo>
                  <a:lnTo>
                    <a:pt x="6032" y="38734"/>
                  </a:lnTo>
                  <a:lnTo>
                    <a:pt x="21907" y="18414"/>
                  </a:lnTo>
                  <a:lnTo>
                    <a:pt x="45719" y="5079"/>
                  </a:lnTo>
                  <a:lnTo>
                    <a:pt x="74612" y="0"/>
                  </a:lnTo>
                  <a:lnTo>
                    <a:pt x="1377950" y="0"/>
                  </a:lnTo>
                  <a:lnTo>
                    <a:pt x="1431289" y="18414"/>
                  </a:lnTo>
                  <a:lnTo>
                    <a:pt x="1453514" y="63182"/>
                  </a:lnTo>
                  <a:lnTo>
                    <a:pt x="1453514" y="566102"/>
                  </a:lnTo>
                  <a:lnTo>
                    <a:pt x="1447800" y="590549"/>
                  </a:lnTo>
                  <a:lnTo>
                    <a:pt x="1431289" y="610869"/>
                  </a:lnTo>
                  <a:lnTo>
                    <a:pt x="1407159" y="624522"/>
                  </a:lnTo>
                  <a:lnTo>
                    <a:pt x="1377950" y="629284"/>
                  </a:lnTo>
                  <a:lnTo>
                    <a:pt x="74612" y="629284"/>
                  </a:lnTo>
                  <a:lnTo>
                    <a:pt x="45719" y="624522"/>
                  </a:lnTo>
                  <a:lnTo>
                    <a:pt x="21907" y="610869"/>
                  </a:lnTo>
                  <a:lnTo>
                    <a:pt x="6032" y="590549"/>
                  </a:lnTo>
                  <a:lnTo>
                    <a:pt x="0" y="566102"/>
                  </a:lnTo>
                  <a:lnTo>
                    <a:pt x="0" y="63182"/>
                  </a:lnTo>
                </a:path>
              </a:pathLst>
            </a:custGeom>
            <a:noFill/>
            <a:ln w="12700" cap="flat" cmpd="sng">
              <a:solidFill>
                <a:srgbClr val="E6A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2" name="Google Shape;1842;p95"/>
            <p:cNvSpPr/>
            <p:nvPr/>
          </p:nvSpPr>
          <p:spPr>
            <a:xfrm>
              <a:off x="8997314" y="1736725"/>
              <a:ext cx="2105025" cy="4289425"/>
            </a:xfrm>
            <a:custGeom>
              <a:avLst/>
              <a:gdLst/>
              <a:ahLst/>
              <a:cxnLst/>
              <a:rect l="l" t="t" r="r" b="b"/>
              <a:pathLst>
                <a:path w="2105025" h="4289425" extrusionOk="0">
                  <a:moveTo>
                    <a:pt x="1894522" y="0"/>
                  </a:moveTo>
                  <a:lnTo>
                    <a:pt x="210184" y="0"/>
                  </a:lnTo>
                  <a:lnTo>
                    <a:pt x="162242" y="4762"/>
                  </a:lnTo>
                  <a:lnTo>
                    <a:pt x="117792" y="17779"/>
                  </a:lnTo>
                  <a:lnTo>
                    <a:pt x="78739" y="38417"/>
                  </a:lnTo>
                  <a:lnTo>
                    <a:pt x="46354" y="65722"/>
                  </a:lnTo>
                  <a:lnTo>
                    <a:pt x="21272" y="98107"/>
                  </a:lnTo>
                  <a:lnTo>
                    <a:pt x="5714" y="134620"/>
                  </a:lnTo>
                  <a:lnTo>
                    <a:pt x="0" y="174625"/>
                  </a:lnTo>
                  <a:lnTo>
                    <a:pt x="0" y="4114165"/>
                  </a:lnTo>
                  <a:lnTo>
                    <a:pt x="5714" y="4154170"/>
                  </a:lnTo>
                  <a:lnTo>
                    <a:pt x="21272" y="4191317"/>
                  </a:lnTo>
                  <a:lnTo>
                    <a:pt x="46354" y="4223702"/>
                  </a:lnTo>
                  <a:lnTo>
                    <a:pt x="78739" y="4251007"/>
                  </a:lnTo>
                  <a:lnTo>
                    <a:pt x="117792" y="4271645"/>
                  </a:lnTo>
                  <a:lnTo>
                    <a:pt x="162242" y="4284980"/>
                  </a:lnTo>
                  <a:lnTo>
                    <a:pt x="210184" y="4289425"/>
                  </a:lnTo>
                  <a:lnTo>
                    <a:pt x="1894522" y="4289425"/>
                  </a:lnTo>
                  <a:lnTo>
                    <a:pt x="1943100" y="4284980"/>
                  </a:lnTo>
                  <a:lnTo>
                    <a:pt x="1987550" y="4271645"/>
                  </a:lnTo>
                  <a:lnTo>
                    <a:pt x="2026602" y="4251007"/>
                  </a:lnTo>
                  <a:lnTo>
                    <a:pt x="2058987" y="4223702"/>
                  </a:lnTo>
                  <a:lnTo>
                    <a:pt x="2083752" y="4191317"/>
                  </a:lnTo>
                  <a:lnTo>
                    <a:pt x="2099309" y="4154170"/>
                  </a:lnTo>
                  <a:lnTo>
                    <a:pt x="2105025" y="4114165"/>
                  </a:lnTo>
                  <a:lnTo>
                    <a:pt x="2105025" y="174625"/>
                  </a:lnTo>
                  <a:lnTo>
                    <a:pt x="2099309" y="134620"/>
                  </a:lnTo>
                  <a:lnTo>
                    <a:pt x="2083752" y="98107"/>
                  </a:lnTo>
                  <a:lnTo>
                    <a:pt x="2058987" y="65722"/>
                  </a:lnTo>
                  <a:lnTo>
                    <a:pt x="2026602" y="38417"/>
                  </a:lnTo>
                  <a:lnTo>
                    <a:pt x="1987550" y="17779"/>
                  </a:lnTo>
                  <a:lnTo>
                    <a:pt x="1943100" y="4762"/>
                  </a:lnTo>
                  <a:lnTo>
                    <a:pt x="1894522" y="0"/>
                  </a:lnTo>
                  <a:close/>
                </a:path>
              </a:pathLst>
            </a:custGeom>
            <a:solidFill>
              <a:srgbClr val="FFE8C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43" name="Google Shape;1843;p95"/>
            <p:cNvSpPr/>
            <p:nvPr/>
          </p:nvSpPr>
          <p:spPr>
            <a:xfrm>
              <a:off x="1138555" y="101600"/>
              <a:ext cx="9965055" cy="641350"/>
            </a:xfrm>
            <a:custGeom>
              <a:avLst/>
              <a:gdLst/>
              <a:ahLst/>
              <a:cxnLst/>
              <a:rect l="l" t="t" r="r" b="b"/>
              <a:pathLst>
                <a:path w="9965055" h="641350" extrusionOk="0">
                  <a:moveTo>
                    <a:pt x="9965055" y="0"/>
                  </a:moveTo>
                  <a:lnTo>
                    <a:pt x="0" y="0"/>
                  </a:lnTo>
                  <a:lnTo>
                    <a:pt x="0" y="641350"/>
                  </a:lnTo>
                  <a:lnTo>
                    <a:pt x="9965055" y="641350"/>
                  </a:lnTo>
                  <a:lnTo>
                    <a:pt x="9965055" y="0"/>
                  </a:lnTo>
                  <a:close/>
                </a:path>
              </a:pathLst>
            </a:custGeom>
            <a:solidFill>
              <a:srgbClr val="FFE6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
        <p:nvSpPr>
          <p:cNvPr id="1844" name="Google Shape;1844;p95"/>
          <p:cNvSpPr txBox="1"/>
          <p:nvPr/>
        </p:nvSpPr>
        <p:spPr>
          <a:xfrm>
            <a:off x="7108825" y="138747"/>
            <a:ext cx="3062606"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b="1">
                <a:solidFill>
                  <a:schemeClr val="dk1"/>
                </a:solidFill>
                <a:latin typeface="Calibri"/>
                <a:ea typeface="Calibri"/>
                <a:cs typeface="Calibri"/>
                <a:sym typeface="Calibri"/>
              </a:rPr>
              <a:t>Διαχείριση ασφάλειας (</a:t>
            </a:r>
            <a:r>
              <a:rPr lang="en-US" sz="1600" b="1">
                <a:solidFill>
                  <a:schemeClr val="dk1"/>
                </a:solidFill>
                <a:latin typeface="Arial"/>
                <a:ea typeface="Arial"/>
                <a:cs typeface="Arial"/>
                <a:sym typeface="Arial"/>
              </a:rPr>
              <a:t>SM)</a:t>
            </a:r>
            <a:endParaRPr sz="1600">
              <a:solidFill>
                <a:schemeClr val="dk1"/>
              </a:solidFill>
              <a:latin typeface="Arial"/>
              <a:ea typeface="Arial"/>
              <a:cs typeface="Arial"/>
              <a:sym typeface="Arial"/>
            </a:endParaRPr>
          </a:p>
        </p:txBody>
      </p:sp>
      <p:sp>
        <p:nvSpPr>
          <p:cNvPr id="1845" name="Google Shape;1845;p95"/>
          <p:cNvSpPr txBox="1"/>
          <p:nvPr/>
        </p:nvSpPr>
        <p:spPr>
          <a:xfrm>
            <a:off x="1233805" y="780097"/>
            <a:ext cx="2900665"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b="1">
                <a:solidFill>
                  <a:schemeClr val="dk1"/>
                </a:solidFill>
                <a:latin typeface="Calibri"/>
                <a:ea typeface="Calibri"/>
                <a:cs typeface="Calibri"/>
                <a:sym typeface="Calibri"/>
              </a:rPr>
              <a:t>Διαχείριση κινδύνων (</a:t>
            </a:r>
            <a:r>
              <a:rPr lang="en-US" sz="1600" b="1">
                <a:solidFill>
                  <a:schemeClr val="dk1"/>
                </a:solidFill>
                <a:latin typeface="Arial"/>
                <a:ea typeface="Arial"/>
                <a:cs typeface="Arial"/>
                <a:sym typeface="Arial"/>
              </a:rPr>
              <a:t>RM)</a:t>
            </a:r>
            <a:endParaRPr sz="1600">
              <a:solidFill>
                <a:schemeClr val="dk1"/>
              </a:solidFill>
              <a:latin typeface="Arial"/>
              <a:ea typeface="Arial"/>
              <a:cs typeface="Arial"/>
              <a:sym typeface="Arial"/>
            </a:endParaRPr>
          </a:p>
        </p:txBody>
      </p:sp>
      <p:sp>
        <p:nvSpPr>
          <p:cNvPr id="1846" name="Google Shape;1846;p95"/>
          <p:cNvSpPr txBox="1"/>
          <p:nvPr/>
        </p:nvSpPr>
        <p:spPr>
          <a:xfrm>
            <a:off x="9388475" y="1881822"/>
            <a:ext cx="1743588" cy="1744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chemeClr val="dk1"/>
                </a:solidFill>
                <a:latin typeface="Calibri"/>
                <a:ea typeface="Calibri"/>
                <a:cs typeface="Calibri"/>
                <a:sym typeface="Calibri"/>
              </a:rPr>
              <a:t>Αναφορές Ασφάλειας</a:t>
            </a:r>
            <a:endParaRPr sz="1050">
              <a:solidFill>
                <a:schemeClr val="dk1"/>
              </a:solidFill>
              <a:latin typeface="Calibri"/>
              <a:ea typeface="Calibri"/>
              <a:cs typeface="Calibri"/>
              <a:sym typeface="Calibri"/>
            </a:endParaRPr>
          </a:p>
        </p:txBody>
      </p:sp>
      <p:sp>
        <p:nvSpPr>
          <p:cNvPr id="1847" name="Google Shape;1847;p95"/>
          <p:cNvSpPr txBox="1"/>
          <p:nvPr/>
        </p:nvSpPr>
        <p:spPr>
          <a:xfrm>
            <a:off x="7321232" y="2259012"/>
            <a:ext cx="1892103" cy="1744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chemeClr val="dk1"/>
                </a:solidFill>
                <a:latin typeface="Calibri"/>
                <a:ea typeface="Calibri"/>
                <a:cs typeface="Calibri"/>
                <a:sym typeface="Calibri"/>
              </a:rPr>
              <a:t>Αντιμετώπιση κινδύνου</a:t>
            </a:r>
            <a:endParaRPr sz="1050">
              <a:solidFill>
                <a:schemeClr val="dk1"/>
              </a:solidFill>
              <a:latin typeface="Calibri"/>
              <a:ea typeface="Calibri"/>
              <a:cs typeface="Calibri"/>
              <a:sym typeface="Calibri"/>
            </a:endParaRPr>
          </a:p>
        </p:txBody>
      </p:sp>
      <p:sp>
        <p:nvSpPr>
          <p:cNvPr id="1848" name="Google Shape;1848;p95"/>
          <p:cNvSpPr txBox="1"/>
          <p:nvPr/>
        </p:nvSpPr>
        <p:spPr>
          <a:xfrm>
            <a:off x="9254807" y="2421890"/>
            <a:ext cx="2098514" cy="1744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chemeClr val="dk1"/>
                </a:solidFill>
                <a:latin typeface="Calibri"/>
                <a:ea typeface="Calibri"/>
                <a:cs typeface="Calibri"/>
                <a:sym typeface="Calibri"/>
              </a:rPr>
              <a:t>Παρακολούθηση/Ρύθμιση</a:t>
            </a:r>
            <a:endParaRPr sz="1050">
              <a:solidFill>
                <a:schemeClr val="dk1"/>
              </a:solidFill>
              <a:latin typeface="Calibri"/>
              <a:ea typeface="Calibri"/>
              <a:cs typeface="Calibri"/>
              <a:sym typeface="Calibri"/>
            </a:endParaRPr>
          </a:p>
        </p:txBody>
      </p:sp>
      <p:sp>
        <p:nvSpPr>
          <p:cNvPr id="1849" name="Google Shape;1849;p95"/>
          <p:cNvSpPr txBox="1"/>
          <p:nvPr/>
        </p:nvSpPr>
        <p:spPr>
          <a:xfrm>
            <a:off x="7560385" y="3220415"/>
            <a:ext cx="1908885" cy="2898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chemeClr val="dk1"/>
                </a:solidFill>
                <a:latin typeface="Calibri"/>
                <a:ea typeface="Calibri"/>
                <a:cs typeface="Calibri"/>
                <a:sym typeface="Calibri"/>
              </a:rPr>
              <a:t>Κατηγοριοποίηση </a:t>
            </a:r>
            <a:br>
              <a:rPr lang="en-US" sz="900" b="1">
                <a:solidFill>
                  <a:schemeClr val="dk1"/>
                </a:solidFill>
                <a:latin typeface="Calibri"/>
                <a:ea typeface="Calibri"/>
                <a:cs typeface="Calibri"/>
                <a:sym typeface="Calibri"/>
              </a:rPr>
            </a:br>
            <a:r>
              <a:rPr lang="en-US" sz="900" b="1">
                <a:solidFill>
                  <a:schemeClr val="dk1"/>
                </a:solidFill>
                <a:latin typeface="Calibri"/>
                <a:ea typeface="Calibri"/>
                <a:cs typeface="Calibri"/>
                <a:sym typeface="Calibri"/>
              </a:rPr>
              <a:t>των κινδύνων</a:t>
            </a:r>
            <a:endParaRPr sz="900">
              <a:solidFill>
                <a:schemeClr val="dk1"/>
              </a:solidFill>
              <a:latin typeface="Calibri"/>
              <a:ea typeface="Calibri"/>
              <a:cs typeface="Calibri"/>
              <a:sym typeface="Calibri"/>
            </a:endParaRPr>
          </a:p>
        </p:txBody>
      </p:sp>
      <p:sp>
        <p:nvSpPr>
          <p:cNvPr id="1850" name="Google Shape;1850;p95"/>
          <p:cNvSpPr txBox="1"/>
          <p:nvPr/>
        </p:nvSpPr>
        <p:spPr>
          <a:xfrm>
            <a:off x="9611677" y="2936874"/>
            <a:ext cx="1152043" cy="475323"/>
          </a:xfrm>
          <a:prstGeom prst="rect">
            <a:avLst/>
          </a:prstGeom>
          <a:noFill/>
          <a:ln>
            <a:noFill/>
          </a:ln>
        </p:spPr>
        <p:txBody>
          <a:bodyPr spcFirstLastPara="1" wrap="square" lIns="0" tIns="12700" rIns="0" bIns="0" anchor="t" anchorCtr="0">
            <a:spAutoFit/>
          </a:bodyPr>
          <a:lstStyle/>
          <a:p>
            <a:pPr marL="120650" marR="5080" lvl="0" indent="-107950" algn="l" rtl="0">
              <a:lnSpc>
                <a:spcPct val="151200"/>
              </a:lnSpc>
              <a:spcBef>
                <a:spcPts val="0"/>
              </a:spcBef>
              <a:spcAft>
                <a:spcPts val="0"/>
              </a:spcAft>
              <a:buNone/>
            </a:pPr>
            <a:r>
              <a:rPr lang="en-US" sz="1050" b="1">
                <a:solidFill>
                  <a:schemeClr val="dk1"/>
                </a:solidFill>
                <a:latin typeface="Calibri"/>
                <a:ea typeface="Calibri"/>
                <a:cs typeface="Calibri"/>
                <a:sym typeface="Calibri"/>
              </a:rPr>
              <a:t>Ασφάλεια SLA  διαχείριση</a:t>
            </a:r>
            <a:endParaRPr sz="1050">
              <a:solidFill>
                <a:schemeClr val="dk1"/>
              </a:solidFill>
              <a:latin typeface="Calibri"/>
              <a:ea typeface="Calibri"/>
              <a:cs typeface="Calibri"/>
              <a:sym typeface="Calibri"/>
            </a:endParaRPr>
          </a:p>
        </p:txBody>
      </p:sp>
      <p:sp>
        <p:nvSpPr>
          <p:cNvPr id="1851" name="Google Shape;1851;p95"/>
          <p:cNvSpPr txBox="1"/>
          <p:nvPr/>
        </p:nvSpPr>
        <p:spPr>
          <a:xfrm>
            <a:off x="7448550" y="3886200"/>
            <a:ext cx="1483476" cy="215123"/>
          </a:xfrm>
          <a:prstGeom prst="rect">
            <a:avLst/>
          </a:prstGeom>
          <a:noFill/>
          <a:ln>
            <a:noFill/>
          </a:ln>
        </p:spPr>
        <p:txBody>
          <a:bodyPr spcFirstLastPara="1" wrap="square" lIns="0" tIns="27300" rIns="0" bIns="0" anchor="t" anchorCtr="0">
            <a:spAutoFit/>
          </a:bodyPr>
          <a:lstStyle/>
          <a:p>
            <a:pPr marL="12700" marR="5080" lvl="0" indent="376555" algn="l" rtl="0">
              <a:lnSpc>
                <a:spcPct val="81111"/>
              </a:lnSpc>
              <a:spcBef>
                <a:spcPts val="0"/>
              </a:spcBef>
              <a:spcAft>
                <a:spcPts val="0"/>
              </a:spcAft>
              <a:buNone/>
            </a:pPr>
            <a:r>
              <a:rPr lang="en-US" sz="900" b="1">
                <a:solidFill>
                  <a:schemeClr val="dk1"/>
                </a:solidFill>
                <a:latin typeface="Calibri"/>
                <a:ea typeface="Calibri"/>
                <a:cs typeface="Calibri"/>
                <a:sym typeface="Calibri"/>
              </a:rPr>
              <a:t>Επιλογή μέτρων  αντιμετώπισης</a:t>
            </a:r>
            <a:endParaRPr sz="900">
              <a:solidFill>
                <a:schemeClr val="dk1"/>
              </a:solidFill>
              <a:latin typeface="Calibri"/>
              <a:ea typeface="Calibri"/>
              <a:cs typeface="Calibri"/>
              <a:sym typeface="Calibri"/>
            </a:endParaRPr>
          </a:p>
        </p:txBody>
      </p:sp>
      <p:sp>
        <p:nvSpPr>
          <p:cNvPr id="1852" name="Google Shape;1852;p95"/>
          <p:cNvSpPr txBox="1"/>
          <p:nvPr/>
        </p:nvSpPr>
        <p:spPr>
          <a:xfrm>
            <a:off x="9393237" y="3955415"/>
            <a:ext cx="1731002" cy="1744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chemeClr val="dk1"/>
                </a:solidFill>
                <a:latin typeface="Calibri"/>
                <a:ea typeface="Calibri"/>
                <a:cs typeface="Calibri"/>
                <a:sym typeface="Calibri"/>
              </a:rPr>
              <a:t>Εσωτερικό/Εξωτερικό</a:t>
            </a:r>
            <a:endParaRPr sz="1050">
              <a:solidFill>
                <a:schemeClr val="dk1"/>
              </a:solidFill>
              <a:latin typeface="Calibri"/>
              <a:ea typeface="Calibri"/>
              <a:cs typeface="Calibri"/>
              <a:sym typeface="Calibri"/>
            </a:endParaRPr>
          </a:p>
        </p:txBody>
      </p:sp>
      <p:sp>
        <p:nvSpPr>
          <p:cNvPr id="1853" name="Google Shape;1853;p95"/>
          <p:cNvSpPr txBox="1"/>
          <p:nvPr/>
        </p:nvSpPr>
        <p:spPr>
          <a:xfrm>
            <a:off x="9494202" y="4219257"/>
            <a:ext cx="1529625" cy="1744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chemeClr val="dk1"/>
                </a:solidFill>
                <a:latin typeface="Calibri"/>
                <a:ea typeface="Calibri"/>
                <a:cs typeface="Calibri"/>
                <a:sym typeface="Calibri"/>
              </a:rPr>
              <a:t>Έλεγχοι ασφαλείας</a:t>
            </a:r>
            <a:endParaRPr sz="1050">
              <a:solidFill>
                <a:schemeClr val="dk1"/>
              </a:solidFill>
              <a:latin typeface="Calibri"/>
              <a:ea typeface="Calibri"/>
              <a:cs typeface="Calibri"/>
              <a:sym typeface="Calibri"/>
            </a:endParaRPr>
          </a:p>
        </p:txBody>
      </p:sp>
      <p:sp>
        <p:nvSpPr>
          <p:cNvPr id="1854" name="Google Shape;1854;p95"/>
          <p:cNvSpPr txBox="1"/>
          <p:nvPr/>
        </p:nvSpPr>
        <p:spPr>
          <a:xfrm>
            <a:off x="7448550" y="4602797"/>
            <a:ext cx="1436488" cy="215123"/>
          </a:xfrm>
          <a:prstGeom prst="rect">
            <a:avLst/>
          </a:prstGeom>
          <a:noFill/>
          <a:ln>
            <a:noFill/>
          </a:ln>
        </p:spPr>
        <p:txBody>
          <a:bodyPr spcFirstLastPara="1" wrap="square" lIns="0" tIns="27300" rIns="0" bIns="0" anchor="t" anchorCtr="0">
            <a:spAutoFit/>
          </a:bodyPr>
          <a:lstStyle/>
          <a:p>
            <a:pPr marL="12700" marR="5080" lvl="0" indent="212090" algn="l" rtl="0">
              <a:lnSpc>
                <a:spcPct val="81111"/>
              </a:lnSpc>
              <a:spcBef>
                <a:spcPts val="0"/>
              </a:spcBef>
              <a:spcAft>
                <a:spcPts val="0"/>
              </a:spcAft>
              <a:buNone/>
            </a:pPr>
            <a:r>
              <a:rPr lang="en-US" sz="900" b="1">
                <a:solidFill>
                  <a:schemeClr val="dk1"/>
                </a:solidFill>
                <a:latin typeface="Calibri"/>
                <a:ea typeface="Calibri"/>
                <a:cs typeface="Calibri"/>
                <a:sym typeface="Calibri"/>
              </a:rPr>
              <a:t>Υλοποίηση μέτρων  αντιμετώπισης</a:t>
            </a:r>
            <a:endParaRPr sz="900">
              <a:solidFill>
                <a:schemeClr val="dk1"/>
              </a:solidFill>
              <a:latin typeface="Calibri"/>
              <a:ea typeface="Calibri"/>
              <a:cs typeface="Calibri"/>
              <a:sym typeface="Calibri"/>
            </a:endParaRPr>
          </a:p>
        </p:txBody>
      </p:sp>
      <p:sp>
        <p:nvSpPr>
          <p:cNvPr id="1855" name="Google Shape;1855;p95"/>
          <p:cNvSpPr txBox="1"/>
          <p:nvPr/>
        </p:nvSpPr>
        <p:spPr>
          <a:xfrm>
            <a:off x="9680256" y="4759959"/>
            <a:ext cx="973321" cy="1744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chemeClr val="dk1"/>
                </a:solidFill>
                <a:latin typeface="Calibri"/>
                <a:ea typeface="Calibri"/>
                <a:cs typeface="Calibri"/>
                <a:sym typeface="Calibri"/>
              </a:rPr>
              <a:t>Εκπαίδευση</a:t>
            </a:r>
            <a:endParaRPr sz="1050">
              <a:solidFill>
                <a:schemeClr val="dk1"/>
              </a:solidFill>
              <a:latin typeface="Calibri"/>
              <a:ea typeface="Calibri"/>
              <a:cs typeface="Calibri"/>
              <a:sym typeface="Calibri"/>
            </a:endParaRPr>
          </a:p>
        </p:txBody>
      </p:sp>
      <p:sp>
        <p:nvSpPr>
          <p:cNvPr id="1856" name="Google Shape;1856;p95"/>
          <p:cNvSpPr txBox="1"/>
          <p:nvPr/>
        </p:nvSpPr>
        <p:spPr>
          <a:xfrm>
            <a:off x="7381224" y="5329884"/>
            <a:ext cx="1521234" cy="215123"/>
          </a:xfrm>
          <a:prstGeom prst="rect">
            <a:avLst/>
          </a:prstGeom>
          <a:noFill/>
          <a:ln>
            <a:noFill/>
          </a:ln>
        </p:spPr>
        <p:txBody>
          <a:bodyPr spcFirstLastPara="1" wrap="square" lIns="0" tIns="27300" rIns="0" bIns="0" anchor="t" anchorCtr="0">
            <a:spAutoFit/>
          </a:bodyPr>
          <a:lstStyle/>
          <a:p>
            <a:pPr marL="12700" marR="5080" lvl="0" indent="266065" algn="l" rtl="0">
              <a:lnSpc>
                <a:spcPct val="81111"/>
              </a:lnSpc>
              <a:spcBef>
                <a:spcPts val="0"/>
              </a:spcBef>
              <a:spcAft>
                <a:spcPts val="0"/>
              </a:spcAft>
              <a:buNone/>
            </a:pPr>
            <a:r>
              <a:rPr lang="en-US" sz="900" b="1">
                <a:solidFill>
                  <a:schemeClr val="dk1"/>
                </a:solidFill>
                <a:latin typeface="Calibri"/>
                <a:ea typeface="Calibri"/>
                <a:cs typeface="Calibri"/>
                <a:sym typeface="Calibri"/>
              </a:rPr>
              <a:t>Αξιολόγηση- μέτρα  αντιμετώπισης</a:t>
            </a:r>
            <a:endParaRPr sz="900">
              <a:solidFill>
                <a:schemeClr val="dk1"/>
              </a:solidFill>
              <a:latin typeface="Calibri"/>
              <a:ea typeface="Calibri"/>
              <a:cs typeface="Calibri"/>
              <a:sym typeface="Calibri"/>
            </a:endParaRPr>
          </a:p>
        </p:txBody>
      </p:sp>
      <p:sp>
        <p:nvSpPr>
          <p:cNvPr id="1857" name="Google Shape;1857;p95"/>
          <p:cNvSpPr txBox="1"/>
          <p:nvPr/>
        </p:nvSpPr>
        <p:spPr>
          <a:xfrm>
            <a:off x="9738041" y="5300662"/>
            <a:ext cx="822289" cy="1744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chemeClr val="dk1"/>
                </a:solidFill>
                <a:latin typeface="Calibri"/>
                <a:ea typeface="Calibri"/>
                <a:cs typeface="Calibri"/>
                <a:sym typeface="Calibri"/>
              </a:rPr>
              <a:t>Συστάσεις</a:t>
            </a:r>
            <a:endParaRPr sz="1050">
              <a:solidFill>
                <a:schemeClr val="dk1"/>
              </a:solidFill>
              <a:latin typeface="Calibri"/>
              <a:ea typeface="Calibri"/>
              <a:cs typeface="Calibri"/>
              <a:sym typeface="Calibri"/>
            </a:endParaRPr>
          </a:p>
        </p:txBody>
      </p:sp>
      <p:sp>
        <p:nvSpPr>
          <p:cNvPr id="1858" name="Google Shape;1858;p95"/>
          <p:cNvSpPr txBox="1"/>
          <p:nvPr/>
        </p:nvSpPr>
        <p:spPr>
          <a:xfrm>
            <a:off x="1233804" y="1345247"/>
            <a:ext cx="2644749"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b="1">
                <a:solidFill>
                  <a:srgbClr val="FFFFFF"/>
                </a:solidFill>
                <a:latin typeface="Calibri"/>
                <a:ea typeface="Calibri"/>
                <a:cs typeface="Calibri"/>
                <a:sym typeface="Calibri"/>
              </a:rPr>
              <a:t>Ανάλυση κινδύνου (</a:t>
            </a:r>
            <a:r>
              <a:rPr lang="en-US" sz="1600" b="1">
                <a:solidFill>
                  <a:srgbClr val="FFFFFF"/>
                </a:solidFill>
                <a:latin typeface="Arial"/>
                <a:ea typeface="Arial"/>
                <a:cs typeface="Arial"/>
                <a:sym typeface="Arial"/>
              </a:rPr>
              <a:t>RA)</a:t>
            </a:r>
            <a:endParaRPr sz="1600">
              <a:solidFill>
                <a:schemeClr val="dk1"/>
              </a:solidFill>
              <a:latin typeface="Arial"/>
              <a:ea typeface="Arial"/>
              <a:cs typeface="Arial"/>
              <a:sym typeface="Arial"/>
            </a:endParaRPr>
          </a:p>
        </p:txBody>
      </p:sp>
      <p:sp>
        <p:nvSpPr>
          <p:cNvPr id="1859" name="Google Shape;1859;p95"/>
          <p:cNvSpPr txBox="1"/>
          <p:nvPr/>
        </p:nvSpPr>
        <p:spPr>
          <a:xfrm>
            <a:off x="3587749" y="2192337"/>
            <a:ext cx="1949999" cy="1744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chemeClr val="dk1"/>
                </a:solidFill>
                <a:latin typeface="Calibri"/>
                <a:ea typeface="Calibri"/>
                <a:cs typeface="Calibri"/>
                <a:sym typeface="Calibri"/>
              </a:rPr>
              <a:t>Προσδιορισμός κινδύνου</a:t>
            </a:r>
            <a:endParaRPr sz="1050">
              <a:solidFill>
                <a:schemeClr val="dk1"/>
              </a:solidFill>
              <a:latin typeface="Calibri"/>
              <a:ea typeface="Calibri"/>
              <a:cs typeface="Calibri"/>
              <a:sym typeface="Calibri"/>
            </a:endParaRPr>
          </a:p>
        </p:txBody>
      </p:sp>
      <p:sp>
        <p:nvSpPr>
          <p:cNvPr id="1860" name="Google Shape;1860;p95"/>
          <p:cNvSpPr txBox="1"/>
          <p:nvPr/>
        </p:nvSpPr>
        <p:spPr>
          <a:xfrm>
            <a:off x="1714500" y="2085022"/>
            <a:ext cx="1028700" cy="185307"/>
          </a:xfrm>
          <a:prstGeom prst="rect">
            <a:avLst/>
          </a:prstGeom>
          <a:noFill/>
          <a:ln>
            <a:noFill/>
          </a:ln>
        </p:spPr>
        <p:txBody>
          <a:bodyPr spcFirstLastPara="1" wrap="square" lIns="0" tIns="12700" rIns="0" bIns="0" anchor="t" anchorCtr="0">
            <a:spAutoFit/>
          </a:bodyPr>
          <a:lstStyle/>
          <a:p>
            <a:pPr marL="12700" marR="5080" lvl="0" indent="279400" algn="l" rtl="0">
              <a:lnSpc>
                <a:spcPct val="113399"/>
              </a:lnSpc>
              <a:spcBef>
                <a:spcPts val="0"/>
              </a:spcBef>
              <a:spcAft>
                <a:spcPts val="0"/>
              </a:spcAft>
              <a:buNone/>
            </a:pPr>
            <a:r>
              <a:rPr lang="en-US" sz="1050" b="1">
                <a:solidFill>
                  <a:schemeClr val="dk1"/>
                </a:solidFill>
                <a:latin typeface="Calibri"/>
                <a:ea typeface="Calibri"/>
                <a:cs typeface="Calibri"/>
                <a:sym typeface="Calibri"/>
              </a:rPr>
              <a:t>Πλαίσιο</a:t>
            </a:r>
            <a:endParaRPr sz="1050">
              <a:solidFill>
                <a:schemeClr val="dk1"/>
              </a:solidFill>
              <a:latin typeface="Calibri"/>
              <a:ea typeface="Calibri"/>
              <a:cs typeface="Calibri"/>
              <a:sym typeface="Calibri"/>
            </a:endParaRPr>
          </a:p>
        </p:txBody>
      </p:sp>
      <p:sp>
        <p:nvSpPr>
          <p:cNvPr id="1861" name="Google Shape;1861;p95"/>
          <p:cNvSpPr txBox="1"/>
          <p:nvPr/>
        </p:nvSpPr>
        <p:spPr>
          <a:xfrm>
            <a:off x="3921836" y="3091563"/>
            <a:ext cx="1249375" cy="365485"/>
          </a:xfrm>
          <a:prstGeom prst="rect">
            <a:avLst/>
          </a:prstGeom>
          <a:noFill/>
          <a:ln>
            <a:noFill/>
          </a:ln>
        </p:spPr>
        <p:txBody>
          <a:bodyPr spcFirstLastPara="1" wrap="square" lIns="0" tIns="49525" rIns="0" bIns="0" anchor="t" anchorCtr="0">
            <a:spAutoFit/>
          </a:bodyPr>
          <a:lstStyle/>
          <a:p>
            <a:pPr marL="12700" marR="0" lvl="0" indent="0" algn="l" rtl="0">
              <a:lnSpc>
                <a:spcPct val="100000"/>
              </a:lnSpc>
              <a:spcBef>
                <a:spcPts val="0"/>
              </a:spcBef>
              <a:spcAft>
                <a:spcPts val="0"/>
              </a:spcAft>
              <a:buNone/>
            </a:pPr>
            <a:r>
              <a:rPr lang="en-US" sz="900" b="1">
                <a:solidFill>
                  <a:schemeClr val="dk1"/>
                </a:solidFill>
                <a:latin typeface="Calibri"/>
                <a:ea typeface="Calibri"/>
                <a:cs typeface="Calibri"/>
                <a:sym typeface="Calibri"/>
              </a:rPr>
              <a:t>Προσδιορισμός των</a:t>
            </a:r>
            <a:endParaRPr sz="900">
              <a:solidFill>
                <a:schemeClr val="dk1"/>
              </a:solidFill>
              <a:latin typeface="Calibri"/>
              <a:ea typeface="Calibri"/>
              <a:cs typeface="Calibri"/>
              <a:sym typeface="Calibri"/>
            </a:endParaRPr>
          </a:p>
          <a:p>
            <a:pPr marL="340360" marR="0" lvl="0" indent="0" algn="l" rtl="0">
              <a:lnSpc>
                <a:spcPct val="100000"/>
              </a:lnSpc>
              <a:spcBef>
                <a:spcPts val="290"/>
              </a:spcBef>
              <a:spcAft>
                <a:spcPts val="0"/>
              </a:spcAft>
              <a:buNone/>
            </a:pPr>
            <a:r>
              <a:rPr lang="en-US" sz="900" b="1">
                <a:solidFill>
                  <a:schemeClr val="dk1"/>
                </a:solidFill>
                <a:latin typeface="Calibri"/>
                <a:ea typeface="Calibri"/>
                <a:cs typeface="Calibri"/>
                <a:sym typeface="Calibri"/>
              </a:rPr>
              <a:t>αγαθών</a:t>
            </a:r>
            <a:endParaRPr sz="900">
              <a:solidFill>
                <a:schemeClr val="dk1"/>
              </a:solidFill>
              <a:latin typeface="Calibri"/>
              <a:ea typeface="Calibri"/>
              <a:cs typeface="Calibri"/>
              <a:sym typeface="Calibri"/>
            </a:endParaRPr>
          </a:p>
        </p:txBody>
      </p:sp>
      <p:sp>
        <p:nvSpPr>
          <p:cNvPr id="1862" name="Google Shape;1862;p95"/>
          <p:cNvSpPr txBox="1"/>
          <p:nvPr/>
        </p:nvSpPr>
        <p:spPr>
          <a:xfrm>
            <a:off x="1843605" y="3090773"/>
            <a:ext cx="1389656" cy="374012"/>
          </a:xfrm>
          <a:prstGeom prst="rect">
            <a:avLst/>
          </a:prstGeom>
          <a:noFill/>
          <a:ln>
            <a:noFill/>
          </a:ln>
        </p:spPr>
        <p:txBody>
          <a:bodyPr spcFirstLastPara="1" wrap="square" lIns="0" tIns="55875" rIns="0" bIns="0" anchor="t" anchorCtr="0">
            <a:spAutoFit/>
          </a:bodyPr>
          <a:lstStyle/>
          <a:p>
            <a:pPr marL="235584" marR="0" lvl="0" indent="0" algn="l" rtl="0">
              <a:lnSpc>
                <a:spcPct val="100000"/>
              </a:lnSpc>
              <a:spcBef>
                <a:spcPts val="0"/>
              </a:spcBef>
              <a:spcAft>
                <a:spcPts val="0"/>
              </a:spcAft>
              <a:buNone/>
            </a:pPr>
            <a:r>
              <a:rPr lang="en-US" sz="900" b="1">
                <a:solidFill>
                  <a:schemeClr val="dk1"/>
                </a:solidFill>
                <a:latin typeface="Calibri"/>
                <a:ea typeface="Calibri"/>
                <a:cs typeface="Calibri"/>
                <a:sym typeface="Calibri"/>
              </a:rPr>
              <a:t>Γενικοί</a:t>
            </a:r>
            <a:endParaRPr sz="900">
              <a:solidFill>
                <a:schemeClr val="dk1"/>
              </a:solidFill>
              <a:latin typeface="Calibri"/>
              <a:ea typeface="Calibri"/>
              <a:cs typeface="Calibri"/>
              <a:sym typeface="Calibri"/>
            </a:endParaRPr>
          </a:p>
          <a:p>
            <a:pPr marL="12700" marR="5080" lvl="0" indent="0" algn="l" rtl="0">
              <a:lnSpc>
                <a:spcPct val="69000"/>
              </a:lnSpc>
              <a:spcBef>
                <a:spcPts val="600"/>
              </a:spcBef>
              <a:spcAft>
                <a:spcPts val="0"/>
              </a:spcAft>
              <a:buNone/>
            </a:pPr>
            <a:r>
              <a:rPr lang="en-US" sz="900" b="1">
                <a:solidFill>
                  <a:schemeClr val="dk1"/>
                </a:solidFill>
                <a:latin typeface="Calibri"/>
                <a:ea typeface="Calibri"/>
                <a:cs typeface="Calibri"/>
                <a:sym typeface="Calibri"/>
              </a:rPr>
              <a:t>προβληματισμοί</a:t>
            </a:r>
            <a:endParaRPr sz="900">
              <a:solidFill>
                <a:schemeClr val="dk1"/>
              </a:solidFill>
              <a:latin typeface="Calibri"/>
              <a:ea typeface="Calibri"/>
              <a:cs typeface="Calibri"/>
              <a:sym typeface="Calibri"/>
            </a:endParaRPr>
          </a:p>
        </p:txBody>
      </p:sp>
      <p:sp>
        <p:nvSpPr>
          <p:cNvPr id="1863" name="Google Shape;1863;p95"/>
          <p:cNvSpPr txBox="1"/>
          <p:nvPr/>
        </p:nvSpPr>
        <p:spPr>
          <a:xfrm>
            <a:off x="3955243" y="3720141"/>
            <a:ext cx="1704151" cy="2898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chemeClr val="dk1"/>
                </a:solidFill>
                <a:latin typeface="Calibri"/>
                <a:ea typeface="Calibri"/>
                <a:cs typeface="Calibri"/>
                <a:sym typeface="Calibri"/>
              </a:rPr>
              <a:t>Προσδιορισμός των</a:t>
            </a:r>
            <a:br>
              <a:rPr lang="en-US" sz="900" b="1">
                <a:solidFill>
                  <a:schemeClr val="dk1"/>
                </a:solidFill>
                <a:latin typeface="Calibri"/>
                <a:ea typeface="Calibri"/>
                <a:cs typeface="Calibri"/>
                <a:sym typeface="Calibri"/>
              </a:rPr>
            </a:br>
            <a:r>
              <a:rPr lang="en-US" sz="900" b="1">
                <a:solidFill>
                  <a:schemeClr val="dk1"/>
                </a:solidFill>
                <a:latin typeface="Calibri"/>
                <a:ea typeface="Calibri"/>
                <a:cs typeface="Calibri"/>
                <a:sym typeface="Calibri"/>
              </a:rPr>
              <a:t> απειλών</a:t>
            </a:r>
            <a:endParaRPr sz="900">
              <a:solidFill>
                <a:schemeClr val="dk1"/>
              </a:solidFill>
              <a:latin typeface="Calibri"/>
              <a:ea typeface="Calibri"/>
              <a:cs typeface="Calibri"/>
              <a:sym typeface="Calibri"/>
            </a:endParaRPr>
          </a:p>
        </p:txBody>
      </p:sp>
      <p:sp>
        <p:nvSpPr>
          <p:cNvPr id="1864" name="Google Shape;1864;p95"/>
          <p:cNvSpPr txBox="1"/>
          <p:nvPr/>
        </p:nvSpPr>
        <p:spPr>
          <a:xfrm>
            <a:off x="1938653" y="3966539"/>
            <a:ext cx="1018631" cy="1513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chemeClr val="dk1"/>
                </a:solidFill>
                <a:latin typeface="Calibri"/>
                <a:ea typeface="Calibri"/>
                <a:cs typeface="Calibri"/>
                <a:sym typeface="Calibri"/>
              </a:rPr>
              <a:t>Βασικά κριτήρια</a:t>
            </a:r>
            <a:endParaRPr sz="900">
              <a:solidFill>
                <a:schemeClr val="dk1"/>
              </a:solidFill>
              <a:latin typeface="Calibri"/>
              <a:ea typeface="Calibri"/>
              <a:cs typeface="Calibri"/>
              <a:sym typeface="Calibri"/>
            </a:endParaRPr>
          </a:p>
        </p:txBody>
      </p:sp>
      <p:sp>
        <p:nvSpPr>
          <p:cNvPr id="1865" name="Google Shape;1865;p95"/>
          <p:cNvSpPr txBox="1"/>
          <p:nvPr/>
        </p:nvSpPr>
        <p:spPr>
          <a:xfrm>
            <a:off x="3787682" y="4260445"/>
            <a:ext cx="1325731" cy="336952"/>
          </a:xfrm>
          <a:prstGeom prst="rect">
            <a:avLst/>
          </a:prstGeom>
          <a:noFill/>
          <a:ln>
            <a:noFill/>
          </a:ln>
        </p:spPr>
        <p:txBody>
          <a:bodyPr spcFirstLastPara="1" wrap="square" lIns="0" tIns="24125" rIns="0" bIns="0" anchor="t" anchorCtr="0">
            <a:spAutoFit/>
          </a:bodyPr>
          <a:lstStyle/>
          <a:p>
            <a:pPr marL="12700" marR="5080" lvl="0" indent="-2539" algn="ctr" rtl="0">
              <a:lnSpc>
                <a:spcPct val="84444"/>
              </a:lnSpc>
              <a:spcBef>
                <a:spcPts val="0"/>
              </a:spcBef>
              <a:spcAft>
                <a:spcPts val="0"/>
              </a:spcAft>
              <a:buNone/>
            </a:pPr>
            <a:r>
              <a:rPr lang="en-US" sz="900" b="1">
                <a:solidFill>
                  <a:schemeClr val="dk1"/>
                </a:solidFill>
                <a:latin typeface="Calibri"/>
                <a:ea typeface="Calibri"/>
                <a:cs typeface="Calibri"/>
                <a:sym typeface="Calibri"/>
              </a:rPr>
              <a:t>Προσδιορισμός των  υφιστάμενων μέτρων  αντιμετώπισης</a:t>
            </a:r>
            <a:endParaRPr sz="900">
              <a:solidFill>
                <a:schemeClr val="dk1"/>
              </a:solidFill>
              <a:latin typeface="Calibri"/>
              <a:ea typeface="Calibri"/>
              <a:cs typeface="Calibri"/>
              <a:sym typeface="Calibri"/>
            </a:endParaRPr>
          </a:p>
        </p:txBody>
      </p:sp>
      <p:sp>
        <p:nvSpPr>
          <p:cNvPr id="1866" name="Google Shape;1866;p95"/>
          <p:cNvSpPr txBox="1"/>
          <p:nvPr/>
        </p:nvSpPr>
        <p:spPr>
          <a:xfrm>
            <a:off x="1908886" y="4565252"/>
            <a:ext cx="1086596" cy="227948"/>
          </a:xfrm>
          <a:prstGeom prst="rect">
            <a:avLst/>
          </a:prstGeom>
          <a:noFill/>
          <a:ln>
            <a:noFill/>
          </a:ln>
        </p:spPr>
        <p:txBody>
          <a:bodyPr spcFirstLastPara="1" wrap="square" lIns="0" tIns="17775" rIns="0" bIns="0" anchor="t" anchorCtr="0">
            <a:spAutoFit/>
          </a:bodyPr>
          <a:lstStyle/>
          <a:p>
            <a:pPr marL="38100" marR="5080" lvl="0" indent="-25400" algn="l" rtl="0">
              <a:lnSpc>
                <a:spcPct val="91000"/>
              </a:lnSpc>
              <a:spcBef>
                <a:spcPts val="0"/>
              </a:spcBef>
              <a:spcAft>
                <a:spcPts val="0"/>
              </a:spcAft>
              <a:buNone/>
            </a:pPr>
            <a:r>
              <a:rPr lang="en-US" sz="900" b="1">
                <a:solidFill>
                  <a:schemeClr val="dk1"/>
                </a:solidFill>
                <a:latin typeface="Calibri"/>
                <a:ea typeface="Calibri"/>
                <a:cs typeface="Calibri"/>
                <a:sym typeface="Calibri"/>
              </a:rPr>
              <a:t>Πεδίο εφαρμογής  όρια</a:t>
            </a:r>
            <a:endParaRPr sz="900">
              <a:solidFill>
                <a:schemeClr val="dk1"/>
              </a:solidFill>
              <a:latin typeface="Calibri"/>
              <a:ea typeface="Calibri"/>
              <a:cs typeface="Calibri"/>
              <a:sym typeface="Calibri"/>
            </a:endParaRPr>
          </a:p>
        </p:txBody>
      </p:sp>
      <p:sp>
        <p:nvSpPr>
          <p:cNvPr id="1867" name="Google Shape;1867;p95"/>
          <p:cNvSpPr txBox="1"/>
          <p:nvPr/>
        </p:nvSpPr>
        <p:spPr>
          <a:xfrm>
            <a:off x="3984513" y="4886058"/>
            <a:ext cx="1163789" cy="215123"/>
          </a:xfrm>
          <a:prstGeom prst="rect">
            <a:avLst/>
          </a:prstGeom>
          <a:noFill/>
          <a:ln>
            <a:noFill/>
          </a:ln>
        </p:spPr>
        <p:txBody>
          <a:bodyPr spcFirstLastPara="1" wrap="square" lIns="0" tIns="27300" rIns="0" bIns="0" anchor="t" anchorCtr="0">
            <a:spAutoFit/>
          </a:bodyPr>
          <a:lstStyle/>
          <a:p>
            <a:pPr marL="71120" marR="5080" lvl="0" indent="-59055" algn="l" rtl="0">
              <a:lnSpc>
                <a:spcPct val="81111"/>
              </a:lnSpc>
              <a:spcBef>
                <a:spcPts val="0"/>
              </a:spcBef>
              <a:spcAft>
                <a:spcPts val="0"/>
              </a:spcAft>
              <a:buNone/>
            </a:pPr>
            <a:r>
              <a:rPr lang="en-US" sz="900" b="1">
                <a:solidFill>
                  <a:schemeClr val="dk1"/>
                </a:solidFill>
                <a:latin typeface="Calibri"/>
                <a:ea typeface="Calibri"/>
                <a:cs typeface="Calibri"/>
                <a:sym typeface="Calibri"/>
              </a:rPr>
              <a:t>Προσδιορισμός των  Ευπαθειών</a:t>
            </a:r>
            <a:endParaRPr sz="900">
              <a:solidFill>
                <a:schemeClr val="dk1"/>
              </a:solidFill>
              <a:latin typeface="Calibri"/>
              <a:ea typeface="Calibri"/>
              <a:cs typeface="Calibri"/>
              <a:sym typeface="Calibri"/>
            </a:endParaRPr>
          </a:p>
        </p:txBody>
      </p:sp>
      <p:sp>
        <p:nvSpPr>
          <p:cNvPr id="1868" name="Google Shape;1868;p95"/>
          <p:cNvSpPr txBox="1"/>
          <p:nvPr/>
        </p:nvSpPr>
        <p:spPr>
          <a:xfrm>
            <a:off x="2015566" y="5380941"/>
            <a:ext cx="930529" cy="2898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chemeClr val="dk1"/>
                </a:solidFill>
                <a:latin typeface="Calibri"/>
                <a:ea typeface="Calibri"/>
                <a:cs typeface="Calibri"/>
                <a:sym typeface="Calibri"/>
              </a:rPr>
              <a:t>Οργάνωση για RM</a:t>
            </a:r>
            <a:endParaRPr sz="900">
              <a:solidFill>
                <a:schemeClr val="dk1"/>
              </a:solidFill>
              <a:latin typeface="Calibri"/>
              <a:ea typeface="Calibri"/>
              <a:cs typeface="Calibri"/>
              <a:sym typeface="Calibri"/>
            </a:endParaRPr>
          </a:p>
        </p:txBody>
      </p:sp>
      <p:sp>
        <p:nvSpPr>
          <p:cNvPr id="1869" name="Google Shape;1869;p95"/>
          <p:cNvSpPr txBox="1"/>
          <p:nvPr/>
        </p:nvSpPr>
        <p:spPr>
          <a:xfrm>
            <a:off x="3938614" y="5465023"/>
            <a:ext cx="1147848" cy="200376"/>
          </a:xfrm>
          <a:prstGeom prst="rect">
            <a:avLst/>
          </a:prstGeom>
          <a:noFill/>
          <a:ln>
            <a:noFill/>
          </a:ln>
        </p:spPr>
        <p:txBody>
          <a:bodyPr spcFirstLastPara="1" wrap="square" lIns="0" tIns="12700" rIns="0" bIns="0" anchor="t" anchorCtr="0">
            <a:spAutoFit/>
          </a:bodyPr>
          <a:lstStyle/>
          <a:p>
            <a:pPr marL="0" marR="5080" lvl="0" indent="0" algn="r" rtl="0">
              <a:lnSpc>
                <a:spcPct val="75555"/>
              </a:lnSpc>
              <a:spcBef>
                <a:spcPts val="0"/>
              </a:spcBef>
              <a:spcAft>
                <a:spcPts val="0"/>
              </a:spcAft>
              <a:buNone/>
            </a:pPr>
            <a:r>
              <a:rPr lang="en-US" sz="900" b="1">
                <a:solidFill>
                  <a:schemeClr val="dk1"/>
                </a:solidFill>
                <a:latin typeface="Calibri"/>
                <a:ea typeface="Calibri"/>
                <a:cs typeface="Calibri"/>
                <a:sym typeface="Calibri"/>
              </a:rPr>
              <a:t>Προσδιορισμός των</a:t>
            </a:r>
            <a:endParaRPr sz="900">
              <a:solidFill>
                <a:schemeClr val="dk1"/>
              </a:solidFill>
              <a:latin typeface="Calibri"/>
              <a:ea typeface="Calibri"/>
              <a:cs typeface="Calibri"/>
              <a:sym typeface="Calibri"/>
            </a:endParaRPr>
          </a:p>
          <a:p>
            <a:pPr marL="0" marR="63500" lvl="0" indent="0" algn="r" rtl="0">
              <a:lnSpc>
                <a:spcPct val="75555"/>
              </a:lnSpc>
              <a:spcBef>
                <a:spcPts val="0"/>
              </a:spcBef>
              <a:spcAft>
                <a:spcPts val="0"/>
              </a:spcAft>
              <a:buNone/>
            </a:pPr>
            <a:r>
              <a:rPr lang="en-US" sz="900" b="1">
                <a:solidFill>
                  <a:schemeClr val="dk1"/>
                </a:solidFill>
                <a:latin typeface="Calibri"/>
                <a:ea typeface="Calibri"/>
                <a:cs typeface="Calibri"/>
                <a:sym typeface="Calibri"/>
              </a:rPr>
              <a:t>επιπτώσεων</a:t>
            </a:r>
            <a:endParaRPr sz="900">
              <a:solidFill>
                <a:schemeClr val="dk1"/>
              </a:solidFill>
              <a:latin typeface="Calibri"/>
              <a:ea typeface="Calibri"/>
              <a:cs typeface="Calibri"/>
              <a:sym typeface="Calibri"/>
            </a:endParaRPr>
          </a:p>
        </p:txBody>
      </p:sp>
      <p:sp>
        <p:nvSpPr>
          <p:cNvPr id="1870" name="Google Shape;1870;p95"/>
          <p:cNvSpPr txBox="1"/>
          <p:nvPr/>
        </p:nvSpPr>
        <p:spPr>
          <a:xfrm>
            <a:off x="5660707" y="2259012"/>
            <a:ext cx="1521234" cy="17440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50" b="1">
                <a:solidFill>
                  <a:schemeClr val="dk1"/>
                </a:solidFill>
                <a:latin typeface="Calibri"/>
                <a:ea typeface="Calibri"/>
                <a:cs typeface="Calibri"/>
                <a:sym typeface="Calibri"/>
              </a:rPr>
              <a:t>Εκτίμηση κινδύνου</a:t>
            </a:r>
            <a:endParaRPr sz="1050">
              <a:solidFill>
                <a:schemeClr val="dk1"/>
              </a:solidFill>
              <a:latin typeface="Calibri"/>
              <a:ea typeface="Calibri"/>
              <a:cs typeface="Calibri"/>
              <a:sym typeface="Calibri"/>
            </a:endParaRPr>
          </a:p>
        </p:txBody>
      </p:sp>
      <p:sp>
        <p:nvSpPr>
          <p:cNvPr id="1871" name="Google Shape;1871;p95"/>
          <p:cNvSpPr txBox="1"/>
          <p:nvPr/>
        </p:nvSpPr>
        <p:spPr>
          <a:xfrm>
            <a:off x="5597632" y="3193231"/>
            <a:ext cx="1612693" cy="336952"/>
          </a:xfrm>
          <a:prstGeom prst="rect">
            <a:avLst/>
          </a:prstGeom>
          <a:noFill/>
          <a:ln>
            <a:noFill/>
          </a:ln>
        </p:spPr>
        <p:txBody>
          <a:bodyPr spcFirstLastPara="1" wrap="square" lIns="0" tIns="24125" rIns="0" bIns="0" anchor="t" anchorCtr="0">
            <a:spAutoFit/>
          </a:bodyPr>
          <a:lstStyle/>
          <a:p>
            <a:pPr marL="163195" marR="5080" lvl="0" indent="-151130" algn="l" rtl="0">
              <a:lnSpc>
                <a:spcPct val="84444"/>
              </a:lnSpc>
              <a:spcBef>
                <a:spcPts val="0"/>
              </a:spcBef>
              <a:spcAft>
                <a:spcPts val="0"/>
              </a:spcAft>
              <a:buNone/>
            </a:pPr>
            <a:r>
              <a:rPr lang="en-US" sz="900" b="1">
                <a:solidFill>
                  <a:schemeClr val="dk1"/>
                </a:solidFill>
                <a:latin typeface="Calibri"/>
                <a:ea typeface="Calibri"/>
                <a:cs typeface="Calibri"/>
                <a:sym typeface="Calibri"/>
              </a:rPr>
              <a:t>Επιλογή της </a:t>
            </a:r>
            <a:br>
              <a:rPr lang="en-US" sz="900" b="1">
                <a:solidFill>
                  <a:schemeClr val="dk1"/>
                </a:solidFill>
                <a:latin typeface="Calibri"/>
                <a:ea typeface="Calibri"/>
                <a:cs typeface="Calibri"/>
                <a:sym typeface="Calibri"/>
              </a:rPr>
            </a:br>
            <a:r>
              <a:rPr lang="en-US" sz="900" b="1">
                <a:solidFill>
                  <a:schemeClr val="dk1"/>
                </a:solidFill>
                <a:latin typeface="Calibri"/>
                <a:ea typeface="Calibri"/>
                <a:cs typeface="Calibri"/>
                <a:sym typeface="Calibri"/>
              </a:rPr>
              <a:t>μεθοδολογίας</a:t>
            </a:r>
            <a:br>
              <a:rPr lang="en-US" sz="900" b="1">
                <a:solidFill>
                  <a:schemeClr val="dk1"/>
                </a:solidFill>
                <a:latin typeface="Calibri"/>
                <a:ea typeface="Calibri"/>
                <a:cs typeface="Calibri"/>
                <a:sym typeface="Calibri"/>
              </a:rPr>
            </a:br>
            <a:r>
              <a:rPr lang="en-US" sz="900" b="1">
                <a:solidFill>
                  <a:schemeClr val="dk1"/>
                </a:solidFill>
                <a:latin typeface="Calibri"/>
                <a:ea typeface="Calibri"/>
                <a:cs typeface="Calibri"/>
                <a:sym typeface="Calibri"/>
              </a:rPr>
              <a:t>  εκτίμησης κινδύνου</a:t>
            </a:r>
            <a:endParaRPr sz="900">
              <a:solidFill>
                <a:schemeClr val="dk1"/>
              </a:solidFill>
              <a:latin typeface="Calibri"/>
              <a:ea typeface="Calibri"/>
              <a:cs typeface="Calibri"/>
              <a:sym typeface="Calibri"/>
            </a:endParaRPr>
          </a:p>
        </p:txBody>
      </p:sp>
      <p:sp>
        <p:nvSpPr>
          <p:cNvPr id="1872" name="Google Shape;1872;p95"/>
          <p:cNvSpPr txBox="1"/>
          <p:nvPr/>
        </p:nvSpPr>
        <p:spPr>
          <a:xfrm>
            <a:off x="5719930" y="3940035"/>
            <a:ext cx="1547245" cy="304892"/>
          </a:xfrm>
          <a:prstGeom prst="rect">
            <a:avLst/>
          </a:prstGeom>
          <a:noFill/>
          <a:ln>
            <a:noFill/>
          </a:ln>
        </p:spPr>
        <p:txBody>
          <a:bodyPr spcFirstLastPara="1" wrap="square" lIns="0" tIns="27300" rIns="0" bIns="0" anchor="t" anchorCtr="0">
            <a:spAutoFit/>
          </a:bodyPr>
          <a:lstStyle/>
          <a:p>
            <a:pPr marL="398780" marR="5080" lvl="0" indent="-386715" algn="l" rtl="0">
              <a:lnSpc>
                <a:spcPct val="81111"/>
              </a:lnSpc>
              <a:spcBef>
                <a:spcPts val="0"/>
              </a:spcBef>
              <a:spcAft>
                <a:spcPts val="0"/>
              </a:spcAft>
              <a:buNone/>
            </a:pPr>
            <a:r>
              <a:rPr lang="en-US" sz="900" b="1">
                <a:solidFill>
                  <a:schemeClr val="dk1"/>
                </a:solidFill>
                <a:latin typeface="Calibri"/>
                <a:ea typeface="Calibri"/>
                <a:cs typeface="Calibri"/>
                <a:sym typeface="Calibri"/>
              </a:rPr>
              <a:t>Αξιολόγηση του </a:t>
            </a:r>
            <a:br>
              <a:rPr lang="en-US" sz="900" b="1">
                <a:solidFill>
                  <a:schemeClr val="dk1"/>
                </a:solidFill>
                <a:latin typeface="Calibri"/>
                <a:ea typeface="Calibri"/>
                <a:cs typeface="Calibri"/>
                <a:sym typeface="Calibri"/>
              </a:rPr>
            </a:br>
            <a:r>
              <a:rPr lang="en-US" sz="900" b="1">
                <a:solidFill>
                  <a:schemeClr val="dk1"/>
                </a:solidFill>
                <a:latin typeface="Calibri"/>
                <a:ea typeface="Calibri"/>
                <a:cs typeface="Calibri"/>
                <a:sym typeface="Calibri"/>
              </a:rPr>
              <a:t>επιπέδου  </a:t>
            </a:r>
            <a:br>
              <a:rPr lang="en-US" sz="900" b="1">
                <a:solidFill>
                  <a:schemeClr val="dk1"/>
                </a:solidFill>
                <a:latin typeface="Calibri"/>
                <a:ea typeface="Calibri"/>
                <a:cs typeface="Calibri"/>
                <a:sym typeface="Calibri"/>
              </a:rPr>
            </a:br>
            <a:r>
              <a:rPr lang="en-US" sz="900" b="1">
                <a:solidFill>
                  <a:schemeClr val="dk1"/>
                </a:solidFill>
                <a:latin typeface="Calibri"/>
                <a:ea typeface="Calibri"/>
                <a:cs typeface="Calibri"/>
                <a:sym typeface="Calibri"/>
              </a:rPr>
              <a:t>απειλής</a:t>
            </a:r>
            <a:endParaRPr sz="900">
              <a:solidFill>
                <a:schemeClr val="dk1"/>
              </a:solidFill>
              <a:latin typeface="Calibri"/>
              <a:ea typeface="Calibri"/>
              <a:cs typeface="Calibri"/>
              <a:sym typeface="Calibri"/>
            </a:endParaRPr>
          </a:p>
        </p:txBody>
      </p:sp>
      <p:sp>
        <p:nvSpPr>
          <p:cNvPr id="1873" name="Google Shape;1873;p95"/>
          <p:cNvSpPr txBox="1"/>
          <p:nvPr/>
        </p:nvSpPr>
        <p:spPr>
          <a:xfrm>
            <a:off x="5624536" y="4698440"/>
            <a:ext cx="1397052" cy="215123"/>
          </a:xfrm>
          <a:prstGeom prst="rect">
            <a:avLst/>
          </a:prstGeom>
          <a:noFill/>
          <a:ln>
            <a:noFill/>
          </a:ln>
        </p:spPr>
        <p:txBody>
          <a:bodyPr spcFirstLastPara="1" wrap="square" lIns="0" tIns="27300" rIns="0" bIns="0" anchor="t" anchorCtr="0">
            <a:spAutoFit/>
          </a:bodyPr>
          <a:lstStyle/>
          <a:p>
            <a:pPr marL="238759" marR="5080" lvl="0" indent="-226694" algn="l" rtl="0">
              <a:lnSpc>
                <a:spcPct val="81111"/>
              </a:lnSpc>
              <a:spcBef>
                <a:spcPts val="0"/>
              </a:spcBef>
              <a:spcAft>
                <a:spcPts val="0"/>
              </a:spcAft>
              <a:buNone/>
            </a:pPr>
            <a:r>
              <a:rPr lang="en-US" sz="900" b="1">
                <a:solidFill>
                  <a:schemeClr val="dk1"/>
                </a:solidFill>
                <a:latin typeface="Calibri"/>
                <a:ea typeface="Calibri"/>
                <a:cs typeface="Calibri"/>
                <a:sym typeface="Calibri"/>
              </a:rPr>
              <a:t>Εκτίμηση του επιπέδου  επιπτώσεων</a:t>
            </a:r>
            <a:endParaRPr sz="900">
              <a:solidFill>
                <a:schemeClr val="dk1"/>
              </a:solidFill>
              <a:latin typeface="Calibri"/>
              <a:ea typeface="Calibri"/>
              <a:cs typeface="Calibri"/>
              <a:sym typeface="Calibri"/>
            </a:endParaRPr>
          </a:p>
        </p:txBody>
      </p:sp>
      <p:sp>
        <p:nvSpPr>
          <p:cNvPr id="1874" name="Google Shape;1874;p95"/>
          <p:cNvSpPr txBox="1"/>
          <p:nvPr/>
        </p:nvSpPr>
        <p:spPr>
          <a:xfrm>
            <a:off x="6002336" y="5346278"/>
            <a:ext cx="618395" cy="304892"/>
          </a:xfrm>
          <a:prstGeom prst="rect">
            <a:avLst/>
          </a:prstGeom>
          <a:noFill/>
          <a:ln>
            <a:noFill/>
          </a:ln>
        </p:spPr>
        <p:txBody>
          <a:bodyPr spcFirstLastPara="1" wrap="square" lIns="0" tIns="27300" rIns="0" bIns="0" anchor="t" anchorCtr="0">
            <a:spAutoFit/>
          </a:bodyPr>
          <a:lstStyle/>
          <a:p>
            <a:pPr marL="12700" marR="5080" lvl="0" indent="22225" algn="just" rtl="0">
              <a:lnSpc>
                <a:spcPct val="81111"/>
              </a:lnSpc>
              <a:spcBef>
                <a:spcPts val="0"/>
              </a:spcBef>
              <a:spcAft>
                <a:spcPts val="0"/>
              </a:spcAft>
              <a:buNone/>
            </a:pPr>
            <a:r>
              <a:rPr lang="en-US" sz="900" b="1">
                <a:solidFill>
                  <a:schemeClr val="dk1"/>
                </a:solidFill>
                <a:latin typeface="Calibri"/>
                <a:ea typeface="Calibri"/>
                <a:cs typeface="Calibri"/>
                <a:sym typeface="Calibri"/>
              </a:rPr>
              <a:t>Εκτίμηση  επιπέδου  κινδύνου</a:t>
            </a:r>
            <a:endParaRPr sz="900">
              <a:solidFill>
                <a:schemeClr val="dk1"/>
              </a:solidFill>
              <a:latin typeface="Calibri"/>
              <a:ea typeface="Calibri"/>
              <a:cs typeface="Calibri"/>
              <a:sym typeface="Calibri"/>
            </a:endParaRPr>
          </a:p>
        </p:txBody>
      </p:sp>
      <p:grpSp>
        <p:nvGrpSpPr>
          <p:cNvPr id="1875" name="Google Shape;1875;p95"/>
          <p:cNvGrpSpPr/>
          <p:nvPr/>
        </p:nvGrpSpPr>
        <p:grpSpPr>
          <a:xfrm>
            <a:off x="1132205" y="101599"/>
            <a:ext cx="13184309" cy="6137911"/>
            <a:chOff x="1132205" y="101599"/>
            <a:chExt cx="9977755" cy="6137911"/>
          </a:xfrm>
        </p:grpSpPr>
        <p:sp>
          <p:nvSpPr>
            <p:cNvPr id="1876" name="Google Shape;1876;p95"/>
            <p:cNvSpPr/>
            <p:nvPr/>
          </p:nvSpPr>
          <p:spPr>
            <a:xfrm>
              <a:off x="1138555" y="114300"/>
              <a:ext cx="9965055" cy="6125210"/>
            </a:xfrm>
            <a:custGeom>
              <a:avLst/>
              <a:gdLst/>
              <a:ahLst/>
              <a:cxnLst/>
              <a:rect l="l" t="t" r="r" b="b"/>
              <a:pathLst>
                <a:path w="9965055" h="6125210" extrusionOk="0">
                  <a:moveTo>
                    <a:pt x="0" y="0"/>
                  </a:moveTo>
                  <a:lnTo>
                    <a:pt x="0" y="6125210"/>
                  </a:lnTo>
                </a:path>
                <a:path w="9965055" h="6125210" extrusionOk="0">
                  <a:moveTo>
                    <a:pt x="6012180" y="1219835"/>
                  </a:moveTo>
                  <a:lnTo>
                    <a:pt x="6012180" y="6125210"/>
                  </a:lnTo>
                </a:path>
                <a:path w="9965055" h="6125210" extrusionOk="0">
                  <a:moveTo>
                    <a:pt x="7814945" y="641350"/>
                  </a:moveTo>
                  <a:lnTo>
                    <a:pt x="7814945" y="6125210"/>
                  </a:lnTo>
                </a:path>
                <a:path w="9965055" h="6125210" extrusionOk="0">
                  <a:moveTo>
                    <a:pt x="9965055" y="0"/>
                  </a:moveTo>
                  <a:lnTo>
                    <a:pt x="9965055" y="605917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7" name="Google Shape;1877;p95"/>
            <p:cNvSpPr/>
            <p:nvPr/>
          </p:nvSpPr>
          <p:spPr>
            <a:xfrm>
              <a:off x="1132205" y="101599"/>
              <a:ext cx="9977755" cy="1232535"/>
            </a:xfrm>
            <a:custGeom>
              <a:avLst/>
              <a:gdLst/>
              <a:ahLst/>
              <a:cxnLst/>
              <a:rect l="l" t="t" r="r" b="b"/>
              <a:pathLst>
                <a:path w="9977755" h="1232535" extrusionOk="0">
                  <a:moveTo>
                    <a:pt x="6024880" y="1219835"/>
                  </a:moveTo>
                  <a:lnTo>
                    <a:pt x="12700" y="1219835"/>
                  </a:lnTo>
                  <a:lnTo>
                    <a:pt x="12700" y="1232535"/>
                  </a:lnTo>
                  <a:lnTo>
                    <a:pt x="6024880" y="1232535"/>
                  </a:lnTo>
                  <a:lnTo>
                    <a:pt x="6024880" y="1219835"/>
                  </a:lnTo>
                  <a:close/>
                </a:path>
                <a:path w="9977755" h="1232535" extrusionOk="0">
                  <a:moveTo>
                    <a:pt x="7827645" y="641350"/>
                  </a:moveTo>
                  <a:lnTo>
                    <a:pt x="12700" y="641350"/>
                  </a:lnTo>
                  <a:lnTo>
                    <a:pt x="12700" y="654050"/>
                  </a:lnTo>
                  <a:lnTo>
                    <a:pt x="7827645" y="654050"/>
                  </a:lnTo>
                  <a:lnTo>
                    <a:pt x="7827645" y="641350"/>
                  </a:lnTo>
                  <a:close/>
                </a:path>
                <a:path w="9977755" h="1232535" extrusionOk="0">
                  <a:moveTo>
                    <a:pt x="9977755" y="0"/>
                  </a:moveTo>
                  <a:lnTo>
                    <a:pt x="0" y="0"/>
                  </a:lnTo>
                  <a:lnTo>
                    <a:pt x="0" y="12700"/>
                  </a:lnTo>
                  <a:lnTo>
                    <a:pt x="9977755" y="12700"/>
                  </a:lnTo>
                  <a:lnTo>
                    <a:pt x="9977755"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78" name="Google Shape;1878;p95"/>
            <p:cNvSpPr/>
            <p:nvPr/>
          </p:nvSpPr>
          <p:spPr>
            <a:xfrm>
              <a:off x="8947149" y="6167120"/>
              <a:ext cx="2150110" cy="0"/>
            </a:xfrm>
            <a:custGeom>
              <a:avLst/>
              <a:gdLst/>
              <a:ahLst/>
              <a:cxnLst/>
              <a:rect l="l" t="t" r="r" b="b"/>
              <a:pathLst>
                <a:path w="2150109" h="120000" extrusionOk="0">
                  <a:moveTo>
                    <a:pt x="0" y="0"/>
                  </a:moveTo>
                  <a:lnTo>
                    <a:pt x="2150109"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2"/>
        <p:cNvGrpSpPr/>
        <p:nvPr/>
      </p:nvGrpSpPr>
      <p:grpSpPr>
        <a:xfrm>
          <a:off x="0" y="0"/>
          <a:ext cx="0" cy="0"/>
          <a:chOff x="0" y="0"/>
          <a:chExt cx="0" cy="0"/>
        </a:xfrm>
      </p:grpSpPr>
      <p:grpSp>
        <p:nvGrpSpPr>
          <p:cNvPr id="1883" name="Google Shape;1883;p96"/>
          <p:cNvGrpSpPr/>
          <p:nvPr/>
        </p:nvGrpSpPr>
        <p:grpSpPr>
          <a:xfrm>
            <a:off x="1502410" y="1064260"/>
            <a:ext cx="8398191" cy="2216466"/>
            <a:chOff x="1502410" y="1064260"/>
            <a:chExt cx="8398191" cy="2216466"/>
          </a:xfrm>
        </p:grpSpPr>
        <p:pic>
          <p:nvPicPr>
            <p:cNvPr id="1884" name="Google Shape;1884;p96"/>
            <p:cNvPicPr preferRelativeResize="0"/>
            <p:nvPr/>
          </p:nvPicPr>
          <p:blipFill rotWithShape="1">
            <a:blip r:embed="rId3">
              <a:alphaModFix/>
            </a:blip>
            <a:srcRect/>
            <a:stretch/>
          </p:blipFill>
          <p:spPr>
            <a:xfrm>
              <a:off x="1533207" y="2691764"/>
              <a:ext cx="2949575" cy="588962"/>
            </a:xfrm>
            <a:prstGeom prst="rect">
              <a:avLst/>
            </a:prstGeom>
            <a:noFill/>
            <a:ln>
              <a:noFill/>
            </a:ln>
          </p:spPr>
        </p:pic>
        <p:sp>
          <p:nvSpPr>
            <p:cNvPr id="1885" name="Google Shape;1885;p96"/>
            <p:cNvSpPr/>
            <p:nvPr/>
          </p:nvSpPr>
          <p:spPr>
            <a:xfrm>
              <a:off x="1502410" y="2660967"/>
              <a:ext cx="2933700" cy="575945"/>
            </a:xfrm>
            <a:custGeom>
              <a:avLst/>
              <a:gdLst/>
              <a:ahLst/>
              <a:cxnLst/>
              <a:rect l="l" t="t" r="r" b="b"/>
              <a:pathLst>
                <a:path w="2933700" h="575944" extrusionOk="0">
                  <a:moveTo>
                    <a:pt x="2647315" y="0"/>
                  </a:moveTo>
                  <a:lnTo>
                    <a:pt x="0" y="0"/>
                  </a:lnTo>
                  <a:lnTo>
                    <a:pt x="0" y="575945"/>
                  </a:lnTo>
                  <a:lnTo>
                    <a:pt x="2647315" y="575945"/>
                  </a:lnTo>
                  <a:lnTo>
                    <a:pt x="2933382" y="287972"/>
                  </a:lnTo>
                  <a:lnTo>
                    <a:pt x="2647315"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96"/>
            <p:cNvSpPr/>
            <p:nvPr/>
          </p:nvSpPr>
          <p:spPr>
            <a:xfrm>
              <a:off x="1502410" y="2660967"/>
              <a:ext cx="2933700" cy="575945"/>
            </a:xfrm>
            <a:custGeom>
              <a:avLst/>
              <a:gdLst/>
              <a:ahLst/>
              <a:cxnLst/>
              <a:rect l="l" t="t" r="r" b="b"/>
              <a:pathLst>
                <a:path w="2933700" h="575944" extrusionOk="0">
                  <a:moveTo>
                    <a:pt x="0" y="0"/>
                  </a:moveTo>
                  <a:lnTo>
                    <a:pt x="2647315" y="0"/>
                  </a:lnTo>
                  <a:lnTo>
                    <a:pt x="2933382" y="287972"/>
                  </a:lnTo>
                  <a:lnTo>
                    <a:pt x="2647315" y="575945"/>
                  </a:lnTo>
                  <a:lnTo>
                    <a:pt x="0" y="5759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87" name="Google Shape;1887;p96"/>
            <p:cNvPicPr preferRelativeResize="0"/>
            <p:nvPr/>
          </p:nvPicPr>
          <p:blipFill rotWithShape="1">
            <a:blip r:embed="rId4">
              <a:alphaModFix/>
            </a:blip>
            <a:srcRect/>
            <a:stretch/>
          </p:blipFill>
          <p:spPr>
            <a:xfrm>
              <a:off x="4231957" y="2691764"/>
              <a:ext cx="2967989" cy="588962"/>
            </a:xfrm>
            <a:prstGeom prst="rect">
              <a:avLst/>
            </a:prstGeom>
            <a:noFill/>
            <a:ln>
              <a:noFill/>
            </a:ln>
          </p:spPr>
        </p:pic>
        <p:sp>
          <p:nvSpPr>
            <p:cNvPr id="1888" name="Google Shape;1888;p96"/>
            <p:cNvSpPr/>
            <p:nvPr/>
          </p:nvSpPr>
          <p:spPr>
            <a:xfrm>
              <a:off x="4210685" y="2660967"/>
              <a:ext cx="2943225" cy="575945"/>
            </a:xfrm>
            <a:custGeom>
              <a:avLst/>
              <a:gdLst/>
              <a:ahLst/>
              <a:cxnLst/>
              <a:rect l="l" t="t" r="r" b="b"/>
              <a:pathLst>
                <a:path w="2943225" h="575944" extrusionOk="0">
                  <a:moveTo>
                    <a:pt x="2657474" y="0"/>
                  </a:moveTo>
                  <a:lnTo>
                    <a:pt x="0" y="0"/>
                  </a:lnTo>
                  <a:lnTo>
                    <a:pt x="285114" y="287972"/>
                  </a:lnTo>
                  <a:lnTo>
                    <a:pt x="0" y="575945"/>
                  </a:lnTo>
                  <a:lnTo>
                    <a:pt x="2657474" y="575945"/>
                  </a:lnTo>
                  <a:lnTo>
                    <a:pt x="2942907" y="287972"/>
                  </a:lnTo>
                  <a:lnTo>
                    <a:pt x="2657474"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9" name="Google Shape;1889;p96"/>
            <p:cNvSpPr/>
            <p:nvPr/>
          </p:nvSpPr>
          <p:spPr>
            <a:xfrm>
              <a:off x="4210685" y="2660967"/>
              <a:ext cx="2943225" cy="575945"/>
            </a:xfrm>
            <a:custGeom>
              <a:avLst/>
              <a:gdLst/>
              <a:ahLst/>
              <a:cxnLst/>
              <a:rect l="l" t="t" r="r" b="b"/>
              <a:pathLst>
                <a:path w="2943225" h="575944" extrusionOk="0">
                  <a:moveTo>
                    <a:pt x="0" y="0"/>
                  </a:moveTo>
                  <a:lnTo>
                    <a:pt x="2657474" y="0"/>
                  </a:lnTo>
                  <a:lnTo>
                    <a:pt x="2942907" y="287972"/>
                  </a:lnTo>
                  <a:lnTo>
                    <a:pt x="2657474" y="575945"/>
                  </a:lnTo>
                  <a:lnTo>
                    <a:pt x="0" y="575945"/>
                  </a:lnTo>
                  <a:lnTo>
                    <a:pt x="285114" y="287972"/>
                  </a:lnTo>
                  <a:lnTo>
                    <a:pt x="0" y="0"/>
                  </a:lnTo>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90" name="Google Shape;1890;p96"/>
            <p:cNvPicPr preferRelativeResize="0"/>
            <p:nvPr/>
          </p:nvPicPr>
          <p:blipFill rotWithShape="1">
            <a:blip r:embed="rId5">
              <a:alphaModFix/>
            </a:blip>
            <a:srcRect/>
            <a:stretch/>
          </p:blipFill>
          <p:spPr>
            <a:xfrm>
              <a:off x="6941819" y="2691764"/>
              <a:ext cx="2958782" cy="588962"/>
            </a:xfrm>
            <a:prstGeom prst="rect">
              <a:avLst/>
            </a:prstGeom>
            <a:noFill/>
            <a:ln>
              <a:noFill/>
            </a:ln>
          </p:spPr>
        </p:pic>
        <p:sp>
          <p:nvSpPr>
            <p:cNvPr id="1891" name="Google Shape;1891;p96"/>
            <p:cNvSpPr/>
            <p:nvPr/>
          </p:nvSpPr>
          <p:spPr>
            <a:xfrm>
              <a:off x="6920547" y="2660967"/>
              <a:ext cx="2933700" cy="575945"/>
            </a:xfrm>
            <a:custGeom>
              <a:avLst/>
              <a:gdLst/>
              <a:ahLst/>
              <a:cxnLst/>
              <a:rect l="l" t="t" r="r" b="b"/>
              <a:pathLst>
                <a:path w="2933700" h="575944" extrusionOk="0">
                  <a:moveTo>
                    <a:pt x="2648902" y="0"/>
                  </a:moveTo>
                  <a:lnTo>
                    <a:pt x="0" y="0"/>
                  </a:lnTo>
                  <a:lnTo>
                    <a:pt x="284480" y="287972"/>
                  </a:lnTo>
                  <a:lnTo>
                    <a:pt x="0" y="575945"/>
                  </a:lnTo>
                  <a:lnTo>
                    <a:pt x="2648902" y="575945"/>
                  </a:lnTo>
                  <a:lnTo>
                    <a:pt x="2933382" y="287972"/>
                  </a:lnTo>
                  <a:lnTo>
                    <a:pt x="2648902"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2" name="Google Shape;1892;p96"/>
            <p:cNvSpPr/>
            <p:nvPr/>
          </p:nvSpPr>
          <p:spPr>
            <a:xfrm>
              <a:off x="6920547" y="2660967"/>
              <a:ext cx="2933700" cy="575945"/>
            </a:xfrm>
            <a:custGeom>
              <a:avLst/>
              <a:gdLst/>
              <a:ahLst/>
              <a:cxnLst/>
              <a:rect l="l" t="t" r="r" b="b"/>
              <a:pathLst>
                <a:path w="2933700" h="575944" extrusionOk="0">
                  <a:moveTo>
                    <a:pt x="0" y="0"/>
                  </a:moveTo>
                  <a:lnTo>
                    <a:pt x="2648902" y="0"/>
                  </a:lnTo>
                  <a:lnTo>
                    <a:pt x="2933382" y="287972"/>
                  </a:lnTo>
                  <a:lnTo>
                    <a:pt x="2648902" y="575945"/>
                  </a:lnTo>
                  <a:lnTo>
                    <a:pt x="0" y="575945"/>
                  </a:lnTo>
                  <a:lnTo>
                    <a:pt x="284480" y="287972"/>
                  </a:lnTo>
                  <a:lnTo>
                    <a:pt x="0" y="0"/>
                  </a:lnTo>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93" name="Google Shape;1893;p96"/>
            <p:cNvPicPr preferRelativeResize="0"/>
            <p:nvPr/>
          </p:nvPicPr>
          <p:blipFill rotWithShape="1">
            <a:blip r:embed="rId6">
              <a:alphaModFix/>
            </a:blip>
            <a:srcRect/>
            <a:stretch/>
          </p:blipFill>
          <p:spPr>
            <a:xfrm>
              <a:off x="1533207" y="1971040"/>
              <a:ext cx="2152650" cy="660717"/>
            </a:xfrm>
            <a:prstGeom prst="rect">
              <a:avLst/>
            </a:prstGeom>
            <a:noFill/>
            <a:ln>
              <a:noFill/>
            </a:ln>
          </p:spPr>
        </p:pic>
        <p:sp>
          <p:nvSpPr>
            <p:cNvPr id="1894" name="Google Shape;1894;p96"/>
            <p:cNvSpPr/>
            <p:nvPr/>
          </p:nvSpPr>
          <p:spPr>
            <a:xfrm>
              <a:off x="1502410" y="1940242"/>
              <a:ext cx="2138045" cy="647700"/>
            </a:xfrm>
            <a:custGeom>
              <a:avLst/>
              <a:gdLst/>
              <a:ahLst/>
              <a:cxnLst/>
              <a:rect l="l" t="t" r="r" b="b"/>
              <a:pathLst>
                <a:path w="2138045" h="647700" extrusionOk="0">
                  <a:moveTo>
                    <a:pt x="1851660" y="0"/>
                  </a:moveTo>
                  <a:lnTo>
                    <a:pt x="0" y="0"/>
                  </a:lnTo>
                  <a:lnTo>
                    <a:pt x="0" y="647382"/>
                  </a:lnTo>
                  <a:lnTo>
                    <a:pt x="1851660" y="647382"/>
                  </a:lnTo>
                  <a:lnTo>
                    <a:pt x="2138044" y="323532"/>
                  </a:lnTo>
                  <a:lnTo>
                    <a:pt x="1851660"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5" name="Google Shape;1895;p96"/>
            <p:cNvSpPr/>
            <p:nvPr/>
          </p:nvSpPr>
          <p:spPr>
            <a:xfrm>
              <a:off x="1502410" y="1940242"/>
              <a:ext cx="2138045" cy="647700"/>
            </a:xfrm>
            <a:custGeom>
              <a:avLst/>
              <a:gdLst/>
              <a:ahLst/>
              <a:cxnLst/>
              <a:rect l="l" t="t" r="r" b="b"/>
              <a:pathLst>
                <a:path w="2138045" h="647700" extrusionOk="0">
                  <a:moveTo>
                    <a:pt x="0" y="0"/>
                  </a:moveTo>
                  <a:lnTo>
                    <a:pt x="1851660" y="0"/>
                  </a:lnTo>
                  <a:lnTo>
                    <a:pt x="2138044" y="323532"/>
                  </a:lnTo>
                  <a:lnTo>
                    <a:pt x="1851660" y="647382"/>
                  </a:lnTo>
                  <a:lnTo>
                    <a:pt x="0" y="64738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96" name="Google Shape;1896;p96"/>
            <p:cNvPicPr preferRelativeResize="0"/>
            <p:nvPr/>
          </p:nvPicPr>
          <p:blipFill rotWithShape="1">
            <a:blip r:embed="rId7">
              <a:alphaModFix/>
            </a:blip>
            <a:srcRect/>
            <a:stretch/>
          </p:blipFill>
          <p:spPr>
            <a:xfrm>
              <a:off x="3500437" y="1971040"/>
              <a:ext cx="2167890" cy="660717"/>
            </a:xfrm>
            <a:prstGeom prst="rect">
              <a:avLst/>
            </a:prstGeom>
            <a:noFill/>
            <a:ln>
              <a:noFill/>
            </a:ln>
          </p:spPr>
        </p:pic>
        <p:pic>
          <p:nvPicPr>
            <p:cNvPr id="1897" name="Google Shape;1897;p96"/>
            <p:cNvPicPr preferRelativeResize="0"/>
            <p:nvPr/>
          </p:nvPicPr>
          <p:blipFill rotWithShape="1">
            <a:blip r:embed="rId8">
              <a:alphaModFix/>
            </a:blip>
            <a:srcRect/>
            <a:stretch/>
          </p:blipFill>
          <p:spPr>
            <a:xfrm>
              <a:off x="3674427" y="1957387"/>
              <a:ext cx="2129790" cy="755014"/>
            </a:xfrm>
            <a:prstGeom prst="rect">
              <a:avLst/>
            </a:prstGeom>
            <a:noFill/>
            <a:ln>
              <a:noFill/>
            </a:ln>
          </p:spPr>
        </p:pic>
        <p:sp>
          <p:nvSpPr>
            <p:cNvPr id="1898" name="Google Shape;1898;p96"/>
            <p:cNvSpPr/>
            <p:nvPr/>
          </p:nvSpPr>
          <p:spPr>
            <a:xfrm>
              <a:off x="3477260" y="1940242"/>
              <a:ext cx="2146300" cy="647700"/>
            </a:xfrm>
            <a:custGeom>
              <a:avLst/>
              <a:gdLst/>
              <a:ahLst/>
              <a:cxnLst/>
              <a:rect l="l" t="t" r="r" b="b"/>
              <a:pathLst>
                <a:path w="2146300" h="647700" extrusionOk="0">
                  <a:moveTo>
                    <a:pt x="1860550" y="0"/>
                  </a:moveTo>
                  <a:lnTo>
                    <a:pt x="0" y="0"/>
                  </a:lnTo>
                  <a:lnTo>
                    <a:pt x="285432" y="323532"/>
                  </a:lnTo>
                  <a:lnTo>
                    <a:pt x="0" y="647382"/>
                  </a:lnTo>
                  <a:lnTo>
                    <a:pt x="1860550" y="647382"/>
                  </a:lnTo>
                  <a:lnTo>
                    <a:pt x="2145982" y="323532"/>
                  </a:lnTo>
                  <a:lnTo>
                    <a:pt x="1860550"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9" name="Google Shape;1899;p96"/>
            <p:cNvSpPr/>
            <p:nvPr/>
          </p:nvSpPr>
          <p:spPr>
            <a:xfrm>
              <a:off x="3477260" y="1940242"/>
              <a:ext cx="2146300" cy="647700"/>
            </a:xfrm>
            <a:custGeom>
              <a:avLst/>
              <a:gdLst/>
              <a:ahLst/>
              <a:cxnLst/>
              <a:rect l="l" t="t" r="r" b="b"/>
              <a:pathLst>
                <a:path w="2146300" h="647700" extrusionOk="0">
                  <a:moveTo>
                    <a:pt x="0" y="0"/>
                  </a:moveTo>
                  <a:lnTo>
                    <a:pt x="1860550" y="0"/>
                  </a:lnTo>
                  <a:lnTo>
                    <a:pt x="2145982" y="323532"/>
                  </a:lnTo>
                  <a:lnTo>
                    <a:pt x="1860550" y="647382"/>
                  </a:lnTo>
                  <a:lnTo>
                    <a:pt x="0" y="647382"/>
                  </a:lnTo>
                  <a:lnTo>
                    <a:pt x="285432" y="3235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00" name="Google Shape;1900;p96"/>
            <p:cNvPicPr preferRelativeResize="0"/>
            <p:nvPr/>
          </p:nvPicPr>
          <p:blipFill rotWithShape="1">
            <a:blip r:embed="rId9">
              <a:alphaModFix/>
            </a:blip>
            <a:srcRect/>
            <a:stretch/>
          </p:blipFill>
          <p:spPr>
            <a:xfrm>
              <a:off x="5477192" y="1971040"/>
              <a:ext cx="2160270" cy="660717"/>
            </a:xfrm>
            <a:prstGeom prst="rect">
              <a:avLst/>
            </a:prstGeom>
            <a:noFill/>
            <a:ln>
              <a:noFill/>
            </a:ln>
          </p:spPr>
        </p:pic>
        <p:pic>
          <p:nvPicPr>
            <p:cNvPr id="1901" name="Google Shape;1901;p96"/>
            <p:cNvPicPr preferRelativeResize="0"/>
            <p:nvPr/>
          </p:nvPicPr>
          <p:blipFill rotWithShape="1">
            <a:blip r:embed="rId10">
              <a:alphaModFix/>
            </a:blip>
            <a:srcRect/>
            <a:stretch/>
          </p:blipFill>
          <p:spPr>
            <a:xfrm>
              <a:off x="5766752" y="1957387"/>
              <a:ext cx="1891982" cy="755014"/>
            </a:xfrm>
            <a:prstGeom prst="rect">
              <a:avLst/>
            </a:prstGeom>
            <a:noFill/>
            <a:ln>
              <a:noFill/>
            </a:ln>
          </p:spPr>
        </p:pic>
        <p:sp>
          <p:nvSpPr>
            <p:cNvPr id="1902" name="Google Shape;1902;p96"/>
            <p:cNvSpPr/>
            <p:nvPr/>
          </p:nvSpPr>
          <p:spPr>
            <a:xfrm>
              <a:off x="5453697" y="1940242"/>
              <a:ext cx="2138045" cy="647700"/>
            </a:xfrm>
            <a:custGeom>
              <a:avLst/>
              <a:gdLst/>
              <a:ahLst/>
              <a:cxnLst/>
              <a:rect l="l" t="t" r="r" b="b"/>
              <a:pathLst>
                <a:path w="2138045" h="647700" extrusionOk="0">
                  <a:moveTo>
                    <a:pt x="1853564" y="0"/>
                  </a:moveTo>
                  <a:lnTo>
                    <a:pt x="0" y="0"/>
                  </a:lnTo>
                  <a:lnTo>
                    <a:pt x="284162" y="323532"/>
                  </a:lnTo>
                  <a:lnTo>
                    <a:pt x="0" y="647382"/>
                  </a:lnTo>
                  <a:lnTo>
                    <a:pt x="1853564" y="647382"/>
                  </a:lnTo>
                  <a:lnTo>
                    <a:pt x="2138044" y="323532"/>
                  </a:lnTo>
                  <a:lnTo>
                    <a:pt x="1853564"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3" name="Google Shape;1903;p96"/>
            <p:cNvSpPr/>
            <p:nvPr/>
          </p:nvSpPr>
          <p:spPr>
            <a:xfrm>
              <a:off x="5453697" y="1940242"/>
              <a:ext cx="2138045" cy="647700"/>
            </a:xfrm>
            <a:custGeom>
              <a:avLst/>
              <a:gdLst/>
              <a:ahLst/>
              <a:cxnLst/>
              <a:rect l="l" t="t" r="r" b="b"/>
              <a:pathLst>
                <a:path w="2138045" h="647700" extrusionOk="0">
                  <a:moveTo>
                    <a:pt x="0" y="0"/>
                  </a:moveTo>
                  <a:lnTo>
                    <a:pt x="1853564" y="0"/>
                  </a:lnTo>
                  <a:lnTo>
                    <a:pt x="2138044" y="323532"/>
                  </a:lnTo>
                  <a:lnTo>
                    <a:pt x="1853564" y="647382"/>
                  </a:lnTo>
                  <a:lnTo>
                    <a:pt x="0" y="647382"/>
                  </a:lnTo>
                  <a:lnTo>
                    <a:pt x="284162" y="3235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04" name="Google Shape;1904;p96"/>
            <p:cNvPicPr preferRelativeResize="0"/>
            <p:nvPr/>
          </p:nvPicPr>
          <p:blipFill rotWithShape="1">
            <a:blip r:embed="rId11">
              <a:alphaModFix/>
            </a:blip>
            <a:srcRect/>
            <a:stretch/>
          </p:blipFill>
          <p:spPr>
            <a:xfrm>
              <a:off x="7447597" y="1971040"/>
              <a:ext cx="2163445" cy="660717"/>
            </a:xfrm>
            <a:prstGeom prst="rect">
              <a:avLst/>
            </a:prstGeom>
            <a:noFill/>
            <a:ln>
              <a:noFill/>
            </a:ln>
          </p:spPr>
        </p:pic>
        <p:sp>
          <p:nvSpPr>
            <p:cNvPr id="1905" name="Google Shape;1905;p96"/>
            <p:cNvSpPr/>
            <p:nvPr/>
          </p:nvSpPr>
          <p:spPr>
            <a:xfrm>
              <a:off x="7425372" y="1940242"/>
              <a:ext cx="2139950" cy="647700"/>
            </a:xfrm>
            <a:custGeom>
              <a:avLst/>
              <a:gdLst/>
              <a:ahLst/>
              <a:cxnLst/>
              <a:rect l="l" t="t" r="r" b="b"/>
              <a:pathLst>
                <a:path w="2139950" h="647700" extrusionOk="0">
                  <a:moveTo>
                    <a:pt x="1855152" y="0"/>
                  </a:moveTo>
                  <a:lnTo>
                    <a:pt x="0" y="0"/>
                  </a:lnTo>
                  <a:lnTo>
                    <a:pt x="284480" y="323532"/>
                  </a:lnTo>
                  <a:lnTo>
                    <a:pt x="0" y="647382"/>
                  </a:lnTo>
                  <a:lnTo>
                    <a:pt x="1855152" y="647382"/>
                  </a:lnTo>
                  <a:lnTo>
                    <a:pt x="2139632" y="323532"/>
                  </a:lnTo>
                  <a:lnTo>
                    <a:pt x="1855152" y="0"/>
                  </a:lnTo>
                  <a:close/>
                </a:path>
              </a:pathLst>
            </a:custGeom>
            <a:solidFill>
              <a:srgbClr val="90B84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6" name="Google Shape;1906;p96"/>
            <p:cNvSpPr/>
            <p:nvPr/>
          </p:nvSpPr>
          <p:spPr>
            <a:xfrm>
              <a:off x="7425372" y="1940242"/>
              <a:ext cx="2139950" cy="647700"/>
            </a:xfrm>
            <a:custGeom>
              <a:avLst/>
              <a:gdLst/>
              <a:ahLst/>
              <a:cxnLst/>
              <a:rect l="l" t="t" r="r" b="b"/>
              <a:pathLst>
                <a:path w="2139950" h="647700" extrusionOk="0">
                  <a:moveTo>
                    <a:pt x="0" y="0"/>
                  </a:moveTo>
                  <a:lnTo>
                    <a:pt x="1855152" y="0"/>
                  </a:lnTo>
                  <a:lnTo>
                    <a:pt x="2139632" y="323532"/>
                  </a:lnTo>
                  <a:lnTo>
                    <a:pt x="1855152" y="647382"/>
                  </a:lnTo>
                  <a:lnTo>
                    <a:pt x="0" y="647382"/>
                  </a:lnTo>
                  <a:lnTo>
                    <a:pt x="284480" y="3235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07" name="Google Shape;1907;p96"/>
            <p:cNvPicPr preferRelativeResize="0"/>
            <p:nvPr/>
          </p:nvPicPr>
          <p:blipFill rotWithShape="1">
            <a:blip r:embed="rId12">
              <a:alphaModFix/>
            </a:blip>
            <a:srcRect/>
            <a:stretch/>
          </p:blipFill>
          <p:spPr>
            <a:xfrm>
              <a:off x="1533207" y="1178560"/>
              <a:ext cx="2019934" cy="733742"/>
            </a:xfrm>
            <a:prstGeom prst="rect">
              <a:avLst/>
            </a:prstGeom>
            <a:noFill/>
            <a:ln>
              <a:noFill/>
            </a:ln>
          </p:spPr>
        </p:pic>
        <p:sp>
          <p:nvSpPr>
            <p:cNvPr id="1908" name="Google Shape;1908;p96"/>
            <p:cNvSpPr/>
            <p:nvPr/>
          </p:nvSpPr>
          <p:spPr>
            <a:xfrm>
              <a:off x="1502410" y="1148080"/>
              <a:ext cx="2004695" cy="720725"/>
            </a:xfrm>
            <a:custGeom>
              <a:avLst/>
              <a:gdLst/>
              <a:ahLst/>
              <a:cxnLst/>
              <a:rect l="l" t="t" r="r" b="b"/>
              <a:pathLst>
                <a:path w="2004695" h="720725" extrusionOk="0">
                  <a:moveTo>
                    <a:pt x="1718310" y="0"/>
                  </a:moveTo>
                  <a:lnTo>
                    <a:pt x="0" y="0"/>
                  </a:lnTo>
                  <a:lnTo>
                    <a:pt x="0" y="720407"/>
                  </a:lnTo>
                  <a:lnTo>
                    <a:pt x="1718310" y="720407"/>
                  </a:lnTo>
                  <a:lnTo>
                    <a:pt x="2004694" y="360045"/>
                  </a:lnTo>
                  <a:lnTo>
                    <a:pt x="1718310"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9" name="Google Shape;1909;p96"/>
            <p:cNvSpPr/>
            <p:nvPr/>
          </p:nvSpPr>
          <p:spPr>
            <a:xfrm>
              <a:off x="1502410" y="1148080"/>
              <a:ext cx="2004695" cy="720725"/>
            </a:xfrm>
            <a:custGeom>
              <a:avLst/>
              <a:gdLst/>
              <a:ahLst/>
              <a:cxnLst/>
              <a:rect l="l" t="t" r="r" b="b"/>
              <a:pathLst>
                <a:path w="2004695" h="720725" extrusionOk="0">
                  <a:moveTo>
                    <a:pt x="0" y="0"/>
                  </a:moveTo>
                  <a:lnTo>
                    <a:pt x="1718310" y="0"/>
                  </a:lnTo>
                  <a:lnTo>
                    <a:pt x="2004694" y="360045"/>
                  </a:lnTo>
                  <a:lnTo>
                    <a:pt x="1718310" y="720407"/>
                  </a:lnTo>
                  <a:lnTo>
                    <a:pt x="0" y="720407"/>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10" name="Google Shape;1910;p96"/>
            <p:cNvPicPr preferRelativeResize="0"/>
            <p:nvPr/>
          </p:nvPicPr>
          <p:blipFill rotWithShape="1">
            <a:blip r:embed="rId13">
              <a:alphaModFix/>
            </a:blip>
            <a:srcRect/>
            <a:stretch/>
          </p:blipFill>
          <p:spPr>
            <a:xfrm>
              <a:off x="3377247" y="1178560"/>
              <a:ext cx="2033905" cy="733742"/>
            </a:xfrm>
            <a:prstGeom prst="rect">
              <a:avLst/>
            </a:prstGeom>
            <a:noFill/>
            <a:ln>
              <a:noFill/>
            </a:ln>
          </p:spPr>
        </p:pic>
        <p:sp>
          <p:nvSpPr>
            <p:cNvPr id="1911" name="Google Shape;1911;p96"/>
            <p:cNvSpPr/>
            <p:nvPr/>
          </p:nvSpPr>
          <p:spPr>
            <a:xfrm>
              <a:off x="3353435" y="1148080"/>
              <a:ext cx="2012950" cy="720725"/>
            </a:xfrm>
            <a:custGeom>
              <a:avLst/>
              <a:gdLst/>
              <a:ahLst/>
              <a:cxnLst/>
              <a:rect l="l" t="t" r="r" b="b"/>
              <a:pathLst>
                <a:path w="2012950" h="720725" extrusionOk="0">
                  <a:moveTo>
                    <a:pt x="1727517" y="0"/>
                  </a:moveTo>
                  <a:lnTo>
                    <a:pt x="0" y="0"/>
                  </a:lnTo>
                  <a:lnTo>
                    <a:pt x="285114" y="360045"/>
                  </a:lnTo>
                  <a:lnTo>
                    <a:pt x="0" y="720407"/>
                  </a:lnTo>
                  <a:lnTo>
                    <a:pt x="1727517" y="720407"/>
                  </a:lnTo>
                  <a:lnTo>
                    <a:pt x="2012632" y="360045"/>
                  </a:lnTo>
                  <a:lnTo>
                    <a:pt x="1727517"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2" name="Google Shape;1912;p96"/>
            <p:cNvSpPr/>
            <p:nvPr/>
          </p:nvSpPr>
          <p:spPr>
            <a:xfrm>
              <a:off x="3353435" y="1148080"/>
              <a:ext cx="2012950" cy="720725"/>
            </a:xfrm>
            <a:custGeom>
              <a:avLst/>
              <a:gdLst/>
              <a:ahLst/>
              <a:cxnLst/>
              <a:rect l="l" t="t" r="r" b="b"/>
              <a:pathLst>
                <a:path w="2012950" h="720725" extrusionOk="0">
                  <a:moveTo>
                    <a:pt x="0" y="0"/>
                  </a:moveTo>
                  <a:lnTo>
                    <a:pt x="1727517" y="0"/>
                  </a:lnTo>
                  <a:lnTo>
                    <a:pt x="2012632" y="360045"/>
                  </a:lnTo>
                  <a:lnTo>
                    <a:pt x="1727517" y="720407"/>
                  </a:lnTo>
                  <a:lnTo>
                    <a:pt x="0" y="720407"/>
                  </a:lnTo>
                  <a:lnTo>
                    <a:pt x="285114"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13" name="Google Shape;1913;p96"/>
            <p:cNvPicPr preferRelativeResize="0"/>
            <p:nvPr/>
          </p:nvPicPr>
          <p:blipFill rotWithShape="1">
            <a:blip r:embed="rId14">
              <a:alphaModFix/>
            </a:blip>
            <a:srcRect/>
            <a:stretch/>
          </p:blipFill>
          <p:spPr>
            <a:xfrm>
              <a:off x="5230177" y="1178560"/>
              <a:ext cx="2027555" cy="733742"/>
            </a:xfrm>
            <a:prstGeom prst="rect">
              <a:avLst/>
            </a:prstGeom>
            <a:noFill/>
            <a:ln>
              <a:noFill/>
            </a:ln>
          </p:spPr>
        </p:pic>
        <p:pic>
          <p:nvPicPr>
            <p:cNvPr id="1914" name="Google Shape;1914;p96"/>
            <p:cNvPicPr preferRelativeResize="0"/>
            <p:nvPr/>
          </p:nvPicPr>
          <p:blipFill rotWithShape="1">
            <a:blip r:embed="rId15">
              <a:alphaModFix/>
            </a:blip>
            <a:srcRect/>
            <a:stretch/>
          </p:blipFill>
          <p:spPr>
            <a:xfrm>
              <a:off x="5507672" y="1201420"/>
              <a:ext cx="1719897" cy="755014"/>
            </a:xfrm>
            <a:prstGeom prst="rect">
              <a:avLst/>
            </a:prstGeom>
            <a:noFill/>
            <a:ln>
              <a:noFill/>
            </a:ln>
          </p:spPr>
        </p:pic>
        <p:sp>
          <p:nvSpPr>
            <p:cNvPr id="1915" name="Google Shape;1915;p96"/>
            <p:cNvSpPr/>
            <p:nvPr/>
          </p:nvSpPr>
          <p:spPr>
            <a:xfrm>
              <a:off x="5206047" y="1148080"/>
              <a:ext cx="2006600" cy="720725"/>
            </a:xfrm>
            <a:custGeom>
              <a:avLst/>
              <a:gdLst/>
              <a:ahLst/>
              <a:cxnLst/>
              <a:rect l="l" t="t" r="r" b="b"/>
              <a:pathLst>
                <a:path w="2006600" h="720725" extrusionOk="0">
                  <a:moveTo>
                    <a:pt x="1721802" y="0"/>
                  </a:moveTo>
                  <a:lnTo>
                    <a:pt x="0" y="0"/>
                  </a:lnTo>
                  <a:lnTo>
                    <a:pt x="283844" y="360045"/>
                  </a:lnTo>
                  <a:lnTo>
                    <a:pt x="0" y="720407"/>
                  </a:lnTo>
                  <a:lnTo>
                    <a:pt x="1721802" y="720407"/>
                  </a:lnTo>
                  <a:lnTo>
                    <a:pt x="2006282" y="360045"/>
                  </a:lnTo>
                  <a:lnTo>
                    <a:pt x="1721802"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6" name="Google Shape;1916;p96"/>
            <p:cNvSpPr/>
            <p:nvPr/>
          </p:nvSpPr>
          <p:spPr>
            <a:xfrm>
              <a:off x="5206047" y="1148080"/>
              <a:ext cx="2006600" cy="720725"/>
            </a:xfrm>
            <a:custGeom>
              <a:avLst/>
              <a:gdLst/>
              <a:ahLst/>
              <a:cxnLst/>
              <a:rect l="l" t="t" r="r" b="b"/>
              <a:pathLst>
                <a:path w="2006600" h="720725" extrusionOk="0">
                  <a:moveTo>
                    <a:pt x="0" y="0"/>
                  </a:moveTo>
                  <a:lnTo>
                    <a:pt x="1721802" y="0"/>
                  </a:lnTo>
                  <a:lnTo>
                    <a:pt x="2006282" y="360045"/>
                  </a:lnTo>
                  <a:lnTo>
                    <a:pt x="1721802" y="720407"/>
                  </a:lnTo>
                  <a:lnTo>
                    <a:pt x="0" y="720407"/>
                  </a:lnTo>
                  <a:lnTo>
                    <a:pt x="283844"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17" name="Google Shape;1917;p96"/>
            <p:cNvPicPr preferRelativeResize="0"/>
            <p:nvPr/>
          </p:nvPicPr>
          <p:blipFill rotWithShape="1">
            <a:blip r:embed="rId16">
              <a:alphaModFix/>
            </a:blip>
            <a:srcRect/>
            <a:stretch/>
          </p:blipFill>
          <p:spPr>
            <a:xfrm>
              <a:off x="7080567" y="1178560"/>
              <a:ext cx="2026285" cy="733742"/>
            </a:xfrm>
            <a:prstGeom prst="rect">
              <a:avLst/>
            </a:prstGeom>
            <a:noFill/>
            <a:ln>
              <a:noFill/>
            </a:ln>
          </p:spPr>
        </p:pic>
        <p:pic>
          <p:nvPicPr>
            <p:cNvPr id="1918" name="Google Shape;1918;p96"/>
            <p:cNvPicPr preferRelativeResize="0"/>
            <p:nvPr/>
          </p:nvPicPr>
          <p:blipFill rotWithShape="1">
            <a:blip r:embed="rId17">
              <a:alphaModFix/>
            </a:blip>
            <a:srcRect/>
            <a:stretch/>
          </p:blipFill>
          <p:spPr>
            <a:xfrm>
              <a:off x="7254239" y="1064260"/>
              <a:ext cx="1928495" cy="1029335"/>
            </a:xfrm>
            <a:prstGeom prst="rect">
              <a:avLst/>
            </a:prstGeom>
            <a:noFill/>
            <a:ln>
              <a:noFill/>
            </a:ln>
          </p:spPr>
        </p:pic>
        <p:sp>
          <p:nvSpPr>
            <p:cNvPr id="1919" name="Google Shape;1919;p96"/>
            <p:cNvSpPr/>
            <p:nvPr/>
          </p:nvSpPr>
          <p:spPr>
            <a:xfrm>
              <a:off x="7057072" y="1148080"/>
              <a:ext cx="2004695" cy="720725"/>
            </a:xfrm>
            <a:custGeom>
              <a:avLst/>
              <a:gdLst/>
              <a:ahLst/>
              <a:cxnLst/>
              <a:rect l="l" t="t" r="r" b="b"/>
              <a:pathLst>
                <a:path w="2004695" h="720725" extrusionOk="0">
                  <a:moveTo>
                    <a:pt x="1720215" y="0"/>
                  </a:moveTo>
                  <a:lnTo>
                    <a:pt x="0" y="0"/>
                  </a:lnTo>
                  <a:lnTo>
                    <a:pt x="284162" y="360045"/>
                  </a:lnTo>
                  <a:lnTo>
                    <a:pt x="0" y="720407"/>
                  </a:lnTo>
                  <a:lnTo>
                    <a:pt x="1720215" y="720407"/>
                  </a:lnTo>
                  <a:lnTo>
                    <a:pt x="2004695" y="360045"/>
                  </a:lnTo>
                  <a:lnTo>
                    <a:pt x="1720215" y="0"/>
                  </a:lnTo>
                  <a:close/>
                </a:path>
              </a:pathLst>
            </a:custGeom>
            <a:solidFill>
              <a:srgbClr val="90B84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0" name="Google Shape;1920;p96"/>
            <p:cNvSpPr/>
            <p:nvPr/>
          </p:nvSpPr>
          <p:spPr>
            <a:xfrm>
              <a:off x="7057072" y="1148080"/>
              <a:ext cx="2004695" cy="720725"/>
            </a:xfrm>
            <a:custGeom>
              <a:avLst/>
              <a:gdLst/>
              <a:ahLst/>
              <a:cxnLst/>
              <a:rect l="l" t="t" r="r" b="b"/>
              <a:pathLst>
                <a:path w="2004695" h="720725" extrusionOk="0">
                  <a:moveTo>
                    <a:pt x="0" y="0"/>
                  </a:moveTo>
                  <a:lnTo>
                    <a:pt x="1720215" y="0"/>
                  </a:lnTo>
                  <a:lnTo>
                    <a:pt x="2004695" y="360045"/>
                  </a:lnTo>
                  <a:lnTo>
                    <a:pt x="1720215" y="720407"/>
                  </a:lnTo>
                  <a:lnTo>
                    <a:pt x="0" y="720407"/>
                  </a:lnTo>
                  <a:lnTo>
                    <a:pt x="284162" y="3600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21" name="Google Shape;1921;p96"/>
          <p:cNvGrpSpPr/>
          <p:nvPr/>
        </p:nvGrpSpPr>
        <p:grpSpPr>
          <a:xfrm>
            <a:off x="1484312" y="3252787"/>
            <a:ext cx="9609772" cy="2044382"/>
            <a:chOff x="1484312" y="3252787"/>
            <a:chExt cx="9609772" cy="2044382"/>
          </a:xfrm>
        </p:grpSpPr>
        <p:pic>
          <p:nvPicPr>
            <p:cNvPr id="1922" name="Google Shape;1922;p96"/>
            <p:cNvPicPr preferRelativeResize="0"/>
            <p:nvPr/>
          </p:nvPicPr>
          <p:blipFill rotWithShape="1">
            <a:blip r:embed="rId18">
              <a:alphaModFix/>
            </a:blip>
            <a:srcRect/>
            <a:stretch/>
          </p:blipFill>
          <p:spPr>
            <a:xfrm>
              <a:off x="1533207" y="3339464"/>
              <a:ext cx="2065655" cy="787082"/>
            </a:xfrm>
            <a:prstGeom prst="rect">
              <a:avLst/>
            </a:prstGeom>
            <a:noFill/>
            <a:ln>
              <a:noFill/>
            </a:ln>
          </p:spPr>
        </p:pic>
        <p:pic>
          <p:nvPicPr>
            <p:cNvPr id="1923" name="Google Shape;1923;p96"/>
            <p:cNvPicPr preferRelativeResize="0"/>
            <p:nvPr/>
          </p:nvPicPr>
          <p:blipFill rotWithShape="1">
            <a:blip r:embed="rId19">
              <a:alphaModFix/>
            </a:blip>
            <a:srcRect/>
            <a:stretch/>
          </p:blipFill>
          <p:spPr>
            <a:xfrm>
              <a:off x="1738947" y="3252787"/>
              <a:ext cx="1715135" cy="1029335"/>
            </a:xfrm>
            <a:prstGeom prst="rect">
              <a:avLst/>
            </a:prstGeom>
            <a:noFill/>
            <a:ln>
              <a:noFill/>
            </a:ln>
          </p:spPr>
        </p:pic>
        <p:sp>
          <p:nvSpPr>
            <p:cNvPr id="1924" name="Google Shape;1924;p96"/>
            <p:cNvSpPr/>
            <p:nvPr/>
          </p:nvSpPr>
          <p:spPr>
            <a:xfrm>
              <a:off x="1502409" y="3308667"/>
              <a:ext cx="2051050" cy="774700"/>
            </a:xfrm>
            <a:custGeom>
              <a:avLst/>
              <a:gdLst/>
              <a:ahLst/>
              <a:cxnLst/>
              <a:rect l="l" t="t" r="r" b="b"/>
              <a:pathLst>
                <a:path w="2051050" h="774700" extrusionOk="0">
                  <a:moveTo>
                    <a:pt x="1764029" y="0"/>
                  </a:moveTo>
                  <a:lnTo>
                    <a:pt x="0" y="0"/>
                  </a:lnTo>
                  <a:lnTo>
                    <a:pt x="0" y="774382"/>
                  </a:lnTo>
                  <a:lnTo>
                    <a:pt x="1764029" y="774382"/>
                  </a:lnTo>
                  <a:lnTo>
                    <a:pt x="2050732" y="387032"/>
                  </a:lnTo>
                  <a:lnTo>
                    <a:pt x="1764029"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5" name="Google Shape;1925;p96"/>
            <p:cNvSpPr/>
            <p:nvPr/>
          </p:nvSpPr>
          <p:spPr>
            <a:xfrm>
              <a:off x="1502409" y="3308667"/>
              <a:ext cx="2051050" cy="774700"/>
            </a:xfrm>
            <a:custGeom>
              <a:avLst/>
              <a:gdLst/>
              <a:ahLst/>
              <a:cxnLst/>
              <a:rect l="l" t="t" r="r" b="b"/>
              <a:pathLst>
                <a:path w="2051050" h="774700" extrusionOk="0">
                  <a:moveTo>
                    <a:pt x="0" y="0"/>
                  </a:moveTo>
                  <a:lnTo>
                    <a:pt x="1764029" y="0"/>
                  </a:lnTo>
                  <a:lnTo>
                    <a:pt x="2050732" y="387032"/>
                  </a:lnTo>
                  <a:lnTo>
                    <a:pt x="1764029" y="774382"/>
                  </a:lnTo>
                  <a:lnTo>
                    <a:pt x="0" y="77438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26" name="Google Shape;1926;p96"/>
            <p:cNvPicPr preferRelativeResize="0"/>
            <p:nvPr/>
          </p:nvPicPr>
          <p:blipFill rotWithShape="1">
            <a:blip r:embed="rId20">
              <a:alphaModFix/>
            </a:blip>
            <a:srcRect/>
            <a:stretch/>
          </p:blipFill>
          <p:spPr>
            <a:xfrm>
              <a:off x="3421379" y="3339464"/>
              <a:ext cx="2076450" cy="787082"/>
            </a:xfrm>
            <a:prstGeom prst="rect">
              <a:avLst/>
            </a:prstGeom>
            <a:noFill/>
            <a:ln>
              <a:noFill/>
            </a:ln>
          </p:spPr>
        </p:pic>
        <p:pic>
          <p:nvPicPr>
            <p:cNvPr id="1927" name="Google Shape;1927;p96"/>
            <p:cNvPicPr preferRelativeResize="0"/>
            <p:nvPr/>
          </p:nvPicPr>
          <p:blipFill rotWithShape="1">
            <a:blip r:embed="rId21">
              <a:alphaModFix/>
            </a:blip>
            <a:srcRect/>
            <a:stretch/>
          </p:blipFill>
          <p:spPr>
            <a:xfrm>
              <a:off x="3723004" y="3389947"/>
              <a:ext cx="1750377" cy="755014"/>
            </a:xfrm>
            <a:prstGeom prst="rect">
              <a:avLst/>
            </a:prstGeom>
            <a:noFill/>
            <a:ln>
              <a:noFill/>
            </a:ln>
          </p:spPr>
        </p:pic>
        <p:sp>
          <p:nvSpPr>
            <p:cNvPr id="1928" name="Google Shape;1928;p96"/>
            <p:cNvSpPr/>
            <p:nvPr/>
          </p:nvSpPr>
          <p:spPr>
            <a:xfrm>
              <a:off x="3396297" y="3308667"/>
              <a:ext cx="2055495" cy="774700"/>
            </a:xfrm>
            <a:custGeom>
              <a:avLst/>
              <a:gdLst/>
              <a:ahLst/>
              <a:cxnLst/>
              <a:rect l="l" t="t" r="r" b="b"/>
              <a:pathLst>
                <a:path w="2055495" h="774700" extrusionOk="0">
                  <a:moveTo>
                    <a:pt x="1770379" y="0"/>
                  </a:moveTo>
                  <a:lnTo>
                    <a:pt x="0" y="0"/>
                  </a:lnTo>
                  <a:lnTo>
                    <a:pt x="284797" y="387032"/>
                  </a:lnTo>
                  <a:lnTo>
                    <a:pt x="0" y="774382"/>
                  </a:lnTo>
                  <a:lnTo>
                    <a:pt x="1770379" y="774382"/>
                  </a:lnTo>
                  <a:lnTo>
                    <a:pt x="2055494" y="387032"/>
                  </a:lnTo>
                  <a:lnTo>
                    <a:pt x="1770379"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9" name="Google Shape;1929;p96"/>
            <p:cNvSpPr/>
            <p:nvPr/>
          </p:nvSpPr>
          <p:spPr>
            <a:xfrm>
              <a:off x="3396297" y="3308667"/>
              <a:ext cx="2055495" cy="774700"/>
            </a:xfrm>
            <a:custGeom>
              <a:avLst/>
              <a:gdLst/>
              <a:ahLst/>
              <a:cxnLst/>
              <a:rect l="l" t="t" r="r" b="b"/>
              <a:pathLst>
                <a:path w="2055495" h="774700" extrusionOk="0">
                  <a:moveTo>
                    <a:pt x="0" y="0"/>
                  </a:moveTo>
                  <a:lnTo>
                    <a:pt x="1770379" y="0"/>
                  </a:lnTo>
                  <a:lnTo>
                    <a:pt x="2055494" y="387032"/>
                  </a:lnTo>
                  <a:lnTo>
                    <a:pt x="1770379" y="774382"/>
                  </a:lnTo>
                  <a:lnTo>
                    <a:pt x="0" y="774382"/>
                  </a:lnTo>
                  <a:lnTo>
                    <a:pt x="284797" y="3870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30" name="Google Shape;1930;p96"/>
            <p:cNvPicPr preferRelativeResize="0"/>
            <p:nvPr/>
          </p:nvPicPr>
          <p:blipFill rotWithShape="1">
            <a:blip r:embed="rId22">
              <a:alphaModFix/>
            </a:blip>
            <a:srcRect/>
            <a:stretch/>
          </p:blipFill>
          <p:spPr>
            <a:xfrm>
              <a:off x="5313997" y="3339464"/>
              <a:ext cx="2072005" cy="787082"/>
            </a:xfrm>
            <a:prstGeom prst="rect">
              <a:avLst/>
            </a:prstGeom>
            <a:noFill/>
            <a:ln>
              <a:noFill/>
            </a:ln>
          </p:spPr>
        </p:pic>
        <p:pic>
          <p:nvPicPr>
            <p:cNvPr id="1931" name="Google Shape;1931;p96"/>
            <p:cNvPicPr preferRelativeResize="0"/>
            <p:nvPr/>
          </p:nvPicPr>
          <p:blipFill rotWithShape="1">
            <a:blip r:embed="rId23">
              <a:alphaModFix/>
            </a:blip>
            <a:srcRect/>
            <a:stretch/>
          </p:blipFill>
          <p:spPr>
            <a:xfrm>
              <a:off x="5649277" y="3252787"/>
              <a:ext cx="1715135" cy="1029335"/>
            </a:xfrm>
            <a:prstGeom prst="rect">
              <a:avLst/>
            </a:prstGeom>
            <a:noFill/>
            <a:ln>
              <a:noFill/>
            </a:ln>
          </p:spPr>
        </p:pic>
        <p:sp>
          <p:nvSpPr>
            <p:cNvPr id="1932" name="Google Shape;1932;p96"/>
            <p:cNvSpPr/>
            <p:nvPr/>
          </p:nvSpPr>
          <p:spPr>
            <a:xfrm>
              <a:off x="5290184" y="3308667"/>
              <a:ext cx="2051050" cy="774700"/>
            </a:xfrm>
            <a:custGeom>
              <a:avLst/>
              <a:gdLst/>
              <a:ahLst/>
              <a:cxnLst/>
              <a:rect l="l" t="t" r="r" b="b"/>
              <a:pathLst>
                <a:path w="2051050" h="774700" extrusionOk="0">
                  <a:moveTo>
                    <a:pt x="1766569" y="0"/>
                  </a:moveTo>
                  <a:lnTo>
                    <a:pt x="0" y="0"/>
                  </a:lnTo>
                  <a:lnTo>
                    <a:pt x="283844" y="387032"/>
                  </a:lnTo>
                  <a:lnTo>
                    <a:pt x="0" y="774382"/>
                  </a:lnTo>
                  <a:lnTo>
                    <a:pt x="1766569" y="774382"/>
                  </a:lnTo>
                  <a:lnTo>
                    <a:pt x="2050732" y="387032"/>
                  </a:lnTo>
                  <a:lnTo>
                    <a:pt x="1766569"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3" name="Google Shape;1933;p96"/>
            <p:cNvSpPr/>
            <p:nvPr/>
          </p:nvSpPr>
          <p:spPr>
            <a:xfrm>
              <a:off x="5290184" y="3308667"/>
              <a:ext cx="2051050" cy="774700"/>
            </a:xfrm>
            <a:custGeom>
              <a:avLst/>
              <a:gdLst/>
              <a:ahLst/>
              <a:cxnLst/>
              <a:rect l="l" t="t" r="r" b="b"/>
              <a:pathLst>
                <a:path w="2051050" h="774700" extrusionOk="0">
                  <a:moveTo>
                    <a:pt x="0" y="0"/>
                  </a:moveTo>
                  <a:lnTo>
                    <a:pt x="1766569" y="0"/>
                  </a:lnTo>
                  <a:lnTo>
                    <a:pt x="2050732" y="387032"/>
                  </a:lnTo>
                  <a:lnTo>
                    <a:pt x="1766569" y="774382"/>
                  </a:lnTo>
                  <a:lnTo>
                    <a:pt x="0" y="774382"/>
                  </a:lnTo>
                  <a:lnTo>
                    <a:pt x="283844" y="3870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34" name="Google Shape;1934;p96"/>
            <p:cNvPicPr preferRelativeResize="0"/>
            <p:nvPr/>
          </p:nvPicPr>
          <p:blipFill rotWithShape="1">
            <a:blip r:embed="rId24">
              <a:alphaModFix/>
            </a:blip>
            <a:srcRect/>
            <a:stretch/>
          </p:blipFill>
          <p:spPr>
            <a:xfrm>
              <a:off x="7205345" y="3339464"/>
              <a:ext cx="2072004" cy="787082"/>
            </a:xfrm>
            <a:prstGeom prst="rect">
              <a:avLst/>
            </a:prstGeom>
            <a:noFill/>
            <a:ln>
              <a:noFill/>
            </a:ln>
          </p:spPr>
        </p:pic>
        <p:pic>
          <p:nvPicPr>
            <p:cNvPr id="1935" name="Google Shape;1935;p96"/>
            <p:cNvPicPr preferRelativeResize="0"/>
            <p:nvPr/>
          </p:nvPicPr>
          <p:blipFill rotWithShape="1">
            <a:blip r:embed="rId25">
              <a:alphaModFix/>
            </a:blip>
            <a:srcRect/>
            <a:stretch/>
          </p:blipFill>
          <p:spPr>
            <a:xfrm>
              <a:off x="7539037" y="3252787"/>
              <a:ext cx="1715134" cy="1029335"/>
            </a:xfrm>
            <a:prstGeom prst="rect">
              <a:avLst/>
            </a:prstGeom>
            <a:noFill/>
            <a:ln>
              <a:noFill/>
            </a:ln>
          </p:spPr>
        </p:pic>
        <p:sp>
          <p:nvSpPr>
            <p:cNvPr id="1936" name="Google Shape;1936;p96"/>
            <p:cNvSpPr/>
            <p:nvPr/>
          </p:nvSpPr>
          <p:spPr>
            <a:xfrm>
              <a:off x="7180897" y="3308667"/>
              <a:ext cx="2051050" cy="774700"/>
            </a:xfrm>
            <a:custGeom>
              <a:avLst/>
              <a:gdLst/>
              <a:ahLst/>
              <a:cxnLst/>
              <a:rect l="l" t="t" r="r" b="b"/>
              <a:pathLst>
                <a:path w="2051050" h="774700" extrusionOk="0">
                  <a:moveTo>
                    <a:pt x="1766252" y="0"/>
                  </a:moveTo>
                  <a:lnTo>
                    <a:pt x="0" y="0"/>
                  </a:lnTo>
                  <a:lnTo>
                    <a:pt x="283845" y="387032"/>
                  </a:lnTo>
                  <a:lnTo>
                    <a:pt x="0" y="774382"/>
                  </a:lnTo>
                  <a:lnTo>
                    <a:pt x="1766252" y="774382"/>
                  </a:lnTo>
                  <a:lnTo>
                    <a:pt x="2050732" y="387032"/>
                  </a:lnTo>
                  <a:lnTo>
                    <a:pt x="1766252" y="0"/>
                  </a:lnTo>
                  <a:close/>
                </a:path>
              </a:pathLst>
            </a:custGeom>
            <a:solidFill>
              <a:srgbClr val="90B84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7" name="Google Shape;1937;p96"/>
            <p:cNvSpPr/>
            <p:nvPr/>
          </p:nvSpPr>
          <p:spPr>
            <a:xfrm>
              <a:off x="7180897" y="3308667"/>
              <a:ext cx="2051050" cy="774700"/>
            </a:xfrm>
            <a:custGeom>
              <a:avLst/>
              <a:gdLst/>
              <a:ahLst/>
              <a:cxnLst/>
              <a:rect l="l" t="t" r="r" b="b"/>
              <a:pathLst>
                <a:path w="2051050" h="774700" extrusionOk="0">
                  <a:moveTo>
                    <a:pt x="0" y="0"/>
                  </a:moveTo>
                  <a:lnTo>
                    <a:pt x="1766252" y="0"/>
                  </a:lnTo>
                  <a:lnTo>
                    <a:pt x="2050732" y="387032"/>
                  </a:lnTo>
                  <a:lnTo>
                    <a:pt x="1766252" y="774382"/>
                  </a:lnTo>
                  <a:lnTo>
                    <a:pt x="0" y="774382"/>
                  </a:lnTo>
                  <a:lnTo>
                    <a:pt x="283845" y="3870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38" name="Google Shape;1938;p96"/>
            <p:cNvPicPr preferRelativeResize="0"/>
            <p:nvPr/>
          </p:nvPicPr>
          <p:blipFill rotWithShape="1">
            <a:blip r:embed="rId26">
              <a:alphaModFix/>
            </a:blip>
            <a:srcRect/>
            <a:stretch/>
          </p:blipFill>
          <p:spPr>
            <a:xfrm>
              <a:off x="9023667" y="3356292"/>
              <a:ext cx="2070417" cy="787082"/>
            </a:xfrm>
            <a:prstGeom prst="rect">
              <a:avLst/>
            </a:prstGeom>
            <a:noFill/>
            <a:ln>
              <a:noFill/>
            </a:ln>
          </p:spPr>
        </p:pic>
        <p:pic>
          <p:nvPicPr>
            <p:cNvPr id="1939" name="Google Shape;1939;p96"/>
            <p:cNvPicPr preferRelativeResize="0"/>
            <p:nvPr/>
          </p:nvPicPr>
          <p:blipFill rotWithShape="1">
            <a:blip r:embed="rId27">
              <a:alphaModFix/>
            </a:blip>
            <a:srcRect/>
            <a:stretch/>
          </p:blipFill>
          <p:spPr>
            <a:xfrm>
              <a:off x="9357359" y="3269615"/>
              <a:ext cx="1715134" cy="1029335"/>
            </a:xfrm>
            <a:prstGeom prst="rect">
              <a:avLst/>
            </a:prstGeom>
            <a:noFill/>
            <a:ln>
              <a:noFill/>
            </a:ln>
          </p:spPr>
        </p:pic>
        <p:sp>
          <p:nvSpPr>
            <p:cNvPr id="1940" name="Google Shape;1940;p96"/>
            <p:cNvSpPr/>
            <p:nvPr/>
          </p:nvSpPr>
          <p:spPr>
            <a:xfrm>
              <a:off x="8998584" y="3326130"/>
              <a:ext cx="2051050" cy="774700"/>
            </a:xfrm>
            <a:custGeom>
              <a:avLst/>
              <a:gdLst/>
              <a:ahLst/>
              <a:cxnLst/>
              <a:rect l="l" t="t" r="r" b="b"/>
              <a:pathLst>
                <a:path w="2051050" h="774700" extrusionOk="0">
                  <a:moveTo>
                    <a:pt x="1766570" y="0"/>
                  </a:moveTo>
                  <a:lnTo>
                    <a:pt x="0" y="0"/>
                  </a:lnTo>
                  <a:lnTo>
                    <a:pt x="283845" y="387032"/>
                  </a:lnTo>
                  <a:lnTo>
                    <a:pt x="0" y="774382"/>
                  </a:lnTo>
                  <a:lnTo>
                    <a:pt x="1766570" y="774382"/>
                  </a:lnTo>
                  <a:lnTo>
                    <a:pt x="2050732" y="387032"/>
                  </a:lnTo>
                  <a:lnTo>
                    <a:pt x="1766570" y="0"/>
                  </a:lnTo>
                  <a:close/>
                </a:path>
              </a:pathLst>
            </a:custGeom>
            <a:solidFill>
              <a:srgbClr val="90B84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1" name="Google Shape;1941;p96"/>
            <p:cNvSpPr/>
            <p:nvPr/>
          </p:nvSpPr>
          <p:spPr>
            <a:xfrm>
              <a:off x="8998584" y="3326130"/>
              <a:ext cx="2051050" cy="774700"/>
            </a:xfrm>
            <a:custGeom>
              <a:avLst/>
              <a:gdLst/>
              <a:ahLst/>
              <a:cxnLst/>
              <a:rect l="l" t="t" r="r" b="b"/>
              <a:pathLst>
                <a:path w="2051050" h="774700" extrusionOk="0">
                  <a:moveTo>
                    <a:pt x="0" y="0"/>
                  </a:moveTo>
                  <a:lnTo>
                    <a:pt x="1766570" y="0"/>
                  </a:lnTo>
                  <a:lnTo>
                    <a:pt x="2050732" y="387032"/>
                  </a:lnTo>
                  <a:lnTo>
                    <a:pt x="1766570" y="774382"/>
                  </a:lnTo>
                  <a:lnTo>
                    <a:pt x="0" y="774382"/>
                  </a:lnTo>
                  <a:lnTo>
                    <a:pt x="283845" y="38703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42" name="Google Shape;1942;p96"/>
            <p:cNvPicPr preferRelativeResize="0"/>
            <p:nvPr/>
          </p:nvPicPr>
          <p:blipFill rotWithShape="1">
            <a:blip r:embed="rId28">
              <a:alphaModFix/>
            </a:blip>
            <a:srcRect/>
            <a:stretch/>
          </p:blipFill>
          <p:spPr>
            <a:xfrm>
              <a:off x="1556067" y="4202112"/>
              <a:ext cx="2917824" cy="445769"/>
            </a:xfrm>
            <a:prstGeom prst="rect">
              <a:avLst/>
            </a:prstGeom>
            <a:noFill/>
            <a:ln>
              <a:noFill/>
            </a:ln>
          </p:spPr>
        </p:pic>
        <p:sp>
          <p:nvSpPr>
            <p:cNvPr id="1943" name="Google Shape;1943;p96"/>
            <p:cNvSpPr/>
            <p:nvPr/>
          </p:nvSpPr>
          <p:spPr>
            <a:xfrm>
              <a:off x="1526222" y="4172267"/>
              <a:ext cx="2900045" cy="431800"/>
            </a:xfrm>
            <a:custGeom>
              <a:avLst/>
              <a:gdLst/>
              <a:ahLst/>
              <a:cxnLst/>
              <a:rect l="l" t="t" r="r" b="b"/>
              <a:pathLst>
                <a:path w="2900045" h="431800" extrusionOk="0">
                  <a:moveTo>
                    <a:pt x="2613342" y="0"/>
                  </a:moveTo>
                  <a:lnTo>
                    <a:pt x="0" y="0"/>
                  </a:lnTo>
                  <a:lnTo>
                    <a:pt x="0" y="431482"/>
                  </a:lnTo>
                  <a:lnTo>
                    <a:pt x="2613342" y="431482"/>
                  </a:lnTo>
                  <a:lnTo>
                    <a:pt x="2900044" y="215582"/>
                  </a:lnTo>
                  <a:lnTo>
                    <a:pt x="2613342"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4" name="Google Shape;1944;p96"/>
            <p:cNvSpPr/>
            <p:nvPr/>
          </p:nvSpPr>
          <p:spPr>
            <a:xfrm>
              <a:off x="1526222" y="4172267"/>
              <a:ext cx="2900045" cy="431800"/>
            </a:xfrm>
            <a:custGeom>
              <a:avLst/>
              <a:gdLst/>
              <a:ahLst/>
              <a:cxnLst/>
              <a:rect l="l" t="t" r="r" b="b"/>
              <a:pathLst>
                <a:path w="2900045" h="431800" extrusionOk="0">
                  <a:moveTo>
                    <a:pt x="0" y="0"/>
                  </a:moveTo>
                  <a:lnTo>
                    <a:pt x="2613342" y="0"/>
                  </a:lnTo>
                  <a:lnTo>
                    <a:pt x="2900044" y="215582"/>
                  </a:lnTo>
                  <a:lnTo>
                    <a:pt x="2613342" y="431482"/>
                  </a:lnTo>
                  <a:lnTo>
                    <a:pt x="0" y="43148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45" name="Google Shape;1945;p96"/>
            <p:cNvPicPr preferRelativeResize="0"/>
            <p:nvPr/>
          </p:nvPicPr>
          <p:blipFill rotWithShape="1">
            <a:blip r:embed="rId29">
              <a:alphaModFix/>
            </a:blip>
            <a:srcRect/>
            <a:stretch/>
          </p:blipFill>
          <p:spPr>
            <a:xfrm>
              <a:off x="4221479" y="4202112"/>
              <a:ext cx="2939097" cy="445769"/>
            </a:xfrm>
            <a:prstGeom prst="rect">
              <a:avLst/>
            </a:prstGeom>
            <a:noFill/>
            <a:ln>
              <a:noFill/>
            </a:ln>
          </p:spPr>
        </p:pic>
        <p:pic>
          <p:nvPicPr>
            <p:cNvPr id="1946" name="Google Shape;1946;p96"/>
            <p:cNvPicPr preferRelativeResize="0"/>
            <p:nvPr/>
          </p:nvPicPr>
          <p:blipFill rotWithShape="1">
            <a:blip r:embed="rId30">
              <a:alphaModFix/>
            </a:blip>
            <a:srcRect/>
            <a:stretch/>
          </p:blipFill>
          <p:spPr>
            <a:xfrm>
              <a:off x="4439285" y="4218939"/>
              <a:ext cx="2753042" cy="480694"/>
            </a:xfrm>
            <a:prstGeom prst="rect">
              <a:avLst/>
            </a:prstGeom>
            <a:noFill/>
            <a:ln>
              <a:noFill/>
            </a:ln>
          </p:spPr>
        </p:pic>
        <p:sp>
          <p:nvSpPr>
            <p:cNvPr id="1947" name="Google Shape;1947;p96"/>
            <p:cNvSpPr/>
            <p:nvPr/>
          </p:nvSpPr>
          <p:spPr>
            <a:xfrm>
              <a:off x="4202747" y="4172267"/>
              <a:ext cx="2909570" cy="431800"/>
            </a:xfrm>
            <a:custGeom>
              <a:avLst/>
              <a:gdLst/>
              <a:ahLst/>
              <a:cxnLst/>
              <a:rect l="l" t="t" r="r" b="b"/>
              <a:pathLst>
                <a:path w="2909570" h="431800" extrusionOk="0">
                  <a:moveTo>
                    <a:pt x="2623819" y="0"/>
                  </a:moveTo>
                  <a:lnTo>
                    <a:pt x="0" y="0"/>
                  </a:lnTo>
                  <a:lnTo>
                    <a:pt x="285114" y="215582"/>
                  </a:lnTo>
                  <a:lnTo>
                    <a:pt x="0" y="431482"/>
                  </a:lnTo>
                  <a:lnTo>
                    <a:pt x="2623819" y="431482"/>
                  </a:lnTo>
                  <a:lnTo>
                    <a:pt x="2909569" y="215582"/>
                  </a:lnTo>
                  <a:lnTo>
                    <a:pt x="2623819"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8" name="Google Shape;1948;p96"/>
            <p:cNvSpPr/>
            <p:nvPr/>
          </p:nvSpPr>
          <p:spPr>
            <a:xfrm>
              <a:off x="4202747" y="4172267"/>
              <a:ext cx="2909570" cy="431800"/>
            </a:xfrm>
            <a:custGeom>
              <a:avLst/>
              <a:gdLst/>
              <a:ahLst/>
              <a:cxnLst/>
              <a:rect l="l" t="t" r="r" b="b"/>
              <a:pathLst>
                <a:path w="2909570" h="431800" extrusionOk="0">
                  <a:moveTo>
                    <a:pt x="0" y="0"/>
                  </a:moveTo>
                  <a:lnTo>
                    <a:pt x="2623819" y="0"/>
                  </a:lnTo>
                  <a:lnTo>
                    <a:pt x="2909569" y="215582"/>
                  </a:lnTo>
                  <a:lnTo>
                    <a:pt x="2623819" y="431482"/>
                  </a:lnTo>
                  <a:lnTo>
                    <a:pt x="0" y="431482"/>
                  </a:lnTo>
                  <a:lnTo>
                    <a:pt x="285114" y="21558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49" name="Google Shape;1949;p96"/>
            <p:cNvPicPr preferRelativeResize="0"/>
            <p:nvPr/>
          </p:nvPicPr>
          <p:blipFill rotWithShape="1">
            <a:blip r:embed="rId31">
              <a:alphaModFix/>
            </a:blip>
            <a:srcRect/>
            <a:stretch/>
          </p:blipFill>
          <p:spPr>
            <a:xfrm>
              <a:off x="6900545" y="4202112"/>
              <a:ext cx="2929889" cy="445769"/>
            </a:xfrm>
            <a:prstGeom prst="rect">
              <a:avLst/>
            </a:prstGeom>
            <a:noFill/>
            <a:ln>
              <a:noFill/>
            </a:ln>
          </p:spPr>
        </p:pic>
        <p:sp>
          <p:nvSpPr>
            <p:cNvPr id="1950" name="Google Shape;1950;p96"/>
            <p:cNvSpPr/>
            <p:nvPr/>
          </p:nvSpPr>
          <p:spPr>
            <a:xfrm>
              <a:off x="6882447" y="4172267"/>
              <a:ext cx="2900045" cy="431800"/>
            </a:xfrm>
            <a:custGeom>
              <a:avLst/>
              <a:gdLst/>
              <a:ahLst/>
              <a:cxnLst/>
              <a:rect l="l" t="t" r="r" b="b"/>
              <a:pathLst>
                <a:path w="2900045" h="431800" extrusionOk="0">
                  <a:moveTo>
                    <a:pt x="2615247" y="0"/>
                  </a:moveTo>
                  <a:lnTo>
                    <a:pt x="0" y="0"/>
                  </a:lnTo>
                  <a:lnTo>
                    <a:pt x="284480" y="215582"/>
                  </a:lnTo>
                  <a:lnTo>
                    <a:pt x="0" y="431482"/>
                  </a:lnTo>
                  <a:lnTo>
                    <a:pt x="2615247" y="431482"/>
                  </a:lnTo>
                  <a:lnTo>
                    <a:pt x="2900045" y="215582"/>
                  </a:lnTo>
                  <a:lnTo>
                    <a:pt x="2615247"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1" name="Google Shape;1951;p96"/>
            <p:cNvSpPr/>
            <p:nvPr/>
          </p:nvSpPr>
          <p:spPr>
            <a:xfrm>
              <a:off x="6882447" y="4172267"/>
              <a:ext cx="2900045" cy="431800"/>
            </a:xfrm>
            <a:custGeom>
              <a:avLst/>
              <a:gdLst/>
              <a:ahLst/>
              <a:cxnLst/>
              <a:rect l="l" t="t" r="r" b="b"/>
              <a:pathLst>
                <a:path w="2900045" h="431800" extrusionOk="0">
                  <a:moveTo>
                    <a:pt x="0" y="0"/>
                  </a:moveTo>
                  <a:lnTo>
                    <a:pt x="2615247" y="0"/>
                  </a:lnTo>
                  <a:lnTo>
                    <a:pt x="2900045" y="215582"/>
                  </a:lnTo>
                  <a:lnTo>
                    <a:pt x="2615247" y="431482"/>
                  </a:lnTo>
                  <a:lnTo>
                    <a:pt x="0" y="431482"/>
                  </a:lnTo>
                  <a:lnTo>
                    <a:pt x="284480" y="21558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52" name="Google Shape;1952;p96"/>
            <p:cNvPicPr preferRelativeResize="0"/>
            <p:nvPr/>
          </p:nvPicPr>
          <p:blipFill rotWithShape="1">
            <a:blip r:embed="rId32">
              <a:alphaModFix/>
            </a:blip>
            <a:srcRect/>
            <a:stretch/>
          </p:blipFill>
          <p:spPr>
            <a:xfrm>
              <a:off x="1556067" y="4708207"/>
              <a:ext cx="3067049" cy="588962"/>
            </a:xfrm>
            <a:prstGeom prst="rect">
              <a:avLst/>
            </a:prstGeom>
            <a:noFill/>
            <a:ln>
              <a:noFill/>
            </a:ln>
          </p:spPr>
        </p:pic>
        <p:pic>
          <p:nvPicPr>
            <p:cNvPr id="1953" name="Google Shape;1953;p96"/>
            <p:cNvPicPr preferRelativeResize="0"/>
            <p:nvPr/>
          </p:nvPicPr>
          <p:blipFill rotWithShape="1">
            <a:blip r:embed="rId33">
              <a:alphaModFix/>
            </a:blip>
            <a:srcRect/>
            <a:stretch/>
          </p:blipFill>
          <p:spPr>
            <a:xfrm>
              <a:off x="1484312" y="4796472"/>
              <a:ext cx="3208654" cy="480694"/>
            </a:xfrm>
            <a:prstGeom prst="rect">
              <a:avLst/>
            </a:prstGeom>
            <a:noFill/>
            <a:ln>
              <a:noFill/>
            </a:ln>
          </p:spPr>
        </p:pic>
        <p:sp>
          <p:nvSpPr>
            <p:cNvPr id="1954" name="Google Shape;1954;p96"/>
            <p:cNvSpPr/>
            <p:nvPr/>
          </p:nvSpPr>
          <p:spPr>
            <a:xfrm>
              <a:off x="1526222" y="4677092"/>
              <a:ext cx="3051175" cy="575945"/>
            </a:xfrm>
            <a:custGeom>
              <a:avLst/>
              <a:gdLst/>
              <a:ahLst/>
              <a:cxnLst/>
              <a:rect l="l" t="t" r="r" b="b"/>
              <a:pathLst>
                <a:path w="3051175" h="575945" extrusionOk="0">
                  <a:moveTo>
                    <a:pt x="2764790" y="0"/>
                  </a:moveTo>
                  <a:lnTo>
                    <a:pt x="0" y="0"/>
                  </a:lnTo>
                  <a:lnTo>
                    <a:pt x="0" y="575945"/>
                  </a:lnTo>
                  <a:lnTo>
                    <a:pt x="2764790" y="575945"/>
                  </a:lnTo>
                  <a:lnTo>
                    <a:pt x="3050857" y="287972"/>
                  </a:lnTo>
                  <a:lnTo>
                    <a:pt x="2764790"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5" name="Google Shape;1955;p96"/>
            <p:cNvSpPr/>
            <p:nvPr/>
          </p:nvSpPr>
          <p:spPr>
            <a:xfrm>
              <a:off x="1526222" y="4677092"/>
              <a:ext cx="3051175" cy="575945"/>
            </a:xfrm>
            <a:custGeom>
              <a:avLst/>
              <a:gdLst/>
              <a:ahLst/>
              <a:cxnLst/>
              <a:rect l="l" t="t" r="r" b="b"/>
              <a:pathLst>
                <a:path w="3051175" h="575945" extrusionOk="0">
                  <a:moveTo>
                    <a:pt x="0" y="0"/>
                  </a:moveTo>
                  <a:lnTo>
                    <a:pt x="2764790" y="0"/>
                  </a:lnTo>
                  <a:lnTo>
                    <a:pt x="3050857" y="287972"/>
                  </a:lnTo>
                  <a:lnTo>
                    <a:pt x="2764790" y="575945"/>
                  </a:lnTo>
                  <a:lnTo>
                    <a:pt x="0" y="575945"/>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56" name="Google Shape;1956;p96"/>
            <p:cNvPicPr preferRelativeResize="0"/>
            <p:nvPr/>
          </p:nvPicPr>
          <p:blipFill rotWithShape="1">
            <a:blip r:embed="rId34">
              <a:alphaModFix/>
            </a:blip>
            <a:srcRect/>
            <a:stretch/>
          </p:blipFill>
          <p:spPr>
            <a:xfrm>
              <a:off x="4366260" y="4708207"/>
              <a:ext cx="3083877" cy="588962"/>
            </a:xfrm>
            <a:prstGeom prst="rect">
              <a:avLst/>
            </a:prstGeom>
            <a:noFill/>
            <a:ln>
              <a:noFill/>
            </a:ln>
          </p:spPr>
        </p:pic>
        <p:sp>
          <p:nvSpPr>
            <p:cNvPr id="1957" name="Google Shape;1957;p96"/>
            <p:cNvSpPr/>
            <p:nvPr/>
          </p:nvSpPr>
          <p:spPr>
            <a:xfrm>
              <a:off x="4344035" y="4677092"/>
              <a:ext cx="3060700" cy="575945"/>
            </a:xfrm>
            <a:custGeom>
              <a:avLst/>
              <a:gdLst/>
              <a:ahLst/>
              <a:cxnLst/>
              <a:rect l="l" t="t" r="r" b="b"/>
              <a:pathLst>
                <a:path w="3060700" h="575945" extrusionOk="0">
                  <a:moveTo>
                    <a:pt x="2775267" y="0"/>
                  </a:moveTo>
                  <a:lnTo>
                    <a:pt x="0" y="0"/>
                  </a:lnTo>
                  <a:lnTo>
                    <a:pt x="285114" y="287972"/>
                  </a:lnTo>
                  <a:lnTo>
                    <a:pt x="0" y="575945"/>
                  </a:lnTo>
                  <a:lnTo>
                    <a:pt x="2775267" y="575945"/>
                  </a:lnTo>
                  <a:lnTo>
                    <a:pt x="3060382" y="287972"/>
                  </a:lnTo>
                  <a:lnTo>
                    <a:pt x="2775267" y="0"/>
                  </a:lnTo>
                  <a:close/>
                </a:path>
              </a:pathLst>
            </a:custGeom>
            <a:solidFill>
              <a:srgbClr val="4B6E1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8" name="Google Shape;1958;p96"/>
            <p:cNvSpPr/>
            <p:nvPr/>
          </p:nvSpPr>
          <p:spPr>
            <a:xfrm>
              <a:off x="4344035" y="4677092"/>
              <a:ext cx="3060700" cy="575945"/>
            </a:xfrm>
            <a:custGeom>
              <a:avLst/>
              <a:gdLst/>
              <a:ahLst/>
              <a:cxnLst/>
              <a:rect l="l" t="t" r="r" b="b"/>
              <a:pathLst>
                <a:path w="3060700" h="575945" extrusionOk="0">
                  <a:moveTo>
                    <a:pt x="0" y="0"/>
                  </a:moveTo>
                  <a:lnTo>
                    <a:pt x="2775267" y="0"/>
                  </a:lnTo>
                  <a:lnTo>
                    <a:pt x="3060382" y="287972"/>
                  </a:lnTo>
                  <a:lnTo>
                    <a:pt x="2775267" y="575945"/>
                  </a:lnTo>
                  <a:lnTo>
                    <a:pt x="0" y="575945"/>
                  </a:lnTo>
                  <a:lnTo>
                    <a:pt x="285114" y="28797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59" name="Google Shape;1959;p96"/>
            <p:cNvPicPr preferRelativeResize="0"/>
            <p:nvPr/>
          </p:nvPicPr>
          <p:blipFill rotWithShape="1">
            <a:blip r:embed="rId35">
              <a:alphaModFix/>
            </a:blip>
            <a:srcRect/>
            <a:stretch/>
          </p:blipFill>
          <p:spPr>
            <a:xfrm>
              <a:off x="7185659" y="4708207"/>
              <a:ext cx="3074670" cy="588962"/>
            </a:xfrm>
            <a:prstGeom prst="rect">
              <a:avLst/>
            </a:prstGeom>
            <a:noFill/>
            <a:ln>
              <a:noFill/>
            </a:ln>
          </p:spPr>
        </p:pic>
        <p:sp>
          <p:nvSpPr>
            <p:cNvPr id="1960" name="Google Shape;1960;p96"/>
            <p:cNvSpPr/>
            <p:nvPr/>
          </p:nvSpPr>
          <p:spPr>
            <a:xfrm>
              <a:off x="7163434" y="4677092"/>
              <a:ext cx="3051175" cy="575945"/>
            </a:xfrm>
            <a:custGeom>
              <a:avLst/>
              <a:gdLst/>
              <a:ahLst/>
              <a:cxnLst/>
              <a:rect l="l" t="t" r="r" b="b"/>
              <a:pathLst>
                <a:path w="3051175" h="575945" extrusionOk="0">
                  <a:moveTo>
                    <a:pt x="2766377" y="0"/>
                  </a:moveTo>
                  <a:lnTo>
                    <a:pt x="0" y="0"/>
                  </a:lnTo>
                  <a:lnTo>
                    <a:pt x="283845" y="287972"/>
                  </a:lnTo>
                  <a:lnTo>
                    <a:pt x="0" y="575945"/>
                  </a:lnTo>
                  <a:lnTo>
                    <a:pt x="2766377" y="575945"/>
                  </a:lnTo>
                  <a:lnTo>
                    <a:pt x="3050857" y="287972"/>
                  </a:lnTo>
                  <a:lnTo>
                    <a:pt x="2766377" y="0"/>
                  </a:lnTo>
                  <a:close/>
                </a:path>
              </a:pathLst>
            </a:custGeom>
            <a:solidFill>
              <a:srgbClr val="6B9A1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1" name="Google Shape;1961;p96"/>
            <p:cNvSpPr/>
            <p:nvPr/>
          </p:nvSpPr>
          <p:spPr>
            <a:xfrm>
              <a:off x="7163434" y="4677092"/>
              <a:ext cx="3051175" cy="575945"/>
            </a:xfrm>
            <a:custGeom>
              <a:avLst/>
              <a:gdLst/>
              <a:ahLst/>
              <a:cxnLst/>
              <a:rect l="l" t="t" r="r" b="b"/>
              <a:pathLst>
                <a:path w="3051175" h="575945" extrusionOk="0">
                  <a:moveTo>
                    <a:pt x="0" y="0"/>
                  </a:moveTo>
                  <a:lnTo>
                    <a:pt x="2766377" y="0"/>
                  </a:lnTo>
                  <a:lnTo>
                    <a:pt x="3050857" y="287972"/>
                  </a:lnTo>
                  <a:lnTo>
                    <a:pt x="2766377" y="575945"/>
                  </a:lnTo>
                  <a:lnTo>
                    <a:pt x="0" y="575945"/>
                  </a:lnTo>
                  <a:lnTo>
                    <a:pt x="283845" y="28797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62" name="Google Shape;1962;p96"/>
          <p:cNvGrpSpPr/>
          <p:nvPr/>
        </p:nvGrpSpPr>
        <p:grpSpPr>
          <a:xfrm>
            <a:off x="1526222" y="5324792"/>
            <a:ext cx="3046730" cy="691832"/>
            <a:chOff x="1526222" y="5324792"/>
            <a:chExt cx="3046730" cy="691832"/>
          </a:xfrm>
        </p:grpSpPr>
        <p:pic>
          <p:nvPicPr>
            <p:cNvPr id="1963" name="Google Shape;1963;p96"/>
            <p:cNvPicPr preferRelativeResize="0"/>
            <p:nvPr/>
          </p:nvPicPr>
          <p:blipFill rotWithShape="1">
            <a:blip r:embed="rId36">
              <a:alphaModFix/>
            </a:blip>
            <a:srcRect/>
            <a:stretch/>
          </p:blipFill>
          <p:spPr>
            <a:xfrm>
              <a:off x="1556067" y="5355907"/>
              <a:ext cx="3016885" cy="660717"/>
            </a:xfrm>
            <a:prstGeom prst="rect">
              <a:avLst/>
            </a:prstGeom>
            <a:noFill/>
            <a:ln>
              <a:noFill/>
            </a:ln>
          </p:spPr>
        </p:pic>
        <p:sp>
          <p:nvSpPr>
            <p:cNvPr id="1964" name="Google Shape;1964;p96"/>
            <p:cNvSpPr/>
            <p:nvPr/>
          </p:nvSpPr>
          <p:spPr>
            <a:xfrm>
              <a:off x="1526222" y="5324792"/>
              <a:ext cx="3000375" cy="647700"/>
            </a:xfrm>
            <a:custGeom>
              <a:avLst/>
              <a:gdLst/>
              <a:ahLst/>
              <a:cxnLst/>
              <a:rect l="l" t="t" r="r" b="b"/>
              <a:pathLst>
                <a:path w="3000375" h="647700" extrusionOk="0">
                  <a:moveTo>
                    <a:pt x="2713037" y="0"/>
                  </a:moveTo>
                  <a:lnTo>
                    <a:pt x="0" y="0"/>
                  </a:lnTo>
                  <a:lnTo>
                    <a:pt x="0" y="647382"/>
                  </a:lnTo>
                  <a:lnTo>
                    <a:pt x="2713037" y="647382"/>
                  </a:lnTo>
                  <a:lnTo>
                    <a:pt x="3000057" y="323532"/>
                  </a:lnTo>
                  <a:lnTo>
                    <a:pt x="2713037" y="0"/>
                  </a:lnTo>
                  <a:close/>
                </a:path>
              </a:pathLst>
            </a:custGeom>
            <a:solidFill>
              <a:srgbClr val="38520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5" name="Google Shape;1965;p96"/>
            <p:cNvSpPr/>
            <p:nvPr/>
          </p:nvSpPr>
          <p:spPr>
            <a:xfrm>
              <a:off x="1526222" y="5324792"/>
              <a:ext cx="3000375" cy="647700"/>
            </a:xfrm>
            <a:custGeom>
              <a:avLst/>
              <a:gdLst/>
              <a:ahLst/>
              <a:cxnLst/>
              <a:rect l="l" t="t" r="r" b="b"/>
              <a:pathLst>
                <a:path w="3000375" h="647700" extrusionOk="0">
                  <a:moveTo>
                    <a:pt x="0" y="0"/>
                  </a:moveTo>
                  <a:lnTo>
                    <a:pt x="2713037" y="0"/>
                  </a:lnTo>
                  <a:lnTo>
                    <a:pt x="3000057" y="323532"/>
                  </a:lnTo>
                  <a:lnTo>
                    <a:pt x="2713037" y="647382"/>
                  </a:lnTo>
                  <a:lnTo>
                    <a:pt x="0" y="647382"/>
                  </a:ln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66" name="Google Shape;1966;p96"/>
          <p:cNvSpPr txBox="1">
            <a:spLocks noGrp="1"/>
          </p:cNvSpPr>
          <p:nvPr>
            <p:ph type="title"/>
          </p:nvPr>
        </p:nvSpPr>
        <p:spPr>
          <a:xfrm>
            <a:off x="1470660" y="414972"/>
            <a:ext cx="1263650" cy="3073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50" b="1">
                <a:latin typeface="Calibri"/>
                <a:ea typeface="Calibri"/>
                <a:cs typeface="Calibri"/>
                <a:sym typeface="Calibri"/>
              </a:rPr>
              <a:t>Φάσεις RM</a:t>
            </a:r>
            <a:endParaRPr sz="1850">
              <a:latin typeface="Calibri"/>
              <a:ea typeface="Calibri"/>
              <a:cs typeface="Calibri"/>
              <a:sym typeface="Calibri"/>
            </a:endParaRPr>
          </a:p>
        </p:txBody>
      </p:sp>
      <p:sp>
        <p:nvSpPr>
          <p:cNvPr id="1967" name="Google Shape;1967;p96"/>
          <p:cNvSpPr txBox="1"/>
          <p:nvPr/>
        </p:nvSpPr>
        <p:spPr>
          <a:xfrm>
            <a:off x="1784985" y="1222057"/>
            <a:ext cx="1069340" cy="390525"/>
          </a:xfrm>
          <a:prstGeom prst="rect">
            <a:avLst/>
          </a:prstGeom>
          <a:noFill/>
          <a:ln>
            <a:noFill/>
          </a:ln>
        </p:spPr>
        <p:txBody>
          <a:bodyPr spcFirstLastPara="1" wrap="square" lIns="0" tIns="12700" rIns="0" bIns="0" anchor="t" anchorCtr="0">
            <a:spAutoFit/>
          </a:bodyPr>
          <a:lstStyle/>
          <a:p>
            <a:pPr marL="12700" marR="5080" lvl="0" indent="248284"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 1:  Χαρτογραφία</a:t>
            </a:r>
            <a:endParaRPr sz="1200">
              <a:solidFill>
                <a:schemeClr val="dk1"/>
              </a:solidFill>
              <a:latin typeface="Calibri"/>
              <a:ea typeface="Calibri"/>
              <a:cs typeface="Calibri"/>
              <a:sym typeface="Calibri"/>
            </a:endParaRPr>
          </a:p>
        </p:txBody>
      </p:sp>
      <p:sp>
        <p:nvSpPr>
          <p:cNvPr id="1968" name="Google Shape;1968;p96"/>
          <p:cNvSpPr txBox="1"/>
          <p:nvPr/>
        </p:nvSpPr>
        <p:spPr>
          <a:xfrm>
            <a:off x="3785665" y="1106169"/>
            <a:ext cx="1104265" cy="754380"/>
          </a:xfrm>
          <a:prstGeom prst="rect">
            <a:avLst/>
          </a:prstGeom>
          <a:noFill/>
          <a:ln>
            <a:noFill/>
          </a:ln>
        </p:spPr>
        <p:txBody>
          <a:bodyPr spcFirstLastPara="1" wrap="square" lIns="0" tIns="12700" rIns="0" bIns="0" anchor="t" anchorCtr="0">
            <a:spAutoFit/>
          </a:bodyPr>
          <a:lstStyle/>
          <a:p>
            <a:pPr marL="48895" marR="5080" lvl="0" indent="-36830" algn="l" rtl="0">
              <a:lnSpc>
                <a:spcPct val="100000"/>
              </a:lnSpc>
              <a:spcBef>
                <a:spcPts val="0"/>
              </a:spcBef>
              <a:spcAft>
                <a:spcPts val="0"/>
              </a:spcAft>
              <a:buNone/>
            </a:pPr>
            <a:r>
              <a:rPr lang="en-US" sz="1200" b="1">
                <a:solidFill>
                  <a:srgbClr val="FFFFFF"/>
                </a:solidFill>
                <a:latin typeface="Calibri"/>
                <a:ea typeface="Calibri"/>
                <a:cs typeface="Calibri"/>
                <a:sym typeface="Calibri"/>
              </a:rPr>
              <a:t>Κρισιμότητα  των  ηλεκτρονικών  υπηρεσιών</a:t>
            </a:r>
            <a:endParaRPr sz="1200">
              <a:solidFill>
                <a:schemeClr val="dk1"/>
              </a:solidFill>
              <a:latin typeface="Calibri"/>
              <a:ea typeface="Calibri"/>
              <a:cs typeface="Calibri"/>
              <a:sym typeface="Calibri"/>
            </a:endParaRPr>
          </a:p>
        </p:txBody>
      </p:sp>
      <p:sp>
        <p:nvSpPr>
          <p:cNvPr id="1969" name="Google Shape;1969;p96"/>
          <p:cNvSpPr txBox="1"/>
          <p:nvPr/>
        </p:nvSpPr>
        <p:spPr>
          <a:xfrm>
            <a:off x="5540619" y="1231900"/>
            <a:ext cx="1642746" cy="382156"/>
          </a:xfrm>
          <a:prstGeom prst="rect">
            <a:avLst/>
          </a:prstGeom>
          <a:noFill/>
          <a:ln>
            <a:noFill/>
          </a:ln>
        </p:spPr>
        <p:txBody>
          <a:bodyPr spcFirstLastPara="1" wrap="square" lIns="0" tIns="12700" rIns="0" bIns="0" anchor="t" anchorCtr="0">
            <a:spAutoFit/>
          </a:bodyPr>
          <a:lstStyle/>
          <a:p>
            <a:pPr marL="12700" marR="5080" lvl="0" indent="429259" algn="l" rtl="0">
              <a:lnSpc>
                <a:spcPct val="100000"/>
              </a:lnSpc>
              <a:spcBef>
                <a:spcPts val="0"/>
              </a:spcBef>
              <a:spcAft>
                <a:spcPts val="0"/>
              </a:spcAft>
              <a:buNone/>
            </a:pPr>
            <a:r>
              <a:rPr lang="en-US" sz="1200" b="1">
                <a:solidFill>
                  <a:srgbClr val="FFFFFF"/>
                </a:solidFill>
                <a:latin typeface="Calibri"/>
                <a:ea typeface="Calibri"/>
                <a:cs typeface="Calibri"/>
                <a:sym typeface="Calibri"/>
              </a:rPr>
              <a:t>Προσδιορισμός αγαθών</a:t>
            </a:r>
            <a:endParaRPr sz="1200">
              <a:solidFill>
                <a:schemeClr val="dk1"/>
              </a:solidFill>
              <a:latin typeface="Calibri"/>
              <a:ea typeface="Calibri"/>
              <a:cs typeface="Calibri"/>
              <a:sym typeface="Calibri"/>
            </a:endParaRPr>
          </a:p>
        </p:txBody>
      </p:sp>
      <p:sp>
        <p:nvSpPr>
          <p:cNvPr id="1970" name="Google Shape;1970;p96"/>
          <p:cNvSpPr txBox="1"/>
          <p:nvPr/>
        </p:nvSpPr>
        <p:spPr>
          <a:xfrm>
            <a:off x="7546022" y="1231900"/>
            <a:ext cx="1273175" cy="572135"/>
          </a:xfrm>
          <a:prstGeom prst="rect">
            <a:avLst/>
          </a:prstGeom>
          <a:noFill/>
          <a:ln>
            <a:noFill/>
          </a:ln>
        </p:spPr>
        <p:txBody>
          <a:bodyPr spcFirstLastPara="1" wrap="square" lIns="0" tIns="12700" rIns="0" bIns="0" anchor="t" anchorCtr="0">
            <a:spAutoFit/>
          </a:bodyPr>
          <a:lstStyle/>
          <a:p>
            <a:pPr marL="12700" marR="5080" lvl="0" indent="0" algn="ctr" rtl="0">
              <a:lnSpc>
                <a:spcPct val="100000"/>
              </a:lnSpc>
              <a:spcBef>
                <a:spcPts val="0"/>
              </a:spcBef>
              <a:spcAft>
                <a:spcPts val="0"/>
              </a:spcAft>
              <a:buNone/>
            </a:pPr>
            <a:r>
              <a:rPr lang="en-US" sz="1200" b="1">
                <a:solidFill>
                  <a:srgbClr val="FFFFFF"/>
                </a:solidFill>
                <a:latin typeface="Calibri"/>
                <a:ea typeface="Calibri"/>
                <a:cs typeface="Calibri"/>
                <a:sym typeface="Calibri"/>
              </a:rPr>
              <a:t>Αλληλεξαρτήσεις  περιουσιακών  στοιχείων</a:t>
            </a:r>
            <a:endParaRPr sz="1200">
              <a:solidFill>
                <a:schemeClr val="dk1"/>
              </a:solidFill>
              <a:latin typeface="Calibri"/>
              <a:ea typeface="Calibri"/>
              <a:cs typeface="Calibri"/>
              <a:sym typeface="Calibri"/>
            </a:endParaRPr>
          </a:p>
        </p:txBody>
      </p:sp>
      <p:sp>
        <p:nvSpPr>
          <p:cNvPr id="1971" name="Google Shape;1971;p96"/>
          <p:cNvSpPr txBox="1"/>
          <p:nvPr/>
        </p:nvSpPr>
        <p:spPr>
          <a:xfrm>
            <a:off x="1844674" y="2000567"/>
            <a:ext cx="1548764" cy="541495"/>
          </a:xfrm>
          <a:prstGeom prst="rect">
            <a:avLst/>
          </a:prstGeom>
          <a:noFill/>
          <a:ln>
            <a:noFill/>
          </a:ln>
        </p:spPr>
        <p:txBody>
          <a:bodyPr spcFirstLastPara="1" wrap="square" lIns="0" tIns="12700" rIns="0" bIns="0" anchor="t" anchorCtr="0">
            <a:spAutoFit/>
          </a:bodyPr>
          <a:lstStyle/>
          <a:p>
            <a:pPr marL="255904" marR="5080" lvl="0" indent="-243840" algn="l" rtl="0">
              <a:lnSpc>
                <a:spcPct val="151400"/>
              </a:lnSpc>
              <a:spcBef>
                <a:spcPts val="0"/>
              </a:spcBef>
              <a:spcAft>
                <a:spcPts val="0"/>
              </a:spcAft>
              <a:buNone/>
            </a:pPr>
            <a:r>
              <a:rPr lang="en-US" sz="1200" b="1">
                <a:solidFill>
                  <a:srgbClr val="FFFFFF"/>
                </a:solidFill>
                <a:latin typeface="Calibri"/>
                <a:ea typeface="Calibri"/>
                <a:cs typeface="Calibri"/>
                <a:sym typeface="Calibri"/>
              </a:rPr>
              <a:t>Φάση2:Επιπτώσεις  Αξιολόγηση</a:t>
            </a:r>
            <a:endParaRPr sz="1200">
              <a:solidFill>
                <a:schemeClr val="dk1"/>
              </a:solidFill>
              <a:latin typeface="Calibri"/>
              <a:ea typeface="Calibri"/>
              <a:cs typeface="Calibri"/>
              <a:sym typeface="Calibri"/>
            </a:endParaRPr>
          </a:p>
        </p:txBody>
      </p:sp>
      <p:sp>
        <p:nvSpPr>
          <p:cNvPr id="1972" name="Google Shape;1972;p96"/>
          <p:cNvSpPr txBox="1"/>
          <p:nvPr/>
        </p:nvSpPr>
        <p:spPr>
          <a:xfrm>
            <a:off x="3696968" y="1935878"/>
            <a:ext cx="1843651" cy="541495"/>
          </a:xfrm>
          <a:prstGeom prst="rect">
            <a:avLst/>
          </a:prstGeom>
          <a:noFill/>
          <a:ln>
            <a:noFill/>
          </a:ln>
        </p:spPr>
        <p:txBody>
          <a:bodyPr spcFirstLastPara="1" wrap="square" lIns="0" tIns="12700" rIns="0" bIns="0" anchor="t" anchorCtr="0">
            <a:spAutoFit/>
          </a:bodyPr>
          <a:lstStyle/>
          <a:p>
            <a:pPr marL="448944" marR="5080" lvl="0" indent="-436244" algn="l" rtl="0">
              <a:lnSpc>
                <a:spcPct val="151400"/>
              </a:lnSpc>
              <a:spcBef>
                <a:spcPts val="0"/>
              </a:spcBef>
              <a:spcAft>
                <a:spcPts val="0"/>
              </a:spcAft>
              <a:buNone/>
            </a:pPr>
            <a:r>
              <a:rPr lang="en-US" sz="1200" b="1">
                <a:solidFill>
                  <a:srgbClr val="FFFFFF"/>
                </a:solidFill>
                <a:latin typeface="Calibri"/>
                <a:ea typeface="Calibri"/>
                <a:cs typeface="Calibri"/>
                <a:sym typeface="Calibri"/>
              </a:rPr>
              <a:t>ΑξιολόγησηΠροσωπικού αντίκτυπου</a:t>
            </a:r>
            <a:endParaRPr sz="1200">
              <a:solidFill>
                <a:schemeClr val="dk1"/>
              </a:solidFill>
              <a:latin typeface="Calibri"/>
              <a:ea typeface="Calibri"/>
              <a:cs typeface="Calibri"/>
              <a:sym typeface="Calibri"/>
            </a:endParaRPr>
          </a:p>
        </p:txBody>
      </p:sp>
      <p:sp>
        <p:nvSpPr>
          <p:cNvPr id="1973" name="Google Shape;1973;p96"/>
          <p:cNvSpPr txBox="1"/>
          <p:nvPr/>
        </p:nvSpPr>
        <p:spPr>
          <a:xfrm>
            <a:off x="5770634" y="1960827"/>
            <a:ext cx="1702435" cy="541495"/>
          </a:xfrm>
          <a:prstGeom prst="rect">
            <a:avLst/>
          </a:prstGeom>
          <a:noFill/>
          <a:ln>
            <a:noFill/>
          </a:ln>
        </p:spPr>
        <p:txBody>
          <a:bodyPr spcFirstLastPara="1" wrap="square" lIns="0" tIns="12700" rIns="0" bIns="0" anchor="t" anchorCtr="0">
            <a:spAutoFit/>
          </a:bodyPr>
          <a:lstStyle/>
          <a:p>
            <a:pPr marL="12700" marR="5080" lvl="0" indent="0" algn="l" rtl="0">
              <a:lnSpc>
                <a:spcPct val="151400"/>
              </a:lnSpc>
              <a:spcBef>
                <a:spcPts val="0"/>
              </a:spcBef>
              <a:spcAft>
                <a:spcPts val="0"/>
              </a:spcAft>
              <a:buNone/>
            </a:pPr>
            <a:r>
              <a:rPr lang="en-US" sz="1200" b="1">
                <a:solidFill>
                  <a:srgbClr val="FFFFFF"/>
                </a:solidFill>
                <a:latin typeface="Calibri"/>
                <a:ea typeface="Calibri"/>
                <a:cs typeface="Calibri"/>
                <a:sym typeface="Calibri"/>
              </a:rPr>
              <a:t>Αξιολόγηση Επίδρασης της  ομάδας</a:t>
            </a:r>
            <a:endParaRPr sz="1200">
              <a:solidFill>
                <a:schemeClr val="dk1"/>
              </a:solidFill>
              <a:latin typeface="Calibri"/>
              <a:ea typeface="Calibri"/>
              <a:cs typeface="Calibri"/>
              <a:sym typeface="Calibri"/>
            </a:endParaRPr>
          </a:p>
        </p:txBody>
      </p:sp>
      <p:sp>
        <p:nvSpPr>
          <p:cNvPr id="1974" name="Google Shape;1974;p96"/>
          <p:cNvSpPr txBox="1"/>
          <p:nvPr/>
        </p:nvSpPr>
        <p:spPr>
          <a:xfrm>
            <a:off x="7748904" y="2000567"/>
            <a:ext cx="2140585" cy="541495"/>
          </a:xfrm>
          <a:prstGeom prst="rect">
            <a:avLst/>
          </a:prstGeom>
          <a:noFill/>
          <a:ln>
            <a:noFill/>
          </a:ln>
        </p:spPr>
        <p:txBody>
          <a:bodyPr spcFirstLastPara="1" wrap="square" lIns="0" tIns="12700" rIns="0" bIns="0" anchor="t" anchorCtr="0">
            <a:spAutoFit/>
          </a:bodyPr>
          <a:lstStyle/>
          <a:p>
            <a:pPr marL="57150" marR="5080" lvl="0" indent="-44450" algn="l" rtl="0">
              <a:lnSpc>
                <a:spcPct val="151400"/>
              </a:lnSpc>
              <a:spcBef>
                <a:spcPts val="0"/>
              </a:spcBef>
              <a:spcAft>
                <a:spcPts val="0"/>
              </a:spcAft>
              <a:buNone/>
            </a:pPr>
            <a:r>
              <a:rPr lang="en-US" sz="1200" b="1">
                <a:solidFill>
                  <a:srgbClr val="FFFFFF"/>
                </a:solidFill>
                <a:latin typeface="Calibri"/>
                <a:ea typeface="Calibri"/>
                <a:cs typeface="Calibri"/>
                <a:sym typeface="Calibri"/>
              </a:rPr>
              <a:t>Αξιολόγηση Συνολικού αντίκτυπου</a:t>
            </a:r>
            <a:endParaRPr sz="1200">
              <a:solidFill>
                <a:schemeClr val="dk1"/>
              </a:solidFill>
              <a:latin typeface="Calibri"/>
              <a:ea typeface="Calibri"/>
              <a:cs typeface="Calibri"/>
              <a:sym typeface="Calibri"/>
            </a:endParaRPr>
          </a:p>
        </p:txBody>
      </p:sp>
      <p:sp>
        <p:nvSpPr>
          <p:cNvPr id="1975" name="Google Shape;1975;p96"/>
          <p:cNvSpPr txBox="1"/>
          <p:nvPr/>
        </p:nvSpPr>
        <p:spPr>
          <a:xfrm>
            <a:off x="2005965" y="2815274"/>
            <a:ext cx="1790700" cy="382156"/>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Φάση3: Ανάλυση απειλών</a:t>
            </a:r>
            <a:endParaRPr sz="1200">
              <a:solidFill>
                <a:schemeClr val="dk1"/>
              </a:solidFill>
              <a:latin typeface="Calibri"/>
              <a:ea typeface="Calibri"/>
              <a:cs typeface="Calibri"/>
              <a:sym typeface="Calibri"/>
            </a:endParaRPr>
          </a:p>
        </p:txBody>
      </p:sp>
      <p:sp>
        <p:nvSpPr>
          <p:cNvPr id="1976" name="Google Shape;1976;p96"/>
          <p:cNvSpPr txBox="1"/>
          <p:nvPr/>
        </p:nvSpPr>
        <p:spPr>
          <a:xfrm>
            <a:off x="4737417" y="2834119"/>
            <a:ext cx="170243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Προσδιορισμός απειλών</a:t>
            </a:r>
            <a:endParaRPr sz="1200">
              <a:solidFill>
                <a:schemeClr val="dk1"/>
              </a:solidFill>
              <a:latin typeface="Calibri"/>
              <a:ea typeface="Calibri"/>
              <a:cs typeface="Calibri"/>
              <a:sym typeface="Calibri"/>
            </a:endParaRPr>
          </a:p>
        </p:txBody>
      </p:sp>
      <p:sp>
        <p:nvSpPr>
          <p:cNvPr id="1977" name="Google Shape;1977;p96"/>
          <p:cNvSpPr txBox="1"/>
          <p:nvPr/>
        </p:nvSpPr>
        <p:spPr>
          <a:xfrm>
            <a:off x="7546022" y="2815274"/>
            <a:ext cx="144970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Αξιολόγηση απειλών</a:t>
            </a:r>
            <a:endParaRPr sz="1200">
              <a:solidFill>
                <a:schemeClr val="dk1"/>
              </a:solidFill>
              <a:latin typeface="Calibri"/>
              <a:ea typeface="Calibri"/>
              <a:cs typeface="Calibri"/>
              <a:sym typeface="Calibri"/>
            </a:endParaRPr>
          </a:p>
        </p:txBody>
      </p:sp>
      <p:sp>
        <p:nvSpPr>
          <p:cNvPr id="1978" name="Google Shape;1978;p96"/>
          <p:cNvSpPr txBox="1"/>
          <p:nvPr/>
        </p:nvSpPr>
        <p:spPr>
          <a:xfrm>
            <a:off x="1873885" y="3504874"/>
            <a:ext cx="1275715" cy="390525"/>
          </a:xfrm>
          <a:prstGeom prst="rect">
            <a:avLst/>
          </a:prstGeom>
          <a:noFill/>
          <a:ln>
            <a:noFill/>
          </a:ln>
        </p:spPr>
        <p:txBody>
          <a:bodyPr spcFirstLastPara="1" wrap="square" lIns="0" tIns="12700" rIns="0" bIns="0" anchor="t" anchorCtr="0">
            <a:spAutoFit/>
          </a:bodyPr>
          <a:lstStyle/>
          <a:p>
            <a:pPr marL="265430" marR="5080" lvl="0" indent="-253364"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 4: Ανάλυση  Ευπάθειας</a:t>
            </a:r>
            <a:endParaRPr sz="1200">
              <a:solidFill>
                <a:schemeClr val="dk1"/>
              </a:solidFill>
              <a:latin typeface="Calibri"/>
              <a:ea typeface="Calibri"/>
              <a:cs typeface="Calibri"/>
              <a:sym typeface="Calibri"/>
            </a:endParaRPr>
          </a:p>
        </p:txBody>
      </p:sp>
      <p:sp>
        <p:nvSpPr>
          <p:cNvPr id="1979" name="Google Shape;1979;p96"/>
          <p:cNvSpPr txBox="1"/>
          <p:nvPr/>
        </p:nvSpPr>
        <p:spPr>
          <a:xfrm>
            <a:off x="3981012" y="3429000"/>
            <a:ext cx="1124388" cy="541495"/>
          </a:xfrm>
          <a:prstGeom prst="rect">
            <a:avLst/>
          </a:prstGeom>
          <a:noFill/>
          <a:ln>
            <a:noFill/>
          </a:ln>
        </p:spPr>
        <p:txBody>
          <a:bodyPr spcFirstLastPara="1" wrap="square" lIns="0" tIns="12700" rIns="0" bIns="0" anchor="t" anchorCtr="0">
            <a:spAutoFit/>
          </a:bodyPr>
          <a:lstStyle/>
          <a:p>
            <a:pPr marL="12700" marR="5080" lvl="0" indent="35560" algn="l" rtl="0">
              <a:lnSpc>
                <a:spcPct val="151400"/>
              </a:lnSpc>
              <a:spcBef>
                <a:spcPts val="0"/>
              </a:spcBef>
              <a:spcAft>
                <a:spcPts val="0"/>
              </a:spcAft>
              <a:buNone/>
            </a:pPr>
            <a:r>
              <a:rPr lang="en-US" sz="1200" b="1">
                <a:solidFill>
                  <a:srgbClr val="FFFFFF"/>
                </a:solidFill>
                <a:latin typeface="Calibri"/>
                <a:ea typeface="Calibri"/>
                <a:cs typeface="Calibri"/>
                <a:sym typeface="Calibri"/>
              </a:rPr>
              <a:t>Αναγνώριση Ευπάθειών</a:t>
            </a:r>
            <a:endParaRPr sz="1200">
              <a:solidFill>
                <a:schemeClr val="dk1"/>
              </a:solidFill>
              <a:latin typeface="Calibri"/>
              <a:ea typeface="Calibri"/>
              <a:cs typeface="Calibri"/>
              <a:sym typeface="Calibri"/>
            </a:endParaRPr>
          </a:p>
        </p:txBody>
      </p:sp>
      <p:sp>
        <p:nvSpPr>
          <p:cNvPr id="1980" name="Google Shape;1980;p96"/>
          <p:cNvSpPr txBox="1"/>
          <p:nvPr/>
        </p:nvSpPr>
        <p:spPr>
          <a:xfrm>
            <a:off x="6000432" y="3398952"/>
            <a:ext cx="878840" cy="572135"/>
          </a:xfrm>
          <a:prstGeom prst="rect">
            <a:avLst/>
          </a:prstGeom>
          <a:noFill/>
          <a:ln>
            <a:noFill/>
          </a:ln>
        </p:spPr>
        <p:txBody>
          <a:bodyPr spcFirstLastPara="1" wrap="square" lIns="0" tIns="12700" rIns="0" bIns="0" anchor="t" anchorCtr="0">
            <a:spAutoFit/>
          </a:bodyPr>
          <a:lstStyle/>
          <a:p>
            <a:pPr marL="12700" marR="5080" lvl="0" indent="24765" algn="just" rtl="0">
              <a:lnSpc>
                <a:spcPct val="100000"/>
              </a:lnSpc>
              <a:spcBef>
                <a:spcPts val="0"/>
              </a:spcBef>
              <a:spcAft>
                <a:spcPts val="0"/>
              </a:spcAft>
              <a:buNone/>
            </a:pPr>
            <a:r>
              <a:rPr lang="en-US" sz="1200" b="1">
                <a:solidFill>
                  <a:srgbClr val="FFFFFF"/>
                </a:solidFill>
                <a:latin typeface="Calibri"/>
                <a:ea typeface="Calibri"/>
                <a:cs typeface="Calibri"/>
                <a:sym typeface="Calibri"/>
              </a:rPr>
              <a:t>Θεωρητική  αξιολόγηση  Ευπάθειας</a:t>
            </a:r>
            <a:endParaRPr sz="1200">
              <a:solidFill>
                <a:schemeClr val="dk1"/>
              </a:solidFill>
              <a:latin typeface="Calibri"/>
              <a:ea typeface="Calibri"/>
              <a:cs typeface="Calibri"/>
              <a:sym typeface="Calibri"/>
            </a:endParaRPr>
          </a:p>
        </p:txBody>
      </p:sp>
      <p:sp>
        <p:nvSpPr>
          <p:cNvPr id="1981" name="Google Shape;1981;p96"/>
          <p:cNvSpPr txBox="1"/>
          <p:nvPr/>
        </p:nvSpPr>
        <p:spPr>
          <a:xfrm>
            <a:off x="7907971" y="3398952"/>
            <a:ext cx="878840" cy="572135"/>
          </a:xfrm>
          <a:prstGeom prst="rect">
            <a:avLst/>
          </a:prstGeom>
          <a:noFill/>
          <a:ln>
            <a:noFill/>
          </a:ln>
        </p:spPr>
        <p:txBody>
          <a:bodyPr spcFirstLastPara="1" wrap="square" lIns="0" tIns="12700" rIns="0" bIns="0" anchor="t" anchorCtr="0">
            <a:spAutoFit/>
          </a:bodyPr>
          <a:lstStyle/>
          <a:p>
            <a:pPr marL="12700" marR="5080" lvl="0" indent="-635" algn="ctr" rtl="0">
              <a:lnSpc>
                <a:spcPct val="100000"/>
              </a:lnSpc>
              <a:spcBef>
                <a:spcPts val="0"/>
              </a:spcBef>
              <a:spcAft>
                <a:spcPts val="0"/>
              </a:spcAft>
              <a:buNone/>
            </a:pPr>
            <a:r>
              <a:rPr lang="en-US" sz="1200" b="1">
                <a:solidFill>
                  <a:srgbClr val="FFFFFF"/>
                </a:solidFill>
                <a:latin typeface="Calibri"/>
                <a:ea typeface="Calibri"/>
                <a:cs typeface="Calibri"/>
                <a:sym typeface="Calibri"/>
              </a:rPr>
              <a:t>Πρακτική  αξιολόγηση  Ευπάθειας</a:t>
            </a:r>
            <a:endParaRPr sz="1200">
              <a:solidFill>
                <a:schemeClr val="dk1"/>
              </a:solidFill>
              <a:latin typeface="Calibri"/>
              <a:ea typeface="Calibri"/>
              <a:cs typeface="Calibri"/>
              <a:sym typeface="Calibri"/>
            </a:endParaRPr>
          </a:p>
        </p:txBody>
      </p:sp>
      <p:sp>
        <p:nvSpPr>
          <p:cNvPr id="1982" name="Google Shape;1982;p96"/>
          <p:cNvSpPr txBox="1"/>
          <p:nvPr/>
        </p:nvSpPr>
        <p:spPr>
          <a:xfrm>
            <a:off x="9444209" y="3523297"/>
            <a:ext cx="1392555" cy="390525"/>
          </a:xfrm>
          <a:prstGeom prst="rect">
            <a:avLst/>
          </a:prstGeom>
          <a:noFill/>
          <a:ln>
            <a:noFill/>
          </a:ln>
        </p:spPr>
        <p:txBody>
          <a:bodyPr spcFirstLastPara="1" wrap="square" lIns="0" tIns="12700" rIns="0" bIns="0" anchor="t" anchorCtr="0">
            <a:spAutoFit/>
          </a:bodyPr>
          <a:lstStyle/>
          <a:p>
            <a:pPr marL="324485" marR="5080" lvl="0" indent="-312419" algn="l" rtl="0">
              <a:lnSpc>
                <a:spcPct val="100000"/>
              </a:lnSpc>
              <a:spcBef>
                <a:spcPts val="0"/>
              </a:spcBef>
              <a:spcAft>
                <a:spcPts val="0"/>
              </a:spcAft>
              <a:buNone/>
            </a:pPr>
            <a:r>
              <a:rPr lang="en-US" sz="1200" b="1">
                <a:solidFill>
                  <a:srgbClr val="FFFFFF"/>
                </a:solidFill>
                <a:latin typeface="Calibri"/>
                <a:ea typeface="Calibri"/>
                <a:cs typeface="Calibri"/>
                <a:sym typeface="Calibri"/>
              </a:rPr>
              <a:t>Τελική αξιολόγηση  Ευπάθειας</a:t>
            </a:r>
            <a:endParaRPr sz="1200">
              <a:solidFill>
                <a:schemeClr val="dk1"/>
              </a:solidFill>
              <a:latin typeface="Calibri"/>
              <a:ea typeface="Calibri"/>
              <a:cs typeface="Calibri"/>
              <a:sym typeface="Calibri"/>
            </a:endParaRPr>
          </a:p>
        </p:txBody>
      </p:sp>
      <p:sp>
        <p:nvSpPr>
          <p:cNvPr id="1983" name="Google Shape;1983;p96"/>
          <p:cNvSpPr txBox="1"/>
          <p:nvPr/>
        </p:nvSpPr>
        <p:spPr>
          <a:xfrm>
            <a:off x="1927629" y="4224394"/>
            <a:ext cx="1838325" cy="382156"/>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Φάση5: Ανάλυση κινδύνου</a:t>
            </a:r>
            <a:endParaRPr sz="1200">
              <a:solidFill>
                <a:schemeClr val="dk1"/>
              </a:solidFill>
              <a:latin typeface="Calibri"/>
              <a:ea typeface="Calibri"/>
              <a:cs typeface="Calibri"/>
              <a:sym typeface="Calibri"/>
            </a:endParaRPr>
          </a:p>
        </p:txBody>
      </p:sp>
      <p:sp>
        <p:nvSpPr>
          <p:cNvPr id="1984" name="Google Shape;1984;p96"/>
          <p:cNvSpPr txBox="1"/>
          <p:nvPr/>
        </p:nvSpPr>
        <p:spPr>
          <a:xfrm>
            <a:off x="4574537" y="4286036"/>
            <a:ext cx="203009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Υπολογισμός αξίας κινδύνου</a:t>
            </a:r>
            <a:endParaRPr sz="1200">
              <a:solidFill>
                <a:schemeClr val="dk1"/>
              </a:solidFill>
              <a:latin typeface="Calibri"/>
              <a:ea typeface="Calibri"/>
              <a:cs typeface="Calibri"/>
              <a:sym typeface="Calibri"/>
            </a:endParaRPr>
          </a:p>
        </p:txBody>
      </p:sp>
      <p:sp>
        <p:nvSpPr>
          <p:cNvPr id="1985" name="Google Shape;1985;p96"/>
          <p:cNvSpPr txBox="1"/>
          <p:nvPr/>
        </p:nvSpPr>
        <p:spPr>
          <a:xfrm>
            <a:off x="7322184" y="4311332"/>
            <a:ext cx="2050414"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Εκτίμηση επιπέδου κινδύνου</a:t>
            </a:r>
            <a:endParaRPr sz="1200">
              <a:solidFill>
                <a:schemeClr val="dk1"/>
              </a:solidFill>
              <a:latin typeface="Calibri"/>
              <a:ea typeface="Calibri"/>
              <a:cs typeface="Calibri"/>
              <a:sym typeface="Calibri"/>
            </a:endParaRPr>
          </a:p>
        </p:txBody>
      </p:sp>
      <p:sp>
        <p:nvSpPr>
          <p:cNvPr id="1986" name="Google Shape;1986;p96"/>
          <p:cNvSpPr txBox="1"/>
          <p:nvPr/>
        </p:nvSpPr>
        <p:spPr>
          <a:xfrm>
            <a:off x="1927629" y="4809856"/>
            <a:ext cx="2160270" cy="382156"/>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Φάση6: Μέτρα αντιμετώπισης</a:t>
            </a:r>
            <a:endParaRPr sz="1200">
              <a:solidFill>
                <a:schemeClr val="dk1"/>
              </a:solidFill>
              <a:latin typeface="Calibri"/>
              <a:ea typeface="Calibri"/>
              <a:cs typeface="Calibri"/>
              <a:sym typeface="Calibri"/>
            </a:endParaRPr>
          </a:p>
        </p:txBody>
      </p:sp>
      <p:sp>
        <p:nvSpPr>
          <p:cNvPr id="1987" name="Google Shape;1987;p96"/>
          <p:cNvSpPr txBox="1"/>
          <p:nvPr/>
        </p:nvSpPr>
        <p:spPr>
          <a:xfrm>
            <a:off x="5082729" y="4772917"/>
            <a:ext cx="1825944" cy="382156"/>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Σύσταση προτεινόμενων μέτρων </a:t>
            </a:r>
            <a:endParaRPr sz="1200">
              <a:solidFill>
                <a:schemeClr val="dk1"/>
              </a:solidFill>
              <a:latin typeface="Calibri"/>
              <a:ea typeface="Calibri"/>
              <a:cs typeface="Calibri"/>
              <a:sym typeface="Calibri"/>
            </a:endParaRPr>
          </a:p>
        </p:txBody>
      </p:sp>
      <p:sp>
        <p:nvSpPr>
          <p:cNvPr id="1988" name="Google Shape;1988;p96"/>
          <p:cNvSpPr txBox="1"/>
          <p:nvPr/>
        </p:nvSpPr>
        <p:spPr>
          <a:xfrm>
            <a:off x="8011443" y="4778675"/>
            <a:ext cx="1615506" cy="382156"/>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rgbClr val="FFFFFF"/>
                </a:solidFill>
                <a:latin typeface="Calibri"/>
                <a:ea typeface="Calibri"/>
                <a:cs typeface="Calibri"/>
                <a:sym typeface="Calibri"/>
              </a:rPr>
              <a:t>Επιλογή των μέτρων αντιμετώπισης </a:t>
            </a:r>
            <a:endParaRPr sz="1200">
              <a:solidFill>
                <a:schemeClr val="dk1"/>
              </a:solidFill>
              <a:latin typeface="Calibri"/>
              <a:ea typeface="Calibri"/>
              <a:cs typeface="Calibri"/>
              <a:sym typeface="Calibri"/>
            </a:endParaRPr>
          </a:p>
        </p:txBody>
      </p:sp>
      <p:sp>
        <p:nvSpPr>
          <p:cNvPr id="1989" name="Google Shape;1989;p96"/>
          <p:cNvSpPr txBox="1"/>
          <p:nvPr/>
        </p:nvSpPr>
        <p:spPr>
          <a:xfrm>
            <a:off x="1927629" y="5438251"/>
            <a:ext cx="1314450" cy="390525"/>
          </a:xfrm>
          <a:prstGeom prst="rect">
            <a:avLst/>
          </a:prstGeom>
          <a:noFill/>
          <a:ln>
            <a:noFill/>
          </a:ln>
        </p:spPr>
        <p:txBody>
          <a:bodyPr spcFirstLastPara="1" wrap="square" lIns="0" tIns="12700" rIns="0" bIns="0" anchor="t" anchorCtr="0">
            <a:spAutoFit/>
          </a:bodyPr>
          <a:lstStyle/>
          <a:p>
            <a:pPr marL="12700" marR="0" lvl="0" indent="0" algn="l" rtl="0">
              <a:lnSpc>
                <a:spcPct val="119583"/>
              </a:lnSpc>
              <a:spcBef>
                <a:spcPts val="0"/>
              </a:spcBef>
              <a:spcAft>
                <a:spcPts val="0"/>
              </a:spcAft>
              <a:buNone/>
            </a:pPr>
            <a:r>
              <a:rPr lang="en-US" sz="1200" b="1">
                <a:solidFill>
                  <a:srgbClr val="FFFFFF"/>
                </a:solidFill>
                <a:latin typeface="Calibri"/>
                <a:ea typeface="Calibri"/>
                <a:cs typeface="Calibri"/>
                <a:sym typeface="Calibri"/>
              </a:rPr>
              <a:t>Φάση 7: Αναφορά</a:t>
            </a:r>
            <a:endParaRPr sz="1200">
              <a:solidFill>
                <a:schemeClr val="dk1"/>
              </a:solidFill>
              <a:latin typeface="Calibri"/>
              <a:ea typeface="Calibri"/>
              <a:cs typeface="Calibri"/>
              <a:sym typeface="Calibri"/>
            </a:endParaRPr>
          </a:p>
          <a:p>
            <a:pPr marL="410209" marR="0" lvl="0" indent="0" algn="l" rtl="0">
              <a:lnSpc>
                <a:spcPct val="119583"/>
              </a:lnSpc>
              <a:spcBef>
                <a:spcPts val="0"/>
              </a:spcBef>
              <a:spcAft>
                <a:spcPts val="0"/>
              </a:spcAft>
              <a:buNone/>
            </a:pPr>
            <a:r>
              <a:rPr lang="en-US" sz="1200" b="1">
                <a:solidFill>
                  <a:srgbClr val="FFFFFF"/>
                </a:solidFill>
                <a:latin typeface="Calibri"/>
                <a:ea typeface="Calibri"/>
                <a:cs typeface="Calibri"/>
                <a:sym typeface="Calibri"/>
              </a:rPr>
              <a:t>ασφάλειας</a:t>
            </a:r>
            <a:endParaRPr sz="1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3615</Words>
  <Application>Microsoft Office PowerPoint</Application>
  <PresentationFormat>Ευρεία οθόνη</PresentationFormat>
  <Paragraphs>739</Paragraphs>
  <Slides>45</Slides>
  <Notes>45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45</vt:i4>
      </vt:variant>
    </vt:vector>
  </HeadingPairs>
  <TitlesOfParts>
    <vt:vector size="52" baseType="lpstr">
      <vt:lpstr>Aptos</vt:lpstr>
      <vt:lpstr>Aptos Display</vt:lpstr>
      <vt:lpstr>Arial</vt:lpstr>
      <vt:lpstr>Calibri</vt:lpstr>
      <vt:lpstr>Quattrocento Sans</vt:lpstr>
      <vt:lpstr>Times New Roman</vt:lpstr>
      <vt:lpstr>Θέμα του Office</vt:lpstr>
      <vt:lpstr>Διαχείριση και  Διακυβέρνηση  κινδύνων στον τομέα  της ναυτιλιακής  κυβερνοασφάλειας</vt:lpstr>
      <vt:lpstr>Θέματα</vt:lpstr>
      <vt:lpstr>Ναυτιλιακό τοπίο απειλών στον κυβερνοχώρο</vt:lpstr>
      <vt:lpstr>Παρουσίαση του PowerPoint</vt:lpstr>
      <vt:lpstr>Κοινά σημεία Ευπάθειας</vt:lpstr>
      <vt:lpstr>OWASP Top 10 Κίνδυνοι Ευπάθειες Ασφάλειας</vt:lpstr>
      <vt:lpstr>Βάσεις δεδομένων και κατάλογοι ευπαθειών</vt:lpstr>
      <vt:lpstr>Παρουσίαση του PowerPoint</vt:lpstr>
      <vt:lpstr>Φάσεις RM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Κοινωνικοτεχνική προσέγγιση της εκτίμησης του κινδύνου</vt:lpstr>
      <vt:lpstr>Παρουσίαση του PowerPoint</vt:lpstr>
      <vt:lpstr>Παρουσίαση του PowerPoint</vt:lpstr>
      <vt:lpstr>Σύστημα διαχείρισης της ασφάλειας πληροφοριών ISMS)</vt:lpstr>
      <vt:lpstr>Παρουσίαση του PowerPoint</vt:lpstr>
      <vt:lpstr>Πολιτική ασφαλείας</vt:lpstr>
      <vt:lpstr>Παρουσίαση του PowerPoint</vt:lpstr>
      <vt:lpstr>Παρουσίαση του PowerPoint</vt:lpstr>
      <vt:lpstr>Παρουσίαση του PowerPoint</vt:lpstr>
      <vt:lpstr>Προδιαγραφές πολιτικής</vt:lpstr>
      <vt:lpstr>Παρουσίαση του PowerPoint</vt:lpstr>
      <vt:lpstr>Υπηρεσία Εφοδιαστικής Αλυσίδας</vt:lpstr>
      <vt:lpstr>Υπηρεσίες ναυτιλιακής εφοδιαστικής αλυσίδας</vt:lpstr>
      <vt:lpstr>Επίδραση της κρίσης στην αλυσίδα εφοδιασμού</vt:lpstr>
      <vt:lpstr>Ο πόλεμος στην Ουκρανία επηρεάζει την ασφάλεια  της εφοδιαστικής αλυσίδας</vt:lpstr>
      <vt:lpstr>Παρουσίαση του PowerPoint</vt:lpstr>
      <vt:lpstr>Απειλές SC ENISA 2023</vt:lpstr>
      <vt:lpstr>Εισαγωγή προτύπων στη ναυτιλία</vt:lpstr>
      <vt:lpstr>Πρωτοβουλίες ασφάλειας σε όλες τις αλυσίδες εφοδιασμού</vt:lpstr>
      <vt:lpstr>Παρουσίαση του PowerPoint</vt:lpstr>
      <vt:lpstr>ISO για την αλυσίδα εφοδιασμού (SC)</vt:lpstr>
      <vt:lpstr>Ερευνητικά κενά στην ασφάλεια SC</vt:lpstr>
      <vt:lpstr>Υπηρεσίες εφοδιαστικής αλυσίδας ενδυναμωμένες από ICT  (Information and Communication Technology - Τεχνολογίες</vt:lpstr>
      <vt:lpstr>Υπηρεσία ναυτιλιακής αλυσίδας εφοδιασμού ICT (Information and Communication</vt:lpstr>
      <vt:lpstr>MITIGATE Αξιολόγηση κινδύνων στη ναυτιλιακή αλυσίδα εφοδιασμού με  βάση τα αποδεικτικά στοιχεία g-MSRA)</vt:lpstr>
      <vt:lpstr>Παρουσίαση του PowerPoint</vt:lpstr>
      <vt:lpstr>Παρουσίαση του PowerPoint</vt:lpstr>
      <vt:lpstr>Σας ευχαριστώ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Δημητρης Κουτρας</dc:creator>
  <cp:lastModifiedBy>Δημητρης Κουτρας</cp:lastModifiedBy>
  <cp:revision>1</cp:revision>
  <dcterms:created xsi:type="dcterms:W3CDTF">2026-04-20T13:12:42Z</dcterms:created>
  <dcterms:modified xsi:type="dcterms:W3CDTF">2026-04-20T13:16:35Z</dcterms:modified>
</cp:coreProperties>
</file>