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6858000" cx="12192000"/>
  <p:notesSz cx="6858000" cy="9144000"/>
  <p:embeddedFontLst>
    <p:embeddedFont>
      <p:font typeface="IBM Plex Sans"/>
      <p:regular r:id="rId68"/>
      <p:bold r:id="rId69"/>
      <p:italic r:id="rId70"/>
      <p:boldItalic r:id="rId71"/>
    </p:embeddedFont>
    <p:embeddedFont>
      <p:font typeface="Book Antiqua"/>
      <p:regular r:id="rId72"/>
      <p:bold r:id="rId73"/>
      <p:italic r:id="rId74"/>
      <p:boldItalic r:id="rId75"/>
    </p:embeddedFont>
    <p:embeddedFont>
      <p:font typeface="Century Gothic"/>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80" roundtripDataSignature="AMtx7miGZR40XBNQ4VIZa0Xi6YQrF1De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C8FD03-5565-4D52-9AF0-5BC234C72898}">
  <a:tblStyle styleId="{0FC8FD03-5565-4D52-9AF0-5BC234C72898}"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a:tcStyle>
        <a:fill>
          <a:solidFill>
            <a:srgbClr val="FFE6CA"/>
          </a:solidFill>
        </a:fill>
      </a:tcStyle>
    </a:band1H>
    <a:band2H>
      <a:tcTxStyle/>
    </a:band2H>
    <a:band1V>
      <a:tcTxStyle/>
      <a:tcStyle>
        <a:fill>
          <a:solidFill>
            <a:srgbClr val="FFE6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BookAntiqua-bold.fntdata"/><Relationship Id="rId72" Type="http://schemas.openxmlformats.org/officeDocument/2006/relationships/font" Target="fonts/BookAntiqua-regular.fntdata"/><Relationship Id="rId31" Type="http://schemas.openxmlformats.org/officeDocument/2006/relationships/slide" Target="slides/slide25.xml"/><Relationship Id="rId75" Type="http://schemas.openxmlformats.org/officeDocument/2006/relationships/font" Target="fonts/BookAntiqua-boldItalic.fntdata"/><Relationship Id="rId30" Type="http://schemas.openxmlformats.org/officeDocument/2006/relationships/slide" Target="slides/slide24.xml"/><Relationship Id="rId74" Type="http://schemas.openxmlformats.org/officeDocument/2006/relationships/font" Target="fonts/BookAntiqua-italic.fntdata"/><Relationship Id="rId33" Type="http://schemas.openxmlformats.org/officeDocument/2006/relationships/slide" Target="slides/slide27.xml"/><Relationship Id="rId77" Type="http://schemas.openxmlformats.org/officeDocument/2006/relationships/font" Target="fonts/CenturyGothic-bold.fntdata"/><Relationship Id="rId32" Type="http://schemas.openxmlformats.org/officeDocument/2006/relationships/slide" Target="slides/slide26.xml"/><Relationship Id="rId76" Type="http://schemas.openxmlformats.org/officeDocument/2006/relationships/font" Target="fonts/CenturyGothic-regular.fntdata"/><Relationship Id="rId35" Type="http://schemas.openxmlformats.org/officeDocument/2006/relationships/slide" Target="slides/slide29.xml"/><Relationship Id="rId79" Type="http://schemas.openxmlformats.org/officeDocument/2006/relationships/font" Target="fonts/CenturyGothic-boldItalic.fntdata"/><Relationship Id="rId34" Type="http://schemas.openxmlformats.org/officeDocument/2006/relationships/slide" Target="slides/slide28.xml"/><Relationship Id="rId78" Type="http://schemas.openxmlformats.org/officeDocument/2006/relationships/font" Target="fonts/CenturyGothic-italic.fntdata"/><Relationship Id="rId71" Type="http://schemas.openxmlformats.org/officeDocument/2006/relationships/font" Target="fonts/IBMPlexSans-boldItalic.fntdata"/><Relationship Id="rId70" Type="http://schemas.openxmlformats.org/officeDocument/2006/relationships/font" Target="fonts/IBMPlexSans-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IBMPlexSans-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IBMPlexSa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63"/>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63"/>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3"/>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63"/>
          <p:cNvSpPr/>
          <p:nvPr>
            <p:ph idx="2" type="pic"/>
          </p:nvPr>
        </p:nvSpPr>
        <p:spPr>
          <a:xfrm>
            <a:off x="0" y="-2235"/>
            <a:ext cx="5840730" cy="6862275"/>
          </a:xfrm>
          <a:prstGeom prst="rect">
            <a:avLst/>
          </a:prstGeom>
          <a:solidFill>
            <a:schemeClr val="lt2"/>
          </a:solidFill>
          <a:ln>
            <a:noFill/>
          </a:ln>
        </p:spPr>
      </p:sp>
      <p:sp>
        <p:nvSpPr>
          <p:cNvPr id="19" name="Google Shape;19;p63"/>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63"/>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04" name="Shape 104"/>
        <p:cNvGrpSpPr/>
        <p:nvPr/>
      </p:nvGrpSpPr>
      <p:grpSpPr>
        <a:xfrm>
          <a:off x="0" y="0"/>
          <a:ext cx="0" cy="0"/>
          <a:chOff x="0" y="0"/>
          <a:chExt cx="0" cy="0"/>
        </a:xfrm>
      </p:grpSpPr>
      <p:sp>
        <p:nvSpPr>
          <p:cNvPr id="105" name="Google Shape;105;p7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06" name="Google Shape;106;p7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72"/>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8" name="Google Shape;108;p7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09" name="Google Shape;109;p7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72"/>
          <p:cNvSpPr/>
          <p:nvPr>
            <p:ph idx="2" type="pic"/>
          </p:nvPr>
        </p:nvSpPr>
        <p:spPr>
          <a:xfrm flipH="1">
            <a:off x="7163691" y="0"/>
            <a:ext cx="5024825" cy="6858000"/>
          </a:xfrm>
          <a:prstGeom prst="rect">
            <a:avLst/>
          </a:prstGeom>
          <a:solidFill>
            <a:schemeClr val="lt2"/>
          </a:solidFill>
          <a:ln>
            <a:noFill/>
          </a:ln>
        </p:spPr>
      </p:sp>
      <p:sp>
        <p:nvSpPr>
          <p:cNvPr id="111" name="Google Shape;111;p7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112" name="Shape 112"/>
        <p:cNvGrpSpPr/>
        <p:nvPr/>
      </p:nvGrpSpPr>
      <p:grpSpPr>
        <a:xfrm>
          <a:off x="0" y="0"/>
          <a:ext cx="0" cy="0"/>
          <a:chOff x="0" y="0"/>
          <a:chExt cx="0" cy="0"/>
        </a:xfrm>
      </p:grpSpPr>
      <p:grpSp>
        <p:nvGrpSpPr>
          <p:cNvPr id="113" name="Google Shape;113;p73"/>
          <p:cNvGrpSpPr/>
          <p:nvPr/>
        </p:nvGrpSpPr>
        <p:grpSpPr>
          <a:xfrm>
            <a:off x="8233290" y="0"/>
            <a:ext cx="2740011" cy="6850028"/>
            <a:chOff x="8233290" y="0"/>
            <a:chExt cx="2740011" cy="6850028"/>
          </a:xfrm>
        </p:grpSpPr>
        <p:pic>
          <p:nvPicPr>
            <p:cNvPr id="114" name="Google Shape;114;p7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115" name="Google Shape;115;p7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116" name="Google Shape;116;p7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7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8" name="Google Shape;118;p73"/>
          <p:cNvSpPr/>
          <p:nvPr>
            <p:ph idx="2" type="pic"/>
          </p:nvPr>
        </p:nvSpPr>
        <p:spPr>
          <a:xfrm>
            <a:off x="2239419" y="2833688"/>
            <a:ext cx="1005840" cy="914400"/>
          </a:xfrm>
          <a:prstGeom prst="rect">
            <a:avLst/>
          </a:prstGeom>
          <a:noFill/>
          <a:ln>
            <a:noFill/>
          </a:ln>
        </p:spPr>
      </p:sp>
      <p:sp>
        <p:nvSpPr>
          <p:cNvPr id="119" name="Google Shape;119;p7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0" name="Google Shape;120;p7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1" name="Google Shape;121;p73"/>
          <p:cNvSpPr/>
          <p:nvPr>
            <p:ph idx="5" type="pic"/>
          </p:nvPr>
        </p:nvSpPr>
        <p:spPr>
          <a:xfrm>
            <a:off x="5572159" y="2954840"/>
            <a:ext cx="1005840" cy="914400"/>
          </a:xfrm>
          <a:prstGeom prst="rect">
            <a:avLst/>
          </a:prstGeom>
          <a:noFill/>
          <a:ln>
            <a:noFill/>
          </a:ln>
        </p:spPr>
      </p:sp>
      <p:sp>
        <p:nvSpPr>
          <p:cNvPr id="122" name="Google Shape;122;p7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3" name="Google Shape;123;p7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4" name="Google Shape;124;p73"/>
          <p:cNvSpPr/>
          <p:nvPr>
            <p:ph idx="8" type="pic"/>
          </p:nvPr>
        </p:nvSpPr>
        <p:spPr>
          <a:xfrm>
            <a:off x="8916470" y="2833688"/>
            <a:ext cx="1005840" cy="914400"/>
          </a:xfrm>
          <a:prstGeom prst="rect">
            <a:avLst/>
          </a:prstGeom>
          <a:noFill/>
          <a:ln>
            <a:noFill/>
          </a:ln>
        </p:spPr>
      </p:sp>
      <p:sp>
        <p:nvSpPr>
          <p:cNvPr id="125" name="Google Shape;125;p7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6" name="Google Shape;126;p7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7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128" name="Shape 128"/>
        <p:cNvGrpSpPr/>
        <p:nvPr/>
      </p:nvGrpSpPr>
      <p:grpSpPr>
        <a:xfrm>
          <a:off x="0" y="0"/>
          <a:ext cx="0" cy="0"/>
          <a:chOff x="0" y="0"/>
          <a:chExt cx="0" cy="0"/>
        </a:xfrm>
      </p:grpSpPr>
      <p:sp>
        <p:nvSpPr>
          <p:cNvPr id="129" name="Google Shape;129;p74"/>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74"/>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31" name="Google Shape;131;p74"/>
          <p:cNvSpPr/>
          <p:nvPr>
            <p:ph idx="2" type="pic"/>
          </p:nvPr>
        </p:nvSpPr>
        <p:spPr>
          <a:xfrm>
            <a:off x="0" y="-2235"/>
            <a:ext cx="5840730" cy="6862275"/>
          </a:xfrm>
          <a:prstGeom prst="rect">
            <a:avLst/>
          </a:prstGeom>
          <a:solidFill>
            <a:schemeClr val="lt2"/>
          </a:solidFill>
          <a:ln>
            <a:noFill/>
          </a:ln>
        </p:spPr>
      </p:sp>
      <p:sp>
        <p:nvSpPr>
          <p:cNvPr id="132" name="Google Shape;132;p74"/>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3" name="Google Shape;133;p74"/>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134" name="Google Shape;134;p74"/>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135" name="Google Shape;135;p74"/>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6" name="Google Shape;136;p74"/>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7" name="Google Shape;137;p74"/>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8" name="Google Shape;138;p74"/>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39" name="Shape 139"/>
        <p:cNvGrpSpPr/>
        <p:nvPr/>
      </p:nvGrpSpPr>
      <p:grpSpPr>
        <a:xfrm>
          <a:off x="0" y="0"/>
          <a:ext cx="0" cy="0"/>
          <a:chOff x="0" y="0"/>
          <a:chExt cx="0" cy="0"/>
        </a:xfrm>
      </p:grpSpPr>
      <p:sp>
        <p:nvSpPr>
          <p:cNvPr id="140" name="Google Shape;140;p7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1" name="Google Shape;141;p75"/>
          <p:cNvSpPr/>
          <p:nvPr>
            <p:ph idx="2" type="pic"/>
          </p:nvPr>
        </p:nvSpPr>
        <p:spPr>
          <a:xfrm flipH="1">
            <a:off x="7163691" y="0"/>
            <a:ext cx="5024825" cy="6858000"/>
          </a:xfrm>
          <a:prstGeom prst="rect">
            <a:avLst/>
          </a:prstGeom>
          <a:solidFill>
            <a:schemeClr val="lt2"/>
          </a:solidFill>
          <a:ln>
            <a:noFill/>
          </a:ln>
        </p:spPr>
      </p:sp>
      <p:sp>
        <p:nvSpPr>
          <p:cNvPr id="142" name="Google Shape;142;p7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7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7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5" name="Google Shape;145;p7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6" name="Google Shape;146;p7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7" name="Google Shape;147;p7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8" name="Google Shape;148;p7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9" name="Google Shape;149;p7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0" name="Google Shape;150;p7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1" name="Google Shape;151;p7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2" name="Google Shape;152;p7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53" name="Google Shape;153;p7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54" name="Google Shape;154;p7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7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56" name="Shape 156"/>
        <p:cNvGrpSpPr/>
        <p:nvPr/>
      </p:nvGrpSpPr>
      <p:grpSpPr>
        <a:xfrm>
          <a:off x="0" y="0"/>
          <a:ext cx="0" cy="0"/>
          <a:chOff x="0" y="0"/>
          <a:chExt cx="0" cy="0"/>
        </a:xfrm>
      </p:grpSpPr>
      <p:sp>
        <p:nvSpPr>
          <p:cNvPr id="157" name="Google Shape;157;p7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8" name="Google Shape;158;p76"/>
          <p:cNvSpPr/>
          <p:nvPr>
            <p:ph idx="2" type="pic"/>
          </p:nvPr>
        </p:nvSpPr>
        <p:spPr>
          <a:xfrm flipH="1">
            <a:off x="7163691" y="0"/>
            <a:ext cx="5024825" cy="6858000"/>
          </a:xfrm>
          <a:prstGeom prst="rect">
            <a:avLst/>
          </a:prstGeom>
          <a:solidFill>
            <a:schemeClr val="lt2"/>
          </a:solidFill>
          <a:ln>
            <a:noFill/>
          </a:ln>
        </p:spPr>
      </p:sp>
      <p:sp>
        <p:nvSpPr>
          <p:cNvPr id="159" name="Google Shape;159;p7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7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7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7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7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7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76"/>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6" name="Google Shape;166;p76"/>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7" name="Google Shape;167;p76"/>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8" name="Google Shape;168;p76"/>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9" name="Google Shape;169;p76"/>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70" name="Google Shape;170;p7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71" name="Google Shape;171;p7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7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73" name="Shape 173"/>
        <p:cNvGrpSpPr/>
        <p:nvPr/>
      </p:nvGrpSpPr>
      <p:grpSpPr>
        <a:xfrm>
          <a:off x="0" y="0"/>
          <a:ext cx="0" cy="0"/>
          <a:chOff x="0" y="0"/>
          <a:chExt cx="0" cy="0"/>
        </a:xfrm>
      </p:grpSpPr>
      <p:sp>
        <p:nvSpPr>
          <p:cNvPr id="174" name="Google Shape;174;p7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5" name="Google Shape;175;p77"/>
          <p:cNvSpPr/>
          <p:nvPr>
            <p:ph idx="2" type="pic"/>
          </p:nvPr>
        </p:nvSpPr>
        <p:spPr>
          <a:xfrm flipH="1">
            <a:off x="7163691" y="0"/>
            <a:ext cx="5024825" cy="6858000"/>
          </a:xfrm>
          <a:prstGeom prst="rect">
            <a:avLst/>
          </a:prstGeom>
          <a:solidFill>
            <a:schemeClr val="lt2"/>
          </a:solidFill>
          <a:ln>
            <a:noFill/>
          </a:ln>
        </p:spPr>
      </p:sp>
      <p:sp>
        <p:nvSpPr>
          <p:cNvPr id="176" name="Google Shape;176;p7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77"/>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77"/>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77"/>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77"/>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77"/>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77"/>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3" name="Google Shape;183;p77"/>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4" name="Google Shape;184;p77"/>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5" name="Google Shape;185;p77"/>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6" name="Google Shape;186;p77"/>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7" name="Google Shape;187;p7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8" name="Google Shape;188;p7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7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90" name="Shape 190"/>
        <p:cNvGrpSpPr/>
        <p:nvPr/>
      </p:nvGrpSpPr>
      <p:grpSpPr>
        <a:xfrm>
          <a:off x="0" y="0"/>
          <a:ext cx="0" cy="0"/>
          <a:chOff x="0" y="0"/>
          <a:chExt cx="0" cy="0"/>
        </a:xfrm>
      </p:grpSpPr>
      <p:sp>
        <p:nvSpPr>
          <p:cNvPr id="191" name="Google Shape;191;p7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92" name="Google Shape;192;p78"/>
          <p:cNvSpPr/>
          <p:nvPr>
            <p:ph idx="2" type="pic"/>
          </p:nvPr>
        </p:nvSpPr>
        <p:spPr>
          <a:xfrm flipH="1">
            <a:off x="7163691" y="0"/>
            <a:ext cx="5024825" cy="6858000"/>
          </a:xfrm>
          <a:prstGeom prst="rect">
            <a:avLst/>
          </a:prstGeom>
          <a:solidFill>
            <a:schemeClr val="lt2"/>
          </a:solidFill>
          <a:ln>
            <a:noFill/>
          </a:ln>
        </p:spPr>
      </p:sp>
      <p:sp>
        <p:nvSpPr>
          <p:cNvPr id="193" name="Google Shape;193;p7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7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7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7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7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7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7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0" name="Google Shape;200;p7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1" name="Google Shape;201;p7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2" name="Google Shape;202;p7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3" name="Google Shape;203;p7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4" name="Google Shape;204;p7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5" name="Google Shape;205;p7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7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6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 name="Google Shape;23;p64"/>
          <p:cNvSpPr/>
          <p:nvPr>
            <p:ph idx="2" type="pic"/>
          </p:nvPr>
        </p:nvSpPr>
        <p:spPr>
          <a:xfrm flipH="1">
            <a:off x="7163691" y="0"/>
            <a:ext cx="5024825" cy="6858000"/>
          </a:xfrm>
          <a:prstGeom prst="rect">
            <a:avLst/>
          </a:prstGeom>
          <a:solidFill>
            <a:schemeClr val="lt2"/>
          </a:solidFill>
          <a:ln>
            <a:noFill/>
          </a:ln>
        </p:spPr>
      </p:sp>
      <p:cxnSp>
        <p:nvCxnSpPr>
          <p:cNvPr id="24" name="Google Shape;24;p6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6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6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6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6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64"/>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64"/>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64"/>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64"/>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64"/>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64"/>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64"/>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64"/>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38" name="Shape 38"/>
        <p:cNvGrpSpPr/>
        <p:nvPr/>
      </p:nvGrpSpPr>
      <p:grpSpPr>
        <a:xfrm>
          <a:off x="0" y="0"/>
          <a:ext cx="0" cy="0"/>
          <a:chOff x="0" y="0"/>
          <a:chExt cx="0" cy="0"/>
        </a:xfrm>
      </p:grpSpPr>
      <p:grpSp>
        <p:nvGrpSpPr>
          <p:cNvPr id="39" name="Google Shape;39;p65"/>
          <p:cNvGrpSpPr/>
          <p:nvPr/>
        </p:nvGrpSpPr>
        <p:grpSpPr>
          <a:xfrm>
            <a:off x="8233290" y="0"/>
            <a:ext cx="2740011" cy="6850028"/>
            <a:chOff x="8233290" y="0"/>
            <a:chExt cx="2740011" cy="6850028"/>
          </a:xfrm>
        </p:grpSpPr>
        <p:pic>
          <p:nvPicPr>
            <p:cNvPr id="40" name="Google Shape;40;p65"/>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65"/>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65"/>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 name="Google Shape;43;p65"/>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5"/>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 name="Google Shape;45;p65"/>
          <p:cNvSpPr/>
          <p:nvPr>
            <p:ph idx="2" type="pic"/>
          </p:nvPr>
        </p:nvSpPr>
        <p:spPr>
          <a:xfrm>
            <a:off x="2239419" y="2833688"/>
            <a:ext cx="1005840" cy="914400"/>
          </a:xfrm>
          <a:prstGeom prst="rect">
            <a:avLst/>
          </a:prstGeom>
          <a:noFill/>
          <a:ln>
            <a:noFill/>
          </a:ln>
        </p:spPr>
      </p:sp>
      <p:sp>
        <p:nvSpPr>
          <p:cNvPr id="46" name="Google Shape;46;p65"/>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65"/>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 name="Google Shape;48;p65"/>
          <p:cNvSpPr/>
          <p:nvPr>
            <p:ph idx="5" type="pic"/>
          </p:nvPr>
        </p:nvSpPr>
        <p:spPr>
          <a:xfrm>
            <a:off x="5572159" y="2954840"/>
            <a:ext cx="1005840" cy="914400"/>
          </a:xfrm>
          <a:prstGeom prst="rect">
            <a:avLst/>
          </a:prstGeom>
          <a:noFill/>
          <a:ln>
            <a:noFill/>
          </a:ln>
        </p:spPr>
      </p:sp>
      <p:sp>
        <p:nvSpPr>
          <p:cNvPr id="49" name="Google Shape;49;p65"/>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65"/>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65"/>
          <p:cNvSpPr/>
          <p:nvPr>
            <p:ph idx="8" type="pic"/>
          </p:nvPr>
        </p:nvSpPr>
        <p:spPr>
          <a:xfrm>
            <a:off x="8916470" y="2833688"/>
            <a:ext cx="1005840" cy="914400"/>
          </a:xfrm>
          <a:prstGeom prst="rect">
            <a:avLst/>
          </a:prstGeom>
          <a:noFill/>
          <a:ln>
            <a:noFill/>
          </a:ln>
        </p:spPr>
      </p:sp>
      <p:sp>
        <p:nvSpPr>
          <p:cNvPr id="52" name="Google Shape;52;p65"/>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6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55" name="Shape 55"/>
        <p:cNvGrpSpPr/>
        <p:nvPr/>
      </p:nvGrpSpPr>
      <p:grpSpPr>
        <a:xfrm>
          <a:off x="0" y="0"/>
          <a:ext cx="0" cy="0"/>
          <a:chOff x="0" y="0"/>
          <a:chExt cx="0" cy="0"/>
        </a:xfrm>
      </p:grpSpPr>
      <p:sp>
        <p:nvSpPr>
          <p:cNvPr id="56" name="Google Shape;56;p66"/>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6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58" name="Google Shape;58;p66"/>
          <p:cNvSpPr/>
          <p:nvPr>
            <p:ph idx="2" type="pic"/>
          </p:nvPr>
        </p:nvSpPr>
        <p:spPr>
          <a:xfrm>
            <a:off x="0" y="-2235"/>
            <a:ext cx="5840730" cy="6862275"/>
          </a:xfrm>
          <a:prstGeom prst="rect">
            <a:avLst/>
          </a:prstGeom>
          <a:solidFill>
            <a:schemeClr val="lt2"/>
          </a:solidFill>
          <a:ln>
            <a:noFill/>
          </a:ln>
        </p:spPr>
      </p:sp>
      <p:sp>
        <p:nvSpPr>
          <p:cNvPr id="59" name="Google Shape;59;p66"/>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60" name="Google Shape;60;p6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61" name="Shape 61"/>
        <p:cNvGrpSpPr/>
        <p:nvPr/>
      </p:nvGrpSpPr>
      <p:grpSpPr>
        <a:xfrm>
          <a:off x="0" y="0"/>
          <a:ext cx="0" cy="0"/>
          <a:chOff x="0" y="0"/>
          <a:chExt cx="0" cy="0"/>
        </a:xfrm>
      </p:grpSpPr>
      <p:sp>
        <p:nvSpPr>
          <p:cNvPr id="62" name="Google Shape;62;p6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67"/>
          <p:cNvSpPr/>
          <p:nvPr>
            <p:ph idx="2" type="pic"/>
          </p:nvPr>
        </p:nvSpPr>
        <p:spPr>
          <a:xfrm flipH="1">
            <a:off x="7163691" y="0"/>
            <a:ext cx="5024825" cy="6858000"/>
          </a:xfrm>
          <a:prstGeom prst="rect">
            <a:avLst/>
          </a:prstGeom>
          <a:solidFill>
            <a:schemeClr val="lt2"/>
          </a:solidFill>
          <a:ln>
            <a:noFill/>
          </a:ln>
        </p:spPr>
      </p:sp>
      <p:sp>
        <p:nvSpPr>
          <p:cNvPr id="65" name="Google Shape;65;p6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66" name="Google Shape;66;p6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7" name="Google Shape;67;p6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69" name="Shape 69"/>
        <p:cNvGrpSpPr/>
        <p:nvPr/>
      </p:nvGrpSpPr>
      <p:grpSpPr>
        <a:xfrm>
          <a:off x="0" y="0"/>
          <a:ext cx="0" cy="0"/>
          <a:chOff x="0" y="0"/>
          <a:chExt cx="0" cy="0"/>
        </a:xfrm>
      </p:grpSpPr>
      <p:sp>
        <p:nvSpPr>
          <p:cNvPr id="70" name="Google Shape;70;p6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68"/>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00000"/>
              </a:lnSpc>
              <a:spcBef>
                <a:spcPts val="1200"/>
              </a:spcBef>
              <a:spcAft>
                <a:spcPts val="0"/>
              </a:spcAft>
              <a:buSzPts val="1800"/>
              <a:buChar char=" "/>
              <a:defRPr/>
            </a:lvl1pPr>
            <a:lvl2pPr indent="-342900" lvl="1" marL="914400" algn="l">
              <a:lnSpc>
                <a:spcPct val="100000"/>
              </a:lnSpc>
              <a:spcBef>
                <a:spcPts val="200"/>
              </a:spcBef>
              <a:spcAft>
                <a:spcPts val="0"/>
              </a:spcAft>
              <a:buClr>
                <a:schemeClr val="dk1"/>
              </a:buClr>
              <a:buSzPts val="1800"/>
              <a:buChar char="◦"/>
              <a:defRPr/>
            </a:lvl2pPr>
            <a:lvl3pPr indent="-342900" lvl="2" marL="1371600" algn="l">
              <a:lnSpc>
                <a:spcPct val="100000"/>
              </a:lnSpc>
              <a:spcBef>
                <a:spcPts val="400"/>
              </a:spcBef>
              <a:spcAft>
                <a:spcPts val="0"/>
              </a:spcAft>
              <a:buClr>
                <a:schemeClr val="dk1"/>
              </a:buClr>
              <a:buSzPts val="1800"/>
              <a:buChar char="◦"/>
              <a:defRPr/>
            </a:lvl3pPr>
            <a:lvl4pPr indent="-342900" lvl="3" marL="1828800" algn="l">
              <a:lnSpc>
                <a:spcPct val="100000"/>
              </a:lnSpc>
              <a:spcBef>
                <a:spcPts val="400"/>
              </a:spcBef>
              <a:spcAft>
                <a:spcPts val="0"/>
              </a:spcAft>
              <a:buClr>
                <a:schemeClr val="dk1"/>
              </a:buClr>
              <a:buSzPts val="1800"/>
              <a:buChar char="◦"/>
              <a:defRPr/>
            </a:lvl4pPr>
            <a:lvl5pPr indent="-342900" lvl="4" marL="2286000" algn="l">
              <a:lnSpc>
                <a:spcPct val="100000"/>
              </a:lnSpc>
              <a:spcBef>
                <a:spcPts val="400"/>
              </a:spcBef>
              <a:spcAft>
                <a:spcPts val="0"/>
              </a:spcAft>
              <a:buClr>
                <a:schemeClr val="dk1"/>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2" name="Google Shape;72;p68"/>
          <p:cNvSpPr txBox="1"/>
          <p:nvPr>
            <p:ph idx="11" type="ftr"/>
          </p:nvPr>
        </p:nvSpPr>
        <p:spPr>
          <a:xfrm>
            <a:off x="913795" y="6000749"/>
            <a:ext cx="9600216"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8"/>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74" name="Shape 74"/>
        <p:cNvGrpSpPr/>
        <p:nvPr/>
      </p:nvGrpSpPr>
      <p:grpSpPr>
        <a:xfrm>
          <a:off x="0" y="0"/>
          <a:ext cx="0" cy="0"/>
          <a:chOff x="0" y="0"/>
          <a:chExt cx="0" cy="0"/>
        </a:xfrm>
      </p:grpSpPr>
      <p:sp>
        <p:nvSpPr>
          <p:cNvPr id="75" name="Google Shape;75;p6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76" name="Google Shape;76;p69"/>
          <p:cNvSpPr/>
          <p:nvPr>
            <p:ph idx="2" type="pic"/>
          </p:nvPr>
        </p:nvSpPr>
        <p:spPr>
          <a:xfrm flipH="1">
            <a:off x="7163691" y="0"/>
            <a:ext cx="5024825" cy="6858000"/>
          </a:xfrm>
          <a:prstGeom prst="rect">
            <a:avLst/>
          </a:prstGeom>
          <a:solidFill>
            <a:schemeClr val="lt2"/>
          </a:solidFill>
          <a:ln>
            <a:noFill/>
          </a:ln>
        </p:spPr>
      </p:sp>
      <p:sp>
        <p:nvSpPr>
          <p:cNvPr id="77" name="Google Shape;77;p6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6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9" name="Google Shape;79;p6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0" name="Google Shape;80;p69"/>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1" name="Google Shape;81;p69"/>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69"/>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3" name="Google Shape;83;p69"/>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4" name="Google Shape;84;p69"/>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69"/>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69"/>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69"/>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88" name="Google Shape;88;p6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89" name="Google Shape;89;p6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6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91" name="Shape 91"/>
        <p:cNvGrpSpPr/>
        <p:nvPr/>
      </p:nvGrpSpPr>
      <p:grpSpPr>
        <a:xfrm>
          <a:off x="0" y="0"/>
          <a:ext cx="0" cy="0"/>
          <a:chOff x="0" y="0"/>
          <a:chExt cx="0" cy="0"/>
        </a:xfrm>
      </p:grpSpPr>
      <p:grpSp>
        <p:nvGrpSpPr>
          <p:cNvPr id="92" name="Google Shape;92;p70"/>
          <p:cNvGrpSpPr/>
          <p:nvPr/>
        </p:nvGrpSpPr>
        <p:grpSpPr>
          <a:xfrm>
            <a:off x="5382569" y="2242"/>
            <a:ext cx="6806909" cy="6862481"/>
            <a:chOff x="5382569" y="2242"/>
            <a:chExt cx="6806909" cy="6862481"/>
          </a:xfrm>
        </p:grpSpPr>
        <p:pic>
          <p:nvPicPr>
            <p:cNvPr id="93" name="Google Shape;93;p70"/>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94" name="Google Shape;94;p70"/>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95" name="Google Shape;95;p70"/>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70"/>
          <p:cNvSpPr/>
          <p:nvPr>
            <p:ph idx="2" type="pic"/>
          </p:nvPr>
        </p:nvSpPr>
        <p:spPr>
          <a:xfrm>
            <a:off x="-29499" y="-2236"/>
            <a:ext cx="6814124" cy="6871095"/>
          </a:xfrm>
          <a:prstGeom prst="rect">
            <a:avLst/>
          </a:prstGeom>
          <a:solidFill>
            <a:schemeClr val="lt2"/>
          </a:solidFill>
          <a:ln>
            <a:noFill/>
          </a:ln>
        </p:spPr>
      </p:sp>
      <p:sp>
        <p:nvSpPr>
          <p:cNvPr id="97" name="Google Shape;97;p70"/>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98" name="Shape 98"/>
        <p:cNvGrpSpPr/>
        <p:nvPr/>
      </p:nvGrpSpPr>
      <p:grpSpPr>
        <a:xfrm>
          <a:off x="0" y="0"/>
          <a:ext cx="0" cy="0"/>
          <a:chOff x="0" y="0"/>
          <a:chExt cx="0" cy="0"/>
        </a:xfrm>
      </p:grpSpPr>
      <p:sp>
        <p:nvSpPr>
          <p:cNvPr id="99" name="Google Shape;99;p71"/>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71"/>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71"/>
          <p:cNvSpPr/>
          <p:nvPr>
            <p:ph idx="2" type="pic"/>
          </p:nvPr>
        </p:nvSpPr>
        <p:spPr>
          <a:xfrm flipH="1">
            <a:off x="7163691" y="0"/>
            <a:ext cx="5024825" cy="6858000"/>
          </a:xfrm>
          <a:prstGeom prst="rect">
            <a:avLst/>
          </a:prstGeom>
          <a:solidFill>
            <a:schemeClr val="lt2"/>
          </a:solidFill>
          <a:ln>
            <a:noFill/>
          </a:ln>
        </p:spPr>
      </p:sp>
      <p:sp>
        <p:nvSpPr>
          <p:cNvPr id="102" name="Google Shape;102;p7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7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2"/>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62"/>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62"/>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9.jpg"/><Relationship Id="rId4" Type="http://schemas.openxmlformats.org/officeDocument/2006/relationships/image" Target="../media/image26.jpg"/><Relationship Id="rId5"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5.png"/><Relationship Id="rId4" Type="http://schemas.openxmlformats.org/officeDocument/2006/relationships/image" Target="../media/image25.png"/><Relationship Id="rId5"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31.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29.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hyperlink" Target="https://wwwcdn.imo.org/localresources/en/OurWork/Security/Documents/Resolution%20MSC.428(98).pdf" TargetMode="External"/><Relationship Id="rId4" Type="http://schemas.openxmlformats.org/officeDocument/2006/relationships/hyperlink" Target="https://wwwcdn.imo.org/localresources/en/OurWork/Security/Documents/Resolution%20MSC.428(98).pdf" TargetMode="External"/><Relationship Id="rId5" Type="http://schemas.openxmlformats.org/officeDocument/2006/relationships/hyperlink" Target="https://nvlpubs.nist.gov/nistpubs/SpecialPublications/NIST.SP.800-53r4.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43.jpg"/><Relationship Id="rId4" Type="http://schemas.openxmlformats.org/officeDocument/2006/relationships/hyperlink" Target="mailto:shareeful@gmail.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Book Antiqua"/>
              <a:buNone/>
            </a:pPr>
            <a:r>
              <a:rPr lang="en-US" sz="4400"/>
              <a:t>Gestione e governance del rischio di cybersecurity</a:t>
            </a:r>
            <a:endParaRPr/>
          </a:p>
        </p:txBody>
      </p:sp>
      <p:sp>
        <p:nvSpPr>
          <p:cNvPr id="213" name="Google Shape;213;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PRESENTAZIONE A CURA DI: </a:t>
            </a:r>
            <a:endParaRPr/>
          </a:p>
          <a:p>
            <a:pPr indent="0" lvl="0" marL="0" rtl="0" algn="l">
              <a:lnSpc>
                <a:spcPct val="100000"/>
              </a:lnSpc>
              <a:spcBef>
                <a:spcPts val="0"/>
              </a:spcBef>
              <a:spcAft>
                <a:spcPts val="0"/>
              </a:spcAft>
              <a:buSzPts val="1600"/>
              <a:buNone/>
            </a:pPr>
            <a:r>
              <a:rPr lang="en-US"/>
              <a:t>PROF. SHAREEFUL ISLAM</a:t>
            </a:r>
            <a:endParaRPr/>
          </a:p>
        </p:txBody>
      </p:sp>
      <p:sp>
        <p:nvSpPr>
          <p:cNvPr id="214" name="Google Shape;214;p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800"/>
              <a:buNone/>
            </a:pPr>
            <a:r>
              <a:rPr lang="en-US" sz="4800"/>
              <a:t>CSP003_S_H</a:t>
            </a:r>
            <a:endParaRPr/>
          </a:p>
        </p:txBody>
      </p:sp>
      <p:sp>
        <p:nvSpPr>
          <p:cNvPr id="215" name="Google Shape;215;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216" name="Google Shape;216;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0"/>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r>
              <a:rPr lang="en-US" sz="3600">
                <a:solidFill>
                  <a:srgbClr val="00A1DA"/>
                </a:solidFill>
              </a:rPr>
              <a:t>Sicurezza delle informazioni vs. sicurezza informatica</a:t>
            </a:r>
            <a:endParaRPr sz="3600">
              <a:solidFill>
                <a:srgbClr val="00B0F0"/>
              </a:solidFill>
            </a:endParaRPr>
          </a:p>
        </p:txBody>
      </p:sp>
      <p:sp>
        <p:nvSpPr>
          <p:cNvPr id="326" name="Google Shape;326;p10"/>
          <p:cNvSpPr txBox="1"/>
          <p:nvPr>
            <p:ph idx="1" type="body"/>
          </p:nvPr>
        </p:nvSpPr>
        <p:spPr>
          <a:xfrm>
            <a:off x="1097280" y="1470213"/>
            <a:ext cx="10058400" cy="4398880"/>
          </a:xfrm>
          <a:prstGeom prst="rect">
            <a:avLst/>
          </a:prstGeom>
          <a:noFill/>
          <a:ln>
            <a:noFill/>
          </a:ln>
        </p:spPr>
        <p:txBody>
          <a:bodyPr anchorCtr="0" anchor="t" bIns="45700" lIns="0" spcFirstLastPara="1" rIns="0" wrap="square" tIns="45700">
            <a:normAutofit fontScale="85000" lnSpcReduction="20000"/>
          </a:bodyPr>
          <a:lstStyle/>
          <a:p>
            <a:pPr indent="-151130" lvl="0" marL="91440" rtl="0" algn="l">
              <a:lnSpc>
                <a:spcPct val="100000"/>
              </a:lnSpc>
              <a:spcBef>
                <a:spcPts val="0"/>
              </a:spcBef>
              <a:spcAft>
                <a:spcPts val="0"/>
              </a:spcAft>
              <a:buSzPct val="100000"/>
              <a:buChar char=" "/>
            </a:pPr>
            <a:r>
              <a:rPr lang="en-US" sz="2800">
                <a:solidFill>
                  <a:srgbClr val="000000"/>
                </a:solidFill>
              </a:rPr>
              <a:t>Sicurezza delle informazioni </a:t>
            </a:r>
            <a:endParaRPr/>
          </a:p>
          <a:p>
            <a:pPr indent="-182880" lvl="1" marL="384048" rtl="0" algn="l">
              <a:lnSpc>
                <a:spcPct val="100000"/>
              </a:lnSpc>
              <a:spcBef>
                <a:spcPts val="400"/>
              </a:spcBef>
              <a:spcAft>
                <a:spcPts val="0"/>
              </a:spcAft>
              <a:buClr>
                <a:srgbClr val="000000"/>
              </a:buClr>
              <a:buSzPct val="100000"/>
              <a:buChar char="◦"/>
            </a:pPr>
            <a:r>
              <a:rPr lang="en-US" sz="2200">
                <a:solidFill>
                  <a:srgbClr val="000000"/>
                </a:solidFill>
              </a:rPr>
              <a:t>Proteggere le informazioni e i sistemi informativi dall'uso, dalla valutazione, dalla modifica o dalla rimozione non autorizzati. </a:t>
            </a:r>
            <a:endParaRPr/>
          </a:p>
          <a:p>
            <a:pPr indent="-182880" lvl="1" marL="384048" rtl="0" algn="l">
              <a:lnSpc>
                <a:spcPct val="100000"/>
              </a:lnSpc>
              <a:spcBef>
                <a:spcPts val="600"/>
              </a:spcBef>
              <a:spcAft>
                <a:spcPts val="0"/>
              </a:spcAft>
              <a:buClr>
                <a:srgbClr val="000000"/>
              </a:buClr>
              <a:buSzPct val="100000"/>
              <a:buChar char="◦"/>
            </a:pPr>
            <a:r>
              <a:rPr lang="en-US" sz="2200">
                <a:solidFill>
                  <a:srgbClr val="000000"/>
                </a:solidFill>
              </a:rPr>
              <a:t>Due </a:t>
            </a:r>
            <a:r>
              <a:rPr lang="en-US" sz="3000"/>
              <a:t>sottocategorie </a:t>
            </a:r>
            <a:endParaRPr/>
          </a:p>
          <a:p>
            <a:pPr indent="-182880" lvl="2" marL="566928" rtl="0" algn="l">
              <a:lnSpc>
                <a:spcPct val="100000"/>
              </a:lnSpc>
              <a:spcBef>
                <a:spcPts val="600"/>
              </a:spcBef>
              <a:spcAft>
                <a:spcPts val="0"/>
              </a:spcAft>
              <a:buClr>
                <a:srgbClr val="000000"/>
              </a:buClr>
              <a:buSzPct val="100000"/>
              <a:buChar char="◦"/>
            </a:pPr>
            <a:r>
              <a:rPr lang="en-US" sz="1900">
                <a:solidFill>
                  <a:srgbClr val="000000"/>
                </a:solidFill>
              </a:rPr>
              <a:t>Ambiente fisico, garantendo la sicurezza dei locali</a:t>
            </a:r>
            <a:endParaRPr/>
          </a:p>
          <a:p>
            <a:pPr indent="-182880" lvl="2" marL="566928" rtl="0" algn="l">
              <a:lnSpc>
                <a:spcPct val="100000"/>
              </a:lnSpc>
              <a:spcBef>
                <a:spcPts val="600"/>
              </a:spcBef>
              <a:spcAft>
                <a:spcPts val="0"/>
              </a:spcAft>
              <a:buClr>
                <a:srgbClr val="000000"/>
              </a:buClr>
              <a:buSzPct val="100000"/>
              <a:buChar char="◦"/>
            </a:pPr>
            <a:r>
              <a:rPr lang="en-US" sz="1900">
                <a:solidFill>
                  <a:srgbClr val="000000"/>
                </a:solidFill>
              </a:rPr>
              <a:t>Nessuno può accedere alle informazioni per via elettronica</a:t>
            </a:r>
            <a:endParaRPr/>
          </a:p>
          <a:p>
            <a:pPr indent="-182880" lvl="1" marL="384048" rtl="0" algn="l">
              <a:lnSpc>
                <a:spcPct val="100000"/>
              </a:lnSpc>
              <a:spcBef>
                <a:spcPts val="600"/>
              </a:spcBef>
              <a:spcAft>
                <a:spcPts val="0"/>
              </a:spcAft>
              <a:buClr>
                <a:srgbClr val="000000"/>
              </a:buClr>
              <a:buSzPct val="100000"/>
              <a:buChar char="◦"/>
            </a:pPr>
            <a:r>
              <a:rPr lang="en-US" sz="2200">
                <a:solidFill>
                  <a:srgbClr val="000000"/>
                </a:solidFill>
              </a:rPr>
              <a:t>Si occupa di garantire la sicurezza dei dati in qualsiasi forma ed è un po' più ampio della cybersecurity.</a:t>
            </a:r>
            <a:endParaRPr/>
          </a:p>
          <a:p>
            <a:pPr indent="-151130" lvl="0" marL="91440" rtl="0" algn="l">
              <a:lnSpc>
                <a:spcPct val="100000"/>
              </a:lnSpc>
              <a:spcBef>
                <a:spcPts val="1600"/>
              </a:spcBef>
              <a:spcAft>
                <a:spcPts val="0"/>
              </a:spcAft>
              <a:buSzPct val="100000"/>
              <a:buChar char=" "/>
            </a:pPr>
            <a:r>
              <a:rPr lang="en-US" sz="2800">
                <a:solidFill>
                  <a:srgbClr val="000000"/>
                </a:solidFill>
              </a:rPr>
              <a:t>Sicurezza informatica </a:t>
            </a:r>
            <a:endParaRPr/>
          </a:p>
          <a:p>
            <a:pPr indent="-182880" lvl="1" marL="384048" rtl="0" algn="l">
              <a:lnSpc>
                <a:spcPct val="100000"/>
              </a:lnSpc>
              <a:spcBef>
                <a:spcPts val="400"/>
              </a:spcBef>
              <a:spcAft>
                <a:spcPts val="0"/>
              </a:spcAft>
              <a:buClr>
                <a:srgbClr val="000000"/>
              </a:buClr>
              <a:buSzPct val="100000"/>
              <a:buChar char="◦"/>
            </a:pPr>
            <a:r>
              <a:rPr lang="en-US" sz="2100">
                <a:solidFill>
                  <a:srgbClr val="000000"/>
                </a:solidFill>
              </a:rPr>
              <a:t>Come i singoli e le organizzazioni riducono il rischio di attacchi informatici.</a:t>
            </a:r>
            <a:endParaRPr/>
          </a:p>
          <a:p>
            <a:pPr indent="-182880" lvl="1" marL="384048" rtl="0" algn="l">
              <a:lnSpc>
                <a:spcPct val="100000"/>
              </a:lnSpc>
              <a:spcBef>
                <a:spcPts val="600"/>
              </a:spcBef>
              <a:spcAft>
                <a:spcPts val="0"/>
              </a:spcAft>
              <a:buClr>
                <a:srgbClr val="000000"/>
              </a:buClr>
              <a:buSzPct val="100000"/>
              <a:buChar char="◦"/>
            </a:pPr>
            <a:r>
              <a:rPr lang="en-US" sz="2100">
                <a:solidFill>
                  <a:srgbClr val="000000"/>
                </a:solidFill>
              </a:rPr>
              <a:t>La sicurezza informatica è la pratica di proteggere le </a:t>
            </a:r>
            <a:r>
              <a:rPr lang="en-US" sz="2000">
                <a:solidFill>
                  <a:srgbClr val="000000"/>
                </a:solidFill>
              </a:rPr>
              <a:t>informazioni e i dati da fonti esterne su Internet.</a:t>
            </a:r>
            <a:endParaRPr/>
          </a:p>
          <a:p>
            <a:pPr indent="-182880" lvl="1" marL="384048" rtl="0" algn="l">
              <a:lnSpc>
                <a:spcPct val="100000"/>
              </a:lnSpc>
              <a:spcBef>
                <a:spcPts val="600"/>
              </a:spcBef>
              <a:spcAft>
                <a:spcPts val="0"/>
              </a:spcAft>
              <a:buClr>
                <a:srgbClr val="000000"/>
              </a:buClr>
              <a:buSzPct val="100000"/>
              <a:buChar char="◦"/>
            </a:pPr>
            <a:r>
              <a:rPr lang="en-US" sz="2000">
                <a:solidFill>
                  <a:srgbClr val="000000"/>
                </a:solidFill>
              </a:rPr>
              <a:t>La sicurezza informatica si concentra sulle informazioni digitali, ma si occupa anche di altri aspetti: Crimini informatici, attacchi informatici, frodi informatiche, applicazione della legge.</a:t>
            </a:r>
            <a:endParaRPr/>
          </a:p>
          <a:p>
            <a:pPr indent="0" lvl="0" marL="91440" rtl="0" algn="l">
              <a:lnSpc>
                <a:spcPct val="100000"/>
              </a:lnSpc>
              <a:spcBef>
                <a:spcPts val="1600"/>
              </a:spcBef>
              <a:spcAft>
                <a:spcPts val="0"/>
              </a:spcAft>
              <a:buSzPct val="1000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Logical relationships between cyber security and other security domains...  | Download Scientific Diagram" id="331" name="Google Shape;331;p11"/>
          <p:cNvPicPr preferRelativeResize="0"/>
          <p:nvPr/>
        </p:nvPicPr>
        <p:blipFill rotWithShape="1">
          <a:blip r:embed="rId3">
            <a:alphaModFix/>
          </a:blip>
          <a:srcRect b="0" l="0" r="0" t="0"/>
          <a:stretch/>
        </p:blipFill>
        <p:spPr>
          <a:xfrm>
            <a:off x="1883242" y="774250"/>
            <a:ext cx="7522976" cy="44252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2"/>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r>
              <a:rPr lang="en-US" sz="3600">
                <a:solidFill>
                  <a:srgbClr val="00A1DA"/>
                </a:solidFill>
              </a:rPr>
              <a:t>Obiettivo sicurezza</a:t>
            </a:r>
            <a:endParaRPr/>
          </a:p>
        </p:txBody>
      </p:sp>
      <p:sp>
        <p:nvSpPr>
          <p:cNvPr id="337" name="Google Shape;337;p12"/>
          <p:cNvSpPr txBox="1"/>
          <p:nvPr>
            <p:ph idx="1" type="body"/>
          </p:nvPr>
        </p:nvSpPr>
        <p:spPr>
          <a:xfrm>
            <a:off x="1097280" y="1129553"/>
            <a:ext cx="10058400" cy="4739540"/>
          </a:xfrm>
          <a:prstGeom prst="rect">
            <a:avLst/>
          </a:prstGeom>
          <a:noFill/>
          <a:ln>
            <a:noFill/>
          </a:ln>
        </p:spPr>
        <p:txBody>
          <a:bodyPr anchorCtr="0" anchor="t" bIns="45700" lIns="0" spcFirstLastPara="1" rIns="0" wrap="square" tIns="45700">
            <a:normAutofit fontScale="70000" lnSpcReduction="20000"/>
          </a:bodyPr>
          <a:lstStyle/>
          <a:p>
            <a:pPr indent="-177800" lvl="0" marL="91440" rtl="0" algn="l">
              <a:lnSpc>
                <a:spcPct val="90000"/>
              </a:lnSpc>
              <a:spcBef>
                <a:spcPts val="0"/>
              </a:spcBef>
              <a:spcAft>
                <a:spcPts val="0"/>
              </a:spcAft>
              <a:buSzPct val="100000"/>
              <a:buChar char=" "/>
            </a:pPr>
            <a:r>
              <a:rPr lang="en-US" sz="4000">
                <a:solidFill>
                  <a:srgbClr val="000000"/>
                </a:solidFill>
              </a:rPr>
              <a:t>I livelli di sicurezza e di assicurazione desiderati variano a seconda delle organizzazioni, dei settori e persino dei dipartimenti. </a:t>
            </a:r>
            <a:endParaRPr/>
          </a:p>
          <a:p>
            <a:pPr indent="-91440" lvl="0" marL="91440" rtl="0" algn="ctr">
              <a:lnSpc>
                <a:spcPct val="90000"/>
              </a:lnSpc>
              <a:spcBef>
                <a:spcPts val="1400"/>
              </a:spcBef>
              <a:spcAft>
                <a:spcPts val="0"/>
              </a:spcAft>
              <a:buSzPct val="100000"/>
              <a:buNone/>
            </a:pPr>
            <a:r>
              <a:rPr lang="en-US" sz="4000">
                <a:solidFill>
                  <a:srgbClr val="C00000"/>
                </a:solidFill>
              </a:rPr>
              <a:t>Non esiste un unico approccio applicabile a tutti</a:t>
            </a:r>
            <a:endParaRPr sz="3900">
              <a:solidFill>
                <a:srgbClr val="C00000"/>
              </a:solidFill>
            </a:endParaRPr>
          </a:p>
          <a:p>
            <a:pPr indent="-177800" lvl="0" marL="91440" rtl="0" algn="l">
              <a:lnSpc>
                <a:spcPct val="90000"/>
              </a:lnSpc>
              <a:spcBef>
                <a:spcPts val="1400"/>
              </a:spcBef>
              <a:spcAft>
                <a:spcPts val="0"/>
              </a:spcAft>
              <a:buSzPct val="100000"/>
              <a:buChar char=" "/>
            </a:pPr>
            <a:r>
              <a:rPr lang="en-US" sz="4000">
                <a:solidFill>
                  <a:srgbClr val="000000"/>
                </a:solidFill>
              </a:rPr>
              <a:t>Tre obiettivi principali di sicurezza</a:t>
            </a:r>
            <a:endParaRPr/>
          </a:p>
          <a:p>
            <a:pPr indent="-182879" lvl="1" marL="384048" rtl="0" algn="l">
              <a:lnSpc>
                <a:spcPct val="100000"/>
              </a:lnSpc>
              <a:spcBef>
                <a:spcPts val="400"/>
              </a:spcBef>
              <a:spcAft>
                <a:spcPts val="0"/>
              </a:spcAft>
              <a:buClr>
                <a:srgbClr val="000000"/>
              </a:buClr>
              <a:buSzPct val="100000"/>
              <a:buChar char="◦"/>
            </a:pPr>
            <a:r>
              <a:rPr lang="en-US" sz="3200">
                <a:solidFill>
                  <a:srgbClr val="000000"/>
                </a:solidFill>
              </a:rPr>
              <a:t>Riservatezza(C)</a:t>
            </a:r>
            <a:endParaRPr/>
          </a:p>
          <a:p>
            <a:pPr indent="-182879" lvl="1" marL="384048" rtl="0" algn="l">
              <a:lnSpc>
                <a:spcPct val="100000"/>
              </a:lnSpc>
              <a:spcBef>
                <a:spcPts val="600"/>
              </a:spcBef>
              <a:spcAft>
                <a:spcPts val="0"/>
              </a:spcAft>
              <a:buClr>
                <a:srgbClr val="000000"/>
              </a:buClr>
              <a:buSzPct val="100000"/>
              <a:buChar char="◦"/>
            </a:pPr>
            <a:r>
              <a:rPr lang="en-US" sz="3200">
                <a:solidFill>
                  <a:srgbClr val="000000"/>
                </a:solidFill>
              </a:rPr>
              <a:t>Integrità(I)</a:t>
            </a:r>
            <a:endParaRPr/>
          </a:p>
          <a:p>
            <a:pPr indent="-182879" lvl="1" marL="384048" rtl="0" algn="l">
              <a:lnSpc>
                <a:spcPct val="100000"/>
              </a:lnSpc>
              <a:spcBef>
                <a:spcPts val="600"/>
              </a:spcBef>
              <a:spcAft>
                <a:spcPts val="0"/>
              </a:spcAft>
              <a:buClr>
                <a:srgbClr val="000000"/>
              </a:buClr>
              <a:buSzPct val="100000"/>
              <a:buChar char="◦"/>
            </a:pPr>
            <a:r>
              <a:rPr lang="en-US" sz="3200">
                <a:solidFill>
                  <a:srgbClr val="000000"/>
                </a:solidFill>
              </a:rPr>
              <a:t>Disponibilità(A)</a:t>
            </a:r>
            <a:endParaRPr/>
          </a:p>
          <a:p>
            <a:pPr indent="-177800" lvl="0" marL="91440" rtl="0" algn="l">
              <a:lnSpc>
                <a:spcPct val="100000"/>
              </a:lnSpc>
              <a:spcBef>
                <a:spcPts val="1600"/>
              </a:spcBef>
              <a:spcAft>
                <a:spcPts val="0"/>
              </a:spcAft>
              <a:buSzPct val="100000"/>
              <a:buChar char=" "/>
            </a:pPr>
            <a:r>
              <a:rPr lang="en-US" sz="4000">
                <a:solidFill>
                  <a:srgbClr val="000000"/>
                </a:solidFill>
              </a:rPr>
              <a:t>Tre servizi di sicurezza necessari per sostenere la CIA</a:t>
            </a:r>
            <a:endParaRPr/>
          </a:p>
          <a:p>
            <a:pPr indent="-182880" lvl="1" marL="384048" rtl="0" algn="l">
              <a:lnSpc>
                <a:spcPct val="100000"/>
              </a:lnSpc>
              <a:spcBef>
                <a:spcPts val="400"/>
              </a:spcBef>
              <a:spcAft>
                <a:spcPts val="0"/>
              </a:spcAft>
              <a:buClr>
                <a:srgbClr val="000000"/>
              </a:buClr>
              <a:buSzPct val="100000"/>
              <a:buChar char="◦"/>
            </a:pPr>
            <a:r>
              <a:rPr lang="en-US" sz="3600">
                <a:solidFill>
                  <a:srgbClr val="000000"/>
                </a:solidFill>
              </a:rPr>
              <a:t>Identificazione </a:t>
            </a:r>
            <a:endParaRPr/>
          </a:p>
          <a:p>
            <a:pPr indent="-182880" lvl="1" marL="384048" rtl="0" algn="l">
              <a:lnSpc>
                <a:spcPct val="100000"/>
              </a:lnSpc>
              <a:spcBef>
                <a:spcPts val="600"/>
              </a:spcBef>
              <a:spcAft>
                <a:spcPts val="0"/>
              </a:spcAft>
              <a:buClr>
                <a:srgbClr val="000000"/>
              </a:buClr>
              <a:buSzPct val="100000"/>
              <a:buChar char="◦"/>
            </a:pPr>
            <a:r>
              <a:rPr lang="en-US" sz="3600">
                <a:solidFill>
                  <a:srgbClr val="000000"/>
                </a:solidFill>
              </a:rPr>
              <a:t>Autenticazione</a:t>
            </a:r>
            <a:endParaRPr/>
          </a:p>
          <a:p>
            <a:pPr indent="-182880" lvl="1" marL="384048" rtl="0" algn="l">
              <a:lnSpc>
                <a:spcPct val="100000"/>
              </a:lnSpc>
              <a:spcBef>
                <a:spcPts val="600"/>
              </a:spcBef>
              <a:spcAft>
                <a:spcPts val="0"/>
              </a:spcAft>
              <a:buClr>
                <a:srgbClr val="000000"/>
              </a:buClr>
              <a:buSzPct val="100000"/>
              <a:buChar char="◦"/>
            </a:pPr>
            <a:r>
              <a:rPr lang="en-US" sz="3600">
                <a:solidFill>
                  <a:srgbClr val="000000"/>
                </a:solidFill>
              </a:rPr>
              <a:t>Autorizzazione</a:t>
            </a:r>
            <a:endParaRPr/>
          </a:p>
          <a:p>
            <a:pPr indent="-2539" lvl="0" marL="91440" rtl="0" algn="l">
              <a:lnSpc>
                <a:spcPct val="100000"/>
              </a:lnSpc>
              <a:spcBef>
                <a:spcPts val="1600"/>
              </a:spcBef>
              <a:spcAft>
                <a:spcPts val="0"/>
              </a:spcAft>
              <a:buSzPct val="1000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3"/>
          <p:cNvSpPr txBox="1"/>
          <p:nvPr/>
        </p:nvSpPr>
        <p:spPr>
          <a:xfrm>
            <a:off x="457200" y="274638"/>
            <a:ext cx="8229600" cy="634082"/>
          </a:xfrm>
          <a:prstGeom prst="rect">
            <a:avLst/>
          </a:prstGeom>
          <a:noFill/>
          <a:ln>
            <a:noFill/>
          </a:ln>
        </p:spPr>
        <p:txBody>
          <a:bodyPr anchorCtr="0" anchor="b" bIns="45700" lIns="91425" spcFirstLastPara="1" rIns="91425" wrap="square" tIns="45700">
            <a:normAutofit fontScale="75000" lnSpcReduction="20000"/>
          </a:bodyPr>
          <a:lstStyle/>
          <a:p>
            <a:pPr indent="0" lvl="0" marL="0" marR="0" rtl="0" algn="ctr">
              <a:lnSpc>
                <a:spcPct val="90000"/>
              </a:lnSpc>
              <a:spcBef>
                <a:spcPts val="0"/>
              </a:spcBef>
              <a:spcAft>
                <a:spcPts val="0"/>
              </a:spcAft>
              <a:buClr>
                <a:srgbClr val="00A1DA"/>
              </a:buClr>
              <a:buSzPct val="100000"/>
              <a:buFont typeface="Book Antiqua"/>
              <a:buNone/>
            </a:pPr>
            <a:r>
              <a:rPr lang="en-US" sz="6000">
                <a:solidFill>
                  <a:srgbClr val="00A1DA"/>
                </a:solidFill>
                <a:latin typeface="Book Antiqua"/>
                <a:ea typeface="Book Antiqua"/>
                <a:cs typeface="Book Antiqua"/>
                <a:sym typeface="Book Antiqua"/>
              </a:rPr>
              <a:t>CIA </a:t>
            </a:r>
            <a:endParaRPr sz="6000">
              <a:solidFill>
                <a:srgbClr val="00A1DA"/>
              </a:solidFill>
              <a:latin typeface="Book Antiqua"/>
              <a:ea typeface="Book Antiqua"/>
              <a:cs typeface="Book Antiqua"/>
              <a:sym typeface="Book Antiqua"/>
            </a:endParaRPr>
          </a:p>
        </p:txBody>
      </p:sp>
      <p:sp>
        <p:nvSpPr>
          <p:cNvPr id="343" name="Google Shape;343;p13"/>
          <p:cNvSpPr/>
          <p:nvPr/>
        </p:nvSpPr>
        <p:spPr>
          <a:xfrm>
            <a:off x="707503" y="1260376"/>
            <a:ext cx="2160586" cy="358495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rgbClr val="000000"/>
                </a:solidFill>
                <a:latin typeface="Century Gothic"/>
                <a:ea typeface="Century Gothic"/>
                <a:cs typeface="Century Gothic"/>
                <a:sym typeface="Century Gothic"/>
              </a:rPr>
              <a:t>Capacità di controllare o limitare l'accesso in modo che solo le persone autorizzate possano visualizzare le informazioni sensibili.  Le classificazioni possono includere</a:t>
            </a:r>
            <a:endParaRPr/>
          </a:p>
          <a:p>
            <a:pPr indent="-342900" lvl="0" marL="342900" marR="0" rtl="0" algn="l">
              <a:lnSpc>
                <a:spcPct val="100000"/>
              </a:lnSpc>
              <a:spcBef>
                <a:spcPts val="0"/>
              </a:spcBef>
              <a:spcAft>
                <a:spcPts val="0"/>
              </a:spcAft>
              <a:buClr>
                <a:srgbClr val="000000"/>
              </a:buClr>
              <a:buSzPts val="1400"/>
              <a:buFont typeface="Noto Sans Symbols"/>
              <a:buChar char="▪"/>
            </a:pPr>
            <a:r>
              <a:rPr lang="en-US" sz="1400">
                <a:solidFill>
                  <a:srgbClr val="000000"/>
                </a:solidFill>
                <a:latin typeface="Century Gothic"/>
                <a:ea typeface="Century Gothic"/>
                <a:cs typeface="Century Gothic"/>
                <a:sym typeface="Century Gothic"/>
              </a:rPr>
              <a:t>Segreto</a:t>
            </a:r>
            <a:endParaRPr/>
          </a:p>
          <a:p>
            <a:pPr indent="-342900" lvl="0" marL="342900" marR="0" rtl="0" algn="l">
              <a:lnSpc>
                <a:spcPct val="100000"/>
              </a:lnSpc>
              <a:spcBef>
                <a:spcPts val="0"/>
              </a:spcBef>
              <a:spcAft>
                <a:spcPts val="0"/>
              </a:spcAft>
              <a:buClr>
                <a:srgbClr val="000000"/>
              </a:buClr>
              <a:buSzPts val="1400"/>
              <a:buFont typeface="Noto Sans Symbols"/>
              <a:buChar char="▪"/>
            </a:pPr>
            <a:r>
              <a:rPr lang="en-US" sz="1400">
                <a:solidFill>
                  <a:srgbClr val="000000"/>
                </a:solidFill>
                <a:latin typeface="Century Gothic"/>
                <a:ea typeface="Century Gothic"/>
                <a:cs typeface="Century Gothic"/>
                <a:sym typeface="Century Gothic"/>
              </a:rPr>
              <a:t>Riservato</a:t>
            </a:r>
            <a:endParaRPr/>
          </a:p>
          <a:p>
            <a:pPr indent="-342900" lvl="0" marL="342900" marR="0" rtl="0" algn="l">
              <a:lnSpc>
                <a:spcPct val="100000"/>
              </a:lnSpc>
              <a:spcBef>
                <a:spcPts val="0"/>
              </a:spcBef>
              <a:spcAft>
                <a:spcPts val="0"/>
              </a:spcAft>
              <a:buClr>
                <a:srgbClr val="000000"/>
              </a:buClr>
              <a:buSzPts val="1400"/>
              <a:buFont typeface="Noto Sans Symbols"/>
              <a:buChar char="▪"/>
            </a:pPr>
            <a:r>
              <a:rPr lang="en-US" sz="1400">
                <a:solidFill>
                  <a:srgbClr val="000000"/>
                </a:solidFill>
                <a:latin typeface="Century Gothic"/>
                <a:ea typeface="Century Gothic"/>
                <a:cs typeface="Century Gothic"/>
                <a:sym typeface="Century Gothic"/>
              </a:rPr>
              <a:t>Interno e </a:t>
            </a:r>
            <a:endParaRPr/>
          </a:p>
          <a:p>
            <a:pPr indent="-342900" lvl="0" marL="342900" marR="0" rtl="0" algn="l">
              <a:lnSpc>
                <a:spcPct val="100000"/>
              </a:lnSpc>
              <a:spcBef>
                <a:spcPts val="0"/>
              </a:spcBef>
              <a:spcAft>
                <a:spcPts val="0"/>
              </a:spcAft>
              <a:buClr>
                <a:srgbClr val="000000"/>
              </a:buClr>
              <a:buSzPts val="1400"/>
              <a:buFont typeface="Noto Sans Symbols"/>
              <a:buChar char="▪"/>
            </a:pPr>
            <a:r>
              <a:rPr lang="en-US" sz="1400">
                <a:solidFill>
                  <a:srgbClr val="000000"/>
                </a:solidFill>
                <a:latin typeface="Century Gothic"/>
                <a:ea typeface="Century Gothic"/>
                <a:cs typeface="Century Gothic"/>
                <a:sym typeface="Century Gothic"/>
              </a:rPr>
              <a:t>Pubblico</a:t>
            </a:r>
            <a:endParaRPr/>
          </a:p>
          <a:p>
            <a:pPr indent="-254000" lvl="0" marL="342900" marR="0" rtl="0" algn="l">
              <a:lnSpc>
                <a:spcPct val="100000"/>
              </a:lnSpc>
              <a:spcBef>
                <a:spcPts val="0"/>
              </a:spcBef>
              <a:spcAft>
                <a:spcPts val="0"/>
              </a:spcAft>
              <a:buClr>
                <a:schemeClr val="dk1"/>
              </a:buClr>
              <a:buSzPts val="1400"/>
              <a:buFont typeface="Arial"/>
              <a:buNone/>
            </a:pPr>
            <a:r>
              <a:t/>
            </a:r>
            <a:endParaRPr sz="1400">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lang="en-US" sz="1400">
                <a:solidFill>
                  <a:srgbClr val="000000"/>
                </a:solidFill>
                <a:latin typeface="Century Gothic"/>
                <a:ea typeface="Century Gothic"/>
                <a:cs typeface="Century Gothic"/>
                <a:sym typeface="Century Gothic"/>
              </a:rPr>
              <a:t>Rischi tipici:  </a:t>
            </a:r>
            <a:r>
              <a:rPr lang="en-US" sz="1400">
                <a:solidFill>
                  <a:srgbClr val="000000"/>
                </a:solidFill>
                <a:latin typeface="Century Gothic"/>
                <a:ea typeface="Century Gothic"/>
                <a:cs typeface="Century Gothic"/>
                <a:sym typeface="Century Gothic"/>
              </a:rPr>
              <a:t>Perdita di privacy, accesso non autorizzato alle informazioni, furto di identità, ecc.</a:t>
            </a:r>
            <a:endParaRPr/>
          </a:p>
          <a:p>
            <a:pPr indent="0" lvl="0" marL="0" marR="0" rtl="0" algn="l">
              <a:lnSpc>
                <a:spcPct val="100000"/>
              </a:lnSpc>
              <a:spcBef>
                <a:spcPts val="0"/>
              </a:spcBef>
              <a:spcAft>
                <a:spcPts val="0"/>
              </a:spcAft>
              <a:buNone/>
            </a:pPr>
            <a:r>
              <a:t/>
            </a:r>
            <a:endParaRPr sz="1400">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sz="1400">
              <a:solidFill>
                <a:srgbClr val="000000"/>
              </a:solidFill>
              <a:latin typeface="Century Gothic"/>
              <a:ea typeface="Century Gothic"/>
              <a:cs typeface="Century Gothic"/>
              <a:sym typeface="Century Gothic"/>
            </a:endParaRPr>
          </a:p>
          <a:p>
            <a:pPr indent="-254000" lvl="0" marL="342900" marR="0" rtl="0" algn="l">
              <a:lnSpc>
                <a:spcPct val="100000"/>
              </a:lnSpc>
              <a:spcBef>
                <a:spcPts val="0"/>
              </a:spcBef>
              <a:spcAft>
                <a:spcPts val="0"/>
              </a:spcAft>
              <a:buClr>
                <a:schemeClr val="dk1"/>
              </a:buClr>
              <a:buSzPts val="1400"/>
              <a:buFont typeface="Arial"/>
              <a:buNone/>
            </a:pPr>
            <a:r>
              <a:t/>
            </a:r>
            <a:endParaRPr sz="1400">
              <a:solidFill>
                <a:srgbClr val="000000"/>
              </a:solidFill>
              <a:latin typeface="Century Gothic"/>
              <a:ea typeface="Century Gothic"/>
              <a:cs typeface="Century Gothic"/>
              <a:sym typeface="Century Gothic"/>
            </a:endParaRPr>
          </a:p>
        </p:txBody>
      </p:sp>
      <p:sp>
        <p:nvSpPr>
          <p:cNvPr id="344" name="Google Shape;344;p13"/>
          <p:cNvSpPr/>
          <p:nvPr/>
        </p:nvSpPr>
        <p:spPr>
          <a:xfrm>
            <a:off x="8490484" y="1412776"/>
            <a:ext cx="2140442" cy="3819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rgbClr val="000000"/>
                </a:solidFill>
                <a:latin typeface="Century Gothic"/>
                <a:ea typeface="Century Gothic"/>
                <a:cs typeface="Century Gothic"/>
                <a:sym typeface="Century Gothic"/>
              </a:rPr>
              <a:t>Le informazioni sono accurate e affidabili e non sono state manomesse o modificate in modo non autorizzato. I controlli di integrità garantiscono che le informazioni siano autentiche, accurate e affidabili.</a:t>
            </a:r>
            <a:endParaRPr/>
          </a:p>
          <a:p>
            <a:pPr indent="0" lvl="0" marL="0" marR="0" rtl="0" algn="l">
              <a:lnSpc>
                <a:spcPct val="100000"/>
              </a:lnSpc>
              <a:spcBef>
                <a:spcPts val="0"/>
              </a:spcBef>
              <a:spcAft>
                <a:spcPts val="0"/>
              </a:spcAft>
              <a:buNone/>
            </a:pPr>
            <a:r>
              <a:t/>
            </a:r>
            <a:endParaRPr sz="1400">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lang="en-US" sz="1400">
                <a:solidFill>
                  <a:srgbClr val="000000"/>
                </a:solidFill>
                <a:latin typeface="Century Gothic"/>
                <a:ea typeface="Century Gothic"/>
                <a:cs typeface="Century Gothic"/>
                <a:sym typeface="Century Gothic"/>
              </a:rPr>
              <a:t>Rischi tipici: </a:t>
            </a:r>
            <a:r>
              <a:rPr lang="en-US" sz="1400">
                <a:solidFill>
                  <a:srgbClr val="000000"/>
                </a:solidFill>
                <a:latin typeface="Century Gothic"/>
                <a:ea typeface="Century Gothic"/>
                <a:cs typeface="Century Gothic"/>
                <a:sym typeface="Century Gothic"/>
              </a:rPr>
              <a:t> Attività fraudolente, difetti di produzione, rendicontazione finanziaria imprecisa, ecc.</a:t>
            </a:r>
            <a:endParaRPr/>
          </a:p>
          <a:p>
            <a:pPr indent="0" lvl="0" marL="0" marR="0" rtl="0" algn="l">
              <a:lnSpc>
                <a:spcPct val="100000"/>
              </a:lnSpc>
              <a:spcBef>
                <a:spcPts val="0"/>
              </a:spcBef>
              <a:spcAft>
                <a:spcPts val="0"/>
              </a:spcAft>
              <a:buNone/>
            </a:pPr>
            <a:r>
              <a:t/>
            </a:r>
            <a:endParaRPr sz="1400">
              <a:solidFill>
                <a:srgbClr val="000000"/>
              </a:solidFill>
              <a:latin typeface="Century Gothic"/>
              <a:ea typeface="Century Gothic"/>
              <a:cs typeface="Century Gothic"/>
              <a:sym typeface="Century Gothic"/>
            </a:endParaRPr>
          </a:p>
        </p:txBody>
      </p:sp>
      <p:sp>
        <p:nvSpPr>
          <p:cNvPr id="345" name="Google Shape;345;p13"/>
          <p:cNvSpPr/>
          <p:nvPr/>
        </p:nvSpPr>
        <p:spPr>
          <a:xfrm>
            <a:off x="3487697" y="5434260"/>
            <a:ext cx="4386432" cy="1149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rgbClr val="000000"/>
                </a:solidFill>
                <a:latin typeface="Century Gothic"/>
                <a:ea typeface="Century Gothic"/>
                <a:cs typeface="Century Gothic"/>
                <a:sym typeface="Century Gothic"/>
              </a:rPr>
              <a:t>I dati sono disponibili per gli utenti quando necessario</a:t>
            </a:r>
            <a:endParaRPr/>
          </a:p>
          <a:p>
            <a:pPr indent="0" lvl="0" marL="0" marR="0" rtl="0" algn="l">
              <a:lnSpc>
                <a:spcPct val="100000"/>
              </a:lnSpc>
              <a:spcBef>
                <a:spcPts val="0"/>
              </a:spcBef>
              <a:spcAft>
                <a:spcPts val="0"/>
              </a:spcAft>
              <a:buNone/>
            </a:pPr>
            <a:r>
              <a:t/>
            </a:r>
            <a:endParaRPr sz="1400">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lang="en-US" sz="1400">
                <a:solidFill>
                  <a:srgbClr val="000000"/>
                </a:solidFill>
                <a:latin typeface="Century Gothic"/>
                <a:ea typeface="Century Gothic"/>
                <a:cs typeface="Century Gothic"/>
                <a:sym typeface="Century Gothic"/>
              </a:rPr>
              <a:t>Rischi tipici:  </a:t>
            </a:r>
            <a:r>
              <a:rPr lang="en-US" sz="1400">
                <a:solidFill>
                  <a:srgbClr val="000000"/>
                </a:solidFill>
                <a:latin typeface="Century Gothic"/>
                <a:ea typeface="Century Gothic"/>
                <a:cs typeface="Century Gothic"/>
                <a:sym typeface="Century Gothic"/>
              </a:rPr>
              <a:t>Interruzione dell'attività, perdita di fiducia dei clienti, perdita di fatturato, ecc.</a:t>
            </a:r>
            <a:endParaRPr/>
          </a:p>
        </p:txBody>
      </p:sp>
      <p:pic>
        <p:nvPicPr>
          <p:cNvPr id="346" name="Google Shape;346;p13"/>
          <p:cNvPicPr preferRelativeResize="0"/>
          <p:nvPr/>
        </p:nvPicPr>
        <p:blipFill rotWithShape="1">
          <a:blip r:embed="rId3">
            <a:alphaModFix/>
          </a:blip>
          <a:srcRect b="0" l="0" r="0" t="0"/>
          <a:stretch/>
        </p:blipFill>
        <p:spPr>
          <a:xfrm>
            <a:off x="3298395" y="1350590"/>
            <a:ext cx="4575734" cy="394382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4"/>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r>
              <a:rPr lang="en-US" sz="3600">
                <a:solidFill>
                  <a:srgbClr val="00A1DA"/>
                </a:solidFill>
              </a:rPr>
              <a:t>Concetti chiave di sicurezza informatica</a:t>
            </a:r>
            <a:endParaRPr sz="3600">
              <a:solidFill>
                <a:srgbClr val="00B0F0"/>
              </a:solidFill>
            </a:endParaRPr>
          </a:p>
        </p:txBody>
      </p:sp>
      <p:sp>
        <p:nvSpPr>
          <p:cNvPr id="352" name="Google Shape;352;p14"/>
          <p:cNvSpPr txBox="1"/>
          <p:nvPr>
            <p:ph idx="1" type="body"/>
          </p:nvPr>
        </p:nvSpPr>
        <p:spPr>
          <a:xfrm>
            <a:off x="1097280" y="1210235"/>
            <a:ext cx="10058400" cy="4658858"/>
          </a:xfrm>
          <a:prstGeom prst="rect">
            <a:avLst/>
          </a:prstGeom>
          <a:noFill/>
          <a:ln>
            <a:noFill/>
          </a:ln>
        </p:spPr>
        <p:txBody>
          <a:bodyPr anchorCtr="0" anchor="t" bIns="45700" lIns="0" spcFirstLastPara="1" rIns="0" wrap="square" tIns="45700">
            <a:normAutofit/>
          </a:bodyPr>
          <a:lstStyle/>
          <a:p>
            <a:pPr indent="-127000" lvl="0" marL="91440" rtl="0" algn="just">
              <a:lnSpc>
                <a:spcPct val="100000"/>
              </a:lnSpc>
              <a:spcBef>
                <a:spcPts val="0"/>
              </a:spcBef>
              <a:spcAft>
                <a:spcPts val="0"/>
              </a:spcAft>
              <a:buSzPts val="2000"/>
              <a:buChar char=" "/>
            </a:pPr>
            <a:r>
              <a:rPr b="1" lang="en-US" sz="2000">
                <a:solidFill>
                  <a:srgbClr val="000000"/>
                </a:solidFill>
              </a:rPr>
              <a:t>Accesso </a:t>
            </a:r>
            <a:r>
              <a:rPr lang="en-US" sz="2000">
                <a:solidFill>
                  <a:srgbClr val="000000"/>
                </a:solidFill>
              </a:rPr>
              <a:t>- la capacità di un soggetto o di un oggetto di utilizzare, manipolare, modificare o influenzare un altro soggetto o oggetto.  </a:t>
            </a:r>
            <a:endParaRPr/>
          </a:p>
          <a:p>
            <a:pPr indent="-127000" lvl="0" marL="91440" rtl="0" algn="just">
              <a:lnSpc>
                <a:spcPct val="100000"/>
              </a:lnSpc>
              <a:spcBef>
                <a:spcPts val="1400"/>
              </a:spcBef>
              <a:spcAft>
                <a:spcPts val="0"/>
              </a:spcAft>
              <a:buSzPts val="2000"/>
              <a:buChar char=" "/>
            </a:pPr>
            <a:r>
              <a:rPr b="1" lang="en-US" sz="2000">
                <a:solidFill>
                  <a:srgbClr val="000000"/>
                </a:solidFill>
              </a:rPr>
              <a:t>Asset </a:t>
            </a:r>
            <a:r>
              <a:rPr lang="en-US" sz="2000">
                <a:solidFill>
                  <a:srgbClr val="000000"/>
                </a:solidFill>
              </a:rPr>
              <a:t>- qualsiasi cosa che abbia un valore per un individuo, un'organizzazione o un governo. </a:t>
            </a:r>
            <a:endParaRPr/>
          </a:p>
          <a:p>
            <a:pPr indent="-127000" lvl="0" marL="91440" rtl="0" algn="just">
              <a:lnSpc>
                <a:spcPct val="100000"/>
              </a:lnSpc>
              <a:spcBef>
                <a:spcPts val="1400"/>
              </a:spcBef>
              <a:spcAft>
                <a:spcPts val="0"/>
              </a:spcAft>
              <a:buSzPts val="2000"/>
              <a:buChar char=" "/>
            </a:pPr>
            <a:r>
              <a:rPr b="1" lang="en-US" sz="2000">
                <a:solidFill>
                  <a:srgbClr val="000000"/>
                </a:solidFill>
              </a:rPr>
              <a:t>Cyber Space: </a:t>
            </a:r>
            <a:r>
              <a:rPr lang="en-US" sz="2000">
                <a:solidFill>
                  <a:srgbClr val="000000"/>
                </a:solidFill>
              </a:rPr>
              <a:t>ambiente digitale interconnesso di reti, servizi, sistemi e processi</a:t>
            </a:r>
            <a:r>
              <a:rPr b="1" lang="en-US" sz="2000">
                <a:solidFill>
                  <a:srgbClr val="000000"/>
                </a:solidFill>
              </a:rPr>
              <a:t>.</a:t>
            </a:r>
            <a:endParaRPr/>
          </a:p>
          <a:p>
            <a:pPr indent="-127000" lvl="0" marL="91440" rtl="0" algn="just">
              <a:lnSpc>
                <a:spcPct val="100000"/>
              </a:lnSpc>
              <a:spcBef>
                <a:spcPts val="1400"/>
              </a:spcBef>
              <a:spcAft>
                <a:spcPts val="0"/>
              </a:spcAft>
              <a:buSzPts val="2000"/>
              <a:buChar char=" "/>
            </a:pPr>
            <a:r>
              <a:rPr b="1" lang="en-US" sz="2000">
                <a:solidFill>
                  <a:srgbClr val="000000"/>
                </a:solidFill>
              </a:rPr>
              <a:t>Minaccia</a:t>
            </a:r>
            <a:r>
              <a:rPr lang="en-US" sz="2000">
                <a:solidFill>
                  <a:srgbClr val="000000"/>
                </a:solidFill>
              </a:rPr>
              <a:t>: causa potenziale di un incidente indesiderato, che può causare danni a un sistema, a un individuo o a un'organizzazione.</a:t>
            </a:r>
            <a:endParaRPr/>
          </a:p>
          <a:p>
            <a:pPr indent="-127000" lvl="0" marL="91440" rtl="0" algn="just">
              <a:lnSpc>
                <a:spcPct val="100000"/>
              </a:lnSpc>
              <a:spcBef>
                <a:spcPts val="1400"/>
              </a:spcBef>
              <a:spcAft>
                <a:spcPts val="0"/>
              </a:spcAft>
              <a:buSzPts val="2000"/>
              <a:buChar char=" "/>
            </a:pPr>
            <a:r>
              <a:rPr b="1" lang="en-US" sz="2000">
                <a:solidFill>
                  <a:srgbClr val="000000"/>
                </a:solidFill>
              </a:rPr>
              <a:t>Vulnerabilità</a:t>
            </a:r>
            <a:r>
              <a:rPr lang="en-US" sz="2000">
                <a:solidFill>
                  <a:srgbClr val="000000"/>
                </a:solidFill>
              </a:rPr>
              <a:t>: debolezza di un asset o di un controllo che può essere sfruttata da una minaccia.</a:t>
            </a:r>
            <a:endParaRPr/>
          </a:p>
          <a:p>
            <a:pPr indent="-127000" lvl="0" marL="91440" rtl="0" algn="just">
              <a:lnSpc>
                <a:spcPct val="100000"/>
              </a:lnSpc>
              <a:spcBef>
                <a:spcPts val="1400"/>
              </a:spcBef>
              <a:spcAft>
                <a:spcPts val="0"/>
              </a:spcAft>
              <a:buSzPts val="2000"/>
              <a:buChar char=" "/>
            </a:pPr>
            <a:r>
              <a:rPr b="1" lang="en-US" sz="2000">
                <a:solidFill>
                  <a:srgbClr val="000000"/>
                </a:solidFill>
              </a:rPr>
              <a:t>Incidente informatico: </a:t>
            </a:r>
            <a:r>
              <a:rPr lang="en-US" sz="2000">
                <a:solidFill>
                  <a:srgbClr val="000000"/>
                </a:solidFill>
              </a:rPr>
              <a:t>evento informatico che comporta una perdita di sicurezza delle informazioni o che ha un impatto sulle operazioni aziendali.</a:t>
            </a:r>
            <a:endParaRPr/>
          </a:p>
          <a:p>
            <a:pPr indent="0" lvl="0" marL="91440" rtl="0" algn="l">
              <a:lnSpc>
                <a:spcPct val="100000"/>
              </a:lnSpc>
              <a:spcBef>
                <a:spcPts val="1400"/>
              </a:spcBef>
              <a:spcAft>
                <a:spcPts val="0"/>
              </a:spcAft>
              <a:buSzPts val="2000"/>
              <a:buNone/>
            </a:pPr>
            <a:r>
              <a:t/>
            </a:r>
            <a:endParaRPr sz="2000">
              <a:solidFill>
                <a:srgbClr val="000000"/>
              </a:solidFill>
            </a:endParaRPr>
          </a:p>
          <a:p>
            <a:pPr indent="0" lvl="0" marL="91440" rtl="0" algn="l">
              <a:lnSpc>
                <a:spcPct val="100000"/>
              </a:lnSpc>
              <a:spcBef>
                <a:spcPts val="1400"/>
              </a:spcBef>
              <a:spcAft>
                <a:spcPts val="0"/>
              </a:spcAft>
              <a:buSzPts val="20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5"/>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4400">
                <a:solidFill>
                  <a:srgbClr val="00B0F0"/>
                </a:solidFill>
              </a:rPr>
            </a:br>
            <a:r>
              <a:rPr lang="en-US" sz="3100">
                <a:solidFill>
                  <a:srgbClr val="00A1DA"/>
                </a:solidFill>
              </a:rPr>
              <a:t>Concetti chiave di sicurezza informatica</a:t>
            </a:r>
            <a:endParaRPr sz="3600">
              <a:solidFill>
                <a:srgbClr val="00B0F0"/>
              </a:solidFill>
            </a:endParaRPr>
          </a:p>
        </p:txBody>
      </p:sp>
      <p:sp>
        <p:nvSpPr>
          <p:cNvPr id="358" name="Google Shape;358;p15"/>
          <p:cNvSpPr txBox="1"/>
          <p:nvPr>
            <p:ph idx="1" type="body"/>
          </p:nvPr>
        </p:nvSpPr>
        <p:spPr>
          <a:xfrm>
            <a:off x="1097280" y="1470213"/>
            <a:ext cx="10058400" cy="4398880"/>
          </a:xfrm>
          <a:prstGeom prst="rect">
            <a:avLst/>
          </a:prstGeom>
          <a:noFill/>
          <a:ln>
            <a:noFill/>
          </a:ln>
        </p:spPr>
        <p:txBody>
          <a:bodyPr anchorCtr="0" anchor="t" bIns="45700" lIns="0" spcFirstLastPara="1" rIns="0" wrap="square" tIns="45700">
            <a:normAutofit/>
          </a:bodyPr>
          <a:lstStyle/>
          <a:p>
            <a:pPr indent="-127000" lvl="0" marL="91440" rtl="0" algn="l">
              <a:lnSpc>
                <a:spcPct val="100000"/>
              </a:lnSpc>
              <a:spcBef>
                <a:spcPts val="0"/>
              </a:spcBef>
              <a:spcAft>
                <a:spcPts val="0"/>
              </a:spcAft>
              <a:buSzPts val="2000"/>
              <a:buChar char=" "/>
            </a:pPr>
            <a:r>
              <a:rPr b="1" lang="en-US" sz="2000">
                <a:solidFill>
                  <a:srgbClr val="000000"/>
                </a:solidFill>
              </a:rPr>
              <a:t>Attacco </a:t>
            </a:r>
            <a:r>
              <a:rPr lang="en-US" sz="2000">
                <a:solidFill>
                  <a:srgbClr val="000000"/>
                </a:solidFill>
              </a:rPr>
              <a:t>- un atto che rappresenta un tentativo, intenzionale o meno, di danneggiare o compromettere le informazioni e/o i sistemi che le supportano. </a:t>
            </a:r>
            <a:endParaRPr/>
          </a:p>
          <a:p>
            <a:pPr indent="-127000" lvl="0" marL="91440" rtl="0" algn="l">
              <a:lnSpc>
                <a:spcPct val="100000"/>
              </a:lnSpc>
              <a:spcBef>
                <a:spcPts val="1400"/>
              </a:spcBef>
              <a:spcAft>
                <a:spcPts val="0"/>
              </a:spcAft>
              <a:buSzPts val="2000"/>
              <a:buChar char=" "/>
            </a:pPr>
            <a:r>
              <a:rPr b="1" lang="en-US" sz="2000">
                <a:solidFill>
                  <a:srgbClr val="000000"/>
                </a:solidFill>
              </a:rPr>
              <a:t>Contromisure di controllo: </a:t>
            </a:r>
            <a:r>
              <a:rPr lang="en-US" sz="2000">
                <a:solidFill>
                  <a:srgbClr val="000000"/>
                </a:solidFill>
              </a:rPr>
              <a:t>mezzi di gestione del rischio, tra cui politiche, procedure, linee guida, pratiche o strutture organizzative, che possono essere di natura amministrativa, tecnica, gestionale o legale.</a:t>
            </a:r>
            <a:endParaRPr/>
          </a:p>
          <a:p>
            <a:pPr indent="-127000" lvl="0" marL="91440" rtl="0" algn="l">
              <a:lnSpc>
                <a:spcPct val="100000"/>
              </a:lnSpc>
              <a:spcBef>
                <a:spcPts val="1400"/>
              </a:spcBef>
              <a:spcAft>
                <a:spcPts val="0"/>
              </a:spcAft>
              <a:buSzPts val="2000"/>
              <a:buChar char=" "/>
            </a:pPr>
            <a:r>
              <a:rPr b="1" lang="en-US" sz="2000">
                <a:solidFill>
                  <a:srgbClr val="000000"/>
                </a:solidFill>
              </a:rPr>
              <a:t>Exploit </a:t>
            </a:r>
            <a:r>
              <a:rPr lang="en-US" sz="2000">
                <a:solidFill>
                  <a:srgbClr val="000000"/>
                </a:solidFill>
              </a:rPr>
              <a:t>- sfruttare le debolezze o le vulnerabilità di un sistema.  </a:t>
            </a:r>
            <a:endParaRPr/>
          </a:p>
          <a:p>
            <a:pPr indent="-127000" lvl="0" marL="91440" rtl="0" algn="l">
              <a:lnSpc>
                <a:spcPct val="100000"/>
              </a:lnSpc>
              <a:spcBef>
                <a:spcPts val="575"/>
              </a:spcBef>
              <a:spcAft>
                <a:spcPts val="0"/>
              </a:spcAft>
              <a:buSzPts val="2000"/>
              <a:buChar char=" "/>
            </a:pPr>
            <a:r>
              <a:rPr b="1" lang="en-US" sz="2000">
                <a:solidFill>
                  <a:srgbClr val="000000"/>
                </a:solidFill>
              </a:rPr>
              <a:t>Esposizione </a:t>
            </a:r>
            <a:r>
              <a:rPr lang="en-US" sz="2000">
                <a:solidFill>
                  <a:srgbClr val="000000"/>
                </a:solidFill>
              </a:rPr>
              <a:t>- un singolo caso di esposizione a un danno.  </a:t>
            </a:r>
            <a:endParaRPr/>
          </a:p>
          <a:p>
            <a:pPr indent="-127000" lvl="0" marL="91440" rtl="0" algn="l">
              <a:lnSpc>
                <a:spcPct val="100000"/>
              </a:lnSpc>
              <a:spcBef>
                <a:spcPts val="1400"/>
              </a:spcBef>
              <a:spcAft>
                <a:spcPts val="0"/>
              </a:spcAft>
              <a:buSzPts val="2000"/>
              <a:buChar char=" "/>
            </a:pPr>
            <a:r>
              <a:rPr b="1" lang="en-US" sz="2000">
                <a:solidFill>
                  <a:srgbClr val="000000"/>
                </a:solidFill>
              </a:rPr>
              <a:t>Contenuti dannosi: </a:t>
            </a:r>
            <a:r>
              <a:rPr lang="en-US" sz="2000">
                <a:solidFill>
                  <a:srgbClr val="000000"/>
                </a:solidFill>
              </a:rPr>
              <a:t>applicazioni, documenti, file, dati o altre risorse che presentano funzionalità o capacità dannose incorporate, mascherate o nascoste</a:t>
            </a:r>
            <a:r>
              <a:rPr b="1" lang="en-US" sz="2000">
                <a:solidFill>
                  <a:srgbClr val="000000"/>
                </a:solidFill>
              </a:rPr>
              <a:t>.</a:t>
            </a:r>
            <a:endParaRPr/>
          </a:p>
          <a:p>
            <a:pPr indent="-127000" lvl="0" marL="91440" rtl="0" algn="l">
              <a:lnSpc>
                <a:spcPct val="100000"/>
              </a:lnSpc>
              <a:spcBef>
                <a:spcPts val="575"/>
              </a:spcBef>
              <a:spcAft>
                <a:spcPts val="0"/>
              </a:spcAft>
              <a:buSzPts val="2000"/>
              <a:buChar char=" "/>
            </a:pPr>
            <a:r>
              <a:rPr b="1" lang="en-US" sz="2000">
                <a:solidFill>
                  <a:srgbClr val="000000"/>
                </a:solidFill>
              </a:rPr>
              <a:t>Rischio </a:t>
            </a:r>
            <a:r>
              <a:rPr lang="en-US" sz="2000">
                <a:solidFill>
                  <a:srgbClr val="000000"/>
                </a:solidFill>
              </a:rPr>
              <a:t>- la probabilità che qualcosa possa accadere.  </a:t>
            </a:r>
            <a:endParaRPr/>
          </a:p>
          <a:p>
            <a:pPr indent="0" lvl="0" marL="91440" rtl="0" algn="l">
              <a:lnSpc>
                <a:spcPct val="100000"/>
              </a:lnSpc>
              <a:spcBef>
                <a:spcPts val="1400"/>
              </a:spcBef>
              <a:spcAft>
                <a:spcPts val="0"/>
              </a:spcAft>
              <a:buSzPts val="20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6"/>
          <p:cNvSpPr txBox="1"/>
          <p:nvPr>
            <p:ph type="title"/>
          </p:nvPr>
        </p:nvSpPr>
        <p:spPr>
          <a:xfrm>
            <a:off x="810409" y="98612"/>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r>
              <a:rPr lang="en-US" sz="3600">
                <a:solidFill>
                  <a:srgbClr val="00B0F0"/>
                </a:solidFill>
              </a:rPr>
              <a:t>Sicurezza informatica nel settore marittimo</a:t>
            </a:r>
            <a:endParaRPr sz="3600">
              <a:solidFill>
                <a:srgbClr val="00B0F0"/>
              </a:solidFill>
            </a:endParaRPr>
          </a:p>
        </p:txBody>
      </p:sp>
      <p:sp>
        <p:nvSpPr>
          <p:cNvPr id="364" name="Google Shape;364;p16"/>
          <p:cNvSpPr txBox="1"/>
          <p:nvPr>
            <p:ph idx="1" type="body"/>
          </p:nvPr>
        </p:nvSpPr>
        <p:spPr>
          <a:xfrm>
            <a:off x="1097280" y="753035"/>
            <a:ext cx="10058400" cy="5292763"/>
          </a:xfrm>
          <a:prstGeom prst="rect">
            <a:avLst/>
          </a:prstGeom>
          <a:noFill/>
          <a:ln>
            <a:noFill/>
          </a:ln>
        </p:spPr>
        <p:txBody>
          <a:bodyPr anchorCtr="0" anchor="t" bIns="45700" lIns="0" spcFirstLastPara="1" rIns="0" wrap="square" tIns="45700">
            <a:normAutofit fontScale="92500" lnSpcReduction="20000"/>
          </a:bodyPr>
          <a:lstStyle/>
          <a:p>
            <a:pPr indent="-117475" lvl="0" marL="91440" rtl="0" algn="l">
              <a:lnSpc>
                <a:spcPct val="100000"/>
              </a:lnSpc>
              <a:spcBef>
                <a:spcPts val="0"/>
              </a:spcBef>
              <a:spcAft>
                <a:spcPts val="0"/>
              </a:spcAft>
              <a:buSzPct val="100000"/>
              <a:buFont typeface="Arial"/>
              <a:buChar char="•"/>
            </a:pPr>
            <a:r>
              <a:rPr lang="en-US">
                <a:solidFill>
                  <a:srgbClr val="000000"/>
                </a:solidFill>
              </a:rPr>
              <a:t>Le navi stanno diventando sempre più digitali con l'automazione che richiede pratiche efficaci di sicurezza informatica.</a:t>
            </a:r>
            <a:endParaRPr/>
          </a:p>
          <a:p>
            <a:pPr indent="-117475" lvl="0" marL="91440" rtl="0" algn="l">
              <a:lnSpc>
                <a:spcPct val="100000"/>
              </a:lnSpc>
              <a:spcBef>
                <a:spcPts val="1400"/>
              </a:spcBef>
              <a:spcAft>
                <a:spcPts val="0"/>
              </a:spcAft>
              <a:buSzPct val="100000"/>
              <a:buFont typeface="Arial"/>
              <a:buChar char="•"/>
            </a:pPr>
            <a:r>
              <a:rPr lang="en-US">
                <a:solidFill>
                  <a:srgbClr val="000000"/>
                </a:solidFill>
              </a:rPr>
              <a:t>Integrare sia l'IT che l'OT.</a:t>
            </a:r>
            <a:endParaRPr/>
          </a:p>
          <a:p>
            <a:pPr indent="-182879" lvl="1" marL="384048" rtl="0" algn="l">
              <a:lnSpc>
                <a:spcPct val="100000"/>
              </a:lnSpc>
              <a:spcBef>
                <a:spcPts val="400"/>
              </a:spcBef>
              <a:spcAft>
                <a:spcPts val="0"/>
              </a:spcAft>
              <a:buClr>
                <a:srgbClr val="000000"/>
              </a:buClr>
              <a:buSzPct val="100000"/>
              <a:buFont typeface="Arial"/>
              <a:buChar char="•"/>
            </a:pPr>
            <a:r>
              <a:rPr lang="en-US">
                <a:solidFill>
                  <a:srgbClr val="000000"/>
                </a:solidFill>
              </a:rPr>
              <a:t>Proteggere l'imbarcazione da accessi non autorizzati</a:t>
            </a:r>
            <a:endParaRPr/>
          </a:p>
          <a:p>
            <a:pPr indent="-182879" lvl="1" marL="384048" rtl="0" algn="l">
              <a:lnSpc>
                <a:spcPct val="100000"/>
              </a:lnSpc>
              <a:spcBef>
                <a:spcPts val="600"/>
              </a:spcBef>
              <a:spcAft>
                <a:spcPts val="0"/>
              </a:spcAft>
              <a:buClr>
                <a:srgbClr val="000000"/>
              </a:buClr>
              <a:buSzPct val="100000"/>
              <a:buFont typeface="Arial"/>
              <a:buChar char="•"/>
            </a:pPr>
            <a:r>
              <a:rPr lang="en-US">
                <a:solidFill>
                  <a:srgbClr val="000000"/>
                </a:solidFill>
              </a:rPr>
              <a:t>Violazioni dei dati</a:t>
            </a:r>
            <a:endParaRPr/>
          </a:p>
          <a:p>
            <a:pPr indent="-117475" lvl="0" marL="91440" rtl="0" algn="l">
              <a:lnSpc>
                <a:spcPct val="100000"/>
              </a:lnSpc>
              <a:spcBef>
                <a:spcPts val="1600"/>
              </a:spcBef>
              <a:spcAft>
                <a:spcPts val="0"/>
              </a:spcAft>
              <a:buSzPct val="100000"/>
              <a:buFont typeface="Arial"/>
              <a:buChar char="•"/>
            </a:pPr>
            <a:r>
              <a:rPr lang="en-US">
                <a:solidFill>
                  <a:srgbClr val="000000"/>
                </a:solidFill>
              </a:rPr>
              <a:t>Tecnologia operativa (OT)</a:t>
            </a:r>
            <a:endParaRPr/>
          </a:p>
          <a:p>
            <a:pPr indent="-182879" lvl="1" marL="384048" rtl="0" algn="l">
              <a:lnSpc>
                <a:spcPct val="100000"/>
              </a:lnSpc>
              <a:spcBef>
                <a:spcPts val="400"/>
              </a:spcBef>
              <a:spcAft>
                <a:spcPts val="0"/>
              </a:spcAft>
              <a:buClr>
                <a:srgbClr val="000000"/>
              </a:buClr>
              <a:buSzPct val="100000"/>
              <a:buFont typeface="Arial"/>
              <a:buChar char="•"/>
            </a:pPr>
            <a:r>
              <a:rPr lang="en-US">
                <a:solidFill>
                  <a:srgbClr val="000000"/>
                </a:solidFill>
              </a:rPr>
              <a:t>Si basa molto sulla risposta in tempo reale </a:t>
            </a:r>
            <a:endParaRPr/>
          </a:p>
          <a:p>
            <a:pPr indent="-182879" lvl="1" marL="384048" rtl="0" algn="l">
              <a:lnSpc>
                <a:spcPct val="100000"/>
              </a:lnSpc>
              <a:spcBef>
                <a:spcPts val="600"/>
              </a:spcBef>
              <a:spcAft>
                <a:spcPts val="0"/>
              </a:spcAft>
              <a:buClr>
                <a:srgbClr val="000000"/>
              </a:buClr>
              <a:buSzPct val="100000"/>
              <a:buFont typeface="Arial"/>
              <a:buChar char="•"/>
            </a:pPr>
            <a:r>
              <a:rPr lang="en-US">
                <a:solidFill>
                  <a:srgbClr val="000000"/>
                </a:solidFill>
              </a:rPr>
              <a:t>Accesso limitato</a:t>
            </a:r>
            <a:endParaRPr/>
          </a:p>
          <a:p>
            <a:pPr indent="-182879" lvl="1" marL="384048" rtl="0" algn="l">
              <a:lnSpc>
                <a:spcPct val="110000"/>
              </a:lnSpc>
              <a:spcBef>
                <a:spcPts val="600"/>
              </a:spcBef>
              <a:spcAft>
                <a:spcPts val="0"/>
              </a:spcAft>
              <a:buClr>
                <a:srgbClr val="000000"/>
              </a:buClr>
              <a:buSzPct val="100000"/>
              <a:buFont typeface="Arial"/>
              <a:buChar char="•"/>
            </a:pPr>
            <a:r>
              <a:rPr lang="en-US">
                <a:solidFill>
                  <a:srgbClr val="000000"/>
                </a:solidFill>
              </a:rPr>
              <a:t>Necessità di garantire la disponibilità, ad esempio il riavvio non è auspicabile.</a:t>
            </a:r>
            <a:endParaRPr/>
          </a:p>
          <a:p>
            <a:pPr indent="-182879" lvl="1" marL="384048" rtl="0" algn="l">
              <a:lnSpc>
                <a:spcPct val="100000"/>
              </a:lnSpc>
              <a:spcBef>
                <a:spcPts val="600"/>
              </a:spcBef>
              <a:spcAft>
                <a:spcPts val="0"/>
              </a:spcAft>
              <a:buClr>
                <a:srgbClr val="000000"/>
              </a:buClr>
              <a:buSzPct val="100000"/>
              <a:buFont typeface="Arial"/>
              <a:buChar char="•"/>
            </a:pPr>
            <a:r>
              <a:rPr lang="en-US">
                <a:solidFill>
                  <a:srgbClr val="000000"/>
                </a:solidFill>
              </a:rPr>
              <a:t>Controllare il mondo fisico</a:t>
            </a:r>
            <a:endParaRPr/>
          </a:p>
          <a:p>
            <a:pPr indent="-182879" lvl="1" marL="384048" rtl="0" algn="l">
              <a:lnSpc>
                <a:spcPct val="100000"/>
              </a:lnSpc>
              <a:spcBef>
                <a:spcPts val="600"/>
              </a:spcBef>
              <a:spcAft>
                <a:spcPts val="0"/>
              </a:spcAft>
              <a:buClr>
                <a:srgbClr val="000000"/>
              </a:buClr>
              <a:buSzPct val="100000"/>
              <a:buFont typeface="Arial"/>
              <a:buChar char="•"/>
            </a:pPr>
            <a:r>
              <a:rPr lang="en-US">
                <a:solidFill>
                  <a:srgbClr val="000000"/>
                </a:solidFill>
              </a:rPr>
              <a:t>Software proprietario</a:t>
            </a:r>
            <a:endParaRPr/>
          </a:p>
          <a:p>
            <a:pPr indent="-182879" lvl="1" marL="384048" rtl="0" algn="l">
              <a:lnSpc>
                <a:spcPct val="100000"/>
              </a:lnSpc>
              <a:spcBef>
                <a:spcPts val="600"/>
              </a:spcBef>
              <a:spcAft>
                <a:spcPts val="0"/>
              </a:spcAft>
              <a:buClr>
                <a:srgbClr val="000000"/>
              </a:buClr>
              <a:buSzPct val="100000"/>
              <a:buFont typeface="Arial"/>
              <a:buChar char="•"/>
            </a:pPr>
            <a:r>
              <a:rPr lang="en-US">
                <a:solidFill>
                  <a:srgbClr val="000000"/>
                </a:solidFill>
              </a:rPr>
              <a:t>Meno maturo e attaccanti alla ricerca di vulnerabilità</a:t>
            </a:r>
            <a:endParaRPr/>
          </a:p>
          <a:p>
            <a:pPr indent="-117475" lvl="0" marL="91440" rtl="0" algn="l">
              <a:lnSpc>
                <a:spcPct val="100000"/>
              </a:lnSpc>
              <a:spcBef>
                <a:spcPts val="1600"/>
              </a:spcBef>
              <a:spcAft>
                <a:spcPts val="0"/>
              </a:spcAft>
              <a:buSzPct val="100000"/>
              <a:buFont typeface="Arial"/>
              <a:buChar char="•"/>
            </a:pPr>
            <a:r>
              <a:rPr lang="en-US">
                <a:solidFill>
                  <a:srgbClr val="000000"/>
                </a:solidFill>
              </a:rPr>
              <a:t>Tecnologia dell'informazione (IT)</a:t>
            </a:r>
            <a:endParaRPr/>
          </a:p>
          <a:p>
            <a:pPr indent="-182879" lvl="1" marL="384048" rtl="0" algn="l">
              <a:lnSpc>
                <a:spcPct val="100000"/>
              </a:lnSpc>
              <a:spcBef>
                <a:spcPts val="400"/>
              </a:spcBef>
              <a:spcAft>
                <a:spcPts val="0"/>
              </a:spcAft>
              <a:buClr>
                <a:srgbClr val="000000"/>
              </a:buClr>
              <a:buSzPct val="100000"/>
              <a:buFont typeface="Arial"/>
              <a:buChar char="•"/>
            </a:pPr>
            <a:r>
              <a:rPr lang="en-US">
                <a:solidFill>
                  <a:srgbClr val="000000"/>
                </a:solidFill>
              </a:rPr>
              <a:t>Risposta coerente </a:t>
            </a:r>
            <a:endParaRPr/>
          </a:p>
          <a:p>
            <a:pPr indent="-182879" lvl="1" marL="384048" rtl="0" algn="l">
              <a:lnSpc>
                <a:spcPct val="100000"/>
              </a:lnSpc>
              <a:spcBef>
                <a:spcPts val="600"/>
              </a:spcBef>
              <a:spcAft>
                <a:spcPts val="0"/>
              </a:spcAft>
              <a:buClr>
                <a:srgbClr val="000000"/>
              </a:buClr>
              <a:buSzPct val="100000"/>
              <a:buFont typeface="Arial"/>
              <a:buChar char="•"/>
            </a:pPr>
            <a:r>
              <a:rPr lang="en-US">
                <a:solidFill>
                  <a:srgbClr val="000000"/>
                </a:solidFill>
              </a:rPr>
              <a:t>Potrebbe non essere in tempo reale </a:t>
            </a:r>
            <a:endParaRPr/>
          </a:p>
          <a:p>
            <a:pPr indent="-182879" lvl="1" marL="384048" rtl="0" algn="l">
              <a:lnSpc>
                <a:spcPct val="100000"/>
              </a:lnSpc>
              <a:spcBef>
                <a:spcPts val="600"/>
              </a:spcBef>
              <a:spcAft>
                <a:spcPts val="0"/>
              </a:spcAft>
              <a:buClr>
                <a:srgbClr val="000000"/>
              </a:buClr>
              <a:buSzPct val="100000"/>
              <a:buFont typeface="Arial"/>
              <a:buChar char="•"/>
            </a:pPr>
            <a:r>
              <a:rPr lang="en-US">
                <a:solidFill>
                  <a:srgbClr val="000000"/>
                </a:solidFill>
              </a:rPr>
              <a:t>Riservatezza e integrità dei dati </a:t>
            </a:r>
            <a:endParaRPr/>
          </a:p>
          <a:p>
            <a:pPr indent="-77152" lvl="1" marL="384048" rtl="0" algn="l">
              <a:lnSpc>
                <a:spcPct val="100000"/>
              </a:lnSpc>
              <a:spcBef>
                <a:spcPts val="600"/>
              </a:spcBef>
              <a:spcAft>
                <a:spcPts val="0"/>
              </a:spcAft>
              <a:buClr>
                <a:schemeClr val="dk1"/>
              </a:buClr>
              <a:buSzPct val="100000"/>
              <a:buFont typeface="Arial"/>
              <a:buNone/>
            </a:pPr>
            <a:r>
              <a:t/>
            </a:r>
            <a:endParaRPr>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7"/>
          <p:cNvSpPr txBox="1"/>
          <p:nvPr>
            <p:ph type="title"/>
          </p:nvPr>
        </p:nvSpPr>
        <p:spPr>
          <a:xfrm>
            <a:off x="1097280" y="286603"/>
            <a:ext cx="10058400" cy="70230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r>
              <a:rPr lang="en-US" sz="4900">
                <a:solidFill>
                  <a:srgbClr val="00B0F0"/>
                </a:solidFill>
              </a:rPr>
              <a:t>Sicurezza informatica nel settore marittimo</a:t>
            </a:r>
            <a:endParaRPr/>
          </a:p>
        </p:txBody>
      </p:sp>
      <p:sp>
        <p:nvSpPr>
          <p:cNvPr id="370" name="Google Shape;370;p17"/>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yber-security_Information-Operation-Technology_720" id="371" name="Google Shape;371;p17"/>
          <p:cNvPicPr preferRelativeResize="0"/>
          <p:nvPr/>
        </p:nvPicPr>
        <p:blipFill rotWithShape="1">
          <a:blip r:embed="rId3">
            <a:alphaModFix/>
          </a:blip>
          <a:srcRect b="0" l="0" r="0" t="0"/>
          <a:stretch/>
        </p:blipFill>
        <p:spPr>
          <a:xfrm>
            <a:off x="1306774" y="1623901"/>
            <a:ext cx="6867525" cy="3067050"/>
          </a:xfrm>
          <a:prstGeom prst="rect">
            <a:avLst/>
          </a:prstGeom>
          <a:noFill/>
          <a:ln>
            <a:noFill/>
          </a:ln>
        </p:spPr>
      </p:pic>
      <p:sp>
        <p:nvSpPr>
          <p:cNvPr id="372" name="Google Shape;372;p17"/>
          <p:cNvSpPr txBox="1"/>
          <p:nvPr/>
        </p:nvSpPr>
        <p:spPr>
          <a:xfrm>
            <a:off x="1027355" y="6186768"/>
            <a:ext cx="96245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https://www.dnv.com/maritime/insights/topics/maritime-cyber-security/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8"/>
          <p:cNvSpPr txBox="1"/>
          <p:nvPr/>
        </p:nvSpPr>
        <p:spPr>
          <a:xfrm>
            <a:off x="683232" y="736149"/>
            <a:ext cx="3468257" cy="117315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Book Antiqua"/>
              <a:buNone/>
            </a:pPr>
            <a:r>
              <a:rPr lang="en-US" sz="3600">
                <a:solidFill>
                  <a:schemeClr val="dk1"/>
                </a:solidFill>
                <a:latin typeface="Book Antiqua"/>
                <a:ea typeface="Book Antiqua"/>
                <a:cs typeface="Book Antiqua"/>
                <a:sym typeface="Book Antiqua"/>
              </a:rPr>
              <a:t>ICS/SCADA intorno a noi</a:t>
            </a:r>
            <a:endParaRPr/>
          </a:p>
        </p:txBody>
      </p:sp>
      <p:sp>
        <p:nvSpPr>
          <p:cNvPr id="378" name="Google Shape;378;p18"/>
          <p:cNvSpPr txBox="1"/>
          <p:nvPr/>
        </p:nvSpPr>
        <p:spPr>
          <a:xfrm>
            <a:off x="4992513" y="844922"/>
            <a:ext cx="6096000" cy="6678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ICS: Sistema di controllo industriale</a:t>
            </a:r>
            <a:endParaRPr/>
          </a:p>
          <a:p>
            <a:pPr indent="-285750" lvl="0" marL="285750" marR="0" rtl="0" algn="l">
              <a:lnSpc>
                <a:spcPct val="90000"/>
              </a:lnSpc>
              <a:spcBef>
                <a:spcPts val="60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SCADA: Controllo di supervisione e acquisizione dati</a:t>
            </a:r>
            <a:endParaRPr/>
          </a:p>
        </p:txBody>
      </p:sp>
      <p:pic>
        <p:nvPicPr>
          <p:cNvPr id="379" name="Google Shape;379;p18"/>
          <p:cNvPicPr preferRelativeResize="0"/>
          <p:nvPr/>
        </p:nvPicPr>
        <p:blipFill rotWithShape="1">
          <a:blip r:embed="rId3">
            <a:alphaModFix/>
          </a:blip>
          <a:srcRect b="2" l="12467" r="11142" t="0"/>
          <a:stretch/>
        </p:blipFill>
        <p:spPr>
          <a:xfrm>
            <a:off x="1884083" y="2442135"/>
            <a:ext cx="4140200" cy="3111500"/>
          </a:xfrm>
          <a:custGeom>
            <a:rect b="b" l="l" r="r" t="t"/>
            <a:pathLst>
              <a:path extrusionOk="0" h="3072200" w="4063868">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noFill/>
          <a:ln>
            <a:noFill/>
          </a:ln>
        </p:spPr>
      </p:pic>
      <p:pic>
        <p:nvPicPr>
          <p:cNvPr id="380" name="Google Shape;380;p18"/>
          <p:cNvPicPr preferRelativeResize="0"/>
          <p:nvPr/>
        </p:nvPicPr>
        <p:blipFill rotWithShape="1">
          <a:blip r:embed="rId4">
            <a:alphaModFix/>
          </a:blip>
          <a:srcRect b="0" l="0" r="0" t="0"/>
          <a:stretch/>
        </p:blipFill>
        <p:spPr>
          <a:xfrm>
            <a:off x="7415306" y="2311026"/>
            <a:ext cx="4140200" cy="2692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9"/>
          <p:cNvSpPr txBox="1"/>
          <p:nvPr>
            <p:ph type="title"/>
          </p:nvPr>
        </p:nvSpPr>
        <p:spPr>
          <a:xfrm>
            <a:off x="795169" y="555812"/>
            <a:ext cx="10058400" cy="80682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r>
              <a:rPr lang="en-US" sz="3600">
                <a:solidFill>
                  <a:srgbClr val="00A0DA"/>
                </a:solidFill>
                <a:latin typeface="Arial"/>
                <a:ea typeface="Arial"/>
                <a:cs typeface="Arial"/>
                <a:sym typeface="Arial"/>
              </a:rPr>
              <a:t>Che cos'è il rischio?</a:t>
            </a:r>
            <a:br>
              <a:rPr lang="en-US" sz="3600">
                <a:solidFill>
                  <a:srgbClr val="00A0DA"/>
                </a:solidFill>
                <a:latin typeface="Arial"/>
                <a:ea typeface="Arial"/>
                <a:cs typeface="Arial"/>
                <a:sym typeface="Arial"/>
              </a:rPr>
            </a:br>
            <a:endParaRPr sz="3600">
              <a:solidFill>
                <a:srgbClr val="00B0F0"/>
              </a:solidFill>
            </a:endParaRPr>
          </a:p>
        </p:txBody>
      </p:sp>
      <p:sp>
        <p:nvSpPr>
          <p:cNvPr id="386" name="Google Shape;386;p19"/>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0" lvl="1" marL="201168" rtl="0" algn="ctr">
              <a:lnSpc>
                <a:spcPct val="100000"/>
              </a:lnSpc>
              <a:spcBef>
                <a:spcPts val="600"/>
              </a:spcBef>
              <a:spcAft>
                <a:spcPts val="0"/>
              </a:spcAft>
              <a:buClr>
                <a:srgbClr val="000000"/>
              </a:buClr>
              <a:buSzPts val="2000"/>
              <a:buNone/>
            </a:pPr>
            <a:r>
              <a:rPr lang="en-US" sz="2000">
                <a:solidFill>
                  <a:srgbClr val="000000"/>
                </a:solidFill>
                <a:latin typeface="Arial"/>
                <a:ea typeface="Arial"/>
                <a:cs typeface="Arial"/>
                <a:sym typeface="Arial"/>
              </a:rPr>
              <a:t>Un evento incerto o un insieme di eventi che, qualora si verificasse, avrebbe un effetto sul raggiungimento degli obiettivi.</a:t>
            </a:r>
            <a:endParaRPr sz="2000"/>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387" name="Google Shape;387;p19"/>
          <p:cNvSpPr/>
          <p:nvPr/>
        </p:nvSpPr>
        <p:spPr>
          <a:xfrm>
            <a:off x="5591363" y="2504183"/>
            <a:ext cx="4572000" cy="423834"/>
          </a:xfrm>
          <a:prstGeom prst="rect">
            <a:avLst/>
          </a:prstGeom>
          <a:noFill/>
          <a:ln>
            <a:noFill/>
          </a:ln>
        </p:spPr>
        <p:txBody>
          <a:bodyPr anchorCtr="0" anchor="t" bIns="45700" lIns="91425" spcFirstLastPara="1" rIns="91425" wrap="square" tIns="45700">
            <a:spAutoFit/>
          </a:bodyPr>
          <a:lstStyle/>
          <a:p>
            <a:pPr indent="0" lvl="0" marL="0" marR="0" rtl="0" algn="r">
              <a:lnSpc>
                <a:spcPct val="161111"/>
              </a:lnSpc>
              <a:spcBef>
                <a:spcPts val="0"/>
              </a:spcBef>
              <a:spcAft>
                <a:spcPts val="0"/>
              </a:spcAft>
              <a:buNone/>
            </a:pPr>
            <a:r>
              <a:rPr b="1" lang="en-US" sz="1800">
                <a:solidFill>
                  <a:srgbClr val="000000"/>
                </a:solidFill>
                <a:latin typeface="Arial"/>
                <a:ea typeface="Arial"/>
                <a:cs typeface="Arial"/>
                <a:sym typeface="Arial"/>
              </a:rPr>
              <a:t>M_o_R</a:t>
            </a:r>
            <a:endParaRPr b="1" sz="1800">
              <a:solidFill>
                <a:srgbClr val="000000"/>
              </a:solidFill>
              <a:latin typeface="Arial"/>
              <a:ea typeface="Arial"/>
              <a:cs typeface="Arial"/>
              <a:sym typeface="Arial"/>
            </a:endParaRPr>
          </a:p>
        </p:txBody>
      </p:sp>
      <p:sp>
        <p:nvSpPr>
          <p:cNvPr id="388" name="Google Shape;388;p19"/>
          <p:cNvSpPr txBox="1"/>
          <p:nvPr/>
        </p:nvSpPr>
        <p:spPr>
          <a:xfrm>
            <a:off x="1174377" y="3292128"/>
            <a:ext cx="9170894" cy="2655214"/>
          </a:xfrm>
          <a:prstGeom prst="rect">
            <a:avLst/>
          </a:prstGeom>
          <a:noFill/>
          <a:ln>
            <a:noFill/>
          </a:ln>
        </p:spPr>
        <p:txBody>
          <a:bodyPr anchorCtr="0" anchor="t" bIns="45700" lIns="91425" spcFirstLastPara="1" rIns="91425" wrap="square" tIns="45700">
            <a:spAutoFit/>
          </a:bodyPr>
          <a:lstStyle/>
          <a:p>
            <a:pPr indent="-114300" lvl="0" marL="0" marR="0" rtl="0" algn="l">
              <a:lnSpc>
                <a:spcPct val="161111"/>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Le organizzazioni del settore energetico che si occupano di programmi o progetti incontreranno eventi incerti quando cercheranno di raggiungere i loro obiettivi.</a:t>
            </a:r>
            <a:endParaRPr/>
          </a:p>
          <a:p>
            <a:pPr indent="-114300" lvl="1" marL="457200" marR="0" rtl="0" algn="l">
              <a:lnSpc>
                <a:spcPct val="161111"/>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Questi eventi possono verificarsi all'interno o all'esterno dell'organizzazione. </a:t>
            </a:r>
            <a:endParaRPr/>
          </a:p>
          <a:p>
            <a:pPr indent="-114300" lvl="1" marL="457200" marR="0" rtl="0" algn="l">
              <a:lnSpc>
                <a:spcPct val="161111"/>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Minaccia: un evento incerto che, se si verificasse, avrebbe un impatto </a:t>
            </a:r>
            <a:r>
              <a:rPr b="0" i="0" lang="en-US" sz="1800" u="none" cap="none" strike="noStrike">
                <a:solidFill>
                  <a:srgbClr val="FF0000"/>
                </a:solidFill>
                <a:latin typeface="Arial"/>
                <a:ea typeface="Arial"/>
                <a:cs typeface="Arial"/>
                <a:sym typeface="Arial"/>
              </a:rPr>
              <a:t>negativo </a:t>
            </a:r>
            <a:r>
              <a:rPr b="0" i="0" lang="en-US" sz="1800" u="none" cap="none" strike="noStrike">
                <a:solidFill>
                  <a:srgbClr val="000000"/>
                </a:solidFill>
                <a:latin typeface="Arial"/>
                <a:ea typeface="Arial"/>
                <a:cs typeface="Arial"/>
                <a:sym typeface="Arial"/>
              </a:rPr>
              <a:t>sugli obiettivi. </a:t>
            </a:r>
            <a:endParaRPr/>
          </a:p>
          <a:p>
            <a:pPr indent="-114300" lvl="1" marL="457200" marR="0" rtl="0" algn="l">
              <a:lnSpc>
                <a:spcPct val="161111"/>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Opportunità: un evento incerto che, se si verificasse, avrebbe un </a:t>
            </a:r>
            <a:r>
              <a:rPr b="0" i="0" lang="en-US" sz="1800" u="none" cap="none" strike="noStrike">
                <a:solidFill>
                  <a:srgbClr val="FF0000"/>
                </a:solidFill>
                <a:latin typeface="Arial"/>
                <a:ea typeface="Arial"/>
                <a:cs typeface="Arial"/>
                <a:sym typeface="Arial"/>
              </a:rPr>
              <a:t>impatto positivo </a:t>
            </a:r>
            <a:r>
              <a:rPr b="0" i="0" lang="en-US" sz="1800" u="none" cap="none" strike="noStrike">
                <a:solidFill>
                  <a:srgbClr val="000000"/>
                </a:solidFill>
                <a:latin typeface="Arial"/>
                <a:ea typeface="Arial"/>
                <a:cs typeface="Arial"/>
                <a:sym typeface="Arial"/>
              </a:rPr>
              <a:t>sull'obiettivo.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erson writing at a desk&#10;" id="221" name="Google Shape;221;p2"/>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222" name="Google Shape;222;p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3" name="Google Shape;223;p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Gestione e governance del rischio di cybersecurity</a:t>
            </a:r>
            <a:endParaRPr/>
          </a:p>
        </p:txBody>
      </p:sp>
      <p:sp>
        <p:nvSpPr>
          <p:cNvPr id="224" name="Google Shape;224;p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225" name="Google Shape;225;p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Obiettivi: Chi-Cosa-Perché è necessario partecipare a questa formazione</a:t>
            </a:r>
            <a:endParaRPr/>
          </a:p>
        </p:txBody>
      </p:sp>
      <p:sp>
        <p:nvSpPr>
          <p:cNvPr id="226" name="Google Shape;226;p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227" name="Google Shape;227;p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Risultati dell'apprendimento</a:t>
            </a:r>
            <a:endParaRPr/>
          </a:p>
        </p:txBody>
      </p:sp>
      <p:sp>
        <p:nvSpPr>
          <p:cNvPr id="228" name="Google Shape;228;p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229" name="Google Shape;229;p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Schemi di formazione</a:t>
            </a:r>
            <a:endParaRPr/>
          </a:p>
        </p:txBody>
      </p:sp>
      <p:sp>
        <p:nvSpPr>
          <p:cNvPr id="230" name="Google Shape;230;p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o5.</a:t>
            </a:r>
            <a:endParaRPr/>
          </a:p>
        </p:txBody>
      </p:sp>
      <p:sp>
        <p:nvSpPr>
          <p:cNvPr id="231" name="Google Shape;231;p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Dettagli degli esercizi</a:t>
            </a:r>
            <a:endParaRPr/>
          </a:p>
        </p:txBody>
      </p:sp>
      <p:sp>
        <p:nvSpPr>
          <p:cNvPr id="232" name="Google Shape;232;p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o2.</a:t>
            </a:r>
            <a:endParaRPr/>
          </a:p>
        </p:txBody>
      </p:sp>
      <p:sp>
        <p:nvSpPr>
          <p:cNvPr id="233" name="Google Shape;233;p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Logistica della formazione: Quando-Dove-Come</a:t>
            </a:r>
            <a:endParaRPr/>
          </a:p>
        </p:txBody>
      </p:sp>
      <p:sp>
        <p:nvSpPr>
          <p:cNvPr id="234" name="Google Shape;234;p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35" name="Google Shape;235;p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236" name="Google Shape;236;p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237" name="Google Shape;237;p2"/>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o6.</a:t>
            </a:r>
            <a:endParaRPr/>
          </a:p>
        </p:txBody>
      </p:sp>
      <p:sp>
        <p:nvSpPr>
          <p:cNvPr id="238" name="Google Shape;238;p2"/>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Informazioni pratiche e requisiti</a:t>
            </a:r>
            <a:endParaRPr/>
          </a:p>
        </p:txBody>
      </p:sp>
      <p:sp>
        <p:nvSpPr>
          <p:cNvPr id="239" name="Google Shape;239;p2"/>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o7.</a:t>
            </a:r>
            <a:endParaRPr/>
          </a:p>
        </p:txBody>
      </p:sp>
      <p:sp>
        <p:nvSpPr>
          <p:cNvPr id="240" name="Google Shape;240;p2"/>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Informazioni sulla registrazione e contatti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0"/>
          <p:cNvSpPr txBox="1"/>
          <p:nvPr>
            <p:ph type="title"/>
          </p:nvPr>
        </p:nvSpPr>
        <p:spPr>
          <a:xfrm>
            <a:off x="926950" y="242046"/>
            <a:ext cx="10058400" cy="83371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r>
              <a:rPr lang="en-US" sz="3600">
                <a:solidFill>
                  <a:srgbClr val="00A0DA"/>
                </a:solidFill>
                <a:latin typeface="Arial"/>
                <a:ea typeface="Arial"/>
                <a:cs typeface="Arial"/>
                <a:sym typeface="Arial"/>
              </a:rPr>
              <a:t>Che cos'è il rischio di sicurezza informatica?</a:t>
            </a:r>
            <a:br>
              <a:rPr lang="en-US" sz="3600">
                <a:solidFill>
                  <a:srgbClr val="00A0DA"/>
                </a:solidFill>
                <a:latin typeface="Arial"/>
                <a:ea typeface="Arial"/>
                <a:cs typeface="Arial"/>
                <a:sym typeface="Arial"/>
              </a:rPr>
            </a:br>
            <a:endParaRPr sz="3600">
              <a:solidFill>
                <a:srgbClr val="00B0F0"/>
              </a:solidFill>
            </a:endParaRPr>
          </a:p>
        </p:txBody>
      </p:sp>
      <p:sp>
        <p:nvSpPr>
          <p:cNvPr id="394" name="Google Shape;394;p20"/>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395" name="Google Shape;395;p20"/>
          <p:cNvSpPr txBox="1"/>
          <p:nvPr/>
        </p:nvSpPr>
        <p:spPr>
          <a:xfrm>
            <a:off x="2039769" y="820272"/>
            <a:ext cx="7569200" cy="990600"/>
          </a:xfrm>
          <a:prstGeom prst="rect">
            <a:avLst/>
          </a:prstGeom>
          <a:noFill/>
          <a:ln>
            <a:noFill/>
          </a:ln>
        </p:spPr>
        <p:txBody>
          <a:bodyPr anchorCtr="0" anchor="t" bIns="0" lIns="0" spcFirstLastPara="1" rIns="0" wrap="square" tIns="0">
            <a:spAutoFit/>
          </a:bodyPr>
          <a:lstStyle/>
          <a:p>
            <a:pPr indent="0" lvl="0" marL="0" marR="0" rtl="0" algn="l">
              <a:lnSpc>
                <a:spcPct val="121645"/>
              </a:lnSpc>
              <a:spcBef>
                <a:spcPts val="0"/>
              </a:spcBef>
              <a:spcAft>
                <a:spcPts val="0"/>
              </a:spcAft>
              <a:buNone/>
            </a:pPr>
            <a:r>
              <a:rPr lang="en-US" sz="2795">
                <a:solidFill>
                  <a:srgbClr val="FF0000"/>
                </a:solidFill>
                <a:latin typeface="Times New Roman"/>
                <a:ea typeface="Times New Roman"/>
                <a:cs typeface="Times New Roman"/>
                <a:sym typeface="Times New Roman"/>
              </a:rPr>
              <a:t>La perdita prevista di riservatezza, integrità,</a:t>
            </a:r>
            <a:br>
              <a:rPr lang="en-US" sz="2795">
                <a:solidFill>
                  <a:srgbClr val="000000"/>
                </a:solidFill>
                <a:latin typeface="Times New Roman"/>
                <a:ea typeface="Times New Roman"/>
                <a:cs typeface="Times New Roman"/>
                <a:sym typeface="Times New Roman"/>
              </a:rPr>
            </a:br>
            <a:r>
              <a:rPr lang="en-US" sz="2795">
                <a:solidFill>
                  <a:srgbClr val="FF0000"/>
                </a:solidFill>
                <a:latin typeface="Times New Roman"/>
                <a:ea typeface="Times New Roman"/>
                <a:cs typeface="Times New Roman"/>
                <a:sym typeface="Times New Roman"/>
              </a:rPr>
              <a:t>	disponibilità o responsabilità</a:t>
            </a:r>
            <a:endParaRPr/>
          </a:p>
          <a:p>
            <a:pPr indent="0" lvl="0" marL="0" marR="0" rtl="0" algn="l">
              <a:lnSpc>
                <a:spcPct val="121645"/>
              </a:lnSpc>
              <a:spcBef>
                <a:spcPts val="0"/>
              </a:spcBef>
              <a:spcAft>
                <a:spcPts val="0"/>
              </a:spcAft>
              <a:buNone/>
            </a:pPr>
            <a:r>
              <a:t/>
            </a:r>
            <a:endParaRPr sz="2795">
              <a:solidFill>
                <a:srgbClr val="000000"/>
              </a:solidFill>
              <a:latin typeface="Century Gothic"/>
              <a:ea typeface="Century Gothic"/>
              <a:cs typeface="Century Gothic"/>
              <a:sym typeface="Century Gothic"/>
            </a:endParaRPr>
          </a:p>
        </p:txBody>
      </p:sp>
      <p:sp>
        <p:nvSpPr>
          <p:cNvPr id="396" name="Google Shape;396;p20"/>
          <p:cNvSpPr txBox="1"/>
          <p:nvPr/>
        </p:nvSpPr>
        <p:spPr>
          <a:xfrm>
            <a:off x="2225488" y="2339796"/>
            <a:ext cx="8496300" cy="1130300"/>
          </a:xfrm>
          <a:prstGeom prst="rect">
            <a:avLst/>
          </a:prstGeom>
          <a:noFill/>
          <a:ln>
            <a:noFill/>
          </a:ln>
        </p:spPr>
        <p:txBody>
          <a:bodyPr anchorCtr="0" anchor="t" bIns="0" lIns="0" spcFirstLastPara="1" rIns="0" wrap="square" tIns="0">
            <a:spAutoFit/>
          </a:bodyPr>
          <a:lstStyle/>
          <a:p>
            <a:pPr indent="0" lvl="0" marL="0" marR="0" rtl="0" algn="l">
              <a:lnSpc>
                <a:spcPct val="118601"/>
              </a:lnSpc>
              <a:spcBef>
                <a:spcPts val="0"/>
              </a:spcBef>
              <a:spcAft>
                <a:spcPts val="0"/>
              </a:spcAft>
              <a:buNone/>
            </a:pPr>
            <a:r>
              <a:rPr lang="en-US" sz="3204">
                <a:solidFill>
                  <a:srgbClr val="C00000"/>
                </a:solidFill>
                <a:latin typeface="Times New Roman"/>
                <a:ea typeface="Times New Roman"/>
                <a:cs typeface="Times New Roman"/>
                <a:sym typeface="Times New Roman"/>
              </a:rPr>
              <a:t>La probabile frequenza e la probabile entità</a:t>
            </a:r>
            <a:br>
              <a:rPr lang="en-US" sz="3204">
                <a:solidFill>
                  <a:srgbClr val="000000"/>
                </a:solidFill>
                <a:latin typeface="Times New Roman"/>
                <a:ea typeface="Times New Roman"/>
                <a:cs typeface="Times New Roman"/>
                <a:sym typeface="Times New Roman"/>
              </a:rPr>
            </a:br>
            <a:r>
              <a:rPr lang="en-US" sz="3204">
                <a:solidFill>
                  <a:srgbClr val="C00000"/>
                </a:solidFill>
                <a:latin typeface="Times New Roman"/>
                <a:ea typeface="Times New Roman"/>
                <a:cs typeface="Times New Roman"/>
                <a:sym typeface="Times New Roman"/>
              </a:rPr>
              <a:t>	di future perdite di riservatezza e integrità,</a:t>
            </a:r>
            <a:endParaRPr/>
          </a:p>
          <a:p>
            <a:pPr indent="0" lvl="0" marL="0" marR="0" rtl="0" algn="l">
              <a:lnSpc>
                <a:spcPct val="118601"/>
              </a:lnSpc>
              <a:spcBef>
                <a:spcPts val="0"/>
              </a:spcBef>
              <a:spcAft>
                <a:spcPts val="0"/>
              </a:spcAft>
              <a:buNone/>
            </a:pPr>
            <a:r>
              <a:t/>
            </a:r>
            <a:endParaRPr sz="3204">
              <a:solidFill>
                <a:srgbClr val="000000"/>
              </a:solidFill>
              <a:latin typeface="Century Gothic"/>
              <a:ea typeface="Century Gothic"/>
              <a:cs typeface="Century Gothic"/>
              <a:sym typeface="Century Gothic"/>
            </a:endParaRPr>
          </a:p>
        </p:txBody>
      </p:sp>
      <p:sp>
        <p:nvSpPr>
          <p:cNvPr id="397" name="Google Shape;397;p20"/>
          <p:cNvSpPr txBox="1"/>
          <p:nvPr/>
        </p:nvSpPr>
        <p:spPr>
          <a:xfrm>
            <a:off x="779928" y="4446964"/>
            <a:ext cx="9941859"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0000"/>
                </a:solidFill>
                <a:latin typeface="Times New Roman"/>
                <a:ea typeface="Times New Roman"/>
                <a:cs typeface="Times New Roman"/>
                <a:sym typeface="Times New Roman"/>
              </a:rPr>
              <a:t>L'obiettivo della gestione del rischio è quello di </a:t>
            </a:r>
            <a:r>
              <a:rPr lang="en-US" sz="2400">
                <a:solidFill>
                  <a:srgbClr val="006FC0"/>
                </a:solidFill>
                <a:latin typeface="Times New Roman"/>
                <a:ea typeface="Times New Roman"/>
                <a:cs typeface="Times New Roman"/>
                <a:sym typeface="Times New Roman"/>
              </a:rPr>
              <a:t>massimizzare </a:t>
            </a:r>
            <a:r>
              <a:rPr lang="en-US" sz="2400">
                <a:solidFill>
                  <a:srgbClr val="000000"/>
                </a:solidFill>
                <a:latin typeface="Times New Roman"/>
                <a:ea typeface="Times New Roman"/>
                <a:cs typeface="Times New Roman"/>
                <a:sym typeface="Times New Roman"/>
              </a:rPr>
              <a:t>la</a:t>
            </a:r>
            <a:br>
              <a:rPr lang="en-US" sz="2400">
                <a:solidFill>
                  <a:srgbClr val="000000"/>
                </a:solidFill>
                <a:latin typeface="Times New Roman"/>
                <a:ea typeface="Times New Roman"/>
                <a:cs typeface="Times New Roman"/>
                <a:sym typeface="Times New Roman"/>
              </a:rPr>
            </a:br>
            <a:r>
              <a:rPr lang="en-US" sz="2400">
                <a:solidFill>
                  <a:srgbClr val="000000"/>
                </a:solidFill>
                <a:latin typeface="Times New Roman"/>
                <a:ea typeface="Times New Roman"/>
                <a:cs typeface="Times New Roman"/>
                <a:sym typeface="Times New Roman"/>
              </a:rPr>
              <a:t>dell'organizzazione in termini di servizi, prodotti e</a:t>
            </a:r>
            <a:br>
              <a:rPr lang="en-US" sz="2400">
                <a:solidFill>
                  <a:srgbClr val="000000"/>
                </a:solidFill>
                <a:latin typeface="Times New Roman"/>
                <a:ea typeface="Times New Roman"/>
                <a:cs typeface="Times New Roman"/>
                <a:sym typeface="Times New Roman"/>
              </a:rPr>
            </a:br>
            <a:r>
              <a:rPr lang="en-US" sz="2400">
                <a:solidFill>
                  <a:srgbClr val="000000"/>
                </a:solidFill>
                <a:latin typeface="Times New Roman"/>
                <a:ea typeface="Times New Roman"/>
                <a:cs typeface="Times New Roman"/>
                <a:sym typeface="Times New Roman"/>
              </a:rPr>
              <a:t>prodotti e ricavi, </a:t>
            </a:r>
            <a:r>
              <a:rPr lang="en-US" sz="2400">
                <a:solidFill>
                  <a:srgbClr val="006FC0"/>
                </a:solidFill>
                <a:latin typeface="Times New Roman"/>
                <a:ea typeface="Times New Roman"/>
                <a:cs typeface="Times New Roman"/>
                <a:sym typeface="Times New Roman"/>
              </a:rPr>
              <a:t>riducendo </a:t>
            </a:r>
            <a:r>
              <a:rPr lang="en-US" sz="2400">
                <a:solidFill>
                  <a:srgbClr val="000000"/>
                </a:solidFill>
                <a:latin typeface="Times New Roman"/>
                <a:ea typeface="Times New Roman"/>
                <a:cs typeface="Times New Roman"/>
                <a:sym typeface="Times New Roman"/>
              </a:rPr>
              <a:t>al </a:t>
            </a:r>
            <a:r>
              <a:rPr lang="en-US" sz="2400">
                <a:solidFill>
                  <a:srgbClr val="006FC0"/>
                </a:solidFill>
                <a:latin typeface="Times New Roman"/>
                <a:ea typeface="Times New Roman"/>
                <a:cs typeface="Times New Roman"/>
                <a:sym typeface="Times New Roman"/>
              </a:rPr>
              <a:t>minimo </a:t>
            </a:r>
            <a:r>
              <a:rPr lang="en-US" sz="2400">
                <a:solidFill>
                  <a:srgbClr val="000000"/>
                </a:solidFill>
                <a:latin typeface="Times New Roman"/>
                <a:ea typeface="Times New Roman"/>
                <a:cs typeface="Times New Roman"/>
                <a:sym typeface="Times New Roman"/>
              </a:rPr>
              <a:t>la possibilità di</a:t>
            </a:r>
            <a:br>
              <a:rPr lang="en-US" sz="2400">
                <a:solidFill>
                  <a:srgbClr val="000000"/>
                </a:solidFill>
                <a:latin typeface="Times New Roman"/>
                <a:ea typeface="Times New Roman"/>
                <a:cs typeface="Times New Roman"/>
                <a:sym typeface="Times New Roman"/>
              </a:rPr>
            </a:br>
            <a:r>
              <a:rPr lang="en-US" sz="2400">
                <a:solidFill>
                  <a:srgbClr val="000000"/>
                </a:solidFill>
                <a:latin typeface="Times New Roman"/>
                <a:ea typeface="Times New Roman"/>
                <a:cs typeface="Times New Roman"/>
                <a:sym typeface="Times New Roman"/>
              </a:rPr>
              <a:t>esiti negativi inattesi</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1"/>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Quadro di gestione del rischio</a:t>
            </a:r>
            <a:endParaRPr sz="3600">
              <a:solidFill>
                <a:srgbClr val="00B0F0"/>
              </a:solidFill>
            </a:endParaRPr>
          </a:p>
        </p:txBody>
      </p:sp>
      <p:sp>
        <p:nvSpPr>
          <p:cNvPr id="403" name="Google Shape;403;p21"/>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404" name="Google Shape;404;p21"/>
          <p:cNvSpPr txBox="1"/>
          <p:nvPr/>
        </p:nvSpPr>
        <p:spPr>
          <a:xfrm>
            <a:off x="631115" y="1084729"/>
            <a:ext cx="5276850" cy="803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La RM comprende comunemente due fasi generali</a:t>
            </a:r>
            <a:endParaRPr b="0" i="0" sz="1800" u="none" cap="none" strike="noStrike">
              <a:solidFill>
                <a:schemeClr val="dk1"/>
              </a:solidFill>
              <a:latin typeface="Arial"/>
              <a:ea typeface="Arial"/>
              <a:cs typeface="Arial"/>
              <a:sym typeface="Arial"/>
            </a:endParaRPr>
          </a:p>
        </p:txBody>
      </p:sp>
      <p:sp>
        <p:nvSpPr>
          <p:cNvPr id="405" name="Google Shape;405;p21"/>
          <p:cNvSpPr txBox="1"/>
          <p:nvPr/>
        </p:nvSpPr>
        <p:spPr>
          <a:xfrm>
            <a:off x="1088315" y="1491129"/>
            <a:ext cx="2073275" cy="39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 Valutazione del rischio</a:t>
            </a:r>
            <a:endParaRPr b="0" i="0" sz="1800" u="none" cap="none" strike="noStrike">
              <a:solidFill>
                <a:schemeClr val="dk1"/>
              </a:solidFill>
              <a:latin typeface="Arial"/>
              <a:ea typeface="Arial"/>
              <a:cs typeface="Arial"/>
              <a:sym typeface="Arial"/>
            </a:endParaRPr>
          </a:p>
        </p:txBody>
      </p:sp>
      <p:sp>
        <p:nvSpPr>
          <p:cNvPr id="406" name="Google Shape;406;p21"/>
          <p:cNvSpPr txBox="1"/>
          <p:nvPr/>
        </p:nvSpPr>
        <p:spPr>
          <a:xfrm>
            <a:off x="1545515" y="1795929"/>
            <a:ext cx="1708150"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Identificazione del rischio</a:t>
            </a:r>
            <a:endParaRPr b="0" i="0" sz="1800" u="none" cap="none" strike="noStrike">
              <a:solidFill>
                <a:schemeClr val="dk1"/>
              </a:solidFill>
              <a:latin typeface="Arial"/>
              <a:ea typeface="Arial"/>
              <a:cs typeface="Arial"/>
              <a:sym typeface="Arial"/>
            </a:endParaRPr>
          </a:p>
        </p:txBody>
      </p:sp>
      <p:sp>
        <p:nvSpPr>
          <p:cNvPr id="407" name="Google Shape;407;p21"/>
          <p:cNvSpPr txBox="1"/>
          <p:nvPr/>
        </p:nvSpPr>
        <p:spPr>
          <a:xfrm>
            <a:off x="2002715" y="2037229"/>
            <a:ext cx="4564063"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Elenco degli elementi di rischio che minacciano in un contesto specifico</a:t>
            </a:r>
            <a:endParaRPr b="0" i="0" sz="1800" u="none" cap="none" strike="noStrike">
              <a:solidFill>
                <a:schemeClr val="dk1"/>
              </a:solidFill>
              <a:latin typeface="Arial"/>
              <a:ea typeface="Arial"/>
              <a:cs typeface="Arial"/>
              <a:sym typeface="Arial"/>
            </a:endParaRPr>
          </a:p>
        </p:txBody>
      </p:sp>
      <p:sp>
        <p:nvSpPr>
          <p:cNvPr id="408" name="Google Shape;408;p21"/>
          <p:cNvSpPr txBox="1"/>
          <p:nvPr/>
        </p:nvSpPr>
        <p:spPr>
          <a:xfrm>
            <a:off x="1545515" y="2291229"/>
            <a:ext cx="1312863"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Analisi del rischio</a:t>
            </a:r>
            <a:endParaRPr b="0" i="0" sz="1800" u="none" cap="none" strike="noStrike">
              <a:solidFill>
                <a:schemeClr val="dk1"/>
              </a:solidFill>
              <a:latin typeface="Arial"/>
              <a:ea typeface="Arial"/>
              <a:cs typeface="Arial"/>
              <a:sym typeface="Arial"/>
            </a:endParaRPr>
          </a:p>
        </p:txBody>
      </p:sp>
      <p:sp>
        <p:nvSpPr>
          <p:cNvPr id="409" name="Google Shape;409;p21"/>
          <p:cNvSpPr txBox="1"/>
          <p:nvPr/>
        </p:nvSpPr>
        <p:spPr>
          <a:xfrm>
            <a:off x="2002715" y="2532529"/>
            <a:ext cx="4937125"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Trasformare i rischi grezzi in conoscenza che consenta di prendere decisioni</a:t>
            </a:r>
            <a:endParaRPr b="0" i="0" sz="1800" u="none" cap="none" strike="noStrike">
              <a:solidFill>
                <a:schemeClr val="dk1"/>
              </a:solidFill>
              <a:latin typeface="Arial"/>
              <a:ea typeface="Arial"/>
              <a:cs typeface="Arial"/>
              <a:sym typeface="Arial"/>
            </a:endParaRPr>
          </a:p>
        </p:txBody>
      </p:sp>
      <p:sp>
        <p:nvSpPr>
          <p:cNvPr id="410" name="Google Shape;410;p21"/>
          <p:cNvSpPr txBox="1"/>
          <p:nvPr/>
        </p:nvSpPr>
        <p:spPr>
          <a:xfrm>
            <a:off x="2002715" y="2773829"/>
            <a:ext cx="2768600"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Gravità dei rischi identificati</a:t>
            </a:r>
            <a:endParaRPr b="0" i="0" sz="1800" u="none" cap="none" strike="noStrike">
              <a:solidFill>
                <a:schemeClr val="dk1"/>
              </a:solidFill>
              <a:latin typeface="Arial"/>
              <a:ea typeface="Arial"/>
              <a:cs typeface="Arial"/>
              <a:sym typeface="Arial"/>
            </a:endParaRPr>
          </a:p>
        </p:txBody>
      </p:sp>
      <p:sp>
        <p:nvSpPr>
          <p:cNvPr id="411" name="Google Shape;411;p21"/>
          <p:cNvSpPr txBox="1"/>
          <p:nvPr/>
        </p:nvSpPr>
        <p:spPr>
          <a:xfrm>
            <a:off x="1545515" y="3015129"/>
            <a:ext cx="1674813"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Priorità del rischio</a:t>
            </a:r>
            <a:endParaRPr b="0" i="0" sz="1800" u="none" cap="none" strike="noStrike">
              <a:solidFill>
                <a:schemeClr val="dk1"/>
              </a:solidFill>
              <a:latin typeface="Arial"/>
              <a:ea typeface="Arial"/>
              <a:cs typeface="Arial"/>
              <a:sym typeface="Arial"/>
            </a:endParaRPr>
          </a:p>
        </p:txBody>
      </p:sp>
      <p:sp>
        <p:nvSpPr>
          <p:cNvPr id="412" name="Google Shape;412;p21"/>
          <p:cNvSpPr txBox="1"/>
          <p:nvPr/>
        </p:nvSpPr>
        <p:spPr>
          <a:xfrm>
            <a:off x="2002715" y="3256429"/>
            <a:ext cx="5276850" cy="568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I rischi identificati e analizzati sono classificati in base al loro peso.</a:t>
            </a:r>
            <a:endParaRPr b="0" i="0" sz="1800" u="none" cap="none" strike="noStrike">
              <a:solidFill>
                <a:schemeClr val="dk1"/>
              </a:solidFill>
              <a:latin typeface="Arial"/>
              <a:ea typeface="Arial"/>
              <a:cs typeface="Arial"/>
              <a:sym typeface="Arial"/>
            </a:endParaRPr>
          </a:p>
        </p:txBody>
      </p:sp>
      <p:sp>
        <p:nvSpPr>
          <p:cNvPr id="413" name="Google Shape;413;p21"/>
          <p:cNvSpPr txBox="1"/>
          <p:nvPr/>
        </p:nvSpPr>
        <p:spPr>
          <a:xfrm>
            <a:off x="1088315" y="3510429"/>
            <a:ext cx="1778000" cy="45243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Controllo del rischio</a:t>
            </a:r>
            <a:endParaRPr b="0" i="0" sz="1800" u="none" cap="none" strike="noStrike">
              <a:solidFill>
                <a:schemeClr val="dk1"/>
              </a:solidFill>
              <a:latin typeface="Arial"/>
              <a:ea typeface="Arial"/>
              <a:cs typeface="Arial"/>
              <a:sym typeface="Arial"/>
            </a:endParaRPr>
          </a:p>
        </p:txBody>
      </p:sp>
      <p:sp>
        <p:nvSpPr>
          <p:cNvPr id="414" name="Google Shape;414;p21"/>
          <p:cNvSpPr txBox="1"/>
          <p:nvPr/>
        </p:nvSpPr>
        <p:spPr>
          <a:xfrm>
            <a:off x="1545515" y="3866029"/>
            <a:ext cx="2206625"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Piano di gestione del rischio</a:t>
            </a:r>
            <a:endParaRPr b="0" i="0" sz="1800" u="none" cap="none" strike="noStrike">
              <a:solidFill>
                <a:schemeClr val="dk1"/>
              </a:solidFill>
              <a:latin typeface="Arial"/>
              <a:ea typeface="Arial"/>
              <a:cs typeface="Arial"/>
              <a:sym typeface="Arial"/>
            </a:endParaRPr>
          </a:p>
        </p:txBody>
      </p:sp>
      <p:sp>
        <p:nvSpPr>
          <p:cNvPr id="415" name="Google Shape;415;p21"/>
          <p:cNvSpPr txBox="1"/>
          <p:nvPr/>
        </p:nvSpPr>
        <p:spPr>
          <a:xfrm>
            <a:off x="2002715" y="4120029"/>
            <a:ext cx="3400425"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Come affrontare i rischi prioritari?</a:t>
            </a:r>
            <a:endParaRPr b="0" i="0" sz="1800" u="none" cap="none" strike="noStrike">
              <a:solidFill>
                <a:schemeClr val="dk1"/>
              </a:solidFill>
              <a:latin typeface="Arial"/>
              <a:ea typeface="Arial"/>
              <a:cs typeface="Arial"/>
              <a:sym typeface="Arial"/>
            </a:endParaRPr>
          </a:p>
        </p:txBody>
      </p:sp>
      <p:sp>
        <p:nvSpPr>
          <p:cNvPr id="416" name="Google Shape;416;p21"/>
          <p:cNvSpPr txBox="1"/>
          <p:nvPr/>
        </p:nvSpPr>
        <p:spPr>
          <a:xfrm>
            <a:off x="2002715" y="4361329"/>
            <a:ext cx="2552700"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Quali rischi sono accettabili</a:t>
            </a:r>
            <a:endParaRPr b="0" i="0" sz="1800" u="none" cap="none" strike="noStrike">
              <a:solidFill>
                <a:schemeClr val="dk1"/>
              </a:solidFill>
              <a:latin typeface="Arial"/>
              <a:ea typeface="Arial"/>
              <a:cs typeface="Arial"/>
              <a:sym typeface="Arial"/>
            </a:endParaRPr>
          </a:p>
        </p:txBody>
      </p:sp>
      <p:sp>
        <p:nvSpPr>
          <p:cNvPr id="417" name="Google Shape;417;p21"/>
          <p:cNvSpPr txBox="1"/>
          <p:nvPr/>
        </p:nvSpPr>
        <p:spPr>
          <a:xfrm>
            <a:off x="2002715" y="4602629"/>
            <a:ext cx="1695450"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Piano di emergenza</a:t>
            </a:r>
            <a:endParaRPr b="0" i="0" sz="1800" u="none" cap="none" strike="noStrike">
              <a:solidFill>
                <a:schemeClr val="dk1"/>
              </a:solidFill>
              <a:latin typeface="Arial"/>
              <a:ea typeface="Arial"/>
              <a:cs typeface="Arial"/>
              <a:sym typeface="Arial"/>
            </a:endParaRPr>
          </a:p>
        </p:txBody>
      </p:sp>
      <p:sp>
        <p:nvSpPr>
          <p:cNvPr id="418" name="Google Shape;418;p21"/>
          <p:cNvSpPr txBox="1"/>
          <p:nvPr/>
        </p:nvSpPr>
        <p:spPr>
          <a:xfrm>
            <a:off x="1545515" y="4843929"/>
            <a:ext cx="1189038"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Controllo del rischio</a:t>
            </a:r>
            <a:endParaRPr b="0" i="0" sz="1800" u="none" cap="none" strike="noStrike">
              <a:solidFill>
                <a:schemeClr val="dk1"/>
              </a:solidFill>
              <a:latin typeface="Arial"/>
              <a:ea typeface="Arial"/>
              <a:cs typeface="Arial"/>
              <a:sym typeface="Arial"/>
            </a:endParaRPr>
          </a:p>
        </p:txBody>
      </p:sp>
      <p:sp>
        <p:nvSpPr>
          <p:cNvPr id="419" name="Google Shape;419;p21"/>
          <p:cNvSpPr txBox="1"/>
          <p:nvPr/>
        </p:nvSpPr>
        <p:spPr>
          <a:xfrm>
            <a:off x="2002715" y="5085229"/>
            <a:ext cx="3051175"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Attuare l'azione di controllo del rischio</a:t>
            </a:r>
            <a:endParaRPr b="0" i="0" sz="1800" u="none" cap="none" strike="noStrike">
              <a:solidFill>
                <a:schemeClr val="dk1"/>
              </a:solidFill>
              <a:latin typeface="Arial"/>
              <a:ea typeface="Arial"/>
              <a:cs typeface="Arial"/>
              <a:sym typeface="Arial"/>
            </a:endParaRPr>
          </a:p>
        </p:txBody>
      </p:sp>
      <p:sp>
        <p:nvSpPr>
          <p:cNvPr id="420" name="Google Shape;420;p21"/>
          <p:cNvSpPr txBox="1"/>
          <p:nvPr/>
        </p:nvSpPr>
        <p:spPr>
          <a:xfrm>
            <a:off x="1545515" y="5339229"/>
            <a:ext cx="1257300"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Monitoraggio del rischio</a:t>
            </a:r>
            <a:endParaRPr b="0" i="0" sz="1800" u="none" cap="none" strike="noStrike">
              <a:solidFill>
                <a:schemeClr val="dk1"/>
              </a:solidFill>
              <a:latin typeface="Arial"/>
              <a:ea typeface="Arial"/>
              <a:cs typeface="Arial"/>
              <a:sym typeface="Arial"/>
            </a:endParaRPr>
          </a:p>
        </p:txBody>
      </p:sp>
      <p:sp>
        <p:nvSpPr>
          <p:cNvPr id="421" name="Google Shape;421;p21"/>
          <p:cNvSpPr txBox="1"/>
          <p:nvPr/>
        </p:nvSpPr>
        <p:spPr>
          <a:xfrm>
            <a:off x="2002715" y="5580529"/>
            <a:ext cx="5276850" cy="568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Verificare l'efficacia dell'azione di controllo implementata</a:t>
            </a:r>
            <a:endParaRPr b="0" i="0" sz="1800" u="none" cap="none" strike="noStrike">
              <a:solidFill>
                <a:schemeClr val="dk1"/>
              </a:solidFill>
              <a:latin typeface="Arial"/>
              <a:ea typeface="Arial"/>
              <a:cs typeface="Arial"/>
              <a:sym typeface="Arial"/>
            </a:endParaRPr>
          </a:p>
        </p:txBody>
      </p:sp>
      <p:sp>
        <p:nvSpPr>
          <p:cNvPr id="422" name="Google Shape;422;p21"/>
          <p:cNvSpPr txBox="1"/>
          <p:nvPr/>
        </p:nvSpPr>
        <p:spPr>
          <a:xfrm>
            <a:off x="2002715" y="5821829"/>
            <a:ext cx="1682750"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Identificare nuovi rischi</a:t>
            </a:r>
            <a:endParaRPr b="0" i="0" sz="1800" u="none" cap="none" strike="noStrike">
              <a:solidFill>
                <a:schemeClr val="dk1"/>
              </a:solidFill>
              <a:latin typeface="Arial"/>
              <a:ea typeface="Arial"/>
              <a:cs typeface="Arial"/>
              <a:sym typeface="Arial"/>
            </a:endParaRPr>
          </a:p>
        </p:txBody>
      </p:sp>
      <p:sp>
        <p:nvSpPr>
          <p:cNvPr id="423" name="Google Shape;423;p21"/>
          <p:cNvSpPr txBox="1"/>
          <p:nvPr/>
        </p:nvSpPr>
        <p:spPr>
          <a:xfrm>
            <a:off x="1545515" y="6063129"/>
            <a:ext cx="2319338"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Archivio delle risorse di rischio</a:t>
            </a:r>
            <a:endParaRPr b="0" i="0" sz="1800" u="none" cap="none" strike="noStrike">
              <a:solidFill>
                <a:schemeClr val="dk1"/>
              </a:solidFill>
              <a:latin typeface="Arial"/>
              <a:ea typeface="Arial"/>
              <a:cs typeface="Arial"/>
              <a:sym typeface="Arial"/>
            </a:endParaRPr>
          </a:p>
        </p:txBody>
      </p:sp>
      <p:sp>
        <p:nvSpPr>
          <p:cNvPr id="424" name="Google Shape;424;p21"/>
          <p:cNvSpPr txBox="1"/>
          <p:nvPr/>
        </p:nvSpPr>
        <p:spPr>
          <a:xfrm>
            <a:off x="2002715" y="6304429"/>
            <a:ext cx="3119438" cy="3349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Dati di rischio basati su progetti futuri</a:t>
            </a:r>
            <a:endParaRPr b="0" i="0" sz="1800" u="none" cap="none" strike="noStrike">
              <a:solidFill>
                <a:schemeClr val="dk1"/>
              </a:solidFill>
              <a:latin typeface="Arial"/>
              <a:ea typeface="Arial"/>
              <a:cs typeface="Arial"/>
              <a:sym typeface="Arial"/>
            </a:endParaRPr>
          </a:p>
        </p:txBody>
      </p:sp>
      <p:sp>
        <p:nvSpPr>
          <p:cNvPr id="425" name="Google Shape;425;p21"/>
          <p:cNvSpPr/>
          <p:nvPr/>
        </p:nvSpPr>
        <p:spPr>
          <a:xfrm>
            <a:off x="631115" y="627529"/>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2"/>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ISO 31000:Gestione del rischio</a:t>
            </a:r>
            <a:endParaRPr sz="3600">
              <a:solidFill>
                <a:srgbClr val="00B0F0"/>
              </a:solidFill>
            </a:endParaRPr>
          </a:p>
        </p:txBody>
      </p:sp>
      <p:sp>
        <p:nvSpPr>
          <p:cNvPr id="431" name="Google Shape;431;p22"/>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85000" lnSpcReduction="10000"/>
          </a:bodyPr>
          <a:lstStyle/>
          <a:p>
            <a:pPr indent="-107950" lvl="0" marL="91440" rtl="0" algn="l">
              <a:lnSpc>
                <a:spcPct val="100000"/>
              </a:lnSpc>
              <a:spcBef>
                <a:spcPts val="0"/>
              </a:spcBef>
              <a:spcAft>
                <a:spcPts val="0"/>
              </a:spcAft>
              <a:buSzPct val="100000"/>
              <a:buChar char=" "/>
            </a:pPr>
            <a:r>
              <a:rPr lang="en-US"/>
              <a:t>Assistere l'organizzazione nell'integrazione della gestione del rischio nelle attività e nelle funzioni più importanti. </a:t>
            </a:r>
            <a:endParaRPr/>
          </a:p>
          <a:p>
            <a:pPr indent="-107950" lvl="0" marL="91440" rtl="0" algn="l">
              <a:lnSpc>
                <a:spcPct val="100000"/>
              </a:lnSpc>
              <a:spcBef>
                <a:spcPts val="1400"/>
              </a:spcBef>
              <a:spcAft>
                <a:spcPts val="0"/>
              </a:spcAft>
              <a:buSzPct val="100000"/>
              <a:buChar char=" "/>
            </a:pPr>
            <a:r>
              <a:rPr lang="en-US"/>
              <a:t>L'efficacia della gestione del rischio dipenderà dalla sua integrazione nella governance dell'organizzazione, compreso il processo decisionale.</a:t>
            </a:r>
            <a:endParaRPr/>
          </a:p>
          <a:p>
            <a:pPr indent="-182880" lvl="1" marL="384048" rtl="0" algn="l">
              <a:lnSpc>
                <a:spcPct val="100000"/>
              </a:lnSpc>
              <a:spcBef>
                <a:spcPts val="400"/>
              </a:spcBef>
              <a:spcAft>
                <a:spcPts val="0"/>
              </a:spcAft>
              <a:buClr>
                <a:schemeClr val="dk1"/>
              </a:buClr>
              <a:buSzPct val="100000"/>
              <a:buChar char="◦"/>
            </a:pPr>
            <a:r>
              <a:rPr lang="en-US"/>
              <a:t>il sostegno delle parti interessate, in particolare del top management </a:t>
            </a:r>
            <a:endParaRPr/>
          </a:p>
          <a:p>
            <a:pPr indent="-107950" lvl="0" marL="91440" rtl="0" algn="l">
              <a:lnSpc>
                <a:spcPct val="100000"/>
              </a:lnSpc>
              <a:spcBef>
                <a:spcPts val="1600"/>
              </a:spcBef>
              <a:spcAft>
                <a:spcPts val="0"/>
              </a:spcAft>
              <a:buSzPct val="71428"/>
              <a:buChar char=" "/>
            </a:pPr>
            <a:r>
              <a:rPr lang="en-US"/>
              <a:t>Nel progettare il quadro di riferimento per la gestione del rischio, l'organizzazione deve esaminare e comprendere il proprio contesto esterno e interno.</a:t>
            </a:r>
            <a:endParaRPr sz="2800">
              <a:solidFill>
                <a:srgbClr val="000000"/>
              </a:solidFill>
              <a:latin typeface="Arial"/>
              <a:ea typeface="Arial"/>
              <a:cs typeface="Arial"/>
              <a:sym typeface="Arial"/>
            </a:endParaRPr>
          </a:p>
          <a:p>
            <a:pPr indent="-107950" lvl="0" marL="91440" rtl="0" algn="l">
              <a:lnSpc>
                <a:spcPct val="100000"/>
              </a:lnSpc>
              <a:spcBef>
                <a:spcPts val="1400"/>
              </a:spcBef>
              <a:spcAft>
                <a:spcPts val="0"/>
              </a:spcAft>
              <a:buSzPct val="100000"/>
              <a:buChar char=" "/>
            </a:pPr>
            <a:r>
              <a:rPr lang="en-US"/>
              <a:t>Contesto esterno</a:t>
            </a:r>
            <a:endParaRPr/>
          </a:p>
          <a:p>
            <a:pPr indent="-182880" lvl="1" marL="384048" rtl="0" algn="l">
              <a:lnSpc>
                <a:spcPct val="100000"/>
              </a:lnSpc>
              <a:spcBef>
                <a:spcPts val="400"/>
              </a:spcBef>
              <a:spcAft>
                <a:spcPts val="0"/>
              </a:spcAft>
              <a:buClr>
                <a:schemeClr val="dk1"/>
              </a:buClr>
              <a:buSzPct val="100000"/>
              <a:buChar char="◦"/>
            </a:pPr>
            <a:r>
              <a:rPr lang="en-US"/>
              <a:t>fattori culturali, politici, legali, normativi, finanziari, tecnologici, economici e ambientali</a:t>
            </a:r>
            <a:endParaRPr/>
          </a:p>
          <a:p>
            <a:pPr indent="-182880" lvl="1" marL="384048" rtl="0" algn="l">
              <a:lnSpc>
                <a:spcPct val="100000"/>
              </a:lnSpc>
              <a:spcBef>
                <a:spcPts val="600"/>
              </a:spcBef>
              <a:spcAft>
                <a:spcPts val="0"/>
              </a:spcAft>
              <a:buClr>
                <a:schemeClr val="dk1"/>
              </a:buClr>
              <a:buSzPct val="100000"/>
              <a:buChar char="◦"/>
            </a:pPr>
            <a:r>
              <a:rPr lang="en-US"/>
              <a:t>rapporti e impegni contrattuali;</a:t>
            </a:r>
            <a:endParaRPr/>
          </a:p>
          <a:p>
            <a:pPr indent="-151130" lvl="0" marL="91440" rtl="0" algn="l">
              <a:lnSpc>
                <a:spcPct val="100000"/>
              </a:lnSpc>
              <a:spcBef>
                <a:spcPts val="1600"/>
              </a:spcBef>
              <a:spcAft>
                <a:spcPts val="0"/>
              </a:spcAft>
              <a:buSzPct val="100000"/>
              <a:buChar char=" "/>
            </a:pPr>
            <a:r>
              <a:rPr lang="en-US" sz="2800">
                <a:solidFill>
                  <a:srgbClr val="000000"/>
                </a:solidFill>
                <a:latin typeface="Arial"/>
                <a:ea typeface="Arial"/>
                <a:cs typeface="Arial"/>
                <a:sym typeface="Arial"/>
              </a:rPr>
              <a:t>Contesto interno</a:t>
            </a:r>
            <a:endParaRPr/>
          </a:p>
          <a:p>
            <a:pPr indent="-182880" lvl="1" marL="384048" rtl="0" algn="l">
              <a:lnSpc>
                <a:spcPct val="100000"/>
              </a:lnSpc>
              <a:spcBef>
                <a:spcPts val="400"/>
              </a:spcBef>
              <a:spcAft>
                <a:spcPts val="0"/>
              </a:spcAft>
              <a:buClr>
                <a:schemeClr val="dk1"/>
              </a:buClr>
              <a:buSzPct val="100000"/>
              <a:buChar char="◦"/>
            </a:pPr>
            <a:r>
              <a:rPr lang="en-US"/>
              <a:t>visione, missione e valori;</a:t>
            </a:r>
            <a:endParaRPr/>
          </a:p>
          <a:p>
            <a:pPr indent="-182880" lvl="1" marL="384048" rtl="0" algn="l">
              <a:lnSpc>
                <a:spcPct val="100000"/>
              </a:lnSpc>
              <a:spcBef>
                <a:spcPts val="600"/>
              </a:spcBef>
              <a:spcAft>
                <a:spcPts val="0"/>
              </a:spcAft>
              <a:buClr>
                <a:schemeClr val="dk1"/>
              </a:buClr>
              <a:buSzPct val="100000"/>
              <a:buChar char="◦"/>
            </a:pPr>
            <a:r>
              <a:rPr lang="en-US"/>
              <a:t>dati, sistemi informativi e flussi informativi;</a:t>
            </a:r>
            <a:endParaRPr/>
          </a:p>
          <a:p>
            <a:pPr indent="-182880" lvl="1" marL="384048" rtl="0" algn="l">
              <a:lnSpc>
                <a:spcPct val="100000"/>
              </a:lnSpc>
              <a:spcBef>
                <a:spcPts val="600"/>
              </a:spcBef>
              <a:spcAft>
                <a:spcPts val="0"/>
              </a:spcAft>
              <a:buClr>
                <a:schemeClr val="dk1"/>
              </a:buClr>
              <a:buSzPct val="100000"/>
              <a:buChar char="◦"/>
            </a:pPr>
            <a:r>
              <a:rPr lang="en-US"/>
              <a:t>standard, linee guida e modelli adottati dall'organizzazione;</a:t>
            </a:r>
            <a:endParaRPr/>
          </a:p>
          <a:p>
            <a:pPr indent="0" lvl="1" marL="457200" rtl="0" algn="l">
              <a:lnSpc>
                <a:spcPct val="100000"/>
              </a:lnSpc>
              <a:spcBef>
                <a:spcPts val="600"/>
              </a:spcBef>
              <a:spcAft>
                <a:spcPts val="0"/>
              </a:spcAft>
              <a:buClr>
                <a:schemeClr val="dk1"/>
              </a:buClr>
              <a:buSzPct val="30000"/>
              <a:buNone/>
            </a:pPr>
            <a:r>
              <a:rPr lang="en-US"/>
              <a:t>- capacità, intese in termini di risorse e conoscenze (ad esempio, capitale, tempo, persone, proprietà intellettuale, processi, sistemi e tecnologie);</a:t>
            </a:r>
            <a:endParaRPr sz="6000">
              <a:solidFill>
                <a:srgbClr val="000000"/>
              </a:solidFill>
              <a:latin typeface="Arial"/>
              <a:ea typeface="Arial"/>
              <a:cs typeface="Arial"/>
              <a:sym typeface="Arial"/>
            </a:endParaRPr>
          </a:p>
          <a:p>
            <a:pPr indent="-85725" lvl="1" marL="384048" rtl="0" algn="l">
              <a:lnSpc>
                <a:spcPct val="100000"/>
              </a:lnSpc>
              <a:spcBef>
                <a:spcPts val="600"/>
              </a:spcBef>
              <a:spcAft>
                <a:spcPts val="0"/>
              </a:spcAft>
              <a:buClr>
                <a:schemeClr val="dk1"/>
              </a:buClr>
              <a:buSzPct val="100000"/>
              <a:buFont typeface="Arial"/>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3"/>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Attività di gestione del rischio</a:t>
            </a:r>
            <a:endParaRPr sz="3600">
              <a:solidFill>
                <a:srgbClr val="00B0F0"/>
              </a:solidFill>
            </a:endParaRPr>
          </a:p>
        </p:txBody>
      </p:sp>
      <p:sp>
        <p:nvSpPr>
          <p:cNvPr id="437" name="Google Shape;437;p23"/>
          <p:cNvSpPr txBox="1"/>
          <p:nvPr/>
        </p:nvSpPr>
        <p:spPr>
          <a:xfrm>
            <a:off x="584200" y="1104900"/>
            <a:ext cx="8559800" cy="508000"/>
          </a:xfrm>
          <a:prstGeom prst="rect">
            <a:avLst/>
          </a:prstGeom>
          <a:noFill/>
          <a:ln>
            <a:noFill/>
          </a:ln>
        </p:spPr>
        <p:txBody>
          <a:bodyPr anchorCtr="0" anchor="t" bIns="0" lIns="0" spcFirstLastPara="1" rIns="0" wrap="square" tIns="0">
            <a:spAutoFit/>
          </a:bodyPr>
          <a:lstStyle/>
          <a:p>
            <a:pPr indent="0" lvl="0" marL="0" marR="0" rtl="0" algn="l">
              <a:lnSpc>
                <a:spcPct val="115205"/>
              </a:lnSpc>
              <a:spcBef>
                <a:spcPts val="0"/>
              </a:spcBef>
              <a:spcAft>
                <a:spcPts val="0"/>
              </a:spcAft>
              <a:buNone/>
            </a:pPr>
            <a:r>
              <a:rPr lang="en-US" sz="2795">
                <a:solidFill>
                  <a:srgbClr val="000000"/>
                </a:solidFill>
                <a:latin typeface="Arial"/>
                <a:ea typeface="Arial"/>
                <a:cs typeface="Arial"/>
                <a:sym typeface="Arial"/>
              </a:rPr>
              <a:t>- Identificare le attività</a:t>
            </a:r>
            <a:endParaRPr/>
          </a:p>
          <a:p>
            <a:pPr indent="0" lvl="0" marL="0" marR="0" rtl="0" algn="l">
              <a:lnSpc>
                <a:spcPct val="115205"/>
              </a:lnSpc>
              <a:spcBef>
                <a:spcPts val="0"/>
              </a:spcBef>
              <a:spcAft>
                <a:spcPts val="0"/>
              </a:spcAft>
              <a:buNone/>
            </a:pPr>
            <a:r>
              <a:t/>
            </a:r>
            <a:endParaRPr sz="2795">
              <a:solidFill>
                <a:srgbClr val="000000"/>
              </a:solidFill>
              <a:latin typeface="Century Gothic"/>
              <a:ea typeface="Century Gothic"/>
              <a:cs typeface="Century Gothic"/>
              <a:sym typeface="Century Gothic"/>
            </a:endParaRPr>
          </a:p>
        </p:txBody>
      </p:sp>
      <p:sp>
        <p:nvSpPr>
          <p:cNvPr id="438" name="Google Shape;438;p23"/>
          <p:cNvSpPr txBox="1"/>
          <p:nvPr/>
        </p:nvSpPr>
        <p:spPr>
          <a:xfrm>
            <a:off x="584200" y="1612900"/>
            <a:ext cx="8559800" cy="508000"/>
          </a:xfrm>
          <a:prstGeom prst="rect">
            <a:avLst/>
          </a:prstGeom>
          <a:noFill/>
          <a:ln>
            <a:noFill/>
          </a:ln>
        </p:spPr>
        <p:txBody>
          <a:bodyPr anchorCtr="0" anchor="t" bIns="0" lIns="0" spcFirstLastPara="1" rIns="0" wrap="square" tIns="0">
            <a:spAutoFit/>
          </a:bodyPr>
          <a:lstStyle/>
          <a:p>
            <a:pPr indent="0" lvl="0" marL="0" marR="0" rtl="0" algn="l">
              <a:lnSpc>
                <a:spcPct val="115205"/>
              </a:lnSpc>
              <a:spcBef>
                <a:spcPts val="0"/>
              </a:spcBef>
              <a:spcAft>
                <a:spcPts val="0"/>
              </a:spcAft>
              <a:buNone/>
            </a:pPr>
            <a:r>
              <a:rPr lang="en-US" sz="2795">
                <a:solidFill>
                  <a:srgbClr val="000000"/>
                </a:solidFill>
                <a:latin typeface="Arial"/>
                <a:ea typeface="Arial"/>
                <a:cs typeface="Arial"/>
                <a:sym typeface="Arial"/>
              </a:rPr>
              <a:t>- Identificare le minacce a tali risorse</a:t>
            </a:r>
            <a:endParaRPr/>
          </a:p>
          <a:p>
            <a:pPr indent="0" lvl="0" marL="0" marR="0" rtl="0" algn="l">
              <a:lnSpc>
                <a:spcPct val="115205"/>
              </a:lnSpc>
              <a:spcBef>
                <a:spcPts val="0"/>
              </a:spcBef>
              <a:spcAft>
                <a:spcPts val="0"/>
              </a:spcAft>
              <a:buNone/>
            </a:pPr>
            <a:r>
              <a:t/>
            </a:r>
            <a:endParaRPr sz="2795">
              <a:solidFill>
                <a:srgbClr val="000000"/>
              </a:solidFill>
              <a:latin typeface="Century Gothic"/>
              <a:ea typeface="Century Gothic"/>
              <a:cs typeface="Century Gothic"/>
              <a:sym typeface="Century Gothic"/>
            </a:endParaRPr>
          </a:p>
        </p:txBody>
      </p:sp>
      <p:sp>
        <p:nvSpPr>
          <p:cNvPr id="439" name="Google Shape;439;p23"/>
          <p:cNvSpPr txBox="1"/>
          <p:nvPr/>
        </p:nvSpPr>
        <p:spPr>
          <a:xfrm>
            <a:off x="584199" y="2108200"/>
            <a:ext cx="10083799" cy="1278555"/>
          </a:xfrm>
          <a:prstGeom prst="rect">
            <a:avLst/>
          </a:prstGeom>
          <a:noFill/>
          <a:ln>
            <a:noFill/>
          </a:ln>
        </p:spPr>
        <p:txBody>
          <a:bodyPr anchorCtr="0" anchor="t" bIns="0" lIns="0" spcFirstLastPara="1" rIns="0" wrap="square" tIns="0">
            <a:spAutoFit/>
          </a:bodyPr>
          <a:lstStyle/>
          <a:p>
            <a:pPr indent="0" lvl="0" marL="0" marR="0" rtl="0" algn="l">
              <a:lnSpc>
                <a:spcPct val="121645"/>
              </a:lnSpc>
              <a:spcBef>
                <a:spcPts val="0"/>
              </a:spcBef>
              <a:spcAft>
                <a:spcPts val="0"/>
              </a:spcAft>
              <a:buNone/>
            </a:pPr>
            <a:r>
              <a:rPr lang="en-US" sz="2795">
                <a:solidFill>
                  <a:srgbClr val="000000"/>
                </a:solidFill>
                <a:latin typeface="Arial"/>
                <a:ea typeface="Arial"/>
                <a:cs typeface="Arial"/>
                <a:sym typeface="Arial"/>
              </a:rPr>
              <a:t>- Individuare le vulnerabilità che potrebbero essere sfruttate</a:t>
            </a:r>
            <a:br>
              <a:rPr lang="en-US" sz="2795">
                <a:solidFill>
                  <a:srgbClr val="000000"/>
                </a:solidFill>
                <a:latin typeface="Times New Roman"/>
                <a:ea typeface="Times New Roman"/>
                <a:cs typeface="Times New Roman"/>
                <a:sym typeface="Times New Roman"/>
              </a:rPr>
            </a:br>
            <a:r>
              <a:rPr lang="en-US" sz="2795">
                <a:solidFill>
                  <a:srgbClr val="000000"/>
                </a:solidFill>
                <a:latin typeface="Arial"/>
                <a:ea typeface="Arial"/>
                <a:cs typeface="Arial"/>
                <a:sym typeface="Arial"/>
              </a:rPr>
              <a:t>dalle minacce</a:t>
            </a:r>
            <a:endParaRPr/>
          </a:p>
          <a:p>
            <a:pPr indent="0" lvl="0" marL="0" marR="0" rtl="0" algn="l">
              <a:lnSpc>
                <a:spcPct val="121645"/>
              </a:lnSpc>
              <a:spcBef>
                <a:spcPts val="0"/>
              </a:spcBef>
              <a:spcAft>
                <a:spcPts val="0"/>
              </a:spcAft>
              <a:buNone/>
            </a:pPr>
            <a:r>
              <a:t/>
            </a:r>
            <a:endParaRPr sz="2795">
              <a:solidFill>
                <a:srgbClr val="000000"/>
              </a:solidFill>
              <a:latin typeface="Century Gothic"/>
              <a:ea typeface="Century Gothic"/>
              <a:cs typeface="Century Gothic"/>
              <a:sym typeface="Century Gothic"/>
            </a:endParaRPr>
          </a:p>
        </p:txBody>
      </p:sp>
      <p:sp>
        <p:nvSpPr>
          <p:cNvPr id="440" name="Google Shape;440;p23"/>
          <p:cNvSpPr txBox="1"/>
          <p:nvPr/>
        </p:nvSpPr>
        <p:spPr>
          <a:xfrm>
            <a:off x="584199" y="3060700"/>
            <a:ext cx="10630647" cy="1269578"/>
          </a:xfrm>
          <a:prstGeom prst="rect">
            <a:avLst/>
          </a:prstGeom>
          <a:noFill/>
          <a:ln>
            <a:noFill/>
          </a:ln>
        </p:spPr>
        <p:txBody>
          <a:bodyPr anchorCtr="0" anchor="t" bIns="0" lIns="0" spcFirstLastPara="1" rIns="0" wrap="square" tIns="0">
            <a:spAutoFit/>
          </a:bodyPr>
          <a:lstStyle/>
          <a:p>
            <a:pPr indent="0" lvl="0" marL="0" marR="0" rtl="0" algn="l">
              <a:lnSpc>
                <a:spcPct val="118067"/>
              </a:lnSpc>
              <a:spcBef>
                <a:spcPts val="0"/>
              </a:spcBef>
              <a:spcAft>
                <a:spcPts val="0"/>
              </a:spcAft>
              <a:buNone/>
            </a:pPr>
            <a:r>
              <a:rPr lang="en-US" sz="2795">
                <a:solidFill>
                  <a:srgbClr val="000000"/>
                </a:solidFill>
                <a:latin typeface="Arial"/>
                <a:ea typeface="Arial"/>
                <a:cs typeface="Arial"/>
                <a:sym typeface="Arial"/>
              </a:rPr>
              <a:t>- Identificare gli impatti che le perdite di CIAA possono</a:t>
            </a:r>
            <a:br>
              <a:rPr lang="en-US" sz="2795">
                <a:solidFill>
                  <a:srgbClr val="000000"/>
                </a:solidFill>
                <a:latin typeface="Times New Roman"/>
                <a:ea typeface="Times New Roman"/>
                <a:cs typeface="Times New Roman"/>
                <a:sym typeface="Times New Roman"/>
              </a:rPr>
            </a:br>
            <a:r>
              <a:rPr lang="en-US" sz="2795">
                <a:solidFill>
                  <a:srgbClr val="000000"/>
                </a:solidFill>
                <a:latin typeface="Arial"/>
                <a:ea typeface="Arial"/>
                <a:cs typeface="Arial"/>
                <a:sym typeface="Arial"/>
              </a:rPr>
              <a:t>avere su queste attività</a:t>
            </a:r>
            <a:endParaRPr/>
          </a:p>
          <a:p>
            <a:pPr indent="0" lvl="0" marL="0" marR="0" rtl="0" algn="l">
              <a:lnSpc>
                <a:spcPct val="118067"/>
              </a:lnSpc>
              <a:spcBef>
                <a:spcPts val="0"/>
              </a:spcBef>
              <a:spcAft>
                <a:spcPts val="0"/>
              </a:spcAft>
              <a:buNone/>
            </a:pPr>
            <a:r>
              <a:t/>
            </a:r>
            <a:endParaRPr sz="2795">
              <a:solidFill>
                <a:srgbClr val="000000"/>
              </a:solidFill>
              <a:latin typeface="Century Gothic"/>
              <a:ea typeface="Century Gothic"/>
              <a:cs typeface="Century Gothic"/>
              <a:sym typeface="Century Gothic"/>
            </a:endParaRPr>
          </a:p>
        </p:txBody>
      </p:sp>
      <p:sp>
        <p:nvSpPr>
          <p:cNvPr id="441" name="Google Shape;441;p23"/>
          <p:cNvSpPr txBox="1"/>
          <p:nvPr/>
        </p:nvSpPr>
        <p:spPr>
          <a:xfrm>
            <a:off x="745564" y="3882055"/>
            <a:ext cx="9368119" cy="3082126"/>
          </a:xfrm>
          <a:prstGeom prst="rect">
            <a:avLst/>
          </a:prstGeom>
          <a:noFill/>
          <a:ln>
            <a:noFill/>
          </a:ln>
        </p:spPr>
        <p:txBody>
          <a:bodyPr anchorCtr="0" anchor="t" bIns="45700" lIns="91425" spcFirstLastPara="1" rIns="91425" wrap="square" tIns="45700">
            <a:spAutoFit/>
          </a:bodyPr>
          <a:lstStyle/>
          <a:p>
            <a:pPr indent="-127000" lvl="1" marL="12700" marR="48635" rtl="0" algn="l">
              <a:lnSpc>
                <a:spcPct val="16975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Gli asset sono risorse o informazioni da proteggere</a:t>
            </a:r>
            <a:endParaRPr/>
          </a:p>
          <a:p>
            <a:pPr indent="-127000" lvl="0" marL="0" marR="0" rtl="0" algn="l">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Obiettivo</a:t>
            </a:r>
            <a:endParaRPr/>
          </a:p>
          <a:p>
            <a:pPr indent="-88900" lvl="1" marL="45720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entury Gothic"/>
                <a:ea typeface="Century Gothic"/>
                <a:cs typeface="Century Gothic"/>
                <a:sym typeface="Century Gothic"/>
              </a:rPr>
              <a:t>Raccogliere in modo proattivo tutte le informazioni necessarie sulle risorse dell'organizzazione.</a:t>
            </a:r>
            <a:endParaRPr/>
          </a:p>
          <a:p>
            <a:pPr indent="0" lvl="2" marL="914400" marR="0" rtl="0" algn="l">
              <a:spcBef>
                <a:spcPts val="0"/>
              </a:spcBef>
              <a:spcAft>
                <a:spcPts val="0"/>
              </a:spcAft>
              <a:buNone/>
            </a:pPr>
            <a:r>
              <a:rPr b="0" i="0" lang="en-US" sz="1400" u="none" cap="none" strike="noStrike">
                <a:solidFill>
                  <a:schemeClr val="dk1"/>
                </a:solidFill>
                <a:latin typeface="Century Gothic"/>
                <a:ea typeface="Century Gothic"/>
                <a:cs typeface="Century Gothic"/>
                <a:sym typeface="Century Gothic"/>
              </a:rPr>
              <a:t>Monitorare gli asset identificati per rendersi conto degli attacchi</a:t>
            </a:r>
            <a:endParaRPr/>
          </a:p>
          <a:p>
            <a:pPr indent="0" lvl="3" marL="1371600" marR="0" rtl="0" algn="l">
              <a:spcBef>
                <a:spcPts val="0"/>
              </a:spcBef>
              <a:spcAft>
                <a:spcPts val="0"/>
              </a:spcAft>
              <a:buNone/>
            </a:pPr>
            <a:r>
              <a:rPr b="0" i="0" lang="en-US" sz="1400" u="none" cap="none" strike="noStrike">
                <a:solidFill>
                  <a:schemeClr val="dk1"/>
                </a:solidFill>
                <a:latin typeface="Century Gothic"/>
                <a:ea typeface="Century Gothic"/>
                <a:cs typeface="Century Gothic"/>
                <a:sym typeface="Century Gothic"/>
              </a:rPr>
              <a:t>Adottare le azioni necessarie</a:t>
            </a:r>
            <a:endParaRPr/>
          </a:p>
          <a:p>
            <a:pPr indent="-127000" lvl="0" marL="0" marR="0" rtl="0" algn="l">
              <a:spcBef>
                <a:spcPts val="0"/>
              </a:spcBef>
              <a:spcAft>
                <a:spcPts val="0"/>
              </a:spcAft>
              <a:buClr>
                <a:schemeClr val="dk1"/>
              </a:buClr>
              <a:buSzPts val="2000"/>
              <a:buFont typeface="Arial"/>
              <a:buChar char="•"/>
            </a:pPr>
            <a:r>
              <a:rPr lang="en-US" sz="2000">
                <a:solidFill>
                  <a:schemeClr val="dk1"/>
                </a:solidFill>
                <a:latin typeface="Century Gothic"/>
                <a:ea typeface="Century Gothic"/>
                <a:cs typeface="Century Gothic"/>
                <a:sym typeface="Century Gothic"/>
              </a:rPr>
              <a:t>Importanza</a:t>
            </a:r>
            <a:endParaRPr/>
          </a:p>
          <a:p>
            <a:pPr indent="-88900" lvl="1" marL="45720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entury Gothic"/>
                <a:ea typeface="Century Gothic"/>
                <a:cs typeface="Century Gothic"/>
                <a:sym typeface="Century Gothic"/>
              </a:rPr>
              <a:t>La maggior parte delle organizzazioni non è a conoscenza delle compromissioni</a:t>
            </a:r>
            <a:endParaRPr/>
          </a:p>
          <a:p>
            <a:pPr indent="-88900" lvl="2" marL="91440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entury Gothic"/>
                <a:ea typeface="Century Gothic"/>
                <a:cs typeface="Century Gothic"/>
                <a:sym typeface="Century Gothic"/>
              </a:rPr>
              <a:t>Il 92% di tutti gli incidenti di sicurezza informatica del 2011 è stato identificato da terze parti</a:t>
            </a:r>
            <a:endParaRPr/>
          </a:p>
          <a:p>
            <a:pPr indent="-88900" lvl="3" marL="137160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entury Gothic"/>
                <a:ea typeface="Century Gothic"/>
                <a:cs typeface="Century Gothic"/>
                <a:sym typeface="Century Gothic"/>
              </a:rPr>
              <a:t>Ad esempio, forze dell'ordine, altri ISP.</a:t>
            </a:r>
            <a:endParaRPr/>
          </a:p>
          <a:p>
            <a:pPr indent="-88900" lvl="2" marL="91440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entury Gothic"/>
                <a:ea typeface="Century Gothic"/>
                <a:cs typeface="Century Gothic"/>
                <a:sym typeface="Century Gothic"/>
              </a:rPr>
              <a:t>Spesso gli attacchi si protraggono per settimane o mesi.</a:t>
            </a:r>
            <a:endParaRPr/>
          </a:p>
          <a:p>
            <a:pPr indent="0" lvl="1" marL="457200" marR="0" rtl="0" algn="l">
              <a:spcBef>
                <a:spcPts val="0"/>
              </a:spcBef>
              <a:spcAft>
                <a:spcPts val="0"/>
              </a:spcAft>
              <a:buClr>
                <a:schemeClr val="dk1"/>
              </a:buClr>
              <a:buSzPts val="2795"/>
              <a:buFont typeface="Arial"/>
              <a:buNone/>
            </a:pPr>
            <a:r>
              <a:t/>
            </a:r>
            <a:endParaRPr b="0" i="0" sz="2795"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4"/>
          <p:cNvSpPr txBox="1"/>
          <p:nvPr>
            <p:ph type="title"/>
          </p:nvPr>
        </p:nvSpPr>
        <p:spPr>
          <a:xfrm>
            <a:off x="795169" y="89646"/>
            <a:ext cx="10058400" cy="110265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r>
              <a:rPr lang="en-US" sz="3600">
                <a:solidFill>
                  <a:srgbClr val="00A0DA"/>
                </a:solidFill>
                <a:latin typeface="Arial"/>
                <a:ea typeface="Arial"/>
                <a:cs typeface="Arial"/>
                <a:sym typeface="Arial"/>
              </a:rPr>
              <a:t>Tipi di attività</a:t>
            </a:r>
            <a:br>
              <a:rPr lang="en-US" sz="3600">
                <a:solidFill>
                  <a:srgbClr val="00A0DA"/>
                </a:solidFill>
                <a:latin typeface="Arial"/>
                <a:ea typeface="Arial"/>
                <a:cs typeface="Arial"/>
                <a:sym typeface="Arial"/>
              </a:rPr>
            </a:br>
            <a:endParaRPr sz="3600">
              <a:solidFill>
                <a:srgbClr val="00B0F0"/>
              </a:solidFill>
            </a:endParaRPr>
          </a:p>
        </p:txBody>
      </p:sp>
      <p:sp>
        <p:nvSpPr>
          <p:cNvPr id="447" name="Google Shape;447;p24"/>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448" name="Google Shape;448;p24"/>
          <p:cNvSpPr txBox="1"/>
          <p:nvPr/>
        </p:nvSpPr>
        <p:spPr>
          <a:xfrm>
            <a:off x="519953" y="1100198"/>
            <a:ext cx="10183905" cy="586006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Generale</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Asset presenti nella maggior parte delle organizzazioni</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Ad esempio, e-mail</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Possibili liste di controllo a livello di settore</a:t>
            </a:r>
            <a:endParaRPr/>
          </a:p>
          <a:p>
            <a:pPr indent="-342900" lvl="0" marL="34290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Idiosincratico</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Distinti per un'organizzazione</a:t>
            </a:r>
            <a:endParaRPr/>
          </a:p>
          <a:p>
            <a:pPr indent="-228600" lvl="2" marL="1143000" marR="0" rtl="0" algn="l">
              <a:lnSpc>
                <a:spcPct val="100000"/>
              </a:lnSpc>
              <a:spcBef>
                <a:spcPts val="280"/>
              </a:spcBef>
              <a:spcAft>
                <a:spcPts val="0"/>
              </a:spcAft>
              <a:buClr>
                <a:schemeClr val="dk1"/>
              </a:buClr>
              <a:buSzPts val="1400"/>
              <a:buFont typeface="Arial"/>
              <a:buChar char="•"/>
            </a:pPr>
            <a:r>
              <a:rPr b="0" i="0" lang="en-US" sz="1400" u="none" cap="none" strike="noStrike">
                <a:solidFill>
                  <a:schemeClr val="dk1"/>
                </a:solidFill>
                <a:latin typeface="Century Gothic"/>
                <a:ea typeface="Century Gothic"/>
                <a:cs typeface="Century Gothic"/>
                <a:sym typeface="Century Gothic"/>
              </a:rPr>
              <a:t>Ad esempio, le pagelle degli studenti</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Difficile l'identificazione corretta</a:t>
            </a:r>
            <a:endParaRPr/>
          </a:p>
          <a:p>
            <a:pPr indent="-285750" lvl="1" marL="742950" marR="0" rtl="0" algn="l">
              <a:lnSpc>
                <a:spcPct val="100000"/>
              </a:lnSpc>
              <a:spcBef>
                <a:spcPts val="32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richiede la determinazione dei processi, delle procedure e delle attività dell'organizzazione </a:t>
            </a:r>
            <a:endParaRPr/>
          </a:p>
          <a:p>
            <a:pPr indent="-228600" lvl="2" marL="1143000" marR="0" rtl="0" algn="l">
              <a:lnSpc>
                <a:spcPct val="100000"/>
              </a:lnSpc>
              <a:spcBef>
                <a:spcPts val="280"/>
              </a:spcBef>
              <a:spcAft>
                <a:spcPts val="0"/>
              </a:spcAft>
              <a:buClr>
                <a:schemeClr val="dk1"/>
              </a:buClr>
              <a:buSzPts val="1400"/>
              <a:buFont typeface="Arial"/>
              <a:buChar char="•"/>
            </a:pPr>
            <a:r>
              <a:rPr b="0" i="0" lang="en-US" sz="1400" u="none" cap="none" strike="noStrike">
                <a:solidFill>
                  <a:schemeClr val="dk1"/>
                </a:solidFill>
                <a:latin typeface="Century Gothic"/>
                <a:ea typeface="Century Gothic"/>
                <a:cs typeface="Century Gothic"/>
                <a:sym typeface="Century Gothic"/>
              </a:rPr>
              <a:t>È necessario un notevole impegno e attenzione ai dettagli</a:t>
            </a:r>
            <a:endParaRPr/>
          </a:p>
          <a:p>
            <a:pPr indent="-101600" lvl="0" marL="0"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Due approcci</a:t>
            </a:r>
            <a:endParaRPr/>
          </a:p>
          <a:p>
            <a:pPr indent="-101600" lvl="1" marL="45720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Dal basso verso l'alto</a:t>
            </a:r>
            <a:endParaRPr/>
          </a:p>
          <a:p>
            <a:pPr indent="-101600" lvl="2" marL="91440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Parlare con i colleghi/ Curva di apprendimento</a:t>
            </a:r>
            <a:endParaRPr/>
          </a:p>
          <a:p>
            <a:pPr indent="-101600" lvl="2" marL="91440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Imparare il funzionamento interno dell'azienda/ Conoscenza dei dipendenti</a:t>
            </a:r>
            <a:endParaRPr/>
          </a:p>
          <a:p>
            <a:pPr indent="-101600" lvl="1" marL="45720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Dall'alto verso il basso</a:t>
            </a:r>
            <a:endParaRPr/>
          </a:p>
          <a:p>
            <a:pPr indent="-101600" lvl="2" marL="91440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"Chi siamo" sul sito web/ Relazioni annuali</a:t>
            </a:r>
            <a:endParaRPr/>
          </a:p>
          <a:p>
            <a:pPr indent="-101600" lvl="2" marL="91440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entury Gothic"/>
                <a:ea typeface="Century Gothic"/>
                <a:cs typeface="Century Gothic"/>
                <a:sym typeface="Century Gothic"/>
              </a:rPr>
              <a:t>Dichiarazione di visione/ dichiarazione di missione</a:t>
            </a:r>
            <a:endParaRPr/>
          </a:p>
          <a:p>
            <a:pPr indent="-139700" lvl="0" marL="228600" marR="0" rtl="0" algn="l">
              <a:spcBef>
                <a:spcPts val="280"/>
              </a:spcBef>
              <a:spcAft>
                <a:spcPts val="0"/>
              </a:spcAft>
              <a:buClr>
                <a:schemeClr val="dk1"/>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a:p>
            <a:pPr indent="-76200" lvl="2" marL="114300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76200" lvl="2" marL="114300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25"/>
          <p:cNvSpPr txBox="1"/>
          <p:nvPr>
            <p:ph type="title"/>
          </p:nvPr>
        </p:nvSpPr>
        <p:spPr>
          <a:xfrm>
            <a:off x="882127" y="67236"/>
            <a:ext cx="10058400" cy="101301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7CC5"/>
                </a:solidFill>
                <a:latin typeface="Arial"/>
                <a:ea typeface="Arial"/>
                <a:cs typeface="Arial"/>
                <a:sym typeface="Arial"/>
              </a:rPr>
              <a:t>Patrimonio organizzativo</a:t>
            </a:r>
            <a:br>
              <a:rPr lang="en-US" sz="3600">
                <a:solidFill>
                  <a:srgbClr val="007CC5"/>
                </a:solidFill>
                <a:latin typeface="Arial"/>
                <a:ea typeface="Arial"/>
                <a:cs typeface="Arial"/>
                <a:sym typeface="Arial"/>
              </a:rPr>
            </a:br>
            <a:endParaRPr sz="3600">
              <a:solidFill>
                <a:srgbClr val="00B0F0"/>
              </a:solidFill>
            </a:endParaRPr>
          </a:p>
        </p:txBody>
      </p:sp>
      <p:sp>
        <p:nvSpPr>
          <p:cNvPr id="454" name="Google Shape;454;p25"/>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pic>
        <p:nvPicPr>
          <p:cNvPr descr="Image result for organization assets used in system" id="455" name="Google Shape;455;p25"/>
          <p:cNvPicPr preferRelativeResize="0"/>
          <p:nvPr/>
        </p:nvPicPr>
        <p:blipFill rotWithShape="1">
          <a:blip r:embed="rId3">
            <a:alphaModFix/>
          </a:blip>
          <a:srcRect b="0" l="0" r="0" t="0"/>
          <a:stretch/>
        </p:blipFill>
        <p:spPr>
          <a:xfrm>
            <a:off x="327211" y="1080247"/>
            <a:ext cx="5114366" cy="3835775"/>
          </a:xfrm>
          <a:prstGeom prst="rect">
            <a:avLst/>
          </a:prstGeom>
          <a:noFill/>
          <a:ln>
            <a:noFill/>
          </a:ln>
        </p:spPr>
      </p:pic>
      <p:graphicFrame>
        <p:nvGraphicFramePr>
          <p:cNvPr id="456" name="Google Shape;456;p25"/>
          <p:cNvGraphicFramePr/>
          <p:nvPr/>
        </p:nvGraphicFramePr>
        <p:xfrm>
          <a:off x="5535709" y="2198146"/>
          <a:ext cx="3000000" cy="3000000"/>
        </p:xfrm>
        <a:graphic>
          <a:graphicData uri="http://schemas.openxmlformats.org/drawingml/2006/table">
            <a:tbl>
              <a:tblPr bandRow="1" firstRow="1">
                <a:noFill/>
                <a:tableStyleId>{0FC8FD03-5565-4D52-9AF0-5BC234C72898}</a:tableStyleId>
              </a:tblPr>
              <a:tblGrid>
                <a:gridCol w="2201675"/>
                <a:gridCol w="1431075"/>
                <a:gridCol w="1431075"/>
                <a:gridCol w="1431075"/>
              </a:tblGrid>
              <a:tr h="268250">
                <a:tc>
                  <a:txBody>
                    <a:bodyPr/>
                    <a:lstStyle/>
                    <a:p>
                      <a:pPr indent="0" lvl="0" marL="0" marR="0" rtl="0" algn="l">
                        <a:spcBef>
                          <a:spcPts val="0"/>
                        </a:spcBef>
                        <a:spcAft>
                          <a:spcPts val="0"/>
                        </a:spcAft>
                        <a:buNone/>
                      </a:pPr>
                      <a:r>
                        <a:rPr lang="en-US" sz="1800" u="none" cap="none" strike="noStrike"/>
                        <a:t>Patrimonio</a:t>
                      </a:r>
                      <a:endParaRPr/>
                    </a:p>
                  </a:txBody>
                  <a:tcPr marT="45725" marB="45725" marR="91450" marL="91450"/>
                </a:tc>
                <a:tc>
                  <a:txBody>
                    <a:bodyPr/>
                    <a:lstStyle/>
                    <a:p>
                      <a:pPr indent="0" lvl="0" marL="0" marR="0" rtl="0" algn="l">
                        <a:spcBef>
                          <a:spcPts val="0"/>
                        </a:spcBef>
                        <a:spcAft>
                          <a:spcPts val="0"/>
                        </a:spcAft>
                        <a:buNone/>
                      </a:pPr>
                      <a:r>
                        <a:rPr lang="en-US" sz="1800"/>
                        <a:t>Tipo di attività</a:t>
                      </a:r>
                      <a:endParaRPr/>
                    </a:p>
                  </a:txBody>
                  <a:tcPr marT="45725" marB="45725" marR="91450" marL="91450"/>
                </a:tc>
                <a:tc>
                  <a:txBody>
                    <a:bodyPr/>
                    <a:lstStyle/>
                    <a:p>
                      <a:pPr indent="0" lvl="0" marL="0" marR="0" rtl="0" algn="l">
                        <a:spcBef>
                          <a:spcPts val="0"/>
                        </a:spcBef>
                        <a:spcAft>
                          <a:spcPts val="0"/>
                        </a:spcAft>
                        <a:buNone/>
                      </a:pPr>
                      <a:r>
                        <a:rPr lang="en-US" sz="1800"/>
                        <a:t>Sensibilità</a:t>
                      </a:r>
                      <a:endParaRPr/>
                    </a:p>
                  </a:txBody>
                  <a:tcPr marT="45725" marB="45725" marR="91450" marL="91450"/>
                </a:tc>
                <a:tc>
                  <a:txBody>
                    <a:bodyPr/>
                    <a:lstStyle/>
                    <a:p>
                      <a:pPr indent="0" lvl="0" marL="0" marR="0" rtl="0" algn="l">
                        <a:spcBef>
                          <a:spcPts val="0"/>
                        </a:spcBef>
                        <a:spcAft>
                          <a:spcPts val="0"/>
                        </a:spcAft>
                        <a:buNone/>
                      </a:pPr>
                      <a:r>
                        <a:rPr lang="en-US" sz="1800"/>
                        <a:t>Criticità</a:t>
                      </a:r>
                      <a:endParaRPr/>
                    </a:p>
                  </a:txBody>
                  <a:tcPr marT="45725" marB="45725" marR="91450" marL="91450"/>
                </a:tc>
              </a:tr>
              <a:tr h="463025">
                <a:tc>
                  <a:txBody>
                    <a:bodyPr/>
                    <a:lstStyle/>
                    <a:p>
                      <a:pPr indent="0" lvl="0" marL="0" marR="0" rtl="0" algn="l">
                        <a:spcBef>
                          <a:spcPts val="0"/>
                        </a:spcBef>
                        <a:spcAft>
                          <a:spcPts val="0"/>
                        </a:spcAft>
                        <a:buNone/>
                      </a:pPr>
                      <a:r>
                        <a:rPr lang="en-US" sz="1800"/>
                        <a:t>Computer portatile</a:t>
                      </a:r>
                      <a:endParaRPr/>
                    </a:p>
                  </a:txBody>
                  <a:tcPr marT="45725" marB="45725" marR="91450" marL="91450"/>
                </a:tc>
                <a:tc>
                  <a:txBody>
                    <a:bodyPr/>
                    <a:lstStyle/>
                    <a:p>
                      <a:pPr indent="0" lvl="0" marL="0" marR="0" rtl="0" algn="l">
                        <a:spcBef>
                          <a:spcPts val="0"/>
                        </a:spcBef>
                        <a:spcAft>
                          <a:spcPts val="0"/>
                        </a:spcAft>
                        <a:buNone/>
                      </a:pPr>
                      <a:r>
                        <a:rPr lang="en-US" sz="1800"/>
                        <a:t>Attività hardware</a:t>
                      </a:r>
                      <a:endParaRPr/>
                    </a:p>
                  </a:txBody>
                  <a:tcPr marT="45725" marB="45725" marR="91450" marL="91450"/>
                </a:tc>
                <a:tc>
                  <a:txBody>
                    <a:bodyPr/>
                    <a:lstStyle/>
                    <a:p>
                      <a:pPr indent="0" lvl="0" marL="0" marR="0" rtl="0" algn="l">
                        <a:spcBef>
                          <a:spcPts val="0"/>
                        </a:spcBef>
                        <a:spcAft>
                          <a:spcPts val="0"/>
                        </a:spcAft>
                        <a:buNone/>
                      </a:pPr>
                      <a:r>
                        <a:rPr lang="en-US" sz="1800"/>
                        <a:t>Limitato</a:t>
                      </a:r>
                      <a:endParaRPr/>
                    </a:p>
                  </a:txBody>
                  <a:tcPr marT="45725" marB="45725" marR="91450" marL="91450"/>
                </a:tc>
                <a:tc>
                  <a:txBody>
                    <a:bodyPr/>
                    <a:lstStyle/>
                    <a:p>
                      <a:pPr indent="0" lvl="0" marL="0" marR="0" rtl="0" algn="l">
                        <a:spcBef>
                          <a:spcPts val="0"/>
                        </a:spcBef>
                        <a:spcAft>
                          <a:spcPts val="0"/>
                        </a:spcAft>
                        <a:buNone/>
                      </a:pPr>
                      <a:r>
                        <a:rPr lang="en-US" sz="1800"/>
                        <a:t>Richiesto</a:t>
                      </a:r>
                      <a:endParaRPr/>
                    </a:p>
                  </a:txBody>
                  <a:tcPr marT="45725" marB="45725" marR="91450" marL="91450"/>
                </a:tc>
              </a:tr>
              <a:tr h="463025">
                <a:tc>
                  <a:txBody>
                    <a:bodyPr/>
                    <a:lstStyle/>
                    <a:p>
                      <a:pPr indent="0" lvl="0" marL="0" marR="0" rtl="0" algn="l">
                        <a:spcBef>
                          <a:spcPts val="0"/>
                        </a:spcBef>
                        <a:spcAft>
                          <a:spcPts val="0"/>
                        </a:spcAft>
                        <a:buNone/>
                      </a:pPr>
                      <a:r>
                        <a:rPr lang="en-US" sz="1800"/>
                        <a:t>Voti degli studenti</a:t>
                      </a:r>
                      <a:endParaRPr/>
                    </a:p>
                  </a:txBody>
                  <a:tcPr marT="45725" marB="45725" marR="91450" marL="91450"/>
                </a:tc>
                <a:tc>
                  <a:txBody>
                    <a:bodyPr/>
                    <a:lstStyle/>
                    <a:p>
                      <a:pPr indent="0" lvl="0" marL="0" marR="0" rtl="0" algn="l">
                        <a:spcBef>
                          <a:spcPts val="0"/>
                        </a:spcBef>
                        <a:spcAft>
                          <a:spcPts val="0"/>
                        </a:spcAft>
                        <a:buNone/>
                      </a:pPr>
                      <a:r>
                        <a:rPr lang="en-US" sz="1800"/>
                        <a:t>Patrimonio informativo</a:t>
                      </a:r>
                      <a:endParaRPr/>
                    </a:p>
                  </a:txBody>
                  <a:tcPr marT="45725" marB="45725" marR="91450" marL="91450"/>
                </a:tc>
                <a:tc>
                  <a:txBody>
                    <a:bodyPr/>
                    <a:lstStyle/>
                    <a:p>
                      <a:pPr indent="0" lvl="0" marL="0" marR="0" rtl="0" algn="l">
                        <a:spcBef>
                          <a:spcPts val="0"/>
                        </a:spcBef>
                        <a:spcAft>
                          <a:spcPts val="0"/>
                        </a:spcAft>
                        <a:buNone/>
                      </a:pPr>
                      <a:r>
                        <a:rPr lang="en-US" sz="1800"/>
                        <a:t>Limitato</a:t>
                      </a:r>
                      <a:endParaRPr/>
                    </a:p>
                  </a:txBody>
                  <a:tcPr marT="45725" marB="45725" marR="91450" marL="91450"/>
                </a:tc>
                <a:tc>
                  <a:txBody>
                    <a:bodyPr/>
                    <a:lstStyle/>
                    <a:p>
                      <a:pPr indent="0" lvl="0" marL="0" marR="0" rtl="0" algn="l">
                        <a:spcBef>
                          <a:spcPts val="0"/>
                        </a:spcBef>
                        <a:spcAft>
                          <a:spcPts val="0"/>
                        </a:spcAft>
                        <a:buNone/>
                      </a:pPr>
                      <a:r>
                        <a:rPr lang="en-US" sz="1800"/>
                        <a:t>Essenziale</a:t>
                      </a:r>
                      <a:endParaRPr/>
                    </a:p>
                  </a:txBody>
                  <a:tcPr marT="45725" marB="45725" marR="91450" marL="91450"/>
                </a:tc>
              </a:tr>
              <a:tr h="463025">
                <a:tc>
                  <a:txBody>
                    <a:bodyPr/>
                    <a:lstStyle/>
                    <a:p>
                      <a:pPr indent="0" lvl="0" marL="0" marR="0" rtl="0" algn="l">
                        <a:spcBef>
                          <a:spcPts val="0"/>
                        </a:spcBef>
                        <a:spcAft>
                          <a:spcPts val="0"/>
                        </a:spcAft>
                        <a:buNone/>
                      </a:pPr>
                      <a:r>
                        <a:rPr lang="en-US" sz="1800"/>
                        <a:t>Smith Richard - Analista della sicurezza </a:t>
                      </a:r>
                      <a:endParaRPr/>
                    </a:p>
                  </a:txBody>
                  <a:tcPr marT="45725" marB="45725" marR="91450" marL="91450"/>
                </a:tc>
                <a:tc>
                  <a:txBody>
                    <a:bodyPr/>
                    <a:lstStyle/>
                    <a:p>
                      <a:pPr indent="0" lvl="0" marL="0" marR="0" rtl="0" algn="l">
                        <a:spcBef>
                          <a:spcPts val="0"/>
                        </a:spcBef>
                        <a:spcAft>
                          <a:spcPts val="0"/>
                        </a:spcAft>
                        <a:buNone/>
                      </a:pPr>
                      <a:r>
                        <a:rPr lang="en-US" sz="1800"/>
                        <a:t>Attività del personale</a:t>
                      </a:r>
                      <a:endParaRPr/>
                    </a:p>
                  </a:txBody>
                  <a:tcPr marT="45725" marB="45725" marR="91450" marL="91450"/>
                </a:tc>
                <a:tc>
                  <a:txBody>
                    <a:bodyPr/>
                    <a:lstStyle/>
                    <a:p>
                      <a:pPr indent="0" lvl="0" marL="0" marR="0" rtl="0" algn="l">
                        <a:spcBef>
                          <a:spcPts val="0"/>
                        </a:spcBef>
                        <a:spcAft>
                          <a:spcPts val="0"/>
                        </a:spcAft>
                        <a:buNone/>
                      </a:pPr>
                      <a:r>
                        <a:rPr lang="en-US" sz="1800"/>
                        <a:t>Limitato</a:t>
                      </a:r>
                      <a:endParaRPr/>
                    </a:p>
                  </a:txBody>
                  <a:tcPr marT="45725" marB="45725" marR="91450" marL="91450"/>
                </a:tc>
                <a:tc>
                  <a:txBody>
                    <a:bodyPr/>
                    <a:lstStyle/>
                    <a:p>
                      <a:pPr indent="0" lvl="0" marL="0" marR="0" rtl="0" algn="l">
                        <a:spcBef>
                          <a:spcPts val="0"/>
                        </a:spcBef>
                        <a:spcAft>
                          <a:spcPts val="0"/>
                        </a:spcAft>
                        <a:buNone/>
                      </a:pPr>
                      <a:r>
                        <a:rPr lang="en-US" sz="1800"/>
                        <a:t>Richiesto</a:t>
                      </a:r>
                      <a:endParaRPr/>
                    </a:p>
                  </a:txBody>
                  <a:tcPr marT="45725" marB="45725" marR="91450" marL="91450"/>
                </a:tc>
              </a:tr>
              <a:tr h="463025">
                <a:tc>
                  <a:txBody>
                    <a:bodyPr/>
                    <a:lstStyle/>
                    <a:p>
                      <a:pPr indent="0" lvl="0" marL="0" marR="0" rtl="0" algn="l">
                        <a:spcBef>
                          <a:spcPts val="0"/>
                        </a:spcBef>
                        <a:spcAft>
                          <a:spcPts val="0"/>
                        </a:spcAft>
                        <a:buNone/>
                      </a:pPr>
                      <a:r>
                        <a:rPr lang="en-US" sz="1800"/>
                        <a:t>Microsoft Office Suite/moodle</a:t>
                      </a:r>
                      <a:endParaRPr sz="1800"/>
                    </a:p>
                  </a:txBody>
                  <a:tcPr marT="45725" marB="45725" marR="91450" marL="91450"/>
                </a:tc>
                <a:tc>
                  <a:txBody>
                    <a:bodyPr/>
                    <a:lstStyle/>
                    <a:p>
                      <a:pPr indent="0" lvl="0" marL="0" marR="0" rtl="0" algn="l">
                        <a:spcBef>
                          <a:spcPts val="0"/>
                        </a:spcBef>
                        <a:spcAft>
                          <a:spcPts val="0"/>
                        </a:spcAft>
                        <a:buNone/>
                      </a:pPr>
                      <a:r>
                        <a:rPr lang="en-US" sz="1800"/>
                        <a:t>Risorse software</a:t>
                      </a:r>
                      <a:endParaRPr/>
                    </a:p>
                  </a:txBody>
                  <a:tcPr marT="45725" marB="45725" marR="91450" marL="91450"/>
                </a:tc>
                <a:tc>
                  <a:txBody>
                    <a:bodyPr/>
                    <a:lstStyle/>
                    <a:p>
                      <a:pPr indent="0" lvl="0" marL="0" marR="0" rtl="0" algn="l">
                        <a:spcBef>
                          <a:spcPts val="0"/>
                        </a:spcBef>
                        <a:spcAft>
                          <a:spcPts val="0"/>
                        </a:spcAft>
                        <a:buNone/>
                      </a:pPr>
                      <a:r>
                        <a:rPr lang="en-US" sz="1800"/>
                        <a:t>Non vincolato</a:t>
                      </a:r>
                      <a:endParaRPr/>
                    </a:p>
                  </a:txBody>
                  <a:tcPr marT="45725" marB="45725" marR="91450" marL="91450"/>
                </a:tc>
                <a:tc>
                  <a:txBody>
                    <a:bodyPr/>
                    <a:lstStyle/>
                    <a:p>
                      <a:pPr indent="0" lvl="0" marL="0" marR="0" rtl="0" algn="l">
                        <a:spcBef>
                          <a:spcPts val="0"/>
                        </a:spcBef>
                        <a:spcAft>
                          <a:spcPts val="0"/>
                        </a:spcAft>
                        <a:buNone/>
                      </a:pPr>
                      <a:r>
                        <a:rPr lang="en-US" sz="1800"/>
                        <a:t>Rinviabile</a:t>
                      </a:r>
                      <a:endParaRPr/>
                    </a:p>
                  </a:txBody>
                  <a:tcPr marT="45725" marB="45725" marR="91450" marL="91450"/>
                </a:tc>
              </a:tr>
              <a:tr h="463025">
                <a:tc>
                  <a:txBody>
                    <a:bodyPr/>
                    <a:lstStyle/>
                    <a:p>
                      <a:pPr indent="0" lvl="0" marL="0" marR="0" rtl="0" algn="l">
                        <a:spcBef>
                          <a:spcPts val="0"/>
                        </a:spcBef>
                        <a:spcAft>
                          <a:spcPts val="0"/>
                        </a:spcAft>
                        <a:buNone/>
                      </a:pPr>
                      <a:r>
                        <a:rPr lang="en-US" sz="1800"/>
                        <a:t>Licenza Microsoft Office</a:t>
                      </a:r>
                      <a:endParaRPr/>
                    </a:p>
                  </a:txBody>
                  <a:tcPr marT="45725" marB="45725" marR="91450" marL="91450"/>
                </a:tc>
                <a:tc>
                  <a:txBody>
                    <a:bodyPr/>
                    <a:lstStyle/>
                    <a:p>
                      <a:pPr indent="0" lvl="0" marL="0" marR="0" rtl="0" algn="l">
                        <a:spcBef>
                          <a:spcPts val="0"/>
                        </a:spcBef>
                        <a:spcAft>
                          <a:spcPts val="0"/>
                        </a:spcAft>
                        <a:buNone/>
                      </a:pPr>
                      <a:r>
                        <a:rPr lang="en-US" sz="1800"/>
                        <a:t>Attività legale</a:t>
                      </a:r>
                      <a:endParaRPr/>
                    </a:p>
                  </a:txBody>
                  <a:tcPr marT="45725" marB="45725" marR="91450" marL="91450"/>
                </a:tc>
                <a:tc>
                  <a:txBody>
                    <a:bodyPr/>
                    <a:lstStyle/>
                    <a:p>
                      <a:pPr indent="0" lvl="0" marL="0" marR="0" rtl="0" algn="l">
                        <a:spcBef>
                          <a:spcPts val="0"/>
                        </a:spcBef>
                        <a:spcAft>
                          <a:spcPts val="0"/>
                        </a:spcAft>
                        <a:buNone/>
                      </a:pPr>
                      <a:r>
                        <a:rPr lang="en-US" sz="1800"/>
                        <a:t>Non vincolato</a:t>
                      </a:r>
                      <a:endParaRPr/>
                    </a:p>
                  </a:txBody>
                  <a:tcPr marT="45725" marB="45725" marR="91450" marL="91450"/>
                </a:tc>
                <a:tc>
                  <a:txBody>
                    <a:bodyPr/>
                    <a:lstStyle/>
                    <a:p>
                      <a:pPr indent="0" lvl="0" marL="0" marR="0" rtl="0" algn="l">
                        <a:spcBef>
                          <a:spcPts val="0"/>
                        </a:spcBef>
                        <a:spcAft>
                          <a:spcPts val="0"/>
                        </a:spcAft>
                        <a:buNone/>
                      </a:pPr>
                      <a:r>
                        <a:rPr lang="en-US" sz="1800"/>
                        <a:t>Richiesto</a:t>
                      </a:r>
                      <a:endParaRPr/>
                    </a:p>
                  </a:txBody>
                  <a:tcPr marT="45725" marB="45725" marR="91450" marL="9145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6"/>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Inventario dei beni </a:t>
            </a:r>
            <a:endParaRPr sz="3600">
              <a:solidFill>
                <a:srgbClr val="00B0F0"/>
              </a:solidFill>
            </a:endParaRPr>
          </a:p>
        </p:txBody>
      </p:sp>
      <p:graphicFrame>
        <p:nvGraphicFramePr>
          <p:cNvPr id="462" name="Google Shape;462;p26"/>
          <p:cNvGraphicFramePr/>
          <p:nvPr/>
        </p:nvGraphicFramePr>
        <p:xfrm>
          <a:off x="1386227" y="1378659"/>
          <a:ext cx="3000000" cy="3000000"/>
        </p:xfrm>
        <a:graphic>
          <a:graphicData uri="http://schemas.openxmlformats.org/drawingml/2006/table">
            <a:tbl>
              <a:tblPr bandRow="1" firstCol="1" firstRow="1">
                <a:noFill/>
                <a:tableStyleId>{0FC8FD03-5565-4D52-9AF0-5BC234C72898}</a:tableStyleId>
              </a:tblPr>
              <a:tblGrid>
                <a:gridCol w="830325"/>
                <a:gridCol w="1068650"/>
                <a:gridCol w="1817525"/>
                <a:gridCol w="1175725"/>
                <a:gridCol w="962300"/>
                <a:gridCol w="1175725"/>
                <a:gridCol w="1175725"/>
              </a:tblGrid>
              <a:tr h="673100">
                <a:tc>
                  <a:txBody>
                    <a:bodyPr/>
                    <a:lstStyle/>
                    <a:p>
                      <a:pPr indent="0" lvl="0" marL="0" marR="0" rtl="0" algn="ctr">
                        <a:lnSpc>
                          <a:spcPct val="115000"/>
                        </a:lnSpc>
                        <a:spcBef>
                          <a:spcPts val="0"/>
                        </a:spcBef>
                        <a:spcAft>
                          <a:spcPts val="0"/>
                        </a:spcAft>
                        <a:buNone/>
                      </a:pPr>
                      <a:r>
                        <a:rPr lang="en-US" sz="1100"/>
                        <a:t>Nome dell'attività</a:t>
                      </a:r>
                      <a:endParaRPr sz="1100">
                        <a:latin typeface="Calibri"/>
                        <a:ea typeface="Calibri"/>
                        <a:cs typeface="Calibri"/>
                        <a:sym typeface="Calibri"/>
                      </a:endParaRPr>
                    </a:p>
                  </a:txBody>
                  <a:tcPr marT="34750" marB="34750" marR="65825" marL="65825"/>
                </a:tc>
                <a:tc>
                  <a:txBody>
                    <a:bodyPr/>
                    <a:lstStyle/>
                    <a:p>
                      <a:pPr indent="0" lvl="0" marL="0" marR="0" rtl="0" algn="ctr">
                        <a:lnSpc>
                          <a:spcPct val="115000"/>
                        </a:lnSpc>
                        <a:spcBef>
                          <a:spcPts val="0"/>
                        </a:spcBef>
                        <a:spcAft>
                          <a:spcPts val="0"/>
                        </a:spcAft>
                        <a:buNone/>
                      </a:pPr>
                      <a:r>
                        <a:rPr lang="en-US" sz="1100"/>
                        <a:t>Categoria</a:t>
                      </a:r>
                      <a:endParaRPr sz="1100">
                        <a:latin typeface="Calibri"/>
                        <a:ea typeface="Calibri"/>
                        <a:cs typeface="Calibri"/>
                        <a:sym typeface="Calibri"/>
                      </a:endParaRPr>
                    </a:p>
                  </a:txBody>
                  <a:tcPr marT="34750" marB="34750" marR="65825" marL="65825"/>
                </a:tc>
                <a:tc>
                  <a:txBody>
                    <a:bodyPr/>
                    <a:lstStyle/>
                    <a:p>
                      <a:pPr indent="0" lvl="0" marL="0" marR="0" rtl="0" algn="ctr">
                        <a:lnSpc>
                          <a:spcPct val="115000"/>
                        </a:lnSpc>
                        <a:spcBef>
                          <a:spcPts val="0"/>
                        </a:spcBef>
                        <a:spcAft>
                          <a:spcPts val="0"/>
                        </a:spcAft>
                        <a:buNone/>
                      </a:pPr>
                      <a:r>
                        <a:rPr lang="en-US" sz="1100"/>
                        <a:t>DETTAGLI</a:t>
                      </a:r>
                      <a:endParaRPr sz="1100">
                        <a:latin typeface="Calibri"/>
                        <a:ea typeface="Calibri"/>
                        <a:cs typeface="Calibri"/>
                        <a:sym typeface="Calibri"/>
                      </a:endParaRPr>
                    </a:p>
                  </a:txBody>
                  <a:tcPr marT="34750" marB="34750" marR="65825" marL="65825" anchor="ctr"/>
                </a:tc>
                <a:tc>
                  <a:txBody>
                    <a:bodyPr/>
                    <a:lstStyle/>
                    <a:p>
                      <a:pPr indent="0" lvl="0" marL="0" marR="0" rtl="0" algn="ctr">
                        <a:lnSpc>
                          <a:spcPct val="115000"/>
                        </a:lnSpc>
                        <a:spcBef>
                          <a:spcPts val="0"/>
                        </a:spcBef>
                        <a:spcAft>
                          <a:spcPts val="0"/>
                        </a:spcAft>
                        <a:buNone/>
                      </a:pPr>
                      <a:r>
                        <a:rPr lang="en-US" sz="1100"/>
                        <a:t>POSSIBILE PROPRIETÀ</a:t>
                      </a:r>
                      <a:endParaRPr sz="1100">
                        <a:latin typeface="Calibri"/>
                        <a:ea typeface="Calibri"/>
                        <a:cs typeface="Calibri"/>
                        <a:sym typeface="Calibri"/>
                      </a:endParaRPr>
                    </a:p>
                  </a:txBody>
                  <a:tcPr marT="34750" marB="34750" marR="65825" marL="65825" anchor="ctr"/>
                </a:tc>
                <a:tc>
                  <a:txBody>
                    <a:bodyPr/>
                    <a:lstStyle/>
                    <a:p>
                      <a:pPr indent="0" lvl="0" marL="0" marR="0" rtl="0" algn="ctr">
                        <a:lnSpc>
                          <a:spcPct val="115000"/>
                        </a:lnSpc>
                        <a:spcBef>
                          <a:spcPts val="0"/>
                        </a:spcBef>
                        <a:spcAft>
                          <a:spcPts val="0"/>
                        </a:spcAft>
                        <a:buNone/>
                      </a:pPr>
                      <a:r>
                        <a:rPr lang="en-US" sz="1100"/>
                        <a:t>Uso accettabile </a:t>
                      </a:r>
                      <a:endParaRPr sz="1100">
                        <a:latin typeface="Calibri"/>
                        <a:ea typeface="Calibri"/>
                        <a:cs typeface="Calibri"/>
                        <a:sym typeface="Calibri"/>
                      </a:endParaRPr>
                    </a:p>
                  </a:txBody>
                  <a:tcPr marT="34750" marB="34750" marR="65825" marL="65825" anchor="ctr"/>
                </a:tc>
                <a:tc>
                  <a:txBody>
                    <a:bodyPr/>
                    <a:lstStyle/>
                    <a:p>
                      <a:pPr indent="0" lvl="0" marL="0" marR="0" rtl="0" algn="ctr">
                        <a:lnSpc>
                          <a:spcPct val="115000"/>
                        </a:lnSpc>
                        <a:spcBef>
                          <a:spcPts val="0"/>
                        </a:spcBef>
                        <a:spcAft>
                          <a:spcPts val="0"/>
                        </a:spcAft>
                        <a:buNone/>
                      </a:pPr>
                      <a:r>
                        <a:rPr lang="en-US" sz="1100"/>
                        <a:t>Richiesto </a:t>
                      </a:r>
                      <a:endParaRPr/>
                    </a:p>
                    <a:p>
                      <a:pPr indent="0" lvl="0" marL="0" marR="0" rtl="0" algn="ctr">
                        <a:lnSpc>
                          <a:spcPct val="115000"/>
                        </a:lnSpc>
                        <a:spcBef>
                          <a:spcPts val="0"/>
                        </a:spcBef>
                        <a:spcAft>
                          <a:spcPts val="0"/>
                        </a:spcAft>
                        <a:buNone/>
                      </a:pPr>
                      <a:r>
                        <a:rPr lang="en-US" sz="1100"/>
                        <a:t>Protezione</a:t>
                      </a:r>
                      <a:endParaRPr sz="1100">
                        <a:latin typeface="Calibri"/>
                        <a:ea typeface="Calibri"/>
                        <a:cs typeface="Calibri"/>
                        <a:sym typeface="Calibri"/>
                      </a:endParaRPr>
                    </a:p>
                  </a:txBody>
                  <a:tcPr marT="34750" marB="34750" marR="65825" marL="65825"/>
                </a:tc>
                <a:tc>
                  <a:txBody>
                    <a:bodyPr/>
                    <a:lstStyle/>
                    <a:p>
                      <a:pPr indent="0" lvl="0" marL="0" marR="0" rtl="0" algn="ctr">
                        <a:lnSpc>
                          <a:spcPct val="115000"/>
                        </a:lnSpc>
                        <a:spcBef>
                          <a:spcPts val="0"/>
                        </a:spcBef>
                        <a:spcAft>
                          <a:spcPts val="0"/>
                        </a:spcAft>
                        <a:buNone/>
                      </a:pPr>
                      <a:r>
                        <a:rPr lang="en-US" sz="1100"/>
                        <a:t>Sensibilità/</a:t>
                      </a:r>
                      <a:endParaRPr/>
                    </a:p>
                    <a:p>
                      <a:pPr indent="0" lvl="0" marL="0" marR="0" rtl="0" algn="ctr">
                        <a:lnSpc>
                          <a:spcPct val="115000"/>
                        </a:lnSpc>
                        <a:spcBef>
                          <a:spcPts val="0"/>
                        </a:spcBef>
                        <a:spcAft>
                          <a:spcPts val="0"/>
                        </a:spcAft>
                        <a:buNone/>
                      </a:pPr>
                      <a:r>
                        <a:rPr lang="en-US" sz="1100"/>
                        <a:t>Criticità</a:t>
                      </a:r>
                      <a:endParaRPr sz="1100">
                        <a:latin typeface="Calibri"/>
                        <a:ea typeface="Calibri"/>
                        <a:cs typeface="Calibri"/>
                        <a:sym typeface="Calibri"/>
                      </a:endParaRPr>
                    </a:p>
                  </a:txBody>
                  <a:tcPr marT="34750" marB="34750" marR="65825" marL="65825"/>
                </a:tc>
              </a:tr>
              <a:tr h="2135200">
                <a:tc>
                  <a:txBody>
                    <a:bodyPr/>
                    <a:lstStyle/>
                    <a:p>
                      <a:pPr indent="0" lvl="0" marL="0" marR="0" rtl="0" algn="l">
                        <a:lnSpc>
                          <a:spcPct val="115000"/>
                        </a:lnSpc>
                        <a:spcBef>
                          <a:spcPts val="0"/>
                        </a:spcBef>
                        <a:spcAft>
                          <a:spcPts val="0"/>
                        </a:spcAft>
                        <a:buNone/>
                      </a:pPr>
                      <a:r>
                        <a:rPr lang="en-US" sz="1100"/>
                        <a:t> </a:t>
                      </a:r>
                      <a:endParaRPr sz="1100">
                        <a:latin typeface="Calibri"/>
                        <a:ea typeface="Calibri"/>
                        <a:cs typeface="Calibri"/>
                        <a:sym typeface="Calibri"/>
                      </a:endParaRPr>
                    </a:p>
                  </a:txBody>
                  <a:tcPr marT="34750" marB="34750" marR="65825" marL="65825"/>
                </a:tc>
                <a:tc>
                  <a:txBody>
                    <a:bodyPr/>
                    <a:lstStyle/>
                    <a:p>
                      <a:pPr indent="0" lvl="0" marL="0" marR="0" rtl="0" algn="l">
                        <a:lnSpc>
                          <a:spcPct val="115000"/>
                        </a:lnSpc>
                        <a:spcBef>
                          <a:spcPts val="0"/>
                        </a:spcBef>
                        <a:spcAft>
                          <a:spcPts val="0"/>
                        </a:spcAft>
                        <a:buNone/>
                      </a:pPr>
                      <a:r>
                        <a:rPr lang="en-US" sz="1100"/>
                        <a:t> </a:t>
                      </a:r>
                      <a:endParaRPr sz="1100">
                        <a:latin typeface="Calibri"/>
                        <a:ea typeface="Calibri"/>
                        <a:cs typeface="Calibri"/>
                        <a:sym typeface="Calibri"/>
                      </a:endParaRPr>
                    </a:p>
                  </a:txBody>
                  <a:tcPr marT="34750" marB="34750" marR="65825" marL="65825"/>
                </a:tc>
                <a:tc>
                  <a:txBody>
                    <a:bodyPr/>
                    <a:lstStyle/>
                    <a:p>
                      <a:pPr indent="0" lvl="0" marL="0" marR="0" rtl="0" algn="l">
                        <a:lnSpc>
                          <a:spcPct val="115000"/>
                        </a:lnSpc>
                        <a:spcBef>
                          <a:spcPts val="0"/>
                        </a:spcBef>
                        <a:spcAft>
                          <a:spcPts val="0"/>
                        </a:spcAft>
                        <a:buNone/>
                      </a:pPr>
                      <a:r>
                        <a:rPr lang="en-US" sz="1100"/>
                        <a:t> </a:t>
                      </a:r>
                      <a:endParaRPr sz="1100">
                        <a:latin typeface="Calibri"/>
                        <a:ea typeface="Calibri"/>
                        <a:cs typeface="Calibri"/>
                        <a:sym typeface="Calibri"/>
                      </a:endParaRPr>
                    </a:p>
                  </a:txBody>
                  <a:tcPr marT="34750" marB="34750" marR="65825" marL="65825" anchor="ctr"/>
                </a:tc>
                <a:tc>
                  <a:txBody>
                    <a:bodyPr/>
                    <a:lstStyle/>
                    <a:p>
                      <a:pPr indent="0" lvl="0" marL="0" marR="0" rtl="0" algn="l">
                        <a:lnSpc>
                          <a:spcPct val="115000"/>
                        </a:lnSpc>
                        <a:spcBef>
                          <a:spcPts val="0"/>
                        </a:spcBef>
                        <a:spcAft>
                          <a:spcPts val="0"/>
                        </a:spcAft>
                        <a:buNone/>
                      </a:pPr>
                      <a:r>
                        <a:rPr lang="en-US" sz="1100"/>
                        <a:t> </a:t>
                      </a:r>
                      <a:endParaRPr sz="1100">
                        <a:latin typeface="Calibri"/>
                        <a:ea typeface="Calibri"/>
                        <a:cs typeface="Calibri"/>
                        <a:sym typeface="Calibri"/>
                      </a:endParaRPr>
                    </a:p>
                  </a:txBody>
                  <a:tcPr marT="34750" marB="34750" marR="65825" marL="65825" anchor="ctr"/>
                </a:tc>
                <a:tc>
                  <a:txBody>
                    <a:bodyPr/>
                    <a:lstStyle/>
                    <a:p>
                      <a:pPr indent="0" lvl="0" marL="0" marR="0" rtl="0" algn="l">
                        <a:lnSpc>
                          <a:spcPct val="115000"/>
                        </a:lnSpc>
                        <a:spcBef>
                          <a:spcPts val="0"/>
                        </a:spcBef>
                        <a:spcAft>
                          <a:spcPts val="0"/>
                        </a:spcAft>
                        <a:buNone/>
                      </a:pPr>
                      <a:r>
                        <a:rPr lang="en-US" sz="1100"/>
                        <a:t>Leggi </a:t>
                      </a:r>
                      <a:endParaRPr/>
                    </a:p>
                    <a:p>
                      <a:pPr indent="0" lvl="0" marL="0" marR="0" rtl="0" algn="l">
                        <a:lnSpc>
                          <a:spcPct val="115000"/>
                        </a:lnSpc>
                        <a:spcBef>
                          <a:spcPts val="0"/>
                        </a:spcBef>
                        <a:spcAft>
                          <a:spcPts val="0"/>
                        </a:spcAft>
                        <a:buNone/>
                      </a:pPr>
                      <a:r>
                        <a:rPr lang="en-US" sz="1100"/>
                        <a:t>Scrivere </a:t>
                      </a:r>
                      <a:endParaRPr/>
                    </a:p>
                    <a:p>
                      <a:pPr indent="0" lvl="0" marL="0" marR="0" rtl="0" algn="l">
                        <a:lnSpc>
                          <a:spcPct val="115000"/>
                        </a:lnSpc>
                        <a:spcBef>
                          <a:spcPts val="0"/>
                        </a:spcBef>
                        <a:spcAft>
                          <a:spcPts val="0"/>
                        </a:spcAft>
                        <a:buNone/>
                      </a:pPr>
                      <a:r>
                        <a:rPr lang="en-US" sz="1100"/>
                        <a:t>Modifica </a:t>
                      </a:r>
                      <a:endParaRPr/>
                    </a:p>
                    <a:p>
                      <a:pPr indent="0" lvl="0" marL="0" marR="0" rtl="0" algn="l">
                        <a:lnSpc>
                          <a:spcPct val="115000"/>
                        </a:lnSpc>
                        <a:spcBef>
                          <a:spcPts val="0"/>
                        </a:spcBef>
                        <a:spcAft>
                          <a:spcPts val="0"/>
                        </a:spcAft>
                        <a:buNone/>
                      </a:pPr>
                      <a:r>
                        <a:rPr lang="en-US" sz="1100"/>
                        <a:t>Distribuzione</a:t>
                      </a:r>
                      <a:endParaRPr/>
                    </a:p>
                    <a:p>
                      <a:pPr indent="0" lvl="0" marL="0" marR="0" rtl="0" algn="l">
                        <a:lnSpc>
                          <a:spcPct val="115000"/>
                        </a:lnSpc>
                        <a:spcBef>
                          <a:spcPts val="0"/>
                        </a:spcBef>
                        <a:spcAft>
                          <a:spcPts val="0"/>
                        </a:spcAft>
                        <a:buNone/>
                      </a:pPr>
                      <a:r>
                        <a:rPr lang="en-US" sz="1100"/>
                        <a:t>Cancellare </a:t>
                      </a:r>
                      <a:endParaRPr/>
                    </a:p>
                    <a:p>
                      <a:pPr indent="0" lvl="0" marL="0" marR="0" rtl="0" algn="l">
                        <a:lnSpc>
                          <a:spcPct val="115000"/>
                        </a:lnSpc>
                        <a:spcBef>
                          <a:spcPts val="0"/>
                        </a:spcBef>
                        <a:spcAft>
                          <a:spcPts val="0"/>
                        </a:spcAft>
                        <a:buNone/>
                      </a:pPr>
                      <a:r>
                        <a:rPr lang="en-US" sz="1100"/>
                        <a:t> </a:t>
                      </a:r>
                      <a:endParaRPr sz="1100">
                        <a:latin typeface="Calibri"/>
                        <a:ea typeface="Calibri"/>
                        <a:cs typeface="Calibri"/>
                        <a:sym typeface="Calibri"/>
                      </a:endParaRPr>
                    </a:p>
                  </a:txBody>
                  <a:tcPr marT="34750" marB="34750" marR="65825" marL="65825" anchor="ctr"/>
                </a:tc>
                <a:tc>
                  <a:txBody>
                    <a:bodyPr/>
                    <a:lstStyle/>
                    <a:p>
                      <a:pPr indent="0" lvl="0" marL="0" marR="0" rtl="0" algn="l">
                        <a:lnSpc>
                          <a:spcPct val="115000"/>
                        </a:lnSpc>
                        <a:spcBef>
                          <a:spcPts val="0"/>
                        </a:spcBef>
                        <a:spcAft>
                          <a:spcPts val="0"/>
                        </a:spcAft>
                        <a:buNone/>
                      </a:pPr>
                      <a:r>
                        <a:rPr lang="en-US" sz="1100"/>
                        <a:t>C=H/M/L</a:t>
                      </a:r>
                      <a:endParaRPr/>
                    </a:p>
                    <a:p>
                      <a:pPr indent="0" lvl="0" marL="0" marR="0" rtl="0" algn="l">
                        <a:lnSpc>
                          <a:spcPct val="115000"/>
                        </a:lnSpc>
                        <a:spcBef>
                          <a:spcPts val="0"/>
                        </a:spcBef>
                        <a:spcAft>
                          <a:spcPts val="0"/>
                        </a:spcAft>
                        <a:buNone/>
                      </a:pPr>
                      <a:r>
                        <a:rPr lang="en-US" sz="1100"/>
                        <a:t>I=H/M/L</a:t>
                      </a:r>
                      <a:endParaRPr/>
                    </a:p>
                    <a:p>
                      <a:pPr indent="0" lvl="0" marL="0" marR="0" rtl="0" algn="l">
                        <a:lnSpc>
                          <a:spcPct val="115000"/>
                        </a:lnSpc>
                        <a:spcBef>
                          <a:spcPts val="0"/>
                        </a:spcBef>
                        <a:spcAft>
                          <a:spcPts val="0"/>
                        </a:spcAft>
                        <a:buNone/>
                      </a:pPr>
                      <a:r>
                        <a:rPr lang="en-US" sz="1100"/>
                        <a:t>A=H/M/L</a:t>
                      </a:r>
                      <a:endParaRPr sz="1100"/>
                    </a:p>
                  </a:txBody>
                  <a:tcPr marT="34750" marB="34750" marR="65825" marL="65825"/>
                </a:tc>
                <a:tc>
                  <a:txBody>
                    <a:bodyPr/>
                    <a:lstStyle/>
                    <a:p>
                      <a:pPr indent="0" lvl="0" marL="0" marR="0" rtl="0" algn="l">
                        <a:lnSpc>
                          <a:spcPct val="115000"/>
                        </a:lnSpc>
                        <a:spcBef>
                          <a:spcPts val="0"/>
                        </a:spcBef>
                        <a:spcAft>
                          <a:spcPts val="0"/>
                        </a:spcAft>
                        <a:buNone/>
                      </a:pPr>
                      <a:r>
                        <a:rPr lang="en-US" sz="1100"/>
                        <a:t> </a:t>
                      </a:r>
                      <a:endParaRPr sz="1100">
                        <a:latin typeface="Calibri"/>
                        <a:ea typeface="Calibri"/>
                        <a:cs typeface="Calibri"/>
                        <a:sym typeface="Calibri"/>
                      </a:endParaRPr>
                    </a:p>
                  </a:txBody>
                  <a:tcPr marT="34750" marB="34750" marR="65825" marL="65825"/>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7"/>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Identificazione delle minacce relative agli asset</a:t>
            </a:r>
            <a:endParaRPr sz="3600">
              <a:solidFill>
                <a:srgbClr val="00B0F0"/>
              </a:solidFill>
            </a:endParaRPr>
          </a:p>
        </p:txBody>
      </p:sp>
      <p:sp>
        <p:nvSpPr>
          <p:cNvPr id="468" name="Google Shape;468;p27"/>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285750" lvl="2" marL="285750" rtl="0" algn="l">
              <a:lnSpc>
                <a:spcPct val="100000"/>
              </a:lnSpc>
              <a:spcBef>
                <a:spcPts val="0"/>
              </a:spcBef>
              <a:spcAft>
                <a:spcPts val="0"/>
              </a:spcAft>
              <a:buClr>
                <a:srgbClr val="000000"/>
              </a:buClr>
              <a:buSzPts val="1800"/>
              <a:buChar char="◦"/>
            </a:pPr>
            <a:r>
              <a:rPr lang="en-US" sz="1800">
                <a:solidFill>
                  <a:srgbClr val="000000"/>
                </a:solidFill>
              </a:rPr>
              <a:t>Capacità, intenzioni e metodi di attacco degli avversari per sfruttare o danneggiare le risorse.</a:t>
            </a:r>
            <a:endParaRPr/>
          </a:p>
          <a:p>
            <a:pPr indent="-182880" lvl="1" marL="384048" rtl="0" algn="l">
              <a:lnSpc>
                <a:spcPct val="100000"/>
              </a:lnSpc>
              <a:spcBef>
                <a:spcPts val="600"/>
              </a:spcBef>
              <a:spcAft>
                <a:spcPts val="0"/>
              </a:spcAft>
              <a:buClr>
                <a:srgbClr val="000000"/>
              </a:buClr>
              <a:buSzPts val="1800"/>
              <a:buChar char="◦"/>
            </a:pPr>
            <a:r>
              <a:rPr lang="en-US">
                <a:solidFill>
                  <a:srgbClr val="000000"/>
                </a:solidFill>
              </a:rPr>
              <a:t>Definizione NIST</a:t>
            </a:r>
            <a:endParaRPr/>
          </a:p>
          <a:p>
            <a:pPr indent="-182880" lvl="2" marL="566928" rtl="0" algn="l">
              <a:lnSpc>
                <a:spcPct val="100000"/>
              </a:lnSpc>
              <a:spcBef>
                <a:spcPts val="600"/>
              </a:spcBef>
              <a:spcAft>
                <a:spcPts val="0"/>
              </a:spcAft>
              <a:buClr>
                <a:srgbClr val="000000"/>
              </a:buClr>
              <a:buSzPts val="1800"/>
              <a:buChar char="◦"/>
            </a:pPr>
            <a:r>
              <a:rPr lang="en-US" sz="1800">
                <a:solidFill>
                  <a:srgbClr val="000000"/>
                </a:solidFill>
              </a:rPr>
              <a:t>Qualsiasi circostanza o evento con il potenziale di avere un impatto negativo sulle operazioni e sui beni dell'organizzazione, sugli individui, su altre organizzazioni o sulla nazione attraverso un sistema informativo mediante accesso non autorizzato, distruzione, divulgazione o modifica delle informazioni e/o negazione del servizio.</a:t>
            </a:r>
            <a:endParaRPr/>
          </a:p>
          <a:p>
            <a:pPr indent="-127000" lvl="0" marL="91440" rtl="0" algn="l">
              <a:lnSpc>
                <a:spcPct val="100000"/>
              </a:lnSpc>
              <a:spcBef>
                <a:spcPts val="1600"/>
              </a:spcBef>
              <a:spcAft>
                <a:spcPts val="0"/>
              </a:spcAft>
              <a:buSzPts val="2000"/>
              <a:buChar char=" "/>
            </a:pPr>
            <a:r>
              <a:rPr lang="en-US">
                <a:solidFill>
                  <a:srgbClr val="000000"/>
                </a:solidFill>
              </a:rPr>
              <a:t>Obiettivo</a:t>
            </a:r>
            <a:endParaRPr/>
          </a:p>
          <a:p>
            <a:pPr indent="-182880" lvl="1" marL="384048" rtl="0" algn="l">
              <a:lnSpc>
                <a:spcPct val="100000"/>
              </a:lnSpc>
              <a:spcBef>
                <a:spcPts val="400"/>
              </a:spcBef>
              <a:spcAft>
                <a:spcPts val="0"/>
              </a:spcAft>
              <a:buClr>
                <a:srgbClr val="000000"/>
              </a:buClr>
              <a:buSzPts val="1800"/>
              <a:buChar char="◦"/>
            </a:pPr>
            <a:r>
              <a:rPr lang="en-US">
                <a:solidFill>
                  <a:srgbClr val="000000"/>
                </a:solidFill>
              </a:rPr>
              <a:t>Una volta identificati gli asset, identificare le minacce per investimenti ottimali nella sicurezza delle informazioni.</a:t>
            </a:r>
            <a:endParaRPr/>
          </a:p>
          <a:p>
            <a:pPr indent="-182880" lvl="2" marL="566928" rtl="0" algn="l">
              <a:lnSpc>
                <a:spcPct val="100000"/>
              </a:lnSpc>
              <a:spcBef>
                <a:spcPts val="600"/>
              </a:spcBef>
              <a:spcAft>
                <a:spcPts val="0"/>
              </a:spcAft>
              <a:buClr>
                <a:srgbClr val="000000"/>
              </a:buClr>
              <a:buSzPts val="1400"/>
              <a:buChar char="◦"/>
            </a:pPr>
            <a:r>
              <a:rPr lang="en-US">
                <a:solidFill>
                  <a:srgbClr val="000000"/>
                </a:solidFill>
              </a:rPr>
              <a:t>Non è necessaria alcuna difesa se non si prevede alcun danno</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8"/>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Minacce</a:t>
            </a:r>
            <a:endParaRPr sz="3600">
              <a:solidFill>
                <a:srgbClr val="00B0F0"/>
              </a:solidFill>
            </a:endParaRPr>
          </a:p>
        </p:txBody>
      </p:sp>
      <p:sp>
        <p:nvSpPr>
          <p:cNvPr id="474" name="Google Shape;474;p28"/>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475" name="Google Shape;475;p28"/>
          <p:cNvSpPr txBox="1"/>
          <p:nvPr/>
        </p:nvSpPr>
        <p:spPr>
          <a:xfrm>
            <a:off x="735105" y="1202643"/>
            <a:ext cx="9592235" cy="4678204"/>
          </a:xfrm>
          <a:prstGeom prst="rect">
            <a:avLst/>
          </a:prstGeom>
          <a:noFill/>
          <a:ln>
            <a:noFill/>
          </a:ln>
        </p:spPr>
        <p:txBody>
          <a:bodyPr anchorCtr="0" anchor="t" bIns="45700" lIns="91425" spcFirstLastPara="1" rIns="91425" wrap="square" tIns="45700">
            <a:spAutoFit/>
          </a:bodyPr>
          <a:lstStyle/>
          <a:p>
            <a:pPr indent="-120650" lvl="0" marL="171450" marR="0" rtl="0" algn="l">
              <a:spcBef>
                <a:spcPts val="0"/>
              </a:spcBef>
              <a:spcAft>
                <a:spcPts val="0"/>
              </a:spcAft>
              <a:buClr>
                <a:srgbClr val="000000"/>
              </a:buClr>
              <a:buSzPts val="1800"/>
              <a:buFont typeface="Noto Sans Symbols"/>
              <a:buChar char="▪"/>
            </a:pPr>
            <a:r>
              <a:rPr lang="en-US" sz="1800">
                <a:solidFill>
                  <a:srgbClr val="000000"/>
                </a:solidFill>
                <a:latin typeface="Century Gothic"/>
                <a:ea typeface="Century Gothic"/>
                <a:cs typeface="Century Gothic"/>
                <a:sym typeface="Century Gothic"/>
              </a:rPr>
              <a:t>Fonti di minaccia</a:t>
            </a:r>
            <a:endParaRPr/>
          </a:p>
          <a:p>
            <a:pPr indent="-120650" lvl="1" marL="571500" marR="0" rtl="0" algn="l">
              <a:spcBef>
                <a:spcPts val="360"/>
              </a:spcBef>
              <a:spcAft>
                <a:spcPts val="0"/>
              </a:spcAft>
              <a:buClr>
                <a:srgbClr val="00B0F0"/>
              </a:buClr>
              <a:buSzPts val="1800"/>
              <a:buFont typeface="Noto Sans Symbols"/>
              <a:buChar char="▪"/>
            </a:pPr>
            <a:r>
              <a:rPr b="0" i="0" lang="en-US" sz="1800" u="none" cap="none" strike="noStrike">
                <a:solidFill>
                  <a:srgbClr val="00B0F0"/>
                </a:solidFill>
                <a:latin typeface="Century Gothic"/>
                <a:ea typeface="Century Gothic"/>
                <a:cs typeface="Century Gothic"/>
                <a:sym typeface="Century Gothic"/>
              </a:rPr>
              <a:t>Azioni deliberate da parte di persone </a:t>
            </a:r>
            <a:r>
              <a:rPr b="0" i="0" lang="en-US" sz="1800" u="none" cap="none" strike="noStrike">
                <a:solidFill>
                  <a:srgbClr val="000000"/>
                </a:solidFill>
                <a:latin typeface="Century Gothic"/>
                <a:ea typeface="Century Gothic"/>
                <a:cs typeface="Century Gothic"/>
                <a:sym typeface="Century Gothic"/>
              </a:rPr>
              <a:t>- Questo gruppo comprende persone all'interno e all'esterno dell'organizzazione che potrebbero agire deliberatamente contro i vostri beni.</a:t>
            </a:r>
            <a:endParaRPr/>
          </a:p>
          <a:p>
            <a:pPr indent="-120650" lvl="1" marL="571500" marR="0" rtl="0" algn="l">
              <a:spcBef>
                <a:spcPts val="360"/>
              </a:spcBef>
              <a:spcAft>
                <a:spcPts val="0"/>
              </a:spcAft>
              <a:buClr>
                <a:srgbClr val="00B0F0"/>
              </a:buClr>
              <a:buSzPts val="1800"/>
              <a:buFont typeface="Noto Sans Symbols"/>
              <a:buChar char="▪"/>
            </a:pPr>
            <a:r>
              <a:rPr b="0" i="0" lang="en-US" sz="1800" u="none" cap="none" strike="noStrike">
                <a:solidFill>
                  <a:srgbClr val="00B0F0"/>
                </a:solidFill>
                <a:latin typeface="Century Gothic"/>
                <a:ea typeface="Century Gothic"/>
                <a:cs typeface="Century Gothic"/>
                <a:sym typeface="Century Gothic"/>
              </a:rPr>
              <a:t>Azioni accidentali da parte di persone </a:t>
            </a:r>
            <a:r>
              <a:rPr b="0" i="0" lang="en-US" sz="1800" u="none" cap="none" strike="noStrike">
                <a:solidFill>
                  <a:srgbClr val="000000"/>
                </a:solidFill>
                <a:latin typeface="Century Gothic"/>
                <a:ea typeface="Century Gothic"/>
                <a:cs typeface="Century Gothic"/>
                <a:sym typeface="Century Gothic"/>
              </a:rPr>
              <a:t>- Questo gruppo comprende persone all'interno e all'esterno dell'organizzazione che potrebbero accidentalmente danneggiare le risorse.</a:t>
            </a:r>
            <a:endParaRPr/>
          </a:p>
          <a:p>
            <a:pPr indent="-120650" lvl="1" marL="571500" marR="0" rtl="0" algn="l">
              <a:spcBef>
                <a:spcPts val="360"/>
              </a:spcBef>
              <a:spcAft>
                <a:spcPts val="0"/>
              </a:spcAft>
              <a:buClr>
                <a:srgbClr val="00B0F0"/>
              </a:buClr>
              <a:buSzPts val="1800"/>
              <a:buFont typeface="Noto Sans Symbols"/>
              <a:buChar char="▪"/>
            </a:pPr>
            <a:r>
              <a:rPr b="0" i="0" lang="en-US" sz="1800" u="none" cap="none" strike="noStrike">
                <a:solidFill>
                  <a:srgbClr val="00B0F0"/>
                </a:solidFill>
                <a:latin typeface="Century Gothic"/>
                <a:ea typeface="Century Gothic"/>
                <a:cs typeface="Century Gothic"/>
                <a:sym typeface="Century Gothic"/>
              </a:rPr>
              <a:t>Problemi di sistema </a:t>
            </a:r>
            <a:r>
              <a:rPr b="0" i="0" lang="en-US" sz="1800" u="none" cap="none" strike="noStrike">
                <a:solidFill>
                  <a:srgbClr val="000000"/>
                </a:solidFill>
                <a:latin typeface="Century Gothic"/>
                <a:ea typeface="Century Gothic"/>
                <a:cs typeface="Century Gothic"/>
                <a:sym typeface="Century Gothic"/>
              </a:rPr>
              <a:t>- Si tratta di problemi relativi ai sistemi informatici (IT). Si tratta, ad esempio, di difetti hardware, software, indisponibilità di sistemi correlati, virus, codice maligno e altri problemi legati al sistema.</a:t>
            </a:r>
            <a:endParaRPr/>
          </a:p>
          <a:p>
            <a:pPr indent="-120650" lvl="1" marL="571500" marR="0" rtl="0" algn="l">
              <a:spcBef>
                <a:spcPts val="360"/>
              </a:spcBef>
              <a:spcAft>
                <a:spcPts val="0"/>
              </a:spcAft>
              <a:buClr>
                <a:srgbClr val="00B0F0"/>
              </a:buClr>
              <a:buSzPts val="1800"/>
              <a:buFont typeface="Noto Sans Symbols"/>
              <a:buChar char="▪"/>
            </a:pPr>
            <a:r>
              <a:rPr b="0" i="0" lang="en-US" sz="1800" u="none" cap="none" strike="noStrike">
                <a:solidFill>
                  <a:srgbClr val="00B0F0"/>
                </a:solidFill>
                <a:latin typeface="Century Gothic"/>
                <a:ea typeface="Century Gothic"/>
                <a:cs typeface="Century Gothic"/>
                <a:sym typeface="Century Gothic"/>
              </a:rPr>
              <a:t>Altri problemi </a:t>
            </a:r>
            <a:r>
              <a:rPr b="0" i="0" lang="en-US" sz="1800" u="none" cap="none" strike="noStrike">
                <a:solidFill>
                  <a:srgbClr val="000000"/>
                </a:solidFill>
                <a:latin typeface="Century Gothic"/>
                <a:ea typeface="Century Gothic"/>
                <a:cs typeface="Century Gothic"/>
                <a:sym typeface="Century Gothic"/>
              </a:rPr>
              <a:t>- Si tratta di problemi che esulano dal vostro controllo. Possono essere disastri naturali (ad esempio, inondazioni e terremoti) che possono colpire i sistemi informatici dell'organizzazione, indisponibilità di sistemi gestiti da altre organizzazioni e problemi di interdipendenza. I problemi di interdipendenza includono problemi con i servizi infrastrutturali, come interruzioni di corrente, rotture di tubature dell'acqua e interruzioni delle telecomunicazioni.</a:t>
            </a:r>
            <a:endParaRPr/>
          </a:p>
          <a:p>
            <a:pPr indent="0" lvl="0" marL="0" marR="0" rtl="0" algn="l">
              <a:spcBef>
                <a:spcPts val="360"/>
              </a:spcBef>
              <a:spcAft>
                <a:spcPts val="0"/>
              </a:spcAft>
              <a:buClr>
                <a:schemeClr val="dk1"/>
              </a:buClr>
              <a:buSzPts val="2800"/>
              <a:buFont typeface="Century Gothic"/>
              <a:buNone/>
            </a:pPr>
            <a:r>
              <a:t/>
            </a:r>
            <a:endParaRPr sz="2800">
              <a:solidFill>
                <a:srgbClr val="000000"/>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9"/>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Vulnerabilità</a:t>
            </a:r>
            <a:endParaRPr/>
          </a:p>
        </p:txBody>
      </p:sp>
      <p:sp>
        <p:nvSpPr>
          <p:cNvPr id="481" name="Google Shape;481;p29"/>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482" name="Google Shape;482;p29"/>
          <p:cNvSpPr txBox="1"/>
          <p:nvPr/>
        </p:nvSpPr>
        <p:spPr>
          <a:xfrm>
            <a:off x="797858" y="1262879"/>
            <a:ext cx="9762565"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Debolezze nei sistemi informativi che danno alle minacce l'opportunità di compromettere gli asset.</a:t>
            </a:r>
            <a:endParaRPr/>
          </a:p>
          <a:p>
            <a:pPr indent="0" lvl="0" marL="0" marR="0" rtl="0" algn="l">
              <a:spcBef>
                <a:spcPts val="0"/>
              </a:spcBef>
              <a:spcAft>
                <a:spcPts val="0"/>
              </a:spcAft>
              <a:buNone/>
            </a:pPr>
            <a:r>
              <a:rPr lang="en-US" sz="2800">
                <a:solidFill>
                  <a:srgbClr val="000000"/>
                </a:solidFill>
                <a:latin typeface="Arial"/>
                <a:ea typeface="Arial"/>
                <a:cs typeface="Arial"/>
                <a:sym typeface="Arial"/>
              </a:rPr>
              <a:t>Rapporto con le minacce</a:t>
            </a:r>
            <a:endParaRPr/>
          </a:p>
          <a:p>
            <a:pPr indent="0" lvl="1" marL="457200" marR="0" rtl="0" algn="l">
              <a:spcBef>
                <a:spcPts val="0"/>
              </a:spcBef>
              <a:spcAft>
                <a:spcPts val="0"/>
              </a:spcAft>
              <a:buNone/>
            </a:pPr>
            <a:r>
              <a:rPr b="0" i="0" lang="en-US" sz="1800" u="none" cap="none" strike="noStrike">
                <a:solidFill>
                  <a:srgbClr val="000000"/>
                </a:solidFill>
                <a:latin typeface="Arial"/>
                <a:ea typeface="Arial"/>
                <a:cs typeface="Arial"/>
                <a:sym typeface="Arial"/>
              </a:rPr>
              <a:t>La vulnerabilità non è un rischio se non c'è una minaccia che lo sfrutta</a:t>
            </a:r>
            <a:endParaRPr/>
          </a:p>
          <a:p>
            <a:pPr indent="0" lvl="1" marL="457200" marR="0" rtl="0" algn="l">
              <a:spcBef>
                <a:spcPts val="0"/>
              </a:spcBef>
              <a:spcAft>
                <a:spcPts val="0"/>
              </a:spcAft>
              <a:buNone/>
            </a:pPr>
            <a:r>
              <a:rPr b="0" i="0" lang="en-US" sz="1800" u="none" cap="none" strike="noStrike">
                <a:solidFill>
                  <a:srgbClr val="000000"/>
                </a:solidFill>
                <a:latin typeface="Arial"/>
                <a:ea typeface="Arial"/>
                <a:cs typeface="Arial"/>
                <a:sym typeface="Arial"/>
              </a:rPr>
              <a:t>Una minaccia non è un rischio senza una vulnerabilità da sfruttare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Logistica della formazione CSP: </a:t>
            </a:r>
            <a:r>
              <a:rPr lang="en-US"/>
              <a:t>quando-dove-come</a:t>
            </a:r>
            <a:endParaRPr/>
          </a:p>
        </p:txBody>
      </p:sp>
      <p:sp>
        <p:nvSpPr>
          <p:cNvPr id="246" name="Google Shape;246;p3"/>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QUANDO</a:t>
            </a:r>
            <a:endParaRPr/>
          </a:p>
        </p:txBody>
      </p:sp>
      <p:pic>
        <p:nvPicPr>
          <p:cNvPr descr="Abacus" id="247" name="Google Shape;247;p3"/>
          <p:cNvPicPr preferRelativeResize="0"/>
          <p:nvPr>
            <p:ph idx="2" type="pic"/>
          </p:nvPr>
        </p:nvPicPr>
        <p:blipFill rotWithShape="1">
          <a:blip r:embed="rId3">
            <a:alphaModFix/>
          </a:blip>
          <a:srcRect b="4501" l="0" r="0" t="4502"/>
          <a:stretch/>
        </p:blipFill>
        <p:spPr>
          <a:xfrm>
            <a:off x="2239419" y="2833688"/>
            <a:ext cx="1005840" cy="914400"/>
          </a:xfrm>
          <a:prstGeom prst="rect">
            <a:avLst/>
          </a:prstGeom>
          <a:noFill/>
          <a:ln>
            <a:noFill/>
          </a:ln>
        </p:spPr>
      </p:pic>
      <p:sp>
        <p:nvSpPr>
          <p:cNvPr id="248" name="Google Shape;248;p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Orari: .....</a:t>
            </a:r>
            <a:endParaRPr/>
          </a:p>
        </p:txBody>
      </p:sp>
      <p:sp>
        <p:nvSpPr>
          <p:cNvPr id="249" name="Google Shape;249;p3"/>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DOVE</a:t>
            </a:r>
            <a:endParaRPr/>
          </a:p>
        </p:txBody>
      </p:sp>
      <p:pic>
        <p:nvPicPr>
          <p:cNvPr descr="3d Glasses" id="250" name="Google Shape;250;p3"/>
          <p:cNvPicPr preferRelativeResize="0"/>
          <p:nvPr>
            <p:ph idx="5" type="pic"/>
          </p:nvPr>
        </p:nvPicPr>
        <p:blipFill rotWithShape="1">
          <a:blip r:embed="rId4">
            <a:alphaModFix/>
          </a:blip>
          <a:srcRect b="4573" l="0" r="0" t="4574"/>
          <a:stretch/>
        </p:blipFill>
        <p:spPr>
          <a:xfrm>
            <a:off x="5572159" y="2954840"/>
            <a:ext cx="1005840" cy="914400"/>
          </a:xfrm>
          <a:prstGeom prst="rect">
            <a:avLst/>
          </a:prstGeom>
          <a:noFill/>
          <a:ln>
            <a:noFill/>
          </a:ln>
        </p:spPr>
      </p:pic>
      <p:sp>
        <p:nvSpPr>
          <p:cNvPr id="251" name="Google Shape;251;p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ONLINE-ONSITE-Informazioni sulla sede</a:t>
            </a:r>
            <a:endParaRPr/>
          </a:p>
        </p:txBody>
      </p:sp>
      <p:sp>
        <p:nvSpPr>
          <p:cNvPr id="252" name="Google Shape;252;p3"/>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COME</a:t>
            </a:r>
            <a:endParaRPr/>
          </a:p>
        </p:txBody>
      </p:sp>
      <p:pic>
        <p:nvPicPr>
          <p:cNvPr descr="Circuit" id="253" name="Google Shape;253;p3"/>
          <p:cNvPicPr preferRelativeResize="0"/>
          <p:nvPr>
            <p:ph idx="8" type="pic"/>
          </p:nvPr>
        </p:nvPicPr>
        <p:blipFill rotWithShape="1">
          <a:blip r:embed="rId5">
            <a:alphaModFix/>
          </a:blip>
          <a:srcRect b="4501" l="0" r="0" t="4502"/>
          <a:stretch/>
        </p:blipFill>
        <p:spPr>
          <a:xfrm>
            <a:off x="8916470" y="2833688"/>
            <a:ext cx="1005840" cy="914400"/>
          </a:xfrm>
          <a:prstGeom prst="rect">
            <a:avLst/>
          </a:prstGeom>
          <a:noFill/>
          <a:ln>
            <a:noFill/>
          </a:ln>
        </p:spPr>
      </p:pic>
      <p:sp>
        <p:nvSpPr>
          <p:cNvPr id="254" name="Google Shape;254;p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Metodo di consegna</a:t>
            </a:r>
            <a:endParaRPr/>
          </a:p>
        </p:txBody>
      </p:sp>
      <p:sp>
        <p:nvSpPr>
          <p:cNvPr id="255" name="Google Shape;255;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6" name="Google Shape;256;p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0"/>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Analisi del rischio </a:t>
            </a:r>
            <a:endParaRPr/>
          </a:p>
        </p:txBody>
      </p:sp>
      <p:sp>
        <p:nvSpPr>
          <p:cNvPr id="488" name="Google Shape;488;p30"/>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2300"/>
              <a:buNone/>
            </a:pPr>
            <a:r>
              <a:rPr lang="en-US" sz="2300">
                <a:solidFill>
                  <a:srgbClr val="000000"/>
                </a:solidFill>
                <a:latin typeface="Arial"/>
                <a:ea typeface="Arial"/>
                <a:cs typeface="Arial"/>
                <a:sym typeface="Arial"/>
              </a:rPr>
              <a:t>Una volta identificati i rischi, dobbiamo sapere quanto sono gravi.</a:t>
            </a:r>
            <a:endParaRPr/>
          </a:p>
          <a:p>
            <a:pPr indent="-146050" lvl="0" marL="91440" rtl="0" algn="l">
              <a:lnSpc>
                <a:spcPct val="100000"/>
              </a:lnSpc>
              <a:spcBef>
                <a:spcPts val="1400"/>
              </a:spcBef>
              <a:spcAft>
                <a:spcPts val="0"/>
              </a:spcAft>
              <a:buSzPts val="2300"/>
              <a:buChar char=" "/>
            </a:pPr>
            <a:r>
              <a:rPr lang="en-US" sz="2300">
                <a:solidFill>
                  <a:srgbClr val="000000"/>
                </a:solidFill>
                <a:latin typeface="Arial"/>
                <a:ea typeface="Arial"/>
                <a:cs typeface="Arial"/>
                <a:sym typeface="Arial"/>
              </a:rPr>
              <a:t>Analisi dei rischi stima e priorità dei rischi</a:t>
            </a:r>
            <a:endParaRPr/>
          </a:p>
          <a:p>
            <a:pPr indent="-277813" lvl="1" marL="735013" rtl="0" algn="l">
              <a:lnSpc>
                <a:spcPct val="90000"/>
              </a:lnSpc>
              <a:spcBef>
                <a:spcPts val="500"/>
              </a:spcBef>
              <a:spcAft>
                <a:spcPts val="0"/>
              </a:spcAft>
              <a:buClr>
                <a:srgbClr val="000000"/>
              </a:buClr>
              <a:buSzPts val="2300"/>
              <a:buFont typeface="Arial"/>
              <a:buChar char="–"/>
            </a:pPr>
            <a:r>
              <a:rPr lang="en-US" sz="2300">
                <a:solidFill>
                  <a:srgbClr val="000000"/>
                </a:solidFill>
                <a:latin typeface="Arial"/>
                <a:ea typeface="Arial"/>
                <a:cs typeface="Arial"/>
                <a:sym typeface="Arial"/>
              </a:rPr>
              <a:t>la probabilità o la probabilità che il rischio sia reale </a:t>
            </a:r>
            <a:endParaRPr/>
          </a:p>
          <a:p>
            <a:pPr indent="-277813" lvl="1" marL="735013" rtl="0" algn="l">
              <a:lnSpc>
                <a:spcPct val="90000"/>
              </a:lnSpc>
              <a:spcBef>
                <a:spcPts val="700"/>
              </a:spcBef>
              <a:spcAft>
                <a:spcPts val="0"/>
              </a:spcAft>
              <a:buClr>
                <a:srgbClr val="000000"/>
              </a:buClr>
              <a:buSzPts val="2300"/>
              <a:buFont typeface="Arial"/>
              <a:buChar char="–"/>
            </a:pPr>
            <a:r>
              <a:rPr lang="en-US" sz="2300">
                <a:solidFill>
                  <a:srgbClr val="000000"/>
                </a:solidFill>
                <a:latin typeface="Arial"/>
                <a:ea typeface="Arial"/>
                <a:cs typeface="Arial"/>
                <a:sym typeface="Arial"/>
              </a:rPr>
              <a:t> le conseguenze dei problemi associati al rischio, nel caso in cui questo si verifichi</a:t>
            </a:r>
            <a:r>
              <a:rPr lang="en-US">
                <a:solidFill>
                  <a:srgbClr val="000000"/>
                </a:solidFill>
              </a:rPr>
              <a:t>. </a:t>
            </a:r>
            <a:endParaRPr/>
          </a:p>
          <a:p>
            <a:pPr indent="-277813" lvl="0" marL="334963" rtl="0" algn="l">
              <a:lnSpc>
                <a:spcPct val="90000"/>
              </a:lnSpc>
              <a:spcBef>
                <a:spcPts val="700"/>
              </a:spcBef>
              <a:spcAft>
                <a:spcPts val="0"/>
              </a:spcAft>
              <a:buSzPts val="2700"/>
              <a:buFont typeface="Arial"/>
              <a:buChar char="–"/>
            </a:pPr>
            <a:r>
              <a:rPr lang="en-US" sz="2700">
                <a:solidFill>
                  <a:srgbClr val="000000"/>
                </a:solidFill>
                <a:latin typeface="Arial"/>
                <a:ea typeface="Arial"/>
                <a:cs typeface="Arial"/>
                <a:sym typeface="Arial"/>
              </a:rPr>
              <a:t>Decisioni ben informate su quali rischi devono essere affrontati e in che misura è opportuno mitigarli.</a:t>
            </a:r>
            <a:endParaRPr/>
          </a:p>
          <a:p>
            <a:pPr indent="-146050" lvl="0" marL="91440" rtl="0" algn="l">
              <a:lnSpc>
                <a:spcPct val="100000"/>
              </a:lnSpc>
              <a:spcBef>
                <a:spcPts val="1400"/>
              </a:spcBef>
              <a:spcAft>
                <a:spcPts val="0"/>
              </a:spcAft>
              <a:buSzPts val="2300"/>
              <a:buChar char=" "/>
            </a:pPr>
            <a:r>
              <a:rPr lang="en-US" sz="2300">
                <a:solidFill>
                  <a:srgbClr val="000000"/>
                </a:solidFill>
                <a:latin typeface="Arial"/>
                <a:ea typeface="Arial"/>
                <a:cs typeface="Arial"/>
                <a:sym typeface="Arial"/>
              </a:rPr>
              <a:t>Compiti molto impegnativi</a:t>
            </a:r>
            <a:endParaRPr/>
          </a:p>
          <a:p>
            <a:pPr indent="-91440" lvl="0" marL="91440" rtl="0" algn="l">
              <a:lnSpc>
                <a:spcPct val="100000"/>
              </a:lnSpc>
              <a:spcBef>
                <a:spcPts val="1400"/>
              </a:spcBef>
              <a:spcAft>
                <a:spcPts val="0"/>
              </a:spcAft>
              <a:buSzPts val="2300"/>
              <a:buNone/>
            </a:pPr>
            <a:r>
              <a:t/>
            </a:r>
            <a:endParaRPr sz="2300">
              <a:solidFill>
                <a:srgbClr val="000000"/>
              </a:solidFill>
              <a:latin typeface="Arial"/>
              <a:ea typeface="Arial"/>
              <a:cs typeface="Arial"/>
              <a:sym typeface="Arial"/>
            </a:endParaRPr>
          </a:p>
          <a:p>
            <a:pPr indent="-277813" lvl="1" marL="735013" rtl="0" algn="ctr">
              <a:lnSpc>
                <a:spcPct val="90000"/>
              </a:lnSpc>
              <a:spcBef>
                <a:spcPts val="500"/>
              </a:spcBef>
              <a:spcAft>
                <a:spcPts val="0"/>
              </a:spcAft>
              <a:buClr>
                <a:srgbClr val="00B0F0"/>
              </a:buClr>
              <a:buSzPts val="2400"/>
              <a:buNone/>
            </a:pPr>
            <a:r>
              <a:rPr i="1" lang="en-US" sz="2400">
                <a:solidFill>
                  <a:srgbClr val="00B0F0"/>
                </a:solidFill>
                <a:latin typeface="Arial"/>
                <a:ea typeface="Arial"/>
                <a:cs typeface="Arial"/>
                <a:sym typeface="Arial"/>
              </a:rPr>
              <a:t>La probabilità diventa davvero soggettiva quando non esiste un valore di fiducia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1"/>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Analisi del rischio</a:t>
            </a:r>
            <a:endParaRPr/>
          </a:p>
        </p:txBody>
      </p:sp>
      <p:sp>
        <p:nvSpPr>
          <p:cNvPr id="494" name="Google Shape;494;p31"/>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495" name="Google Shape;495;p31"/>
          <p:cNvSpPr txBox="1"/>
          <p:nvPr/>
        </p:nvSpPr>
        <p:spPr>
          <a:xfrm>
            <a:off x="500034" y="980728"/>
            <a:ext cx="8229600" cy="5045409"/>
          </a:xfrm>
          <a:prstGeom prst="rect">
            <a:avLst/>
          </a:prstGeom>
          <a:noFill/>
          <a:ln>
            <a:noFill/>
          </a:ln>
        </p:spPr>
        <p:txBody>
          <a:bodyPr anchorCtr="0" anchor="t" bIns="45700" lIns="0" spcFirstLastPara="1" rIns="0" wrap="square" tIns="45700">
            <a:normAutofit fontScale="92500" lnSpcReduction="10000"/>
          </a:bodyPr>
          <a:lstStyle/>
          <a:p>
            <a:pPr indent="-117475" lvl="0" marL="91440" marR="0" rtl="0" algn="l">
              <a:lnSpc>
                <a:spcPct val="100000"/>
              </a:lnSpc>
              <a:spcBef>
                <a:spcPts val="0"/>
              </a:spcBef>
              <a:spcAft>
                <a:spcPts val="0"/>
              </a:spcAft>
              <a:buClr>
                <a:schemeClr val="accent1"/>
              </a:buClr>
              <a:buSzPct val="100000"/>
              <a:buFont typeface="Calibri"/>
              <a:buChar char=" "/>
            </a:pPr>
            <a:r>
              <a:rPr lang="en-US" sz="2000">
                <a:solidFill>
                  <a:srgbClr val="000000"/>
                </a:solidFill>
                <a:latin typeface="Century Gothic"/>
                <a:ea typeface="Century Gothic"/>
                <a:cs typeface="Century Gothic"/>
                <a:sym typeface="Century Gothic"/>
              </a:rPr>
              <a:t>Definire la probabilità</a:t>
            </a:r>
            <a:endParaRPr/>
          </a:p>
          <a:p>
            <a:pPr indent="-182879" lvl="1" marL="384048" marR="0" rtl="0" algn="l">
              <a:lnSpc>
                <a:spcPct val="100000"/>
              </a:lnSpc>
              <a:spcBef>
                <a:spcPts val="400"/>
              </a:spcBef>
              <a:spcAft>
                <a:spcPts val="0"/>
              </a:spcAft>
              <a:buClr>
                <a:srgbClr val="000000"/>
              </a:buClr>
              <a:buSzPct val="100000"/>
              <a:buFont typeface="Calibri"/>
              <a:buChar char="◦"/>
            </a:pPr>
            <a:r>
              <a:rPr b="0" i="0" lang="en-US" sz="1800" u="none" cap="none" strike="noStrike">
                <a:solidFill>
                  <a:srgbClr val="000000"/>
                </a:solidFill>
                <a:latin typeface="Century Gothic"/>
                <a:ea typeface="Century Gothic"/>
                <a:cs typeface="Century Gothic"/>
                <a:sym typeface="Century Gothic"/>
              </a:rPr>
              <a:t>Valutazione della probabilità che una minaccia riesca a sfruttare una vulnerabilità e della frequenza con cui ciò potrebbe accadere. </a:t>
            </a:r>
            <a:endParaRPr/>
          </a:p>
          <a:p>
            <a:pPr indent="-182879" lvl="1" marL="384048" marR="0" rtl="0" algn="l">
              <a:lnSpc>
                <a:spcPct val="100000"/>
              </a:lnSpc>
              <a:spcBef>
                <a:spcPts val="600"/>
              </a:spcBef>
              <a:spcAft>
                <a:spcPts val="0"/>
              </a:spcAft>
              <a:buClr>
                <a:srgbClr val="000000"/>
              </a:buClr>
              <a:buSzPct val="100000"/>
              <a:buFont typeface="Calibri"/>
              <a:buChar char="◦"/>
            </a:pPr>
            <a:r>
              <a:rPr b="0" i="0" lang="en-US" sz="1800" u="none" cap="none" strike="noStrike">
                <a:solidFill>
                  <a:srgbClr val="000000"/>
                </a:solidFill>
                <a:latin typeface="Century Gothic"/>
                <a:ea typeface="Century Gothic"/>
                <a:cs typeface="Century Gothic"/>
                <a:sym typeface="Century Gothic"/>
              </a:rPr>
              <a:t>Criteri </a:t>
            </a:r>
            <a:endParaRPr/>
          </a:p>
          <a:p>
            <a:pPr indent="-182880" lvl="2" marL="566928" marR="0" rtl="0" algn="l">
              <a:lnSpc>
                <a:spcPct val="100000"/>
              </a:lnSpc>
              <a:spcBef>
                <a:spcPts val="600"/>
              </a:spcBef>
              <a:spcAft>
                <a:spcPts val="0"/>
              </a:spcAft>
              <a:buClr>
                <a:srgbClr val="000000"/>
              </a:buClr>
              <a:buSzPct val="100000"/>
              <a:buFont typeface="Calibri"/>
              <a:buChar char="◦"/>
            </a:pPr>
            <a:r>
              <a:rPr b="0" i="0" lang="en-US" sz="1400" u="none" cap="none" strike="noStrike">
                <a:solidFill>
                  <a:srgbClr val="000000"/>
                </a:solidFill>
                <a:latin typeface="Century Gothic"/>
                <a:ea typeface="Century Gothic"/>
                <a:cs typeface="Century Gothic"/>
                <a:sym typeface="Century Gothic"/>
              </a:rPr>
              <a:t>Dimensione dell'universo delle minacce (ambito della comunità di utenti che può accedere a una vulnerabilità)</a:t>
            </a:r>
            <a:endParaRPr/>
          </a:p>
          <a:p>
            <a:pPr indent="-182880" lvl="2" marL="566928" marR="0" rtl="0" algn="l">
              <a:lnSpc>
                <a:spcPct val="100000"/>
              </a:lnSpc>
              <a:spcBef>
                <a:spcPts val="600"/>
              </a:spcBef>
              <a:spcAft>
                <a:spcPts val="0"/>
              </a:spcAft>
              <a:buClr>
                <a:srgbClr val="000000"/>
              </a:buClr>
              <a:buSzPct val="100000"/>
              <a:buFont typeface="Calibri"/>
              <a:buChar char="◦"/>
            </a:pPr>
            <a:r>
              <a:rPr b="0" i="0" lang="en-US" sz="1400" u="none" cap="none" strike="noStrike">
                <a:solidFill>
                  <a:srgbClr val="000000"/>
                </a:solidFill>
                <a:latin typeface="Century Gothic"/>
                <a:ea typeface="Century Gothic"/>
                <a:cs typeface="Century Gothic"/>
                <a:sym typeface="Century Gothic"/>
              </a:rPr>
              <a:t>Motivazione dell'attore della minaccia</a:t>
            </a:r>
            <a:endParaRPr/>
          </a:p>
          <a:p>
            <a:pPr indent="-182880" lvl="2" marL="566928" marR="0" rtl="0" algn="l">
              <a:lnSpc>
                <a:spcPct val="100000"/>
              </a:lnSpc>
              <a:spcBef>
                <a:spcPts val="600"/>
              </a:spcBef>
              <a:spcAft>
                <a:spcPts val="0"/>
              </a:spcAft>
              <a:buClr>
                <a:srgbClr val="000000"/>
              </a:buClr>
              <a:buSzPct val="100000"/>
              <a:buFont typeface="Calibri"/>
              <a:buChar char="◦"/>
            </a:pPr>
            <a:r>
              <a:rPr b="0" i="0" lang="en-US" sz="1400" u="none" cap="none" strike="noStrike">
                <a:solidFill>
                  <a:srgbClr val="000000"/>
                </a:solidFill>
                <a:latin typeface="Century Gothic"/>
                <a:ea typeface="Century Gothic"/>
                <a:cs typeface="Century Gothic"/>
                <a:sym typeface="Century Gothic"/>
              </a:rPr>
              <a:t>Sofisticatezza dell'attacco o livello di abilità richiesto</a:t>
            </a:r>
            <a:endParaRPr/>
          </a:p>
          <a:p>
            <a:pPr indent="-182880" lvl="2" marL="566928" marR="0" rtl="0" algn="l">
              <a:lnSpc>
                <a:spcPct val="100000"/>
              </a:lnSpc>
              <a:spcBef>
                <a:spcPts val="600"/>
              </a:spcBef>
              <a:spcAft>
                <a:spcPts val="0"/>
              </a:spcAft>
              <a:buClr>
                <a:srgbClr val="000000"/>
              </a:buClr>
              <a:buSzPct val="100000"/>
              <a:buFont typeface="Calibri"/>
              <a:buChar char="◦"/>
            </a:pPr>
            <a:r>
              <a:rPr b="0" i="0" lang="en-US" sz="1400" u="none" cap="none" strike="noStrike">
                <a:solidFill>
                  <a:srgbClr val="000000"/>
                </a:solidFill>
                <a:latin typeface="Century Gothic"/>
                <a:ea typeface="Century Gothic"/>
                <a:cs typeface="Century Gothic"/>
                <a:sym typeface="Century Gothic"/>
              </a:rPr>
              <a:t>Conoscenza dell'organizzazione </a:t>
            </a:r>
            <a:endParaRPr/>
          </a:p>
          <a:p>
            <a:pPr indent="-182880" lvl="2" marL="566928" marR="0" rtl="0" algn="l">
              <a:lnSpc>
                <a:spcPct val="100000"/>
              </a:lnSpc>
              <a:spcBef>
                <a:spcPts val="600"/>
              </a:spcBef>
              <a:spcAft>
                <a:spcPts val="0"/>
              </a:spcAft>
              <a:buClr>
                <a:srgbClr val="000000"/>
              </a:buClr>
              <a:buSzPct val="100000"/>
              <a:buFont typeface="Calibri"/>
              <a:buChar char="◦"/>
            </a:pPr>
            <a:r>
              <a:rPr b="0" i="0" lang="en-US" sz="1400" u="none" cap="none" strike="noStrike">
                <a:solidFill>
                  <a:srgbClr val="000000"/>
                </a:solidFill>
                <a:latin typeface="Century Gothic"/>
                <a:ea typeface="Century Gothic"/>
                <a:cs typeface="Century Gothic"/>
                <a:sym typeface="Century Gothic"/>
              </a:rPr>
              <a:t>Livello di controlli in atto per scoraggiare o impedire gli exploit </a:t>
            </a:r>
            <a:endParaRPr/>
          </a:p>
          <a:p>
            <a:pPr indent="-182880" lvl="2" marL="566928" marR="0" rtl="0" algn="l">
              <a:lnSpc>
                <a:spcPct val="100000"/>
              </a:lnSpc>
              <a:spcBef>
                <a:spcPts val="600"/>
              </a:spcBef>
              <a:spcAft>
                <a:spcPts val="0"/>
              </a:spcAft>
              <a:buClr>
                <a:srgbClr val="000000"/>
              </a:buClr>
              <a:buSzPct val="100000"/>
              <a:buFont typeface="Calibri"/>
              <a:buChar char="◦"/>
            </a:pPr>
            <a:r>
              <a:rPr b="0" i="0" lang="en-US" sz="1400" u="none" cap="none" strike="noStrike">
                <a:solidFill>
                  <a:srgbClr val="000000"/>
                </a:solidFill>
                <a:latin typeface="Century Gothic"/>
                <a:ea typeface="Century Gothic"/>
                <a:cs typeface="Century Gothic"/>
                <a:sym typeface="Century Gothic"/>
              </a:rPr>
              <a:t>Attrattività dell'obiettivo </a:t>
            </a:r>
            <a:endParaRPr/>
          </a:p>
          <a:p>
            <a:pPr indent="-117475" lvl="0" marL="91440" marR="0" rtl="0" algn="l">
              <a:lnSpc>
                <a:spcPct val="100000"/>
              </a:lnSpc>
              <a:spcBef>
                <a:spcPts val="1600"/>
              </a:spcBef>
              <a:spcAft>
                <a:spcPts val="0"/>
              </a:spcAft>
              <a:buClr>
                <a:schemeClr val="accent1"/>
              </a:buClr>
              <a:buSzPct val="100000"/>
              <a:buFont typeface="Calibri"/>
              <a:buChar char=" "/>
            </a:pPr>
            <a:r>
              <a:rPr lang="en-US" sz="2000">
                <a:solidFill>
                  <a:srgbClr val="000000"/>
                </a:solidFill>
                <a:latin typeface="Century Gothic"/>
                <a:ea typeface="Century Gothic"/>
                <a:cs typeface="Century Gothic"/>
                <a:sym typeface="Century Gothic"/>
              </a:rPr>
              <a:t>Definizione di impatto</a:t>
            </a:r>
            <a:endParaRPr/>
          </a:p>
          <a:p>
            <a:pPr indent="-182879" lvl="1" marL="384048" marR="0" rtl="0" algn="just">
              <a:lnSpc>
                <a:spcPct val="100000"/>
              </a:lnSpc>
              <a:spcBef>
                <a:spcPts val="400"/>
              </a:spcBef>
              <a:spcAft>
                <a:spcPts val="0"/>
              </a:spcAft>
              <a:buClr>
                <a:srgbClr val="000000"/>
              </a:buClr>
              <a:buSzPct val="100000"/>
              <a:buFont typeface="Calibri"/>
              <a:buChar char="◦"/>
            </a:pPr>
            <a:r>
              <a:rPr b="0" i="0" lang="en-US" sz="1800" u="none" cap="none" strike="noStrike">
                <a:solidFill>
                  <a:srgbClr val="000000"/>
                </a:solidFill>
                <a:latin typeface="Century Gothic"/>
                <a:ea typeface="Century Gothic"/>
                <a:cs typeface="Century Gothic"/>
                <a:sym typeface="Century Gothic"/>
              </a:rPr>
              <a:t>Impatto basso: implica che il rischio ha un effetto negativo limitato sull'azienda e sulla CIAA.</a:t>
            </a:r>
            <a:endParaRPr/>
          </a:p>
          <a:p>
            <a:pPr indent="-182879" lvl="1" marL="384048" marR="0" rtl="0" algn="just">
              <a:lnSpc>
                <a:spcPct val="100000"/>
              </a:lnSpc>
              <a:spcBef>
                <a:spcPts val="600"/>
              </a:spcBef>
              <a:spcAft>
                <a:spcPts val="0"/>
              </a:spcAft>
              <a:buClr>
                <a:srgbClr val="000000"/>
              </a:buClr>
              <a:buSzPct val="100000"/>
              <a:buFont typeface="Calibri"/>
              <a:buChar char="◦"/>
            </a:pPr>
            <a:r>
              <a:rPr b="0" i="0" lang="en-US" sz="1800" u="none" cap="none" strike="noStrike">
                <a:solidFill>
                  <a:srgbClr val="000000"/>
                </a:solidFill>
                <a:latin typeface="Century Gothic"/>
                <a:ea typeface="Century Gothic"/>
                <a:cs typeface="Century Gothic"/>
                <a:sym typeface="Century Gothic"/>
              </a:rPr>
              <a:t>Impatto medio</a:t>
            </a:r>
            <a:r>
              <a:rPr b="1" i="0" lang="en-US" sz="1800" u="none" cap="none" strike="noStrike">
                <a:solidFill>
                  <a:srgbClr val="000000"/>
                </a:solidFill>
                <a:latin typeface="Century Gothic"/>
                <a:ea typeface="Century Gothic"/>
                <a:cs typeface="Century Gothic"/>
                <a:sym typeface="Century Gothic"/>
              </a:rPr>
              <a:t>: </a:t>
            </a:r>
            <a:r>
              <a:rPr b="0" i="0" lang="en-US" sz="1800" u="none" cap="none" strike="noStrike">
                <a:solidFill>
                  <a:srgbClr val="000000"/>
                </a:solidFill>
                <a:latin typeface="Century Gothic"/>
                <a:ea typeface="Century Gothic"/>
                <a:cs typeface="Century Gothic"/>
                <a:sym typeface="Century Gothic"/>
              </a:rPr>
              <a:t>implica un serio effetto negativo sull'azienda e sulla CIAA</a:t>
            </a:r>
            <a:r>
              <a:rPr b="1" i="0" lang="en-US" sz="1800" u="none" cap="none" strike="noStrike">
                <a:solidFill>
                  <a:srgbClr val="000000"/>
                </a:solidFill>
                <a:latin typeface="Century Gothic"/>
                <a:ea typeface="Century Gothic"/>
                <a:cs typeface="Century Gothic"/>
                <a:sym typeface="Century Gothic"/>
              </a:rPr>
              <a:t>. </a:t>
            </a:r>
            <a:endParaRPr/>
          </a:p>
          <a:p>
            <a:pPr indent="-182879" lvl="1" marL="384048" marR="0" rtl="0" algn="just">
              <a:lnSpc>
                <a:spcPct val="100000"/>
              </a:lnSpc>
              <a:spcBef>
                <a:spcPts val="600"/>
              </a:spcBef>
              <a:spcAft>
                <a:spcPts val="0"/>
              </a:spcAft>
              <a:buClr>
                <a:srgbClr val="000000"/>
              </a:buClr>
              <a:buSzPct val="100000"/>
              <a:buFont typeface="Calibri"/>
              <a:buChar char="◦"/>
            </a:pPr>
            <a:r>
              <a:rPr b="0" i="0" lang="en-US" sz="1800" u="none" cap="none" strike="noStrike">
                <a:solidFill>
                  <a:srgbClr val="000000"/>
                </a:solidFill>
                <a:latin typeface="Century Gothic"/>
                <a:ea typeface="Century Gothic"/>
                <a:cs typeface="Century Gothic"/>
                <a:sym typeface="Century Gothic"/>
              </a:rPr>
              <a:t>Impatto elevato: implica un grave effetto negativo sull'azienda e sulla CIAA.</a:t>
            </a:r>
            <a:endParaRPr/>
          </a:p>
          <a:p>
            <a:pPr indent="-77152" lvl="1" marL="384048" marR="0" rtl="0" algn="l">
              <a:lnSpc>
                <a:spcPct val="100000"/>
              </a:lnSpc>
              <a:spcBef>
                <a:spcPts val="600"/>
              </a:spcBef>
              <a:spcAft>
                <a:spcPts val="0"/>
              </a:spcAft>
              <a:buClr>
                <a:schemeClr val="dk1"/>
              </a:buClr>
              <a:buSzPct val="100000"/>
              <a:buFont typeface="Calibri"/>
              <a:buNone/>
            </a:pPr>
            <a:r>
              <a:t/>
            </a:r>
            <a:endParaRPr b="0" i="0" sz="1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2"/>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Analisi del rischio</a:t>
            </a:r>
            <a:endParaRPr/>
          </a:p>
        </p:txBody>
      </p:sp>
      <p:sp>
        <p:nvSpPr>
          <p:cNvPr id="501" name="Google Shape;501;p32"/>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502" name="Google Shape;502;p32"/>
          <p:cNvSpPr txBox="1"/>
          <p:nvPr/>
        </p:nvSpPr>
        <p:spPr>
          <a:xfrm>
            <a:off x="779929" y="1448864"/>
            <a:ext cx="8426824" cy="31547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rgbClr val="000000"/>
                </a:solidFill>
                <a:latin typeface="Century Gothic"/>
                <a:ea typeface="Century Gothic"/>
                <a:cs typeface="Century Gothic"/>
                <a:sym typeface="Century Gothic"/>
              </a:rPr>
              <a:t>Livello di rischio</a:t>
            </a:r>
            <a:endParaRPr/>
          </a:p>
          <a:p>
            <a:pPr indent="-342900" lvl="1" marL="800100" marR="0" rtl="0" algn="l">
              <a:spcBef>
                <a:spcPts val="0"/>
              </a:spcBef>
              <a:spcAft>
                <a:spcPts val="0"/>
              </a:spcAft>
              <a:buClr>
                <a:srgbClr val="000000"/>
              </a:buClr>
              <a:buSzPts val="2000"/>
              <a:buFont typeface="Arial"/>
              <a:buChar char="•"/>
            </a:pPr>
            <a:r>
              <a:rPr b="0" i="0" lang="en-US" sz="2000" u="none" cap="none" strike="noStrike">
                <a:solidFill>
                  <a:srgbClr val="000000"/>
                </a:solidFill>
                <a:latin typeface="Century Gothic"/>
                <a:ea typeface="Century Gothic"/>
                <a:cs typeface="Century Gothic"/>
                <a:sym typeface="Century Gothic"/>
              </a:rPr>
              <a:t>Rischio basso: implica che si raccomanda di sviluppare una misura correttiva e un piano di emergenza. </a:t>
            </a:r>
            <a:endParaRPr/>
          </a:p>
          <a:p>
            <a:pPr indent="-342900" lvl="1" marL="800100" marR="0" rtl="0" algn="l">
              <a:spcBef>
                <a:spcPts val="0"/>
              </a:spcBef>
              <a:spcAft>
                <a:spcPts val="0"/>
              </a:spcAft>
              <a:buClr>
                <a:srgbClr val="000000"/>
              </a:buClr>
              <a:buSzPts val="2000"/>
              <a:buFont typeface="Arial"/>
              <a:buChar char="•"/>
            </a:pPr>
            <a:r>
              <a:rPr b="0" i="0" lang="en-US" sz="2000" u="none" cap="none" strike="noStrike">
                <a:solidFill>
                  <a:srgbClr val="000000"/>
                </a:solidFill>
                <a:latin typeface="Century Gothic"/>
                <a:ea typeface="Century Gothic"/>
                <a:cs typeface="Century Gothic"/>
                <a:sym typeface="Century Gothic"/>
              </a:rPr>
              <a:t>Rischio critico: implica che il rischio ha un grave impatto negativo sull'organizzazione e che sono necessarie azioni correttive e un piano di emergenza da sviluppare ed eseguire entro un periodo di tempo specifico. </a:t>
            </a:r>
            <a:endParaRPr/>
          </a:p>
          <a:p>
            <a:pPr indent="-342900" lvl="1" marL="800100" marR="0" rtl="0" algn="l">
              <a:spcBef>
                <a:spcPts val="0"/>
              </a:spcBef>
              <a:spcAft>
                <a:spcPts val="0"/>
              </a:spcAft>
              <a:buClr>
                <a:srgbClr val="000000"/>
              </a:buClr>
              <a:buSzPts val="2000"/>
              <a:buFont typeface="Arial"/>
              <a:buChar char="•"/>
            </a:pPr>
            <a:r>
              <a:rPr b="0" i="0" lang="en-US" sz="2000" u="none" cap="none" strike="noStrike">
                <a:solidFill>
                  <a:srgbClr val="000000"/>
                </a:solidFill>
                <a:latin typeface="Century Gothic"/>
                <a:ea typeface="Century Gothic"/>
                <a:cs typeface="Century Gothic"/>
                <a:sym typeface="Century Gothic"/>
              </a:rPr>
              <a:t>Rischio altamente critico: implica che le misure di controllo identificate per la mitigazione del rischio devono essere attuate immediatamente e in tempi brevi attraverso un piano.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33"/>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Analisi del rischio</a:t>
            </a:r>
            <a:endParaRPr/>
          </a:p>
        </p:txBody>
      </p:sp>
      <p:sp>
        <p:nvSpPr>
          <p:cNvPr id="509" name="Google Shape;509;p33"/>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510" name="Google Shape;510;p33"/>
          <p:cNvSpPr txBox="1"/>
          <p:nvPr/>
        </p:nvSpPr>
        <p:spPr>
          <a:xfrm>
            <a:off x="832883" y="1262230"/>
            <a:ext cx="8310282" cy="4557658"/>
          </a:xfrm>
          <a:prstGeom prst="rect">
            <a:avLst/>
          </a:prstGeom>
          <a:noFill/>
          <a:ln>
            <a:noFill/>
          </a:ln>
        </p:spPr>
        <p:txBody>
          <a:bodyPr anchorCtr="0" anchor="t" bIns="45700" lIns="91425" spcFirstLastPara="1" rIns="91425" wrap="square" tIns="45700">
            <a:spAutoFit/>
          </a:bodyPr>
          <a:lstStyle/>
          <a:p>
            <a:pPr indent="-334963" lvl="0" marL="334963"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Stimare la probabilità di accadimento</a:t>
            </a:r>
            <a:endParaRPr/>
          </a:p>
          <a:p>
            <a:pPr indent="-336550" lvl="0" marL="336550" marR="0" rtl="0" algn="l">
              <a:spcBef>
                <a:spcPts val="800"/>
              </a:spcBef>
              <a:spcAft>
                <a:spcPts val="0"/>
              </a:spcAft>
              <a:buClr>
                <a:srgbClr val="000000"/>
              </a:buClr>
              <a:buSzPts val="1800"/>
              <a:buFont typeface="Arial"/>
              <a:buChar char="•"/>
            </a:pPr>
            <a:r>
              <a:rPr lang="en-US" sz="1800">
                <a:solidFill>
                  <a:srgbClr val="000000"/>
                </a:solidFill>
                <a:latin typeface="Century Gothic"/>
                <a:ea typeface="Century Gothic"/>
                <a:cs typeface="Century Gothic"/>
                <a:sym typeface="Century Gothic"/>
              </a:rPr>
              <a:t>La probabilità è la valutazione complessiva, spesso un valore numerico su una scala definita (come 0,1 - 1,0), della probabilità che una specifica vulnerabilità venga sfruttata.</a:t>
            </a:r>
            <a:endParaRPr/>
          </a:p>
          <a:p>
            <a:pPr indent="-334963" lvl="0" marL="334963" marR="0" rtl="0" algn="l">
              <a:spcBef>
                <a:spcPts val="800"/>
              </a:spcBef>
              <a:spcAft>
                <a:spcPts val="0"/>
              </a:spcAft>
              <a:buClr>
                <a:srgbClr val="000000"/>
              </a:buClr>
              <a:buSzPts val="1800"/>
              <a:buFont typeface="Arial"/>
              <a:buChar char="•"/>
            </a:pPr>
            <a:r>
              <a:rPr lang="en-US" sz="1800">
                <a:solidFill>
                  <a:srgbClr val="000000"/>
                </a:solidFill>
                <a:latin typeface="Arial"/>
                <a:ea typeface="Arial"/>
                <a:cs typeface="Arial"/>
                <a:sym typeface="Arial"/>
              </a:rPr>
              <a:t>Stimare l'impatto sul progetto su una scala da 1 a 5, dove</a:t>
            </a:r>
            <a:endParaRPr/>
          </a:p>
          <a:p>
            <a:pPr indent="-277813" lvl="1" marL="735013" marR="0" rtl="0" algn="l">
              <a:spcBef>
                <a:spcPts val="7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 1 = </a:t>
            </a:r>
            <a:r>
              <a:rPr b="0" i="0" lang="en-US" sz="2000" u="none" cap="none" strike="noStrike">
                <a:solidFill>
                  <a:srgbClr val="000000"/>
                </a:solidFill>
                <a:latin typeface="Arial"/>
                <a:ea typeface="Arial"/>
                <a:cs typeface="Arial"/>
                <a:sym typeface="Arial"/>
              </a:rPr>
              <a:t>basso impatto</a:t>
            </a:r>
            <a:endParaRPr/>
          </a:p>
          <a:p>
            <a:pPr indent="-277813" lvl="1" marL="735013" marR="0" rtl="0" algn="l">
              <a:spcBef>
                <a:spcPts val="70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 5 = impatto catastrofico</a:t>
            </a:r>
            <a:endParaRPr/>
          </a:p>
          <a:p>
            <a:pPr indent="-277813" lvl="0" marL="334963" marR="0" rtl="0" algn="l">
              <a:spcBef>
                <a:spcPts val="700"/>
              </a:spcBef>
              <a:spcAft>
                <a:spcPts val="0"/>
              </a:spcAft>
              <a:buClr>
                <a:srgbClr val="000000"/>
              </a:buClr>
              <a:buSzPts val="2400"/>
              <a:buFont typeface="Arial"/>
              <a:buChar char="–"/>
            </a:pPr>
            <a:r>
              <a:rPr lang="en-US" sz="2400">
                <a:solidFill>
                  <a:srgbClr val="000000"/>
                </a:solidFill>
                <a:latin typeface="Arial"/>
                <a:ea typeface="Arial"/>
                <a:cs typeface="Arial"/>
                <a:sym typeface="Arial"/>
              </a:rPr>
              <a:t>Livello di rischio</a:t>
            </a:r>
            <a:endParaRPr/>
          </a:p>
          <a:p>
            <a:pPr indent="-277813" lvl="1" marL="735013" marR="0" rtl="0" algn="l">
              <a:spcBef>
                <a:spcPts val="700"/>
              </a:spcBef>
              <a:spcAft>
                <a:spcPts val="0"/>
              </a:spcAft>
              <a:buClr>
                <a:srgbClr val="00B0F0"/>
              </a:buClr>
              <a:buSzPts val="1800"/>
              <a:buFont typeface="Arial"/>
              <a:buChar char="–"/>
            </a:pPr>
            <a:r>
              <a:rPr b="0" i="0" lang="en-US" sz="1800" u="none" cap="none" strike="noStrike">
                <a:solidFill>
                  <a:srgbClr val="00B0F0"/>
                </a:solidFill>
                <a:latin typeface="Arial"/>
                <a:ea typeface="Arial"/>
                <a:cs typeface="Arial"/>
                <a:sym typeface="Arial"/>
              </a:rPr>
              <a:t>In caso di valutazione quantitativa</a:t>
            </a:r>
            <a:endParaRPr b="0" i="0" sz="2000" u="none" cap="none" strike="noStrike">
              <a:solidFill>
                <a:srgbClr val="000000"/>
              </a:solidFill>
              <a:latin typeface="Arial"/>
              <a:ea typeface="Arial"/>
              <a:cs typeface="Arial"/>
              <a:sym typeface="Arial"/>
            </a:endParaRPr>
          </a:p>
          <a:p>
            <a:pPr indent="-277813" lvl="1" marL="735013" marR="0" rtl="0" algn="l">
              <a:spcBef>
                <a:spcPts val="70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Ri=P(Ri) X I(Ri)</a:t>
            </a:r>
            <a:endParaRPr/>
          </a:p>
          <a:p>
            <a:pPr indent="-277813" lvl="1" marL="735013" marR="0" rtl="0" algn="l">
              <a:spcBef>
                <a:spcPts val="70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		 =.55 X . 8 [</a:t>
            </a:r>
            <a:r>
              <a:rPr b="0" i="0" lang="en-US" sz="2000" u="none" cap="none" strike="noStrike">
                <a:solidFill>
                  <a:srgbClr val="00B0F0"/>
                </a:solidFill>
                <a:latin typeface="Arial"/>
                <a:ea typeface="Arial"/>
                <a:cs typeface="Arial"/>
                <a:sym typeface="Arial"/>
              </a:rPr>
              <a:t>Si supponga che P(Ri)=.55 e I(Ri)=.8</a:t>
            </a:r>
            <a:r>
              <a:rPr b="0" i="0" lang="en-US" sz="2000" u="none" cap="none" strike="noStrike">
                <a:solidFill>
                  <a:srgbClr val="000000"/>
                </a:solidFill>
                <a:latin typeface="Arial"/>
                <a:ea typeface="Arial"/>
                <a:cs typeface="Arial"/>
                <a:sym typeface="Arial"/>
              </a:rPr>
              <a:t>].</a:t>
            </a:r>
            <a:endParaRPr/>
          </a:p>
          <a:p>
            <a:pPr indent="-277813" lvl="1" marL="735013" marR="0" rtl="0" algn="l">
              <a:spcBef>
                <a:spcPts val="70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     =.44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34"/>
          <p:cNvSpPr txBox="1"/>
          <p:nvPr>
            <p:ph type="title"/>
          </p:nvPr>
        </p:nvSpPr>
        <p:spPr>
          <a:xfrm>
            <a:off x="795169" y="260648"/>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Analisi del rischio</a:t>
            </a:r>
            <a:endParaRPr/>
          </a:p>
        </p:txBody>
      </p:sp>
      <p:sp>
        <p:nvSpPr>
          <p:cNvPr id="516" name="Google Shape;516;p34"/>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
        <p:nvSpPr>
          <p:cNvPr id="517" name="Google Shape;517;p34"/>
          <p:cNvSpPr txBox="1"/>
          <p:nvPr/>
        </p:nvSpPr>
        <p:spPr>
          <a:xfrm>
            <a:off x="542564" y="977153"/>
            <a:ext cx="8229600" cy="5544616"/>
          </a:xfrm>
          <a:prstGeom prst="rect">
            <a:avLst/>
          </a:prstGeom>
          <a:noFill/>
          <a:ln>
            <a:noFill/>
          </a:ln>
        </p:spPr>
        <p:txBody>
          <a:bodyPr anchorCtr="0" anchor="t" bIns="45700" lIns="0" spcFirstLastPara="1" rIns="0" wrap="square" tIns="45700">
            <a:normAutofit/>
          </a:bodyPr>
          <a:lstStyle/>
          <a:p>
            <a:pPr indent="-177800" lvl="0" marL="91440" marR="0" rtl="0" algn="l">
              <a:lnSpc>
                <a:spcPct val="100000"/>
              </a:lnSpc>
              <a:spcBef>
                <a:spcPts val="0"/>
              </a:spcBef>
              <a:spcAft>
                <a:spcPts val="0"/>
              </a:spcAft>
              <a:buClr>
                <a:schemeClr val="accent1"/>
              </a:buClr>
              <a:buSzPts val="2800"/>
              <a:buFont typeface="Calibri"/>
              <a:buChar char=" "/>
            </a:pPr>
            <a:r>
              <a:rPr lang="en-US" sz="2800">
                <a:solidFill>
                  <a:srgbClr val="00B0F0"/>
                </a:solidFill>
                <a:latin typeface="Arial"/>
                <a:ea typeface="Arial"/>
                <a:cs typeface="Arial"/>
                <a:sym typeface="Arial"/>
              </a:rPr>
              <a:t>In caso di valutazione qualitativa</a:t>
            </a:r>
            <a:endParaRPr/>
          </a:p>
          <a:p>
            <a:pPr indent="-182880" lvl="1" marL="384048" marR="0" rtl="0" algn="l">
              <a:lnSpc>
                <a:spcPct val="100000"/>
              </a:lnSpc>
              <a:spcBef>
                <a:spcPts val="400"/>
              </a:spcBef>
              <a:spcAft>
                <a:spcPts val="0"/>
              </a:spcAft>
              <a:buClr>
                <a:srgbClr val="000000"/>
              </a:buClr>
              <a:buSzPts val="1800"/>
              <a:buFont typeface="Calibri"/>
              <a:buChar char="◦"/>
            </a:pPr>
            <a:r>
              <a:rPr b="0" i="0" lang="en-US" sz="1800" u="none" cap="none" strike="noStrike">
                <a:solidFill>
                  <a:srgbClr val="000000"/>
                </a:solidFill>
                <a:latin typeface="Arial"/>
                <a:ea typeface="Arial"/>
                <a:cs typeface="Arial"/>
                <a:sym typeface="Arial"/>
              </a:rPr>
              <a:t> Ri=P(Ri) X I(Ri)</a:t>
            </a:r>
            <a:endParaRPr/>
          </a:p>
          <a:p>
            <a:pPr indent="-182880" lvl="1" marL="384048" marR="0" rtl="0" algn="l">
              <a:lnSpc>
                <a:spcPct val="100000"/>
              </a:lnSpc>
              <a:spcBef>
                <a:spcPts val="600"/>
              </a:spcBef>
              <a:spcAft>
                <a:spcPts val="0"/>
              </a:spcAft>
              <a:buClr>
                <a:srgbClr val="000000"/>
              </a:buClr>
              <a:buSzPts val="1800"/>
              <a:buFont typeface="Calibri"/>
              <a:buChar char="◦"/>
            </a:pPr>
            <a:r>
              <a:rPr b="0" i="0" lang="en-US" sz="1800" u="none" cap="none" strike="noStrike">
                <a:solidFill>
                  <a:srgbClr val="000000"/>
                </a:solidFill>
                <a:latin typeface="Arial"/>
                <a:ea typeface="Arial"/>
                <a:cs typeface="Arial"/>
                <a:sym typeface="Arial"/>
              </a:rPr>
              <a:t>Ri=Medio X Alto</a:t>
            </a:r>
            <a:endParaRPr/>
          </a:p>
          <a:p>
            <a:pPr indent="-182880" lvl="1" marL="384048" marR="0" rtl="0" algn="l">
              <a:lnSpc>
                <a:spcPct val="100000"/>
              </a:lnSpc>
              <a:spcBef>
                <a:spcPts val="600"/>
              </a:spcBef>
              <a:spcAft>
                <a:spcPts val="0"/>
              </a:spcAft>
              <a:buClr>
                <a:srgbClr val="FF0000"/>
              </a:buClr>
              <a:buSzPts val="1800"/>
              <a:buFont typeface="Calibri"/>
              <a:buChar char="◦"/>
            </a:pPr>
            <a:r>
              <a:rPr b="0" i="0" lang="en-US" sz="1800" u="none" cap="none" strike="noStrike">
                <a:solidFill>
                  <a:srgbClr val="FF0000"/>
                </a:solidFill>
                <a:latin typeface="Arial"/>
                <a:ea typeface="Arial"/>
                <a:cs typeface="Arial"/>
                <a:sym typeface="Arial"/>
              </a:rPr>
              <a:t>Ri=?</a:t>
            </a:r>
            <a:endParaRPr/>
          </a:p>
          <a:p>
            <a:pPr indent="-91440" lvl="0" marL="91440" marR="0" rtl="0" algn="l">
              <a:lnSpc>
                <a:spcPct val="100000"/>
              </a:lnSpc>
              <a:spcBef>
                <a:spcPts val="1600"/>
              </a:spcBef>
              <a:spcAft>
                <a:spcPts val="0"/>
              </a:spcAft>
              <a:buClr>
                <a:schemeClr val="accent1"/>
              </a:buClr>
              <a:buSzPts val="2000"/>
              <a:buFont typeface="Calibri"/>
              <a:buNone/>
            </a:pPr>
            <a:r>
              <a:rPr lang="en-US" sz="2000">
                <a:solidFill>
                  <a:srgbClr val="C00000"/>
                </a:solidFill>
                <a:latin typeface="Arial"/>
                <a:ea typeface="Arial"/>
                <a:cs typeface="Arial"/>
                <a:sym typeface="Arial"/>
              </a:rPr>
              <a:t>Probabilità impatto</a:t>
            </a:r>
            <a:endParaRPr/>
          </a:p>
          <a:p>
            <a:pPr indent="-91440" lvl="0" marL="91440" marR="0" rtl="0" algn="l">
              <a:lnSpc>
                <a:spcPct val="100000"/>
              </a:lnSpc>
              <a:spcBef>
                <a:spcPts val="1400"/>
              </a:spcBef>
              <a:spcAft>
                <a:spcPts val="0"/>
              </a:spcAft>
              <a:buClr>
                <a:schemeClr val="accent1"/>
              </a:buClr>
              <a:buSzPts val="2000"/>
              <a:buFont typeface="Calibri"/>
              <a:buNone/>
            </a:pPr>
            <a:r>
              <a:rPr lang="en-US" sz="2000">
                <a:solidFill>
                  <a:srgbClr val="000000"/>
                </a:solidFill>
                <a:latin typeface="Arial"/>
                <a:ea typeface="Arial"/>
                <a:cs typeface="Arial"/>
                <a:sym typeface="Arial"/>
              </a:rPr>
              <a:t>				alto medio basso </a:t>
            </a:r>
            <a:endParaRPr/>
          </a:p>
          <a:p>
            <a:pPr indent="-91440" lvl="0" marL="91440" marR="0" rtl="0" algn="l">
              <a:lnSpc>
                <a:spcPct val="100000"/>
              </a:lnSpc>
              <a:spcBef>
                <a:spcPts val="1400"/>
              </a:spcBef>
              <a:spcAft>
                <a:spcPts val="0"/>
              </a:spcAft>
              <a:buClr>
                <a:schemeClr val="accent1"/>
              </a:buClr>
              <a:buSzPts val="2000"/>
              <a:buFont typeface="Calibri"/>
              <a:buNone/>
            </a:pPr>
            <a:r>
              <a:rPr lang="en-US" sz="2000">
                <a:solidFill>
                  <a:srgbClr val="00B0F0"/>
                </a:solidFill>
                <a:latin typeface="Arial"/>
                <a:ea typeface="Arial"/>
                <a:cs typeface="Arial"/>
                <a:sym typeface="Arial"/>
              </a:rPr>
              <a:t>Alto H H/M Estremo</a:t>
            </a:r>
            <a:endParaRPr/>
          </a:p>
          <a:p>
            <a:pPr indent="-91440" lvl="0" marL="91440" marR="0" rtl="0" algn="l">
              <a:lnSpc>
                <a:spcPct val="100000"/>
              </a:lnSpc>
              <a:spcBef>
                <a:spcPts val="1400"/>
              </a:spcBef>
              <a:spcAft>
                <a:spcPts val="0"/>
              </a:spcAft>
              <a:buClr>
                <a:schemeClr val="accent1"/>
              </a:buClr>
              <a:buSzPts val="2000"/>
              <a:buFont typeface="Calibri"/>
              <a:buNone/>
            </a:pPr>
            <a:r>
              <a:rPr lang="en-US" sz="2000">
                <a:solidFill>
                  <a:srgbClr val="000000"/>
                </a:solidFill>
                <a:latin typeface="Arial"/>
                <a:ea typeface="Arial"/>
                <a:cs typeface="Arial"/>
                <a:sym typeface="Arial"/>
              </a:rPr>
              <a:t>Medio H/M M M/L</a:t>
            </a:r>
            <a:endParaRPr/>
          </a:p>
          <a:p>
            <a:pPr indent="-91440" lvl="0" marL="91440" marR="0" rtl="0" algn="l">
              <a:lnSpc>
                <a:spcPct val="100000"/>
              </a:lnSpc>
              <a:spcBef>
                <a:spcPts val="1400"/>
              </a:spcBef>
              <a:spcAft>
                <a:spcPts val="0"/>
              </a:spcAft>
              <a:buClr>
                <a:schemeClr val="accent1"/>
              </a:buClr>
              <a:buSzPts val="2000"/>
              <a:buFont typeface="Calibri"/>
              <a:buNone/>
            </a:pPr>
            <a:r>
              <a:rPr b="1" lang="en-US" sz="2000">
                <a:solidFill>
                  <a:srgbClr val="C00000"/>
                </a:solidFill>
                <a:latin typeface="Arial"/>
                <a:ea typeface="Arial"/>
                <a:cs typeface="Arial"/>
                <a:sym typeface="Arial"/>
              </a:rPr>
              <a:t>Basso Estremo M/L L</a:t>
            </a:r>
            <a:endParaRPr b="1" sz="2000">
              <a:solidFill>
                <a:srgbClr val="C00000"/>
              </a:solidFill>
              <a:latin typeface="Arial"/>
              <a:ea typeface="Arial"/>
              <a:cs typeface="Arial"/>
              <a:sym typeface="Arial"/>
            </a:endParaRPr>
          </a:p>
          <a:p>
            <a:pPr indent="-152400" lvl="0" marL="91440" marR="0" rtl="0" algn="l">
              <a:lnSpc>
                <a:spcPct val="100000"/>
              </a:lnSpc>
              <a:spcBef>
                <a:spcPts val="1400"/>
              </a:spcBef>
              <a:spcAft>
                <a:spcPts val="0"/>
              </a:spcAft>
              <a:buClr>
                <a:schemeClr val="accent1"/>
              </a:buClr>
              <a:buSzPts val="2400"/>
              <a:buFont typeface="Calibri"/>
              <a:buChar char=" "/>
            </a:pPr>
            <a:r>
              <a:rPr lang="en-US" sz="2400">
                <a:solidFill>
                  <a:srgbClr val="000000"/>
                </a:solidFill>
                <a:latin typeface="Century Gothic"/>
                <a:ea typeface="Century Gothic"/>
                <a:cs typeface="Century Gothic"/>
                <a:sym typeface="Century Gothic"/>
              </a:rPr>
              <a:t>Il livello di rischio determina la priorità dei rischi</a:t>
            </a:r>
            <a:endParaRPr/>
          </a:p>
          <a:p>
            <a:pPr indent="-182880" lvl="1" marL="384048" marR="0" rtl="0" algn="l">
              <a:lnSpc>
                <a:spcPct val="100000"/>
              </a:lnSpc>
              <a:spcBef>
                <a:spcPts val="400"/>
              </a:spcBef>
              <a:spcAft>
                <a:spcPts val="0"/>
              </a:spcAft>
              <a:buClr>
                <a:srgbClr val="000000"/>
              </a:buClr>
              <a:buSzPts val="1800"/>
              <a:buFont typeface="Calibri"/>
              <a:buChar char="◦"/>
            </a:pPr>
            <a:r>
              <a:rPr b="0" i="0" lang="en-US" sz="1800" u="none" cap="none" strike="noStrike">
                <a:solidFill>
                  <a:srgbClr val="000000"/>
                </a:solidFill>
                <a:latin typeface="Arial"/>
                <a:ea typeface="Arial"/>
                <a:cs typeface="Arial"/>
                <a:sym typeface="Arial"/>
              </a:rPr>
              <a:t>non è possibile esaminare tutti i rischi identificati</a:t>
            </a:r>
            <a:endParaRPr/>
          </a:p>
          <a:p>
            <a:pPr indent="-182880" lvl="1" marL="384048" marR="0" rtl="0" algn="l">
              <a:lnSpc>
                <a:spcPct val="100000"/>
              </a:lnSpc>
              <a:spcBef>
                <a:spcPts val="600"/>
              </a:spcBef>
              <a:spcAft>
                <a:spcPts val="0"/>
              </a:spcAft>
              <a:buClr>
                <a:srgbClr val="000000"/>
              </a:buClr>
              <a:buSzPts val="1800"/>
              <a:buFont typeface="Calibri"/>
              <a:buChar char="◦"/>
            </a:pPr>
            <a:r>
              <a:rPr b="0" i="0" lang="en-US" sz="1800" u="none" cap="none" strike="noStrike">
                <a:solidFill>
                  <a:srgbClr val="000000"/>
                </a:solidFill>
                <a:latin typeface="Arial"/>
                <a:ea typeface="Arial"/>
                <a:cs typeface="Arial"/>
                <a:sym typeface="Arial"/>
              </a:rPr>
              <a:t>Rischio che richiede attenzione immediata</a:t>
            </a:r>
            <a:endParaRPr/>
          </a:p>
          <a:p>
            <a:pPr indent="-17779" lvl="1" marL="384048" marR="0" rtl="0" algn="l">
              <a:lnSpc>
                <a:spcPct val="100000"/>
              </a:lnSpc>
              <a:spcBef>
                <a:spcPts val="600"/>
              </a:spcBef>
              <a:spcAft>
                <a:spcPts val="0"/>
              </a:spcAft>
              <a:buClr>
                <a:schemeClr val="dk1"/>
              </a:buClr>
              <a:buSzPts val="2600"/>
              <a:buFont typeface="Calibri"/>
              <a:buNone/>
            </a:pPr>
            <a:r>
              <a:t/>
            </a:r>
            <a:endParaRPr b="0" i="0" sz="2600" u="none" cap="none" strike="noStrike">
              <a:solidFill>
                <a:srgbClr val="000000"/>
              </a:solidFill>
              <a:latin typeface="Century Gothic"/>
              <a:ea typeface="Century Gothic"/>
              <a:cs typeface="Century Gothic"/>
              <a:sym typeface="Century Gothic"/>
            </a:endParaRPr>
          </a:p>
          <a:p>
            <a:pPr indent="0" lvl="0" marL="91440" marR="0" rtl="0" algn="l">
              <a:lnSpc>
                <a:spcPct val="100000"/>
              </a:lnSpc>
              <a:spcBef>
                <a:spcPts val="1600"/>
              </a:spcBef>
              <a:spcAft>
                <a:spcPts val="0"/>
              </a:spcAft>
              <a:buClr>
                <a:schemeClr val="accent1"/>
              </a:buClr>
              <a:buSzPts val="2000"/>
              <a:buFont typeface="Calibri"/>
              <a:buNone/>
            </a:pPr>
            <a:r>
              <a:t/>
            </a:r>
            <a:endParaRPr sz="2000">
              <a:solidFill>
                <a:schemeClr val="dk1"/>
              </a:solidFill>
              <a:latin typeface="Century Gothic"/>
              <a:ea typeface="Century Gothic"/>
              <a:cs typeface="Century Gothic"/>
              <a:sym typeface="Century Gothic"/>
            </a:endParaRPr>
          </a:p>
          <a:p>
            <a:pPr indent="0" lvl="0" marL="91440" marR="0" rtl="0" algn="l">
              <a:lnSpc>
                <a:spcPct val="100000"/>
              </a:lnSpc>
              <a:spcBef>
                <a:spcPts val="1400"/>
              </a:spcBef>
              <a:spcAft>
                <a:spcPts val="0"/>
              </a:spcAft>
              <a:buClr>
                <a:schemeClr val="accent1"/>
              </a:buClr>
              <a:buSzPts val="2000"/>
              <a:buFont typeface="Calibri"/>
              <a:buNone/>
            </a:pPr>
            <a:r>
              <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5"/>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Controllo del rischio</a:t>
            </a:r>
            <a:endParaRPr/>
          </a:p>
        </p:txBody>
      </p:sp>
      <p:sp>
        <p:nvSpPr>
          <p:cNvPr id="523" name="Google Shape;523;p35"/>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62500" lnSpcReduction="20000"/>
          </a:bodyPr>
          <a:lstStyle/>
          <a:p>
            <a:pPr indent="-111442" lvl="1" marL="384048" rtl="0" algn="l">
              <a:lnSpc>
                <a:spcPct val="100000"/>
              </a:lnSpc>
              <a:spcBef>
                <a:spcPts val="0"/>
              </a:spcBef>
              <a:spcAft>
                <a:spcPts val="0"/>
              </a:spcAft>
              <a:buClr>
                <a:schemeClr val="dk1"/>
              </a:buClr>
              <a:buSzPct val="100000"/>
              <a:buFont typeface="Arial"/>
              <a:buNone/>
            </a:pPr>
            <a:r>
              <a:t/>
            </a:r>
            <a:endParaRPr/>
          </a:p>
          <a:p>
            <a:pPr indent="-134937" lvl="0" marL="91440" rtl="0" algn="l">
              <a:lnSpc>
                <a:spcPct val="100000"/>
              </a:lnSpc>
              <a:spcBef>
                <a:spcPts val="1600"/>
              </a:spcBef>
              <a:spcAft>
                <a:spcPts val="0"/>
              </a:spcAft>
              <a:buSzPct val="100000"/>
              <a:buFont typeface="Arial"/>
              <a:buChar char="•"/>
            </a:pPr>
            <a:r>
              <a:rPr lang="en-US" sz="3400">
                <a:solidFill>
                  <a:srgbClr val="000000"/>
                </a:solidFill>
              </a:rPr>
              <a:t>Per ottenere un controllo dei rischi il più precocemente possibile </a:t>
            </a:r>
            <a:endParaRPr/>
          </a:p>
          <a:p>
            <a:pPr indent="-134937" lvl="0" marL="91440" rtl="0" algn="l">
              <a:lnSpc>
                <a:spcPct val="100000"/>
              </a:lnSpc>
              <a:spcBef>
                <a:spcPts val="1400"/>
              </a:spcBef>
              <a:spcAft>
                <a:spcPts val="0"/>
              </a:spcAft>
              <a:buSzPct val="100000"/>
              <a:buFont typeface="Arial"/>
              <a:buChar char="•"/>
            </a:pPr>
            <a:r>
              <a:rPr lang="en-US" sz="3400">
                <a:solidFill>
                  <a:srgbClr val="000000"/>
                </a:solidFill>
              </a:rPr>
              <a:t>Concentrarsi inizialmente sui principali eventi e fattori di rischio prioritari. </a:t>
            </a:r>
            <a:endParaRPr/>
          </a:p>
          <a:p>
            <a:pPr indent="-134937" lvl="0" marL="91440" rtl="0" algn="l">
              <a:lnSpc>
                <a:spcPct val="100000"/>
              </a:lnSpc>
              <a:spcBef>
                <a:spcPts val="1400"/>
              </a:spcBef>
              <a:spcAft>
                <a:spcPts val="0"/>
              </a:spcAft>
              <a:buSzPct val="100000"/>
              <a:buFont typeface="Arial"/>
              <a:buChar char="•"/>
            </a:pPr>
            <a:r>
              <a:rPr lang="en-US" sz="3400">
                <a:solidFill>
                  <a:srgbClr val="000000"/>
                </a:solidFill>
              </a:rPr>
              <a:t>Una volta identificate le possibili contromisure, è necessario selezionare quelle più potenziali per controllare i rischi. </a:t>
            </a:r>
            <a:endParaRPr/>
          </a:p>
          <a:p>
            <a:pPr indent="-182911" lvl="1" marL="384048" rtl="0" algn="l">
              <a:lnSpc>
                <a:spcPct val="100000"/>
              </a:lnSpc>
              <a:spcBef>
                <a:spcPts val="400"/>
              </a:spcBef>
              <a:spcAft>
                <a:spcPts val="0"/>
              </a:spcAft>
              <a:buClr>
                <a:srgbClr val="000000"/>
              </a:buClr>
              <a:buSzPct val="100000"/>
              <a:buFont typeface="Arial"/>
              <a:buChar char="•"/>
            </a:pPr>
            <a:r>
              <a:rPr lang="en-US" sz="2900">
                <a:solidFill>
                  <a:srgbClr val="000000"/>
                </a:solidFill>
              </a:rPr>
              <a:t>Costi, competenze tecniche, risorse </a:t>
            </a:r>
            <a:endParaRPr/>
          </a:p>
          <a:p>
            <a:pPr indent="-134937" lvl="0" marL="91440" rtl="0" algn="l">
              <a:lnSpc>
                <a:spcPct val="100000"/>
              </a:lnSpc>
              <a:spcBef>
                <a:spcPts val="1600"/>
              </a:spcBef>
              <a:spcAft>
                <a:spcPts val="0"/>
              </a:spcAft>
              <a:buSzPct val="100000"/>
              <a:buFont typeface="Arial"/>
              <a:buChar char="•"/>
            </a:pPr>
            <a:r>
              <a:rPr lang="en-US" sz="3400">
                <a:solidFill>
                  <a:srgbClr val="000000"/>
                </a:solidFill>
              </a:rPr>
              <a:t>Senza una reale percezione del costo dei controlli nel tempo e dell'impatto sull'organizzazione per sostenerli, è difficile prendere la decisione giusta. </a:t>
            </a:r>
            <a:endParaRPr/>
          </a:p>
          <a:p>
            <a:pPr indent="-134937" lvl="0" marL="91440" rtl="0" algn="l">
              <a:lnSpc>
                <a:spcPct val="100000"/>
              </a:lnSpc>
              <a:spcBef>
                <a:spcPts val="1400"/>
              </a:spcBef>
              <a:spcAft>
                <a:spcPts val="0"/>
              </a:spcAft>
              <a:buSzPct val="100000"/>
              <a:buFont typeface="Arial"/>
              <a:buChar char="•"/>
            </a:pPr>
            <a:r>
              <a:rPr lang="en-US" sz="3400">
                <a:solidFill>
                  <a:srgbClr val="000000"/>
                </a:solidFill>
              </a:rPr>
              <a:t>Soglia di rischio </a:t>
            </a:r>
            <a:endParaRPr/>
          </a:p>
          <a:p>
            <a:pPr indent="-182911" lvl="2" marL="566928" rtl="0" algn="l">
              <a:lnSpc>
                <a:spcPct val="100000"/>
              </a:lnSpc>
              <a:spcBef>
                <a:spcPts val="400"/>
              </a:spcBef>
              <a:spcAft>
                <a:spcPts val="0"/>
              </a:spcAft>
              <a:buClr>
                <a:srgbClr val="000000"/>
              </a:buClr>
              <a:buSzPct val="100000"/>
              <a:buFont typeface="Arial"/>
              <a:buChar char="•"/>
            </a:pPr>
            <a:r>
              <a:rPr lang="en-US" sz="2300">
                <a:solidFill>
                  <a:srgbClr val="000000"/>
                </a:solidFill>
              </a:rPr>
              <a:t>Livello specifico fino al quale il rischio può essere accettato</a:t>
            </a:r>
            <a:endParaRPr/>
          </a:p>
          <a:p>
            <a:pPr indent="-134937" lvl="0" marL="91440" rtl="0" algn="l">
              <a:lnSpc>
                <a:spcPct val="100000"/>
              </a:lnSpc>
              <a:spcBef>
                <a:spcPts val="1600"/>
              </a:spcBef>
              <a:spcAft>
                <a:spcPts val="0"/>
              </a:spcAft>
              <a:buSzPct val="100000"/>
              <a:buFont typeface="Arial"/>
              <a:buChar char="•"/>
            </a:pPr>
            <a:r>
              <a:rPr lang="en-US" sz="3400">
                <a:solidFill>
                  <a:srgbClr val="000000"/>
                </a:solidFill>
              </a:rPr>
              <a:t>Tutto sta nel prendere una decisione e nel bilanciare i costi. </a:t>
            </a:r>
            <a:endParaRPr/>
          </a:p>
          <a:p>
            <a:pPr indent="-134937" lvl="0" marL="91440" rtl="0" algn="l">
              <a:lnSpc>
                <a:spcPct val="100000"/>
              </a:lnSpc>
              <a:spcBef>
                <a:spcPts val="1400"/>
              </a:spcBef>
              <a:spcAft>
                <a:spcPts val="0"/>
              </a:spcAft>
              <a:buSzPct val="100000"/>
              <a:buFont typeface="Arial"/>
              <a:buChar char="•"/>
            </a:pPr>
            <a:r>
              <a:rPr lang="en-US" sz="3400">
                <a:solidFill>
                  <a:srgbClr val="000000"/>
                </a:solidFill>
              </a:rPr>
              <a:t>La spesa totale per i controlli non deve mai essere superiore al valore dell'attività. </a:t>
            </a:r>
            <a:endParaRPr/>
          </a:p>
          <a:p>
            <a:pPr indent="-111442" lvl="1" marL="384048" rtl="0" algn="l">
              <a:lnSpc>
                <a:spcPct val="100000"/>
              </a:lnSpc>
              <a:spcBef>
                <a:spcPts val="400"/>
              </a:spcBef>
              <a:spcAft>
                <a:spcPts val="0"/>
              </a:spcAft>
              <a:buClr>
                <a:schemeClr val="dk1"/>
              </a:buClr>
              <a:buSzPct val="100000"/>
              <a:buFont typeface="Arial"/>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6"/>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Strategia di controllo del rischio</a:t>
            </a:r>
            <a:endParaRPr/>
          </a:p>
        </p:txBody>
      </p:sp>
      <p:sp>
        <p:nvSpPr>
          <p:cNvPr id="529" name="Google Shape;529;p36"/>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lnSpcReduction="10000"/>
          </a:bodyPr>
          <a:lstStyle/>
          <a:p>
            <a:pPr indent="-127000" lvl="0" marL="91440" rtl="0" algn="l">
              <a:lnSpc>
                <a:spcPct val="100000"/>
              </a:lnSpc>
              <a:spcBef>
                <a:spcPts val="0"/>
              </a:spcBef>
              <a:spcAft>
                <a:spcPts val="0"/>
              </a:spcAft>
              <a:buSzPts val="2000"/>
              <a:buFont typeface="Arial"/>
              <a:buChar char="•"/>
            </a:pPr>
            <a:r>
              <a:rPr lang="en-US">
                <a:solidFill>
                  <a:srgbClr val="000000"/>
                </a:solidFill>
              </a:rPr>
              <a:t>Evitare</a:t>
            </a:r>
            <a:endParaRPr/>
          </a:p>
          <a:p>
            <a:pPr indent="-182880" lvl="1" marL="384048" rtl="0" algn="l">
              <a:lnSpc>
                <a:spcPct val="100000"/>
              </a:lnSpc>
              <a:spcBef>
                <a:spcPts val="400"/>
              </a:spcBef>
              <a:spcAft>
                <a:spcPts val="0"/>
              </a:spcAft>
              <a:buClr>
                <a:srgbClr val="000000"/>
              </a:buClr>
              <a:buSzPts val="1800"/>
              <a:buChar char="◦"/>
            </a:pPr>
            <a:r>
              <a:rPr lang="en-US">
                <a:solidFill>
                  <a:srgbClr val="000000"/>
                </a:solidFill>
              </a:rPr>
              <a:t>Modificare alcuni aspetti del progetto in modo che le minacce non possano più avere un impatto o non possano più verificarsi. </a:t>
            </a:r>
            <a:endParaRPr/>
          </a:p>
          <a:p>
            <a:pPr indent="-182880" lvl="1" marL="384048" rtl="0" algn="l">
              <a:lnSpc>
                <a:spcPct val="100000"/>
              </a:lnSpc>
              <a:spcBef>
                <a:spcPts val="600"/>
              </a:spcBef>
              <a:spcAft>
                <a:spcPts val="0"/>
              </a:spcAft>
              <a:buClr>
                <a:srgbClr val="000000"/>
              </a:buClr>
              <a:buSzPts val="1800"/>
              <a:buChar char="◦"/>
            </a:pPr>
            <a:r>
              <a:rPr lang="en-US">
                <a:solidFill>
                  <a:srgbClr val="000000"/>
                </a:solidFill>
              </a:rPr>
              <a:t>Es: organizzare un incontro via Skype invece di un incontro fisico.</a:t>
            </a:r>
            <a:endParaRPr/>
          </a:p>
          <a:p>
            <a:pPr indent="-127000" lvl="0" marL="91440" rtl="0" algn="l">
              <a:lnSpc>
                <a:spcPct val="100000"/>
              </a:lnSpc>
              <a:spcBef>
                <a:spcPts val="1600"/>
              </a:spcBef>
              <a:spcAft>
                <a:spcPts val="0"/>
              </a:spcAft>
              <a:buSzPts val="2000"/>
              <a:buChar char=" "/>
            </a:pPr>
            <a:r>
              <a:rPr lang="en-US">
                <a:solidFill>
                  <a:srgbClr val="000000"/>
                </a:solidFill>
              </a:rPr>
              <a:t>Ridurre</a:t>
            </a:r>
            <a:endParaRPr/>
          </a:p>
          <a:p>
            <a:pPr indent="-182880" lvl="1" marL="384048" rtl="0" algn="l">
              <a:lnSpc>
                <a:spcPct val="100000"/>
              </a:lnSpc>
              <a:spcBef>
                <a:spcPts val="400"/>
              </a:spcBef>
              <a:spcAft>
                <a:spcPts val="0"/>
              </a:spcAft>
              <a:buClr>
                <a:srgbClr val="000000"/>
              </a:buClr>
              <a:buSzPts val="1800"/>
              <a:buChar char="◦"/>
            </a:pPr>
            <a:r>
              <a:rPr lang="en-US">
                <a:solidFill>
                  <a:srgbClr val="000000"/>
                </a:solidFill>
              </a:rPr>
              <a:t>Ridurre la probabilità/impatto del rischio </a:t>
            </a:r>
            <a:endParaRPr/>
          </a:p>
          <a:p>
            <a:pPr indent="-182880" lvl="1" marL="384048" rtl="0" algn="l">
              <a:lnSpc>
                <a:spcPct val="100000"/>
              </a:lnSpc>
              <a:spcBef>
                <a:spcPts val="600"/>
              </a:spcBef>
              <a:spcAft>
                <a:spcPts val="0"/>
              </a:spcAft>
              <a:buClr>
                <a:srgbClr val="000000"/>
              </a:buClr>
              <a:buSzPts val="1800"/>
              <a:buChar char="◦"/>
            </a:pPr>
            <a:r>
              <a:rPr lang="en-US">
                <a:solidFill>
                  <a:srgbClr val="000000"/>
                </a:solidFill>
              </a:rPr>
              <a:t>Es: maggiore formazione degli utenti per ridurre la scarsa usabilità del prodotto</a:t>
            </a:r>
            <a:endParaRPr/>
          </a:p>
          <a:p>
            <a:pPr indent="-127000" lvl="0" marL="91440" rtl="0" algn="l">
              <a:lnSpc>
                <a:spcPct val="100000"/>
              </a:lnSpc>
              <a:spcBef>
                <a:spcPts val="1600"/>
              </a:spcBef>
              <a:spcAft>
                <a:spcPts val="0"/>
              </a:spcAft>
              <a:buSzPts val="2000"/>
              <a:buChar char=" "/>
            </a:pPr>
            <a:r>
              <a:rPr lang="en-US">
                <a:solidFill>
                  <a:srgbClr val="000000"/>
                </a:solidFill>
              </a:rPr>
              <a:t>Fallback</a:t>
            </a:r>
            <a:endParaRPr/>
          </a:p>
          <a:p>
            <a:pPr indent="-182880" lvl="1" marL="384048" rtl="0" algn="l">
              <a:lnSpc>
                <a:spcPct val="100000"/>
              </a:lnSpc>
              <a:spcBef>
                <a:spcPts val="400"/>
              </a:spcBef>
              <a:spcAft>
                <a:spcPts val="0"/>
              </a:spcAft>
              <a:buClr>
                <a:srgbClr val="000000"/>
              </a:buClr>
              <a:buSzPts val="1800"/>
              <a:buChar char="◦"/>
            </a:pPr>
            <a:r>
              <a:rPr lang="en-US">
                <a:solidFill>
                  <a:srgbClr val="000000"/>
                </a:solidFill>
              </a:rPr>
              <a:t>Un piano di ripiego in caso di rischio per ridurne l'impatto.</a:t>
            </a:r>
            <a:endParaRPr/>
          </a:p>
          <a:p>
            <a:pPr indent="-182880" lvl="1" marL="384048" rtl="0" algn="l">
              <a:lnSpc>
                <a:spcPct val="100000"/>
              </a:lnSpc>
              <a:spcBef>
                <a:spcPts val="600"/>
              </a:spcBef>
              <a:spcAft>
                <a:spcPts val="0"/>
              </a:spcAft>
              <a:buClr>
                <a:srgbClr val="000000"/>
              </a:buClr>
              <a:buSzPts val="1800"/>
              <a:buChar char="◦"/>
            </a:pPr>
            <a:r>
              <a:rPr lang="en-US">
                <a:solidFill>
                  <a:srgbClr val="000000"/>
                </a:solidFill>
              </a:rPr>
              <a:t>Reattivo </a:t>
            </a:r>
            <a:endParaRPr/>
          </a:p>
          <a:p>
            <a:pPr indent="-182880" lvl="1" marL="384048" rtl="0" algn="l">
              <a:lnSpc>
                <a:spcPct val="100000"/>
              </a:lnSpc>
              <a:spcBef>
                <a:spcPts val="600"/>
              </a:spcBef>
              <a:spcAft>
                <a:spcPts val="0"/>
              </a:spcAft>
              <a:buClr>
                <a:srgbClr val="000000"/>
              </a:buClr>
              <a:buSzPts val="1800"/>
              <a:buChar char="◦"/>
            </a:pPr>
            <a:r>
              <a:rPr lang="en-US">
                <a:solidFill>
                  <a:srgbClr val="000000"/>
                </a:solidFill>
              </a:rPr>
              <a:t>Es: assunzione di sviluppatori extra in caso di sforamento dei tempi previsti </a:t>
            </a:r>
            <a:endParaRPr/>
          </a:p>
          <a:p>
            <a:pPr indent="-127000" lvl="0" marL="91440" rtl="0" algn="l">
              <a:lnSpc>
                <a:spcPct val="100000"/>
              </a:lnSpc>
              <a:spcBef>
                <a:spcPts val="1600"/>
              </a:spcBef>
              <a:spcAft>
                <a:spcPts val="0"/>
              </a:spcAft>
              <a:buSzPts val="2000"/>
              <a:buChar char=" "/>
            </a:pPr>
            <a:r>
              <a:rPr lang="en-US">
                <a:solidFill>
                  <a:srgbClr val="000000"/>
                </a:solidFill>
              </a:rPr>
              <a:t>Trasferimento</a:t>
            </a:r>
            <a:endParaRPr/>
          </a:p>
          <a:p>
            <a:pPr indent="-182880" lvl="1" marL="384048" rtl="0" algn="l">
              <a:lnSpc>
                <a:spcPct val="100000"/>
              </a:lnSpc>
              <a:spcBef>
                <a:spcPts val="400"/>
              </a:spcBef>
              <a:spcAft>
                <a:spcPts val="0"/>
              </a:spcAft>
              <a:buClr>
                <a:srgbClr val="000000"/>
              </a:buClr>
              <a:buSzPts val="1800"/>
              <a:buChar char="◦"/>
            </a:pPr>
            <a:r>
              <a:rPr lang="en-US">
                <a:solidFill>
                  <a:srgbClr val="000000"/>
                </a:solidFill>
              </a:rPr>
              <a:t>Una terza parte si assume la responsabilità dell'impatto finanziario del rischio</a:t>
            </a:r>
            <a:endParaRPr/>
          </a:p>
          <a:p>
            <a:pPr indent="-182880" lvl="1" marL="384048" rtl="0" algn="l">
              <a:lnSpc>
                <a:spcPct val="100000"/>
              </a:lnSpc>
              <a:spcBef>
                <a:spcPts val="600"/>
              </a:spcBef>
              <a:spcAft>
                <a:spcPts val="0"/>
              </a:spcAft>
              <a:buClr>
                <a:srgbClr val="000000"/>
              </a:buClr>
              <a:buSzPts val="1800"/>
              <a:buChar char="◦"/>
            </a:pPr>
            <a:r>
              <a:rPr lang="en-US">
                <a:solidFill>
                  <a:srgbClr val="000000"/>
                </a:solidFill>
              </a:rPr>
              <a:t>Es: assicurazione</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37"/>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Strategia di controllo del rischio</a:t>
            </a:r>
            <a:endParaRPr/>
          </a:p>
        </p:txBody>
      </p:sp>
      <p:sp>
        <p:nvSpPr>
          <p:cNvPr id="535" name="Google Shape;535;p37"/>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fontScale="92500" lnSpcReduction="20000"/>
          </a:bodyPr>
          <a:lstStyle/>
          <a:p>
            <a:pPr indent="-117475" lvl="0" marL="91440" rtl="0" algn="l">
              <a:lnSpc>
                <a:spcPct val="100000"/>
              </a:lnSpc>
              <a:spcBef>
                <a:spcPts val="0"/>
              </a:spcBef>
              <a:spcAft>
                <a:spcPts val="0"/>
              </a:spcAft>
              <a:buSzPct val="100000"/>
              <a:buChar char=" "/>
            </a:pPr>
            <a:r>
              <a:rPr lang="en-US">
                <a:solidFill>
                  <a:srgbClr val="000000"/>
                </a:solidFill>
              </a:rPr>
              <a:t>Accettare Non fare nulla</a:t>
            </a:r>
            <a:endParaRPr/>
          </a:p>
          <a:p>
            <a:pPr indent="-182879" lvl="1" marL="384048" rtl="0" algn="l">
              <a:lnSpc>
                <a:spcPct val="100000"/>
              </a:lnSpc>
              <a:spcBef>
                <a:spcPts val="400"/>
              </a:spcBef>
              <a:spcAft>
                <a:spcPts val="0"/>
              </a:spcAft>
              <a:buClr>
                <a:srgbClr val="000000"/>
              </a:buClr>
              <a:buSzPct val="100000"/>
              <a:buChar char="◦"/>
            </a:pPr>
            <a:r>
              <a:rPr lang="en-US">
                <a:solidFill>
                  <a:srgbClr val="000000"/>
                </a:solidFill>
              </a:rPr>
              <a:t>Mantenere il rischio in quanto più economico </a:t>
            </a:r>
            <a:endParaRPr/>
          </a:p>
          <a:p>
            <a:pPr indent="-182879" lvl="1" marL="384048" rtl="0" algn="l">
              <a:lnSpc>
                <a:spcPct val="100000"/>
              </a:lnSpc>
              <a:spcBef>
                <a:spcPts val="600"/>
              </a:spcBef>
              <a:spcAft>
                <a:spcPts val="0"/>
              </a:spcAft>
              <a:buClr>
                <a:srgbClr val="000000"/>
              </a:buClr>
              <a:buSzPct val="100000"/>
              <a:buChar char="◦"/>
            </a:pPr>
            <a:r>
              <a:rPr lang="en-US">
                <a:solidFill>
                  <a:srgbClr val="000000"/>
                </a:solidFill>
              </a:rPr>
              <a:t>Il rischio necessita di un monitoraggio adeguato </a:t>
            </a:r>
            <a:endParaRPr/>
          </a:p>
          <a:p>
            <a:pPr indent="-182879" lvl="1" marL="384048" rtl="0" algn="l">
              <a:lnSpc>
                <a:spcPct val="100000"/>
              </a:lnSpc>
              <a:spcBef>
                <a:spcPts val="600"/>
              </a:spcBef>
              <a:spcAft>
                <a:spcPts val="0"/>
              </a:spcAft>
              <a:buClr>
                <a:srgbClr val="000000"/>
              </a:buClr>
              <a:buSzPct val="100000"/>
              <a:buChar char="◦"/>
            </a:pPr>
            <a:r>
              <a:rPr lang="en-US">
                <a:solidFill>
                  <a:srgbClr val="000000"/>
                </a:solidFill>
              </a:rPr>
              <a:t>Es: un concorrente lancia un nuovo prodotto </a:t>
            </a:r>
            <a:endParaRPr/>
          </a:p>
          <a:p>
            <a:pPr indent="-117475" lvl="0" marL="91440" rtl="0" algn="l">
              <a:lnSpc>
                <a:spcPct val="100000"/>
              </a:lnSpc>
              <a:spcBef>
                <a:spcPts val="1600"/>
              </a:spcBef>
              <a:spcAft>
                <a:spcPts val="0"/>
              </a:spcAft>
              <a:buSzPct val="100000"/>
              <a:buChar char=" "/>
            </a:pPr>
            <a:r>
              <a:rPr lang="en-US">
                <a:solidFill>
                  <a:srgbClr val="000000"/>
                </a:solidFill>
              </a:rPr>
              <a:t>Condividere (può essere un'opportunità)</a:t>
            </a:r>
            <a:endParaRPr/>
          </a:p>
          <a:p>
            <a:pPr indent="-182879" lvl="1" marL="384048" rtl="0" algn="l">
              <a:lnSpc>
                <a:spcPct val="100000"/>
              </a:lnSpc>
              <a:spcBef>
                <a:spcPts val="400"/>
              </a:spcBef>
              <a:spcAft>
                <a:spcPts val="0"/>
              </a:spcAft>
              <a:buClr>
                <a:srgbClr val="000000"/>
              </a:buClr>
              <a:buSzPct val="100000"/>
              <a:buChar char="◦"/>
            </a:pPr>
            <a:r>
              <a:rPr lang="en-US">
                <a:solidFill>
                  <a:srgbClr val="000000"/>
                </a:solidFill>
              </a:rPr>
              <a:t>Formula dolore/guadagno </a:t>
            </a:r>
            <a:endParaRPr/>
          </a:p>
          <a:p>
            <a:pPr indent="-182879" lvl="1" marL="384048" rtl="0" algn="l">
              <a:lnSpc>
                <a:spcPct val="100000"/>
              </a:lnSpc>
              <a:spcBef>
                <a:spcPts val="600"/>
              </a:spcBef>
              <a:spcAft>
                <a:spcPts val="0"/>
              </a:spcAft>
              <a:buClr>
                <a:srgbClr val="000000"/>
              </a:buClr>
              <a:buSzPct val="100000"/>
              <a:buChar char="◦"/>
            </a:pPr>
            <a:r>
              <a:rPr lang="en-US">
                <a:solidFill>
                  <a:srgbClr val="000000"/>
                </a:solidFill>
              </a:rPr>
              <a:t>Principi di condivisione del rischio con terzi </a:t>
            </a:r>
            <a:endParaRPr/>
          </a:p>
          <a:p>
            <a:pPr indent="-182879" lvl="1" marL="384048" rtl="0" algn="l">
              <a:lnSpc>
                <a:spcPct val="100000"/>
              </a:lnSpc>
              <a:spcBef>
                <a:spcPts val="600"/>
              </a:spcBef>
              <a:spcAft>
                <a:spcPts val="0"/>
              </a:spcAft>
              <a:buClr>
                <a:srgbClr val="000000"/>
              </a:buClr>
              <a:buSzPct val="100000"/>
              <a:buChar char="◦"/>
            </a:pPr>
            <a:r>
              <a:rPr lang="en-US">
                <a:solidFill>
                  <a:srgbClr val="000000"/>
                </a:solidFill>
              </a:rPr>
              <a:t>Es: cliente/fornitore si accordano per condividere il costo del prezzo </a:t>
            </a:r>
            <a:endParaRPr/>
          </a:p>
          <a:p>
            <a:pPr indent="-117475" lvl="0" marL="91440" rtl="0" algn="l">
              <a:lnSpc>
                <a:spcPct val="100000"/>
              </a:lnSpc>
              <a:spcBef>
                <a:spcPts val="1600"/>
              </a:spcBef>
              <a:spcAft>
                <a:spcPts val="0"/>
              </a:spcAft>
              <a:buSzPct val="100000"/>
              <a:buChar char=" "/>
            </a:pPr>
            <a:r>
              <a:rPr lang="en-US">
                <a:solidFill>
                  <a:srgbClr val="000000"/>
                </a:solidFill>
              </a:rPr>
              <a:t>Migliorare (Opportunità)</a:t>
            </a:r>
            <a:endParaRPr/>
          </a:p>
          <a:p>
            <a:pPr indent="-182879" lvl="1" marL="384048" rtl="0" algn="l">
              <a:lnSpc>
                <a:spcPct val="100000"/>
              </a:lnSpc>
              <a:spcBef>
                <a:spcPts val="400"/>
              </a:spcBef>
              <a:spcAft>
                <a:spcPts val="0"/>
              </a:spcAft>
              <a:buClr>
                <a:srgbClr val="000000"/>
              </a:buClr>
              <a:buSzPct val="100000"/>
              <a:buChar char="◦"/>
            </a:pPr>
            <a:r>
              <a:rPr lang="en-US">
                <a:solidFill>
                  <a:srgbClr val="000000"/>
                </a:solidFill>
              </a:rPr>
              <a:t>Aumentare la probabilità che l'evento si verifichi</a:t>
            </a:r>
            <a:endParaRPr/>
          </a:p>
          <a:p>
            <a:pPr indent="-182879" lvl="1" marL="384048" rtl="0" algn="l">
              <a:lnSpc>
                <a:spcPct val="100000"/>
              </a:lnSpc>
              <a:spcBef>
                <a:spcPts val="600"/>
              </a:spcBef>
              <a:spcAft>
                <a:spcPts val="0"/>
              </a:spcAft>
              <a:buClr>
                <a:srgbClr val="000000"/>
              </a:buClr>
              <a:buSzPct val="100000"/>
              <a:buChar char="◦"/>
            </a:pPr>
            <a:r>
              <a:rPr lang="en-US">
                <a:solidFill>
                  <a:srgbClr val="000000"/>
                </a:solidFill>
              </a:rPr>
              <a:t>Migliorare l'impatto dell'evento </a:t>
            </a:r>
            <a:endParaRPr/>
          </a:p>
          <a:p>
            <a:pPr indent="-182879" lvl="1" marL="384048" rtl="0" algn="l">
              <a:lnSpc>
                <a:spcPct val="100000"/>
              </a:lnSpc>
              <a:spcBef>
                <a:spcPts val="600"/>
              </a:spcBef>
              <a:spcAft>
                <a:spcPts val="0"/>
              </a:spcAft>
              <a:buClr>
                <a:srgbClr val="000000"/>
              </a:buClr>
              <a:buSzPct val="100000"/>
              <a:buChar char="◦"/>
            </a:pPr>
            <a:r>
              <a:rPr lang="en-US">
                <a:solidFill>
                  <a:srgbClr val="000000"/>
                </a:solidFill>
              </a:rPr>
              <a:t>Es: ritardare il rilascio del prodotto </a:t>
            </a:r>
            <a:endParaRPr/>
          </a:p>
          <a:p>
            <a:pPr indent="-117475" lvl="0" marL="91440" rtl="0" algn="l">
              <a:lnSpc>
                <a:spcPct val="100000"/>
              </a:lnSpc>
              <a:spcBef>
                <a:spcPts val="1600"/>
              </a:spcBef>
              <a:spcAft>
                <a:spcPts val="0"/>
              </a:spcAft>
              <a:buSzPct val="100000"/>
              <a:buChar char=" "/>
            </a:pPr>
            <a:r>
              <a:rPr lang="en-US">
                <a:solidFill>
                  <a:srgbClr val="000000"/>
                </a:solidFill>
              </a:rPr>
              <a:t>Rifiuto (opportunità)</a:t>
            </a:r>
            <a:endParaRPr/>
          </a:p>
          <a:p>
            <a:pPr indent="-182879" lvl="1" marL="384048" rtl="0" algn="l">
              <a:lnSpc>
                <a:spcPct val="100000"/>
              </a:lnSpc>
              <a:spcBef>
                <a:spcPts val="400"/>
              </a:spcBef>
              <a:spcAft>
                <a:spcPts val="0"/>
              </a:spcAft>
              <a:buClr>
                <a:srgbClr val="000000"/>
              </a:buClr>
              <a:buSzPct val="100000"/>
              <a:buChar char="◦"/>
            </a:pPr>
            <a:r>
              <a:rPr lang="en-US">
                <a:solidFill>
                  <a:srgbClr val="000000"/>
                </a:solidFill>
              </a:rPr>
              <a:t>Viene presa una decisione consapevole e deliberata di non sfruttare/aumentare l'opportunità </a:t>
            </a:r>
            <a:endParaRPr/>
          </a:p>
          <a:p>
            <a:pPr indent="-182879" lvl="1" marL="384048" rtl="0" algn="l">
              <a:lnSpc>
                <a:spcPct val="100000"/>
              </a:lnSpc>
              <a:spcBef>
                <a:spcPts val="600"/>
              </a:spcBef>
              <a:spcAft>
                <a:spcPts val="0"/>
              </a:spcAft>
              <a:buClr>
                <a:srgbClr val="000000"/>
              </a:buClr>
              <a:buSzPct val="100000"/>
              <a:buChar char="◦"/>
            </a:pPr>
            <a:r>
              <a:rPr lang="en-US">
                <a:solidFill>
                  <a:srgbClr val="000000"/>
                </a:solidFill>
              </a:rPr>
              <a:t> necessita di un monitoraggio continuo </a:t>
            </a:r>
            <a:endParaRPr/>
          </a:p>
          <a:p>
            <a:pPr indent="-182879" lvl="1" marL="384048" rtl="0" algn="l">
              <a:lnSpc>
                <a:spcPct val="100000"/>
              </a:lnSpc>
              <a:spcBef>
                <a:spcPts val="600"/>
              </a:spcBef>
              <a:spcAft>
                <a:spcPts val="0"/>
              </a:spcAft>
              <a:buClr>
                <a:srgbClr val="000000"/>
              </a:buClr>
              <a:buSzPct val="100000"/>
              <a:buChar char="◦"/>
            </a:pPr>
            <a:r>
              <a:rPr lang="en-US">
                <a:solidFill>
                  <a:srgbClr val="000000"/>
                </a:solidFill>
              </a:rPr>
              <a:t>Es: Non sfruttare il rilascio anticipato</a:t>
            </a:r>
            <a:endParaRPr/>
          </a:p>
          <a:p>
            <a:pPr indent="-77152" lvl="1" marL="384048" rtl="0" algn="l">
              <a:lnSpc>
                <a:spcPct val="100000"/>
              </a:lnSpc>
              <a:spcBef>
                <a:spcPts val="600"/>
              </a:spcBef>
              <a:spcAft>
                <a:spcPts val="0"/>
              </a:spcAft>
              <a:buClr>
                <a:schemeClr val="dk1"/>
              </a:buClr>
              <a:buSzPct val="100000"/>
              <a:buFont typeface="Arial"/>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8"/>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r>
              <a:rPr lang="en-US" sz="3600">
                <a:solidFill>
                  <a:srgbClr val="00B0F0"/>
                </a:solidFill>
              </a:rPr>
              <a:t>Vulnerabilità </a:t>
            </a:r>
            <a:endParaRPr sz="3600">
              <a:solidFill>
                <a:srgbClr val="00B0F0"/>
              </a:solidFill>
            </a:endParaRPr>
          </a:p>
        </p:txBody>
      </p:sp>
      <p:sp>
        <p:nvSpPr>
          <p:cNvPr id="541" name="Google Shape;541;p38"/>
          <p:cNvSpPr txBox="1"/>
          <p:nvPr>
            <p:ph idx="1" type="body"/>
          </p:nvPr>
        </p:nvSpPr>
        <p:spPr>
          <a:xfrm>
            <a:off x="1120588" y="1240715"/>
            <a:ext cx="9950824" cy="5127812"/>
          </a:xfrm>
          <a:prstGeom prst="rect">
            <a:avLst/>
          </a:prstGeom>
          <a:noFill/>
          <a:ln>
            <a:noFill/>
          </a:ln>
        </p:spPr>
        <p:txBody>
          <a:bodyPr anchorCtr="0" anchor="t" bIns="45700" lIns="0" spcFirstLastPara="1" rIns="0" wrap="square" tIns="45700">
            <a:normAutofit lnSpcReduction="10000"/>
          </a:bodyPr>
          <a:lstStyle/>
          <a:p>
            <a:pPr indent="-127000" lvl="0" marL="91440" rtl="0" algn="l">
              <a:lnSpc>
                <a:spcPct val="100000"/>
              </a:lnSpc>
              <a:spcBef>
                <a:spcPts val="0"/>
              </a:spcBef>
              <a:spcAft>
                <a:spcPts val="0"/>
              </a:spcAft>
              <a:buSzPts val="2000"/>
              <a:buFont typeface="Arial"/>
              <a:buChar char="•"/>
            </a:pPr>
            <a:r>
              <a:rPr lang="en-US"/>
              <a:t>Mancanza di visibilità delle reti OT di ogni nave</a:t>
            </a:r>
            <a:endParaRPr/>
          </a:p>
          <a:p>
            <a:pPr indent="-127000" lvl="0" marL="91440" rtl="0" algn="l">
              <a:lnSpc>
                <a:spcPct val="100000"/>
              </a:lnSpc>
              <a:spcBef>
                <a:spcPts val="1200"/>
              </a:spcBef>
              <a:spcAft>
                <a:spcPts val="0"/>
              </a:spcAft>
              <a:buSzPts val="2000"/>
              <a:buFont typeface="Arial"/>
              <a:buChar char="•"/>
            </a:pPr>
            <a:r>
              <a:rPr lang="en-US"/>
              <a:t>Mancanza di controlli di sicurezza informatica </a:t>
            </a:r>
            <a:endParaRPr/>
          </a:p>
          <a:p>
            <a:pPr indent="-182880" lvl="1" marL="384048" rtl="0" algn="l">
              <a:lnSpc>
                <a:spcPct val="100000"/>
              </a:lnSpc>
              <a:spcBef>
                <a:spcPts val="200"/>
              </a:spcBef>
              <a:spcAft>
                <a:spcPts val="0"/>
              </a:spcAft>
              <a:buClr>
                <a:schemeClr val="dk1"/>
              </a:buClr>
              <a:buSzPts val="1800"/>
              <a:buChar char="◦"/>
            </a:pPr>
            <a:r>
              <a:rPr lang="en-US"/>
              <a:t>Specificato per ambiti specifici: distribuzione di energia di massa, misurazione.</a:t>
            </a:r>
            <a:endParaRPr/>
          </a:p>
          <a:p>
            <a:pPr indent="-127000" lvl="0" marL="91440" rtl="0" algn="l">
              <a:lnSpc>
                <a:spcPct val="100000"/>
              </a:lnSpc>
              <a:spcBef>
                <a:spcPts val="1200"/>
              </a:spcBef>
              <a:spcAft>
                <a:spcPts val="0"/>
              </a:spcAft>
              <a:buSzPts val="2000"/>
              <a:buFont typeface="Arial"/>
              <a:buChar char="•"/>
            </a:pPr>
            <a:r>
              <a:rPr lang="en-US"/>
              <a:t>sistemi informatici vulnerabili a bordo per la gestione del carico</a:t>
            </a:r>
            <a:endParaRPr/>
          </a:p>
          <a:p>
            <a:pPr indent="-182880" lvl="1" marL="384048" rtl="0" algn="l">
              <a:lnSpc>
                <a:spcPct val="100000"/>
              </a:lnSpc>
              <a:spcBef>
                <a:spcPts val="200"/>
              </a:spcBef>
              <a:spcAft>
                <a:spcPts val="0"/>
              </a:spcAft>
              <a:buClr>
                <a:schemeClr val="dk1"/>
              </a:buClr>
              <a:buSzPts val="1800"/>
              <a:buFont typeface="Arial"/>
              <a:buChar char="•"/>
            </a:pPr>
            <a:r>
              <a:rPr lang="en-US"/>
              <a:t>Carico e scarico merci </a:t>
            </a:r>
            <a:endParaRPr/>
          </a:p>
          <a:p>
            <a:pPr indent="-127000" lvl="0" marL="91440" rtl="0" algn="l">
              <a:lnSpc>
                <a:spcPct val="100000"/>
              </a:lnSpc>
              <a:spcBef>
                <a:spcPts val="1200"/>
              </a:spcBef>
              <a:spcAft>
                <a:spcPts val="0"/>
              </a:spcAft>
              <a:buSzPts val="2000"/>
              <a:buFont typeface="Arial"/>
              <a:buChar char="•"/>
            </a:pPr>
            <a:r>
              <a:rPr lang="en-US"/>
              <a:t>Sistemi di navigazione</a:t>
            </a:r>
            <a:endParaRPr/>
          </a:p>
          <a:p>
            <a:pPr indent="-127000" lvl="0" marL="91440" rtl="0" algn="l">
              <a:lnSpc>
                <a:spcPct val="100000"/>
              </a:lnSpc>
              <a:spcBef>
                <a:spcPts val="1200"/>
              </a:spcBef>
              <a:spcAft>
                <a:spcPts val="0"/>
              </a:spcAft>
              <a:buSzPts val="2000"/>
              <a:buFont typeface="Arial"/>
              <a:buChar char="•"/>
            </a:pPr>
            <a:r>
              <a:rPr lang="en-US"/>
              <a:t>Comunicazione wireless insicura</a:t>
            </a:r>
            <a:endParaRPr/>
          </a:p>
          <a:p>
            <a:pPr indent="-127000" lvl="0" marL="91440" rtl="0" algn="l">
              <a:lnSpc>
                <a:spcPct val="110000"/>
              </a:lnSpc>
              <a:spcBef>
                <a:spcPts val="1200"/>
              </a:spcBef>
              <a:spcAft>
                <a:spcPts val="0"/>
              </a:spcAft>
              <a:buSzPts val="2000"/>
              <a:buFont typeface="Arial"/>
              <a:buChar char="•"/>
            </a:pPr>
            <a:r>
              <a:rPr lang="en-US"/>
              <a:t>Apparecchiature portuali, reti, sistemi operativi, software e infrastrutture</a:t>
            </a:r>
            <a:endParaRPr/>
          </a:p>
          <a:p>
            <a:pPr indent="-127000" lvl="0" marL="91440" rtl="0" algn="l">
              <a:lnSpc>
                <a:spcPct val="100000"/>
              </a:lnSpc>
              <a:spcBef>
                <a:spcPts val="1200"/>
              </a:spcBef>
              <a:spcAft>
                <a:spcPts val="0"/>
              </a:spcAft>
              <a:buSzPts val="2000"/>
              <a:buFont typeface="Arial"/>
              <a:buChar char="•"/>
            </a:pPr>
            <a:r>
              <a:rPr lang="en-US"/>
              <a:t>Complessità intrinseca </a:t>
            </a:r>
            <a:endParaRPr/>
          </a:p>
          <a:p>
            <a:pPr indent="-182880" lvl="1" marL="384048" rtl="0" algn="l">
              <a:lnSpc>
                <a:spcPct val="100000"/>
              </a:lnSpc>
              <a:spcBef>
                <a:spcPts val="400"/>
              </a:spcBef>
              <a:spcAft>
                <a:spcPts val="0"/>
              </a:spcAft>
              <a:buClr>
                <a:schemeClr val="dk1"/>
              </a:buClr>
              <a:buSzPts val="1800"/>
              <a:buFont typeface="Arial"/>
              <a:buChar char="•"/>
            </a:pPr>
            <a:r>
              <a:rPr lang="en-US"/>
              <a:t>l'esposizione a potenziali aggressori e a errori non intenzionali</a:t>
            </a:r>
            <a:endParaRPr/>
          </a:p>
          <a:p>
            <a:pPr indent="-182880" lvl="1" marL="384048" rtl="0" algn="l">
              <a:lnSpc>
                <a:spcPct val="100000"/>
              </a:lnSpc>
              <a:spcBef>
                <a:spcPts val="600"/>
              </a:spcBef>
              <a:spcAft>
                <a:spcPts val="0"/>
              </a:spcAft>
              <a:buClr>
                <a:schemeClr val="dk1"/>
              </a:buClr>
              <a:buSzPts val="1800"/>
              <a:buFont typeface="Arial"/>
              <a:buChar char="•"/>
            </a:pPr>
            <a:r>
              <a:rPr lang="en-US"/>
              <a:t>Le reti interdipendenti introducono vulnerabilità comuni</a:t>
            </a:r>
            <a:endParaRPr/>
          </a:p>
          <a:p>
            <a:pPr indent="-127000" lvl="0" marL="91440" rtl="0" algn="l">
              <a:lnSpc>
                <a:spcPct val="100000"/>
              </a:lnSpc>
              <a:spcBef>
                <a:spcPts val="1600"/>
              </a:spcBef>
              <a:spcAft>
                <a:spcPts val="0"/>
              </a:spcAft>
              <a:buSzPts val="2000"/>
              <a:buChar char=" "/>
            </a:pPr>
            <a:r>
              <a:rPr lang="en-US"/>
              <a:t>Aumento del numero di punti e percorsi di ingresso</a:t>
            </a:r>
            <a:endParaRPr/>
          </a:p>
          <a:p>
            <a:pPr indent="-127000" lvl="0" marL="91440" rtl="0" algn="l">
              <a:lnSpc>
                <a:spcPct val="100000"/>
              </a:lnSpc>
              <a:spcBef>
                <a:spcPts val="1200"/>
              </a:spcBef>
              <a:spcAft>
                <a:spcPts val="0"/>
              </a:spcAft>
              <a:buSzPts val="2000"/>
              <a:buChar char=" "/>
            </a:pPr>
            <a:r>
              <a:rPr lang="en-US"/>
              <a:t>Compromissione della riservatezza dei dati o della privacy del cliente</a:t>
            </a:r>
            <a:endParaRPr/>
          </a:p>
          <a:p>
            <a:pPr indent="-68579" lvl="1" marL="384048" rtl="0" algn="l">
              <a:lnSpc>
                <a:spcPct val="100000"/>
              </a:lnSpc>
              <a:spcBef>
                <a:spcPts val="20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39"/>
          <p:cNvSpPr txBox="1"/>
          <p:nvPr>
            <p:ph type="title"/>
          </p:nvPr>
        </p:nvSpPr>
        <p:spPr>
          <a:xfrm>
            <a:off x="1097280" y="286603"/>
            <a:ext cx="10058400" cy="79991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B0F0"/>
              </a:buClr>
              <a:buSzPts val="4800"/>
              <a:buFont typeface="Book Antiqua"/>
              <a:buNone/>
            </a:pPr>
            <a:r>
              <a:rPr lang="en-US" sz="4800">
                <a:solidFill>
                  <a:srgbClr val="00B0F0"/>
                </a:solidFill>
              </a:rPr>
              <a:t>Vulnerabilità</a:t>
            </a:r>
            <a:endParaRPr sz="4800"/>
          </a:p>
        </p:txBody>
      </p:sp>
      <p:sp>
        <p:nvSpPr>
          <p:cNvPr id="547" name="Google Shape;547;p39"/>
          <p:cNvSpPr txBox="1"/>
          <p:nvPr>
            <p:ph idx="1" type="body"/>
          </p:nvPr>
        </p:nvSpPr>
        <p:spPr>
          <a:xfrm>
            <a:off x="684703" y="1430470"/>
            <a:ext cx="10058400" cy="3760891"/>
          </a:xfrm>
          <a:prstGeom prst="rect">
            <a:avLst/>
          </a:prstGeom>
          <a:noFill/>
          <a:ln>
            <a:noFill/>
          </a:ln>
        </p:spPr>
        <p:txBody>
          <a:bodyPr anchorCtr="0" anchor="t" bIns="45700" lIns="0" spcFirstLastPara="1" rIns="0" wrap="square" tIns="45700">
            <a:normAutofit/>
          </a:bodyPr>
          <a:lstStyle/>
          <a:p>
            <a:pPr indent="-127000" lvl="0" marL="91440" rtl="0" algn="l">
              <a:lnSpc>
                <a:spcPct val="100000"/>
              </a:lnSpc>
              <a:spcBef>
                <a:spcPts val="0"/>
              </a:spcBef>
              <a:spcAft>
                <a:spcPts val="0"/>
              </a:spcAft>
              <a:buSzPts val="2000"/>
              <a:buFont typeface="Arial"/>
              <a:buChar char="•"/>
            </a:pPr>
            <a:r>
              <a:rPr lang="en-US"/>
              <a:t>Monitoraggio in tempo reale</a:t>
            </a:r>
            <a:endParaRPr/>
          </a:p>
          <a:p>
            <a:pPr indent="-127000" lvl="0" marL="91440" rtl="0" algn="l">
              <a:lnSpc>
                <a:spcPct val="100000"/>
              </a:lnSpc>
              <a:spcBef>
                <a:spcPts val="1400"/>
              </a:spcBef>
              <a:spcAft>
                <a:spcPts val="0"/>
              </a:spcAft>
              <a:buSzPts val="2000"/>
              <a:buFont typeface="Arial"/>
              <a:buChar char="•"/>
            </a:pPr>
            <a:r>
              <a:rPr b="0" i="0" lang="en-US">
                <a:solidFill>
                  <a:srgbClr val="000000"/>
                </a:solidFill>
                <a:latin typeface="IBM Plex Sans"/>
                <a:ea typeface="IBM Plex Sans"/>
                <a:cs typeface="IBM Plex Sans"/>
                <a:sym typeface="IBM Plex Sans"/>
              </a:rPr>
              <a:t>consapevolezza della cybersecurity tra le parti interessate, compresi l'equipaggio, i dipendenti e gli appaltatori</a:t>
            </a:r>
            <a:endParaRPr/>
          </a:p>
          <a:p>
            <a:pPr indent="-127000" lvl="0" marL="91440" rtl="0" algn="l">
              <a:lnSpc>
                <a:spcPct val="100000"/>
              </a:lnSpc>
              <a:spcBef>
                <a:spcPts val="1400"/>
              </a:spcBef>
              <a:spcAft>
                <a:spcPts val="0"/>
              </a:spcAft>
              <a:buSzPts val="2000"/>
              <a:buFont typeface="Arial"/>
              <a:buChar char="•"/>
            </a:pPr>
            <a:r>
              <a:rPr b="0" i="0" lang="en-US">
                <a:solidFill>
                  <a:srgbClr val="000000"/>
                </a:solidFill>
                <a:latin typeface="IBM Plex Sans"/>
                <a:ea typeface="IBM Plex Sans"/>
                <a:cs typeface="IBM Plex Sans"/>
                <a:sym typeface="IBM Plex Sans"/>
              </a:rPr>
              <a:t>Ransomware/Malware</a:t>
            </a:r>
            <a:endParaRPr/>
          </a:p>
          <a:p>
            <a:pPr indent="-127000" lvl="0" marL="91440" rtl="0" algn="l">
              <a:lnSpc>
                <a:spcPct val="100000"/>
              </a:lnSpc>
              <a:spcBef>
                <a:spcPts val="1400"/>
              </a:spcBef>
              <a:spcAft>
                <a:spcPts val="0"/>
              </a:spcAft>
              <a:buSzPts val="2000"/>
              <a:buFont typeface="Arial"/>
              <a:buChar char="•"/>
            </a:pPr>
            <a:r>
              <a:rPr lang="en-US">
                <a:solidFill>
                  <a:srgbClr val="000000"/>
                </a:solidFill>
                <a:latin typeface="IBM Plex Sans"/>
                <a:ea typeface="IBM Plex Sans"/>
                <a:cs typeface="IBM Plex Sans"/>
                <a:sym typeface="IBM Plex Sans"/>
              </a:rPr>
              <a:t>Accesso </a:t>
            </a:r>
            <a:endParaRPr/>
          </a:p>
          <a:p>
            <a:pPr indent="-127000" lvl="0" marL="91440" rtl="0" algn="l">
              <a:lnSpc>
                <a:spcPct val="100000"/>
              </a:lnSpc>
              <a:spcBef>
                <a:spcPts val="1400"/>
              </a:spcBef>
              <a:spcAft>
                <a:spcPts val="0"/>
              </a:spcAft>
              <a:buSzPts val="2000"/>
              <a:buFont typeface="Arial"/>
              <a:buChar char="•"/>
            </a:pPr>
            <a:r>
              <a:rPr b="0" i="0" lang="en-US">
                <a:solidFill>
                  <a:srgbClr val="000000"/>
                </a:solidFill>
                <a:latin typeface="IBM Plex Sans"/>
                <a:ea typeface="IBM Plex Sans"/>
                <a:cs typeface="IBM Plex Sans"/>
                <a:sym typeface="IBM Plex Sans"/>
              </a:rPr>
              <a:t>Attacco al sistema GPS/navigazione</a:t>
            </a:r>
            <a:endParaRPr/>
          </a:p>
          <a:p>
            <a:pPr indent="0" lvl="0" marL="91440" rtl="0" algn="l">
              <a:lnSpc>
                <a:spcPct val="100000"/>
              </a:lnSpc>
              <a:spcBef>
                <a:spcPts val="1400"/>
              </a:spcBef>
              <a:spcAft>
                <a:spcPts val="0"/>
              </a:spcAft>
              <a:buSzPts val="2000"/>
              <a:buFont typeface="Arial"/>
              <a:buNone/>
            </a:pPr>
            <a:r>
              <a:t/>
            </a:r>
            <a:endParaRPr b="0" i="0">
              <a:solidFill>
                <a:srgbClr val="000000"/>
              </a:solidFill>
              <a:latin typeface="IBM Plex Sans"/>
              <a:ea typeface="IBM Plex Sans"/>
              <a:cs typeface="IBM Plex Sans"/>
              <a:sym typeface="IBM Plex Sans"/>
            </a:endParaRPr>
          </a:p>
          <a:p>
            <a:pPr indent="0" lvl="0" marL="91440" rtl="0" algn="l">
              <a:lnSpc>
                <a:spcPct val="100000"/>
              </a:lnSpc>
              <a:spcBef>
                <a:spcPts val="1400"/>
              </a:spcBef>
              <a:spcAft>
                <a:spcPts val="0"/>
              </a:spcAft>
              <a:buSzPts val="2000"/>
              <a:buFont typeface="Arial"/>
              <a:buNone/>
            </a:pPr>
            <a:r>
              <a:t/>
            </a:r>
            <a:endParaRPr/>
          </a:p>
        </p:txBody>
      </p:sp>
      <p:sp>
        <p:nvSpPr>
          <p:cNvPr id="548" name="Google Shape;548;p39"/>
          <p:cNvSpPr txBox="1"/>
          <p:nvPr>
            <p:ph idx="11" type="ftr"/>
          </p:nvPr>
        </p:nvSpPr>
        <p:spPr>
          <a:xfrm>
            <a:off x="913795" y="6000749"/>
            <a:ext cx="9600216"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Η ΝΈΑ ΈΚΔΟΣΗ ΤΟΥ ISO 27001:2022. ΤΙ ΑΛΛΆΖΕΙ;</a:t>
            </a:r>
            <a:endParaRPr/>
          </a:p>
        </p:txBody>
      </p:sp>
      <p:sp>
        <p:nvSpPr>
          <p:cNvPr id="549" name="Google Shape;549;p39"/>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Proposte di valore</a:t>
            </a:r>
            <a:endParaRPr/>
          </a:p>
        </p:txBody>
      </p:sp>
      <p:sp>
        <p:nvSpPr>
          <p:cNvPr id="262" name="Google Shape;262;p4"/>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Vantaggi per i partecipanti</a:t>
            </a:r>
            <a:endParaRPr/>
          </a:p>
        </p:txBody>
      </p:sp>
      <p:sp>
        <p:nvSpPr>
          <p:cNvPr id="263" name="Google Shape;263;p4"/>
          <p:cNvSpPr txBox="1"/>
          <p:nvPr>
            <p:ph idx="3" type="body"/>
          </p:nvPr>
        </p:nvSpPr>
        <p:spPr>
          <a:xfrm>
            <a:off x="6498130" y="1977017"/>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Livello del modulo di formazione:  Avanzato</a:t>
            </a:r>
            <a:endParaRPr/>
          </a:p>
          <a:p>
            <a:pPr indent="-274320" lvl="0" marL="274320" rtl="0" algn="l">
              <a:lnSpc>
                <a:spcPct val="100000"/>
              </a:lnSpc>
              <a:spcBef>
                <a:spcPts val="1200"/>
              </a:spcBef>
              <a:spcAft>
                <a:spcPts val="0"/>
              </a:spcAft>
              <a:buSzPts val="1200"/>
              <a:buChar char="o"/>
            </a:pPr>
            <a:r>
              <a:rPr lang="en-US" sz="1200"/>
              <a:t>Formazione professionale sulla sicurezza informatica </a:t>
            </a:r>
            <a:endParaRPr/>
          </a:p>
          <a:p>
            <a:pPr indent="-274320" lvl="0" marL="274320" rtl="0" algn="l">
              <a:lnSpc>
                <a:spcPct val="100000"/>
              </a:lnSpc>
              <a:spcBef>
                <a:spcPts val="1200"/>
              </a:spcBef>
              <a:spcAft>
                <a:spcPts val="0"/>
              </a:spcAft>
              <a:buSzPts val="1200"/>
              <a:buChar char="o"/>
            </a:pPr>
            <a:r>
              <a:rPr lang="en-US" sz="1200"/>
              <a:t>Sviluppo di competenze pratiche e pratiche </a:t>
            </a:r>
            <a:endParaRPr/>
          </a:p>
          <a:p>
            <a:pPr indent="-274320" lvl="0" marL="274320" rtl="0" algn="l">
              <a:lnSpc>
                <a:spcPct val="100000"/>
              </a:lnSpc>
              <a:spcBef>
                <a:spcPts val="1200"/>
              </a:spcBef>
              <a:spcAft>
                <a:spcPts val="0"/>
              </a:spcAft>
              <a:buSzPts val="1200"/>
              <a:buChar char="o"/>
            </a:pPr>
            <a:r>
              <a:rPr lang="en-US" sz="1200"/>
              <a:t>Radicati con il Quadro europeo delle competenze di cybersecurity</a:t>
            </a:r>
            <a:endParaRPr/>
          </a:p>
          <a:p>
            <a:pPr indent="-274320" lvl="0" marL="274320" rtl="0" algn="l">
              <a:lnSpc>
                <a:spcPct val="100000"/>
              </a:lnSpc>
              <a:spcBef>
                <a:spcPts val="1200"/>
              </a:spcBef>
              <a:spcAft>
                <a:spcPts val="0"/>
              </a:spcAft>
              <a:buSzPts val="1200"/>
              <a:buChar char="o"/>
            </a:pPr>
            <a:r>
              <a:rPr lang="en-US" sz="1200"/>
              <a:t>Approfondimenti all'avanguardia da parte di esperti del settore e del mondo accademico</a:t>
            </a:r>
            <a:endParaRPr/>
          </a:p>
          <a:p>
            <a:pPr indent="-274320" lvl="0" marL="274320" rtl="0" algn="l">
              <a:lnSpc>
                <a:spcPct val="100000"/>
              </a:lnSpc>
              <a:spcBef>
                <a:spcPts val="1200"/>
              </a:spcBef>
              <a:spcAft>
                <a:spcPts val="0"/>
              </a:spcAft>
              <a:buSzPts val="1200"/>
              <a:buChar char="o"/>
            </a:pPr>
            <a:r>
              <a:rPr lang="en-US" sz="1200"/>
              <a:t>Informazioni specializzate sul settore energetico</a:t>
            </a:r>
            <a:endParaRPr/>
          </a:p>
          <a:p>
            <a:pPr indent="-274320" lvl="0" marL="274320" rtl="0" algn="l">
              <a:lnSpc>
                <a:spcPct val="100000"/>
              </a:lnSpc>
              <a:spcBef>
                <a:spcPts val="1200"/>
              </a:spcBef>
              <a:spcAft>
                <a:spcPts val="0"/>
              </a:spcAft>
              <a:buSzPts val="1200"/>
              <a:buChar char="o"/>
            </a:pPr>
            <a:r>
              <a:rPr lang="en-US" sz="1200"/>
              <a:t>Certificato di completamento </a:t>
            </a:r>
            <a:endParaRPr/>
          </a:p>
          <a:p>
            <a:pPr indent="-274320" lvl="0" marL="274320" rtl="0" algn="l">
              <a:lnSpc>
                <a:spcPct val="100000"/>
              </a:lnSpc>
              <a:spcBef>
                <a:spcPts val="1200"/>
              </a:spcBef>
              <a:spcAft>
                <a:spcPts val="0"/>
              </a:spcAft>
              <a:buSzPts val="1200"/>
              <a:buChar char="o"/>
            </a:pPr>
            <a:r>
              <a:rPr lang="en-US" sz="1200"/>
              <a:t>Contribuisce allo sviluppo delle competenze e all'avanzamento di carriera </a:t>
            </a:r>
            <a:endParaRPr/>
          </a:p>
          <a:p>
            <a:pPr indent="0" lvl="0" marL="0" rtl="0" algn="l">
              <a:lnSpc>
                <a:spcPct val="100000"/>
              </a:lnSpc>
              <a:spcBef>
                <a:spcPts val="1200"/>
              </a:spcBef>
              <a:spcAft>
                <a:spcPts val="0"/>
              </a:spcAft>
              <a:buSzPts val="1200"/>
              <a:buNone/>
            </a:pPr>
            <a:r>
              <a:t/>
            </a:r>
            <a:endParaRPr sz="1200"/>
          </a:p>
        </p:txBody>
      </p:sp>
      <p:cxnSp>
        <p:nvCxnSpPr>
          <p:cNvPr id="264" name="Google Shape;264;p4"/>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65" name="Google Shape;265;p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group of people looking at a sign" id="266" name="Google Shape;266;p4"/>
          <p:cNvPicPr preferRelativeResize="0"/>
          <p:nvPr>
            <p:ph idx="2" type="pic"/>
          </p:nvPr>
        </p:nvPicPr>
        <p:blipFill rotWithShape="1">
          <a:blip r:embed="rId3">
            <a:alphaModFix/>
          </a:blip>
          <a:srcRect b="0" l="6288" r="6287" t="0"/>
          <a:stretch/>
        </p:blipFill>
        <p:spPr>
          <a:xfrm>
            <a:off x="0" y="-2235"/>
            <a:ext cx="5840730" cy="6862275"/>
          </a:xfrm>
          <a:prstGeom prst="rect">
            <a:avLst/>
          </a:prstGeom>
          <a:solidFill>
            <a:schemeClr val="lt2"/>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0"/>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Vettori di attacco che raggiungono la rete ICS/SCADA</a:t>
            </a:r>
            <a:endParaRPr/>
          </a:p>
        </p:txBody>
      </p:sp>
      <p:pic>
        <p:nvPicPr>
          <p:cNvPr descr="A hand holding a cell phone&#10;&#10;Description automatically generated" id="555" name="Google Shape;555;p40"/>
          <p:cNvPicPr preferRelativeResize="0"/>
          <p:nvPr/>
        </p:nvPicPr>
        <p:blipFill rotWithShape="1">
          <a:blip r:embed="rId3">
            <a:alphaModFix/>
          </a:blip>
          <a:srcRect b="0" l="0" r="0" t="0"/>
          <a:stretch/>
        </p:blipFill>
        <p:spPr>
          <a:xfrm>
            <a:off x="1735155" y="1980165"/>
            <a:ext cx="2564002" cy="1710190"/>
          </a:xfrm>
          <a:prstGeom prst="rect">
            <a:avLst/>
          </a:prstGeom>
          <a:noFill/>
          <a:ln>
            <a:noFill/>
          </a:ln>
        </p:spPr>
      </p:pic>
      <p:sp>
        <p:nvSpPr>
          <p:cNvPr id="556" name="Google Shape;556;p40"/>
          <p:cNvSpPr txBox="1"/>
          <p:nvPr/>
        </p:nvSpPr>
        <p:spPr>
          <a:xfrm>
            <a:off x="1939347" y="3690355"/>
            <a:ext cx="253211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Supporti rimovibili</a:t>
            </a:r>
            <a:endParaRPr/>
          </a:p>
        </p:txBody>
      </p:sp>
      <p:pic>
        <p:nvPicPr>
          <p:cNvPr descr="A picture containing object, sitting, lamp, computer&#10;&#10;Description automatically generated" id="557" name="Google Shape;557;p40"/>
          <p:cNvPicPr preferRelativeResize="0"/>
          <p:nvPr/>
        </p:nvPicPr>
        <p:blipFill rotWithShape="1">
          <a:blip r:embed="rId4">
            <a:alphaModFix/>
          </a:blip>
          <a:srcRect b="0" l="0" r="0" t="0"/>
          <a:stretch/>
        </p:blipFill>
        <p:spPr>
          <a:xfrm>
            <a:off x="4536172" y="1980165"/>
            <a:ext cx="2736304" cy="1710190"/>
          </a:xfrm>
          <a:prstGeom prst="rect">
            <a:avLst/>
          </a:prstGeom>
          <a:noFill/>
          <a:ln>
            <a:noFill/>
          </a:ln>
        </p:spPr>
      </p:pic>
      <p:sp>
        <p:nvSpPr>
          <p:cNvPr id="558" name="Google Shape;558;p40"/>
          <p:cNvSpPr txBox="1"/>
          <p:nvPr/>
        </p:nvSpPr>
        <p:spPr>
          <a:xfrm>
            <a:off x="4753890" y="3684878"/>
            <a:ext cx="253211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Phishing</a:t>
            </a:r>
            <a:endParaRPr/>
          </a:p>
        </p:txBody>
      </p:sp>
      <p:pic>
        <p:nvPicPr>
          <p:cNvPr descr="A picture containing keyboard&#10;&#10;Description automatically generated" id="559" name="Google Shape;559;p40"/>
          <p:cNvPicPr preferRelativeResize="0"/>
          <p:nvPr/>
        </p:nvPicPr>
        <p:blipFill rotWithShape="1">
          <a:blip r:embed="rId5">
            <a:alphaModFix/>
          </a:blip>
          <a:srcRect b="0" l="0" r="0" t="0"/>
          <a:stretch/>
        </p:blipFill>
        <p:spPr>
          <a:xfrm>
            <a:off x="7489881" y="1974688"/>
            <a:ext cx="2564002" cy="1710189"/>
          </a:xfrm>
          <a:prstGeom prst="rect">
            <a:avLst/>
          </a:prstGeom>
          <a:noFill/>
          <a:ln>
            <a:noFill/>
          </a:ln>
        </p:spPr>
      </p:pic>
      <p:sp>
        <p:nvSpPr>
          <p:cNvPr id="560" name="Google Shape;560;p40"/>
          <p:cNvSpPr txBox="1"/>
          <p:nvPr/>
        </p:nvSpPr>
        <p:spPr>
          <a:xfrm>
            <a:off x="7548353" y="3684877"/>
            <a:ext cx="253211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Vulnerabilità del software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20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1"/>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Minacce e rischi in ambito Scada</a:t>
            </a:r>
            <a:endParaRPr/>
          </a:p>
        </p:txBody>
      </p:sp>
      <p:sp>
        <p:nvSpPr>
          <p:cNvPr id="566" name="Google Shape;566;p41"/>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182880" lvl="1" marL="384048" rtl="0" algn="l">
              <a:lnSpc>
                <a:spcPct val="100000"/>
              </a:lnSpc>
              <a:spcBef>
                <a:spcPts val="0"/>
              </a:spcBef>
              <a:spcAft>
                <a:spcPts val="0"/>
              </a:spcAft>
              <a:buClr>
                <a:schemeClr val="dk1"/>
              </a:buClr>
              <a:buSzPts val="2000"/>
              <a:buFont typeface="Arial"/>
              <a:buChar char="•"/>
            </a:pPr>
            <a:r>
              <a:rPr lang="en-US" sz="2000"/>
              <a:t>L'accesso non autorizzato può interrompere le reti di fornitura energetica, causando interruzioni di corrente e altri danni.</a:t>
            </a:r>
            <a:endParaRPr/>
          </a:p>
          <a:p>
            <a:pPr indent="-182880" lvl="1" marL="384048" rtl="0" algn="l">
              <a:lnSpc>
                <a:spcPct val="100000"/>
              </a:lnSpc>
              <a:spcBef>
                <a:spcPts val="600"/>
              </a:spcBef>
              <a:spcAft>
                <a:spcPts val="0"/>
              </a:spcAft>
              <a:buClr>
                <a:schemeClr val="dk1"/>
              </a:buClr>
              <a:buSzPts val="2000"/>
              <a:buFont typeface="Arial"/>
              <a:buChar char="•"/>
            </a:pPr>
            <a:r>
              <a:rPr lang="en-US" sz="2000"/>
              <a:t>DoS, attacchi ransomware, minacce interne e attacchi ai sistemi di controllo industriale (ICS) e ai sistemi di controllo di supervisione e acquisizione dati (SCADA).</a:t>
            </a:r>
            <a:endParaRPr/>
          </a:p>
          <a:p>
            <a:pPr indent="-182880" lvl="1" marL="384048" rtl="0" algn="l">
              <a:lnSpc>
                <a:spcPct val="100000"/>
              </a:lnSpc>
              <a:spcBef>
                <a:spcPts val="600"/>
              </a:spcBef>
              <a:spcAft>
                <a:spcPts val="0"/>
              </a:spcAft>
              <a:buClr>
                <a:schemeClr val="dk1"/>
              </a:buClr>
              <a:buSzPts val="2000"/>
              <a:buFont typeface="Arial"/>
              <a:buChar char="•"/>
            </a:pPr>
            <a:r>
              <a:rPr lang="en-US" sz="2000"/>
              <a:t>I rischi </a:t>
            </a:r>
            <a:endParaRPr/>
          </a:p>
          <a:p>
            <a:pPr indent="-182880" lvl="2" marL="566928" rtl="0" algn="l">
              <a:lnSpc>
                <a:spcPct val="100000"/>
              </a:lnSpc>
              <a:spcBef>
                <a:spcPts val="600"/>
              </a:spcBef>
              <a:spcAft>
                <a:spcPts val="0"/>
              </a:spcAft>
              <a:buClr>
                <a:schemeClr val="dk1"/>
              </a:buClr>
              <a:buSzPts val="1600"/>
              <a:buFont typeface="Arial"/>
              <a:buChar char="•"/>
            </a:pPr>
            <a:r>
              <a:rPr lang="en-US" sz="1600"/>
              <a:t>Interruzione dell'erogazione del servizio </a:t>
            </a:r>
            <a:endParaRPr/>
          </a:p>
          <a:p>
            <a:pPr indent="-182880" lvl="2" marL="566928" rtl="0" algn="l">
              <a:lnSpc>
                <a:spcPct val="100000"/>
              </a:lnSpc>
              <a:spcBef>
                <a:spcPts val="600"/>
              </a:spcBef>
              <a:spcAft>
                <a:spcPts val="0"/>
              </a:spcAft>
              <a:buClr>
                <a:schemeClr val="dk1"/>
              </a:buClr>
              <a:buSzPts val="1600"/>
              <a:buFont typeface="Arial"/>
              <a:buChar char="•"/>
            </a:pPr>
            <a:r>
              <a:rPr lang="en-US" sz="1600"/>
              <a:t>Blackout </a:t>
            </a:r>
            <a:endParaRPr/>
          </a:p>
          <a:p>
            <a:pPr indent="-182880" lvl="2" marL="566928" rtl="0" algn="l">
              <a:lnSpc>
                <a:spcPct val="100000"/>
              </a:lnSpc>
              <a:spcBef>
                <a:spcPts val="600"/>
              </a:spcBef>
              <a:spcAft>
                <a:spcPts val="0"/>
              </a:spcAft>
              <a:buClr>
                <a:schemeClr val="dk1"/>
              </a:buClr>
              <a:buSzPts val="1600"/>
              <a:buFont typeface="Arial"/>
              <a:buChar char="•"/>
            </a:pPr>
            <a:r>
              <a:rPr lang="en-US" sz="1600"/>
              <a:t>erc</a:t>
            </a:r>
            <a:endParaRPr sz="16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2"/>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Vulnerabilità</a:t>
            </a:r>
            <a:endParaRPr/>
          </a:p>
        </p:txBody>
      </p:sp>
      <p:sp>
        <p:nvSpPr>
          <p:cNvPr id="572" name="Google Shape;572;p42"/>
          <p:cNvSpPr txBox="1"/>
          <p:nvPr>
            <p:ph idx="1" type="body"/>
          </p:nvPr>
        </p:nvSpPr>
        <p:spPr>
          <a:xfrm>
            <a:off x="1088315" y="977153"/>
            <a:ext cx="9472108" cy="5127812"/>
          </a:xfrm>
          <a:prstGeom prst="rect">
            <a:avLst/>
          </a:prstGeom>
          <a:noFill/>
          <a:ln>
            <a:noFill/>
          </a:ln>
        </p:spPr>
        <p:txBody>
          <a:bodyPr anchorCtr="0" anchor="t" bIns="45700" lIns="0" spcFirstLastPara="1" rIns="0" wrap="square" tIns="45700">
            <a:normAutofit/>
          </a:bodyPr>
          <a:lstStyle/>
          <a:p>
            <a:pPr indent="-68579" lvl="1" marL="384048" rtl="0" algn="l">
              <a:lnSpc>
                <a:spcPct val="100000"/>
              </a:lnSpc>
              <a:spcBef>
                <a:spcPts val="0"/>
              </a:spcBef>
              <a:spcAft>
                <a:spcPts val="0"/>
              </a:spcAft>
              <a:buClr>
                <a:schemeClr val="dk1"/>
              </a:buClr>
              <a:buSzPts val="1800"/>
              <a:buFont typeface="Arial"/>
              <a:buNone/>
            </a:pPr>
            <a:r>
              <a:t/>
            </a:r>
            <a:endParaRPr/>
          </a:p>
          <a:p>
            <a:pPr indent="-68579" lvl="1" marL="384048" rtl="0" algn="l">
              <a:lnSpc>
                <a:spcPct val="100000"/>
              </a:lnSpc>
              <a:spcBef>
                <a:spcPts val="600"/>
              </a:spcBef>
              <a:spcAft>
                <a:spcPts val="0"/>
              </a:spcAft>
              <a:buClr>
                <a:schemeClr val="dk1"/>
              </a:buClr>
              <a:buSzPts val="1800"/>
              <a:buFont typeface="Arial"/>
              <a:buNone/>
            </a:pPr>
            <a:r>
              <a:t/>
            </a:r>
            <a:endParaRPr/>
          </a:p>
        </p:txBody>
      </p:sp>
      <p:grpSp>
        <p:nvGrpSpPr>
          <p:cNvPr id="573" name="Google Shape;573;p42"/>
          <p:cNvGrpSpPr/>
          <p:nvPr/>
        </p:nvGrpSpPr>
        <p:grpSpPr>
          <a:xfrm>
            <a:off x="1853484" y="2289573"/>
            <a:ext cx="8485031" cy="2278854"/>
            <a:chOff x="1431336" y="2988606"/>
            <a:chExt cx="8485031" cy="2278854"/>
          </a:xfrm>
        </p:grpSpPr>
        <p:sp>
          <p:nvSpPr>
            <p:cNvPr id="574" name="Google Shape;574;p42"/>
            <p:cNvSpPr/>
            <p:nvPr/>
          </p:nvSpPr>
          <p:spPr>
            <a:xfrm rot="-5826634">
              <a:off x="5745816" y="856338"/>
              <a:ext cx="355981" cy="7303244"/>
            </a:xfrm>
            <a:prstGeom prst="can">
              <a:avLst>
                <a:gd fmla="val 25000" name="adj"/>
              </a:avLst>
            </a:prstGeom>
            <a:solidFill>
              <a:srgbClr val="FFFF00"/>
            </a:solidFill>
            <a:ln cap="flat" cmpd="sng" w="15875">
              <a:solidFill>
                <a:srgbClr val="00B050"/>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75" name="Google Shape;575;p42"/>
            <p:cNvSpPr/>
            <p:nvPr/>
          </p:nvSpPr>
          <p:spPr>
            <a:xfrm>
              <a:off x="5577204" y="4660078"/>
              <a:ext cx="632194" cy="607382"/>
            </a:xfrm>
            <a:prstGeom prst="triangle">
              <a:avLst>
                <a:gd fmla="val 50000" name="adj"/>
              </a:avLst>
            </a:prstGeom>
            <a:gradFill>
              <a:gsLst>
                <a:gs pos="0">
                  <a:srgbClr val="770000"/>
                </a:gs>
                <a:gs pos="50000">
                  <a:srgbClr val="AC0000"/>
                </a:gs>
                <a:gs pos="100000">
                  <a:srgbClr val="CE0000"/>
                </a:gs>
              </a:gsLst>
              <a:path path="circle">
                <a:fillToRect b="50%" l="50%" r="50%" t="50%"/>
              </a:path>
              <a:tileRect/>
            </a:gra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76" name="Google Shape;576;p42"/>
            <p:cNvSpPr/>
            <p:nvPr/>
          </p:nvSpPr>
          <p:spPr>
            <a:xfrm>
              <a:off x="1431336" y="4082602"/>
              <a:ext cx="2073498" cy="759854"/>
            </a:xfrm>
            <a:prstGeom prst="roundRect">
              <a:avLst>
                <a:gd fmla="val 16667" name="adj"/>
              </a:avLst>
            </a:prstGeom>
            <a:solidFill>
              <a:srgbClr val="00B050"/>
            </a:soli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entury Gothic"/>
                  <a:ea typeface="Century Gothic"/>
                  <a:cs typeface="Century Gothic"/>
                  <a:sym typeface="Century Gothic"/>
                </a:rPr>
                <a:t>Strumenti</a:t>
              </a:r>
              <a:endParaRPr/>
            </a:p>
          </p:txBody>
        </p:sp>
        <p:sp>
          <p:nvSpPr>
            <p:cNvPr id="577" name="Google Shape;577;p42"/>
            <p:cNvSpPr/>
            <p:nvPr/>
          </p:nvSpPr>
          <p:spPr>
            <a:xfrm>
              <a:off x="7842869" y="2988606"/>
              <a:ext cx="2073498" cy="759854"/>
            </a:xfrm>
            <a:prstGeom prst="roundRect">
              <a:avLst>
                <a:gd fmla="val 16667" name="adj"/>
              </a:avLst>
            </a:prstGeom>
            <a:solidFill>
              <a:srgbClr val="6666FF"/>
            </a:solidFill>
            <a:ln cap="flat" cmpd="sng" w="15875">
              <a:solidFill>
                <a:srgbClr val="BA87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entury Gothic"/>
                  <a:ea typeface="Century Gothic"/>
                  <a:cs typeface="Century Gothic"/>
                  <a:sym typeface="Century Gothic"/>
                </a:rPr>
                <a:t>Politiche</a:t>
              </a: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43"/>
          <p:cNvSpPr txBox="1"/>
          <p:nvPr>
            <p:ph type="title"/>
          </p:nvPr>
        </p:nvSpPr>
        <p:spPr>
          <a:xfrm>
            <a:off x="980739" y="466165"/>
            <a:ext cx="10058400" cy="5109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Book Antiqua"/>
              <a:buNone/>
            </a:pPr>
            <a:br>
              <a:rPr lang="en-US" sz="3600">
                <a:solidFill>
                  <a:srgbClr val="00B0F0"/>
                </a:solidFill>
              </a:rPr>
            </a:br>
            <a:br>
              <a:rPr lang="en-US" sz="3600">
                <a:solidFill>
                  <a:srgbClr val="00B0F0"/>
                </a:solidFill>
              </a:rPr>
            </a:br>
            <a:br>
              <a:rPr lang="en-US" sz="3600">
                <a:solidFill>
                  <a:srgbClr val="00B0F0"/>
                </a:solidFill>
              </a:rPr>
            </a:br>
            <a:r>
              <a:rPr lang="en-US" sz="3600">
                <a:solidFill>
                  <a:srgbClr val="00B0F0"/>
                </a:solidFill>
              </a:rPr>
              <a:t>Controlli</a:t>
            </a:r>
            <a:endParaRPr/>
          </a:p>
        </p:txBody>
      </p:sp>
      <p:sp>
        <p:nvSpPr>
          <p:cNvPr id="583" name="Google Shape;583;p43"/>
          <p:cNvSpPr txBox="1"/>
          <p:nvPr/>
        </p:nvSpPr>
        <p:spPr>
          <a:xfrm>
            <a:off x="1116419" y="1229496"/>
            <a:ext cx="7315200" cy="3207258"/>
          </a:xfrm>
          <a:prstGeom prst="rect">
            <a:avLst/>
          </a:prstGeom>
          <a:noFill/>
          <a:ln>
            <a:noFill/>
          </a:ln>
        </p:spPr>
        <p:txBody>
          <a:bodyPr anchorCtr="0" anchor="t" bIns="45700" lIns="0" spcFirstLastPara="1" rIns="0" wrap="square" tIns="45700">
            <a:normAutofit lnSpcReduction="10000"/>
          </a:bodyPr>
          <a:lstStyle/>
          <a:p>
            <a:pPr indent="-127000" lvl="0" marL="91440" marR="0" rtl="0" algn="l">
              <a:lnSpc>
                <a:spcPct val="100000"/>
              </a:lnSpc>
              <a:spcBef>
                <a:spcPts val="0"/>
              </a:spcBef>
              <a:spcAft>
                <a:spcPts val="0"/>
              </a:spcAft>
              <a:buClr>
                <a:schemeClr val="accent1"/>
              </a:buClr>
              <a:buSzPts val="2000"/>
              <a:buFont typeface="Arial"/>
              <a:buChar char="•"/>
            </a:pPr>
            <a:r>
              <a:rPr lang="en-US" sz="2000">
                <a:solidFill>
                  <a:schemeClr val="dk1"/>
                </a:solidFill>
                <a:latin typeface="Century Gothic"/>
                <a:ea typeface="Century Gothic"/>
                <a:cs typeface="Century Gothic"/>
                <a:sym typeface="Century Gothic"/>
              </a:rPr>
              <a:t>Controlli di accesso</a:t>
            </a:r>
            <a:endParaRPr/>
          </a:p>
          <a:p>
            <a:pPr indent="-127000" lvl="0" marL="91440" marR="0" rtl="0" algn="l">
              <a:lnSpc>
                <a:spcPct val="100000"/>
              </a:lnSpc>
              <a:spcBef>
                <a:spcPts val="1400"/>
              </a:spcBef>
              <a:spcAft>
                <a:spcPts val="0"/>
              </a:spcAft>
              <a:buClr>
                <a:schemeClr val="accent1"/>
              </a:buClr>
              <a:buSzPts val="2000"/>
              <a:buFont typeface="Arial"/>
              <a:buChar char="•"/>
            </a:pPr>
            <a:r>
              <a:rPr lang="en-US" sz="2000">
                <a:solidFill>
                  <a:schemeClr val="dk1"/>
                </a:solidFill>
                <a:latin typeface="Century Gothic"/>
                <a:ea typeface="Century Gothic"/>
                <a:cs typeface="Century Gothic"/>
                <a:sym typeface="Century Gothic"/>
              </a:rPr>
              <a:t>Crittografia</a:t>
            </a:r>
            <a:endParaRPr/>
          </a:p>
          <a:p>
            <a:pPr indent="-127000" lvl="0" marL="91440" marR="0" rtl="0" algn="l">
              <a:lnSpc>
                <a:spcPct val="100000"/>
              </a:lnSpc>
              <a:spcBef>
                <a:spcPts val="1400"/>
              </a:spcBef>
              <a:spcAft>
                <a:spcPts val="0"/>
              </a:spcAft>
              <a:buClr>
                <a:schemeClr val="accent1"/>
              </a:buClr>
              <a:buSzPts val="2000"/>
              <a:buFont typeface="Arial"/>
              <a:buChar char="•"/>
            </a:pPr>
            <a:r>
              <a:rPr lang="en-US" sz="2000">
                <a:solidFill>
                  <a:schemeClr val="dk1"/>
                </a:solidFill>
                <a:latin typeface="Century Gothic"/>
                <a:ea typeface="Century Gothic"/>
                <a:cs typeface="Century Gothic"/>
                <a:sym typeface="Century Gothic"/>
              </a:rPr>
              <a:t>Autenticazione</a:t>
            </a:r>
            <a:endParaRPr/>
          </a:p>
          <a:p>
            <a:pPr indent="-127000" lvl="0" marL="91440" marR="0" rtl="0" algn="l">
              <a:lnSpc>
                <a:spcPct val="100000"/>
              </a:lnSpc>
              <a:spcBef>
                <a:spcPts val="1400"/>
              </a:spcBef>
              <a:spcAft>
                <a:spcPts val="0"/>
              </a:spcAft>
              <a:buClr>
                <a:schemeClr val="accent1"/>
              </a:buClr>
              <a:buSzPts val="2000"/>
              <a:buFont typeface="Arial"/>
              <a:buChar char="•"/>
            </a:pPr>
            <a:r>
              <a:rPr lang="en-US" sz="2000">
                <a:solidFill>
                  <a:schemeClr val="dk1"/>
                </a:solidFill>
                <a:latin typeface="Century Gothic"/>
                <a:ea typeface="Century Gothic"/>
                <a:cs typeface="Century Gothic"/>
                <a:sym typeface="Century Gothic"/>
              </a:rPr>
              <a:t>Patch e aggiornamenti di sicurezza regolari</a:t>
            </a:r>
            <a:endParaRPr/>
          </a:p>
          <a:p>
            <a:pPr indent="-127000" lvl="0" marL="91440" marR="0" rtl="0" algn="l">
              <a:lnSpc>
                <a:spcPct val="100000"/>
              </a:lnSpc>
              <a:spcBef>
                <a:spcPts val="1400"/>
              </a:spcBef>
              <a:spcAft>
                <a:spcPts val="0"/>
              </a:spcAft>
              <a:buClr>
                <a:schemeClr val="accent1"/>
              </a:buClr>
              <a:buSzPts val="2000"/>
              <a:buFont typeface="Arial"/>
              <a:buChar char="•"/>
            </a:pPr>
            <a:r>
              <a:rPr lang="en-US" sz="2000">
                <a:solidFill>
                  <a:schemeClr val="dk1"/>
                </a:solidFill>
                <a:latin typeface="Century Gothic"/>
                <a:ea typeface="Century Gothic"/>
                <a:cs typeface="Century Gothic"/>
                <a:sym typeface="Century Gothic"/>
              </a:rPr>
              <a:t>Sicurezza fisica</a:t>
            </a:r>
            <a:endParaRPr/>
          </a:p>
          <a:p>
            <a:pPr indent="-127000" lvl="0" marL="91440" marR="0" rtl="0" algn="l">
              <a:lnSpc>
                <a:spcPct val="100000"/>
              </a:lnSpc>
              <a:spcBef>
                <a:spcPts val="1400"/>
              </a:spcBef>
              <a:spcAft>
                <a:spcPts val="0"/>
              </a:spcAft>
              <a:buClr>
                <a:schemeClr val="accent1"/>
              </a:buClr>
              <a:buSzPts val="2000"/>
              <a:buFont typeface="Arial"/>
              <a:buChar char="•"/>
            </a:pPr>
            <a:r>
              <a:rPr lang="en-US" sz="2000">
                <a:solidFill>
                  <a:schemeClr val="dk1"/>
                </a:solidFill>
                <a:latin typeface="Century Gothic"/>
                <a:ea typeface="Century Gothic"/>
                <a:cs typeface="Century Gothic"/>
                <a:sym typeface="Century Gothic"/>
              </a:rPr>
              <a:t>Sistemi di rilevamento delle intrusioni (IDS)</a:t>
            </a:r>
            <a:endParaRPr/>
          </a:p>
          <a:p>
            <a:pPr indent="-127000" lvl="0" marL="91440" marR="0" rtl="0" algn="l">
              <a:lnSpc>
                <a:spcPct val="100000"/>
              </a:lnSpc>
              <a:spcBef>
                <a:spcPts val="1400"/>
              </a:spcBef>
              <a:spcAft>
                <a:spcPts val="0"/>
              </a:spcAft>
              <a:buClr>
                <a:schemeClr val="accent1"/>
              </a:buClr>
              <a:buSzPts val="2000"/>
              <a:buFont typeface="Arial"/>
              <a:buChar char="•"/>
            </a:pPr>
            <a:r>
              <a:rPr lang="en-US" sz="2000">
                <a:solidFill>
                  <a:schemeClr val="dk1"/>
                </a:solidFill>
                <a:latin typeface="Century Gothic"/>
                <a:ea typeface="Century Gothic"/>
                <a:cs typeface="Century Gothic"/>
                <a:sym typeface="Century Gothic"/>
              </a:rPr>
              <a:t>Blockchain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Schema di formazione: </a:t>
            </a:r>
            <a:br>
              <a:rPr lang="en-US">
                <a:solidFill>
                  <a:schemeClr val="accent1"/>
                </a:solidFill>
              </a:rPr>
            </a:br>
            <a:r>
              <a:rPr lang="en-US" sz="2800">
                <a:solidFill>
                  <a:schemeClr val="accent1"/>
                </a:solidFill>
              </a:rPr>
              <a:t>Parte 2</a:t>
            </a:r>
            <a:endParaRPr/>
          </a:p>
        </p:txBody>
      </p:sp>
      <p:sp>
        <p:nvSpPr>
          <p:cNvPr id="589" name="Google Shape;589;p4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90" name="Google Shape;590;p4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591" name="Google Shape;591;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2" name="Google Shape;592;p44"/>
          <p:cNvSpPr txBox="1"/>
          <p:nvPr/>
        </p:nvSpPr>
        <p:spPr>
          <a:xfrm>
            <a:off x="796322" y="2164080"/>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 3: Controlli e standard di sicurezza del dominio specifico.</a:t>
            </a:r>
            <a:endParaRPr/>
          </a:p>
          <a:p>
            <a:pPr indent="0" lvl="0" marL="91440" marR="0" rtl="0" algn="l">
              <a:lnSpc>
                <a:spcPct val="100000"/>
              </a:lnSpc>
              <a:spcBef>
                <a:spcPts val="1400"/>
              </a:spcBef>
              <a:spcAft>
                <a:spcPts val="0"/>
              </a:spcAft>
              <a:buClr>
                <a:schemeClr val="accent1"/>
              </a:buClr>
              <a:buSzPts val="1600"/>
              <a:buFont typeface="Calibri"/>
              <a:buNone/>
            </a:pPr>
            <a:r>
              <a:t/>
            </a:r>
            <a:endParaRPr sz="1600">
              <a:solidFill>
                <a:schemeClr val="accent1"/>
              </a:solidFill>
              <a:latin typeface="Century Gothic"/>
              <a:ea typeface="Century Gothic"/>
              <a:cs typeface="Century Gothic"/>
              <a:sym typeface="Century Gothic"/>
            </a:endParaRPr>
          </a:p>
        </p:txBody>
      </p:sp>
      <p:sp>
        <p:nvSpPr>
          <p:cNvPr id="593" name="Google Shape;593;p44"/>
          <p:cNvSpPr txBox="1"/>
          <p:nvPr/>
        </p:nvSpPr>
        <p:spPr>
          <a:xfrm>
            <a:off x="796323" y="2510108"/>
            <a:ext cx="5024825" cy="3387771"/>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Introduzione alla ISO/IEC 27001, stato, versioni, struttura (Clausole 1-4 e Allegato A).</a:t>
            </a:r>
            <a:endParaRPr/>
          </a:p>
          <a:p>
            <a:pPr indent="-91440" lvl="0" marL="91440" marR="0" rtl="0" algn="l">
              <a:lnSpc>
                <a:spcPct val="100000"/>
              </a:lnSpc>
              <a:spcBef>
                <a:spcPts val="18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Temi di controllo ISO 27001:2022 / ISO/IEC 27002:2022</a:t>
            </a:r>
            <a:endParaRPr/>
          </a:p>
          <a:p>
            <a:pPr indent="-91440" lvl="0" marL="91440" marR="0" rtl="0" algn="l">
              <a:lnSpc>
                <a:spcPct val="100000"/>
              </a:lnSpc>
              <a:spcBef>
                <a:spcPts val="18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Risoluzione MSC.428(98) dell'IMO</a:t>
            </a:r>
            <a:endParaRPr/>
          </a:p>
          <a:p>
            <a:pPr indent="-2539" lvl="0" marL="91440" marR="0" rtl="0" algn="l">
              <a:lnSpc>
                <a:spcPct val="100000"/>
              </a:lnSpc>
              <a:spcBef>
                <a:spcPts val="1800"/>
              </a:spcBef>
              <a:spcAft>
                <a:spcPts val="0"/>
              </a:spcAft>
              <a:buClr>
                <a:schemeClr val="accent1"/>
              </a:buClr>
              <a:buSzPts val="1400"/>
              <a:buFont typeface="Calibri"/>
              <a:buNone/>
            </a:pPr>
            <a:r>
              <a:t/>
            </a:r>
            <a:endParaRPr sz="1400">
              <a:solidFill>
                <a:schemeClr val="dk1"/>
              </a:solidFill>
              <a:latin typeface="Century Gothic"/>
              <a:ea typeface="Century Gothic"/>
              <a:cs typeface="Century Gothic"/>
              <a:sym typeface="Century Gothic"/>
            </a:endParaRPr>
          </a:p>
        </p:txBody>
      </p:sp>
      <p:pic>
        <p:nvPicPr>
          <p:cNvPr descr="A cup of coffee and a notebook on a table&#10;&#10;Description automatically generated" id="594" name="Google Shape;594;p44"/>
          <p:cNvPicPr preferRelativeResize="0"/>
          <p:nvPr>
            <p:ph idx="2" type="pic"/>
          </p:nvPr>
        </p:nvPicPr>
        <p:blipFill rotWithShape="1">
          <a:blip r:embed="rId4">
            <a:alphaModFix/>
          </a:blip>
          <a:srcRect b="0" l="18260" r="18260" t="0"/>
          <a:stretch/>
        </p:blipFill>
        <p:spPr>
          <a:xfrm flipH="1">
            <a:off x="7163691" y="0"/>
            <a:ext cx="5024825" cy="6858000"/>
          </a:xfrm>
          <a:prstGeom prst="rect">
            <a:avLst/>
          </a:prstGeom>
          <a:solidFill>
            <a:schemeClr val="lt2"/>
          </a:solidFill>
          <a:ln>
            <a:noFill/>
          </a:ln>
        </p:spPr>
      </p:pic>
      <p:sp>
        <p:nvSpPr>
          <p:cNvPr id="595" name="Google Shape;595;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5"/>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sz="3600"/>
              <a:t>Argomento 2: </a:t>
            </a:r>
            <a:br>
              <a:rPr lang="en-US" sz="3600"/>
            </a:br>
            <a:r>
              <a:rPr lang="en-US" sz="3600"/>
              <a:t>Struttura di gestione del rischio</a:t>
            </a:r>
            <a:endParaRPr/>
          </a:p>
        </p:txBody>
      </p:sp>
      <p:sp>
        <p:nvSpPr>
          <p:cNvPr id="601" name="Google Shape;601;p4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Tratteremo queste competenze</a:t>
            </a:r>
            <a:endParaRPr/>
          </a:p>
          <a:p>
            <a:pPr indent="0" lvl="0" marL="0" rtl="0" algn="l">
              <a:lnSpc>
                <a:spcPct val="100000"/>
              </a:lnSpc>
              <a:spcBef>
                <a:spcPts val="0"/>
              </a:spcBef>
              <a:spcAft>
                <a:spcPts val="0"/>
              </a:spcAft>
              <a:buSzPts val="2400"/>
              <a:buNone/>
            </a:pPr>
            <a:r>
              <a:t/>
            </a:r>
            <a:endParaRPr/>
          </a:p>
        </p:txBody>
      </p:sp>
      <p:sp>
        <p:nvSpPr>
          <p:cNvPr id="602" name="Google Shape;602;p45"/>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00"/>
              <a:buChar char="o"/>
            </a:pPr>
            <a:r>
              <a:rPr lang="en-US" sz="1000"/>
              <a:t>Dimostrare una comprensione approfondita del quadro di gestione del rischio di sicurezza informatica nel settore energetico. </a:t>
            </a:r>
            <a:endParaRPr/>
          </a:p>
          <a:p>
            <a:pPr indent="-274320" lvl="0" marL="274320" rtl="0" algn="l">
              <a:lnSpc>
                <a:spcPct val="100000"/>
              </a:lnSpc>
              <a:spcBef>
                <a:spcPts val="600"/>
              </a:spcBef>
              <a:spcAft>
                <a:spcPts val="0"/>
              </a:spcAft>
              <a:buSzPts val="1000"/>
              <a:buChar char="o"/>
            </a:pPr>
            <a:r>
              <a:rPr lang="en-US" sz="1000"/>
              <a:t>Riconoscere le importanti strutture e i processi di governance della cybersecurity nel settore energetico.</a:t>
            </a:r>
            <a:endParaRPr/>
          </a:p>
          <a:p>
            <a:pPr indent="-274320" lvl="0" marL="274320" rtl="0" algn="l">
              <a:lnSpc>
                <a:spcPct val="100000"/>
              </a:lnSpc>
              <a:spcBef>
                <a:spcPts val="600"/>
              </a:spcBef>
              <a:spcAft>
                <a:spcPts val="0"/>
              </a:spcAft>
              <a:buSzPts val="1000"/>
              <a:buChar char="o"/>
            </a:pPr>
            <a:r>
              <a:rPr lang="en-US" sz="1000"/>
              <a:t>Valutare e segnalare in modo critico i rischi per la sicurezza e suggerire strategie di mitigazione adeguate in modo professionale. </a:t>
            </a:r>
            <a:endParaRPr/>
          </a:p>
        </p:txBody>
      </p:sp>
      <p:cxnSp>
        <p:nvCxnSpPr>
          <p:cNvPr id="603" name="Google Shape;603;p4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04" name="Google Shape;604;p4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605" name="Google Shape;605;p45"/>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46"/>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sz="3600"/>
              <a:t>Argomento 3: </a:t>
            </a:r>
            <a:br>
              <a:rPr lang="en-US" sz="3600"/>
            </a:br>
            <a:r>
              <a:rPr lang="en-US" sz="3600"/>
              <a:t>Controlli e standard di sicurezza del dominio specifico.</a:t>
            </a:r>
            <a:endParaRPr/>
          </a:p>
        </p:txBody>
      </p:sp>
      <p:sp>
        <p:nvSpPr>
          <p:cNvPr id="611" name="Google Shape;611;p4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Tratteremo queste competenze</a:t>
            </a:r>
            <a:endParaRPr/>
          </a:p>
          <a:p>
            <a:pPr indent="0" lvl="0" marL="0" rtl="0" algn="l">
              <a:lnSpc>
                <a:spcPct val="100000"/>
              </a:lnSpc>
              <a:spcBef>
                <a:spcPts val="0"/>
              </a:spcBef>
              <a:spcAft>
                <a:spcPts val="0"/>
              </a:spcAft>
              <a:buSzPts val="2400"/>
              <a:buNone/>
            </a:pPr>
            <a:r>
              <a:t/>
            </a:r>
            <a:endParaRPr/>
          </a:p>
        </p:txBody>
      </p:sp>
      <p:sp>
        <p:nvSpPr>
          <p:cNvPr id="612" name="Google Shape;612;p46"/>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00"/>
              <a:buChar char="o"/>
            </a:pPr>
            <a:r>
              <a:rPr lang="en-US" sz="1000"/>
              <a:t>Acquisire le conoscenze di base sulla struttura, lo stato e le versioni della norma ISO/IEC 27001.</a:t>
            </a:r>
            <a:endParaRPr/>
          </a:p>
          <a:p>
            <a:pPr indent="-274320" lvl="0" marL="274320" rtl="0" algn="l">
              <a:lnSpc>
                <a:spcPct val="100000"/>
              </a:lnSpc>
              <a:spcBef>
                <a:spcPts val="600"/>
              </a:spcBef>
              <a:spcAft>
                <a:spcPts val="0"/>
              </a:spcAft>
              <a:buSzPts val="1000"/>
              <a:buChar char="o"/>
            </a:pPr>
            <a:r>
              <a:rPr lang="en-US" sz="1000"/>
              <a:t>Acquisire conoscenze sui temi della ISO/IEC 27002:2022</a:t>
            </a:r>
            <a:endParaRPr/>
          </a:p>
          <a:p>
            <a:pPr indent="-274320" lvl="0" marL="274320" rtl="0" algn="l">
              <a:lnSpc>
                <a:spcPct val="100000"/>
              </a:lnSpc>
              <a:spcBef>
                <a:spcPts val="600"/>
              </a:spcBef>
              <a:spcAft>
                <a:spcPts val="0"/>
              </a:spcAft>
              <a:buSzPts val="1000"/>
              <a:buChar char="o"/>
            </a:pPr>
            <a:r>
              <a:rPr lang="en-US" sz="1000"/>
              <a:t>Conoscere i termini di base e le loro definizioni utilizzati dalla norma ISO/IEC 27002. </a:t>
            </a:r>
            <a:endParaRPr/>
          </a:p>
          <a:p>
            <a:pPr indent="-274320" lvl="0" marL="274320" rtl="0" algn="l">
              <a:lnSpc>
                <a:spcPct val="100000"/>
              </a:lnSpc>
              <a:spcBef>
                <a:spcPts val="600"/>
              </a:spcBef>
              <a:spcAft>
                <a:spcPts val="0"/>
              </a:spcAft>
              <a:buSzPts val="1000"/>
              <a:buChar char="o"/>
            </a:pPr>
            <a:r>
              <a:rPr lang="en-US" sz="1000"/>
              <a:t>Scoprite come questi termini di base vengono adattati al settore delle utility energetiche.</a:t>
            </a:r>
            <a:endParaRPr/>
          </a:p>
          <a:p>
            <a:pPr indent="-274320" lvl="0" marL="274320" rtl="0" algn="l">
              <a:lnSpc>
                <a:spcPct val="100000"/>
              </a:lnSpc>
              <a:spcBef>
                <a:spcPts val="600"/>
              </a:spcBef>
              <a:spcAft>
                <a:spcPts val="0"/>
              </a:spcAft>
              <a:buSzPts val="1000"/>
              <a:buChar char="o"/>
            </a:pPr>
            <a:r>
              <a:rPr lang="en-US" sz="1000"/>
              <a:t>Sviluppare e valutare criticamente la politica di sicurezza e selezionare i controlli seguendo la norma ISO 27019 per la governance della sicurezza.</a:t>
            </a:r>
            <a:endParaRPr/>
          </a:p>
        </p:txBody>
      </p:sp>
      <p:cxnSp>
        <p:nvCxnSpPr>
          <p:cNvPr id="613" name="Google Shape;613;p4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614" name="Google Shape;614;p4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615" name="Google Shape;615;p46"/>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Metodo di valutazione</a:t>
            </a:r>
            <a:endParaRPr/>
          </a:p>
        </p:txBody>
      </p:sp>
      <p:sp>
        <p:nvSpPr>
          <p:cNvPr id="621" name="Google Shape;621;p4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622" name="Google Shape;622;p47"/>
          <p:cNvGrpSpPr/>
          <p:nvPr/>
        </p:nvGrpSpPr>
        <p:grpSpPr>
          <a:xfrm>
            <a:off x="7370364" y="-23539"/>
            <a:ext cx="2562565" cy="6885155"/>
            <a:chOff x="7370364" y="-23539"/>
            <a:chExt cx="2562565" cy="6885155"/>
          </a:xfrm>
        </p:grpSpPr>
        <p:pic>
          <p:nvPicPr>
            <p:cNvPr id="623" name="Google Shape;623;p4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624" name="Google Shape;624;p4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625" name="Google Shape;625;p47"/>
          <p:cNvGraphicFramePr/>
          <p:nvPr/>
        </p:nvGraphicFramePr>
        <p:xfrm>
          <a:off x="774322" y="1943597"/>
          <a:ext cx="3000000" cy="3000000"/>
        </p:xfrm>
        <a:graphic>
          <a:graphicData uri="http://schemas.openxmlformats.org/drawingml/2006/table">
            <a:tbl>
              <a:tblPr bandRow="1" firstRow="1">
                <a:noFill/>
                <a:tableStyleId>{0FC8FD03-5565-4D52-9AF0-5BC234C72898}</a:tableStyleId>
              </a:tblPr>
              <a:tblGrid>
                <a:gridCol w="2073100"/>
                <a:gridCol w="2073100"/>
                <a:gridCol w="2073100"/>
              </a:tblGrid>
              <a:tr h="749325">
                <a:tc>
                  <a:txBody>
                    <a:bodyPr/>
                    <a:lstStyle/>
                    <a:p>
                      <a:pPr indent="0" lvl="0" marL="0" marR="0" rtl="0" algn="l">
                        <a:spcBef>
                          <a:spcPts val="0"/>
                        </a:spcBef>
                        <a:spcAft>
                          <a:spcPts val="0"/>
                        </a:spcAft>
                        <a:buNone/>
                      </a:pPr>
                      <a:r>
                        <a:rPr lang="en-US" sz="1800"/>
                        <a:t>Elemento di valutazione</a:t>
                      </a:r>
                      <a:endParaRPr sz="1800"/>
                    </a:p>
                  </a:txBody>
                  <a:tcPr marT="45725" marB="45725" marR="91450" marL="91450"/>
                </a:tc>
                <a:tc>
                  <a:txBody>
                    <a:bodyPr/>
                    <a:lstStyle/>
                    <a:p>
                      <a:pPr indent="0" lvl="0" marL="0" marR="0" rtl="0" algn="l">
                        <a:spcBef>
                          <a:spcPts val="0"/>
                        </a:spcBef>
                        <a:spcAft>
                          <a:spcPts val="0"/>
                        </a:spcAft>
                        <a:buNone/>
                      </a:pPr>
                      <a:r>
                        <a:rPr lang="en-US" sz="1800"/>
                        <a:t>Come</a:t>
                      </a:r>
                      <a:endParaRPr sz="1800"/>
                    </a:p>
                  </a:txBody>
                  <a:tcPr marT="45725" marB="45725" marR="91450" marL="91450"/>
                </a:tc>
                <a:tc>
                  <a:txBody>
                    <a:bodyPr/>
                    <a:lstStyle/>
                    <a:p>
                      <a:pPr indent="0" lvl="0" marL="0" marR="0" rtl="0" algn="l">
                        <a:spcBef>
                          <a:spcPts val="0"/>
                        </a:spcBef>
                        <a:spcAft>
                          <a:spcPts val="0"/>
                        </a:spcAft>
                        <a:buNone/>
                      </a:pPr>
                      <a:r>
                        <a:rPr lang="en-US" sz="1800"/>
                        <a:t>Note</a:t>
                      </a:r>
                      <a:endParaRPr sz="1800"/>
                    </a:p>
                  </a:txBody>
                  <a:tcPr marT="45725" marB="45725" marR="91450" marL="91450"/>
                </a:tc>
              </a:tr>
              <a:tr h="1855475">
                <a:tc>
                  <a:txBody>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Portfolio del corso</a:t>
                      </a:r>
                      <a:endParaRPr sz="1800">
                        <a:solidFill>
                          <a:schemeClr val="dk1"/>
                        </a:solidFill>
                        <a:latin typeface="Century Gothic"/>
                        <a:ea typeface="Century Gothic"/>
                        <a:cs typeface="Century Gothic"/>
                        <a:sym typeface="Century Gothic"/>
                      </a:endParaRPr>
                    </a:p>
                  </a:txBody>
                  <a:tcPr marT="45725" marB="45725" marR="91450" marL="91450"/>
                </a:tc>
                <a:tc>
                  <a:txBody>
                    <a:bodyPr/>
                    <a:lstStyle/>
                    <a:p>
                      <a:pPr indent="0" lvl="0" marL="0" marR="0" rtl="0" algn="l">
                        <a:spcBef>
                          <a:spcPts val="0"/>
                        </a:spcBef>
                        <a:spcAft>
                          <a:spcPts val="0"/>
                        </a:spcAft>
                        <a:buNone/>
                      </a:pPr>
                      <a:r>
                        <a:rPr lang="en-US" sz="1400">
                          <a:solidFill>
                            <a:srgbClr val="000000"/>
                          </a:solidFill>
                          <a:latin typeface="Times New Roman"/>
                          <a:ea typeface="Times New Roman"/>
                          <a:cs typeface="Times New Roman"/>
                          <a:sym typeface="Times New Roman"/>
                        </a:rPr>
                        <a:t>Lo studente deve produrre un portfolio di 3000 parole alla fine del modulo, eseguendo una lista di compiti per dimostrare il raggiungimento dei risultati di apprendimento. </a:t>
                      </a:r>
                      <a:endParaRPr sz="1400"/>
                    </a:p>
                  </a:txBody>
                  <a:tcPr marT="45725" marB="45725" marR="91450" marL="91450"/>
                </a:tc>
                <a:tc>
                  <a:txBody>
                    <a:bodyPr/>
                    <a:lstStyle/>
                    <a:p>
                      <a:pPr indent="0" lvl="0" marL="0" marR="0" rtl="0" algn="l">
                        <a:spcBef>
                          <a:spcPts val="0"/>
                        </a:spcBef>
                        <a:spcAft>
                          <a:spcPts val="0"/>
                        </a:spcAft>
                        <a:buNone/>
                      </a:pPr>
                      <a:r>
                        <a:rPr lang="en-US" sz="1400">
                          <a:solidFill>
                            <a:srgbClr val="000000"/>
                          </a:solidFill>
                          <a:latin typeface="Times New Roman"/>
                          <a:ea typeface="Times New Roman"/>
                          <a:cs typeface="Times New Roman"/>
                          <a:sym typeface="Times New Roman"/>
                        </a:rPr>
                        <a:t>(80%) Valutazione sommativa</a:t>
                      </a:r>
                      <a:endParaRPr sz="1400">
                        <a:solidFill>
                          <a:srgbClr val="000000"/>
                        </a:solidFill>
                        <a:latin typeface="Times New Roman"/>
                        <a:ea typeface="Times New Roman"/>
                        <a:cs typeface="Times New Roman"/>
                        <a:sym typeface="Times New Roman"/>
                      </a:endParaRPr>
                    </a:p>
                  </a:txBody>
                  <a:tcPr marT="45725" marB="45725" marR="91450" marL="91450"/>
                </a:tc>
              </a:tr>
              <a:tr h="11061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Presentazione</a:t>
                      </a:r>
                      <a:endParaRPr sz="1800">
                        <a:solidFill>
                          <a:schemeClr val="dk1"/>
                        </a:solidFill>
                        <a:latin typeface="Century Gothic"/>
                        <a:ea typeface="Century Gothic"/>
                        <a:cs typeface="Century Gothic"/>
                        <a:sym typeface="Century Gothic"/>
                      </a:endParaRPr>
                    </a:p>
                  </a:txBody>
                  <a:tcPr marT="45725" marB="45725" marR="91450" marL="91450"/>
                </a:tc>
                <a:tc>
                  <a:txBody>
                    <a:bodyPr/>
                    <a:lstStyle/>
                    <a:p>
                      <a:pPr indent="0" lvl="0" marL="0" marR="0" rtl="0" algn="l">
                        <a:spcBef>
                          <a:spcPts val="0"/>
                        </a:spcBef>
                        <a:spcAft>
                          <a:spcPts val="0"/>
                        </a:spcAft>
                        <a:buNone/>
                      </a:pPr>
                      <a:r>
                        <a:rPr lang="en-US" sz="1400">
                          <a:solidFill>
                            <a:srgbClr val="000000"/>
                          </a:solidFill>
                          <a:latin typeface="Times New Roman"/>
                          <a:ea typeface="Times New Roman"/>
                          <a:cs typeface="Times New Roman"/>
                          <a:sym typeface="Times New Roman"/>
                        </a:rPr>
                        <a:t>Gli studenti devono presentare i risultati del portfolio per dimostrare la loro comprensione.</a:t>
                      </a:r>
                      <a:endParaRPr sz="1400"/>
                    </a:p>
                  </a:txBody>
                  <a:tcPr marT="45725" marB="45725" marR="91450" marL="91450"/>
                </a:tc>
                <a:tc>
                  <a:txBody>
                    <a:bodyPr/>
                    <a:lstStyle/>
                    <a:p>
                      <a:pPr indent="0" lvl="0" marL="0" marR="0" rtl="0" algn="l">
                        <a:spcBef>
                          <a:spcPts val="0"/>
                        </a:spcBef>
                        <a:spcAft>
                          <a:spcPts val="0"/>
                        </a:spcAft>
                        <a:buNone/>
                      </a:pPr>
                      <a:r>
                        <a:rPr lang="en-US" sz="1400">
                          <a:solidFill>
                            <a:srgbClr val="000000"/>
                          </a:solidFill>
                          <a:latin typeface="Times New Roman"/>
                          <a:ea typeface="Times New Roman"/>
                          <a:cs typeface="Times New Roman"/>
                          <a:sym typeface="Times New Roman"/>
                        </a:rPr>
                        <a:t>(20%) Valutazione sommativa</a:t>
                      </a:r>
                      <a:endParaRPr sz="1400">
                        <a:solidFill>
                          <a:srgbClr val="000000"/>
                        </a:solidFill>
                        <a:latin typeface="Times New Roman"/>
                        <a:ea typeface="Times New Roman"/>
                        <a:cs typeface="Times New Roman"/>
                        <a:sym typeface="Times New Roman"/>
                      </a:endParaRPr>
                    </a:p>
                  </a:txBody>
                  <a:tcPr marT="45725" marB="45725" marR="91450" marL="91450"/>
                </a:tc>
              </a:tr>
              <a:tr h="434125">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t>Discussione di gruppo</a:t>
                      </a:r>
                      <a:endParaRPr sz="1800"/>
                    </a:p>
                  </a:txBody>
                  <a:tcPr marT="45725" marB="45725" marR="91450" marL="91450"/>
                </a:tc>
                <a:tc>
                  <a:txBody>
                    <a:bodyPr/>
                    <a:lstStyle/>
                    <a:p>
                      <a:pPr indent="0" lvl="0" marL="0" marR="0" rtl="0" algn="l">
                        <a:spcBef>
                          <a:spcPts val="0"/>
                        </a:spcBef>
                        <a:spcAft>
                          <a:spcPts val="0"/>
                        </a:spcAft>
                        <a:buNone/>
                      </a:pPr>
                      <a:r>
                        <a:rPr lang="en-US" sz="1400">
                          <a:solidFill>
                            <a:srgbClr val="000000"/>
                          </a:solidFill>
                          <a:latin typeface="Times New Roman"/>
                          <a:ea typeface="Times New Roman"/>
                          <a:cs typeface="Times New Roman"/>
                          <a:sym typeface="Times New Roman"/>
                        </a:rPr>
                        <a:t>Durante il seminario</a:t>
                      </a:r>
                      <a:endParaRPr sz="1400">
                        <a:solidFill>
                          <a:srgbClr val="000000"/>
                        </a:solidFill>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626" name="Google Shape;626;p4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pic>
        <p:nvPicPr>
          <p:cNvPr descr="A person sitting at a desk writing on a paper&#10;&#10;Description automatically generated" id="627" name="Google Shape;627;p47"/>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a:t>
            </a:r>
            <a:br>
              <a:rPr lang="en-US"/>
            </a:br>
            <a:r>
              <a:rPr lang="en-US"/>
              <a:t>ISO/IEC 27001</a:t>
            </a:r>
            <a:endParaRPr/>
          </a:p>
        </p:txBody>
      </p:sp>
      <p:sp>
        <p:nvSpPr>
          <p:cNvPr id="633" name="Google Shape;633;p48"/>
          <p:cNvSpPr txBox="1"/>
          <p:nvPr>
            <p:ph idx="1" type="body"/>
          </p:nvPr>
        </p:nvSpPr>
        <p:spPr>
          <a:xfrm>
            <a:off x="796322" y="2252075"/>
            <a:ext cx="5797550" cy="3755185"/>
          </a:xfrm>
          <a:prstGeom prst="rect">
            <a:avLst/>
          </a:prstGeom>
          <a:noFill/>
          <a:ln>
            <a:noFill/>
          </a:ln>
        </p:spPr>
        <p:txBody>
          <a:bodyPr anchorCtr="0" anchor="t" bIns="45700" lIns="0" spcFirstLastPara="1" rIns="0" wrap="square" tIns="45700">
            <a:normAutofit/>
          </a:bodyPr>
          <a:lstStyle/>
          <a:p>
            <a:pPr indent="-101600" lvl="0" marL="91440" rtl="0" algn="l">
              <a:lnSpc>
                <a:spcPct val="100000"/>
              </a:lnSpc>
              <a:spcBef>
                <a:spcPts val="0"/>
              </a:spcBef>
              <a:spcAft>
                <a:spcPts val="0"/>
              </a:spcAft>
              <a:buSzPts val="1600"/>
              <a:buChar char=" "/>
            </a:pPr>
            <a:r>
              <a:rPr lang="en-US" sz="1600"/>
              <a:t>ISO/IEC 27001 è lo standard più conosciuto al mondo per i sistemi di gestione della sicurezza delle informazioni (ISMS). Definisce i requisiti che un ISMS deve soddisfare. </a:t>
            </a:r>
            <a:endParaRPr/>
          </a:p>
          <a:p>
            <a:pPr indent="-101600" lvl="0" marL="91440" rtl="0" algn="l">
              <a:lnSpc>
                <a:spcPct val="100000"/>
              </a:lnSpc>
              <a:spcBef>
                <a:spcPts val="1400"/>
              </a:spcBef>
              <a:spcAft>
                <a:spcPts val="0"/>
              </a:spcAft>
              <a:buSzPts val="1600"/>
              <a:buChar char=" "/>
            </a:pPr>
            <a:r>
              <a:rPr lang="en-US" sz="1600"/>
              <a:t>Lo standard ISO/IEC 27001 fornisce alle aziende di qualsiasi dimensione e di tutti i settori di attività una guida per stabilire, implementare, mantenere e migliorare continuamente un sistema di gestione della sicurezza delle informazioni. </a:t>
            </a:r>
            <a:endParaRPr/>
          </a:p>
          <a:p>
            <a:pPr indent="-101600" lvl="0" marL="91440" rtl="0" algn="l">
              <a:lnSpc>
                <a:spcPct val="100000"/>
              </a:lnSpc>
              <a:spcBef>
                <a:spcPts val="1400"/>
              </a:spcBef>
              <a:spcAft>
                <a:spcPts val="0"/>
              </a:spcAft>
              <a:buSzPts val="1600"/>
              <a:buChar char=" "/>
            </a:pPr>
            <a:r>
              <a:rPr lang="en-US" sz="1600"/>
              <a:t>La conformità alla norma ISO/IEC 27001 significa che un'organizzazione o un'azienda ha messo in atto un sistema per gestire i rischi legati alla sicurezza dei dati posseduti o gestiti dall'azienda e che tale sistema rispetta tutte le migliori pratiche e i principi sanciti da questa norma internazionale.</a:t>
            </a:r>
            <a:endParaRPr sz="1600"/>
          </a:p>
        </p:txBody>
      </p:sp>
      <p:sp>
        <p:nvSpPr>
          <p:cNvPr id="634" name="Google Shape;634;p4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635" name="Google Shape;635;p4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36" name="Google Shape;636;p48"/>
          <p:cNvSpPr txBox="1"/>
          <p:nvPr/>
        </p:nvSpPr>
        <p:spPr>
          <a:xfrm>
            <a:off x="809422" y="5904007"/>
            <a:ext cx="609407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https://www.iso.org/standard/27001</a:t>
            </a:r>
            <a:endParaRPr sz="1400">
              <a:solidFill>
                <a:schemeClr val="dk1"/>
              </a:solidFill>
              <a:latin typeface="Century Gothic"/>
              <a:ea typeface="Century Gothic"/>
              <a:cs typeface="Century Gothic"/>
              <a:sym typeface="Century Gothic"/>
            </a:endParaRPr>
          </a:p>
        </p:txBody>
      </p:sp>
      <p:pic>
        <p:nvPicPr>
          <p:cNvPr id="637" name="Google Shape;637;p48"/>
          <p:cNvPicPr preferRelativeResize="0"/>
          <p:nvPr>
            <p:ph idx="2" type="pic"/>
          </p:nvPr>
        </p:nvPicPr>
        <p:blipFill rotWithShape="1">
          <a:blip r:embed="rId3">
            <a:alphaModFix/>
          </a:blip>
          <a:srcRect b="0" l="18710" r="34459"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ISO/IEC 27001 </a:t>
            </a:r>
            <a:br>
              <a:rPr lang="en-US"/>
            </a:br>
            <a:r>
              <a:rPr lang="en-US"/>
              <a:t>Storia della revisione</a:t>
            </a:r>
            <a:endParaRPr/>
          </a:p>
        </p:txBody>
      </p:sp>
      <p:sp>
        <p:nvSpPr>
          <p:cNvPr id="643" name="Google Shape;643;p49"/>
          <p:cNvSpPr txBox="1"/>
          <p:nvPr>
            <p:ph idx="1" type="body"/>
          </p:nvPr>
        </p:nvSpPr>
        <p:spPr>
          <a:xfrm>
            <a:off x="796322" y="2252076"/>
            <a:ext cx="5797550" cy="3051762"/>
          </a:xfrm>
          <a:prstGeom prst="rect">
            <a:avLst/>
          </a:prstGeom>
          <a:solidFill>
            <a:srgbClr val="F4F3F3"/>
          </a:solid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b="1" lang="en-US">
                <a:solidFill>
                  <a:srgbClr val="72777E"/>
                </a:solidFill>
              </a:rPr>
              <a:t> Più in precedenza</a:t>
            </a:r>
            <a:endParaRPr b="1">
              <a:solidFill>
                <a:srgbClr val="72777E"/>
              </a:solidFill>
            </a:endParaRPr>
          </a:p>
        </p:txBody>
      </p:sp>
      <p:sp>
        <p:nvSpPr>
          <p:cNvPr id="644" name="Google Shape;644;p4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645" name="Google Shape;645;p4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46" name="Google Shape;646;p49"/>
          <p:cNvPicPr preferRelativeResize="0"/>
          <p:nvPr>
            <p:ph idx="2" type="pic"/>
          </p:nvPr>
        </p:nvPicPr>
        <p:blipFill rotWithShape="1">
          <a:blip r:embed="rId3">
            <a:alphaModFix/>
          </a:blip>
          <a:srcRect b="10160" l="7561" r="1241" t="7195"/>
          <a:stretch/>
        </p:blipFill>
        <p:spPr>
          <a:xfrm flipH="1">
            <a:off x="7163691" y="0"/>
            <a:ext cx="5024825" cy="6858000"/>
          </a:xfrm>
          <a:prstGeom prst="rect">
            <a:avLst/>
          </a:prstGeom>
          <a:solidFill>
            <a:schemeClr val="lt2"/>
          </a:solidFill>
          <a:ln>
            <a:noFill/>
          </a:ln>
        </p:spPr>
      </p:pic>
      <p:pic>
        <p:nvPicPr>
          <p:cNvPr id="647" name="Google Shape;647;p49"/>
          <p:cNvPicPr preferRelativeResize="0"/>
          <p:nvPr/>
        </p:nvPicPr>
        <p:blipFill rotWithShape="1">
          <a:blip r:embed="rId4">
            <a:alphaModFix/>
          </a:blip>
          <a:srcRect b="0" l="0" r="0" t="0"/>
          <a:stretch/>
        </p:blipFill>
        <p:spPr>
          <a:xfrm>
            <a:off x="755742" y="3429000"/>
            <a:ext cx="5838130" cy="2578261"/>
          </a:xfrm>
          <a:prstGeom prst="rect">
            <a:avLst/>
          </a:prstGeom>
          <a:noFill/>
          <a:ln>
            <a:noFill/>
          </a:ln>
        </p:spPr>
      </p:pic>
      <p:pic>
        <p:nvPicPr>
          <p:cNvPr id="648" name="Google Shape;648;p49"/>
          <p:cNvPicPr preferRelativeResize="0"/>
          <p:nvPr/>
        </p:nvPicPr>
        <p:blipFill rotWithShape="1">
          <a:blip r:embed="rId5">
            <a:alphaModFix/>
          </a:blip>
          <a:srcRect b="0" l="0" r="0" t="0"/>
          <a:stretch/>
        </p:blipFill>
        <p:spPr>
          <a:xfrm>
            <a:off x="824241" y="2659313"/>
            <a:ext cx="1775614" cy="7696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72" name="Google Shape;272;p5"/>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dei partecipanti alla formazione</a:t>
            </a:r>
            <a:endParaRPr/>
          </a:p>
          <a:p>
            <a:pPr indent="0" lvl="0" marL="0" rtl="0" algn="l">
              <a:lnSpc>
                <a:spcPct val="100000"/>
              </a:lnSpc>
              <a:spcBef>
                <a:spcPts val="0"/>
              </a:spcBef>
              <a:spcAft>
                <a:spcPts val="0"/>
              </a:spcAft>
              <a:buSzPts val="2400"/>
              <a:buNone/>
            </a:pPr>
            <a:r>
              <a:t/>
            </a:r>
            <a:endParaRPr/>
          </a:p>
        </p:txBody>
      </p:sp>
      <p:sp>
        <p:nvSpPr>
          <p:cNvPr id="273" name="Google Shape;273;p5"/>
          <p:cNvSpPr txBox="1"/>
          <p:nvPr>
            <p:ph idx="3" type="body"/>
          </p:nvPr>
        </p:nvSpPr>
        <p:spPr>
          <a:xfrm>
            <a:off x="6498131" y="1977017"/>
            <a:ext cx="4289474"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US"/>
              <a:t>Professionista IT</a:t>
            </a:r>
            <a:endParaRPr/>
          </a:p>
          <a:p>
            <a:pPr indent="-274320" lvl="0" marL="274320" rtl="0" algn="l">
              <a:lnSpc>
                <a:spcPct val="100000"/>
              </a:lnSpc>
              <a:spcBef>
                <a:spcPts val="1800"/>
              </a:spcBef>
              <a:spcAft>
                <a:spcPts val="0"/>
              </a:spcAft>
              <a:buSzPts val="1400"/>
              <a:buFont typeface="Courier New"/>
              <a:buChar char="o"/>
            </a:pPr>
            <a:r>
              <a:rPr lang="en-US"/>
              <a:t>Professionisti della sicurezza</a:t>
            </a:r>
            <a:endParaRPr/>
          </a:p>
          <a:p>
            <a:pPr indent="-274320" lvl="0" marL="274320" rtl="0" algn="l">
              <a:lnSpc>
                <a:spcPct val="100000"/>
              </a:lnSpc>
              <a:spcBef>
                <a:spcPts val="1800"/>
              </a:spcBef>
              <a:spcAft>
                <a:spcPts val="0"/>
              </a:spcAft>
              <a:buSzPts val="1400"/>
              <a:buFont typeface="Courier New"/>
              <a:buChar char="o"/>
            </a:pPr>
            <a:r>
              <a:rPr lang="en-US"/>
              <a:t>Leader aziendali</a:t>
            </a:r>
            <a:endParaRPr/>
          </a:p>
          <a:p>
            <a:pPr indent="0" lvl="0" marL="0" rtl="0" algn="l">
              <a:lnSpc>
                <a:spcPct val="100000"/>
              </a:lnSpc>
              <a:spcBef>
                <a:spcPts val="1800"/>
              </a:spcBef>
              <a:spcAft>
                <a:spcPts val="0"/>
              </a:spcAft>
              <a:buSzPts val="1400"/>
              <a:buNone/>
            </a:pPr>
            <a:r>
              <a:rPr lang="en-US"/>
              <a:t>e qualsiasi altro professionista che abbia bisogno o voglia di comprendere i concetti di base relativi alla gestione del rischio e alla governance della Cybersecurity.</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74" name="Google Shape;274;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5" name="Google Shape;275;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276" name="Google Shape;276;p5"/>
          <p:cNvPicPr preferRelativeResize="0"/>
          <p:nvPr>
            <p:ph idx="2" type="pic"/>
          </p:nvPr>
        </p:nvPicPr>
        <p:blipFill rotWithShape="1">
          <a:blip r:embed="rId3">
            <a:alphaModFix/>
          </a:blip>
          <a:srcRect b="0" l="4073" r="4072" t="0"/>
          <a:stretch/>
        </p:blipFill>
        <p:spPr>
          <a:xfrm>
            <a:off x="0" y="-2235"/>
            <a:ext cx="5840730" cy="6862275"/>
          </a:xfrm>
          <a:prstGeom prst="rect">
            <a:avLst/>
          </a:prstGeom>
          <a:solidFill>
            <a:schemeClr val="lt2"/>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5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Struttura ISO/IEC 27001</a:t>
            </a:r>
            <a:endParaRPr/>
          </a:p>
        </p:txBody>
      </p:sp>
      <p:sp>
        <p:nvSpPr>
          <p:cNvPr id="654" name="Google Shape;654;p50"/>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2539" lvl="0" marL="91440" rtl="0" algn="l">
              <a:lnSpc>
                <a:spcPct val="100000"/>
              </a:lnSpc>
              <a:spcBef>
                <a:spcPts val="0"/>
              </a:spcBef>
              <a:spcAft>
                <a:spcPts val="0"/>
              </a:spcAft>
              <a:buSzPts val="1400"/>
              <a:buNone/>
            </a:pPr>
            <a:r>
              <a:t/>
            </a:r>
            <a:endParaRPr/>
          </a:p>
        </p:txBody>
      </p:sp>
      <p:pic>
        <p:nvPicPr>
          <p:cNvPr id="655" name="Google Shape;655;p50"/>
          <p:cNvPicPr preferRelativeResize="0"/>
          <p:nvPr>
            <p:ph idx="2" type="pic"/>
          </p:nvPr>
        </p:nvPicPr>
        <p:blipFill rotWithShape="1">
          <a:blip r:embed="rId3">
            <a:alphaModFix/>
          </a:blip>
          <a:srcRect b="0" l="1104" r="1103" t="0"/>
          <a:stretch/>
        </p:blipFill>
        <p:spPr>
          <a:xfrm flipH="1">
            <a:off x="7163691" y="0"/>
            <a:ext cx="5024825" cy="6858000"/>
          </a:xfrm>
          <a:prstGeom prst="rect">
            <a:avLst/>
          </a:prstGeom>
          <a:solidFill>
            <a:schemeClr val="lt2"/>
          </a:solidFill>
          <a:ln>
            <a:noFill/>
          </a:ln>
        </p:spPr>
      </p:pic>
      <p:sp>
        <p:nvSpPr>
          <p:cNvPr id="656" name="Google Shape;656;p5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657" name="Google Shape;657;p5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58" name="Google Shape;658;p50"/>
          <p:cNvPicPr preferRelativeResize="0"/>
          <p:nvPr/>
        </p:nvPicPr>
        <p:blipFill rotWithShape="1">
          <a:blip r:embed="rId4">
            <a:alphaModFix/>
          </a:blip>
          <a:srcRect b="0" l="0" r="0" t="0"/>
          <a:stretch/>
        </p:blipFill>
        <p:spPr>
          <a:xfrm>
            <a:off x="824241" y="2252076"/>
            <a:ext cx="2975468" cy="3408678"/>
          </a:xfrm>
          <a:prstGeom prst="rect">
            <a:avLst/>
          </a:prstGeom>
          <a:noFill/>
          <a:ln>
            <a:noFill/>
          </a:ln>
        </p:spPr>
      </p:pic>
      <p:sp>
        <p:nvSpPr>
          <p:cNvPr id="659" name="Google Shape;659;p50"/>
          <p:cNvSpPr txBox="1"/>
          <p:nvPr/>
        </p:nvSpPr>
        <p:spPr>
          <a:xfrm>
            <a:off x="824241" y="5914901"/>
            <a:ext cx="609407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https://www.iso.org/obp/ui/en/#iso:std:iso-iec:27001:ed-3:v1:en</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51"/>
          <p:cNvPicPr preferRelativeResize="0"/>
          <p:nvPr/>
        </p:nvPicPr>
        <p:blipFill rotWithShape="1">
          <a:blip r:embed="rId3">
            <a:alphaModFix/>
          </a:blip>
          <a:srcRect b="0" l="0" r="0" t="0"/>
          <a:stretch/>
        </p:blipFill>
        <p:spPr>
          <a:xfrm>
            <a:off x="824241" y="2252076"/>
            <a:ext cx="2975468" cy="3408678"/>
          </a:xfrm>
          <a:prstGeom prst="rect">
            <a:avLst/>
          </a:prstGeom>
          <a:noFill/>
          <a:ln>
            <a:noFill/>
          </a:ln>
        </p:spPr>
      </p:pic>
      <p:sp>
        <p:nvSpPr>
          <p:cNvPr id="665" name="Google Shape;665;p5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Struttura ISO/IEC 27001</a:t>
            </a:r>
            <a:endParaRPr/>
          </a:p>
        </p:txBody>
      </p:sp>
      <p:pic>
        <p:nvPicPr>
          <p:cNvPr id="666" name="Google Shape;666;p51"/>
          <p:cNvPicPr preferRelativeResize="0"/>
          <p:nvPr>
            <p:ph idx="2" type="pic"/>
          </p:nvPr>
        </p:nvPicPr>
        <p:blipFill rotWithShape="1">
          <a:blip r:embed="rId4">
            <a:alphaModFix/>
          </a:blip>
          <a:srcRect b="0" l="1104" r="1103" t="0"/>
          <a:stretch/>
        </p:blipFill>
        <p:spPr>
          <a:xfrm flipH="1">
            <a:off x="7163691" y="0"/>
            <a:ext cx="5024825" cy="6858000"/>
          </a:xfrm>
          <a:prstGeom prst="rect">
            <a:avLst/>
          </a:prstGeom>
          <a:solidFill>
            <a:schemeClr val="lt2"/>
          </a:solidFill>
          <a:ln>
            <a:noFill/>
          </a:ln>
        </p:spPr>
      </p:pic>
      <p:sp>
        <p:nvSpPr>
          <p:cNvPr id="667" name="Google Shape;667;p5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668" name="Google Shape;668;p5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69" name="Google Shape;669;p51"/>
          <p:cNvSpPr txBox="1"/>
          <p:nvPr/>
        </p:nvSpPr>
        <p:spPr>
          <a:xfrm>
            <a:off x="824241" y="5914901"/>
            <a:ext cx="609407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https://www.iso.org/obp/ui/en/#iso:std:iso-iec:27001:ed-3:v1:en</a:t>
            </a:r>
            <a:endParaRPr sz="1400">
              <a:solidFill>
                <a:schemeClr val="dk1"/>
              </a:solidFill>
              <a:latin typeface="Century Gothic"/>
              <a:ea typeface="Century Gothic"/>
              <a:cs typeface="Century Gothic"/>
              <a:sym typeface="Century Gothic"/>
            </a:endParaRPr>
          </a:p>
        </p:txBody>
      </p:sp>
      <p:sp>
        <p:nvSpPr>
          <p:cNvPr id="670" name="Google Shape;670;p51"/>
          <p:cNvSpPr/>
          <p:nvPr/>
        </p:nvSpPr>
        <p:spPr>
          <a:xfrm>
            <a:off x="719328" y="2182368"/>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71" name="Google Shape;671;p51"/>
          <p:cNvSpPr/>
          <p:nvPr/>
        </p:nvSpPr>
        <p:spPr>
          <a:xfrm>
            <a:off x="719328" y="2779380"/>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72" name="Google Shape;672;p51"/>
          <p:cNvSpPr/>
          <p:nvPr/>
        </p:nvSpPr>
        <p:spPr>
          <a:xfrm>
            <a:off x="719328" y="3221785"/>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73" name="Google Shape;673;p51"/>
          <p:cNvSpPr/>
          <p:nvPr/>
        </p:nvSpPr>
        <p:spPr>
          <a:xfrm>
            <a:off x="719328" y="3569702"/>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74" name="Google Shape;674;p51"/>
          <p:cNvSpPr/>
          <p:nvPr/>
        </p:nvSpPr>
        <p:spPr>
          <a:xfrm>
            <a:off x="719328" y="4256532"/>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75" name="Google Shape;675;p51"/>
          <p:cNvSpPr/>
          <p:nvPr/>
        </p:nvSpPr>
        <p:spPr>
          <a:xfrm>
            <a:off x="719328" y="4699655"/>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76" name="Google Shape;676;p51"/>
          <p:cNvSpPr/>
          <p:nvPr/>
        </p:nvSpPr>
        <p:spPr>
          <a:xfrm>
            <a:off x="719328" y="5154609"/>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77" name="Google Shape;677;p51"/>
          <p:cNvSpPr/>
          <p:nvPr/>
        </p:nvSpPr>
        <p:spPr>
          <a:xfrm>
            <a:off x="4101513" y="3108037"/>
            <a:ext cx="281679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C5A6EE"/>
                </a:solidFill>
                <a:latin typeface="Century Gothic"/>
                <a:ea typeface="Century Gothic"/>
                <a:cs typeface="Century Gothic"/>
                <a:sym typeface="Century Gothic"/>
              </a:rPr>
              <a:t>Clausole</a:t>
            </a:r>
            <a:endParaRPr/>
          </a:p>
        </p:txBody>
      </p:sp>
      <p:cxnSp>
        <p:nvCxnSpPr>
          <p:cNvPr id="678" name="Google Shape;678;p51"/>
          <p:cNvCxnSpPr>
            <a:stCxn id="664" idx="0"/>
            <a:endCxn id="677" idx="1"/>
          </p:cNvCxnSpPr>
          <p:nvPr/>
        </p:nvCxnSpPr>
        <p:spPr>
          <a:xfrm flipH="1" rot="-5400000">
            <a:off x="2547925" y="2016126"/>
            <a:ext cx="1317600" cy="1789500"/>
          </a:xfrm>
          <a:prstGeom prst="bentConnector4">
            <a:avLst>
              <a:gd fmla="val 404" name="adj1"/>
              <a:gd fmla="val 91570" name="adj2"/>
            </a:avLst>
          </a:prstGeom>
          <a:noFill/>
          <a:ln cap="flat" cmpd="sng" w="12700">
            <a:solidFill>
              <a:schemeClr val="accent3"/>
            </a:solidFill>
            <a:prstDash val="solid"/>
            <a:round/>
            <a:headEnd len="sm" w="sm" type="none"/>
            <a:tailEnd len="med" w="med" type="triangle"/>
          </a:ln>
        </p:spPr>
      </p:cxnSp>
      <p:cxnSp>
        <p:nvCxnSpPr>
          <p:cNvPr id="679" name="Google Shape;679;p51"/>
          <p:cNvCxnSpPr>
            <a:stCxn id="671" idx="3"/>
            <a:endCxn id="677" idx="1"/>
          </p:cNvCxnSpPr>
          <p:nvPr/>
        </p:nvCxnSpPr>
        <p:spPr>
          <a:xfrm>
            <a:off x="2121408" y="2873868"/>
            <a:ext cx="1980000" cy="695700"/>
          </a:xfrm>
          <a:prstGeom prst="bentConnector3">
            <a:avLst>
              <a:gd fmla="val 76853" name="adj1"/>
            </a:avLst>
          </a:prstGeom>
          <a:noFill/>
          <a:ln cap="flat" cmpd="sng" w="12700">
            <a:solidFill>
              <a:schemeClr val="accent3"/>
            </a:solidFill>
            <a:prstDash val="solid"/>
            <a:round/>
            <a:headEnd len="sm" w="sm" type="none"/>
            <a:tailEnd len="med" w="med" type="triangle"/>
          </a:ln>
        </p:spPr>
      </p:cxnSp>
      <p:cxnSp>
        <p:nvCxnSpPr>
          <p:cNvPr id="680" name="Google Shape;680;p51"/>
          <p:cNvCxnSpPr>
            <a:stCxn id="672" idx="3"/>
            <a:endCxn id="677" idx="1"/>
          </p:cNvCxnSpPr>
          <p:nvPr/>
        </p:nvCxnSpPr>
        <p:spPr>
          <a:xfrm>
            <a:off x="2121408" y="3316273"/>
            <a:ext cx="1980000" cy="253500"/>
          </a:xfrm>
          <a:prstGeom prst="bentConnector3">
            <a:avLst>
              <a:gd fmla="val 60205" name="adj1"/>
            </a:avLst>
          </a:prstGeom>
          <a:noFill/>
          <a:ln cap="flat" cmpd="sng" w="12700">
            <a:solidFill>
              <a:schemeClr val="accent3"/>
            </a:solidFill>
            <a:prstDash val="solid"/>
            <a:round/>
            <a:headEnd len="sm" w="sm" type="none"/>
            <a:tailEnd len="med" w="med" type="triangle"/>
          </a:ln>
        </p:spPr>
      </p:cxnSp>
      <p:cxnSp>
        <p:nvCxnSpPr>
          <p:cNvPr id="681" name="Google Shape;681;p51"/>
          <p:cNvCxnSpPr>
            <a:stCxn id="673" idx="3"/>
            <a:endCxn id="677" idx="1"/>
          </p:cNvCxnSpPr>
          <p:nvPr/>
        </p:nvCxnSpPr>
        <p:spPr>
          <a:xfrm flipH="1" rot="10800000">
            <a:off x="2121408" y="3569690"/>
            <a:ext cx="1980000" cy="94500"/>
          </a:xfrm>
          <a:prstGeom prst="bentConnector3">
            <a:avLst>
              <a:gd fmla="val 50000" name="adj1"/>
            </a:avLst>
          </a:prstGeom>
          <a:noFill/>
          <a:ln cap="flat" cmpd="sng" w="12700">
            <a:solidFill>
              <a:schemeClr val="accent3"/>
            </a:solidFill>
            <a:prstDash val="solid"/>
            <a:round/>
            <a:headEnd len="sm" w="sm" type="none"/>
            <a:tailEnd len="med" w="med" type="triangle"/>
          </a:ln>
        </p:spPr>
      </p:cxnSp>
      <p:cxnSp>
        <p:nvCxnSpPr>
          <p:cNvPr id="682" name="Google Shape;682;p51"/>
          <p:cNvCxnSpPr>
            <a:stCxn id="674" idx="3"/>
            <a:endCxn id="677" idx="1"/>
          </p:cNvCxnSpPr>
          <p:nvPr/>
        </p:nvCxnSpPr>
        <p:spPr>
          <a:xfrm flipH="1" rot="10800000">
            <a:off x="2121408" y="3569820"/>
            <a:ext cx="1980000" cy="781200"/>
          </a:xfrm>
          <a:prstGeom prst="bentConnector3">
            <a:avLst>
              <a:gd fmla="val 60205" name="adj1"/>
            </a:avLst>
          </a:prstGeom>
          <a:noFill/>
          <a:ln cap="flat" cmpd="sng" w="12700">
            <a:solidFill>
              <a:schemeClr val="accent3"/>
            </a:solidFill>
            <a:prstDash val="solid"/>
            <a:round/>
            <a:headEnd len="sm" w="sm" type="none"/>
            <a:tailEnd len="med" w="med" type="triangle"/>
          </a:ln>
        </p:spPr>
      </p:cxnSp>
      <p:cxnSp>
        <p:nvCxnSpPr>
          <p:cNvPr id="683" name="Google Shape;683;p51"/>
          <p:cNvCxnSpPr>
            <a:stCxn id="675" idx="3"/>
            <a:endCxn id="677" idx="1"/>
          </p:cNvCxnSpPr>
          <p:nvPr/>
        </p:nvCxnSpPr>
        <p:spPr>
          <a:xfrm flipH="1" rot="10800000">
            <a:off x="2121408" y="3569843"/>
            <a:ext cx="1980000" cy="1224300"/>
          </a:xfrm>
          <a:prstGeom prst="bentConnector3">
            <a:avLst>
              <a:gd fmla="val 76853" name="adj1"/>
            </a:avLst>
          </a:prstGeom>
          <a:noFill/>
          <a:ln cap="flat" cmpd="sng" w="12700">
            <a:solidFill>
              <a:schemeClr val="accent3"/>
            </a:solidFill>
            <a:prstDash val="solid"/>
            <a:round/>
            <a:headEnd len="sm" w="sm" type="none"/>
            <a:tailEnd len="med" w="med" type="triangle"/>
          </a:ln>
        </p:spPr>
      </p:cxnSp>
      <p:cxnSp>
        <p:nvCxnSpPr>
          <p:cNvPr id="684" name="Google Shape;684;p51"/>
          <p:cNvCxnSpPr>
            <a:stCxn id="676" idx="3"/>
            <a:endCxn id="677" idx="1"/>
          </p:cNvCxnSpPr>
          <p:nvPr/>
        </p:nvCxnSpPr>
        <p:spPr>
          <a:xfrm flipH="1" rot="10800000">
            <a:off x="2121408" y="3569697"/>
            <a:ext cx="1980000" cy="1679400"/>
          </a:xfrm>
          <a:prstGeom prst="bentConnector3">
            <a:avLst>
              <a:gd fmla="val 91723" name="adj1"/>
            </a:avLst>
          </a:prstGeom>
          <a:noFill/>
          <a:ln cap="flat" cmpd="sng" w="12700">
            <a:solidFill>
              <a:schemeClr val="accent3"/>
            </a:solidFill>
            <a:prstDash val="solid"/>
            <a:round/>
            <a:headEnd len="sm" w="sm" type="none"/>
            <a:tailEnd len="med" w="med" type="triangl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5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Clausole ISO/IEC 27001</a:t>
            </a:r>
            <a:endParaRPr/>
          </a:p>
        </p:txBody>
      </p:sp>
      <p:sp>
        <p:nvSpPr>
          <p:cNvPr id="690" name="Google Shape;690;p52"/>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sz="1400"/>
              <a:t>4. Contesto dell'organizzazione</a:t>
            </a:r>
            <a:endParaRPr/>
          </a:p>
          <a:p>
            <a:pPr indent="-91440" lvl="0" marL="91440" rtl="0" algn="l">
              <a:lnSpc>
                <a:spcPct val="100000"/>
              </a:lnSpc>
              <a:spcBef>
                <a:spcPts val="1400"/>
              </a:spcBef>
              <a:spcAft>
                <a:spcPts val="0"/>
              </a:spcAft>
              <a:buSzPts val="1400"/>
              <a:buChar char=" "/>
            </a:pPr>
            <a:r>
              <a:rPr lang="en-US" sz="1400"/>
              <a:t>5. La leadership</a:t>
            </a:r>
            <a:endParaRPr/>
          </a:p>
          <a:p>
            <a:pPr indent="-91440" lvl="0" marL="91440" rtl="0" algn="l">
              <a:lnSpc>
                <a:spcPct val="100000"/>
              </a:lnSpc>
              <a:spcBef>
                <a:spcPts val="1400"/>
              </a:spcBef>
              <a:spcAft>
                <a:spcPts val="0"/>
              </a:spcAft>
              <a:buSzPts val="1400"/>
              <a:buChar char=" "/>
            </a:pPr>
            <a:r>
              <a:rPr lang="en-US" sz="1400"/>
              <a:t>6. Pianificazione</a:t>
            </a:r>
            <a:endParaRPr/>
          </a:p>
          <a:p>
            <a:pPr indent="-91440" lvl="0" marL="91440" rtl="0" algn="l">
              <a:lnSpc>
                <a:spcPct val="100000"/>
              </a:lnSpc>
              <a:spcBef>
                <a:spcPts val="1400"/>
              </a:spcBef>
              <a:spcAft>
                <a:spcPts val="0"/>
              </a:spcAft>
              <a:buSzPts val="1400"/>
              <a:buChar char=" "/>
            </a:pPr>
            <a:r>
              <a:rPr lang="en-US" sz="1400"/>
              <a:t>7. Supporto</a:t>
            </a:r>
            <a:endParaRPr/>
          </a:p>
          <a:p>
            <a:pPr indent="-91440" lvl="0" marL="91440" rtl="0" algn="l">
              <a:lnSpc>
                <a:spcPct val="100000"/>
              </a:lnSpc>
              <a:spcBef>
                <a:spcPts val="1400"/>
              </a:spcBef>
              <a:spcAft>
                <a:spcPts val="0"/>
              </a:spcAft>
              <a:buSzPts val="1400"/>
              <a:buChar char=" "/>
            </a:pPr>
            <a:r>
              <a:rPr lang="en-US" sz="1400"/>
              <a:t>8. Funzionamento</a:t>
            </a:r>
            <a:endParaRPr/>
          </a:p>
          <a:p>
            <a:pPr indent="-91440" lvl="0" marL="91440" rtl="0" algn="l">
              <a:lnSpc>
                <a:spcPct val="100000"/>
              </a:lnSpc>
              <a:spcBef>
                <a:spcPts val="1400"/>
              </a:spcBef>
              <a:spcAft>
                <a:spcPts val="0"/>
              </a:spcAft>
              <a:buSzPts val="1400"/>
              <a:buChar char=" "/>
            </a:pPr>
            <a:r>
              <a:rPr lang="en-US" sz="1400"/>
              <a:t>9. Valutazione delle prestazioni</a:t>
            </a:r>
            <a:endParaRPr/>
          </a:p>
          <a:p>
            <a:pPr indent="-91440" lvl="0" marL="91440" rtl="0" algn="l">
              <a:lnSpc>
                <a:spcPct val="100000"/>
              </a:lnSpc>
              <a:spcBef>
                <a:spcPts val="1400"/>
              </a:spcBef>
              <a:spcAft>
                <a:spcPts val="0"/>
              </a:spcAft>
              <a:buSzPts val="1400"/>
              <a:buChar char=" "/>
            </a:pPr>
            <a:r>
              <a:rPr lang="en-US" sz="1400"/>
              <a:t>10. Miglioramento </a:t>
            </a:r>
            <a:endParaRPr/>
          </a:p>
          <a:p>
            <a:pPr indent="0" lvl="0" marL="0" rtl="0" algn="l">
              <a:lnSpc>
                <a:spcPct val="100000"/>
              </a:lnSpc>
              <a:spcBef>
                <a:spcPts val="1400"/>
              </a:spcBef>
              <a:spcAft>
                <a:spcPts val="0"/>
              </a:spcAft>
              <a:buSzPts val="1400"/>
              <a:buNone/>
            </a:pPr>
            <a:r>
              <a:t/>
            </a:r>
            <a:endParaRPr/>
          </a:p>
        </p:txBody>
      </p:sp>
      <p:sp>
        <p:nvSpPr>
          <p:cNvPr id="691" name="Google Shape;691;p5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692" name="Google Shape;692;p5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93" name="Google Shape;693;p52"/>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5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Clausole ISO/IEC 27001</a:t>
            </a:r>
            <a:endParaRPr/>
          </a:p>
        </p:txBody>
      </p:sp>
      <p:sp>
        <p:nvSpPr>
          <p:cNvPr id="699" name="Google Shape;699;p53"/>
          <p:cNvSpPr txBox="1"/>
          <p:nvPr>
            <p:ph idx="1" type="body"/>
          </p:nvPr>
        </p:nvSpPr>
        <p:spPr>
          <a:xfrm>
            <a:off x="796321" y="2252076"/>
            <a:ext cx="6007601" cy="4038698"/>
          </a:xfrm>
          <a:prstGeom prst="rect">
            <a:avLst/>
          </a:prstGeom>
          <a:noFill/>
          <a:ln>
            <a:noFill/>
          </a:ln>
        </p:spPr>
        <p:txBody>
          <a:bodyPr anchorCtr="0" anchor="t" bIns="45700" lIns="0" spcFirstLastPara="1" rIns="0" wrap="square" tIns="45700">
            <a:normAutofit fontScale="92500" lnSpcReduction="10000"/>
          </a:bodyPr>
          <a:lstStyle/>
          <a:p>
            <a:pPr indent="-3224213" lvl="0" marL="3224213" rtl="0" algn="l">
              <a:lnSpc>
                <a:spcPct val="120000"/>
              </a:lnSpc>
              <a:spcBef>
                <a:spcPts val="0"/>
              </a:spcBef>
              <a:spcAft>
                <a:spcPts val="0"/>
              </a:spcAft>
              <a:buSzPct val="100000"/>
              <a:buNone/>
            </a:pPr>
            <a:r>
              <a:rPr lang="en-US" sz="1400"/>
              <a:t>4. Contesto dell'organizzazione 🡪 Ambito di applicazione del sistema e analisi delle problematiche e delle </a:t>
            </a:r>
            <a:r>
              <a:rPr lang="en-US"/>
              <a:t>parti </a:t>
            </a:r>
            <a:r>
              <a:rPr lang="en-US" sz="1400"/>
              <a:t>interessate</a:t>
            </a:r>
            <a:r>
              <a:rPr lang="en-US"/>
              <a:t>.</a:t>
            </a:r>
            <a:endParaRPr/>
          </a:p>
          <a:p>
            <a:pPr indent="-3224213" lvl="0" marL="3224213" rtl="0" algn="l">
              <a:lnSpc>
                <a:spcPct val="120000"/>
              </a:lnSpc>
              <a:spcBef>
                <a:spcPts val="0"/>
              </a:spcBef>
              <a:spcAft>
                <a:spcPts val="0"/>
              </a:spcAft>
              <a:buSzPct val="100000"/>
              <a:buNone/>
            </a:pPr>
            <a:r>
              <a:rPr lang="en-US"/>
              <a:t>5. Leadership 🡪 Politica di sicurezza delle informazioni, ruoli, responsabilità e autorità.</a:t>
            </a:r>
            <a:endParaRPr/>
          </a:p>
          <a:p>
            <a:pPr indent="-3224213" lvl="0" marL="3224213" rtl="0" algn="l">
              <a:lnSpc>
                <a:spcPct val="120000"/>
              </a:lnSpc>
              <a:spcBef>
                <a:spcPts val="0"/>
              </a:spcBef>
              <a:spcAft>
                <a:spcPts val="0"/>
              </a:spcAft>
              <a:buSzPct val="100000"/>
              <a:buNone/>
            </a:pPr>
            <a:r>
              <a:rPr lang="en-US"/>
              <a:t>6. Pianificazione 🡪 Metodologia di gestione del rischio, valutazione del rischio, registro dei rischi, piani di trattamento del rischio, obiettivi e piani.</a:t>
            </a:r>
            <a:endParaRPr/>
          </a:p>
          <a:p>
            <a:pPr indent="-3224213" lvl="0" marL="3224213" rtl="0" algn="l">
              <a:lnSpc>
                <a:spcPct val="120000"/>
              </a:lnSpc>
              <a:spcBef>
                <a:spcPts val="0"/>
              </a:spcBef>
              <a:spcAft>
                <a:spcPts val="0"/>
              </a:spcAft>
              <a:buSzPct val="100000"/>
              <a:buNone/>
            </a:pPr>
            <a:r>
              <a:rPr lang="en-US"/>
              <a:t>7. Supporto 🡪 Competenze, procedure di gestione dei documenti, procedure di comunicazione</a:t>
            </a:r>
            <a:endParaRPr/>
          </a:p>
          <a:p>
            <a:pPr indent="-3224213" lvl="0" marL="3224213" rtl="0" algn="l">
              <a:lnSpc>
                <a:spcPct val="120000"/>
              </a:lnSpc>
              <a:spcBef>
                <a:spcPts val="0"/>
              </a:spcBef>
              <a:spcAft>
                <a:spcPts val="0"/>
              </a:spcAft>
              <a:buSzPct val="100000"/>
              <a:buNone/>
            </a:pPr>
            <a:r>
              <a:rPr lang="en-US"/>
              <a:t>8. Operazione 🡪 Procedura di gestione delle modifiche</a:t>
            </a:r>
            <a:endParaRPr/>
          </a:p>
          <a:p>
            <a:pPr indent="-3224213" lvl="0" marL="3224213" rtl="0" algn="l">
              <a:lnSpc>
                <a:spcPct val="120000"/>
              </a:lnSpc>
              <a:spcBef>
                <a:spcPts val="0"/>
              </a:spcBef>
              <a:spcAft>
                <a:spcPts val="0"/>
              </a:spcAft>
              <a:buSzPct val="100000"/>
              <a:buNone/>
            </a:pPr>
            <a:r>
              <a:rPr lang="en-US"/>
              <a:t>9. Valutazione delle prestazioni 🡪 KPI, Procedura di revisione interna, Audit interni, Riesame della direzione</a:t>
            </a:r>
            <a:endParaRPr/>
          </a:p>
          <a:p>
            <a:pPr indent="-3224213" lvl="0" marL="3224213" rtl="0" algn="l">
              <a:lnSpc>
                <a:spcPct val="120000"/>
              </a:lnSpc>
              <a:spcBef>
                <a:spcPts val="0"/>
              </a:spcBef>
              <a:spcAft>
                <a:spcPts val="0"/>
              </a:spcAft>
              <a:buSzPct val="100000"/>
              <a:buNone/>
            </a:pPr>
            <a:r>
              <a:rPr lang="en-US"/>
              <a:t>10. Miglioramento 🡪 Procedura per le azioni correttive</a:t>
            </a:r>
            <a:endParaRPr/>
          </a:p>
          <a:p>
            <a:pPr indent="0" lvl="0" marL="0" rtl="0" algn="l">
              <a:lnSpc>
                <a:spcPct val="100000"/>
              </a:lnSpc>
              <a:spcBef>
                <a:spcPts val="1200"/>
              </a:spcBef>
              <a:spcAft>
                <a:spcPts val="0"/>
              </a:spcAft>
              <a:buSzPct val="100000"/>
              <a:buNone/>
            </a:pPr>
            <a:r>
              <a:t/>
            </a:r>
            <a:endParaRPr/>
          </a:p>
        </p:txBody>
      </p:sp>
      <p:sp>
        <p:nvSpPr>
          <p:cNvPr id="700" name="Google Shape;700;p5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701" name="Google Shape;701;p5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702" name="Google Shape;702;p53"/>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5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 27001 - Allegato A</a:t>
            </a:r>
            <a:endParaRPr/>
          </a:p>
        </p:txBody>
      </p:sp>
      <p:sp>
        <p:nvSpPr>
          <p:cNvPr id="708" name="Google Shape;708;p54"/>
          <p:cNvSpPr txBox="1"/>
          <p:nvPr>
            <p:ph idx="1" type="body"/>
          </p:nvPr>
        </p:nvSpPr>
        <p:spPr>
          <a:xfrm>
            <a:off x="796322" y="2252076"/>
            <a:ext cx="5797550" cy="3676776"/>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La ISO 27001, nelle clausole 4-10, non prescrive una serie di misure/controlli che le organizzazioni devono applicare. </a:t>
            </a:r>
            <a:endParaRPr/>
          </a:p>
          <a:p>
            <a:pPr indent="-91440" lvl="0" marL="91440" rtl="0" algn="l">
              <a:lnSpc>
                <a:spcPct val="100000"/>
              </a:lnSpc>
              <a:spcBef>
                <a:spcPts val="1400"/>
              </a:spcBef>
              <a:spcAft>
                <a:spcPts val="0"/>
              </a:spcAft>
              <a:buSzPts val="1400"/>
              <a:buChar char=" "/>
            </a:pPr>
            <a:r>
              <a:rPr lang="en-US"/>
              <a:t>La ISO 27001 richiede la progettazione e l'implementazione di un processo di gestione del rischio che consenta all'organizzazione di </a:t>
            </a:r>
            <a:endParaRPr/>
          </a:p>
          <a:p>
            <a:pPr indent="-91440" lvl="0" marL="91440" rtl="0" algn="l">
              <a:lnSpc>
                <a:spcPct val="100000"/>
              </a:lnSpc>
              <a:spcBef>
                <a:spcPts val="1400"/>
              </a:spcBef>
              <a:spcAft>
                <a:spcPts val="0"/>
              </a:spcAft>
              <a:buSzPts val="1400"/>
              <a:buChar char=" "/>
            </a:pPr>
            <a:r>
              <a:rPr lang="en-US"/>
              <a:t>- identificare i propri criteri di accettazione del rischio, </a:t>
            </a:r>
            <a:endParaRPr/>
          </a:p>
          <a:p>
            <a:pPr indent="-91440" lvl="0" marL="91440" rtl="0" algn="l">
              <a:lnSpc>
                <a:spcPct val="100000"/>
              </a:lnSpc>
              <a:spcBef>
                <a:spcPts val="1400"/>
              </a:spcBef>
              <a:spcAft>
                <a:spcPts val="0"/>
              </a:spcAft>
              <a:buSzPts val="1400"/>
              <a:buChar char=" "/>
            </a:pPr>
            <a:r>
              <a:rPr lang="en-US"/>
              <a:t>- considerare i possibili rischi tenendo conto delle misure già in atto (</a:t>
            </a:r>
            <a:r>
              <a:rPr lang="en-US" u="sng"/>
              <a:t>misure esistenti</a:t>
            </a:r>
            <a:r>
              <a:rPr lang="en-US"/>
              <a:t>) e </a:t>
            </a:r>
            <a:endParaRPr/>
          </a:p>
          <a:p>
            <a:pPr indent="-91440" lvl="0" marL="91440" rtl="0" algn="l">
              <a:lnSpc>
                <a:spcPct val="100000"/>
              </a:lnSpc>
              <a:spcBef>
                <a:spcPts val="1400"/>
              </a:spcBef>
              <a:spcAft>
                <a:spcPts val="0"/>
              </a:spcAft>
              <a:buSzPts val="1400"/>
              <a:buChar char=" "/>
            </a:pPr>
            <a:r>
              <a:rPr lang="en-US"/>
              <a:t>- rischi di identità che non li soddisfano. </a:t>
            </a:r>
            <a:endParaRPr/>
          </a:p>
          <a:p>
            <a:pPr indent="-91440" lvl="0" marL="91440" rtl="0" algn="l">
              <a:lnSpc>
                <a:spcPct val="100000"/>
              </a:lnSpc>
              <a:spcBef>
                <a:spcPts val="1400"/>
              </a:spcBef>
              <a:spcAft>
                <a:spcPts val="0"/>
              </a:spcAft>
              <a:buSzPts val="1400"/>
              <a:buChar char=" "/>
            </a:pPr>
            <a:r>
              <a:rPr lang="en-US"/>
              <a:t>Per questi rischi, l'organizzazione deve proporre (</a:t>
            </a:r>
            <a:r>
              <a:rPr lang="en-US" u="sng"/>
              <a:t>misure proposte</a:t>
            </a:r>
            <a:r>
              <a:rPr lang="en-US"/>
              <a:t>) e attuare piani di trattamento del rischio adeguati. </a:t>
            </a:r>
            <a:endParaRPr/>
          </a:p>
        </p:txBody>
      </p:sp>
      <p:sp>
        <p:nvSpPr>
          <p:cNvPr id="709" name="Google Shape;709;p54"/>
          <p:cNvSpPr/>
          <p:nvPr>
            <p:ph idx="2" type="pic"/>
          </p:nvPr>
        </p:nvSpPr>
        <p:spPr>
          <a:xfrm flipH="1">
            <a:off x="7163691" y="0"/>
            <a:ext cx="5024825" cy="6858000"/>
          </a:xfrm>
          <a:prstGeom prst="rect">
            <a:avLst/>
          </a:prstGeom>
          <a:solidFill>
            <a:schemeClr val="lt2"/>
          </a:solidFill>
          <a:ln>
            <a:noFill/>
          </a:ln>
        </p:spPr>
      </p:sp>
      <p:sp>
        <p:nvSpPr>
          <p:cNvPr id="710" name="Google Shape;710;p5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711" name="Google Shape;711;p5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5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 27001 - Allegato A</a:t>
            </a:r>
            <a:endParaRPr/>
          </a:p>
        </p:txBody>
      </p:sp>
      <p:sp>
        <p:nvSpPr>
          <p:cNvPr id="717" name="Google Shape;717;p55"/>
          <p:cNvSpPr txBox="1"/>
          <p:nvPr>
            <p:ph idx="1" type="body"/>
          </p:nvPr>
        </p:nvSpPr>
        <p:spPr>
          <a:xfrm>
            <a:off x="796322" y="2252076"/>
            <a:ext cx="5797550" cy="3676776"/>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Al termine di questo processo, alle organizzazioni viene chiesto di confrontare le misure esistenti e quelle proposte con un elenco di controlli di sicurezza delle informazioni che può essere utilizzato come riferimento, al fine di verificare se è stato omesso qualcosa di necessario. </a:t>
            </a:r>
            <a:endParaRPr/>
          </a:p>
          <a:p>
            <a:pPr indent="-91440" lvl="0" marL="91440" rtl="0" algn="l">
              <a:lnSpc>
                <a:spcPct val="100000"/>
              </a:lnSpc>
              <a:spcBef>
                <a:spcPts val="1400"/>
              </a:spcBef>
              <a:spcAft>
                <a:spcPts val="0"/>
              </a:spcAft>
              <a:buSzPts val="1400"/>
              <a:buChar char=" "/>
            </a:pPr>
            <a:r>
              <a:rPr lang="en-US"/>
              <a:t>Un controllo è definito come una misura che modifica o mantiene il rischio. Alcuni controlli sono controlli che modificano il rischio, mentre altri lo mantengono. </a:t>
            </a:r>
            <a:endParaRPr/>
          </a:p>
          <a:p>
            <a:pPr indent="-91440" lvl="0" marL="91440" rtl="0" algn="l">
              <a:lnSpc>
                <a:spcPct val="100000"/>
              </a:lnSpc>
              <a:spcBef>
                <a:spcPts val="1400"/>
              </a:spcBef>
              <a:spcAft>
                <a:spcPts val="0"/>
              </a:spcAft>
              <a:buSzPts val="1400"/>
              <a:buChar char=" "/>
            </a:pPr>
            <a:r>
              <a:rPr lang="en-US"/>
              <a:t>Una politica di sicurezza delle informazioni, ad esempio, può solo mantenere il rischio, mentre la conformità alla politica di sicurezza delle informazioni può modificare il rischio. Inoltre, alcuni controlli descrivono la stessa misura generica in contesti di rischio diversi.  </a:t>
            </a:r>
            <a:endParaRPr/>
          </a:p>
          <a:p>
            <a:pPr indent="-1974850" lvl="0" marL="2065338" rtl="0" algn="l">
              <a:lnSpc>
                <a:spcPct val="100000"/>
              </a:lnSpc>
              <a:spcBef>
                <a:spcPts val="1400"/>
              </a:spcBef>
              <a:spcAft>
                <a:spcPts val="0"/>
              </a:spcAft>
              <a:buSzPts val="1400"/>
              <a:buChar char=" "/>
            </a:pPr>
            <a:r>
              <a:rPr lang="en-US"/>
              <a:t>[definizione di controllo da parte di ISO/IEC 27002:2022].</a:t>
            </a:r>
            <a:endParaRPr/>
          </a:p>
        </p:txBody>
      </p:sp>
      <p:sp>
        <p:nvSpPr>
          <p:cNvPr id="718" name="Google Shape;718;p55"/>
          <p:cNvSpPr/>
          <p:nvPr>
            <p:ph idx="2" type="pic"/>
          </p:nvPr>
        </p:nvSpPr>
        <p:spPr>
          <a:xfrm flipH="1">
            <a:off x="7163691" y="0"/>
            <a:ext cx="5024825" cy="6858000"/>
          </a:xfrm>
          <a:prstGeom prst="rect">
            <a:avLst/>
          </a:prstGeom>
          <a:solidFill>
            <a:schemeClr val="lt2"/>
          </a:solidFill>
          <a:ln>
            <a:noFill/>
          </a:ln>
        </p:spPr>
      </p:sp>
      <p:sp>
        <p:nvSpPr>
          <p:cNvPr id="719" name="Google Shape;719;p5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720" name="Google Shape;720;p5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56"/>
          <p:cNvSpPr/>
          <p:nvPr/>
        </p:nvSpPr>
        <p:spPr>
          <a:xfrm>
            <a:off x="3412594" y="2210896"/>
            <a:ext cx="2563345" cy="2970214"/>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marR="0" rtl="0" algn="ctr">
              <a:lnSpc>
                <a:spcPct val="100000"/>
              </a:lnSpc>
              <a:spcBef>
                <a:spcPts val="0"/>
              </a:spcBef>
              <a:spcAft>
                <a:spcPts val="0"/>
              </a:spcAft>
              <a:buClr>
                <a:schemeClr val="accent1"/>
              </a:buClr>
              <a:buSzPts val="2400"/>
              <a:buFont typeface="Calibri"/>
              <a:buNone/>
            </a:pPr>
            <a:r>
              <a:rPr lang="en-US" sz="2400">
                <a:solidFill>
                  <a:schemeClr val="dk2"/>
                </a:solidFill>
                <a:latin typeface="Book Antiqua"/>
                <a:ea typeface="Book Antiqua"/>
                <a:cs typeface="Book Antiqua"/>
                <a:sym typeface="Book Antiqua"/>
              </a:rPr>
              <a:t>Persone </a:t>
            </a:r>
            <a:br>
              <a:rPr lang="en-US" sz="2400">
                <a:solidFill>
                  <a:schemeClr val="dk2"/>
                </a:solidFill>
                <a:latin typeface="Book Antiqua"/>
                <a:ea typeface="Book Antiqua"/>
                <a:cs typeface="Book Antiqua"/>
                <a:sym typeface="Book Antiqua"/>
              </a:rPr>
            </a:br>
            <a:r>
              <a:rPr lang="en-US" sz="2400">
                <a:solidFill>
                  <a:schemeClr val="dk2"/>
                </a:solidFill>
                <a:latin typeface="Book Antiqua"/>
                <a:ea typeface="Book Antiqua"/>
                <a:cs typeface="Book Antiqua"/>
                <a:sym typeface="Book Antiqua"/>
              </a:rPr>
              <a:t>Controlli</a:t>
            </a:r>
            <a:endParaRPr sz="2400">
              <a:solidFill>
                <a:schemeClr val="dk2"/>
              </a:solidFill>
              <a:latin typeface="Book Antiqua"/>
              <a:ea typeface="Book Antiqua"/>
              <a:cs typeface="Book Antiqua"/>
              <a:sym typeface="Book Antiqua"/>
            </a:endParaRPr>
          </a:p>
        </p:txBody>
      </p:sp>
      <p:sp>
        <p:nvSpPr>
          <p:cNvPr id="726" name="Google Shape;726;p56"/>
          <p:cNvSpPr/>
          <p:nvPr/>
        </p:nvSpPr>
        <p:spPr>
          <a:xfrm>
            <a:off x="707334" y="2199508"/>
            <a:ext cx="2563345" cy="2970214"/>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marR="0" rtl="0" algn="ctr">
              <a:lnSpc>
                <a:spcPct val="100000"/>
              </a:lnSpc>
              <a:spcBef>
                <a:spcPts val="0"/>
              </a:spcBef>
              <a:spcAft>
                <a:spcPts val="0"/>
              </a:spcAft>
              <a:buClr>
                <a:schemeClr val="accent1"/>
              </a:buClr>
              <a:buSzPts val="2400"/>
              <a:buFont typeface="Calibri"/>
              <a:buNone/>
            </a:pPr>
            <a:r>
              <a:rPr lang="en-US" sz="2400">
                <a:solidFill>
                  <a:schemeClr val="dk2"/>
                </a:solidFill>
                <a:latin typeface="Book Antiqua"/>
                <a:ea typeface="Book Antiqua"/>
                <a:cs typeface="Book Antiqua"/>
                <a:sym typeface="Book Antiqua"/>
              </a:rPr>
              <a:t>Controlli organizzativi</a:t>
            </a:r>
            <a:endParaRPr sz="2400">
              <a:solidFill>
                <a:schemeClr val="dk2"/>
              </a:solidFill>
              <a:latin typeface="Book Antiqua"/>
              <a:ea typeface="Book Antiqua"/>
              <a:cs typeface="Book Antiqua"/>
              <a:sym typeface="Book Antiqua"/>
            </a:endParaRPr>
          </a:p>
        </p:txBody>
      </p:sp>
      <p:sp>
        <p:nvSpPr>
          <p:cNvPr id="727" name="Google Shape;727;p56"/>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Book Antiqua"/>
              <a:buNone/>
            </a:pPr>
            <a:r>
              <a:rPr lang="en-US"/>
              <a:t>Struttura dei controlli</a:t>
            </a:r>
            <a:endParaRPr/>
          </a:p>
        </p:txBody>
      </p:sp>
      <p:sp>
        <p:nvSpPr>
          <p:cNvPr id="728" name="Google Shape;728;p56"/>
          <p:cNvSpPr/>
          <p:nvPr>
            <p:ph idx="7" type="body"/>
          </p:nvPr>
        </p:nvSpPr>
        <p:spPr>
          <a:xfrm>
            <a:off x="8823113" y="2199508"/>
            <a:ext cx="2563345" cy="2970214"/>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Tecnologico</a:t>
            </a:r>
            <a:br>
              <a:rPr lang="en-US"/>
            </a:br>
            <a:r>
              <a:rPr lang="en-US"/>
              <a:t>Controlli</a:t>
            </a:r>
            <a:endParaRPr/>
          </a:p>
        </p:txBody>
      </p:sp>
      <p:sp>
        <p:nvSpPr>
          <p:cNvPr id="729" name="Google Shape;729;p5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730" name="Google Shape;730;p5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31" name="Google Shape;731;p56"/>
          <p:cNvSpPr/>
          <p:nvPr/>
        </p:nvSpPr>
        <p:spPr>
          <a:xfrm>
            <a:off x="6117854" y="2199508"/>
            <a:ext cx="2563345" cy="2970214"/>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marR="0" rtl="0" algn="ctr">
              <a:lnSpc>
                <a:spcPct val="100000"/>
              </a:lnSpc>
              <a:spcBef>
                <a:spcPts val="0"/>
              </a:spcBef>
              <a:spcAft>
                <a:spcPts val="0"/>
              </a:spcAft>
              <a:buClr>
                <a:schemeClr val="accent1"/>
              </a:buClr>
              <a:buSzPts val="2400"/>
              <a:buFont typeface="Calibri"/>
              <a:buNone/>
            </a:pPr>
            <a:r>
              <a:rPr lang="en-US" sz="2400">
                <a:solidFill>
                  <a:schemeClr val="dk2"/>
                </a:solidFill>
                <a:latin typeface="Book Antiqua"/>
                <a:ea typeface="Book Antiqua"/>
                <a:cs typeface="Book Antiqua"/>
                <a:sym typeface="Book Antiqua"/>
              </a:rPr>
              <a:t>Controlli fisici</a:t>
            </a:r>
            <a:endParaRPr sz="2400">
              <a:solidFill>
                <a:schemeClr val="dk2"/>
              </a:solidFill>
              <a:latin typeface="Book Antiqua"/>
              <a:ea typeface="Book Antiqua"/>
              <a:cs typeface="Book Antiqua"/>
              <a:sym typeface="Book Antiqua"/>
            </a:endParaRPr>
          </a:p>
        </p:txBody>
      </p:sp>
      <p:pic>
        <p:nvPicPr>
          <p:cNvPr descr="Flowchart" id="732" name="Google Shape;732;p56"/>
          <p:cNvPicPr preferRelativeResize="0"/>
          <p:nvPr/>
        </p:nvPicPr>
        <p:blipFill rotWithShape="1">
          <a:blip r:embed="rId3">
            <a:alphaModFix/>
          </a:blip>
          <a:srcRect b="0" l="0" r="0" t="0"/>
          <a:stretch/>
        </p:blipFill>
        <p:spPr>
          <a:xfrm>
            <a:off x="1531806" y="3238803"/>
            <a:ext cx="914400" cy="914400"/>
          </a:xfrm>
          <a:prstGeom prst="rect">
            <a:avLst/>
          </a:prstGeom>
          <a:noFill/>
          <a:ln>
            <a:noFill/>
          </a:ln>
        </p:spPr>
      </p:pic>
      <p:pic>
        <p:nvPicPr>
          <p:cNvPr descr="Users" id="733" name="Google Shape;733;p56"/>
          <p:cNvPicPr preferRelativeResize="0"/>
          <p:nvPr/>
        </p:nvPicPr>
        <p:blipFill rotWithShape="1">
          <a:blip r:embed="rId4">
            <a:alphaModFix/>
          </a:blip>
          <a:srcRect b="0" l="0" r="0" t="0"/>
          <a:stretch/>
        </p:blipFill>
        <p:spPr>
          <a:xfrm>
            <a:off x="4219589" y="3227414"/>
            <a:ext cx="973329" cy="973329"/>
          </a:xfrm>
          <a:prstGeom prst="rect">
            <a:avLst/>
          </a:prstGeom>
          <a:noFill/>
          <a:ln>
            <a:noFill/>
          </a:ln>
        </p:spPr>
      </p:pic>
      <p:pic>
        <p:nvPicPr>
          <p:cNvPr descr="Robot" id="734" name="Google Shape;734;p56"/>
          <p:cNvPicPr preferRelativeResize="0"/>
          <p:nvPr/>
        </p:nvPicPr>
        <p:blipFill rotWithShape="1">
          <a:blip r:embed="rId5">
            <a:alphaModFix/>
          </a:blip>
          <a:srcRect b="0" l="0" r="0" t="0"/>
          <a:stretch/>
        </p:blipFill>
        <p:spPr>
          <a:xfrm>
            <a:off x="9735062" y="3362845"/>
            <a:ext cx="726461" cy="726461"/>
          </a:xfrm>
          <a:prstGeom prst="rect">
            <a:avLst/>
          </a:prstGeom>
          <a:noFill/>
          <a:ln>
            <a:noFill/>
          </a:ln>
        </p:spPr>
      </p:pic>
      <p:pic>
        <p:nvPicPr>
          <p:cNvPr descr="Welder" id="735" name="Google Shape;735;p56"/>
          <p:cNvPicPr preferRelativeResize="0"/>
          <p:nvPr/>
        </p:nvPicPr>
        <p:blipFill rotWithShape="1">
          <a:blip r:embed="rId6">
            <a:alphaModFix/>
          </a:blip>
          <a:srcRect b="0" l="0" r="0" t="0"/>
          <a:stretch/>
        </p:blipFill>
        <p:spPr>
          <a:xfrm>
            <a:off x="7043817" y="3306825"/>
            <a:ext cx="834990" cy="834990"/>
          </a:xfrm>
          <a:prstGeom prst="rect">
            <a:avLst/>
          </a:prstGeom>
          <a:noFill/>
          <a:ln>
            <a:noFill/>
          </a:ln>
        </p:spPr>
      </p:pic>
      <p:sp>
        <p:nvSpPr>
          <p:cNvPr id="736" name="Google Shape;736;p56"/>
          <p:cNvSpPr txBox="1"/>
          <p:nvPr/>
        </p:nvSpPr>
        <p:spPr>
          <a:xfrm>
            <a:off x="1227006" y="4476796"/>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671176"/>
                </a:solidFill>
                <a:latin typeface="Century Gothic"/>
                <a:ea typeface="Century Gothic"/>
                <a:cs typeface="Century Gothic"/>
                <a:sym typeface="Century Gothic"/>
              </a:rPr>
              <a:t>37 controlli</a:t>
            </a:r>
            <a:endParaRPr sz="1800">
              <a:solidFill>
                <a:srgbClr val="671176"/>
              </a:solidFill>
              <a:latin typeface="Century Gothic"/>
              <a:ea typeface="Century Gothic"/>
              <a:cs typeface="Century Gothic"/>
              <a:sym typeface="Century Gothic"/>
            </a:endParaRPr>
          </a:p>
        </p:txBody>
      </p:sp>
      <p:sp>
        <p:nvSpPr>
          <p:cNvPr id="737" name="Google Shape;737;p56"/>
          <p:cNvSpPr txBox="1"/>
          <p:nvPr/>
        </p:nvSpPr>
        <p:spPr>
          <a:xfrm>
            <a:off x="3914790" y="4476796"/>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671176"/>
                </a:solidFill>
                <a:latin typeface="Century Gothic"/>
                <a:ea typeface="Century Gothic"/>
                <a:cs typeface="Century Gothic"/>
                <a:sym typeface="Century Gothic"/>
              </a:rPr>
              <a:t>8 controlli</a:t>
            </a:r>
            <a:endParaRPr sz="1800">
              <a:solidFill>
                <a:srgbClr val="671176"/>
              </a:solidFill>
              <a:latin typeface="Century Gothic"/>
              <a:ea typeface="Century Gothic"/>
              <a:cs typeface="Century Gothic"/>
              <a:sym typeface="Century Gothic"/>
            </a:endParaRPr>
          </a:p>
        </p:txBody>
      </p:sp>
      <p:sp>
        <p:nvSpPr>
          <p:cNvPr id="738" name="Google Shape;738;p56"/>
          <p:cNvSpPr txBox="1"/>
          <p:nvPr/>
        </p:nvSpPr>
        <p:spPr>
          <a:xfrm>
            <a:off x="6637526" y="4471102"/>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671176"/>
                </a:solidFill>
                <a:latin typeface="Century Gothic"/>
                <a:ea typeface="Century Gothic"/>
                <a:cs typeface="Century Gothic"/>
                <a:sym typeface="Century Gothic"/>
              </a:rPr>
              <a:t>14 controlli</a:t>
            </a:r>
            <a:endParaRPr sz="1800">
              <a:solidFill>
                <a:srgbClr val="671176"/>
              </a:solidFill>
              <a:latin typeface="Century Gothic"/>
              <a:ea typeface="Century Gothic"/>
              <a:cs typeface="Century Gothic"/>
              <a:sym typeface="Century Gothic"/>
            </a:endParaRPr>
          </a:p>
        </p:txBody>
      </p:sp>
      <p:sp>
        <p:nvSpPr>
          <p:cNvPr id="739" name="Google Shape;739;p56"/>
          <p:cNvSpPr txBox="1"/>
          <p:nvPr/>
        </p:nvSpPr>
        <p:spPr>
          <a:xfrm>
            <a:off x="9342785" y="4474065"/>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671176"/>
                </a:solidFill>
                <a:latin typeface="Century Gothic"/>
                <a:ea typeface="Century Gothic"/>
                <a:cs typeface="Century Gothic"/>
                <a:sym typeface="Century Gothic"/>
              </a:rPr>
              <a:t>34 controlli</a:t>
            </a:r>
            <a:endParaRPr sz="1800">
              <a:solidFill>
                <a:srgbClr val="671176"/>
              </a:solidFill>
              <a:latin typeface="Century Gothic"/>
              <a:ea typeface="Century Gothic"/>
              <a:cs typeface="Century Gothic"/>
              <a:sym typeface="Century Gothic"/>
            </a:endParaRPr>
          </a:p>
        </p:txBody>
      </p:sp>
      <p:sp>
        <p:nvSpPr>
          <p:cNvPr id="740" name="Google Shape;740;p56"/>
          <p:cNvSpPr txBox="1"/>
          <p:nvPr/>
        </p:nvSpPr>
        <p:spPr>
          <a:xfrm>
            <a:off x="3896610" y="4050353"/>
            <a:ext cx="15240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738190"/>
                </a:solidFill>
                <a:latin typeface="Century Gothic"/>
                <a:ea typeface="Century Gothic"/>
                <a:cs typeface="Century Gothic"/>
                <a:sym typeface="Century Gothic"/>
              </a:rPr>
              <a:t>se riguardano le persone</a:t>
            </a:r>
            <a:endParaRPr/>
          </a:p>
        </p:txBody>
      </p:sp>
      <p:sp>
        <p:nvSpPr>
          <p:cNvPr id="741" name="Google Shape;741;p56"/>
          <p:cNvSpPr txBox="1"/>
          <p:nvPr/>
        </p:nvSpPr>
        <p:spPr>
          <a:xfrm>
            <a:off x="6699311" y="4047788"/>
            <a:ext cx="15240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738190"/>
                </a:solidFill>
                <a:latin typeface="Century Gothic"/>
                <a:ea typeface="Century Gothic"/>
                <a:cs typeface="Century Gothic"/>
                <a:sym typeface="Century Gothic"/>
              </a:rPr>
              <a:t>se riguardano oggetti fisici</a:t>
            </a:r>
            <a:endParaRPr/>
          </a:p>
        </p:txBody>
      </p:sp>
      <p:sp>
        <p:nvSpPr>
          <p:cNvPr id="742" name="Google Shape;742;p56"/>
          <p:cNvSpPr txBox="1"/>
          <p:nvPr/>
        </p:nvSpPr>
        <p:spPr>
          <a:xfrm>
            <a:off x="9344172" y="4050353"/>
            <a:ext cx="152400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738190"/>
                </a:solidFill>
                <a:latin typeface="Century Gothic"/>
                <a:ea typeface="Century Gothic"/>
                <a:cs typeface="Century Gothic"/>
                <a:sym typeface="Century Gothic"/>
              </a:rPr>
              <a:t>se riguardano la tecnologia</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5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ISO/IEC 27002:2022</a:t>
            </a:r>
            <a:endParaRPr/>
          </a:p>
        </p:txBody>
      </p:sp>
      <p:sp>
        <p:nvSpPr>
          <p:cNvPr id="748" name="Google Shape;748;p5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Lo standard offre indicazioni su un'ampia gamma di controlli per la sicurezza delle informazioni che sono comunemente applicati in molte organizzazioni diverse.</a:t>
            </a:r>
            <a:endParaRPr/>
          </a:p>
          <a:p>
            <a:pPr indent="-91440" lvl="0" marL="91440" rtl="0" algn="l">
              <a:lnSpc>
                <a:spcPct val="100000"/>
              </a:lnSpc>
              <a:spcBef>
                <a:spcPts val="1400"/>
              </a:spcBef>
              <a:spcAft>
                <a:spcPts val="0"/>
              </a:spcAft>
              <a:buSzPts val="1400"/>
              <a:buChar char=" "/>
            </a:pPr>
            <a:r>
              <a:rPr lang="en-US"/>
              <a:t>La guida è generica e può essere utilizzata da organizzazioni di ogni tipo e dimensione (comprese quelle del settore pubblico e privato, commerciale e non profit) che creano, raccolgono, elaborano, archiviano, trasmettono e smaltiscono informazioni in molte forme, comprese quelle elettroniche, fisiche e verbali (ad esempio, conversazioni e presentazioni).</a:t>
            </a:r>
            <a:endParaRPr/>
          </a:p>
        </p:txBody>
      </p:sp>
      <p:sp>
        <p:nvSpPr>
          <p:cNvPr id="749" name="Google Shape;749;p57"/>
          <p:cNvSpPr/>
          <p:nvPr>
            <p:ph idx="2" type="pic"/>
          </p:nvPr>
        </p:nvSpPr>
        <p:spPr>
          <a:xfrm flipH="1">
            <a:off x="7163691" y="0"/>
            <a:ext cx="5024825" cy="6858000"/>
          </a:xfrm>
          <a:prstGeom prst="rect">
            <a:avLst/>
          </a:prstGeom>
          <a:solidFill>
            <a:schemeClr val="lt2"/>
          </a:solidFill>
          <a:ln>
            <a:noFill/>
          </a:ln>
        </p:spPr>
      </p:sp>
      <p:sp>
        <p:nvSpPr>
          <p:cNvPr id="750" name="Google Shape;750;p5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751" name="Google Shape;751;p5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58"/>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Book Antiqua"/>
              <a:buNone/>
            </a:pPr>
            <a:r>
              <a:rPr lang="en-US" sz="3600"/>
              <a:t>ISO/IEC 27002:2022 - Attributi</a:t>
            </a:r>
            <a:endParaRPr/>
          </a:p>
        </p:txBody>
      </p:sp>
      <p:sp>
        <p:nvSpPr>
          <p:cNvPr id="758" name="Google Shape;758;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759" name="Google Shape;759;p58"/>
          <p:cNvGraphicFramePr/>
          <p:nvPr/>
        </p:nvGraphicFramePr>
        <p:xfrm>
          <a:off x="914400" y="1885244"/>
          <a:ext cx="3000000" cy="3000000"/>
        </p:xfrm>
        <a:graphic>
          <a:graphicData uri="http://schemas.openxmlformats.org/drawingml/2006/table">
            <a:tbl>
              <a:tblPr bandRow="1" firstRow="1">
                <a:noFill/>
                <a:tableStyleId>{0FC8FD03-5565-4D52-9AF0-5BC234C72898}</a:tableStyleId>
              </a:tblPr>
              <a:tblGrid>
                <a:gridCol w="2069425"/>
                <a:gridCol w="2072050"/>
                <a:gridCol w="2070725"/>
                <a:gridCol w="2070725"/>
                <a:gridCol w="2070725"/>
              </a:tblGrid>
              <a:tr h="958875">
                <a:tc>
                  <a:txBody>
                    <a:bodyPr/>
                    <a:lstStyle/>
                    <a:p>
                      <a:pPr indent="0" lvl="0" marL="0" marR="0" rtl="0" algn="l">
                        <a:spcBef>
                          <a:spcPts val="0"/>
                        </a:spcBef>
                        <a:spcAft>
                          <a:spcPts val="0"/>
                        </a:spcAft>
                        <a:buNone/>
                      </a:pPr>
                      <a:r>
                        <a:rPr b="1" lang="en-US" sz="1800"/>
                        <a:t>Tipo di controllo</a:t>
                      </a:r>
                      <a:endParaRPr/>
                    </a:p>
                  </a:txBody>
                  <a:tcPr marT="45725" marB="45725" marR="91450" marL="91450"/>
                </a:tc>
                <a:tc>
                  <a:txBody>
                    <a:bodyPr/>
                    <a:lstStyle/>
                    <a:p>
                      <a:pPr indent="0" lvl="0" marL="0" marR="0" rtl="0" algn="l">
                        <a:spcBef>
                          <a:spcPts val="0"/>
                        </a:spcBef>
                        <a:spcAft>
                          <a:spcPts val="0"/>
                        </a:spcAft>
                        <a:buNone/>
                      </a:pPr>
                      <a:r>
                        <a:rPr b="1" lang="en-US" sz="1800"/>
                        <a:t>Proprietà della sicurezza delle informazioni</a:t>
                      </a:r>
                      <a:endParaRPr/>
                    </a:p>
                  </a:txBody>
                  <a:tcPr marT="45725" marB="45725" marR="91450" marL="91450"/>
                </a:tc>
                <a:tc>
                  <a:txBody>
                    <a:bodyPr/>
                    <a:lstStyle/>
                    <a:p>
                      <a:pPr indent="0" lvl="0" marL="0" marR="0" rtl="0" algn="l">
                        <a:spcBef>
                          <a:spcPts val="0"/>
                        </a:spcBef>
                        <a:spcAft>
                          <a:spcPts val="0"/>
                        </a:spcAft>
                        <a:buNone/>
                      </a:pPr>
                      <a:r>
                        <a:rPr b="1" lang="en-US" sz="1800"/>
                        <a:t>Concetti di cybersecurity</a:t>
                      </a:r>
                      <a:endParaRPr/>
                    </a:p>
                  </a:txBody>
                  <a:tcPr marT="45725" marB="45725" marR="91450" marL="91450"/>
                </a:tc>
                <a:tc>
                  <a:txBody>
                    <a:bodyPr/>
                    <a:lstStyle/>
                    <a:p>
                      <a:pPr indent="0" lvl="0" marL="0" marR="0" rtl="0" algn="l">
                        <a:spcBef>
                          <a:spcPts val="0"/>
                        </a:spcBef>
                        <a:spcAft>
                          <a:spcPts val="0"/>
                        </a:spcAft>
                        <a:buNone/>
                      </a:pPr>
                      <a:r>
                        <a:rPr b="1" lang="en-US" sz="1800"/>
                        <a:t>Capacità operative</a:t>
                      </a:r>
                      <a:endParaRPr/>
                    </a:p>
                  </a:txBody>
                  <a:tcPr marT="45725" marB="45725" marR="91450" marL="91450"/>
                </a:tc>
                <a:tc>
                  <a:txBody>
                    <a:bodyPr/>
                    <a:lstStyle/>
                    <a:p>
                      <a:pPr indent="0" lvl="0" marL="0" marR="0" rtl="0" algn="l">
                        <a:spcBef>
                          <a:spcPts val="0"/>
                        </a:spcBef>
                        <a:spcAft>
                          <a:spcPts val="0"/>
                        </a:spcAft>
                        <a:buNone/>
                      </a:pPr>
                      <a:r>
                        <a:rPr b="1" lang="en-US" sz="1800"/>
                        <a:t>Domini di sicurezza</a:t>
                      </a:r>
                      <a:endParaRPr/>
                    </a:p>
                  </a:txBody>
                  <a:tcPr marT="45725" marB="45725" marR="91450" marL="91450"/>
                </a:tc>
              </a:tr>
              <a:tr h="3164250">
                <a:tc>
                  <a:txBody>
                    <a:bodyPr/>
                    <a:lstStyle/>
                    <a:p>
                      <a:pPr indent="0" lvl="0" marL="0" marR="0" rtl="0" algn="l">
                        <a:spcBef>
                          <a:spcPts val="0"/>
                        </a:spcBef>
                        <a:spcAft>
                          <a:spcPts val="0"/>
                        </a:spcAft>
                        <a:buNone/>
                      </a:pPr>
                      <a:r>
                        <a:rPr lang="en-US" sz="1600"/>
                        <a:t># preventivo</a:t>
                      </a:r>
                      <a:endParaRPr/>
                    </a:p>
                    <a:p>
                      <a:pPr indent="0" lvl="0" marL="0" marR="0" rtl="0" algn="l">
                        <a:spcBef>
                          <a:spcPts val="0"/>
                        </a:spcBef>
                        <a:spcAft>
                          <a:spcPts val="0"/>
                        </a:spcAft>
                        <a:buNone/>
                      </a:pPr>
                      <a:r>
                        <a:rPr lang="en-US" sz="1600"/>
                        <a:t># detective</a:t>
                      </a:r>
                      <a:endParaRPr/>
                    </a:p>
                    <a:p>
                      <a:pPr indent="0" lvl="0" marL="0" marR="0" rtl="0" algn="l">
                        <a:spcBef>
                          <a:spcPts val="0"/>
                        </a:spcBef>
                        <a:spcAft>
                          <a:spcPts val="0"/>
                        </a:spcAft>
                        <a:buNone/>
                      </a:pPr>
                      <a:r>
                        <a:rPr lang="en-US" sz="1600"/>
                        <a:t># correttivo</a:t>
                      </a:r>
                      <a:endParaRPr/>
                    </a:p>
                  </a:txBody>
                  <a:tcPr marT="45725" marB="45725" marR="91450" marL="91450"/>
                </a:tc>
                <a:tc>
                  <a:txBody>
                    <a:bodyPr/>
                    <a:lstStyle/>
                    <a:p>
                      <a:pPr indent="0" lvl="0" marL="0" marR="0" rtl="0" algn="l">
                        <a:spcBef>
                          <a:spcPts val="0"/>
                        </a:spcBef>
                        <a:spcAft>
                          <a:spcPts val="0"/>
                        </a:spcAft>
                        <a:buNone/>
                      </a:pPr>
                      <a:r>
                        <a:rPr lang="en-US" sz="1600"/>
                        <a:t># riservatezza</a:t>
                      </a:r>
                      <a:endParaRPr/>
                    </a:p>
                    <a:p>
                      <a:pPr indent="0" lvl="0" marL="0" marR="0" rtl="0" algn="l">
                        <a:spcBef>
                          <a:spcPts val="0"/>
                        </a:spcBef>
                        <a:spcAft>
                          <a:spcPts val="0"/>
                        </a:spcAft>
                        <a:buNone/>
                      </a:pPr>
                      <a:r>
                        <a:rPr lang="en-US" sz="1600"/>
                        <a:t># integrità</a:t>
                      </a:r>
                      <a:endParaRPr/>
                    </a:p>
                    <a:p>
                      <a:pPr indent="0" lvl="0" marL="0" marR="0" rtl="0" algn="l">
                        <a:spcBef>
                          <a:spcPts val="0"/>
                        </a:spcBef>
                        <a:spcAft>
                          <a:spcPts val="0"/>
                        </a:spcAft>
                        <a:buNone/>
                      </a:pPr>
                      <a:r>
                        <a:rPr lang="en-US" sz="1600"/>
                        <a:t># disponibilità</a:t>
                      </a:r>
                      <a:endParaRPr/>
                    </a:p>
                  </a:txBody>
                  <a:tcPr marT="45725" marB="45725" marR="91450" marL="91450"/>
                </a:tc>
                <a:tc>
                  <a:txBody>
                    <a:bodyPr/>
                    <a:lstStyle/>
                    <a:p>
                      <a:pPr indent="0" lvl="0" marL="0" marR="0" rtl="0" algn="l">
                        <a:spcBef>
                          <a:spcPts val="0"/>
                        </a:spcBef>
                        <a:spcAft>
                          <a:spcPts val="0"/>
                        </a:spcAft>
                        <a:buNone/>
                      </a:pPr>
                      <a:r>
                        <a:rPr lang="en-US" sz="1600"/>
                        <a:t># identificare</a:t>
                      </a:r>
                      <a:endParaRPr/>
                    </a:p>
                    <a:p>
                      <a:pPr indent="0" lvl="0" marL="0" marR="0" rtl="0" algn="l">
                        <a:spcBef>
                          <a:spcPts val="0"/>
                        </a:spcBef>
                        <a:spcAft>
                          <a:spcPts val="0"/>
                        </a:spcAft>
                        <a:buNone/>
                      </a:pPr>
                      <a:r>
                        <a:rPr lang="en-US" sz="1600"/>
                        <a:t># proteggere</a:t>
                      </a:r>
                      <a:endParaRPr/>
                    </a:p>
                    <a:p>
                      <a:pPr indent="0" lvl="0" marL="0" marR="0" rtl="0" algn="l">
                        <a:spcBef>
                          <a:spcPts val="0"/>
                        </a:spcBef>
                        <a:spcAft>
                          <a:spcPts val="0"/>
                        </a:spcAft>
                        <a:buNone/>
                      </a:pPr>
                      <a:r>
                        <a:rPr lang="en-US" sz="1600"/>
                        <a:t># Rilevare</a:t>
                      </a:r>
                      <a:endParaRPr/>
                    </a:p>
                    <a:p>
                      <a:pPr indent="0" lvl="0" marL="0" marR="0" rtl="0" algn="l">
                        <a:spcBef>
                          <a:spcPts val="0"/>
                        </a:spcBef>
                        <a:spcAft>
                          <a:spcPts val="0"/>
                        </a:spcAft>
                        <a:buNone/>
                      </a:pPr>
                      <a:r>
                        <a:rPr lang="en-US" sz="1600"/>
                        <a:t># Rispondi</a:t>
                      </a:r>
                      <a:endParaRPr/>
                    </a:p>
                    <a:p>
                      <a:pPr indent="0" lvl="0" marL="0" marR="0" rtl="0" algn="l">
                        <a:spcBef>
                          <a:spcPts val="0"/>
                        </a:spcBef>
                        <a:spcAft>
                          <a:spcPts val="0"/>
                        </a:spcAft>
                        <a:buNone/>
                      </a:pPr>
                      <a:r>
                        <a:rPr lang="en-US" sz="1600"/>
                        <a:t># recuperare</a:t>
                      </a:r>
                      <a:endParaRPr/>
                    </a:p>
                  </a:txBody>
                  <a:tcPr marT="45725" marB="45725" marR="91450" marL="91450"/>
                </a:tc>
                <a:tc>
                  <a:txBody>
                    <a:bodyPr/>
                    <a:lstStyle/>
                    <a:p>
                      <a:pPr indent="0" lvl="0" marL="0" marR="0" rtl="0" algn="l">
                        <a:spcBef>
                          <a:spcPts val="0"/>
                        </a:spcBef>
                        <a:spcAft>
                          <a:spcPts val="0"/>
                        </a:spcAft>
                        <a:buNone/>
                      </a:pPr>
                      <a:r>
                        <a:rPr lang="en-US" sz="1600"/>
                        <a:t># governance</a:t>
                      </a:r>
                      <a:endParaRPr/>
                    </a:p>
                    <a:p>
                      <a:pPr indent="0" lvl="0" marL="0" marR="0" rtl="0" algn="l">
                        <a:spcBef>
                          <a:spcPts val="0"/>
                        </a:spcBef>
                        <a:spcAft>
                          <a:spcPts val="0"/>
                        </a:spcAft>
                        <a:buNone/>
                      </a:pPr>
                      <a:r>
                        <a:rPr lang="en-US" sz="1600"/>
                        <a:t># gestione delle risorse</a:t>
                      </a:r>
                      <a:endParaRPr/>
                    </a:p>
                    <a:p>
                      <a:pPr indent="0" lvl="0" marL="0" marR="0" rtl="0" algn="l">
                        <a:spcBef>
                          <a:spcPts val="0"/>
                        </a:spcBef>
                        <a:spcAft>
                          <a:spcPts val="0"/>
                        </a:spcAft>
                        <a:buNone/>
                      </a:pPr>
                      <a:r>
                        <a:rPr lang="en-US" sz="1600"/>
                        <a:t># protezione delle informazioni</a:t>
                      </a:r>
                      <a:endParaRPr/>
                    </a:p>
                    <a:p>
                      <a:pPr indent="0" lvl="0" marL="0" marR="0" rtl="0" algn="l">
                        <a:spcBef>
                          <a:spcPts val="0"/>
                        </a:spcBef>
                        <a:spcAft>
                          <a:spcPts val="0"/>
                        </a:spcAft>
                        <a:buNone/>
                      </a:pPr>
                      <a:r>
                        <a:rPr lang="en-US" sz="1600"/>
                        <a:t># sicurezza delle risorse umane</a:t>
                      </a:r>
                      <a:endParaRPr/>
                    </a:p>
                    <a:p>
                      <a:pPr indent="0" lvl="0" marL="0" marR="0" rtl="0" algn="l">
                        <a:spcBef>
                          <a:spcPts val="0"/>
                        </a:spcBef>
                        <a:spcAft>
                          <a:spcPts val="0"/>
                        </a:spcAft>
                        <a:buNone/>
                      </a:pPr>
                      <a:r>
                        <a:rPr lang="en-US" sz="1600"/>
                        <a:t># sicurezza fisica</a:t>
                      </a:r>
                      <a:endParaRPr/>
                    </a:p>
                    <a:p>
                      <a:pPr indent="0" lvl="0" marL="0" marR="0" rtl="0" algn="l">
                        <a:spcBef>
                          <a:spcPts val="0"/>
                        </a:spcBef>
                        <a:spcAft>
                          <a:spcPts val="0"/>
                        </a:spcAft>
                        <a:buNone/>
                      </a:pPr>
                      <a:r>
                        <a:rPr lang="en-US" sz="1600"/>
                        <a:t># sicurezza del sistema e della rete </a:t>
                      </a:r>
                      <a:endParaRPr/>
                    </a:p>
                    <a:p>
                      <a:pPr indent="0" lvl="0" marL="0" marR="0" rtl="0" algn="l">
                        <a:spcBef>
                          <a:spcPts val="0"/>
                        </a:spcBef>
                        <a:spcAft>
                          <a:spcPts val="0"/>
                        </a:spcAft>
                        <a:buNone/>
                      </a:pPr>
                      <a:r>
                        <a:rPr lang="en-US" sz="1600"/>
                        <a:t># sicurezza delle applicazioni ....</a:t>
                      </a:r>
                      <a:endParaRPr/>
                    </a:p>
                  </a:txBody>
                  <a:tcPr marT="45725" marB="45725" marR="91450" marL="91450"/>
                </a:tc>
                <a:tc>
                  <a:txBody>
                    <a:bodyPr/>
                    <a:lstStyle/>
                    <a:p>
                      <a:pPr indent="0" lvl="0" marL="0" marR="0" rtl="0" algn="l">
                        <a:spcBef>
                          <a:spcPts val="0"/>
                        </a:spcBef>
                        <a:spcAft>
                          <a:spcPts val="0"/>
                        </a:spcAft>
                        <a:buNone/>
                      </a:pPr>
                      <a:r>
                        <a:rPr lang="en-US" sz="1600"/>
                        <a:t># governance ed ecosistema</a:t>
                      </a:r>
                      <a:endParaRPr/>
                    </a:p>
                    <a:p>
                      <a:pPr indent="0" lvl="0" marL="0" marR="0" rtl="0" algn="l">
                        <a:spcBef>
                          <a:spcPts val="0"/>
                        </a:spcBef>
                        <a:spcAft>
                          <a:spcPts val="0"/>
                        </a:spcAft>
                        <a:buNone/>
                      </a:pPr>
                      <a:r>
                        <a:rPr lang="en-US" sz="1600"/>
                        <a:t># protezione</a:t>
                      </a:r>
                      <a:endParaRPr/>
                    </a:p>
                    <a:p>
                      <a:pPr indent="0" lvl="0" marL="0" marR="0" rtl="0" algn="l">
                        <a:spcBef>
                          <a:spcPts val="0"/>
                        </a:spcBef>
                        <a:spcAft>
                          <a:spcPts val="0"/>
                        </a:spcAft>
                        <a:buNone/>
                      </a:pPr>
                      <a:r>
                        <a:rPr lang="en-US" sz="1600"/>
                        <a:t># difesa</a:t>
                      </a:r>
                      <a:endParaRPr/>
                    </a:p>
                    <a:p>
                      <a:pPr indent="0" lvl="0" marL="0" marR="0" rtl="0" algn="l">
                        <a:spcBef>
                          <a:spcPts val="0"/>
                        </a:spcBef>
                        <a:spcAft>
                          <a:spcPts val="0"/>
                        </a:spcAft>
                        <a:buNone/>
                      </a:pPr>
                      <a:r>
                        <a:rPr lang="en-US" sz="1600"/>
                        <a:t># resilienza</a:t>
                      </a:r>
                      <a:endParaRPr/>
                    </a:p>
                  </a:txBody>
                  <a:tcPr marT="45725" marB="45725" marR="91450" marL="91450"/>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59"/>
          <p:cNvSpPr/>
          <p:nvPr>
            <p:ph idx="7" type="body"/>
          </p:nvPr>
        </p:nvSpPr>
        <p:spPr>
          <a:xfrm>
            <a:off x="6096000" y="1894376"/>
            <a:ext cx="5648631" cy="4190738"/>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271463" rtl="0" algn="just">
              <a:lnSpc>
                <a:spcPct val="100000"/>
              </a:lnSpc>
              <a:spcBef>
                <a:spcPts val="0"/>
              </a:spcBef>
              <a:spcAft>
                <a:spcPts val="0"/>
              </a:spcAft>
              <a:buSzPts val="1500"/>
              <a:buNone/>
            </a:pPr>
            <a:r>
              <a:rPr lang="en-US" sz="1500"/>
              <a:t>I sistemi di controllo dei processi raccolgono i dati di processo e monitorano lo stato dei processi fisici mediante sensori. </a:t>
            </a:r>
            <a:endParaRPr/>
          </a:p>
          <a:p>
            <a:pPr indent="0" lvl="0" marL="271463" rtl="0" algn="just">
              <a:lnSpc>
                <a:spcPct val="100000"/>
              </a:lnSpc>
              <a:spcBef>
                <a:spcPts val="1200"/>
              </a:spcBef>
              <a:spcAft>
                <a:spcPts val="0"/>
              </a:spcAft>
              <a:buSzPts val="1500"/>
              <a:buNone/>
            </a:pPr>
            <a:r>
              <a:rPr lang="en-US" sz="1500"/>
              <a:t>I sistemi elaborano quindi questi dati e generano uscite di controllo che regolano le azioni tramite gli attuatori. </a:t>
            </a:r>
            <a:endParaRPr/>
          </a:p>
          <a:p>
            <a:pPr indent="0" lvl="0" marL="271463" rtl="0" algn="just">
              <a:lnSpc>
                <a:spcPct val="100000"/>
              </a:lnSpc>
              <a:spcBef>
                <a:spcPts val="1200"/>
              </a:spcBef>
              <a:spcAft>
                <a:spcPts val="0"/>
              </a:spcAft>
              <a:buSzPts val="1500"/>
              <a:buNone/>
            </a:pPr>
            <a:r>
              <a:rPr lang="en-US" sz="1500"/>
              <a:t>Il controllo e la regolazione sono automatici, ma è possibile anche l'intervento manuale del personale operativo.</a:t>
            </a:r>
            <a:endParaRPr/>
          </a:p>
          <a:p>
            <a:pPr indent="0" lvl="0" marL="271463" rtl="0" algn="just">
              <a:lnSpc>
                <a:spcPct val="100000"/>
              </a:lnSpc>
              <a:spcBef>
                <a:spcPts val="1200"/>
              </a:spcBef>
              <a:spcAft>
                <a:spcPts val="0"/>
              </a:spcAft>
              <a:buSzPts val="1500"/>
              <a:buNone/>
            </a:pPr>
            <a:r>
              <a:rPr lang="en-US" sz="1500"/>
              <a:t>L'informazione e i sistemi di elaborazione delle informazioni sono quindi una parte essenziale dei processi operativi delle aziende energetiche. </a:t>
            </a:r>
            <a:endParaRPr/>
          </a:p>
          <a:p>
            <a:pPr indent="0" lvl="0" marL="271463" rtl="0" algn="just">
              <a:lnSpc>
                <a:spcPct val="100000"/>
              </a:lnSpc>
              <a:spcBef>
                <a:spcPts val="1200"/>
              </a:spcBef>
              <a:spcAft>
                <a:spcPts val="0"/>
              </a:spcAft>
              <a:buSzPts val="1500"/>
              <a:buNone/>
            </a:pPr>
            <a:r>
              <a:rPr lang="en-US" sz="1500"/>
              <a:t>I sistemi di controllo dei processi nel settore delle utility energetiche sono sempre più interconnessi a formare sistemi complessi.</a:t>
            </a:r>
            <a:endParaRPr sz="1500"/>
          </a:p>
        </p:txBody>
      </p:sp>
      <p:sp>
        <p:nvSpPr>
          <p:cNvPr id="765" name="Google Shape;765;p59"/>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Book Antiqua"/>
              <a:buNone/>
            </a:pPr>
            <a:r>
              <a:rPr lang="en-US"/>
              <a:t>Ambienti IT standard VS Sistemi di controllo dei processi utilizzati dalle utility e dai fornitori di energia</a:t>
            </a:r>
            <a:endParaRPr/>
          </a:p>
        </p:txBody>
      </p:sp>
      <p:sp>
        <p:nvSpPr>
          <p:cNvPr id="766" name="Google Shape;766;p59"/>
          <p:cNvSpPr/>
          <p:nvPr>
            <p:ph idx="1" type="body"/>
          </p:nvPr>
        </p:nvSpPr>
        <p:spPr>
          <a:xfrm>
            <a:off x="447368" y="1894376"/>
            <a:ext cx="5618362" cy="4190738"/>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just">
              <a:lnSpc>
                <a:spcPct val="90000"/>
              </a:lnSpc>
              <a:spcBef>
                <a:spcPts val="0"/>
              </a:spcBef>
              <a:spcAft>
                <a:spcPts val="0"/>
              </a:spcAft>
              <a:buSzPts val="1387"/>
              <a:buNone/>
            </a:pPr>
            <a:r>
              <a:rPr lang="en-US" sz="1387"/>
              <a:t>La tecnologia dell'informazione (IT) è lo sviluppo, la gestione e l'applicazione di apparecchiature, reti, software e sistemi informatici.</a:t>
            </a:r>
            <a:endParaRPr/>
          </a:p>
          <a:p>
            <a:pPr indent="0" lvl="0" marL="0" rtl="0" algn="just">
              <a:lnSpc>
                <a:spcPct val="90000"/>
              </a:lnSpc>
              <a:spcBef>
                <a:spcPts val="1200"/>
              </a:spcBef>
              <a:spcAft>
                <a:spcPts val="0"/>
              </a:spcAft>
              <a:buSzPts val="1387"/>
              <a:buNone/>
            </a:pPr>
            <a:r>
              <a:rPr lang="en-US" sz="1387"/>
              <a:t> L'informatica è fondamentale per le moderne operazioni aziendali perché consente a persone e macchine di comunicare e scambiare informazioni. </a:t>
            </a:r>
            <a:endParaRPr/>
          </a:p>
          <a:p>
            <a:pPr indent="0" lvl="0" marL="0" rtl="0" algn="just">
              <a:lnSpc>
                <a:spcPct val="90000"/>
              </a:lnSpc>
              <a:spcBef>
                <a:spcPts val="1200"/>
              </a:spcBef>
              <a:spcAft>
                <a:spcPts val="0"/>
              </a:spcAft>
              <a:buSzPts val="1387"/>
              <a:buNone/>
            </a:pPr>
            <a:r>
              <a:rPr lang="en-US" sz="1387"/>
              <a:t>Le operazioni IT si concentrano sulla gestione quotidiana dei reparti IT, che comprende la gestione dei dispositivi, la manutenzione delle reti, la verifica della sicurezza delle applicazioni e dei sistemi e l'assistenza tecnica. </a:t>
            </a:r>
            <a:endParaRPr/>
          </a:p>
          <a:p>
            <a:pPr indent="0" lvl="0" marL="0" rtl="0" algn="just">
              <a:lnSpc>
                <a:spcPct val="90000"/>
              </a:lnSpc>
              <a:spcBef>
                <a:spcPts val="1200"/>
              </a:spcBef>
              <a:spcAft>
                <a:spcPts val="0"/>
              </a:spcAft>
              <a:buSzPts val="1387"/>
              <a:buNone/>
            </a:pPr>
            <a:r>
              <a:rPr lang="en-US" sz="1387"/>
              <a:t>La manutenzione dell'infrastruttura si concentra sul processo di impostazione e manutenzione delle apparecchiature dell'infrastruttura, come cablaggi, computer portatili, telefoni e sistemi telefonici e server fisici.</a:t>
            </a:r>
            <a:endParaRPr/>
          </a:p>
          <a:p>
            <a:pPr indent="0" lvl="0" marL="0" rtl="0" algn="just">
              <a:lnSpc>
                <a:spcPct val="90000"/>
              </a:lnSpc>
              <a:spcBef>
                <a:spcPts val="1200"/>
              </a:spcBef>
              <a:spcAft>
                <a:spcPts val="0"/>
              </a:spcAft>
              <a:buSzPts val="1387"/>
              <a:buNone/>
            </a:pPr>
            <a:r>
              <a:rPr lang="en-US" sz="1387"/>
              <a:t>L'IT Governance si concentra sul processo di garanzia che le politiche e i servizi IT siano in linea con le esigenze e le richieste dell'organizzazione*.</a:t>
            </a:r>
            <a:endParaRPr sz="1387"/>
          </a:p>
        </p:txBody>
      </p:sp>
      <p:sp>
        <p:nvSpPr>
          <p:cNvPr id="767" name="Google Shape;767;p5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768" name="Google Shape;768;p5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69" name="Google Shape;769;p59"/>
          <p:cNvSpPr txBox="1"/>
          <p:nvPr/>
        </p:nvSpPr>
        <p:spPr>
          <a:xfrm>
            <a:off x="6715433" y="280037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chemeClr val="accent1"/>
              </a:buClr>
              <a:buSzPts val="1400"/>
              <a:buFont typeface="Calibri"/>
              <a:buNone/>
            </a:pPr>
            <a:r>
              <a:t/>
            </a:r>
            <a:endParaRPr sz="1400">
              <a:solidFill>
                <a:schemeClr val="dk1"/>
              </a:solidFill>
              <a:latin typeface="Century Gothic"/>
              <a:ea typeface="Century Gothic"/>
              <a:cs typeface="Century Gothic"/>
              <a:sym typeface="Century Gothic"/>
            </a:endParaRPr>
          </a:p>
        </p:txBody>
      </p:sp>
      <p:sp>
        <p:nvSpPr>
          <p:cNvPr id="770" name="Google Shape;770;p59"/>
          <p:cNvSpPr txBox="1"/>
          <p:nvPr/>
        </p:nvSpPr>
        <p:spPr>
          <a:xfrm>
            <a:off x="6715433" y="283368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chemeClr val="accent1"/>
              </a:buClr>
              <a:buSzPts val="1400"/>
              <a:buFont typeface="Calibri"/>
              <a:buNone/>
            </a:pPr>
            <a:r>
              <a:t/>
            </a:r>
            <a:endParaRPr sz="1400">
              <a:solidFill>
                <a:schemeClr val="dk1"/>
              </a:solidFill>
              <a:latin typeface="Century Gothic"/>
              <a:ea typeface="Century Gothic"/>
              <a:cs typeface="Century Gothic"/>
              <a:sym typeface="Century Gothic"/>
            </a:endParaRPr>
          </a:p>
        </p:txBody>
      </p:sp>
      <p:sp>
        <p:nvSpPr>
          <p:cNvPr id="771" name="Google Shape;771;p59"/>
          <p:cNvSpPr/>
          <p:nvPr/>
        </p:nvSpPr>
        <p:spPr>
          <a:xfrm>
            <a:off x="5657418" y="2967335"/>
            <a:ext cx="87716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F9E4CE"/>
                </a:solidFill>
                <a:latin typeface="Century Gothic"/>
                <a:ea typeface="Century Gothic"/>
                <a:cs typeface="Century Gothic"/>
                <a:sym typeface="Century Gothic"/>
              </a:rPr>
              <a:t>vs</a:t>
            </a:r>
            <a:endParaRPr/>
          </a:p>
        </p:txBody>
      </p:sp>
      <p:sp>
        <p:nvSpPr>
          <p:cNvPr id="772" name="Google Shape;772;p59"/>
          <p:cNvSpPr txBox="1"/>
          <p:nvPr/>
        </p:nvSpPr>
        <p:spPr>
          <a:xfrm>
            <a:off x="617412" y="6524127"/>
            <a:ext cx="6637071"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100" cap="none">
                <a:solidFill>
                  <a:srgbClr val="EEAF6D"/>
                </a:solidFill>
                <a:latin typeface="Century Gothic"/>
                <a:ea typeface="Century Gothic"/>
                <a:cs typeface="Century Gothic"/>
                <a:sym typeface="Century Gothic"/>
              </a:rPr>
              <a:t>* https://www.fortinet.com/resources/cyberglossary/it-vs-ot-cybersecurity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82" name="Google Shape;282;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 Dr. Shareeful Islam</a:t>
            </a:r>
            <a:endParaRPr/>
          </a:p>
          <a:p>
            <a:pPr indent="0" lvl="0" marL="0" rtl="0" algn="l">
              <a:lnSpc>
                <a:spcPct val="100000"/>
              </a:lnSpc>
              <a:spcBef>
                <a:spcPts val="0"/>
              </a:spcBef>
              <a:spcAft>
                <a:spcPts val="0"/>
              </a:spcAft>
              <a:buSzPts val="2400"/>
              <a:buNone/>
            </a:pPr>
            <a:r>
              <a:t/>
            </a:r>
            <a:endParaRPr/>
          </a:p>
        </p:txBody>
      </p:sp>
      <p:sp>
        <p:nvSpPr>
          <p:cNvPr id="283" name="Google Shape;283;p6"/>
          <p:cNvSpPr txBox="1"/>
          <p:nvPr>
            <p:ph idx="3" type="body"/>
          </p:nvPr>
        </p:nvSpPr>
        <p:spPr>
          <a:xfrm>
            <a:off x="6498130" y="1977017"/>
            <a:ext cx="5182881" cy="4404118"/>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400"/>
              <a:buNone/>
            </a:pPr>
            <a:r>
              <a:rPr lang="en-US"/>
              <a:t>Professionista altamente motivato e impegnato nella sicurezza informatica e nella gestione del rischio con esperienza nella ricerca, nella formazione e nella consulenza. </a:t>
            </a:r>
            <a:endParaRPr/>
          </a:p>
          <a:p>
            <a:pPr indent="0" lvl="0" marL="0" rtl="0" algn="l">
              <a:lnSpc>
                <a:spcPct val="100000"/>
              </a:lnSpc>
              <a:spcBef>
                <a:spcPts val="1800"/>
              </a:spcBef>
              <a:spcAft>
                <a:spcPts val="0"/>
              </a:spcAft>
              <a:buSzPts val="1400"/>
              <a:buNone/>
            </a:pPr>
            <a:r>
              <a:rPr lang="en-US"/>
              <a:t>Consulente per la gestione dei rischi di sicurezza informatica e del sistema di gestione della sicurezza delle informazioni per sviluppare un quadro di gestione dei rischi secondo le norme ISO 27001:2013, ISO31000:2018, NIST-CSF, STIX threat modelling, CIS_CSC e altri standard pertinenti in vari ambienti aziendali. </a:t>
            </a:r>
            <a:endParaRPr/>
          </a:p>
          <a:p>
            <a:pPr indent="0" lvl="0" marL="0" rtl="0" algn="l">
              <a:lnSpc>
                <a:spcPct val="100000"/>
              </a:lnSpc>
              <a:spcBef>
                <a:spcPts val="1800"/>
              </a:spcBef>
              <a:spcAft>
                <a:spcPts val="0"/>
              </a:spcAft>
              <a:buSzPts val="1400"/>
              <a:buNone/>
            </a:pPr>
            <a:r>
              <a:rPr lang="en-US"/>
              <a:t>Certificato Management of Risks (MoR), professionista PRINCE 2 ed esperto in materia di gestione del rischio. </a:t>
            </a:r>
            <a:endParaRPr/>
          </a:p>
          <a:p>
            <a:pPr indent="0" lvl="0" marL="0" rtl="0" algn="l">
              <a:lnSpc>
                <a:spcPct val="100000"/>
              </a:lnSpc>
              <a:spcBef>
                <a:spcPts val="1800"/>
              </a:spcBef>
              <a:spcAft>
                <a:spcPts val="0"/>
              </a:spcAft>
              <a:buSzPts val="1400"/>
              <a:buNone/>
            </a:pPr>
            <a:r>
              <a:rPr lang="en-US"/>
              <a:t>Oltre 90 pubblicazioni peer reviewed su riviste e conferenze di alto livello</a:t>
            </a:r>
            <a:endParaRPr/>
          </a:p>
          <a:p>
            <a:pPr indent="0" lvl="0" marL="0" rtl="0" algn="l">
              <a:lnSpc>
                <a:spcPct val="100000"/>
              </a:lnSpc>
              <a:spcBef>
                <a:spcPts val="1800"/>
              </a:spcBef>
              <a:spcAft>
                <a:spcPts val="0"/>
              </a:spcAft>
              <a:buSzPts val="1400"/>
              <a:buNone/>
            </a:pPr>
            <a:r>
              <a:rPr lang="en-US"/>
              <a:t>https://scholar.google.com/citations?user=IAxS1lsAAAAJ&amp;hl=en</a:t>
            </a:r>
            <a:endParaRPr/>
          </a:p>
        </p:txBody>
      </p:sp>
      <p:cxnSp>
        <p:nvCxnSpPr>
          <p:cNvPr id="284" name="Google Shape;284;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85" name="Google Shape;285;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286" name="Google Shape;286;p6"/>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60"/>
          <p:cNvSpPr txBox="1"/>
          <p:nvPr>
            <p:ph type="ctrTitle"/>
          </p:nvPr>
        </p:nvSpPr>
        <p:spPr>
          <a:xfrm>
            <a:off x="796322" y="320040"/>
            <a:ext cx="6732237" cy="85254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Risoluzione MSC.428(98) dell'IMO</a:t>
            </a:r>
            <a:endParaRPr/>
          </a:p>
        </p:txBody>
      </p:sp>
      <p:sp>
        <p:nvSpPr>
          <p:cNvPr id="778" name="Google Shape;778;p60"/>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u="sng">
                <a:solidFill>
                  <a:schemeClr val="hlink"/>
                </a:solidFill>
                <a:hlinkClick r:id="rId3"/>
              </a:rPr>
              <a:t>Risoluzione dell</a:t>
            </a:r>
            <a:r>
              <a:rPr lang="en-US"/>
              <a:t>'Organizzazione marittima internazionale </a:t>
            </a:r>
            <a:r>
              <a:rPr lang="en-US" u="sng">
                <a:solidFill>
                  <a:schemeClr val="hlink"/>
                </a:solidFill>
                <a:hlinkClick r:id="rId4"/>
              </a:rPr>
              <a:t>(IMO) MSC.428(98)</a:t>
            </a:r>
            <a:endParaRPr/>
          </a:p>
          <a:p>
            <a:pPr indent="-182880" lvl="1" marL="384048" rtl="0" algn="l">
              <a:lnSpc>
                <a:spcPct val="100000"/>
              </a:lnSpc>
              <a:spcBef>
                <a:spcPts val="400"/>
              </a:spcBef>
              <a:spcAft>
                <a:spcPts val="0"/>
              </a:spcAft>
              <a:buClr>
                <a:schemeClr val="dk1"/>
              </a:buClr>
              <a:buSzPts val="1400"/>
              <a:buChar char="◦"/>
            </a:pPr>
            <a:r>
              <a:rPr lang="en-US"/>
              <a:t>incoraggia le amministrazioni a garantire che i rischi informatici siano affrontati in modo appropriato nei sistemi di gestione della sicurezza esistenti</a:t>
            </a:r>
            <a:endParaRPr/>
          </a:p>
          <a:p>
            <a:pPr indent="-182880" lvl="1" marL="384048" rtl="0" algn="l">
              <a:lnSpc>
                <a:spcPct val="100000"/>
              </a:lnSpc>
              <a:spcBef>
                <a:spcPts val="600"/>
              </a:spcBef>
              <a:spcAft>
                <a:spcPts val="0"/>
              </a:spcAft>
              <a:buClr>
                <a:schemeClr val="dk1"/>
              </a:buClr>
              <a:buSzPts val="1400"/>
              <a:buChar char="◦"/>
            </a:pPr>
            <a:r>
              <a:rPr lang="en-US"/>
              <a:t> Basato sul </a:t>
            </a:r>
            <a:r>
              <a:rPr lang="en-US" u="sng">
                <a:solidFill>
                  <a:schemeClr val="hlink"/>
                </a:solidFill>
                <a:hlinkClick r:id="rId5"/>
              </a:rPr>
              <a:t>framework di cybersecurity NIST 800-53 R4 </a:t>
            </a:r>
            <a:r>
              <a:rPr lang="en-US"/>
              <a:t>e adattato al settore marittimo.</a:t>
            </a:r>
            <a:endParaRPr/>
          </a:p>
        </p:txBody>
      </p:sp>
      <p:sp>
        <p:nvSpPr>
          <p:cNvPr id="779" name="Google Shape;779;p60"/>
          <p:cNvSpPr/>
          <p:nvPr>
            <p:ph idx="2" type="pic"/>
          </p:nvPr>
        </p:nvSpPr>
        <p:spPr>
          <a:xfrm flipH="1">
            <a:off x="7163691" y="0"/>
            <a:ext cx="5024825" cy="6858000"/>
          </a:xfrm>
          <a:prstGeom prst="rect">
            <a:avLst/>
          </a:prstGeom>
          <a:solidFill>
            <a:schemeClr val="lt2"/>
          </a:solidFill>
          <a:ln>
            <a:noFill/>
          </a:ln>
        </p:spPr>
      </p:sp>
      <p:sp>
        <p:nvSpPr>
          <p:cNvPr id="780" name="Google Shape;780;p6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HTTPS://WWW.IMO.ORG/EN/OURWORK/SECURITY/PAGES/CYBER-SECURITY.ASPX</a:t>
            </a:r>
            <a:endParaRPr/>
          </a:p>
        </p:txBody>
      </p:sp>
      <p:sp>
        <p:nvSpPr>
          <p:cNvPr id="781" name="Google Shape;781;p6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61"/>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Grazie</a:t>
            </a:r>
            <a:endParaRPr/>
          </a:p>
        </p:txBody>
      </p:sp>
      <p:pic>
        <p:nvPicPr>
          <p:cNvPr descr="A person and person looking at a computer screen" id="787" name="Google Shape;787;p61"/>
          <p:cNvPicPr preferRelativeResize="0"/>
          <p:nvPr>
            <p:ph idx="2" type="pic"/>
          </p:nvPr>
        </p:nvPicPr>
        <p:blipFill rotWithShape="1">
          <a:blip r:embed="rId3">
            <a:alphaModFix/>
          </a:blip>
          <a:srcRect b="0" l="127" r="126" t="0"/>
          <a:stretch/>
        </p:blipFill>
        <p:spPr>
          <a:xfrm>
            <a:off x="-29499" y="-2236"/>
            <a:ext cx="6814124" cy="6871095"/>
          </a:xfrm>
          <a:prstGeom prst="rect">
            <a:avLst/>
          </a:prstGeom>
          <a:solidFill>
            <a:schemeClr val="lt2"/>
          </a:solidFill>
          <a:ln>
            <a:noFill/>
          </a:ln>
        </p:spPr>
      </p:pic>
      <p:sp>
        <p:nvSpPr>
          <p:cNvPr id="788" name="Google Shape;788;p61"/>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rPr lang="en-US"/>
              <a:t>Si prega di inviare tutte le domande a:</a:t>
            </a:r>
            <a:endParaRPr/>
          </a:p>
          <a:p>
            <a:pPr indent="0" lvl="0" marL="0" rtl="0" algn="l">
              <a:lnSpc>
                <a:spcPct val="100000"/>
              </a:lnSpc>
              <a:spcBef>
                <a:spcPts val="0"/>
              </a:spcBef>
              <a:spcAft>
                <a:spcPts val="0"/>
              </a:spcAft>
              <a:buSzPts val="1600"/>
              <a:buFont typeface="Courier New"/>
              <a:buNone/>
            </a:pPr>
            <a:r>
              <a:t/>
            </a:r>
            <a:endParaRPr/>
          </a:p>
          <a:p>
            <a:pPr indent="358775" lvl="0" marL="0" rtl="0" algn="l">
              <a:lnSpc>
                <a:spcPct val="100000"/>
              </a:lnSpc>
              <a:spcBef>
                <a:spcPts val="0"/>
              </a:spcBef>
              <a:spcAft>
                <a:spcPts val="0"/>
              </a:spcAft>
              <a:buSzPts val="1600"/>
              <a:buNone/>
            </a:pPr>
            <a:r>
              <a:rPr lang="en-US" u="sng">
                <a:solidFill>
                  <a:schemeClr val="hlink"/>
                </a:solidFill>
                <a:hlinkClick r:id="rId4"/>
              </a:rPr>
              <a:t>shareeful@gmail.com</a:t>
            </a:r>
            <a:endParaRPr/>
          </a:p>
        </p:txBody>
      </p:sp>
      <p:grpSp>
        <p:nvGrpSpPr>
          <p:cNvPr id="789" name="Google Shape;789;p61"/>
          <p:cNvGrpSpPr/>
          <p:nvPr/>
        </p:nvGrpSpPr>
        <p:grpSpPr>
          <a:xfrm>
            <a:off x="4059704" y="0"/>
            <a:ext cx="2928883" cy="6871447"/>
            <a:chOff x="4059704" y="0"/>
            <a:chExt cx="2928883" cy="6871447"/>
          </a:xfrm>
        </p:grpSpPr>
        <p:sp>
          <p:nvSpPr>
            <p:cNvPr id="790" name="Google Shape;790;p61"/>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791" name="Google Shape;791;p61"/>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COSA</a:t>
            </a:r>
            <a:endParaRPr/>
          </a:p>
        </p:txBody>
      </p:sp>
      <p:sp>
        <p:nvSpPr>
          <p:cNvPr id="292" name="Google Shape;292;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Argomenti di formazione</a:t>
            </a:r>
            <a:endParaRPr/>
          </a:p>
        </p:txBody>
      </p:sp>
      <p:sp>
        <p:nvSpPr>
          <p:cNvPr id="293" name="Google Shape;293;p7"/>
          <p:cNvSpPr txBox="1"/>
          <p:nvPr>
            <p:ph idx="3" type="body"/>
          </p:nvPr>
        </p:nvSpPr>
        <p:spPr>
          <a:xfrm>
            <a:off x="6498130" y="1977016"/>
            <a:ext cx="4546387" cy="426646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US" sz="1600"/>
              <a:t>Gestione del rischio di sicurezza informatica nel settore marittimo</a:t>
            </a:r>
            <a:endParaRPr/>
          </a:p>
          <a:p>
            <a:pPr indent="-274320" lvl="0" marL="274320" rtl="0" algn="l">
              <a:lnSpc>
                <a:spcPct val="100000"/>
              </a:lnSpc>
              <a:spcBef>
                <a:spcPts val="1200"/>
              </a:spcBef>
              <a:spcAft>
                <a:spcPts val="0"/>
              </a:spcAft>
              <a:buSzPts val="1600"/>
              <a:buChar char="o"/>
            </a:pPr>
            <a:r>
              <a:rPr lang="en-US" sz="1600"/>
              <a:t>Quadro di gestione del rischio Processi di governance </a:t>
            </a:r>
            <a:endParaRPr/>
          </a:p>
          <a:p>
            <a:pPr indent="-274320" lvl="0" marL="274320" rtl="0" algn="l">
              <a:lnSpc>
                <a:spcPct val="100000"/>
              </a:lnSpc>
              <a:spcBef>
                <a:spcPts val="1200"/>
              </a:spcBef>
              <a:spcAft>
                <a:spcPts val="0"/>
              </a:spcAft>
              <a:buSzPts val="1600"/>
              <a:buChar char="o"/>
            </a:pPr>
            <a:r>
              <a:rPr lang="en-US" sz="1600"/>
              <a:t>Ruolo, responsabilità e autorità</a:t>
            </a:r>
            <a:endParaRPr/>
          </a:p>
          <a:p>
            <a:pPr indent="-274320" lvl="0" marL="274320" rtl="0" algn="l">
              <a:lnSpc>
                <a:spcPct val="100000"/>
              </a:lnSpc>
              <a:spcBef>
                <a:spcPts val="1200"/>
              </a:spcBef>
              <a:spcAft>
                <a:spcPts val="0"/>
              </a:spcAft>
              <a:buSzPts val="1600"/>
              <a:buChar char="o"/>
            </a:pPr>
            <a:r>
              <a:rPr lang="en-US" sz="1600"/>
              <a:t>Controlli di sicurezza e standard specifici del settore relativi alla gestione e alla governance della sicurezza.</a:t>
            </a:r>
            <a:endParaRPr/>
          </a:p>
          <a:p>
            <a:pPr indent="-198120" lvl="0" marL="274320" rtl="0" algn="l">
              <a:lnSpc>
                <a:spcPct val="100000"/>
              </a:lnSpc>
              <a:spcBef>
                <a:spcPts val="1200"/>
              </a:spcBef>
              <a:spcAft>
                <a:spcPts val="0"/>
              </a:spcAft>
              <a:buSzPts val="1200"/>
              <a:buNone/>
            </a:pPr>
            <a:r>
              <a:t/>
            </a:r>
            <a:endParaRPr sz="1200"/>
          </a:p>
        </p:txBody>
      </p:sp>
      <p:cxnSp>
        <p:nvCxnSpPr>
          <p:cNvPr id="294" name="Google Shape;294;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5" name="Google Shape;295;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296" name="Google Shape;296;p7"/>
          <p:cNvPicPr preferRelativeResize="0"/>
          <p:nvPr>
            <p:ph idx="2" type="pic"/>
          </p:nvPr>
        </p:nvPicPr>
        <p:blipFill rotWithShape="1">
          <a:blip r:embed="rId3">
            <a:alphaModFix/>
          </a:blip>
          <a:srcRect b="10829" l="0" r="0" t="10829"/>
          <a:stretch/>
        </p:blipFill>
        <p:spPr>
          <a:xfrm>
            <a:off x="0" y="-2235"/>
            <a:ext cx="5840730" cy="6862275"/>
          </a:xfrm>
          <a:prstGeom prst="rect">
            <a:avLst/>
          </a:prstGeom>
          <a:solidFill>
            <a:schemeClr val="lt2"/>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PERCHÉ</a:t>
            </a:r>
            <a:endParaRPr/>
          </a:p>
        </p:txBody>
      </p:sp>
      <p:sp>
        <p:nvSpPr>
          <p:cNvPr id="302" name="Google Shape;302;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Risultati dell'apprendimento</a:t>
            </a:r>
            <a:endParaRPr/>
          </a:p>
        </p:txBody>
      </p:sp>
      <p:sp>
        <p:nvSpPr>
          <p:cNvPr id="303" name="Google Shape;303;p8"/>
          <p:cNvSpPr txBox="1"/>
          <p:nvPr>
            <p:ph idx="3" type="body"/>
          </p:nvPr>
        </p:nvSpPr>
        <p:spPr>
          <a:xfrm>
            <a:off x="6498130" y="1977017"/>
            <a:ext cx="4786877"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US" sz="1600">
                <a:solidFill>
                  <a:schemeClr val="lt2"/>
                </a:solidFill>
              </a:rPr>
              <a:t>Dimostrare una comprensione approfondita del quadro di gestione del rischio di sicurezza informatica nel settore marittimo;</a:t>
            </a:r>
            <a:endParaRPr/>
          </a:p>
          <a:p>
            <a:pPr indent="-274320" lvl="0" marL="274320" rtl="0" algn="l">
              <a:lnSpc>
                <a:spcPct val="100000"/>
              </a:lnSpc>
              <a:spcBef>
                <a:spcPts val="1200"/>
              </a:spcBef>
              <a:spcAft>
                <a:spcPts val="0"/>
              </a:spcAft>
              <a:buSzPts val="1600"/>
              <a:buChar char="o"/>
            </a:pPr>
            <a:r>
              <a:rPr lang="en-US" sz="1600">
                <a:solidFill>
                  <a:schemeClr val="lt2"/>
                </a:solidFill>
              </a:rPr>
              <a:t>Riconoscere le strutture e i processi significativi di governance della cybersecurity;</a:t>
            </a:r>
            <a:endParaRPr/>
          </a:p>
          <a:p>
            <a:pPr indent="-274320" lvl="0" marL="274320" rtl="0" algn="l">
              <a:lnSpc>
                <a:spcPct val="100000"/>
              </a:lnSpc>
              <a:spcBef>
                <a:spcPts val="1200"/>
              </a:spcBef>
              <a:spcAft>
                <a:spcPts val="0"/>
              </a:spcAft>
              <a:buSzPts val="1600"/>
              <a:buChar char="o"/>
            </a:pPr>
            <a:r>
              <a:rPr lang="en-US" sz="1600">
                <a:solidFill>
                  <a:schemeClr val="lt2"/>
                </a:solidFill>
              </a:rPr>
              <a:t>Valutare e segnalare in modo critico i rischi per la sicurezza e suggerire strategie di mitigazione adeguate in modo professionale. </a:t>
            </a:r>
            <a:endParaRPr/>
          </a:p>
          <a:p>
            <a:pPr indent="-274320" lvl="0" marL="274320" rtl="0" algn="l">
              <a:lnSpc>
                <a:spcPct val="100000"/>
              </a:lnSpc>
              <a:spcBef>
                <a:spcPts val="1200"/>
              </a:spcBef>
              <a:spcAft>
                <a:spcPts val="0"/>
              </a:spcAft>
              <a:buSzPts val="1600"/>
              <a:buChar char="o"/>
            </a:pPr>
            <a:r>
              <a:rPr lang="en-US" sz="1600">
                <a:solidFill>
                  <a:schemeClr val="lt2"/>
                </a:solidFill>
              </a:rPr>
              <a:t>Sviluppare e valutare criticamente la politica di sicurezza e selezionare i controlli seguendo la norma ISO 27019 per la governance della sicurezza.</a:t>
            </a:r>
            <a:endParaRPr/>
          </a:p>
          <a:p>
            <a:pPr indent="-198120" lvl="0" marL="274320" rtl="0" algn="l">
              <a:lnSpc>
                <a:spcPct val="100000"/>
              </a:lnSpc>
              <a:spcBef>
                <a:spcPts val="1200"/>
              </a:spcBef>
              <a:spcAft>
                <a:spcPts val="0"/>
              </a:spcAft>
              <a:buSzPts val="1200"/>
              <a:buNone/>
            </a:pPr>
            <a:r>
              <a:t/>
            </a:r>
            <a:endParaRPr sz="1200"/>
          </a:p>
          <a:p>
            <a:pPr indent="-198120" lvl="0" marL="274320" rtl="0" algn="l">
              <a:lnSpc>
                <a:spcPct val="100000"/>
              </a:lnSpc>
              <a:spcBef>
                <a:spcPts val="1200"/>
              </a:spcBef>
              <a:spcAft>
                <a:spcPts val="0"/>
              </a:spcAft>
              <a:buSzPts val="1200"/>
              <a:buNone/>
            </a:pPr>
            <a:r>
              <a:t/>
            </a:r>
            <a:endParaRPr sz="1200"/>
          </a:p>
        </p:txBody>
      </p:sp>
      <p:cxnSp>
        <p:nvCxnSpPr>
          <p:cNvPr id="304" name="Google Shape;304;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5" name="Google Shape;305;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pointing at papers&#10;&#10;Description automatically generated" id="306" name="Google Shape;306;p8"/>
          <p:cNvPicPr preferRelativeResize="0"/>
          <p:nvPr>
            <p:ph idx="2" type="pic"/>
          </p:nvPr>
        </p:nvPicPr>
        <p:blipFill rotWithShape="1">
          <a:blip r:embed="rId3">
            <a:alphaModFix/>
          </a:blip>
          <a:srcRect b="0" l="4194" r="4193" t="0"/>
          <a:stretch/>
        </p:blipFill>
        <p:spPr>
          <a:xfrm>
            <a:off x="0" y="-2235"/>
            <a:ext cx="5840730" cy="6862275"/>
          </a:xfrm>
          <a:prstGeom prst="rect">
            <a:avLst/>
          </a:prstGeom>
          <a:solidFill>
            <a:schemeClr val="lt2"/>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Schema di formazione: </a:t>
            </a:r>
            <a:br>
              <a:rPr lang="en-US">
                <a:solidFill>
                  <a:schemeClr val="accent1"/>
                </a:solidFill>
              </a:rPr>
            </a:br>
            <a:r>
              <a:rPr lang="en-US" sz="2800">
                <a:solidFill>
                  <a:schemeClr val="accent1"/>
                </a:solidFill>
              </a:rPr>
              <a:t>Parte 1</a:t>
            </a:r>
            <a:endParaRPr/>
          </a:p>
        </p:txBody>
      </p:sp>
      <p:sp>
        <p:nvSpPr>
          <p:cNvPr id="312" name="Google Shape;312;p9"/>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13" name="Google Shape;313;p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14" name="Google Shape;314;p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5" name="Google Shape;315;p9"/>
          <p:cNvSpPr txBox="1"/>
          <p:nvPr/>
        </p:nvSpPr>
        <p:spPr>
          <a:xfrm>
            <a:off x="796322" y="2164080"/>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Argomento-1: Sicurezza informatica</a:t>
            </a:r>
            <a:endParaRPr/>
          </a:p>
          <a:p>
            <a:pPr indent="0" lvl="0" marL="91440" marR="0" rtl="0" algn="l">
              <a:lnSpc>
                <a:spcPct val="100000"/>
              </a:lnSpc>
              <a:spcBef>
                <a:spcPts val="1400"/>
              </a:spcBef>
              <a:spcAft>
                <a:spcPts val="0"/>
              </a:spcAft>
              <a:buClr>
                <a:schemeClr val="accent1"/>
              </a:buClr>
              <a:buSzPts val="1600"/>
              <a:buFont typeface="Calibri"/>
              <a:buNone/>
            </a:pPr>
            <a:r>
              <a:t/>
            </a:r>
            <a:endParaRPr sz="1600">
              <a:solidFill>
                <a:schemeClr val="accent1"/>
              </a:solidFill>
              <a:latin typeface="Century Gothic"/>
              <a:ea typeface="Century Gothic"/>
              <a:cs typeface="Century Gothic"/>
              <a:sym typeface="Century Gothic"/>
            </a:endParaRPr>
          </a:p>
        </p:txBody>
      </p:sp>
      <p:sp>
        <p:nvSpPr>
          <p:cNvPr id="316" name="Google Shape;316;p9"/>
          <p:cNvSpPr txBox="1"/>
          <p:nvPr/>
        </p:nvSpPr>
        <p:spPr>
          <a:xfrm>
            <a:off x="796323" y="2510108"/>
            <a:ext cx="6980091" cy="918891"/>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Fondamenti di sicurezza informatica</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Contesto della sicurezza informatica nel settore energetico </a:t>
            </a:r>
            <a:endParaRPr/>
          </a:p>
        </p:txBody>
      </p:sp>
      <p:sp>
        <p:nvSpPr>
          <p:cNvPr id="317" name="Google Shape;317;p9"/>
          <p:cNvSpPr txBox="1"/>
          <p:nvPr/>
        </p:nvSpPr>
        <p:spPr>
          <a:xfrm>
            <a:off x="805286" y="3732905"/>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Argomento-2: Struttura di gestione del rischio</a:t>
            </a:r>
            <a:endParaRPr/>
          </a:p>
        </p:txBody>
      </p:sp>
      <p:sp>
        <p:nvSpPr>
          <p:cNvPr id="318" name="Google Shape;318;p9"/>
          <p:cNvSpPr txBox="1"/>
          <p:nvPr/>
        </p:nvSpPr>
        <p:spPr>
          <a:xfrm>
            <a:off x="805287" y="4078933"/>
            <a:ext cx="4742073" cy="1561905"/>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Fondamenti di gestione del rischio</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Principi e processi di gestione del rischio</a:t>
            </a:r>
            <a:endParaRPr/>
          </a:p>
          <a:p>
            <a:pPr indent="-91440" lvl="0" marL="91440" marR="0" rtl="0" algn="l">
              <a:lnSpc>
                <a:spcPct val="100000"/>
              </a:lnSpc>
              <a:spcBef>
                <a:spcPts val="6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Minacce alla sicurezza informatica e gestione delle vulnerabilità</a:t>
            </a:r>
            <a:endParaRPr/>
          </a:p>
        </p:txBody>
      </p:sp>
      <p:pic>
        <p:nvPicPr>
          <p:cNvPr descr="A cup of coffee and a notebook on a table&#10;&#10;Description automatically generated" id="319" name="Google Shape;319;p9"/>
          <p:cNvPicPr preferRelativeResize="0"/>
          <p:nvPr>
            <p:ph idx="2" type="pic"/>
          </p:nvPr>
        </p:nvPicPr>
        <p:blipFill rotWithShape="1">
          <a:blip r:embed="rId4">
            <a:alphaModFix/>
          </a:blip>
          <a:srcRect b="0" l="18260" r="18260" t="0"/>
          <a:stretch/>
        </p:blipFill>
        <p:spPr>
          <a:xfrm flipH="1">
            <a:off x="7163691" y="0"/>
            <a:ext cx="5024825" cy="6858000"/>
          </a:xfrm>
          <a:prstGeom prst="rect">
            <a:avLst/>
          </a:prstGeom>
          <a:solidFill>
            <a:schemeClr val="lt2"/>
          </a:solidFill>
          <a:ln>
            <a:noFill/>
          </a:ln>
        </p:spPr>
      </p:pic>
      <p:sp>
        <p:nvSpPr>
          <p:cNvPr id="320" name="Google Shape;320;p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