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66"/>
  </p:notesMasterIdLst>
  <p:handoutMasterIdLst>
    <p:handoutMasterId r:id="rId67"/>
  </p:handoutMasterIdLst>
  <p:sldIdLst>
    <p:sldId id="376" r:id="rId5"/>
    <p:sldId id="388" r:id="rId6"/>
    <p:sldId id="391" r:id="rId7"/>
    <p:sldId id="396" r:id="rId8"/>
    <p:sldId id="378" r:id="rId9"/>
    <p:sldId id="398" r:id="rId10"/>
    <p:sldId id="393" r:id="rId11"/>
    <p:sldId id="394" r:id="rId12"/>
    <p:sldId id="397" r:id="rId13"/>
    <p:sldId id="465" r:id="rId14"/>
    <p:sldId id="466" r:id="rId15"/>
    <p:sldId id="467" r:id="rId16"/>
    <p:sldId id="468" r:id="rId17"/>
    <p:sldId id="469" r:id="rId18"/>
    <p:sldId id="470" r:id="rId19"/>
    <p:sldId id="472" r:id="rId20"/>
    <p:sldId id="502" r:id="rId21"/>
    <p:sldId id="474" r:id="rId22"/>
    <p:sldId id="479" r:id="rId23"/>
    <p:sldId id="480" r:id="rId24"/>
    <p:sldId id="481" r:id="rId25"/>
    <p:sldId id="482" r:id="rId26"/>
    <p:sldId id="483" r:id="rId27"/>
    <p:sldId id="484" r:id="rId28"/>
    <p:sldId id="485" r:id="rId29"/>
    <p:sldId id="486" r:id="rId30"/>
    <p:sldId id="487" r:id="rId31"/>
    <p:sldId id="488" r:id="rId32"/>
    <p:sldId id="489" r:id="rId33"/>
    <p:sldId id="490" r:id="rId34"/>
    <p:sldId id="491" r:id="rId35"/>
    <p:sldId id="493" r:id="rId36"/>
    <p:sldId id="494" r:id="rId37"/>
    <p:sldId id="495" r:id="rId38"/>
    <p:sldId id="496" r:id="rId39"/>
    <p:sldId id="497" r:id="rId40"/>
    <p:sldId id="498" r:id="rId41"/>
    <p:sldId id="478" r:id="rId42"/>
    <p:sldId id="503" r:id="rId43"/>
    <p:sldId id="476" r:id="rId44"/>
    <p:sldId id="499" r:id="rId45"/>
    <p:sldId id="492" r:id="rId46"/>
    <p:sldId id="501" r:id="rId47"/>
    <p:sldId id="408" r:id="rId48"/>
    <p:sldId id="404" r:id="rId49"/>
    <p:sldId id="405" r:id="rId50"/>
    <p:sldId id="406" r:id="rId51"/>
    <p:sldId id="411" r:id="rId52"/>
    <p:sldId id="412" r:id="rId53"/>
    <p:sldId id="413" r:id="rId54"/>
    <p:sldId id="414" r:id="rId55"/>
    <p:sldId id="415" r:id="rId56"/>
    <p:sldId id="417" r:id="rId57"/>
    <p:sldId id="416" r:id="rId58"/>
    <p:sldId id="418" r:id="rId59"/>
    <p:sldId id="419" r:id="rId60"/>
    <p:sldId id="421" r:id="rId61"/>
    <p:sldId id="420" r:id="rId62"/>
    <p:sldId id="423" r:id="rId63"/>
    <p:sldId id="505" r:id="rId64"/>
    <p:sldId id="387"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Συντάκτης" initials="Α"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8190"/>
    <a:srgbClr val="FFFFFF"/>
    <a:srgbClr val="72777E"/>
    <a:srgbClr val="F4F3F3"/>
    <a:srgbClr val="EADAC1"/>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B2E725-AABF-46AE-87D1-6E157AD75740}" v="8" dt="2024-11-06T22:41:03.0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26" autoAdjust="0"/>
    <p:restoredTop sz="76965" autoAdjust="0"/>
  </p:normalViewPr>
  <p:slideViewPr>
    <p:cSldViewPr snapToGrid="0" showGuides="1">
      <p:cViewPr varScale="1">
        <p:scale>
          <a:sx n="66" d="100"/>
          <a:sy n="66" d="100"/>
        </p:scale>
        <p:origin x="72" y="43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12/6/2024</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12/6/2024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33</a:t>
            </a:fld>
            <a:endParaRPr lang="en-US" noProof="0" dirty="0"/>
          </a:p>
        </p:txBody>
      </p:sp>
    </p:spTree>
    <p:extLst>
      <p:ext uri="{BB962C8B-B14F-4D97-AF65-F5344CB8AC3E}">
        <p14:creationId xmlns:p14="http://schemas.microsoft.com/office/powerpoint/2010/main" val="3266149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4104A60-D597-4003-A0C7-2339A2C0B056}" type="slidenum">
              <a:rPr lang="en-US" smtClean="0"/>
              <a:pPr>
                <a:defRPr/>
              </a:pPr>
              <a:t>58</a:t>
            </a:fld>
            <a:endParaRPr lang="en-US"/>
          </a:p>
        </p:txBody>
      </p:sp>
    </p:spTree>
    <p:extLst>
      <p:ext uri="{BB962C8B-B14F-4D97-AF65-F5344CB8AC3E}">
        <p14:creationId xmlns:p14="http://schemas.microsoft.com/office/powerpoint/2010/main" val="15651361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4627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913795" y="6000749"/>
            <a:ext cx="9600216" cy="365125"/>
          </a:xfrm>
        </p:spPr>
        <p:txBody>
          <a:bodyPr/>
          <a:lstStyle/>
          <a:p>
            <a:r>
              <a:rPr lang="el-GR"/>
              <a:t>Η νέα έκδοση του ISO 27001:2022. Τι αλλάζει;</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42917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Add title here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 id="2147483757" r:id="rId16"/>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hyperlink" Target="https://geobrava.wordpress.com/2016/06/03/smart-grids-will-deliver-18-8-billion-in-cost-savings/" TargetMode="External"/><Relationship Id="rId2" Type="http://schemas.openxmlformats.org/officeDocument/2006/relationships/image" Target="../media/image26.jpeg"/><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technofaq.org/posts/2019/08/hassle-free-transfer-of-large-files/" TargetMode="External"/><Relationship Id="rId7" Type="http://schemas.openxmlformats.org/officeDocument/2006/relationships/hyperlink" Target="https://technofaq.org/posts/2019/06/six-web-security-vulnerabilities-you-can-and-should-prevent/" TargetMode="External"/><Relationship Id="rId2" Type="http://schemas.openxmlformats.org/officeDocument/2006/relationships/image" Target="../media/image29.jpeg"/><Relationship Id="rId1" Type="http://schemas.openxmlformats.org/officeDocument/2006/relationships/slideLayout" Target="../slideLayouts/slideLayout16.xml"/><Relationship Id="rId6" Type="http://schemas.openxmlformats.org/officeDocument/2006/relationships/image" Target="../media/image31.jpeg"/><Relationship Id="rId5" Type="http://schemas.openxmlformats.org/officeDocument/2006/relationships/hyperlink" Target="https://cyberbuzz.com/smishing-vishing-phishing-3-types-fraud-need-safeguard/" TargetMode="External"/><Relationship Id="rId4" Type="http://schemas.openxmlformats.org/officeDocument/2006/relationships/image" Target="../media/image3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nvlpubs.nist.gov/nistpubs/SpecialPublications/NIST.SP.800-53r4.pdf" TargetMode="External"/><Relationship Id="rId2" Type="http://schemas.openxmlformats.org/officeDocument/2006/relationships/hyperlink" Target="https://wwwcdn.imo.org/localresources/en/OurWork/Security/Documents/Resolution%20MSC.428(98).pdf" TargetMode="Externa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hyperlink" Target="mailto:shareeful@gmail.com" TargetMode="External"/><Relationship Id="rId2" Type="http://schemas.openxmlformats.org/officeDocument/2006/relationships/image" Target="../media/image49.jp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19890" y="723440"/>
            <a:ext cx="4323426" cy="2579052"/>
          </a:xfrm>
        </p:spPr>
        <p:txBody>
          <a:bodyPr>
            <a:noAutofit/>
          </a:bodyPr>
          <a:lstStyle/>
          <a:p>
            <a:r>
              <a:rPr lang="en-US" sz="4400" dirty="0"/>
              <a:t>Cybersecurity Risk Management and Governance</a:t>
            </a:r>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lstStyle/>
          <a:p>
            <a:r>
              <a:rPr lang="en-US" dirty="0"/>
              <a:t>Presentation by: </a:t>
            </a:r>
          </a:p>
          <a:p>
            <a:r>
              <a:rPr lang="en-US" dirty="0"/>
              <a:t>Prof. Shareeful Islam</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119274" y="3373515"/>
            <a:ext cx="4323426" cy="1008926"/>
          </a:xfrm>
        </p:spPr>
        <p:txBody>
          <a:bodyPr/>
          <a:lstStyle/>
          <a:p>
            <a:r>
              <a:rPr lang="en-US" sz="4800" dirty="0"/>
              <a:t>CSP003_</a:t>
            </a:r>
            <a:r>
              <a:rPr lang="en-US" sz="4800"/>
              <a:t>S_H</a:t>
            </a:r>
            <a:endParaRPr lang="en-US" dirty="0"/>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47" name="Picture Placeholder 46" descr="A black and white cover with blue squares&#10;&#10;Description automatically generated">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3600" dirty="0">
                <a:solidFill>
                  <a:srgbClr val="00B0F0"/>
                </a:solidFill>
              </a:rPr>
            </a:br>
            <a:r>
              <a:rPr lang="en-GB" sz="3600" dirty="0">
                <a:solidFill>
                  <a:srgbClr val="00A1DA"/>
                </a:solidFill>
              </a:rPr>
              <a:t>Information Security Vs. Cyber Security</a:t>
            </a:r>
            <a:endParaRPr lang="en-GB" sz="3600" dirty="0">
              <a:solidFill>
                <a:srgbClr val="00B0F0"/>
              </a:solidFill>
            </a:endParaRP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97280" y="1470213"/>
            <a:ext cx="10058400" cy="4398880"/>
          </a:xfrm>
        </p:spPr>
        <p:txBody>
          <a:bodyPr>
            <a:normAutofit fontScale="85000" lnSpcReduction="20000"/>
          </a:bodyPr>
          <a:lstStyle/>
          <a:p>
            <a:r>
              <a:rPr lang="en-GB" sz="2800" dirty="0">
                <a:solidFill>
                  <a:srgbClr val="000000"/>
                </a:solidFill>
              </a:rPr>
              <a:t>Information security </a:t>
            </a:r>
          </a:p>
          <a:p>
            <a:pPr lvl="1"/>
            <a:r>
              <a:rPr lang="en-GB" sz="2200" dirty="0">
                <a:solidFill>
                  <a:srgbClr val="000000"/>
                </a:solidFill>
              </a:rPr>
              <a:t>Protecting information and information systems from unauthorized use, assess, modification or removal. </a:t>
            </a:r>
          </a:p>
          <a:p>
            <a:pPr lvl="1"/>
            <a:r>
              <a:rPr lang="en-GB" sz="2200" dirty="0">
                <a:solidFill>
                  <a:srgbClr val="000000"/>
                </a:solidFill>
              </a:rPr>
              <a:t>Two sub-categories</a:t>
            </a:r>
            <a:r>
              <a:rPr lang="en-GB" sz="3000" dirty="0"/>
              <a:t> </a:t>
            </a:r>
          </a:p>
          <a:p>
            <a:pPr lvl="2"/>
            <a:r>
              <a:rPr lang="en-GB" sz="1900" dirty="0">
                <a:solidFill>
                  <a:srgbClr val="000000"/>
                </a:solidFill>
              </a:rPr>
              <a:t>Physical environment by ensuring the premises is secure</a:t>
            </a:r>
          </a:p>
          <a:p>
            <a:pPr lvl="2"/>
            <a:r>
              <a:rPr lang="en-GB" sz="1900" dirty="0">
                <a:solidFill>
                  <a:srgbClr val="000000"/>
                </a:solidFill>
              </a:rPr>
              <a:t>No one can access information electronically</a:t>
            </a:r>
          </a:p>
          <a:p>
            <a:pPr lvl="1"/>
            <a:r>
              <a:rPr lang="en-GB" sz="2200" dirty="0">
                <a:solidFill>
                  <a:srgbClr val="000000"/>
                </a:solidFill>
              </a:rPr>
              <a:t>Concerned with making sure data in any form is kept secure and is a bit more broad than cybersecurity</a:t>
            </a:r>
          </a:p>
          <a:p>
            <a:r>
              <a:rPr lang="en-GB" sz="2800" dirty="0">
                <a:solidFill>
                  <a:srgbClr val="000000"/>
                </a:solidFill>
              </a:rPr>
              <a:t>Cyber Security </a:t>
            </a:r>
          </a:p>
          <a:p>
            <a:pPr lvl="1"/>
            <a:r>
              <a:rPr lang="en-GB" sz="2100" dirty="0">
                <a:solidFill>
                  <a:srgbClr val="000000"/>
                </a:solidFill>
              </a:rPr>
              <a:t>How individuals and organisations reduce the risk of cyber attack.</a:t>
            </a:r>
          </a:p>
          <a:p>
            <a:pPr lvl="1"/>
            <a:r>
              <a:rPr lang="en-GB" sz="2100" dirty="0">
                <a:solidFill>
                  <a:srgbClr val="000000"/>
                </a:solidFill>
              </a:rPr>
              <a:t>Cyber security is the practice of protecting </a:t>
            </a:r>
            <a:r>
              <a:rPr lang="en-GB" sz="2000" dirty="0">
                <a:solidFill>
                  <a:srgbClr val="000000"/>
                </a:solidFill>
              </a:rPr>
              <a:t>information and data from outside sources on the Internet.</a:t>
            </a:r>
          </a:p>
          <a:p>
            <a:pPr lvl="1"/>
            <a:r>
              <a:rPr lang="en-GB" sz="2000" dirty="0">
                <a:solidFill>
                  <a:srgbClr val="000000"/>
                </a:solidFill>
              </a:rPr>
              <a:t>cyber security focuses on digital information but also, it deals with other things as well: Cyber crimes, cyber attacks, cyber frauds, law enforcement.</a:t>
            </a:r>
          </a:p>
          <a:p>
            <a:endParaRPr lang="en-GB" dirty="0"/>
          </a:p>
        </p:txBody>
      </p:sp>
    </p:spTree>
    <p:extLst>
      <p:ext uri="{BB962C8B-B14F-4D97-AF65-F5344CB8AC3E}">
        <p14:creationId xmlns:p14="http://schemas.microsoft.com/office/powerpoint/2010/main" val="2639532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ogical relationships between cyber security and other security domains...  | Download Scientific Diagram">
            <a:extLst>
              <a:ext uri="{FF2B5EF4-FFF2-40B4-BE49-F238E27FC236}">
                <a16:creationId xmlns:a16="http://schemas.microsoft.com/office/drawing/2014/main" id="{F49F7A8A-69A9-EE70-5465-3B5DBC165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242" y="774250"/>
            <a:ext cx="7522976" cy="4425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178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3600" dirty="0">
                <a:solidFill>
                  <a:srgbClr val="00B0F0"/>
                </a:solidFill>
              </a:rPr>
            </a:br>
            <a:r>
              <a:rPr lang="en-GB" sz="3600" dirty="0">
                <a:solidFill>
                  <a:srgbClr val="00A1DA"/>
                </a:solidFill>
              </a:rPr>
              <a:t>Security Target</a:t>
            </a: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97280" y="1129553"/>
            <a:ext cx="10058400" cy="4739540"/>
          </a:xfrm>
        </p:spPr>
        <p:txBody>
          <a:bodyPr>
            <a:normAutofit fontScale="70000" lnSpcReduction="20000"/>
          </a:bodyPr>
          <a:lstStyle/>
          <a:p>
            <a:pPr>
              <a:lnSpc>
                <a:spcPct val="90000"/>
              </a:lnSpc>
            </a:pPr>
            <a:r>
              <a:rPr lang="en-US" sz="4000" dirty="0">
                <a:solidFill>
                  <a:srgbClr val="000000"/>
                </a:solidFill>
              </a:rPr>
              <a:t>The desired levels of security and assurance varies between organization, industries, even departments </a:t>
            </a:r>
          </a:p>
          <a:p>
            <a:pPr algn="ctr">
              <a:lnSpc>
                <a:spcPct val="90000"/>
              </a:lnSpc>
              <a:buNone/>
            </a:pPr>
            <a:r>
              <a:rPr lang="en-US" sz="4000" dirty="0">
                <a:solidFill>
                  <a:srgbClr val="C00000"/>
                </a:solidFill>
              </a:rPr>
              <a:t>There is not single approach applies to every one</a:t>
            </a:r>
            <a:endParaRPr lang="en-US" sz="3900" dirty="0">
              <a:solidFill>
                <a:srgbClr val="C00000"/>
              </a:solidFill>
            </a:endParaRPr>
          </a:p>
          <a:p>
            <a:pPr>
              <a:lnSpc>
                <a:spcPct val="90000"/>
              </a:lnSpc>
            </a:pPr>
            <a:r>
              <a:rPr lang="en-US" sz="4000" dirty="0">
                <a:solidFill>
                  <a:srgbClr val="000000"/>
                </a:solidFill>
              </a:rPr>
              <a:t>Three main security goals</a:t>
            </a:r>
          </a:p>
          <a:p>
            <a:pPr lvl="1">
              <a:defRPr/>
            </a:pPr>
            <a:r>
              <a:rPr lang="en-GB" sz="3200" dirty="0">
                <a:solidFill>
                  <a:srgbClr val="000000"/>
                </a:solidFill>
              </a:rPr>
              <a:t>Confidentiality(C)</a:t>
            </a:r>
          </a:p>
          <a:p>
            <a:pPr lvl="1">
              <a:defRPr/>
            </a:pPr>
            <a:r>
              <a:rPr lang="en-GB" sz="3200" dirty="0">
                <a:solidFill>
                  <a:srgbClr val="000000"/>
                </a:solidFill>
              </a:rPr>
              <a:t>Integrity(I)</a:t>
            </a:r>
          </a:p>
          <a:p>
            <a:pPr lvl="1">
              <a:defRPr/>
            </a:pPr>
            <a:r>
              <a:rPr lang="en-GB" sz="3200" dirty="0">
                <a:solidFill>
                  <a:srgbClr val="000000"/>
                </a:solidFill>
              </a:rPr>
              <a:t>Availability(A)</a:t>
            </a:r>
          </a:p>
          <a:p>
            <a:pPr>
              <a:defRPr/>
            </a:pPr>
            <a:r>
              <a:rPr lang="en-GB" sz="4000" dirty="0">
                <a:solidFill>
                  <a:srgbClr val="000000"/>
                </a:solidFill>
              </a:rPr>
              <a:t>Three security services necessary to support the CIA</a:t>
            </a:r>
          </a:p>
          <a:p>
            <a:pPr lvl="1">
              <a:defRPr/>
            </a:pPr>
            <a:r>
              <a:rPr lang="en-GB" sz="3600" dirty="0">
                <a:solidFill>
                  <a:srgbClr val="000000"/>
                </a:solidFill>
              </a:rPr>
              <a:t>Identification </a:t>
            </a:r>
          </a:p>
          <a:p>
            <a:pPr lvl="1">
              <a:defRPr/>
            </a:pPr>
            <a:r>
              <a:rPr lang="en-GB" sz="3600" dirty="0">
                <a:solidFill>
                  <a:srgbClr val="000000"/>
                </a:solidFill>
              </a:rPr>
              <a:t>Authentication</a:t>
            </a:r>
          </a:p>
          <a:p>
            <a:pPr lvl="1">
              <a:defRPr/>
            </a:pPr>
            <a:r>
              <a:rPr lang="en-GB" sz="3600" dirty="0">
                <a:solidFill>
                  <a:srgbClr val="000000"/>
                </a:solidFill>
              </a:rPr>
              <a:t>Authorization</a:t>
            </a:r>
          </a:p>
          <a:p>
            <a:endParaRPr lang="en-GB" dirty="0"/>
          </a:p>
        </p:txBody>
      </p:sp>
    </p:spTree>
    <p:extLst>
      <p:ext uri="{BB962C8B-B14F-4D97-AF65-F5344CB8AC3E}">
        <p14:creationId xmlns:p14="http://schemas.microsoft.com/office/powerpoint/2010/main" val="2735755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286D8D8-2ECD-31A3-CA27-7071B4D934BA}"/>
              </a:ext>
            </a:extLst>
          </p:cNvPr>
          <p:cNvSpPr txBox="1">
            <a:spLocks/>
          </p:cNvSpPr>
          <p:nvPr/>
        </p:nvSpPr>
        <p:spPr>
          <a:xfrm>
            <a:off x="457200" y="274638"/>
            <a:ext cx="8229600" cy="634082"/>
          </a:xfrm>
          <a:prstGeom prst="rect">
            <a:avLst/>
          </a:prstGeom>
          <a:effectLst/>
        </p:spPr>
        <p:txBody>
          <a:bodyPr vert="horz" lIns="91440" tIns="45720" rIns="91440" bIns="45720" rtlCol="0" anchor="b">
            <a:normAutofit fontScale="750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pPr algn="ctr"/>
            <a:r>
              <a:rPr lang="en-GB">
                <a:solidFill>
                  <a:srgbClr val="00A1DA"/>
                </a:solidFill>
              </a:rPr>
              <a:t>CIA </a:t>
            </a:r>
            <a:endParaRPr lang="en-GB" dirty="0">
              <a:solidFill>
                <a:srgbClr val="00A1DA"/>
              </a:solidFill>
            </a:endParaRPr>
          </a:p>
        </p:txBody>
      </p:sp>
      <p:sp>
        <p:nvSpPr>
          <p:cNvPr id="5" name="Rectangle 4">
            <a:extLst>
              <a:ext uri="{FF2B5EF4-FFF2-40B4-BE49-F238E27FC236}">
                <a16:creationId xmlns:a16="http://schemas.microsoft.com/office/drawing/2014/main" id="{2C08F587-F961-1B84-91D8-C696A76E38AC}"/>
              </a:ext>
            </a:extLst>
          </p:cNvPr>
          <p:cNvSpPr/>
          <p:nvPr/>
        </p:nvSpPr>
        <p:spPr>
          <a:xfrm>
            <a:off x="707503" y="1260376"/>
            <a:ext cx="2160586" cy="35849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0000"/>
              </a:lnSpc>
            </a:pPr>
            <a:r>
              <a:rPr lang="en-GB" sz="1400" dirty="0">
                <a:solidFill>
                  <a:srgbClr val="000000"/>
                </a:solidFill>
              </a:rPr>
              <a:t>Ability to control or restrict access so that only authorized individuals can view sensitive information.  Classification’s may include</a:t>
            </a:r>
          </a:p>
          <a:p>
            <a:pPr marL="342900" indent="-342900">
              <a:lnSpc>
                <a:spcPct val="100000"/>
              </a:lnSpc>
              <a:buFont typeface="Wingdings" pitchFamily="2" charset="2"/>
              <a:buChar char="§"/>
            </a:pPr>
            <a:r>
              <a:rPr lang="en-GB" sz="1400" dirty="0">
                <a:solidFill>
                  <a:srgbClr val="000000"/>
                </a:solidFill>
              </a:rPr>
              <a:t>Secret</a:t>
            </a:r>
          </a:p>
          <a:p>
            <a:pPr marL="342900" indent="-342900">
              <a:lnSpc>
                <a:spcPct val="100000"/>
              </a:lnSpc>
              <a:buFont typeface="Wingdings" pitchFamily="2" charset="2"/>
              <a:buChar char="§"/>
            </a:pPr>
            <a:r>
              <a:rPr lang="en-GB" sz="1400" dirty="0">
                <a:solidFill>
                  <a:srgbClr val="000000"/>
                </a:solidFill>
              </a:rPr>
              <a:t>Confidential</a:t>
            </a:r>
          </a:p>
          <a:p>
            <a:pPr marL="342900" indent="-342900">
              <a:lnSpc>
                <a:spcPct val="100000"/>
              </a:lnSpc>
              <a:buFont typeface="Wingdings" pitchFamily="2" charset="2"/>
              <a:buChar char="§"/>
            </a:pPr>
            <a:r>
              <a:rPr lang="en-GB" sz="1400" dirty="0">
                <a:solidFill>
                  <a:srgbClr val="000000"/>
                </a:solidFill>
              </a:rPr>
              <a:t>Internal &amp; </a:t>
            </a:r>
          </a:p>
          <a:p>
            <a:pPr marL="342900" indent="-342900">
              <a:lnSpc>
                <a:spcPct val="100000"/>
              </a:lnSpc>
              <a:buFont typeface="Wingdings" pitchFamily="2" charset="2"/>
              <a:buChar char="§"/>
            </a:pPr>
            <a:r>
              <a:rPr lang="en-GB" sz="1400" dirty="0">
                <a:solidFill>
                  <a:srgbClr val="000000"/>
                </a:solidFill>
              </a:rPr>
              <a:t>Public</a:t>
            </a:r>
          </a:p>
          <a:p>
            <a:pPr marL="342900" indent="-342900">
              <a:lnSpc>
                <a:spcPct val="100000"/>
              </a:lnSpc>
              <a:buFont typeface="Arial" pitchFamily="34" charset="0"/>
              <a:buChar char="•"/>
            </a:pPr>
            <a:endParaRPr lang="en-GB" sz="1400" dirty="0">
              <a:solidFill>
                <a:srgbClr val="000000"/>
              </a:solidFill>
            </a:endParaRPr>
          </a:p>
          <a:p>
            <a:pPr>
              <a:lnSpc>
                <a:spcPct val="100000"/>
              </a:lnSpc>
            </a:pPr>
            <a:r>
              <a:rPr lang="en-GB" sz="1400" b="1" dirty="0">
                <a:solidFill>
                  <a:srgbClr val="000000"/>
                </a:solidFill>
              </a:rPr>
              <a:t>Typical risks:  </a:t>
            </a:r>
            <a:r>
              <a:rPr lang="en-GB" sz="1400" dirty="0">
                <a:solidFill>
                  <a:srgbClr val="000000"/>
                </a:solidFill>
              </a:rPr>
              <a:t>Loss of privacy, unauthorised access to information, Identity theft, etc.</a:t>
            </a:r>
          </a:p>
          <a:p>
            <a:pPr>
              <a:lnSpc>
                <a:spcPct val="100000"/>
              </a:lnSpc>
            </a:pPr>
            <a:endParaRPr lang="en-GB" sz="1400" dirty="0">
              <a:solidFill>
                <a:srgbClr val="000000"/>
              </a:solidFill>
            </a:endParaRPr>
          </a:p>
          <a:p>
            <a:pPr>
              <a:lnSpc>
                <a:spcPct val="100000"/>
              </a:lnSpc>
            </a:pPr>
            <a:endParaRPr lang="en-GB" sz="1400" dirty="0">
              <a:solidFill>
                <a:srgbClr val="000000"/>
              </a:solidFill>
            </a:endParaRPr>
          </a:p>
          <a:p>
            <a:pPr marL="342900" indent="-342900">
              <a:lnSpc>
                <a:spcPct val="100000"/>
              </a:lnSpc>
              <a:buFont typeface="Arial" pitchFamily="34" charset="0"/>
              <a:buChar char="•"/>
            </a:pPr>
            <a:endParaRPr lang="en-GB" sz="1400" dirty="0">
              <a:solidFill>
                <a:srgbClr val="000000"/>
              </a:solidFill>
            </a:endParaRPr>
          </a:p>
        </p:txBody>
      </p:sp>
      <p:sp>
        <p:nvSpPr>
          <p:cNvPr id="6" name="Rectangle 5">
            <a:extLst>
              <a:ext uri="{FF2B5EF4-FFF2-40B4-BE49-F238E27FC236}">
                <a16:creationId xmlns:a16="http://schemas.microsoft.com/office/drawing/2014/main" id="{FB44F403-C104-E081-329D-A657BB225C7A}"/>
              </a:ext>
            </a:extLst>
          </p:cNvPr>
          <p:cNvSpPr/>
          <p:nvPr/>
        </p:nvSpPr>
        <p:spPr>
          <a:xfrm>
            <a:off x="8490484" y="1412776"/>
            <a:ext cx="2140442" cy="381945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0000"/>
              </a:lnSpc>
            </a:pPr>
            <a:r>
              <a:rPr lang="en-GB" sz="1400" dirty="0">
                <a:solidFill>
                  <a:srgbClr val="000000"/>
                </a:solidFill>
              </a:rPr>
              <a:t>Information is accurate and reliable and has not been tampered or changed in an unauthorized way. Integrity controls ensure that the information is authentic, accurate and reliable.</a:t>
            </a:r>
          </a:p>
          <a:p>
            <a:pPr>
              <a:lnSpc>
                <a:spcPct val="100000"/>
              </a:lnSpc>
            </a:pPr>
            <a:endParaRPr lang="en-GB" sz="1400" dirty="0">
              <a:solidFill>
                <a:srgbClr val="000000"/>
              </a:solidFill>
            </a:endParaRPr>
          </a:p>
          <a:p>
            <a:pPr>
              <a:lnSpc>
                <a:spcPct val="100000"/>
              </a:lnSpc>
            </a:pPr>
            <a:r>
              <a:rPr lang="en-GB" sz="1400" b="1" dirty="0">
                <a:solidFill>
                  <a:srgbClr val="000000"/>
                </a:solidFill>
              </a:rPr>
              <a:t>Typical risks: </a:t>
            </a:r>
            <a:r>
              <a:rPr lang="en-GB" sz="1400" dirty="0">
                <a:solidFill>
                  <a:srgbClr val="000000"/>
                </a:solidFill>
              </a:rPr>
              <a:t> Fraudulent activities, manufacturing defects, inaccurate financial reporting, etc.</a:t>
            </a:r>
          </a:p>
          <a:p>
            <a:pPr>
              <a:lnSpc>
                <a:spcPct val="100000"/>
              </a:lnSpc>
            </a:pPr>
            <a:endParaRPr lang="en-GB" sz="1400" dirty="0">
              <a:solidFill>
                <a:srgbClr val="000000"/>
              </a:solidFill>
            </a:endParaRPr>
          </a:p>
        </p:txBody>
      </p:sp>
      <p:sp>
        <p:nvSpPr>
          <p:cNvPr id="7" name="Rectangle 6">
            <a:extLst>
              <a:ext uri="{FF2B5EF4-FFF2-40B4-BE49-F238E27FC236}">
                <a16:creationId xmlns:a16="http://schemas.microsoft.com/office/drawing/2014/main" id="{092E2297-535D-3249-A832-208DF1BBADFD}"/>
              </a:ext>
            </a:extLst>
          </p:cNvPr>
          <p:cNvSpPr/>
          <p:nvPr/>
        </p:nvSpPr>
        <p:spPr>
          <a:xfrm>
            <a:off x="3487697" y="5434260"/>
            <a:ext cx="4386432" cy="114910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0000"/>
              </a:lnSpc>
            </a:pPr>
            <a:r>
              <a:rPr lang="en-GB" sz="1400" dirty="0">
                <a:solidFill>
                  <a:srgbClr val="000000"/>
                </a:solidFill>
              </a:rPr>
              <a:t>Data  is available to the users when needed</a:t>
            </a:r>
          </a:p>
          <a:p>
            <a:pPr>
              <a:lnSpc>
                <a:spcPct val="100000"/>
              </a:lnSpc>
            </a:pPr>
            <a:endParaRPr lang="en-GB" sz="1400" dirty="0">
              <a:solidFill>
                <a:srgbClr val="000000"/>
              </a:solidFill>
            </a:endParaRPr>
          </a:p>
          <a:p>
            <a:pPr>
              <a:lnSpc>
                <a:spcPct val="100000"/>
              </a:lnSpc>
            </a:pPr>
            <a:r>
              <a:rPr lang="en-GB" sz="1400" b="1" dirty="0">
                <a:solidFill>
                  <a:srgbClr val="000000"/>
                </a:solidFill>
              </a:rPr>
              <a:t>Typical risks:  </a:t>
            </a:r>
            <a:r>
              <a:rPr lang="en-GB" sz="1400" dirty="0">
                <a:solidFill>
                  <a:srgbClr val="000000"/>
                </a:solidFill>
              </a:rPr>
              <a:t>Business disruption, loss of customer confidence, loss of revenue, etc.</a:t>
            </a:r>
          </a:p>
        </p:txBody>
      </p:sp>
      <p:pic>
        <p:nvPicPr>
          <p:cNvPr id="8" name="Picture 2">
            <a:extLst>
              <a:ext uri="{FF2B5EF4-FFF2-40B4-BE49-F238E27FC236}">
                <a16:creationId xmlns:a16="http://schemas.microsoft.com/office/drawing/2014/main" id="{7A8A810F-8B77-8136-467E-61024BA54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8395" y="1350590"/>
            <a:ext cx="4575734" cy="394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2355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3600" dirty="0">
                <a:solidFill>
                  <a:srgbClr val="00B0F0"/>
                </a:solidFill>
              </a:rPr>
            </a:br>
            <a:r>
              <a:rPr lang="en-GB" sz="3600" dirty="0">
                <a:solidFill>
                  <a:srgbClr val="00A1DA"/>
                </a:solidFill>
              </a:rPr>
              <a:t>Key Information Security Concepts</a:t>
            </a:r>
            <a:endParaRPr lang="en-GB" sz="3600" dirty="0">
              <a:solidFill>
                <a:srgbClr val="00B0F0"/>
              </a:solidFill>
            </a:endParaRP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97280" y="1210235"/>
            <a:ext cx="10058400" cy="4658858"/>
          </a:xfrm>
        </p:spPr>
        <p:txBody>
          <a:bodyPr>
            <a:normAutofit/>
          </a:bodyPr>
          <a:lstStyle/>
          <a:p>
            <a:pPr algn="just">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a:solidFill>
                  <a:srgbClr val="000000"/>
                </a:solidFill>
                <a:ea typeface="Lucida Sans Unicode" panose="020B0602030504020204" pitchFamily="34" charset="0"/>
                <a:cs typeface="Lucida Sans Unicode" panose="020B0602030504020204" pitchFamily="34" charset="0"/>
              </a:rPr>
              <a:t>Access</a:t>
            </a:r>
            <a:r>
              <a:rPr lang="en-GB" sz="2000" dirty="0">
                <a:solidFill>
                  <a:srgbClr val="000000"/>
                </a:solidFill>
                <a:ea typeface="Lucida Sans Unicode" panose="020B0602030504020204" pitchFamily="34" charset="0"/>
                <a:cs typeface="Lucida Sans Unicode" panose="020B0602030504020204" pitchFamily="34" charset="0"/>
              </a:rPr>
              <a:t> - a subject or object’s ability to use, manipulate, modify, or affect another subject or object.  </a:t>
            </a:r>
          </a:p>
          <a:p>
            <a:pPr algn="just"/>
            <a:r>
              <a:rPr lang="en-GB" sz="2000" b="1" dirty="0">
                <a:solidFill>
                  <a:srgbClr val="000000"/>
                </a:solidFill>
                <a:cs typeface="Lucida Sans Unicode" panose="020B0602030504020204" pitchFamily="34" charset="0"/>
              </a:rPr>
              <a:t>Asset </a:t>
            </a:r>
            <a:r>
              <a:rPr lang="en-GB" sz="2000" dirty="0">
                <a:solidFill>
                  <a:srgbClr val="000000"/>
                </a:solidFill>
                <a:ea typeface="Lucida Sans Unicode" panose="020B0602030504020204" pitchFamily="34" charset="0"/>
                <a:cs typeface="Lucida Sans Unicode" panose="020B0602030504020204" pitchFamily="34" charset="0"/>
              </a:rPr>
              <a:t>– </a:t>
            </a:r>
            <a:r>
              <a:rPr lang="en-GB" sz="2000" dirty="0">
                <a:solidFill>
                  <a:srgbClr val="000000"/>
                </a:solidFill>
                <a:cs typeface="Lucida Sans Unicode" panose="020B0602030504020204" pitchFamily="34" charset="0"/>
              </a:rPr>
              <a:t>anything that has value to an individual, an organization or a government </a:t>
            </a:r>
          </a:p>
          <a:p>
            <a:pPr algn="just"/>
            <a:r>
              <a:rPr lang="en-GB" sz="2000" b="1" dirty="0">
                <a:solidFill>
                  <a:srgbClr val="000000"/>
                </a:solidFill>
                <a:cs typeface="Lucida Sans Unicode" panose="020B0602030504020204" pitchFamily="34" charset="0"/>
              </a:rPr>
              <a:t>Cyber Space- </a:t>
            </a:r>
            <a:r>
              <a:rPr lang="en-GB" sz="2000" dirty="0">
                <a:solidFill>
                  <a:srgbClr val="000000"/>
                </a:solidFill>
                <a:cs typeface="Lucida Sans Unicode" panose="020B0602030504020204" pitchFamily="34" charset="0"/>
              </a:rPr>
              <a:t>interconnected digital environment of networks, services, systems, and processes</a:t>
            </a:r>
          </a:p>
          <a:p>
            <a:pPr algn="just"/>
            <a:r>
              <a:rPr lang="en-GB" sz="2000" b="1" dirty="0">
                <a:solidFill>
                  <a:srgbClr val="000000"/>
                </a:solidFill>
                <a:cs typeface="Lucida Sans Unicode" panose="020B0602030504020204" pitchFamily="34" charset="0"/>
              </a:rPr>
              <a:t>Threat</a:t>
            </a:r>
            <a:r>
              <a:rPr lang="en-GB" sz="2000" dirty="0">
                <a:solidFill>
                  <a:srgbClr val="000000"/>
                </a:solidFill>
                <a:ea typeface="Lucida Sans Unicode" panose="020B0602030504020204" pitchFamily="34" charset="0"/>
                <a:cs typeface="Lucida Sans Unicode" panose="020B0602030504020204" pitchFamily="34" charset="0"/>
              </a:rPr>
              <a:t>: </a:t>
            </a:r>
            <a:r>
              <a:rPr lang="en-GB" sz="2000" dirty="0">
                <a:solidFill>
                  <a:srgbClr val="000000"/>
                </a:solidFill>
                <a:cs typeface="Lucida Sans Unicode" panose="020B0602030504020204" pitchFamily="34" charset="0"/>
              </a:rPr>
              <a:t>potential cause of an unwanted incident, which may result in harm to a system, individual or organization</a:t>
            </a:r>
          </a:p>
          <a:p>
            <a:pPr algn="just"/>
            <a:r>
              <a:rPr lang="en-GB" sz="2000" b="1" dirty="0">
                <a:solidFill>
                  <a:srgbClr val="000000"/>
                </a:solidFill>
                <a:cs typeface="Lucida Sans Unicode" panose="020B0602030504020204" pitchFamily="34" charset="0"/>
              </a:rPr>
              <a:t>Vulnerability</a:t>
            </a:r>
            <a:r>
              <a:rPr lang="en-GB" sz="2000" dirty="0">
                <a:solidFill>
                  <a:srgbClr val="000000"/>
                </a:solidFill>
                <a:cs typeface="Lucida Sans Unicode" panose="020B0602030504020204" pitchFamily="34" charset="0"/>
              </a:rPr>
              <a:t>: weakness of an asset or control that can be exploited by a threat</a:t>
            </a:r>
          </a:p>
          <a:p>
            <a:pPr algn="just"/>
            <a:r>
              <a:rPr lang="en-GB" sz="2000" b="1" dirty="0">
                <a:solidFill>
                  <a:srgbClr val="000000"/>
                </a:solidFill>
                <a:cs typeface="Lucida Sans Unicode" panose="020B0602030504020204" pitchFamily="34" charset="0"/>
              </a:rPr>
              <a:t>Cyber  incident- </a:t>
            </a:r>
            <a:r>
              <a:rPr lang="en-GB" sz="2000" dirty="0">
                <a:solidFill>
                  <a:srgbClr val="000000"/>
                </a:solidFill>
                <a:cs typeface="Lucida Sans Unicode" panose="020B0602030504020204" pitchFamily="34" charset="0"/>
              </a:rPr>
              <a:t>cyber event that involves a loss of information security or impacts business operations</a:t>
            </a:r>
          </a:p>
          <a:p>
            <a:endParaRPr lang="en-GB" sz="2000" dirty="0">
              <a:solidFill>
                <a:srgbClr val="000000"/>
              </a:solidFill>
              <a:cs typeface="Lucida Sans Unicode" panose="020B0602030504020204" pitchFamily="34" charset="0"/>
            </a:endParaRPr>
          </a:p>
          <a:p>
            <a:endParaRPr lang="en-GB" dirty="0"/>
          </a:p>
        </p:txBody>
      </p:sp>
    </p:spTree>
    <p:extLst>
      <p:ext uri="{BB962C8B-B14F-4D97-AF65-F5344CB8AC3E}">
        <p14:creationId xmlns:p14="http://schemas.microsoft.com/office/powerpoint/2010/main" val="474317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4400" dirty="0">
                <a:solidFill>
                  <a:srgbClr val="00B0F0"/>
                </a:solidFill>
              </a:rPr>
            </a:br>
            <a:r>
              <a:rPr lang="en-GB" sz="3100" dirty="0">
                <a:solidFill>
                  <a:srgbClr val="00A1DA"/>
                </a:solidFill>
              </a:rPr>
              <a:t>Key Information Security Concepts</a:t>
            </a:r>
            <a:endParaRPr lang="en-GB" sz="3600" dirty="0">
              <a:solidFill>
                <a:srgbClr val="00B0F0"/>
              </a:solidFill>
            </a:endParaRP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97280" y="1470213"/>
            <a:ext cx="10058400" cy="4398880"/>
          </a:xfrm>
        </p:spPr>
        <p:txBody>
          <a:bodyPr>
            <a:normAutofit/>
          </a:bodyPr>
          <a:lstStyle/>
          <a:p>
            <a:pPr>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a:solidFill>
                  <a:srgbClr val="000000"/>
                </a:solidFill>
                <a:ea typeface="Lucida Sans Unicode" panose="020B0602030504020204" pitchFamily="34" charset="0"/>
                <a:cs typeface="Lucida Sans Unicode" panose="020B0602030504020204" pitchFamily="34" charset="0"/>
              </a:rPr>
              <a:t>Attack</a:t>
            </a:r>
            <a:r>
              <a:rPr lang="en-GB" sz="2000" dirty="0">
                <a:solidFill>
                  <a:srgbClr val="000000"/>
                </a:solidFill>
                <a:ea typeface="Lucida Sans Unicode" panose="020B0602030504020204" pitchFamily="34" charset="0"/>
                <a:cs typeface="Lucida Sans Unicode" panose="020B0602030504020204" pitchFamily="34" charset="0"/>
              </a:rPr>
              <a:t> - an act that is an intentional or unintentional attempt to cause damage or compromise to the information and/or the systems that support it. </a:t>
            </a:r>
          </a:p>
          <a:p>
            <a:r>
              <a:rPr lang="en-GB" sz="2000" b="1" dirty="0">
                <a:solidFill>
                  <a:srgbClr val="000000"/>
                </a:solidFill>
                <a:cs typeface="Lucida Sans Unicode" panose="020B0602030504020204" pitchFamily="34" charset="0"/>
              </a:rPr>
              <a:t>Control countermeasure- </a:t>
            </a:r>
            <a:r>
              <a:rPr lang="en-GB" sz="2000" dirty="0">
                <a:solidFill>
                  <a:srgbClr val="000000"/>
                </a:solidFill>
                <a:cs typeface="Lucida Sans Unicode" panose="020B0602030504020204" pitchFamily="34" charset="0"/>
              </a:rPr>
              <a:t>means of managing risk, including policies, procedures, guidelines, practices or organizational structures, which can be administrative, technical, management, or legal in nature</a:t>
            </a:r>
          </a:p>
          <a:p>
            <a:r>
              <a:rPr lang="en-GB" sz="2000" b="1" dirty="0">
                <a:solidFill>
                  <a:srgbClr val="000000"/>
                </a:solidFill>
                <a:cs typeface="Lucida Sans Unicode" panose="020B0602030504020204" pitchFamily="34" charset="0"/>
              </a:rPr>
              <a:t>Exploit </a:t>
            </a:r>
            <a:r>
              <a:rPr lang="en-GB" sz="2000" dirty="0">
                <a:solidFill>
                  <a:srgbClr val="000000"/>
                </a:solidFill>
                <a:ea typeface="Lucida Sans Unicode" panose="020B0602030504020204" pitchFamily="34" charset="0"/>
                <a:cs typeface="Lucida Sans Unicode" panose="020B0602030504020204" pitchFamily="34" charset="0"/>
              </a:rPr>
              <a:t>- to take advantage of weaknesses or vulnerability in a system.  </a:t>
            </a:r>
          </a:p>
          <a:p>
            <a:pPr>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a:solidFill>
                  <a:srgbClr val="000000"/>
                </a:solidFill>
                <a:cs typeface="Lucida Sans Unicode" panose="020B0602030504020204" pitchFamily="34" charset="0"/>
              </a:rPr>
              <a:t>Exposure</a:t>
            </a:r>
            <a:r>
              <a:rPr lang="en-GB" sz="2000" dirty="0">
                <a:solidFill>
                  <a:srgbClr val="000000"/>
                </a:solidFill>
                <a:ea typeface="Lucida Sans Unicode" panose="020B0602030504020204" pitchFamily="34" charset="0"/>
                <a:cs typeface="Lucida Sans Unicode" panose="020B0602030504020204" pitchFamily="34" charset="0"/>
              </a:rPr>
              <a:t> - </a:t>
            </a:r>
            <a:r>
              <a:rPr lang="en-GB" sz="2000" dirty="0">
                <a:solidFill>
                  <a:srgbClr val="000000"/>
                </a:solidFill>
                <a:cs typeface="Lucida Sans Unicode" panose="020B0602030504020204" pitchFamily="34" charset="0"/>
              </a:rPr>
              <a:t>a single instance of being open to damage.  </a:t>
            </a:r>
          </a:p>
          <a:p>
            <a:r>
              <a:rPr lang="en-GB" sz="2000" b="1" dirty="0">
                <a:solidFill>
                  <a:srgbClr val="000000"/>
                </a:solidFill>
                <a:cs typeface="Lucida Sans Unicode" panose="020B0602030504020204" pitchFamily="34" charset="0"/>
              </a:rPr>
              <a:t>Malicious contents- </a:t>
            </a:r>
            <a:r>
              <a:rPr lang="en-GB" sz="2000" dirty="0">
                <a:solidFill>
                  <a:srgbClr val="000000"/>
                </a:solidFill>
                <a:cs typeface="Lucida Sans Unicode" panose="020B0602030504020204" pitchFamily="34" charset="0"/>
              </a:rPr>
              <a:t>applications, documents, files, data or other resources that have malicious features or capabilities embedded, disguised or hidden in them</a:t>
            </a:r>
          </a:p>
          <a:p>
            <a:pPr>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a:solidFill>
                  <a:srgbClr val="000000"/>
                </a:solidFill>
                <a:cs typeface="Lucida Sans Unicode" panose="020B0602030504020204" pitchFamily="34" charset="0"/>
              </a:rPr>
              <a:t>Risk </a:t>
            </a:r>
            <a:r>
              <a:rPr lang="en-GB" sz="2000" dirty="0">
                <a:solidFill>
                  <a:srgbClr val="000000"/>
                </a:solidFill>
                <a:ea typeface="Lucida Sans Unicode" panose="020B0602030504020204" pitchFamily="34" charset="0"/>
                <a:cs typeface="Lucida Sans Unicode" panose="020B0602030504020204" pitchFamily="34" charset="0"/>
              </a:rPr>
              <a:t>- the probability that something can happen.  </a:t>
            </a:r>
          </a:p>
          <a:p>
            <a:endParaRPr lang="en-GB" dirty="0"/>
          </a:p>
        </p:txBody>
      </p:sp>
    </p:spTree>
    <p:extLst>
      <p:ext uri="{BB962C8B-B14F-4D97-AF65-F5344CB8AC3E}">
        <p14:creationId xmlns:p14="http://schemas.microsoft.com/office/powerpoint/2010/main" val="4054172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810409" y="98612"/>
            <a:ext cx="10058400" cy="510988"/>
          </a:xfrm>
        </p:spPr>
        <p:txBody>
          <a:bodyPr>
            <a:normAutofit fontScale="90000"/>
          </a:bodyPr>
          <a:lstStyle/>
          <a:p>
            <a:br>
              <a:rPr lang="en-GB" sz="3600" dirty="0">
                <a:solidFill>
                  <a:srgbClr val="00B0F0"/>
                </a:solidFill>
              </a:rPr>
            </a:br>
            <a:br>
              <a:rPr lang="en-GB" sz="3600" dirty="0">
                <a:solidFill>
                  <a:srgbClr val="00B0F0"/>
                </a:solidFill>
              </a:rPr>
            </a:br>
            <a:r>
              <a:rPr lang="en-US" sz="3600" dirty="0">
                <a:solidFill>
                  <a:srgbClr val="00B0F0"/>
                </a:solidFill>
              </a:rPr>
              <a:t>Cyber security  in maritime sector</a:t>
            </a:r>
            <a:endParaRPr lang="en-GB" sz="3600" dirty="0">
              <a:solidFill>
                <a:srgbClr val="00B0F0"/>
              </a:solidFill>
            </a:endParaRP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97280" y="753035"/>
            <a:ext cx="10058400" cy="5292763"/>
          </a:xfrm>
        </p:spPr>
        <p:txBody>
          <a:bodyPr>
            <a:normAutofit fontScale="92500" lnSpcReduction="20000"/>
          </a:bodyPr>
          <a:lstStyle/>
          <a:p>
            <a:pPr>
              <a:buFont typeface="Arial" panose="020B0604020202020204" pitchFamily="34" charset="0"/>
              <a:buChar char="•"/>
            </a:pPr>
            <a:r>
              <a:rPr lang="en-GB" dirty="0">
                <a:solidFill>
                  <a:srgbClr val="000000"/>
                </a:solidFill>
                <a:cs typeface="Lucida Sans Unicode" panose="020B0602030504020204" pitchFamily="34" charset="0"/>
              </a:rPr>
              <a:t>Ships are becoming more digital with automation which require effective cyber security practice</a:t>
            </a:r>
          </a:p>
          <a:p>
            <a:pPr>
              <a:buFont typeface="Arial" panose="020B0604020202020204" pitchFamily="34" charset="0"/>
              <a:buChar char="•"/>
            </a:pPr>
            <a:r>
              <a:rPr lang="en-GB" dirty="0">
                <a:solidFill>
                  <a:srgbClr val="000000"/>
                </a:solidFill>
                <a:cs typeface="Lucida Sans Unicode" panose="020B0602030504020204" pitchFamily="34" charset="0"/>
              </a:rPr>
              <a:t>Integrate both IT and OT.</a:t>
            </a:r>
          </a:p>
          <a:p>
            <a:pPr lvl="1">
              <a:buFont typeface="Arial" panose="020B0604020202020204" pitchFamily="34" charset="0"/>
              <a:buChar char="•"/>
            </a:pPr>
            <a:r>
              <a:rPr lang="en-GB" dirty="0">
                <a:solidFill>
                  <a:srgbClr val="000000"/>
                </a:solidFill>
                <a:cs typeface="Lucida Sans Unicode" panose="020B0602030504020204" pitchFamily="34" charset="0"/>
              </a:rPr>
              <a:t>Secure vessel from unauthorized access</a:t>
            </a:r>
          </a:p>
          <a:p>
            <a:pPr lvl="1">
              <a:buFont typeface="Arial" panose="020B0604020202020204" pitchFamily="34" charset="0"/>
              <a:buChar char="•"/>
            </a:pPr>
            <a:r>
              <a:rPr lang="en-GB" dirty="0">
                <a:solidFill>
                  <a:srgbClr val="000000"/>
                </a:solidFill>
                <a:cs typeface="Lucida Sans Unicode" panose="020B0602030504020204" pitchFamily="34" charset="0"/>
              </a:rPr>
              <a:t>Data breaches</a:t>
            </a:r>
          </a:p>
          <a:p>
            <a:pPr>
              <a:buFont typeface="Arial" panose="020B0604020202020204" pitchFamily="34" charset="0"/>
              <a:buChar char="•"/>
            </a:pPr>
            <a:r>
              <a:rPr lang="en-GB" dirty="0">
                <a:solidFill>
                  <a:srgbClr val="000000"/>
                </a:solidFill>
                <a:cs typeface="Lucida Sans Unicode" panose="020B0602030504020204" pitchFamily="34" charset="0"/>
              </a:rPr>
              <a:t>Operational Technology (OT)</a:t>
            </a:r>
          </a:p>
          <a:p>
            <a:pPr lvl="1">
              <a:buFont typeface="Arial" panose="020B0604020202020204" pitchFamily="34" charset="0"/>
              <a:buChar char="•"/>
            </a:pPr>
            <a:r>
              <a:rPr lang="en-GB" dirty="0">
                <a:solidFill>
                  <a:srgbClr val="000000"/>
                </a:solidFill>
                <a:cs typeface="Lucida Sans Unicode" panose="020B0602030504020204" pitchFamily="34" charset="0"/>
              </a:rPr>
              <a:t>Heavily rely on real time response </a:t>
            </a:r>
          </a:p>
          <a:p>
            <a:pPr lvl="1">
              <a:buFont typeface="Arial" panose="020B0604020202020204" pitchFamily="34" charset="0"/>
              <a:buChar char="•"/>
            </a:pPr>
            <a:r>
              <a:rPr lang="en-GB" dirty="0">
                <a:solidFill>
                  <a:srgbClr val="000000"/>
                </a:solidFill>
                <a:cs typeface="Lucida Sans Unicode" panose="020B0602030504020204" pitchFamily="34" charset="0"/>
              </a:rPr>
              <a:t>Restricted access</a:t>
            </a:r>
          </a:p>
          <a:p>
            <a:pPr lvl="1">
              <a:lnSpc>
                <a:spcPct val="110000"/>
              </a:lnSpc>
              <a:buFont typeface="Arial" panose="020B0604020202020204" pitchFamily="34" charset="0"/>
              <a:buChar char="•"/>
            </a:pPr>
            <a:r>
              <a:rPr lang="en-GB" dirty="0">
                <a:solidFill>
                  <a:srgbClr val="000000"/>
                </a:solidFill>
                <a:cs typeface="Lucida Sans Unicode" panose="020B0602030504020204" pitchFamily="34" charset="0"/>
              </a:rPr>
              <a:t>Need to ensure availability such as rebooting is not desirable</a:t>
            </a:r>
          </a:p>
          <a:p>
            <a:pPr lvl="1">
              <a:buFont typeface="Arial" panose="020B0604020202020204" pitchFamily="34" charset="0"/>
              <a:buChar char="•"/>
            </a:pPr>
            <a:r>
              <a:rPr lang="en-GB" dirty="0">
                <a:solidFill>
                  <a:srgbClr val="000000"/>
                </a:solidFill>
                <a:cs typeface="Lucida Sans Unicode" panose="020B0602030504020204" pitchFamily="34" charset="0"/>
              </a:rPr>
              <a:t>Control physical world</a:t>
            </a:r>
          </a:p>
          <a:p>
            <a:pPr lvl="1">
              <a:buFont typeface="Arial" panose="020B0604020202020204" pitchFamily="34" charset="0"/>
              <a:buChar char="•"/>
            </a:pPr>
            <a:r>
              <a:rPr lang="en-GB" dirty="0">
                <a:solidFill>
                  <a:srgbClr val="000000"/>
                </a:solidFill>
                <a:cs typeface="Lucida Sans Unicode" panose="020B0602030504020204" pitchFamily="34" charset="0"/>
              </a:rPr>
              <a:t>Proprietary  software</a:t>
            </a:r>
          </a:p>
          <a:p>
            <a:pPr lvl="1">
              <a:buFont typeface="Arial" panose="020B0604020202020204" pitchFamily="34" charset="0"/>
              <a:buChar char="•"/>
            </a:pPr>
            <a:r>
              <a:rPr lang="en-GB" dirty="0">
                <a:solidFill>
                  <a:srgbClr val="000000"/>
                </a:solidFill>
                <a:cs typeface="Lucida Sans Unicode" panose="020B0602030504020204" pitchFamily="34" charset="0"/>
              </a:rPr>
              <a:t>Less mature and attackers looking for vulnerabilities</a:t>
            </a:r>
          </a:p>
          <a:p>
            <a:pPr>
              <a:buFont typeface="Arial" panose="020B0604020202020204" pitchFamily="34" charset="0"/>
              <a:buChar char="•"/>
            </a:pPr>
            <a:r>
              <a:rPr lang="en-GB" dirty="0">
                <a:solidFill>
                  <a:srgbClr val="000000"/>
                </a:solidFill>
                <a:cs typeface="Lucida Sans Unicode" panose="020B0602030504020204" pitchFamily="34" charset="0"/>
              </a:rPr>
              <a:t>Information Technology(IT)</a:t>
            </a:r>
          </a:p>
          <a:p>
            <a:pPr lvl="1">
              <a:buFont typeface="Arial" panose="020B0604020202020204" pitchFamily="34" charset="0"/>
              <a:buChar char="•"/>
            </a:pPr>
            <a:r>
              <a:rPr lang="en-GB" dirty="0">
                <a:solidFill>
                  <a:srgbClr val="000000"/>
                </a:solidFill>
                <a:cs typeface="Lucida Sans Unicode" panose="020B0602030504020204" pitchFamily="34" charset="0"/>
              </a:rPr>
              <a:t>Consistent response </a:t>
            </a:r>
          </a:p>
          <a:p>
            <a:pPr lvl="1">
              <a:buFont typeface="Arial" panose="020B0604020202020204" pitchFamily="34" charset="0"/>
              <a:buChar char="•"/>
            </a:pPr>
            <a:r>
              <a:rPr lang="en-GB" dirty="0">
                <a:solidFill>
                  <a:srgbClr val="000000"/>
                </a:solidFill>
                <a:cs typeface="Lucida Sans Unicode" panose="020B0602030504020204" pitchFamily="34" charset="0"/>
              </a:rPr>
              <a:t>May not be real time </a:t>
            </a:r>
          </a:p>
          <a:p>
            <a:pPr lvl="1">
              <a:buFont typeface="Arial" panose="020B0604020202020204" pitchFamily="34" charset="0"/>
              <a:buChar char="•"/>
            </a:pPr>
            <a:r>
              <a:rPr lang="en-GB" dirty="0">
                <a:solidFill>
                  <a:srgbClr val="000000"/>
                </a:solidFill>
                <a:cs typeface="Lucida Sans Unicode" panose="020B0602030504020204" pitchFamily="34" charset="0"/>
              </a:rPr>
              <a:t>Data confidentiality and integrity </a:t>
            </a:r>
          </a:p>
          <a:p>
            <a:pPr lvl="1">
              <a:buFont typeface="Arial" panose="020B0604020202020204" pitchFamily="34" charset="0"/>
              <a:buChar char="•"/>
            </a:pPr>
            <a:endParaRPr lang="en-GB" dirty="0">
              <a:solidFill>
                <a:srgbClr val="000000"/>
              </a:solidFill>
              <a:cs typeface="Lucida Sans Unicode" panose="020B0602030504020204" pitchFamily="34" charset="0"/>
            </a:endParaRPr>
          </a:p>
        </p:txBody>
      </p:sp>
    </p:spTree>
    <p:extLst>
      <p:ext uri="{BB962C8B-B14F-4D97-AF65-F5344CB8AC3E}">
        <p14:creationId xmlns:p14="http://schemas.microsoft.com/office/powerpoint/2010/main" val="4151202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73F63-D4F3-6F71-FA2A-E73C631AE562}"/>
              </a:ext>
            </a:extLst>
          </p:cNvPr>
          <p:cNvSpPr>
            <a:spLocks noGrp="1"/>
          </p:cNvSpPr>
          <p:nvPr>
            <p:ph type="title"/>
          </p:nvPr>
        </p:nvSpPr>
        <p:spPr>
          <a:xfrm>
            <a:off x="1097280" y="286603"/>
            <a:ext cx="10058400" cy="702305"/>
          </a:xfrm>
        </p:spPr>
        <p:txBody>
          <a:bodyPr>
            <a:normAutofit fontScale="90000"/>
          </a:bodyPr>
          <a:lstStyle/>
          <a:p>
            <a:r>
              <a:rPr lang="en-US" sz="4900" dirty="0">
                <a:solidFill>
                  <a:srgbClr val="00B0F0"/>
                </a:solidFill>
              </a:rPr>
              <a:t>Cyber security  in maritime sector</a:t>
            </a:r>
            <a:endParaRPr lang="en-GB" dirty="0"/>
          </a:p>
        </p:txBody>
      </p:sp>
      <p:sp>
        <p:nvSpPr>
          <p:cNvPr id="5" name="Slide Number Placeholder 4">
            <a:extLst>
              <a:ext uri="{FF2B5EF4-FFF2-40B4-BE49-F238E27FC236}">
                <a16:creationId xmlns:a16="http://schemas.microsoft.com/office/drawing/2014/main" id="{BA11AD84-B1D2-E237-377A-CD1F8CA26A1C}"/>
              </a:ext>
            </a:extLst>
          </p:cNvPr>
          <p:cNvSpPr>
            <a:spLocks noGrp="1"/>
          </p:cNvSpPr>
          <p:nvPr>
            <p:ph type="sldNum" sz="quarter" idx="12"/>
          </p:nvPr>
        </p:nvSpPr>
        <p:spPr/>
        <p:txBody>
          <a:bodyPr/>
          <a:lstStyle/>
          <a:p>
            <a:fld id="{3A98EE3D-8CD1-4C3F-BD1C-C98C9596463C}" type="slidenum">
              <a:rPr lang="en-US" smtClean="0"/>
              <a:t>17</a:t>
            </a:fld>
            <a:endParaRPr lang="en-US" dirty="0"/>
          </a:p>
        </p:txBody>
      </p:sp>
      <p:pic>
        <p:nvPicPr>
          <p:cNvPr id="6" name="Picture 2" descr="Cyber-security_Information-Operation-Technology_720">
            <a:extLst>
              <a:ext uri="{FF2B5EF4-FFF2-40B4-BE49-F238E27FC236}">
                <a16:creationId xmlns:a16="http://schemas.microsoft.com/office/drawing/2014/main" id="{EF64F306-CD9E-9A93-6CC5-5430F3FE77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774" y="1623901"/>
            <a:ext cx="6867525" cy="30670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9DFD8A4-9259-C3DE-3FD4-3A45AE1CBB4C}"/>
              </a:ext>
            </a:extLst>
          </p:cNvPr>
          <p:cNvSpPr txBox="1"/>
          <p:nvPr/>
        </p:nvSpPr>
        <p:spPr>
          <a:xfrm>
            <a:off x="1027355" y="6186768"/>
            <a:ext cx="9624508" cy="369332"/>
          </a:xfrm>
          <a:prstGeom prst="rect">
            <a:avLst/>
          </a:prstGeom>
          <a:noFill/>
        </p:spPr>
        <p:txBody>
          <a:bodyPr wrap="square">
            <a:spAutoFit/>
          </a:bodyPr>
          <a:lstStyle/>
          <a:p>
            <a:r>
              <a:rPr lang="en-GB" dirty="0"/>
              <a:t>https://www.dnv.com/maritime/insights/topics/maritime-cyber-security/</a:t>
            </a:r>
          </a:p>
        </p:txBody>
      </p:sp>
    </p:spTree>
    <p:extLst>
      <p:ext uri="{BB962C8B-B14F-4D97-AF65-F5344CB8AC3E}">
        <p14:creationId xmlns:p14="http://schemas.microsoft.com/office/powerpoint/2010/main" val="1607170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705A85-1F8F-521C-B72F-0746B0351B2A}"/>
              </a:ext>
            </a:extLst>
          </p:cNvPr>
          <p:cNvSpPr txBox="1">
            <a:spLocks/>
          </p:cNvSpPr>
          <p:nvPr/>
        </p:nvSpPr>
        <p:spPr>
          <a:xfrm>
            <a:off x="683232" y="736149"/>
            <a:ext cx="3468257" cy="1173154"/>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n-US" sz="3600" dirty="0"/>
              <a:t>ICS/SCADA Around Us</a:t>
            </a:r>
          </a:p>
        </p:txBody>
      </p:sp>
      <p:sp>
        <p:nvSpPr>
          <p:cNvPr id="8" name="TextBox 7">
            <a:extLst>
              <a:ext uri="{FF2B5EF4-FFF2-40B4-BE49-F238E27FC236}">
                <a16:creationId xmlns:a16="http://schemas.microsoft.com/office/drawing/2014/main" id="{34D1E223-F3E8-AD81-269B-AD4042118C58}"/>
              </a:ext>
            </a:extLst>
          </p:cNvPr>
          <p:cNvSpPr txBox="1"/>
          <p:nvPr/>
        </p:nvSpPr>
        <p:spPr>
          <a:xfrm>
            <a:off x="4992513" y="844922"/>
            <a:ext cx="6096000" cy="667875"/>
          </a:xfrm>
          <a:prstGeom prst="rect">
            <a:avLst/>
          </a:prstGeom>
          <a:noFill/>
        </p:spPr>
        <p:txBody>
          <a:bodyPr wrap="square">
            <a:spAutoFit/>
          </a:bodyPr>
          <a:lstStyle/>
          <a:p>
            <a:pPr marL="285750" indent="-285750">
              <a:lnSpc>
                <a:spcPct val="90000"/>
              </a:lnSpc>
              <a:spcAft>
                <a:spcPts val="600"/>
              </a:spcAft>
              <a:buFont typeface="Arial" panose="020B0604020202020204" pitchFamily="34" charset="0"/>
              <a:buChar char="•"/>
            </a:pPr>
            <a:r>
              <a:rPr lang="en-US" sz="1800" dirty="0"/>
              <a:t>ICS: Industrial Control System</a:t>
            </a:r>
          </a:p>
          <a:p>
            <a:pPr marL="285750" indent="-285750">
              <a:lnSpc>
                <a:spcPct val="90000"/>
              </a:lnSpc>
              <a:spcAft>
                <a:spcPts val="600"/>
              </a:spcAft>
              <a:buFont typeface="Arial" panose="020B0604020202020204" pitchFamily="34" charset="0"/>
              <a:buChar char="•"/>
            </a:pPr>
            <a:r>
              <a:rPr lang="en-US" sz="1800" dirty="0"/>
              <a:t>SCADA: Supervisory Control and Data Acquisition</a:t>
            </a:r>
          </a:p>
        </p:txBody>
      </p:sp>
      <p:pic>
        <p:nvPicPr>
          <p:cNvPr id="9" name="Picture 8">
            <a:extLst>
              <a:ext uri="{FF2B5EF4-FFF2-40B4-BE49-F238E27FC236}">
                <a16:creationId xmlns:a16="http://schemas.microsoft.com/office/drawing/2014/main" id="{92A38F98-52F0-1D58-545B-EDD7D5794587}"/>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468" r="11142" b="2"/>
          <a:stretch/>
        </p:blipFill>
        <p:spPr>
          <a:xfrm>
            <a:off x="1884083" y="2442135"/>
            <a:ext cx="4140200" cy="3111500"/>
          </a:xfrm>
          <a:custGeom>
            <a:avLst/>
            <a:gdLst/>
            <a:ahLst/>
            <a:cxnLst/>
            <a:rect l="l" t="t" r="r" b="b"/>
            <a:pathLst>
              <a:path w="4063868" h="3072200">
                <a:moveTo>
                  <a:pt x="288818" y="0"/>
                </a:moveTo>
                <a:lnTo>
                  <a:pt x="3775050" y="0"/>
                </a:lnTo>
                <a:lnTo>
                  <a:pt x="3818625" y="71726"/>
                </a:lnTo>
                <a:cubicBezTo>
                  <a:pt x="3975028" y="359637"/>
                  <a:pt x="4063868" y="689577"/>
                  <a:pt x="4063868" y="1040266"/>
                </a:cubicBezTo>
                <a:cubicBezTo>
                  <a:pt x="4063868" y="2162473"/>
                  <a:pt x="3154140" y="3072200"/>
                  <a:pt x="2031934" y="3072200"/>
                </a:cubicBezTo>
                <a:cubicBezTo>
                  <a:pt x="909728" y="3072200"/>
                  <a:pt x="0" y="2162473"/>
                  <a:pt x="0" y="1040266"/>
                </a:cubicBezTo>
                <a:cubicBezTo>
                  <a:pt x="0" y="689577"/>
                  <a:pt x="88841" y="359637"/>
                  <a:pt x="245244" y="71726"/>
                </a:cubicBezTo>
                <a:close/>
              </a:path>
            </a:pathLst>
          </a:custGeom>
        </p:spPr>
      </p:pic>
      <p:pic>
        <p:nvPicPr>
          <p:cNvPr id="10" name="Picture 9">
            <a:extLst>
              <a:ext uri="{FF2B5EF4-FFF2-40B4-BE49-F238E27FC236}">
                <a16:creationId xmlns:a16="http://schemas.microsoft.com/office/drawing/2014/main" id="{6A41A081-C9F6-5464-9829-039760D78D7E}"/>
              </a:ext>
            </a:extLst>
          </p:cNvPr>
          <p:cNvPicPr>
            <a:picLocks noChangeAspect="1"/>
          </p:cNvPicPr>
          <p:nvPr/>
        </p:nvPicPr>
        <p:blipFill>
          <a:blip r:embed="rId4"/>
          <a:stretch>
            <a:fillRect/>
          </a:stretch>
        </p:blipFill>
        <p:spPr>
          <a:xfrm>
            <a:off x="7415306" y="2311026"/>
            <a:ext cx="4140200" cy="2692400"/>
          </a:xfrm>
          <a:prstGeom prst="rect">
            <a:avLst/>
          </a:prstGeom>
        </p:spPr>
      </p:pic>
    </p:spTree>
    <p:extLst>
      <p:ext uri="{BB962C8B-B14F-4D97-AF65-F5344CB8AC3E}">
        <p14:creationId xmlns:p14="http://schemas.microsoft.com/office/powerpoint/2010/main" val="756051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795169" y="555812"/>
            <a:ext cx="10058400" cy="806823"/>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r>
              <a:rPr lang="en-GB" sz="3600" dirty="0">
                <a:solidFill>
                  <a:srgbClr val="00A0DA"/>
                </a:solidFill>
                <a:latin typeface="Arial"/>
                <a:cs typeface="Arial"/>
              </a:rPr>
              <a:t>What is Risk?</a:t>
            </a:r>
            <a:br>
              <a:rPr lang="en-GB" sz="3600" dirty="0">
                <a:solidFill>
                  <a:srgbClr val="00A0DA"/>
                </a:solidFill>
                <a:latin typeface="Arial"/>
                <a:cs typeface="Arial"/>
              </a:rPr>
            </a:br>
            <a:endParaRPr lang="en-GB" sz="3600" dirty="0">
              <a:solidFill>
                <a:srgbClr val="00B0F0"/>
              </a:solidFill>
            </a:endParaRP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88315" y="977153"/>
            <a:ext cx="9472108" cy="5127812"/>
          </a:xfrm>
        </p:spPr>
        <p:txBody>
          <a:bodyPr>
            <a:normAutofit/>
          </a:bodyPr>
          <a:lstStyle/>
          <a:p>
            <a:pPr lvl="1">
              <a:buFont typeface="Arial" panose="020B0604020202020204" pitchFamily="34" charset="0"/>
              <a:buChar char="•"/>
            </a:pPr>
            <a:endParaRPr lang="en-US" dirty="0">
              <a:ea typeface="ＭＳ Ｐゴシック" pitchFamily="34" charset="-128"/>
            </a:endParaRPr>
          </a:p>
          <a:p>
            <a:pPr marL="201168" lvl="1" indent="0" algn="ctr">
              <a:buNone/>
            </a:pPr>
            <a:r>
              <a:rPr lang="en-CA" sz="2000" dirty="0">
                <a:solidFill>
                  <a:srgbClr val="000000"/>
                </a:solidFill>
                <a:latin typeface="Arial"/>
                <a:cs typeface="Arial"/>
              </a:rPr>
              <a:t>An uncertain event or a set of events that should it occur will have an effect on the achievement of objectives</a:t>
            </a:r>
            <a:endParaRPr lang="en-GB" sz="2000" dirty="0"/>
          </a:p>
          <a:p>
            <a:pPr lvl="1">
              <a:buFont typeface="Arial" panose="020B0604020202020204" pitchFamily="34" charset="0"/>
              <a:buChar char="•"/>
            </a:pPr>
            <a:endParaRPr lang="en-GB" dirty="0"/>
          </a:p>
        </p:txBody>
      </p:sp>
      <p:sp>
        <p:nvSpPr>
          <p:cNvPr id="4" name="Rectangle 3">
            <a:extLst>
              <a:ext uri="{FF2B5EF4-FFF2-40B4-BE49-F238E27FC236}">
                <a16:creationId xmlns:a16="http://schemas.microsoft.com/office/drawing/2014/main" id="{1AEDB4A0-DDAC-F75A-A38A-8B2E1A0F17F4}"/>
              </a:ext>
            </a:extLst>
          </p:cNvPr>
          <p:cNvSpPr/>
          <p:nvPr/>
        </p:nvSpPr>
        <p:spPr>
          <a:xfrm>
            <a:off x="5591363" y="2504183"/>
            <a:ext cx="4572000" cy="423834"/>
          </a:xfrm>
          <a:prstGeom prst="rect">
            <a:avLst/>
          </a:prstGeom>
        </p:spPr>
        <p:txBody>
          <a:bodyPr>
            <a:spAutoFit/>
          </a:bodyPr>
          <a:lstStyle/>
          <a:p>
            <a:pPr algn="r">
              <a:lnSpc>
                <a:spcPts val="2900"/>
              </a:lnSpc>
              <a:tabLst>
                <a:tab pos="342900" algn="l"/>
              </a:tabLst>
            </a:pPr>
            <a:r>
              <a:rPr lang="en-CA" b="1" dirty="0" err="1">
                <a:solidFill>
                  <a:srgbClr val="000000"/>
                </a:solidFill>
                <a:latin typeface="Arial"/>
                <a:cs typeface="Arial"/>
              </a:rPr>
              <a:t>M_o_R</a:t>
            </a:r>
            <a:endParaRPr lang="en-CA" b="1" dirty="0">
              <a:solidFill>
                <a:srgbClr val="000000"/>
              </a:solidFill>
              <a:latin typeface="Arial"/>
              <a:cs typeface="Arial"/>
            </a:endParaRPr>
          </a:p>
        </p:txBody>
      </p:sp>
      <p:sp>
        <p:nvSpPr>
          <p:cNvPr id="6" name="TextBox 5">
            <a:extLst>
              <a:ext uri="{FF2B5EF4-FFF2-40B4-BE49-F238E27FC236}">
                <a16:creationId xmlns:a16="http://schemas.microsoft.com/office/drawing/2014/main" id="{7017A2C0-CE9E-9A0E-25F8-BA494C3C84F4}"/>
              </a:ext>
            </a:extLst>
          </p:cNvPr>
          <p:cNvSpPr txBox="1"/>
          <p:nvPr/>
        </p:nvSpPr>
        <p:spPr>
          <a:xfrm>
            <a:off x="1174377" y="3292128"/>
            <a:ext cx="9170894" cy="2655214"/>
          </a:xfrm>
          <a:prstGeom prst="rect">
            <a:avLst/>
          </a:prstGeom>
          <a:noFill/>
        </p:spPr>
        <p:txBody>
          <a:bodyPr wrap="square">
            <a:spAutoFit/>
          </a:bodyPr>
          <a:lstStyle/>
          <a:p>
            <a:pPr>
              <a:lnSpc>
                <a:spcPts val="2900"/>
              </a:lnSpc>
              <a:buFont typeface="Arial" pitchFamily="34" charset="0"/>
              <a:buChar char="•"/>
              <a:tabLst>
                <a:tab pos="342900" algn="l"/>
              </a:tabLst>
            </a:pPr>
            <a:r>
              <a:rPr lang="en-CA" dirty="0">
                <a:solidFill>
                  <a:srgbClr val="000000"/>
                </a:solidFill>
                <a:latin typeface="Arial"/>
                <a:cs typeface="Arial"/>
              </a:rPr>
              <a:t>Energy sector organizations those concern  with programs or projects will encounter uncertain events  when trying to achieve their objectives</a:t>
            </a:r>
          </a:p>
          <a:p>
            <a:pPr lvl="1">
              <a:lnSpc>
                <a:spcPts val="2900"/>
              </a:lnSpc>
              <a:buFont typeface="Arial" pitchFamily="34" charset="0"/>
              <a:buChar char="•"/>
              <a:tabLst>
                <a:tab pos="342900" algn="l"/>
              </a:tabLst>
            </a:pPr>
            <a:r>
              <a:rPr lang="en-CA" dirty="0">
                <a:solidFill>
                  <a:srgbClr val="000000"/>
                </a:solidFill>
                <a:latin typeface="Arial"/>
                <a:cs typeface="Arial"/>
              </a:rPr>
              <a:t>These events may arise inside or outside of the organization </a:t>
            </a:r>
          </a:p>
          <a:p>
            <a:pPr lvl="1">
              <a:lnSpc>
                <a:spcPts val="2900"/>
              </a:lnSpc>
              <a:buFont typeface="Arial" pitchFamily="34" charset="0"/>
              <a:buChar char="•"/>
              <a:tabLst>
                <a:tab pos="342900" algn="l"/>
              </a:tabLst>
            </a:pPr>
            <a:r>
              <a:rPr lang="en-CA" dirty="0">
                <a:solidFill>
                  <a:srgbClr val="000000"/>
                </a:solidFill>
                <a:latin typeface="Arial"/>
                <a:cs typeface="Arial"/>
              </a:rPr>
              <a:t>Threat: an uncertain event that would have a </a:t>
            </a:r>
            <a:r>
              <a:rPr lang="en-CA" dirty="0">
                <a:solidFill>
                  <a:srgbClr val="FF0000"/>
                </a:solidFill>
                <a:latin typeface="Arial"/>
                <a:cs typeface="Arial"/>
              </a:rPr>
              <a:t>negative</a:t>
            </a:r>
            <a:r>
              <a:rPr lang="en-CA" dirty="0">
                <a:solidFill>
                  <a:srgbClr val="000000"/>
                </a:solidFill>
                <a:latin typeface="Arial"/>
                <a:cs typeface="Arial"/>
              </a:rPr>
              <a:t> impact on the objectives if it occurred </a:t>
            </a:r>
          </a:p>
          <a:p>
            <a:pPr lvl="1">
              <a:lnSpc>
                <a:spcPts val="2900"/>
              </a:lnSpc>
              <a:buFont typeface="Arial" pitchFamily="34" charset="0"/>
              <a:buChar char="•"/>
              <a:tabLst>
                <a:tab pos="342900" algn="l"/>
              </a:tabLst>
            </a:pPr>
            <a:r>
              <a:rPr lang="en-CA" dirty="0">
                <a:solidFill>
                  <a:srgbClr val="000000"/>
                </a:solidFill>
                <a:latin typeface="Arial"/>
                <a:cs typeface="Arial"/>
              </a:rPr>
              <a:t>Opportunity: an uncertain event that would have a </a:t>
            </a:r>
            <a:r>
              <a:rPr lang="en-CA" dirty="0">
                <a:solidFill>
                  <a:srgbClr val="FF0000"/>
                </a:solidFill>
                <a:latin typeface="Arial"/>
                <a:cs typeface="Arial"/>
              </a:rPr>
              <a:t>positive </a:t>
            </a:r>
            <a:r>
              <a:rPr lang="en-CA" dirty="0">
                <a:solidFill>
                  <a:srgbClr val="000000"/>
                </a:solidFill>
                <a:latin typeface="Arial"/>
                <a:cs typeface="Arial"/>
              </a:rPr>
              <a:t>impact on the objective if it occurred </a:t>
            </a:r>
          </a:p>
        </p:txBody>
      </p:sp>
    </p:spTree>
    <p:extLst>
      <p:ext uri="{BB962C8B-B14F-4D97-AF65-F5344CB8AC3E}">
        <p14:creationId xmlns:p14="http://schemas.microsoft.com/office/powerpoint/2010/main" val="3090773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Cybersecurity Risk Management and Governance</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643379" y="1749479"/>
            <a:ext cx="5885179" cy="533400"/>
          </a:xfrm>
        </p:spPr>
        <p:txBody>
          <a:bodyPr>
            <a:normAutofit fontScale="92500" lnSpcReduction="20000"/>
          </a:bodyPr>
          <a:lstStyle/>
          <a:p>
            <a:r>
              <a:rPr lang="en-US" dirty="0"/>
              <a:t>Goals: Who-What-Why you need to take this training</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824242" y="3006909"/>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643379" y="3009613"/>
            <a:ext cx="5885179" cy="533400"/>
          </a:xfrm>
        </p:spPr>
        <p:txBody>
          <a:bodyPr/>
          <a:lstStyle/>
          <a:p>
            <a:r>
              <a:rPr lang="en-US" dirty="0"/>
              <a:t>Learning outcomes</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824242" y="3635783"/>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643379" y="3638169"/>
            <a:ext cx="5885179" cy="533400"/>
          </a:xfrm>
        </p:spPr>
        <p:txBody>
          <a:bodyPr/>
          <a:lstStyle/>
          <a:p>
            <a:r>
              <a:rPr lang="en-US" dirty="0"/>
              <a:t>Training outlines</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824242" y="4264656"/>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643379" y="4269747"/>
            <a:ext cx="5885179" cy="533400"/>
          </a:xfrm>
        </p:spPr>
        <p:txBody>
          <a:bodyPr/>
          <a:lstStyle/>
          <a:p>
            <a:r>
              <a:rPr lang="en-US" dirty="0"/>
              <a:t>Exercises details</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824242" y="2378035"/>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643379" y="2378035"/>
            <a:ext cx="5885179" cy="533400"/>
          </a:xfrm>
        </p:spPr>
        <p:txBody>
          <a:bodyPr>
            <a:normAutofit/>
          </a:bodyPr>
          <a:lstStyle/>
          <a:p>
            <a:r>
              <a:rPr lang="en-US" dirty="0"/>
              <a:t>Training logistics: When-Where-How</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2" name="Footer Placeholder 1">
            <a:extLst>
              <a:ext uri="{FF2B5EF4-FFF2-40B4-BE49-F238E27FC236}">
                <a16:creationId xmlns:a16="http://schemas.microsoft.com/office/drawing/2014/main" id="{D331A928-7D63-B78C-FAE3-45A3106D5FBC}"/>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807966" y="498666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627103" y="4989054"/>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Practical information and requirements</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807966" y="5615541"/>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627103" y="5620632"/>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Registration information and contacts</a:t>
            </a:r>
          </a:p>
        </p:txBody>
      </p:sp>
    </p:spTree>
    <p:extLst>
      <p:ext uri="{BB962C8B-B14F-4D97-AF65-F5344CB8AC3E}">
        <p14:creationId xmlns:p14="http://schemas.microsoft.com/office/powerpoint/2010/main" val="648501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26950" y="242046"/>
            <a:ext cx="10058400" cy="833719"/>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r>
              <a:rPr lang="en-CA" sz="3600" dirty="0">
                <a:solidFill>
                  <a:srgbClr val="00A0DA"/>
                </a:solidFill>
                <a:latin typeface="Arial"/>
                <a:cs typeface="Arial"/>
              </a:rPr>
              <a:t>What is Cyber Security Risk?</a:t>
            </a:r>
            <a:br>
              <a:rPr lang="en-CA" sz="3600" dirty="0">
                <a:solidFill>
                  <a:srgbClr val="00A0DA"/>
                </a:solidFill>
                <a:latin typeface="Arial"/>
                <a:cs typeface="Arial"/>
              </a:rPr>
            </a:br>
            <a:endParaRPr lang="en-GB" sz="3600" dirty="0">
              <a:solidFill>
                <a:srgbClr val="00B0F0"/>
              </a:solidFill>
            </a:endParaRP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88315" y="977153"/>
            <a:ext cx="9472108" cy="5127812"/>
          </a:xfrm>
        </p:spPr>
        <p:txBody>
          <a:bodyPr>
            <a:normAutofit/>
          </a:bodyPr>
          <a:lstStyle/>
          <a:p>
            <a:pPr lvl="1">
              <a:buFont typeface="Arial" panose="020B0604020202020204" pitchFamily="34" charset="0"/>
              <a:buChar char="•"/>
            </a:pPr>
            <a:endParaRPr lang="en-US" dirty="0">
              <a:ea typeface="ＭＳ Ｐゴシック" pitchFamily="34" charset="-128"/>
            </a:endParaRPr>
          </a:p>
          <a:p>
            <a:pPr lvl="1">
              <a:buFont typeface="Arial" panose="020B0604020202020204" pitchFamily="34" charset="0"/>
              <a:buChar char="•"/>
            </a:pPr>
            <a:endParaRPr lang="en-GB" dirty="0"/>
          </a:p>
        </p:txBody>
      </p:sp>
      <p:sp>
        <p:nvSpPr>
          <p:cNvPr id="4" name="TextBox 3">
            <a:extLst>
              <a:ext uri="{FF2B5EF4-FFF2-40B4-BE49-F238E27FC236}">
                <a16:creationId xmlns:a16="http://schemas.microsoft.com/office/drawing/2014/main" id="{3686A6A5-753E-AB2F-8522-8D80426EEBDF}"/>
              </a:ext>
            </a:extLst>
          </p:cNvPr>
          <p:cNvSpPr txBox="1"/>
          <p:nvPr/>
        </p:nvSpPr>
        <p:spPr>
          <a:xfrm>
            <a:off x="2039769" y="820272"/>
            <a:ext cx="7569200" cy="990600"/>
          </a:xfrm>
          <a:prstGeom prst="rect">
            <a:avLst/>
          </a:prstGeom>
          <a:noFill/>
        </p:spPr>
        <p:txBody>
          <a:bodyPr vert="horz" wrap="none" lIns="0" tIns="0" rIns="0" bIns="0" rtlCol="0">
            <a:spAutoFit/>
          </a:bodyPr>
          <a:lstStyle/>
          <a:p>
            <a:pPr>
              <a:lnSpc>
                <a:spcPts val="3400"/>
              </a:lnSpc>
              <a:tabLst>
                <a:tab pos="1282700" algn="l"/>
              </a:tabLst>
            </a:pPr>
            <a:r>
              <a:rPr lang="en-CA" sz="2795" dirty="0">
                <a:solidFill>
                  <a:srgbClr val="FF0000"/>
                </a:solidFill>
                <a:latin typeface="Times New Roman"/>
                <a:cs typeface="Times New Roman"/>
              </a:rPr>
              <a:t>The expected loss of confidentiality, Integrity,</a:t>
            </a:r>
            <a:br>
              <a:rPr lang="en-CA" sz="2795" dirty="0">
                <a:solidFill>
                  <a:srgbClr val="000000"/>
                </a:solidFill>
                <a:latin typeface="Times New Roman"/>
              </a:rPr>
            </a:br>
            <a:r>
              <a:rPr lang="en-CA" sz="2795" dirty="0">
                <a:solidFill>
                  <a:srgbClr val="FF0000"/>
                </a:solidFill>
                <a:latin typeface="Times New Roman"/>
                <a:cs typeface="Times New Roman"/>
              </a:rPr>
              <a:t>	Availability or Accountability</a:t>
            </a:r>
          </a:p>
          <a:p>
            <a:pPr>
              <a:lnSpc>
                <a:spcPts val="3400"/>
              </a:lnSpc>
            </a:pPr>
            <a:endParaRPr lang="en-CA" sz="2795" dirty="0">
              <a:solidFill>
                <a:srgbClr val="000000"/>
              </a:solidFill>
            </a:endParaRPr>
          </a:p>
        </p:txBody>
      </p:sp>
      <p:sp>
        <p:nvSpPr>
          <p:cNvPr id="5" name="TextBox 4">
            <a:extLst>
              <a:ext uri="{FF2B5EF4-FFF2-40B4-BE49-F238E27FC236}">
                <a16:creationId xmlns:a16="http://schemas.microsoft.com/office/drawing/2014/main" id="{841AFA45-C351-FFDF-8810-0692AC8624E1}"/>
              </a:ext>
            </a:extLst>
          </p:cNvPr>
          <p:cNvSpPr txBox="1"/>
          <p:nvPr/>
        </p:nvSpPr>
        <p:spPr>
          <a:xfrm>
            <a:off x="2225488" y="2339796"/>
            <a:ext cx="8496300" cy="1130300"/>
          </a:xfrm>
          <a:prstGeom prst="rect">
            <a:avLst/>
          </a:prstGeom>
          <a:noFill/>
        </p:spPr>
        <p:txBody>
          <a:bodyPr vert="horz" wrap="none" lIns="0" tIns="0" rIns="0" bIns="0" rtlCol="0">
            <a:spAutoFit/>
          </a:bodyPr>
          <a:lstStyle/>
          <a:p>
            <a:pPr>
              <a:lnSpc>
                <a:spcPts val="3800"/>
              </a:lnSpc>
              <a:tabLst>
                <a:tab pos="787400" algn="l"/>
              </a:tabLst>
            </a:pPr>
            <a:r>
              <a:rPr lang="en-CA" sz="3204" dirty="0">
                <a:solidFill>
                  <a:srgbClr val="C00000"/>
                </a:solidFill>
                <a:latin typeface="Times New Roman"/>
                <a:cs typeface="Times New Roman"/>
              </a:rPr>
              <a:t>The probable frequency and probable magnitude</a:t>
            </a:r>
            <a:br>
              <a:rPr lang="en-CA" sz="3204" dirty="0">
                <a:solidFill>
                  <a:srgbClr val="000000"/>
                </a:solidFill>
                <a:latin typeface="Times New Roman"/>
              </a:rPr>
            </a:br>
            <a:r>
              <a:rPr lang="en-CA" sz="3204" dirty="0">
                <a:solidFill>
                  <a:srgbClr val="C00000"/>
                </a:solidFill>
                <a:latin typeface="Times New Roman"/>
                <a:cs typeface="Times New Roman"/>
              </a:rPr>
              <a:t>	of future loss of confidentiality, integrity,</a:t>
            </a:r>
          </a:p>
          <a:p>
            <a:pPr>
              <a:lnSpc>
                <a:spcPts val="3800"/>
              </a:lnSpc>
            </a:pPr>
            <a:endParaRPr lang="en-CA" sz="3204" dirty="0">
              <a:solidFill>
                <a:srgbClr val="000000"/>
              </a:solidFill>
            </a:endParaRPr>
          </a:p>
        </p:txBody>
      </p:sp>
      <p:sp>
        <p:nvSpPr>
          <p:cNvPr id="7" name="TextBox 6">
            <a:extLst>
              <a:ext uri="{FF2B5EF4-FFF2-40B4-BE49-F238E27FC236}">
                <a16:creationId xmlns:a16="http://schemas.microsoft.com/office/drawing/2014/main" id="{7D572439-B2A7-3CF6-5CC0-7699A0A611EC}"/>
              </a:ext>
            </a:extLst>
          </p:cNvPr>
          <p:cNvSpPr txBox="1"/>
          <p:nvPr/>
        </p:nvSpPr>
        <p:spPr>
          <a:xfrm>
            <a:off x="779928" y="4446964"/>
            <a:ext cx="9941859" cy="1569660"/>
          </a:xfrm>
          <a:prstGeom prst="rect">
            <a:avLst/>
          </a:prstGeom>
          <a:noFill/>
        </p:spPr>
        <p:txBody>
          <a:bodyPr wrap="square">
            <a:spAutoFit/>
          </a:bodyPr>
          <a:lstStyle/>
          <a:p>
            <a:pPr algn="ctr"/>
            <a:r>
              <a:rPr lang="en-CA" sz="2400" dirty="0">
                <a:solidFill>
                  <a:srgbClr val="000000"/>
                </a:solidFill>
                <a:latin typeface="Times New Roman"/>
                <a:cs typeface="Times New Roman"/>
              </a:rPr>
              <a:t>The goal of risk management is to </a:t>
            </a:r>
            <a:r>
              <a:rPr lang="en-CA" sz="2400" dirty="0">
                <a:solidFill>
                  <a:srgbClr val="006FC0"/>
                </a:solidFill>
                <a:latin typeface="Times New Roman"/>
                <a:cs typeface="Times New Roman"/>
              </a:rPr>
              <a:t>maximize</a:t>
            </a:r>
            <a:r>
              <a:rPr lang="en-CA" sz="2400" dirty="0">
                <a:solidFill>
                  <a:srgbClr val="000000"/>
                </a:solidFill>
                <a:latin typeface="Times New Roman"/>
                <a:cs typeface="Times New Roman"/>
              </a:rPr>
              <a:t> the</a:t>
            </a:r>
            <a:br>
              <a:rPr lang="en-CA" sz="2400" dirty="0">
                <a:solidFill>
                  <a:srgbClr val="000000"/>
                </a:solidFill>
                <a:latin typeface="Times New Roman"/>
              </a:rPr>
            </a:br>
            <a:r>
              <a:rPr lang="en-CA" sz="2400" dirty="0">
                <a:solidFill>
                  <a:srgbClr val="000000"/>
                </a:solidFill>
                <a:latin typeface="Times New Roman"/>
                <a:cs typeface="Times New Roman"/>
              </a:rPr>
              <a:t>output  of  the  organization  in  terms  of  services,</a:t>
            </a:r>
            <a:br>
              <a:rPr lang="en-CA" sz="2400" dirty="0">
                <a:solidFill>
                  <a:srgbClr val="000000"/>
                </a:solidFill>
                <a:latin typeface="Times New Roman"/>
              </a:rPr>
            </a:br>
            <a:r>
              <a:rPr lang="en-CA" sz="2400" dirty="0">
                <a:solidFill>
                  <a:srgbClr val="000000"/>
                </a:solidFill>
                <a:latin typeface="Times New Roman"/>
                <a:cs typeface="Times New Roman"/>
              </a:rPr>
              <a:t>product and revenue while </a:t>
            </a:r>
            <a:r>
              <a:rPr lang="en-CA" sz="2400" dirty="0">
                <a:solidFill>
                  <a:srgbClr val="006FC0"/>
                </a:solidFill>
                <a:latin typeface="Times New Roman"/>
                <a:cs typeface="Times New Roman"/>
              </a:rPr>
              <a:t>minimizing</a:t>
            </a:r>
            <a:r>
              <a:rPr lang="en-CA" sz="2400" dirty="0">
                <a:solidFill>
                  <a:srgbClr val="000000"/>
                </a:solidFill>
                <a:latin typeface="Times New Roman"/>
                <a:cs typeface="Times New Roman"/>
              </a:rPr>
              <a:t> the chance of</a:t>
            </a:r>
            <a:br>
              <a:rPr lang="en-CA" sz="2400" dirty="0">
                <a:solidFill>
                  <a:srgbClr val="000000"/>
                </a:solidFill>
                <a:latin typeface="Times New Roman"/>
              </a:rPr>
            </a:br>
            <a:r>
              <a:rPr lang="en-CA" sz="2400" dirty="0">
                <a:solidFill>
                  <a:srgbClr val="000000"/>
                </a:solidFill>
                <a:latin typeface="Times New Roman"/>
                <a:cs typeface="Times New Roman"/>
              </a:rPr>
              <a:t>unexpected negative outcomes</a:t>
            </a:r>
            <a:endParaRPr lang="en-GB" sz="2400" dirty="0"/>
          </a:p>
        </p:txBody>
      </p:sp>
    </p:spTree>
    <p:extLst>
      <p:ext uri="{BB962C8B-B14F-4D97-AF65-F5344CB8AC3E}">
        <p14:creationId xmlns:p14="http://schemas.microsoft.com/office/powerpoint/2010/main" val="3964976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r>
              <a:rPr lang="en-US" sz="3600" dirty="0">
                <a:solidFill>
                  <a:srgbClr val="00B0F0"/>
                </a:solidFill>
              </a:rPr>
              <a:t>Risk Management framework</a:t>
            </a:r>
            <a:endParaRPr lang="en-GB" sz="3600" dirty="0">
              <a:solidFill>
                <a:srgbClr val="00B0F0"/>
              </a:solidFill>
            </a:endParaRP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88315" y="977153"/>
            <a:ext cx="9472108" cy="5127812"/>
          </a:xfrm>
        </p:spPr>
        <p:txBody>
          <a:bodyPr>
            <a:normAutofit/>
          </a:bodyPr>
          <a:lstStyle/>
          <a:p>
            <a:pPr lvl="1">
              <a:buFont typeface="Arial" panose="020B0604020202020204" pitchFamily="34" charset="0"/>
              <a:buChar char="•"/>
            </a:pPr>
            <a:endParaRPr lang="en-US" dirty="0">
              <a:ea typeface="ＭＳ Ｐゴシック" pitchFamily="34" charset="-128"/>
            </a:endParaRPr>
          </a:p>
          <a:p>
            <a:pPr lvl="1">
              <a:buFont typeface="Arial" panose="020B0604020202020204" pitchFamily="34" charset="0"/>
              <a:buChar char="•"/>
            </a:pPr>
            <a:endParaRPr lang="en-GB" dirty="0"/>
          </a:p>
        </p:txBody>
      </p:sp>
      <p:sp>
        <p:nvSpPr>
          <p:cNvPr id="4" name="TextBox 3">
            <a:extLst>
              <a:ext uri="{FF2B5EF4-FFF2-40B4-BE49-F238E27FC236}">
                <a16:creationId xmlns:a16="http://schemas.microsoft.com/office/drawing/2014/main" id="{48933E95-07A5-315A-9C79-DC026B28A164}"/>
              </a:ext>
            </a:extLst>
          </p:cNvPr>
          <p:cNvSpPr txBox="1">
            <a:spLocks noChangeArrowheads="1"/>
          </p:cNvSpPr>
          <p:nvPr/>
        </p:nvSpPr>
        <p:spPr bwMode="auto">
          <a:xfrm>
            <a:off x="631115" y="1084729"/>
            <a:ext cx="52768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kumimoji="0" lang="en-CA" altLang="en-US" sz="24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RM commonly comprises of two general phases</a:t>
            </a: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2CCDF404-6B76-BF84-9353-C5D984E86DFE}"/>
              </a:ext>
            </a:extLst>
          </p:cNvPr>
          <p:cNvSpPr txBox="1">
            <a:spLocks noChangeArrowheads="1"/>
          </p:cNvSpPr>
          <p:nvPr/>
        </p:nvSpPr>
        <p:spPr bwMode="auto">
          <a:xfrm>
            <a:off x="1088315" y="1491129"/>
            <a:ext cx="20732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0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Risk assessment</a:t>
            </a: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811EB541-C413-38D4-1AA6-47DF68BA1458}"/>
              </a:ext>
            </a:extLst>
          </p:cNvPr>
          <p:cNvSpPr txBox="1">
            <a:spLocks noChangeArrowheads="1"/>
          </p:cNvSpPr>
          <p:nvPr/>
        </p:nvSpPr>
        <p:spPr bwMode="auto">
          <a:xfrm>
            <a:off x="1545515" y="1795929"/>
            <a:ext cx="170815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kumimoji="0" lang="en-CA" altLang="en-US" sz="16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Risk identification</a:t>
            </a: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B915901D-FCBA-76C8-9F79-CDBB4EE29649}"/>
              </a:ext>
            </a:extLst>
          </p:cNvPr>
          <p:cNvSpPr txBox="1">
            <a:spLocks noChangeArrowheads="1"/>
          </p:cNvSpPr>
          <p:nvPr/>
        </p:nvSpPr>
        <p:spPr bwMode="auto">
          <a:xfrm>
            <a:off x="2002715" y="2037229"/>
            <a:ext cx="45640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List of risk items which threat in a specific context</a:t>
            </a: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2F0D68EA-BCC6-5DC6-4465-F24F13A1C8B6}"/>
              </a:ext>
            </a:extLst>
          </p:cNvPr>
          <p:cNvSpPr txBox="1">
            <a:spLocks noChangeArrowheads="1"/>
          </p:cNvSpPr>
          <p:nvPr/>
        </p:nvSpPr>
        <p:spPr bwMode="auto">
          <a:xfrm>
            <a:off x="1545515" y="2291229"/>
            <a:ext cx="13128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kumimoji="0" lang="en-CA" altLang="en-US" sz="16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Risk analysis</a:t>
            </a: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41DFFBB6-0331-3B23-B572-DA0690534332}"/>
              </a:ext>
            </a:extLst>
          </p:cNvPr>
          <p:cNvSpPr txBox="1">
            <a:spLocks noChangeArrowheads="1"/>
          </p:cNvSpPr>
          <p:nvPr/>
        </p:nvSpPr>
        <p:spPr bwMode="auto">
          <a:xfrm>
            <a:off x="2002715" y="2532529"/>
            <a:ext cx="49371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Transform raw risks into decision enabling knowledge</a:t>
            </a: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47A3E91F-9AAA-B1C3-4523-7D280B133273}"/>
              </a:ext>
            </a:extLst>
          </p:cNvPr>
          <p:cNvSpPr txBox="1">
            <a:spLocks noChangeArrowheads="1"/>
          </p:cNvSpPr>
          <p:nvPr/>
        </p:nvSpPr>
        <p:spPr bwMode="auto">
          <a:xfrm>
            <a:off x="2002715" y="2773829"/>
            <a:ext cx="27686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Severity of the identified risks</a:t>
            </a: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15265CA9-C603-A0E8-7B38-C22AB18647B7}"/>
              </a:ext>
            </a:extLst>
          </p:cNvPr>
          <p:cNvSpPr txBox="1">
            <a:spLocks noChangeArrowheads="1"/>
          </p:cNvSpPr>
          <p:nvPr/>
        </p:nvSpPr>
        <p:spPr bwMode="auto">
          <a:xfrm>
            <a:off x="1545515" y="3015129"/>
            <a:ext cx="16748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kumimoji="0" lang="en-CA" altLang="en-US" sz="16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Risk prioritization</a:t>
            </a: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44307EFB-796C-85D7-31DA-484073D9EA10}"/>
              </a:ext>
            </a:extLst>
          </p:cNvPr>
          <p:cNvSpPr txBox="1">
            <a:spLocks noChangeArrowheads="1"/>
          </p:cNvSpPr>
          <p:nvPr/>
        </p:nvSpPr>
        <p:spPr bwMode="auto">
          <a:xfrm>
            <a:off x="2002715" y="3256429"/>
            <a:ext cx="52768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Identified and analyzed risks are ranked by relevant weight</a:t>
            </a: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E4C6BC0C-4273-C27A-6D69-400BC4C90F4F}"/>
              </a:ext>
            </a:extLst>
          </p:cNvPr>
          <p:cNvSpPr txBox="1">
            <a:spLocks noChangeArrowheads="1"/>
          </p:cNvSpPr>
          <p:nvPr/>
        </p:nvSpPr>
        <p:spPr bwMode="auto">
          <a:xfrm>
            <a:off x="1088315" y="3510429"/>
            <a:ext cx="17780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4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Risk control</a:t>
            </a: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56B6938E-8BAB-9F5E-FA07-8BF23EBE0D29}"/>
              </a:ext>
            </a:extLst>
          </p:cNvPr>
          <p:cNvSpPr txBox="1">
            <a:spLocks noChangeArrowheads="1"/>
          </p:cNvSpPr>
          <p:nvPr/>
        </p:nvSpPr>
        <p:spPr bwMode="auto">
          <a:xfrm>
            <a:off x="1545515" y="3866029"/>
            <a:ext cx="22066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kumimoji="0" lang="en-CA" altLang="en-US" sz="16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Risk management plan</a:t>
            </a: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15" name="TextBox 14">
            <a:extLst>
              <a:ext uri="{FF2B5EF4-FFF2-40B4-BE49-F238E27FC236}">
                <a16:creationId xmlns:a16="http://schemas.microsoft.com/office/drawing/2014/main" id="{AB337B79-8D4F-AF5D-86AB-E5A078551F10}"/>
              </a:ext>
            </a:extLst>
          </p:cNvPr>
          <p:cNvSpPr txBox="1">
            <a:spLocks noChangeArrowheads="1"/>
          </p:cNvSpPr>
          <p:nvPr/>
        </p:nvSpPr>
        <p:spPr bwMode="auto">
          <a:xfrm>
            <a:off x="2002715" y="4120029"/>
            <a:ext cx="34004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How to address the prioritized risks?</a:t>
            </a: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6A538EB8-D1C2-C5F6-4532-DBBEA51F1B36}"/>
              </a:ext>
            </a:extLst>
          </p:cNvPr>
          <p:cNvSpPr txBox="1">
            <a:spLocks noChangeArrowheads="1"/>
          </p:cNvSpPr>
          <p:nvPr/>
        </p:nvSpPr>
        <p:spPr bwMode="auto">
          <a:xfrm>
            <a:off x="2002715" y="4361329"/>
            <a:ext cx="25527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Which risks are acceptable</a:t>
            </a: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17" name="TextBox 16">
            <a:extLst>
              <a:ext uri="{FF2B5EF4-FFF2-40B4-BE49-F238E27FC236}">
                <a16:creationId xmlns:a16="http://schemas.microsoft.com/office/drawing/2014/main" id="{1CE5B191-04A9-7EA6-0B0E-92B7D9CD4A7A}"/>
              </a:ext>
            </a:extLst>
          </p:cNvPr>
          <p:cNvSpPr txBox="1">
            <a:spLocks noChangeArrowheads="1"/>
          </p:cNvSpPr>
          <p:nvPr/>
        </p:nvSpPr>
        <p:spPr bwMode="auto">
          <a:xfrm>
            <a:off x="2002715" y="4602629"/>
            <a:ext cx="169545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Contingency plan</a:t>
            </a: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E55F7C2D-686D-CE40-252D-8DF11A15ACA6}"/>
              </a:ext>
            </a:extLst>
          </p:cNvPr>
          <p:cNvSpPr txBox="1">
            <a:spLocks noChangeArrowheads="1"/>
          </p:cNvSpPr>
          <p:nvPr/>
        </p:nvSpPr>
        <p:spPr bwMode="auto">
          <a:xfrm>
            <a:off x="1545515" y="4843929"/>
            <a:ext cx="11890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kumimoji="0" lang="en-CA" altLang="en-US" sz="16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Risk control</a:t>
            </a: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19" name="TextBox 18">
            <a:extLst>
              <a:ext uri="{FF2B5EF4-FFF2-40B4-BE49-F238E27FC236}">
                <a16:creationId xmlns:a16="http://schemas.microsoft.com/office/drawing/2014/main" id="{B9EB5748-BDB1-BB41-A595-06091D0DFF85}"/>
              </a:ext>
            </a:extLst>
          </p:cNvPr>
          <p:cNvSpPr txBox="1">
            <a:spLocks noChangeArrowheads="1"/>
          </p:cNvSpPr>
          <p:nvPr/>
        </p:nvSpPr>
        <p:spPr bwMode="auto">
          <a:xfrm>
            <a:off x="2002715" y="5085229"/>
            <a:ext cx="30511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Implement the risk control action</a:t>
            </a: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20" name="TextBox 19">
            <a:extLst>
              <a:ext uri="{FF2B5EF4-FFF2-40B4-BE49-F238E27FC236}">
                <a16:creationId xmlns:a16="http://schemas.microsoft.com/office/drawing/2014/main" id="{45245912-6FD4-E40D-0F99-4F6C411CD887}"/>
              </a:ext>
            </a:extLst>
          </p:cNvPr>
          <p:cNvSpPr txBox="1">
            <a:spLocks noChangeArrowheads="1"/>
          </p:cNvSpPr>
          <p:nvPr/>
        </p:nvSpPr>
        <p:spPr bwMode="auto">
          <a:xfrm>
            <a:off x="1545515" y="5339229"/>
            <a:ext cx="12573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kumimoji="0" lang="en-CA" altLang="en-US" sz="16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Risk monitor</a:t>
            </a: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21" name="TextBox 20">
            <a:extLst>
              <a:ext uri="{FF2B5EF4-FFF2-40B4-BE49-F238E27FC236}">
                <a16:creationId xmlns:a16="http://schemas.microsoft.com/office/drawing/2014/main" id="{EC235465-DBCB-9E48-CD8B-2E3B60394E07}"/>
              </a:ext>
            </a:extLst>
          </p:cNvPr>
          <p:cNvSpPr txBox="1">
            <a:spLocks noChangeArrowheads="1"/>
          </p:cNvSpPr>
          <p:nvPr/>
        </p:nvSpPr>
        <p:spPr bwMode="auto">
          <a:xfrm>
            <a:off x="2002715" y="5580529"/>
            <a:ext cx="52768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Check the effectiveness of the implemented control action</a:t>
            </a: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22" name="TextBox 21">
            <a:extLst>
              <a:ext uri="{FF2B5EF4-FFF2-40B4-BE49-F238E27FC236}">
                <a16:creationId xmlns:a16="http://schemas.microsoft.com/office/drawing/2014/main" id="{CBE11A16-1335-8903-F34F-B2840B3270CD}"/>
              </a:ext>
            </a:extLst>
          </p:cNvPr>
          <p:cNvSpPr txBox="1">
            <a:spLocks noChangeArrowheads="1"/>
          </p:cNvSpPr>
          <p:nvPr/>
        </p:nvSpPr>
        <p:spPr bwMode="auto">
          <a:xfrm>
            <a:off x="2002715" y="5821829"/>
            <a:ext cx="168275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Identify new risks</a:t>
            </a: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23" name="TextBox 22">
            <a:extLst>
              <a:ext uri="{FF2B5EF4-FFF2-40B4-BE49-F238E27FC236}">
                <a16:creationId xmlns:a16="http://schemas.microsoft.com/office/drawing/2014/main" id="{FF8ECE9E-C66C-31D9-9A25-1DDBC1DB1A1E}"/>
              </a:ext>
            </a:extLst>
          </p:cNvPr>
          <p:cNvSpPr txBox="1">
            <a:spLocks noChangeArrowheads="1"/>
          </p:cNvSpPr>
          <p:nvPr/>
        </p:nvSpPr>
        <p:spPr bwMode="auto">
          <a:xfrm>
            <a:off x="1545515" y="6063129"/>
            <a:ext cx="23193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kumimoji="0" lang="en-CA" altLang="en-US" sz="16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Risk resource repository</a:t>
            </a: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24" name="TextBox 23">
            <a:extLst>
              <a:ext uri="{FF2B5EF4-FFF2-40B4-BE49-F238E27FC236}">
                <a16:creationId xmlns:a16="http://schemas.microsoft.com/office/drawing/2014/main" id="{FADB3BAF-A239-59AE-674C-C492E1E1EC2B}"/>
              </a:ext>
            </a:extLst>
          </p:cNvPr>
          <p:cNvSpPr txBox="1">
            <a:spLocks noChangeArrowheads="1"/>
          </p:cNvSpPr>
          <p:nvPr/>
        </p:nvSpPr>
        <p:spPr bwMode="auto">
          <a:xfrm>
            <a:off x="2002715" y="6304429"/>
            <a:ext cx="31194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Risk data based for future project</a:t>
            </a: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2">
            <a:extLst>
              <a:ext uri="{FF2B5EF4-FFF2-40B4-BE49-F238E27FC236}">
                <a16:creationId xmlns:a16="http://schemas.microsoft.com/office/drawing/2014/main" id="{CE99F548-B72E-4EC8-34FB-CA5B4BE5F9BF}"/>
              </a:ext>
            </a:extLst>
          </p:cNvPr>
          <p:cNvSpPr>
            <a:spLocks noChangeArrowheads="1"/>
          </p:cNvSpPr>
          <p:nvPr/>
        </p:nvSpPr>
        <p:spPr bwMode="auto">
          <a:xfrm>
            <a:off x="631115" y="62752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27863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r>
              <a:rPr lang="en-US" altLang="zh-CN" sz="3600" dirty="0">
                <a:solidFill>
                  <a:srgbClr val="00B0F0"/>
                </a:solidFill>
              </a:rPr>
              <a:t>ISO 31000:Risk Management</a:t>
            </a:r>
            <a:endParaRPr lang="en-GB" sz="3600" dirty="0">
              <a:solidFill>
                <a:srgbClr val="00B0F0"/>
              </a:solidFill>
            </a:endParaRP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88315" y="977153"/>
            <a:ext cx="9472108" cy="5127812"/>
          </a:xfrm>
        </p:spPr>
        <p:txBody>
          <a:bodyPr>
            <a:normAutofit fontScale="85000" lnSpcReduction="10000"/>
          </a:bodyPr>
          <a:lstStyle/>
          <a:p>
            <a:r>
              <a:rPr lang="en-GB" dirty="0"/>
              <a:t>Assist the organization in integrating risk management into significant activities and functions </a:t>
            </a:r>
          </a:p>
          <a:p>
            <a:r>
              <a:rPr lang="en-GB" dirty="0"/>
              <a:t>The effectiveness of risk management will depend on its integration into the governance of the organization, including decision-making</a:t>
            </a:r>
          </a:p>
          <a:p>
            <a:pPr lvl="1"/>
            <a:r>
              <a:rPr lang="en-GB" dirty="0"/>
              <a:t>support from stakeholders, particularly top management </a:t>
            </a:r>
          </a:p>
          <a:p>
            <a:r>
              <a:rPr lang="en-GB" dirty="0"/>
              <a:t>When designing the framework for managing risk, the organization should examine and understand its external and internal context</a:t>
            </a:r>
            <a:endParaRPr lang="en-US" altLang="zh-CN" sz="2800" dirty="0">
              <a:solidFill>
                <a:srgbClr val="000000"/>
              </a:solidFill>
              <a:latin typeface="Arial" charset="0"/>
              <a:ea typeface="宋体" charset="-122"/>
            </a:endParaRPr>
          </a:p>
          <a:p>
            <a:r>
              <a:rPr lang="en-GB" dirty="0"/>
              <a:t>External Context</a:t>
            </a:r>
          </a:p>
          <a:p>
            <a:pPr lvl="1"/>
            <a:r>
              <a:rPr lang="en-GB" dirty="0"/>
              <a:t>cultural, political, legal, regulatory, financial, technological, economic and environmental factors</a:t>
            </a:r>
          </a:p>
          <a:p>
            <a:pPr lvl="1"/>
            <a:r>
              <a:rPr lang="en-GB" dirty="0"/>
              <a:t>contractual relationships and commitments;</a:t>
            </a:r>
          </a:p>
          <a:p>
            <a:r>
              <a:rPr lang="en-GB" altLang="zh-CN" sz="2800" dirty="0">
                <a:solidFill>
                  <a:srgbClr val="000000"/>
                </a:solidFill>
                <a:latin typeface="Arial" charset="0"/>
                <a:ea typeface="宋体" charset="-122"/>
              </a:rPr>
              <a:t>Internal Context</a:t>
            </a:r>
          </a:p>
          <a:p>
            <a:pPr lvl="1"/>
            <a:r>
              <a:rPr lang="en-GB" dirty="0"/>
              <a:t>vision, mission and values;</a:t>
            </a:r>
          </a:p>
          <a:p>
            <a:pPr lvl="1"/>
            <a:r>
              <a:rPr lang="en-GB" dirty="0"/>
              <a:t>data, information systems and information flows;</a:t>
            </a:r>
          </a:p>
          <a:p>
            <a:pPr lvl="1"/>
            <a:r>
              <a:rPr lang="en-GB" dirty="0"/>
              <a:t>standards, guidelines and models adopted by the organization;</a:t>
            </a:r>
          </a:p>
          <a:p>
            <a:pPr marL="457200" lvl="1" indent="0">
              <a:buNone/>
            </a:pPr>
            <a:r>
              <a:rPr lang="en-GB" dirty="0"/>
              <a:t>— capabilities, understood in terms of resources and knowledge (e.g. capital, time, people, intellectual property, processes, systems and technologies);</a:t>
            </a:r>
            <a:endParaRPr lang="en-US" altLang="zh-CN" sz="6000" dirty="0">
              <a:solidFill>
                <a:srgbClr val="000000"/>
              </a:solidFill>
              <a:latin typeface="Arial" charset="0"/>
              <a:ea typeface="宋体" charset="-122"/>
            </a:endParaRPr>
          </a:p>
          <a:p>
            <a:pPr lvl="1">
              <a:buFont typeface="Arial" panose="020B0604020202020204" pitchFamily="34" charset="0"/>
              <a:buChar char="•"/>
            </a:pPr>
            <a:endParaRPr lang="en-GB" dirty="0"/>
          </a:p>
        </p:txBody>
      </p:sp>
    </p:spTree>
    <p:extLst>
      <p:ext uri="{BB962C8B-B14F-4D97-AF65-F5344CB8AC3E}">
        <p14:creationId xmlns:p14="http://schemas.microsoft.com/office/powerpoint/2010/main" val="121199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r>
              <a:rPr lang="en-US" sz="3600" dirty="0">
                <a:solidFill>
                  <a:srgbClr val="00B0F0"/>
                </a:solidFill>
              </a:rPr>
              <a:t>Risk Management Activity</a:t>
            </a:r>
            <a:endParaRPr lang="en-GB" sz="3600" dirty="0">
              <a:solidFill>
                <a:srgbClr val="00B0F0"/>
              </a:solidFill>
            </a:endParaRPr>
          </a:p>
        </p:txBody>
      </p:sp>
      <p:sp>
        <p:nvSpPr>
          <p:cNvPr id="4" name="TextBox 3">
            <a:extLst>
              <a:ext uri="{FF2B5EF4-FFF2-40B4-BE49-F238E27FC236}">
                <a16:creationId xmlns:a16="http://schemas.microsoft.com/office/drawing/2014/main" id="{83683027-2A8A-A366-8A82-C3F2D95833BF}"/>
              </a:ext>
            </a:extLst>
          </p:cNvPr>
          <p:cNvSpPr txBox="1"/>
          <p:nvPr/>
        </p:nvSpPr>
        <p:spPr>
          <a:xfrm>
            <a:off x="584200" y="1104900"/>
            <a:ext cx="8559800" cy="508000"/>
          </a:xfrm>
          <a:prstGeom prst="rect">
            <a:avLst/>
          </a:prstGeom>
          <a:noFill/>
        </p:spPr>
        <p:txBody>
          <a:bodyPr vert="horz" wrap="none" lIns="0" tIns="0" rIns="0" bIns="0" rtlCol="0">
            <a:spAutoFit/>
          </a:bodyPr>
          <a:lstStyle/>
          <a:p>
            <a:pPr>
              <a:lnSpc>
                <a:spcPts val="3220"/>
              </a:lnSpc>
            </a:pPr>
            <a:r>
              <a:rPr lang="en-CA" sz="2795" dirty="0">
                <a:solidFill>
                  <a:srgbClr val="000000"/>
                </a:solidFill>
                <a:latin typeface="Arial"/>
                <a:cs typeface="Arial"/>
              </a:rPr>
              <a:t>• Identify the assets</a:t>
            </a:r>
          </a:p>
          <a:p>
            <a:pPr>
              <a:lnSpc>
                <a:spcPts val="3220"/>
              </a:lnSpc>
            </a:pPr>
            <a:endParaRPr lang="en-CA" sz="2795" dirty="0">
              <a:solidFill>
                <a:srgbClr val="000000"/>
              </a:solidFill>
            </a:endParaRPr>
          </a:p>
        </p:txBody>
      </p:sp>
      <p:sp>
        <p:nvSpPr>
          <p:cNvPr id="5" name="TextBox 4">
            <a:extLst>
              <a:ext uri="{FF2B5EF4-FFF2-40B4-BE49-F238E27FC236}">
                <a16:creationId xmlns:a16="http://schemas.microsoft.com/office/drawing/2014/main" id="{4AC5C3FB-2780-6E81-359B-EF1D5E0A5E0A}"/>
              </a:ext>
            </a:extLst>
          </p:cNvPr>
          <p:cNvSpPr txBox="1"/>
          <p:nvPr/>
        </p:nvSpPr>
        <p:spPr>
          <a:xfrm>
            <a:off x="584200" y="1612900"/>
            <a:ext cx="8559800" cy="508000"/>
          </a:xfrm>
          <a:prstGeom prst="rect">
            <a:avLst/>
          </a:prstGeom>
          <a:noFill/>
        </p:spPr>
        <p:txBody>
          <a:bodyPr vert="horz" wrap="none" lIns="0" tIns="0" rIns="0" bIns="0" rtlCol="0">
            <a:spAutoFit/>
          </a:bodyPr>
          <a:lstStyle/>
          <a:p>
            <a:pPr>
              <a:lnSpc>
                <a:spcPts val="3220"/>
              </a:lnSpc>
            </a:pPr>
            <a:r>
              <a:rPr lang="en-CA" sz="2795" dirty="0">
                <a:solidFill>
                  <a:srgbClr val="000000"/>
                </a:solidFill>
                <a:latin typeface="Arial"/>
                <a:cs typeface="Arial"/>
              </a:rPr>
              <a:t>• Identify the threats to those assets</a:t>
            </a:r>
          </a:p>
          <a:p>
            <a:pPr>
              <a:lnSpc>
                <a:spcPts val="3220"/>
              </a:lnSpc>
            </a:pPr>
            <a:endParaRPr lang="en-CA" sz="2795" dirty="0">
              <a:solidFill>
                <a:srgbClr val="000000"/>
              </a:solidFill>
            </a:endParaRPr>
          </a:p>
        </p:txBody>
      </p:sp>
      <p:sp>
        <p:nvSpPr>
          <p:cNvPr id="6" name="TextBox 5">
            <a:extLst>
              <a:ext uri="{FF2B5EF4-FFF2-40B4-BE49-F238E27FC236}">
                <a16:creationId xmlns:a16="http://schemas.microsoft.com/office/drawing/2014/main" id="{CB4A6C0B-75D0-A7C6-7241-90DF4DD38A3B}"/>
              </a:ext>
            </a:extLst>
          </p:cNvPr>
          <p:cNvSpPr txBox="1"/>
          <p:nvPr/>
        </p:nvSpPr>
        <p:spPr>
          <a:xfrm>
            <a:off x="584199" y="2108200"/>
            <a:ext cx="10083799" cy="1278555"/>
          </a:xfrm>
          <a:prstGeom prst="rect">
            <a:avLst/>
          </a:prstGeom>
          <a:noFill/>
        </p:spPr>
        <p:txBody>
          <a:bodyPr vert="horz" wrap="square" lIns="0" tIns="0" rIns="0" bIns="0" rtlCol="0">
            <a:spAutoFit/>
          </a:bodyPr>
          <a:lstStyle/>
          <a:p>
            <a:pPr>
              <a:lnSpc>
                <a:spcPts val="3400"/>
              </a:lnSpc>
            </a:pPr>
            <a:r>
              <a:rPr lang="en-CA" sz="2795" dirty="0">
                <a:solidFill>
                  <a:srgbClr val="000000"/>
                </a:solidFill>
                <a:latin typeface="Arial"/>
                <a:cs typeface="Arial"/>
              </a:rPr>
              <a:t>• Identify the vulnerabilities that might be exploited</a:t>
            </a:r>
            <a:br>
              <a:rPr lang="en-CA" sz="2795" dirty="0">
                <a:solidFill>
                  <a:srgbClr val="000000"/>
                </a:solidFill>
                <a:latin typeface="Times New Roman"/>
              </a:rPr>
            </a:br>
            <a:r>
              <a:rPr lang="en-CA" sz="2795" dirty="0">
                <a:solidFill>
                  <a:srgbClr val="000000"/>
                </a:solidFill>
                <a:latin typeface="Arial"/>
                <a:cs typeface="Arial"/>
              </a:rPr>
              <a:t>by the threats</a:t>
            </a:r>
          </a:p>
          <a:p>
            <a:pPr>
              <a:lnSpc>
                <a:spcPts val="3400"/>
              </a:lnSpc>
            </a:pPr>
            <a:endParaRPr lang="en-CA" sz="2795" dirty="0">
              <a:solidFill>
                <a:srgbClr val="000000"/>
              </a:solidFill>
            </a:endParaRPr>
          </a:p>
        </p:txBody>
      </p:sp>
      <p:sp>
        <p:nvSpPr>
          <p:cNvPr id="7" name="TextBox 6">
            <a:extLst>
              <a:ext uri="{FF2B5EF4-FFF2-40B4-BE49-F238E27FC236}">
                <a16:creationId xmlns:a16="http://schemas.microsoft.com/office/drawing/2014/main" id="{85D3BFDE-DD5A-059F-C3BD-43212A65AF49}"/>
              </a:ext>
            </a:extLst>
          </p:cNvPr>
          <p:cNvSpPr txBox="1"/>
          <p:nvPr/>
        </p:nvSpPr>
        <p:spPr>
          <a:xfrm>
            <a:off x="584199" y="3060700"/>
            <a:ext cx="10630647" cy="1269578"/>
          </a:xfrm>
          <a:prstGeom prst="rect">
            <a:avLst/>
          </a:prstGeom>
          <a:noFill/>
        </p:spPr>
        <p:txBody>
          <a:bodyPr vert="horz" wrap="square" lIns="0" tIns="0" rIns="0" bIns="0" rtlCol="0">
            <a:spAutoFit/>
          </a:bodyPr>
          <a:lstStyle/>
          <a:p>
            <a:pPr>
              <a:lnSpc>
                <a:spcPts val="3300"/>
              </a:lnSpc>
            </a:pPr>
            <a:r>
              <a:rPr lang="en-CA" sz="2795" dirty="0">
                <a:solidFill>
                  <a:srgbClr val="000000"/>
                </a:solidFill>
                <a:latin typeface="Arial"/>
                <a:cs typeface="Arial"/>
              </a:rPr>
              <a:t>• Identify the impacts that losses of CIAA may</a:t>
            </a:r>
            <a:br>
              <a:rPr lang="en-CA" sz="2795" dirty="0">
                <a:solidFill>
                  <a:srgbClr val="000000"/>
                </a:solidFill>
                <a:latin typeface="Times New Roman"/>
              </a:rPr>
            </a:br>
            <a:r>
              <a:rPr lang="en-CA" sz="2795" dirty="0">
                <a:solidFill>
                  <a:srgbClr val="000000"/>
                </a:solidFill>
                <a:latin typeface="Arial"/>
                <a:cs typeface="Arial"/>
              </a:rPr>
              <a:t>have on those assets</a:t>
            </a:r>
          </a:p>
          <a:p>
            <a:pPr>
              <a:lnSpc>
                <a:spcPts val="3300"/>
              </a:lnSpc>
            </a:pPr>
            <a:endParaRPr lang="en-CA" sz="2795" dirty="0">
              <a:solidFill>
                <a:srgbClr val="000000"/>
              </a:solidFill>
            </a:endParaRPr>
          </a:p>
        </p:txBody>
      </p:sp>
      <p:sp>
        <p:nvSpPr>
          <p:cNvPr id="11" name="TextBox 10">
            <a:extLst>
              <a:ext uri="{FF2B5EF4-FFF2-40B4-BE49-F238E27FC236}">
                <a16:creationId xmlns:a16="http://schemas.microsoft.com/office/drawing/2014/main" id="{33CBF87A-8F44-3E6E-86DE-253D3272B839}"/>
              </a:ext>
            </a:extLst>
          </p:cNvPr>
          <p:cNvSpPr txBox="1"/>
          <p:nvPr/>
        </p:nvSpPr>
        <p:spPr>
          <a:xfrm>
            <a:off x="745564" y="3882055"/>
            <a:ext cx="9368119" cy="3082126"/>
          </a:xfrm>
          <a:prstGeom prst="rect">
            <a:avLst/>
          </a:prstGeom>
          <a:noFill/>
        </p:spPr>
        <p:txBody>
          <a:bodyPr wrap="square">
            <a:spAutoFit/>
          </a:bodyPr>
          <a:lstStyle/>
          <a:p>
            <a:pPr marL="12700" marR="48635" lvl="1">
              <a:lnSpc>
                <a:spcPts val="3395"/>
              </a:lnSpc>
              <a:spcBef>
                <a:spcPts val="169"/>
              </a:spcBef>
              <a:buFont typeface="Arial" pitchFamily="34" charset="0"/>
              <a:buChar char="•"/>
            </a:pPr>
            <a:r>
              <a:rPr lang="en-US" sz="2000" dirty="0">
                <a:solidFill>
                  <a:srgbClr val="000000"/>
                </a:solidFill>
                <a:latin typeface="Arial"/>
                <a:cs typeface="Arial"/>
              </a:rPr>
              <a:t>Assets are resources or information to be protected</a:t>
            </a:r>
          </a:p>
          <a:p>
            <a:pPr>
              <a:buFont typeface="Arial" pitchFamily="34" charset="0"/>
              <a:buChar char="•"/>
            </a:pPr>
            <a:r>
              <a:rPr lang="en-US" sz="2000" dirty="0">
                <a:solidFill>
                  <a:srgbClr val="000000"/>
                </a:solidFill>
                <a:latin typeface="Arial"/>
                <a:cs typeface="Arial"/>
              </a:rPr>
              <a:t>Goal</a:t>
            </a:r>
          </a:p>
          <a:p>
            <a:pPr lvl="1">
              <a:buFont typeface="Arial" pitchFamily="34" charset="0"/>
              <a:buChar char="•"/>
            </a:pPr>
            <a:r>
              <a:rPr lang="en-US" sz="1400" dirty="0"/>
              <a:t>Pro-actively gather all necessary information about an organization’s assets</a:t>
            </a:r>
          </a:p>
          <a:p>
            <a:pPr lvl="2"/>
            <a:r>
              <a:rPr lang="en-US" sz="1400" dirty="0"/>
              <a:t>Monitor identified assets to become aware of attacks</a:t>
            </a:r>
          </a:p>
          <a:p>
            <a:pPr lvl="3"/>
            <a:r>
              <a:rPr lang="en-US" sz="1400" dirty="0"/>
              <a:t>Take necessary actions</a:t>
            </a:r>
          </a:p>
          <a:p>
            <a:pPr>
              <a:buFont typeface="Arial" pitchFamily="34" charset="0"/>
              <a:buChar char="•"/>
            </a:pPr>
            <a:r>
              <a:rPr lang="en-US" sz="2000" dirty="0"/>
              <a:t>Importance</a:t>
            </a:r>
          </a:p>
          <a:p>
            <a:pPr lvl="1">
              <a:buFont typeface="Arial" pitchFamily="34" charset="0"/>
              <a:buChar char="•"/>
            </a:pPr>
            <a:r>
              <a:rPr lang="en-US" sz="1400" dirty="0"/>
              <a:t>Most organizations do not know of compromises</a:t>
            </a:r>
          </a:p>
          <a:p>
            <a:pPr lvl="2">
              <a:buFont typeface="Arial" pitchFamily="34" charset="0"/>
              <a:buChar char="•"/>
            </a:pPr>
            <a:r>
              <a:rPr lang="en-US" sz="1400" dirty="0"/>
              <a:t>92% of all information security incidents in 2011 identified by third parties</a:t>
            </a:r>
          </a:p>
          <a:p>
            <a:pPr lvl="3">
              <a:buFont typeface="Arial" pitchFamily="34" charset="0"/>
              <a:buChar char="•"/>
            </a:pPr>
            <a:r>
              <a:rPr lang="en-US" sz="1400" dirty="0"/>
              <a:t>E.g. law enforcement, other ISPs</a:t>
            </a:r>
          </a:p>
          <a:p>
            <a:pPr lvl="2">
              <a:buFont typeface="Arial" pitchFamily="34" charset="0"/>
              <a:buChar char="•"/>
            </a:pPr>
            <a:r>
              <a:rPr lang="en-US" sz="1400" dirty="0"/>
              <a:t>Often attacks have acted for weeks or months</a:t>
            </a:r>
          </a:p>
          <a:p>
            <a:pPr lvl="1">
              <a:buFont typeface="Arial" pitchFamily="34" charset="0"/>
              <a:buChar char="•"/>
            </a:pPr>
            <a:endParaRPr lang="en-US" sz="2795" dirty="0">
              <a:solidFill>
                <a:srgbClr val="000000"/>
              </a:solidFill>
              <a:latin typeface="Arial"/>
              <a:cs typeface="Arial"/>
            </a:endParaRPr>
          </a:p>
        </p:txBody>
      </p:sp>
    </p:spTree>
    <p:extLst>
      <p:ext uri="{BB962C8B-B14F-4D97-AF65-F5344CB8AC3E}">
        <p14:creationId xmlns:p14="http://schemas.microsoft.com/office/powerpoint/2010/main" val="3539256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795169" y="89646"/>
            <a:ext cx="10058400" cy="1102659"/>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r>
              <a:rPr lang="en-US" sz="3600" dirty="0">
                <a:solidFill>
                  <a:srgbClr val="00A0DA"/>
                </a:solidFill>
                <a:latin typeface="Arial"/>
                <a:cs typeface="Arial"/>
              </a:rPr>
              <a:t>Asset types</a:t>
            </a:r>
            <a:br>
              <a:rPr lang="en-GB" sz="3600" dirty="0">
                <a:solidFill>
                  <a:srgbClr val="00A0DA"/>
                </a:solidFill>
                <a:latin typeface="Arial"/>
                <a:cs typeface="Arial"/>
              </a:rPr>
            </a:br>
            <a:endParaRPr lang="en-GB" sz="3600" dirty="0">
              <a:solidFill>
                <a:srgbClr val="00B0F0"/>
              </a:solidFill>
            </a:endParaRP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88315" y="977153"/>
            <a:ext cx="9472108" cy="5127812"/>
          </a:xfrm>
        </p:spPr>
        <p:txBody>
          <a:bodyPr>
            <a:normAutofit/>
          </a:bodyPr>
          <a:lstStyle/>
          <a:p>
            <a:pPr lvl="1">
              <a:buFont typeface="Arial" panose="020B0604020202020204" pitchFamily="34" charset="0"/>
              <a:buChar char="•"/>
            </a:pPr>
            <a:endParaRPr lang="en-US" dirty="0">
              <a:ea typeface="ＭＳ Ｐゴシック" pitchFamily="34" charset="-128"/>
            </a:endParaRPr>
          </a:p>
          <a:p>
            <a:pPr lvl="1">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9CBEC15-29B3-1DFD-CD1A-623B28B44BC5}"/>
              </a:ext>
            </a:extLst>
          </p:cNvPr>
          <p:cNvSpPr txBox="1"/>
          <p:nvPr/>
        </p:nvSpPr>
        <p:spPr>
          <a:xfrm>
            <a:off x="519953" y="1100198"/>
            <a:ext cx="10183905" cy="5860066"/>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mn-lt"/>
                <a:ea typeface="+mn-ea"/>
                <a:cs typeface="+mn-cs"/>
              </a:rPr>
              <a:t>General</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Assets found in most organizations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E.g. email</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Industry-wide checklists possible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mn-lt"/>
                <a:ea typeface="+mn-ea"/>
                <a:cs typeface="+mn-cs"/>
              </a:rPr>
              <a:t>Idiosyncratic</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Distinct to an organization</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E.g. student transcripts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Correct identification difficult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requires determination of the processes, procedures and activities in the organization </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Considerable effort and attention to detail necessary</a:t>
            </a:r>
          </a:p>
          <a:p>
            <a:pPr>
              <a:buFont typeface="Arial" pitchFamily="34" charset="0"/>
              <a:buChar char="•"/>
            </a:pPr>
            <a:r>
              <a:rPr lang="en-US" sz="1600" dirty="0"/>
              <a:t>Two approaches</a:t>
            </a:r>
          </a:p>
          <a:p>
            <a:pPr lvl="1">
              <a:buFont typeface="Arial" pitchFamily="34" charset="0"/>
              <a:buChar char="•"/>
            </a:pPr>
            <a:r>
              <a:rPr lang="en-US" sz="1600" dirty="0"/>
              <a:t>Bottom up</a:t>
            </a:r>
          </a:p>
          <a:p>
            <a:pPr lvl="2">
              <a:buFont typeface="Arial" pitchFamily="34" charset="0"/>
              <a:buChar char="•"/>
            </a:pPr>
            <a:r>
              <a:rPr lang="en-US" sz="1600" dirty="0"/>
              <a:t>Talking to co-workers/ Learning curve</a:t>
            </a:r>
          </a:p>
          <a:p>
            <a:pPr lvl="2">
              <a:buFont typeface="Arial" pitchFamily="34" charset="0"/>
              <a:buChar char="•"/>
            </a:pPr>
            <a:r>
              <a:rPr lang="en-US" sz="1600" dirty="0"/>
              <a:t>Learn the inner workings of the company/ Employee knowledge</a:t>
            </a:r>
          </a:p>
          <a:p>
            <a:pPr lvl="1">
              <a:buFont typeface="Arial" pitchFamily="34" charset="0"/>
              <a:buChar char="•"/>
            </a:pPr>
            <a:r>
              <a:rPr lang="en-US" sz="1600" dirty="0"/>
              <a:t>Top down</a:t>
            </a:r>
          </a:p>
          <a:p>
            <a:pPr lvl="2">
              <a:buFont typeface="Arial" pitchFamily="34" charset="0"/>
              <a:buChar char="•"/>
            </a:pPr>
            <a:r>
              <a:rPr lang="en-US" sz="1600" dirty="0"/>
              <a:t>“About us” on website/ Annual reports</a:t>
            </a:r>
          </a:p>
          <a:p>
            <a:pPr lvl="2">
              <a:buFont typeface="Arial" pitchFamily="34" charset="0"/>
              <a:buChar char="•"/>
            </a:pPr>
            <a:r>
              <a:rPr lang="en-US" sz="1600" dirty="0"/>
              <a:t>Vision statement/ Mission statement</a:t>
            </a:r>
          </a:p>
          <a:p>
            <a:pPr marL="228600" indent="-228600">
              <a:spcBef>
                <a:spcPct val="20000"/>
              </a:spcBef>
              <a:buFont typeface="Arial" pitchFamily="34" charset="0"/>
              <a:buChar char="•"/>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400" dirty="0"/>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684826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882127" y="67236"/>
            <a:ext cx="10058400" cy="1013011"/>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r>
              <a:rPr lang="en-CA" sz="3600" dirty="0">
                <a:solidFill>
                  <a:srgbClr val="007CC5"/>
                </a:solidFill>
                <a:latin typeface="Arial"/>
                <a:cs typeface="Arial"/>
              </a:rPr>
              <a:t>Organizational Assets</a:t>
            </a:r>
            <a:br>
              <a:rPr lang="en-CA" sz="3600" dirty="0">
                <a:solidFill>
                  <a:srgbClr val="007CC5"/>
                </a:solidFill>
                <a:latin typeface="Arial"/>
                <a:cs typeface="Arial"/>
              </a:rPr>
            </a:br>
            <a:endParaRPr lang="en-GB" sz="3600" dirty="0">
              <a:solidFill>
                <a:srgbClr val="00B0F0"/>
              </a:solidFill>
            </a:endParaRP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88315" y="977153"/>
            <a:ext cx="9472108" cy="5127812"/>
          </a:xfrm>
        </p:spPr>
        <p:txBody>
          <a:bodyPr>
            <a:normAutofit/>
          </a:bodyPr>
          <a:lstStyle/>
          <a:p>
            <a:pPr lvl="1">
              <a:buFont typeface="Arial" panose="020B0604020202020204" pitchFamily="34" charset="0"/>
              <a:buChar char="•"/>
            </a:pPr>
            <a:endParaRPr lang="en-US" dirty="0">
              <a:ea typeface="ＭＳ Ｐゴシック" pitchFamily="34" charset="-128"/>
            </a:endParaRPr>
          </a:p>
          <a:p>
            <a:pPr lvl="1">
              <a:buFont typeface="Arial" panose="020B0604020202020204" pitchFamily="34" charset="0"/>
              <a:buChar char="•"/>
            </a:pPr>
            <a:endParaRPr lang="en-GB" dirty="0"/>
          </a:p>
        </p:txBody>
      </p:sp>
      <p:pic>
        <p:nvPicPr>
          <p:cNvPr id="6" name="Picture 6" descr="Image result for organization assets used in system">
            <a:extLst>
              <a:ext uri="{FF2B5EF4-FFF2-40B4-BE49-F238E27FC236}">
                <a16:creationId xmlns:a16="http://schemas.microsoft.com/office/drawing/2014/main" id="{23BE1B50-CB85-0404-36AA-2E913BE81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211" y="1080247"/>
            <a:ext cx="5114366" cy="38357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a:extLst>
              <a:ext uri="{FF2B5EF4-FFF2-40B4-BE49-F238E27FC236}">
                <a16:creationId xmlns:a16="http://schemas.microsoft.com/office/drawing/2014/main" id="{B5369524-371B-FE90-C595-860E43D172EB}"/>
              </a:ext>
            </a:extLst>
          </p:cNvPr>
          <p:cNvGraphicFramePr>
            <a:graphicFrameLocks noGrp="1"/>
          </p:cNvGraphicFramePr>
          <p:nvPr>
            <p:extLst>
              <p:ext uri="{D42A27DB-BD31-4B8C-83A1-F6EECF244321}">
                <p14:modId xmlns:p14="http://schemas.microsoft.com/office/powerpoint/2010/main" val="3850492556"/>
              </p:ext>
            </p:extLst>
          </p:nvPr>
        </p:nvGraphicFramePr>
        <p:xfrm>
          <a:off x="5535709" y="2198146"/>
          <a:ext cx="6494928" cy="3566160"/>
        </p:xfrm>
        <a:graphic>
          <a:graphicData uri="http://schemas.openxmlformats.org/drawingml/2006/table">
            <a:tbl>
              <a:tblPr firstRow="1" bandRow="1">
                <a:tableStyleId>{5C22544A-7EE6-4342-B048-85BDC9FD1C3A}</a:tableStyleId>
              </a:tblPr>
              <a:tblGrid>
                <a:gridCol w="2201670">
                  <a:extLst>
                    <a:ext uri="{9D8B030D-6E8A-4147-A177-3AD203B41FA5}">
                      <a16:colId xmlns:a16="http://schemas.microsoft.com/office/drawing/2014/main" val="20000"/>
                    </a:ext>
                  </a:extLst>
                </a:gridCol>
                <a:gridCol w="1431086">
                  <a:extLst>
                    <a:ext uri="{9D8B030D-6E8A-4147-A177-3AD203B41FA5}">
                      <a16:colId xmlns:a16="http://schemas.microsoft.com/office/drawing/2014/main" val="20001"/>
                    </a:ext>
                  </a:extLst>
                </a:gridCol>
                <a:gridCol w="1431086">
                  <a:extLst>
                    <a:ext uri="{9D8B030D-6E8A-4147-A177-3AD203B41FA5}">
                      <a16:colId xmlns:a16="http://schemas.microsoft.com/office/drawing/2014/main" val="20002"/>
                    </a:ext>
                  </a:extLst>
                </a:gridCol>
                <a:gridCol w="1431086">
                  <a:extLst>
                    <a:ext uri="{9D8B030D-6E8A-4147-A177-3AD203B41FA5}">
                      <a16:colId xmlns:a16="http://schemas.microsoft.com/office/drawing/2014/main" val="20003"/>
                    </a:ext>
                  </a:extLst>
                </a:gridCol>
              </a:tblGrid>
              <a:tr h="268255">
                <a:tc>
                  <a:txBody>
                    <a:bodyPr/>
                    <a:lstStyle/>
                    <a:p>
                      <a:r>
                        <a:rPr lang="en-US" dirty="0"/>
                        <a:t>Asset</a:t>
                      </a:r>
                    </a:p>
                  </a:txBody>
                  <a:tcPr/>
                </a:tc>
                <a:tc>
                  <a:txBody>
                    <a:bodyPr/>
                    <a:lstStyle/>
                    <a:p>
                      <a:r>
                        <a:rPr lang="en-US" dirty="0"/>
                        <a:t>Asset Type</a:t>
                      </a:r>
                    </a:p>
                  </a:txBody>
                  <a:tcPr/>
                </a:tc>
                <a:tc>
                  <a:txBody>
                    <a:bodyPr/>
                    <a:lstStyle/>
                    <a:p>
                      <a:r>
                        <a:rPr lang="en-US" dirty="0"/>
                        <a:t>Sensitivity</a:t>
                      </a:r>
                    </a:p>
                  </a:txBody>
                  <a:tcPr/>
                </a:tc>
                <a:tc>
                  <a:txBody>
                    <a:bodyPr/>
                    <a:lstStyle/>
                    <a:p>
                      <a:r>
                        <a:rPr lang="en-US" dirty="0"/>
                        <a:t>Criticality</a:t>
                      </a:r>
                    </a:p>
                  </a:txBody>
                  <a:tcPr/>
                </a:tc>
                <a:extLst>
                  <a:ext uri="{0D108BD9-81ED-4DB2-BD59-A6C34878D82A}">
                    <a16:rowId xmlns:a16="http://schemas.microsoft.com/office/drawing/2014/main" val="10000"/>
                  </a:ext>
                </a:extLst>
              </a:tr>
              <a:tr h="463015">
                <a:tc>
                  <a:txBody>
                    <a:bodyPr/>
                    <a:lstStyle/>
                    <a:p>
                      <a:r>
                        <a:rPr lang="en-US" dirty="0"/>
                        <a:t>Laptop</a:t>
                      </a:r>
                    </a:p>
                  </a:txBody>
                  <a:tcPr/>
                </a:tc>
                <a:tc>
                  <a:txBody>
                    <a:bodyPr/>
                    <a:lstStyle/>
                    <a:p>
                      <a:r>
                        <a:rPr lang="en-US" dirty="0"/>
                        <a:t>Hardware Asset</a:t>
                      </a:r>
                    </a:p>
                  </a:txBody>
                  <a:tcPr/>
                </a:tc>
                <a:tc>
                  <a:txBody>
                    <a:bodyPr/>
                    <a:lstStyle/>
                    <a:p>
                      <a:r>
                        <a:rPr lang="en-US" dirty="0"/>
                        <a:t>Restricted</a:t>
                      </a:r>
                    </a:p>
                  </a:txBody>
                  <a:tcPr/>
                </a:tc>
                <a:tc>
                  <a:txBody>
                    <a:bodyPr/>
                    <a:lstStyle/>
                    <a:p>
                      <a:r>
                        <a:rPr lang="en-US" dirty="0"/>
                        <a:t>Required</a:t>
                      </a:r>
                    </a:p>
                  </a:txBody>
                  <a:tcPr/>
                </a:tc>
                <a:extLst>
                  <a:ext uri="{0D108BD9-81ED-4DB2-BD59-A6C34878D82A}">
                    <a16:rowId xmlns:a16="http://schemas.microsoft.com/office/drawing/2014/main" val="10001"/>
                  </a:ext>
                </a:extLst>
              </a:tr>
              <a:tr h="463015">
                <a:tc>
                  <a:txBody>
                    <a:bodyPr/>
                    <a:lstStyle/>
                    <a:p>
                      <a:r>
                        <a:rPr lang="en-US" dirty="0"/>
                        <a:t>Student Grades</a:t>
                      </a:r>
                    </a:p>
                  </a:txBody>
                  <a:tcPr/>
                </a:tc>
                <a:tc>
                  <a:txBody>
                    <a:bodyPr/>
                    <a:lstStyle/>
                    <a:p>
                      <a:r>
                        <a:rPr lang="en-US" dirty="0"/>
                        <a:t>Informational Asset</a:t>
                      </a:r>
                    </a:p>
                  </a:txBody>
                  <a:tcPr/>
                </a:tc>
                <a:tc>
                  <a:txBody>
                    <a:bodyPr/>
                    <a:lstStyle/>
                    <a:p>
                      <a:r>
                        <a:rPr lang="en-US" dirty="0"/>
                        <a:t>Restricted</a:t>
                      </a:r>
                    </a:p>
                  </a:txBody>
                  <a:tcPr/>
                </a:tc>
                <a:tc>
                  <a:txBody>
                    <a:bodyPr/>
                    <a:lstStyle/>
                    <a:p>
                      <a:r>
                        <a:rPr lang="en-US" dirty="0"/>
                        <a:t>Essential</a:t>
                      </a:r>
                    </a:p>
                  </a:txBody>
                  <a:tcPr/>
                </a:tc>
                <a:extLst>
                  <a:ext uri="{0D108BD9-81ED-4DB2-BD59-A6C34878D82A}">
                    <a16:rowId xmlns:a16="http://schemas.microsoft.com/office/drawing/2014/main" val="10002"/>
                  </a:ext>
                </a:extLst>
              </a:tr>
              <a:tr h="463015">
                <a:tc>
                  <a:txBody>
                    <a:bodyPr/>
                    <a:lstStyle/>
                    <a:p>
                      <a:r>
                        <a:rPr lang="en-US" dirty="0"/>
                        <a:t>Smith Richard- - Security Analyst </a:t>
                      </a:r>
                    </a:p>
                  </a:txBody>
                  <a:tcPr/>
                </a:tc>
                <a:tc>
                  <a:txBody>
                    <a:bodyPr/>
                    <a:lstStyle/>
                    <a:p>
                      <a:r>
                        <a:rPr lang="en-US" dirty="0"/>
                        <a:t>Personnel Asset</a:t>
                      </a:r>
                    </a:p>
                  </a:txBody>
                  <a:tcPr/>
                </a:tc>
                <a:tc>
                  <a:txBody>
                    <a:bodyPr/>
                    <a:lstStyle/>
                    <a:p>
                      <a:r>
                        <a:rPr lang="en-US" dirty="0"/>
                        <a:t>Restricted</a:t>
                      </a:r>
                    </a:p>
                  </a:txBody>
                  <a:tcPr/>
                </a:tc>
                <a:tc>
                  <a:txBody>
                    <a:bodyPr/>
                    <a:lstStyle/>
                    <a:p>
                      <a:r>
                        <a:rPr lang="en-US" dirty="0"/>
                        <a:t>Required</a:t>
                      </a:r>
                    </a:p>
                  </a:txBody>
                  <a:tcPr/>
                </a:tc>
                <a:extLst>
                  <a:ext uri="{0D108BD9-81ED-4DB2-BD59-A6C34878D82A}">
                    <a16:rowId xmlns:a16="http://schemas.microsoft.com/office/drawing/2014/main" val="10003"/>
                  </a:ext>
                </a:extLst>
              </a:tr>
              <a:tr h="463015">
                <a:tc>
                  <a:txBody>
                    <a:bodyPr/>
                    <a:lstStyle/>
                    <a:p>
                      <a:r>
                        <a:rPr lang="en-US" dirty="0"/>
                        <a:t>Microsoft Office Suite/</a:t>
                      </a:r>
                      <a:r>
                        <a:rPr lang="en-US" dirty="0" err="1"/>
                        <a:t>moodle</a:t>
                      </a:r>
                      <a:endParaRPr lang="en-US" dirty="0"/>
                    </a:p>
                  </a:txBody>
                  <a:tcPr/>
                </a:tc>
                <a:tc>
                  <a:txBody>
                    <a:bodyPr/>
                    <a:lstStyle/>
                    <a:p>
                      <a:r>
                        <a:rPr lang="en-US" dirty="0"/>
                        <a:t>Software Asset</a:t>
                      </a:r>
                    </a:p>
                  </a:txBody>
                  <a:tcPr/>
                </a:tc>
                <a:tc>
                  <a:txBody>
                    <a:bodyPr/>
                    <a:lstStyle/>
                    <a:p>
                      <a:r>
                        <a:rPr lang="en-US" dirty="0"/>
                        <a:t>Unrestricted</a:t>
                      </a:r>
                    </a:p>
                  </a:txBody>
                  <a:tcPr/>
                </a:tc>
                <a:tc>
                  <a:txBody>
                    <a:bodyPr/>
                    <a:lstStyle/>
                    <a:p>
                      <a:r>
                        <a:rPr lang="en-US" dirty="0"/>
                        <a:t>Deferrable</a:t>
                      </a:r>
                    </a:p>
                  </a:txBody>
                  <a:tcPr/>
                </a:tc>
                <a:extLst>
                  <a:ext uri="{0D108BD9-81ED-4DB2-BD59-A6C34878D82A}">
                    <a16:rowId xmlns:a16="http://schemas.microsoft.com/office/drawing/2014/main" val="10004"/>
                  </a:ext>
                </a:extLst>
              </a:tr>
              <a:tr h="463015">
                <a:tc>
                  <a:txBody>
                    <a:bodyPr/>
                    <a:lstStyle/>
                    <a:p>
                      <a:r>
                        <a:rPr lang="en-US" dirty="0"/>
                        <a:t>Microsoft Office License</a:t>
                      </a:r>
                    </a:p>
                  </a:txBody>
                  <a:tcPr/>
                </a:tc>
                <a:tc>
                  <a:txBody>
                    <a:bodyPr/>
                    <a:lstStyle/>
                    <a:p>
                      <a:r>
                        <a:rPr lang="en-US" dirty="0"/>
                        <a:t>Legal Asset</a:t>
                      </a:r>
                    </a:p>
                  </a:txBody>
                  <a:tcPr/>
                </a:tc>
                <a:tc>
                  <a:txBody>
                    <a:bodyPr/>
                    <a:lstStyle/>
                    <a:p>
                      <a:r>
                        <a:rPr lang="en-US" dirty="0"/>
                        <a:t>Unrestricted</a:t>
                      </a:r>
                    </a:p>
                  </a:txBody>
                  <a:tcPr/>
                </a:tc>
                <a:tc>
                  <a:txBody>
                    <a:bodyPr/>
                    <a:lstStyle/>
                    <a:p>
                      <a:r>
                        <a:rPr lang="en-US" dirty="0"/>
                        <a:t>Required</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17898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r>
              <a:rPr lang="en-US" sz="3600" dirty="0">
                <a:solidFill>
                  <a:srgbClr val="00B0F0"/>
                </a:solidFill>
              </a:rPr>
              <a:t>Asset Inventory </a:t>
            </a:r>
            <a:endParaRPr lang="en-GB" sz="3600" dirty="0">
              <a:solidFill>
                <a:srgbClr val="00B0F0"/>
              </a:solidFill>
            </a:endParaRPr>
          </a:p>
        </p:txBody>
      </p:sp>
      <p:graphicFrame>
        <p:nvGraphicFramePr>
          <p:cNvPr id="6" name="Content Placeholder 5">
            <a:extLst>
              <a:ext uri="{FF2B5EF4-FFF2-40B4-BE49-F238E27FC236}">
                <a16:creationId xmlns:a16="http://schemas.microsoft.com/office/drawing/2014/main" id="{9A09F6A1-C775-30F4-B2D0-8F486F2ECF80}"/>
              </a:ext>
            </a:extLst>
          </p:cNvPr>
          <p:cNvGraphicFramePr>
            <a:graphicFrameLocks noGrp="1"/>
          </p:cNvGraphicFramePr>
          <p:nvPr>
            <p:ph idx="1"/>
            <p:extLst>
              <p:ext uri="{D42A27DB-BD31-4B8C-83A1-F6EECF244321}">
                <p14:modId xmlns:p14="http://schemas.microsoft.com/office/powerpoint/2010/main" val="216120274"/>
              </p:ext>
            </p:extLst>
          </p:nvPr>
        </p:nvGraphicFramePr>
        <p:xfrm>
          <a:off x="1386227" y="1378659"/>
          <a:ext cx="8206008" cy="2808312"/>
        </p:xfrm>
        <a:graphic>
          <a:graphicData uri="http://schemas.openxmlformats.org/drawingml/2006/table">
            <a:tbl>
              <a:tblPr firstRow="1" firstCol="1" bandRow="1">
                <a:tableStyleId>{5C22544A-7EE6-4342-B048-85BDC9FD1C3A}</a:tableStyleId>
              </a:tblPr>
              <a:tblGrid>
                <a:gridCol w="830329">
                  <a:extLst>
                    <a:ext uri="{9D8B030D-6E8A-4147-A177-3AD203B41FA5}">
                      <a16:colId xmlns:a16="http://schemas.microsoft.com/office/drawing/2014/main" val="2323554811"/>
                    </a:ext>
                  </a:extLst>
                </a:gridCol>
                <a:gridCol w="1068644">
                  <a:extLst>
                    <a:ext uri="{9D8B030D-6E8A-4147-A177-3AD203B41FA5}">
                      <a16:colId xmlns:a16="http://schemas.microsoft.com/office/drawing/2014/main" val="664961964"/>
                    </a:ext>
                  </a:extLst>
                </a:gridCol>
                <a:gridCol w="1817525">
                  <a:extLst>
                    <a:ext uri="{9D8B030D-6E8A-4147-A177-3AD203B41FA5}">
                      <a16:colId xmlns:a16="http://schemas.microsoft.com/office/drawing/2014/main" val="3225793546"/>
                    </a:ext>
                  </a:extLst>
                </a:gridCol>
                <a:gridCol w="1175734">
                  <a:extLst>
                    <a:ext uri="{9D8B030D-6E8A-4147-A177-3AD203B41FA5}">
                      <a16:colId xmlns:a16="http://schemas.microsoft.com/office/drawing/2014/main" val="318535289"/>
                    </a:ext>
                  </a:extLst>
                </a:gridCol>
                <a:gridCol w="962308">
                  <a:extLst>
                    <a:ext uri="{9D8B030D-6E8A-4147-A177-3AD203B41FA5}">
                      <a16:colId xmlns:a16="http://schemas.microsoft.com/office/drawing/2014/main" val="3503156104"/>
                    </a:ext>
                  </a:extLst>
                </a:gridCol>
                <a:gridCol w="1175734">
                  <a:extLst>
                    <a:ext uri="{9D8B030D-6E8A-4147-A177-3AD203B41FA5}">
                      <a16:colId xmlns:a16="http://schemas.microsoft.com/office/drawing/2014/main" val="3857459092"/>
                    </a:ext>
                  </a:extLst>
                </a:gridCol>
                <a:gridCol w="1175734">
                  <a:extLst>
                    <a:ext uri="{9D8B030D-6E8A-4147-A177-3AD203B41FA5}">
                      <a16:colId xmlns:a16="http://schemas.microsoft.com/office/drawing/2014/main" val="630611248"/>
                    </a:ext>
                  </a:extLst>
                </a:gridCol>
              </a:tblGrid>
              <a:tr h="673105">
                <a:tc>
                  <a:txBody>
                    <a:bodyPr/>
                    <a:lstStyle/>
                    <a:p>
                      <a:pPr algn="ctr">
                        <a:lnSpc>
                          <a:spcPct val="115000"/>
                        </a:lnSpc>
                        <a:spcAft>
                          <a:spcPts val="0"/>
                        </a:spcAft>
                      </a:pPr>
                      <a:r>
                        <a:rPr lang="en-GB" sz="1100">
                          <a:effectLst/>
                        </a:rPr>
                        <a:t>Asset Name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837" marR="65837" marT="34747" marB="34747"/>
                </a:tc>
                <a:tc>
                  <a:txBody>
                    <a:bodyPr/>
                    <a:lstStyle/>
                    <a:p>
                      <a:pPr algn="ctr">
                        <a:lnSpc>
                          <a:spcPct val="115000"/>
                        </a:lnSpc>
                        <a:spcAft>
                          <a:spcPts val="0"/>
                        </a:spcAft>
                      </a:pPr>
                      <a:r>
                        <a:rPr lang="en-GB" sz="1100">
                          <a:effectLst/>
                        </a:rPr>
                        <a:t>Category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837" marR="65837" marT="34747" marB="34747"/>
                </a:tc>
                <a:tc>
                  <a:txBody>
                    <a:bodyPr/>
                    <a:lstStyle/>
                    <a:p>
                      <a:pPr algn="ctr">
                        <a:lnSpc>
                          <a:spcPct val="115000"/>
                        </a:lnSpc>
                        <a:spcAft>
                          <a:spcPts val="0"/>
                        </a:spcAft>
                      </a:pPr>
                      <a:r>
                        <a:rPr lang="en-GB" sz="1100">
                          <a:effectLst/>
                        </a:rPr>
                        <a:t>DETAILS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837" marR="65837" marT="34747" marB="34747" anchor="ctr"/>
                </a:tc>
                <a:tc>
                  <a:txBody>
                    <a:bodyPr/>
                    <a:lstStyle/>
                    <a:p>
                      <a:pPr algn="ctr">
                        <a:lnSpc>
                          <a:spcPct val="115000"/>
                        </a:lnSpc>
                        <a:spcAft>
                          <a:spcPts val="0"/>
                        </a:spcAft>
                      </a:pPr>
                      <a:r>
                        <a:rPr lang="en-GB" sz="1100">
                          <a:effectLst/>
                        </a:rPr>
                        <a:t>POSSIBLE OWNER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837" marR="65837" marT="34747" marB="34747" anchor="ctr"/>
                </a:tc>
                <a:tc>
                  <a:txBody>
                    <a:bodyPr/>
                    <a:lstStyle/>
                    <a:p>
                      <a:pPr algn="ctr">
                        <a:lnSpc>
                          <a:spcPct val="115000"/>
                        </a:lnSpc>
                        <a:spcAft>
                          <a:spcPts val="0"/>
                        </a:spcAft>
                      </a:pPr>
                      <a:r>
                        <a:rPr lang="en-GB" sz="1100">
                          <a:effectLst/>
                        </a:rPr>
                        <a:t>Acceptable use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837" marR="65837" marT="34747" marB="34747" anchor="ctr"/>
                </a:tc>
                <a:tc>
                  <a:txBody>
                    <a:bodyPr/>
                    <a:lstStyle/>
                    <a:p>
                      <a:pPr algn="ctr">
                        <a:lnSpc>
                          <a:spcPct val="115000"/>
                        </a:lnSpc>
                        <a:spcAft>
                          <a:spcPts val="0"/>
                        </a:spcAft>
                      </a:pPr>
                      <a:r>
                        <a:rPr lang="en-GB" sz="1100">
                          <a:effectLst/>
                        </a:rPr>
                        <a:t>Required </a:t>
                      </a:r>
                    </a:p>
                    <a:p>
                      <a:pPr algn="ctr">
                        <a:lnSpc>
                          <a:spcPct val="115000"/>
                        </a:lnSpc>
                        <a:spcAft>
                          <a:spcPts val="0"/>
                        </a:spcAft>
                      </a:pPr>
                      <a:r>
                        <a:rPr lang="en-GB" sz="1100">
                          <a:effectLst/>
                        </a:rPr>
                        <a:t>Protection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837" marR="65837" marT="34747" marB="34747"/>
                </a:tc>
                <a:tc>
                  <a:txBody>
                    <a:bodyPr/>
                    <a:lstStyle/>
                    <a:p>
                      <a:pPr algn="ctr">
                        <a:lnSpc>
                          <a:spcPct val="115000"/>
                        </a:lnSpc>
                        <a:spcAft>
                          <a:spcPts val="0"/>
                        </a:spcAft>
                      </a:pPr>
                      <a:r>
                        <a:rPr lang="en-GB" sz="1100">
                          <a:effectLst/>
                        </a:rPr>
                        <a:t>Sensitivity/</a:t>
                      </a:r>
                    </a:p>
                    <a:p>
                      <a:pPr algn="ctr">
                        <a:lnSpc>
                          <a:spcPct val="115000"/>
                        </a:lnSpc>
                        <a:spcAft>
                          <a:spcPts val="0"/>
                        </a:spcAft>
                      </a:pPr>
                      <a:r>
                        <a:rPr lang="en-GB" sz="1100">
                          <a:effectLst/>
                        </a:rPr>
                        <a:t>Criticality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837" marR="65837" marT="34747" marB="34747"/>
                </a:tc>
                <a:extLst>
                  <a:ext uri="{0D108BD9-81ED-4DB2-BD59-A6C34878D82A}">
                    <a16:rowId xmlns:a16="http://schemas.microsoft.com/office/drawing/2014/main" val="1369339687"/>
                  </a:ext>
                </a:extLst>
              </a:tr>
              <a:tr h="2135207">
                <a:tc>
                  <a:txBody>
                    <a:bodyPr/>
                    <a:lstStyle/>
                    <a:p>
                      <a:pPr algn="l">
                        <a:lnSpc>
                          <a:spcPct val="115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837" marR="65837" marT="34747" marB="34747"/>
                </a:tc>
                <a:tc>
                  <a:txBody>
                    <a:bodyPr/>
                    <a:lstStyle/>
                    <a:p>
                      <a:pPr algn="l">
                        <a:lnSpc>
                          <a:spcPct val="115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837" marR="65837" marT="34747" marB="34747"/>
                </a:tc>
                <a:tc>
                  <a:txBody>
                    <a:bodyPr/>
                    <a:lstStyle/>
                    <a:p>
                      <a:pPr algn="l">
                        <a:lnSpc>
                          <a:spcPct val="115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837" marR="65837" marT="34747" marB="34747" anchor="ctr"/>
                </a:tc>
                <a:tc>
                  <a:txBody>
                    <a:bodyPr/>
                    <a:lstStyle/>
                    <a:p>
                      <a:pPr algn="l">
                        <a:lnSpc>
                          <a:spcPct val="115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837" marR="65837" marT="34747" marB="34747" anchor="ctr"/>
                </a:tc>
                <a:tc>
                  <a:txBody>
                    <a:bodyPr/>
                    <a:lstStyle/>
                    <a:p>
                      <a:pPr algn="l">
                        <a:lnSpc>
                          <a:spcPct val="115000"/>
                        </a:lnSpc>
                        <a:spcAft>
                          <a:spcPts val="0"/>
                        </a:spcAft>
                      </a:pPr>
                      <a:r>
                        <a:rPr lang="en-GB" sz="1100">
                          <a:effectLst/>
                        </a:rPr>
                        <a:t>Read </a:t>
                      </a:r>
                    </a:p>
                    <a:p>
                      <a:pPr algn="l">
                        <a:lnSpc>
                          <a:spcPct val="115000"/>
                        </a:lnSpc>
                        <a:spcAft>
                          <a:spcPts val="0"/>
                        </a:spcAft>
                      </a:pPr>
                      <a:r>
                        <a:rPr lang="en-GB" sz="1100">
                          <a:effectLst/>
                        </a:rPr>
                        <a:t>Write </a:t>
                      </a:r>
                    </a:p>
                    <a:p>
                      <a:pPr algn="l">
                        <a:lnSpc>
                          <a:spcPct val="115000"/>
                        </a:lnSpc>
                        <a:spcAft>
                          <a:spcPts val="0"/>
                        </a:spcAft>
                      </a:pPr>
                      <a:r>
                        <a:rPr lang="en-GB" sz="1100">
                          <a:effectLst/>
                        </a:rPr>
                        <a:t>Edit </a:t>
                      </a:r>
                    </a:p>
                    <a:p>
                      <a:pPr algn="l">
                        <a:lnSpc>
                          <a:spcPct val="115000"/>
                        </a:lnSpc>
                        <a:spcAft>
                          <a:spcPts val="0"/>
                        </a:spcAft>
                      </a:pPr>
                      <a:r>
                        <a:rPr lang="en-GB" sz="1100">
                          <a:effectLst/>
                        </a:rPr>
                        <a:t>Distribution</a:t>
                      </a:r>
                    </a:p>
                    <a:p>
                      <a:pPr algn="l">
                        <a:lnSpc>
                          <a:spcPct val="115000"/>
                        </a:lnSpc>
                        <a:spcAft>
                          <a:spcPts val="0"/>
                        </a:spcAft>
                      </a:pPr>
                      <a:r>
                        <a:rPr lang="en-GB" sz="1100">
                          <a:effectLst/>
                        </a:rPr>
                        <a:t>Delete </a:t>
                      </a:r>
                    </a:p>
                    <a:p>
                      <a:pPr algn="l">
                        <a:lnSpc>
                          <a:spcPct val="115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837" marR="65837" marT="34747" marB="34747" anchor="ctr"/>
                </a:tc>
                <a:tc>
                  <a:txBody>
                    <a:bodyPr/>
                    <a:lstStyle/>
                    <a:p>
                      <a:pPr algn="l">
                        <a:lnSpc>
                          <a:spcPct val="115000"/>
                        </a:lnSpc>
                        <a:spcAft>
                          <a:spcPts val="0"/>
                        </a:spcAft>
                      </a:pPr>
                      <a:r>
                        <a:rPr lang="en-GB" sz="1100" dirty="0">
                          <a:effectLst/>
                        </a:rPr>
                        <a:t>C=H/M/L</a:t>
                      </a:r>
                    </a:p>
                    <a:p>
                      <a:pPr algn="l">
                        <a:lnSpc>
                          <a:spcPct val="115000"/>
                        </a:lnSpc>
                        <a:spcAft>
                          <a:spcPts val="0"/>
                        </a:spcAft>
                      </a:pPr>
                      <a:r>
                        <a:rPr lang="en-GB" sz="1100" dirty="0">
                          <a:effectLst/>
                        </a:rPr>
                        <a:t>I=H/M/L</a:t>
                      </a:r>
                    </a:p>
                    <a:p>
                      <a:pPr algn="l">
                        <a:lnSpc>
                          <a:spcPct val="115000"/>
                        </a:lnSpc>
                        <a:spcAft>
                          <a:spcPts val="0"/>
                        </a:spcAft>
                      </a:pPr>
                      <a:r>
                        <a:rPr lang="en-GB" sz="1100" dirty="0">
                          <a:effectLst/>
                        </a:rPr>
                        <a:t>A=H/M</a:t>
                      </a:r>
                      <a:r>
                        <a:rPr lang="en-GB" sz="1100">
                          <a:effectLst/>
                        </a:rPr>
                        <a:t>/L</a:t>
                      </a:r>
                      <a:endParaRPr lang="en-GB" sz="1100" dirty="0">
                        <a:effectLst/>
                      </a:endParaRPr>
                    </a:p>
                  </a:txBody>
                  <a:tcPr marL="65837" marR="65837" marT="34747" marB="34747"/>
                </a:tc>
                <a:tc>
                  <a:txBody>
                    <a:bodyPr/>
                    <a:lstStyle/>
                    <a:p>
                      <a:pPr algn="l">
                        <a:lnSpc>
                          <a:spcPct val="115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837" marR="65837" marT="34747" marB="34747"/>
                </a:tc>
                <a:extLst>
                  <a:ext uri="{0D108BD9-81ED-4DB2-BD59-A6C34878D82A}">
                    <a16:rowId xmlns:a16="http://schemas.microsoft.com/office/drawing/2014/main" val="1162513006"/>
                  </a:ext>
                </a:extLst>
              </a:tr>
            </a:tbl>
          </a:graphicData>
        </a:graphic>
      </p:graphicFrame>
    </p:spTree>
    <p:extLst>
      <p:ext uri="{BB962C8B-B14F-4D97-AF65-F5344CB8AC3E}">
        <p14:creationId xmlns:p14="http://schemas.microsoft.com/office/powerpoint/2010/main" val="1999131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r>
              <a:rPr lang="en-US" sz="3600" dirty="0">
                <a:solidFill>
                  <a:srgbClr val="00B0F0"/>
                </a:solidFill>
              </a:rPr>
              <a:t>Threat Identification related to the Assets</a:t>
            </a:r>
            <a:endParaRPr lang="en-GB" sz="3600" dirty="0">
              <a:solidFill>
                <a:srgbClr val="00B0F0"/>
              </a:solidFill>
            </a:endParaRP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88315" y="977153"/>
            <a:ext cx="9472108" cy="5127812"/>
          </a:xfrm>
        </p:spPr>
        <p:txBody>
          <a:bodyPr>
            <a:normAutofit/>
          </a:bodyPr>
          <a:lstStyle/>
          <a:p>
            <a:pPr marL="285750" lvl="2" indent="-285750"/>
            <a:r>
              <a:rPr lang="en-US" sz="1800" dirty="0">
                <a:solidFill>
                  <a:srgbClr val="000000"/>
                </a:solidFill>
              </a:rPr>
              <a:t>Capabilities, intentions and attack methods of adversaries to exploit or cause harm to assets</a:t>
            </a:r>
          </a:p>
          <a:p>
            <a:pPr lvl="1"/>
            <a:r>
              <a:rPr lang="en-US" dirty="0">
                <a:solidFill>
                  <a:srgbClr val="000000"/>
                </a:solidFill>
              </a:rPr>
              <a:t>NIST definition</a:t>
            </a:r>
          </a:p>
          <a:p>
            <a:pPr lvl="2"/>
            <a:r>
              <a:rPr lang="en-US" sz="1800" dirty="0">
                <a:solidFill>
                  <a:srgbClr val="000000"/>
                </a:solidFill>
              </a:rPr>
              <a:t>Any circumstance or event with the potential to adversely impact organizational operations and assets, individuals, other organizations or the nation through an information system via unauthorized access, destruction, disclosure or modification of information, and/ or denial of service</a:t>
            </a:r>
          </a:p>
          <a:p>
            <a:r>
              <a:rPr lang="en-US" dirty="0">
                <a:solidFill>
                  <a:srgbClr val="000000"/>
                </a:solidFill>
              </a:rPr>
              <a:t>Goal</a:t>
            </a:r>
          </a:p>
          <a:p>
            <a:pPr lvl="1"/>
            <a:r>
              <a:rPr lang="en-US" dirty="0">
                <a:solidFill>
                  <a:srgbClr val="000000"/>
                </a:solidFill>
              </a:rPr>
              <a:t>Once assets are identified, identify threats for optimal information security investments</a:t>
            </a:r>
          </a:p>
          <a:p>
            <a:pPr lvl="2"/>
            <a:r>
              <a:rPr lang="en-US" dirty="0">
                <a:solidFill>
                  <a:srgbClr val="000000"/>
                </a:solidFill>
              </a:rPr>
              <a:t>No defense necessary if no harm anticipated</a:t>
            </a:r>
          </a:p>
          <a:p>
            <a:pPr lvl="1">
              <a:buFont typeface="Arial" panose="020B0604020202020204" pitchFamily="34" charset="0"/>
              <a:buChar char="•"/>
            </a:pPr>
            <a:endParaRPr lang="en-GB" dirty="0"/>
          </a:p>
        </p:txBody>
      </p:sp>
    </p:spTree>
    <p:extLst>
      <p:ext uri="{BB962C8B-B14F-4D97-AF65-F5344CB8AC3E}">
        <p14:creationId xmlns:p14="http://schemas.microsoft.com/office/powerpoint/2010/main" val="2522143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r>
              <a:rPr lang="en-US" sz="3600" dirty="0">
                <a:solidFill>
                  <a:srgbClr val="00B0F0"/>
                </a:solidFill>
              </a:rPr>
              <a:t>Threats</a:t>
            </a:r>
            <a:endParaRPr lang="en-GB" sz="3600" dirty="0">
              <a:solidFill>
                <a:srgbClr val="00B0F0"/>
              </a:solidFill>
            </a:endParaRP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88315" y="977153"/>
            <a:ext cx="9472108" cy="5127812"/>
          </a:xfrm>
        </p:spPr>
        <p:txBody>
          <a:bodyPr>
            <a:normAutofit/>
          </a:bodyPr>
          <a:lstStyle/>
          <a:p>
            <a:pPr lvl="1">
              <a:buFont typeface="Arial" panose="020B0604020202020204" pitchFamily="34" charset="0"/>
              <a:buChar char="•"/>
            </a:pPr>
            <a:endParaRPr lang="en-US" dirty="0">
              <a:ea typeface="ＭＳ Ｐゴシック" pitchFamily="34" charset="-128"/>
            </a:endParaRPr>
          </a:p>
          <a:p>
            <a:pPr lvl="1">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5249A5E2-4475-6BD0-FBB5-1F72224AC970}"/>
              </a:ext>
            </a:extLst>
          </p:cNvPr>
          <p:cNvSpPr txBox="1"/>
          <p:nvPr/>
        </p:nvSpPr>
        <p:spPr>
          <a:xfrm>
            <a:off x="735105" y="1202643"/>
            <a:ext cx="9592235" cy="4678204"/>
          </a:xfrm>
          <a:prstGeom prst="rect">
            <a:avLst/>
          </a:prstGeom>
          <a:noFill/>
        </p:spPr>
        <p:txBody>
          <a:bodyPr wrap="square">
            <a:spAutoFit/>
          </a:bodyPr>
          <a:lstStyle/>
          <a:p>
            <a:pPr marL="171450" indent="-120650">
              <a:spcAft>
                <a:spcPct val="20000"/>
              </a:spcAft>
              <a:buFont typeface="Wingdings" pitchFamily="2" charset="2"/>
              <a:buChar char="§"/>
            </a:pPr>
            <a:r>
              <a:rPr lang="en-US" dirty="0">
                <a:solidFill>
                  <a:srgbClr val="000000"/>
                </a:solidFill>
                <a:cs typeface="Times New Roman" pitchFamily="18" charset="0"/>
              </a:rPr>
              <a:t>Threats sources</a:t>
            </a:r>
          </a:p>
          <a:p>
            <a:pPr marL="571500" lvl="1" indent="-120650">
              <a:spcAft>
                <a:spcPct val="20000"/>
              </a:spcAft>
              <a:buFont typeface="Wingdings" pitchFamily="2" charset="2"/>
              <a:buChar char="§"/>
            </a:pPr>
            <a:r>
              <a:rPr lang="en-US" dirty="0">
                <a:solidFill>
                  <a:srgbClr val="00B0F0"/>
                </a:solidFill>
                <a:cs typeface="Times New Roman" pitchFamily="18" charset="0"/>
              </a:rPr>
              <a:t>Deliberate actions by people </a:t>
            </a:r>
            <a:r>
              <a:rPr lang="en-US" dirty="0">
                <a:solidFill>
                  <a:srgbClr val="000000"/>
                </a:solidFill>
                <a:cs typeface="Times New Roman" pitchFamily="18" charset="0"/>
              </a:rPr>
              <a:t>– This group includes people inside and outside your organization who might take deliberate action against your assets.</a:t>
            </a:r>
          </a:p>
          <a:p>
            <a:pPr marL="571500" lvl="1" indent="-120650">
              <a:spcAft>
                <a:spcPct val="20000"/>
              </a:spcAft>
              <a:buFont typeface="Wingdings" pitchFamily="2" charset="2"/>
              <a:buChar char="§"/>
            </a:pPr>
            <a:r>
              <a:rPr lang="en-US" dirty="0">
                <a:solidFill>
                  <a:srgbClr val="00B0F0"/>
                </a:solidFill>
                <a:cs typeface="Times New Roman" pitchFamily="18" charset="0"/>
              </a:rPr>
              <a:t>Accidental actions by people </a:t>
            </a:r>
            <a:r>
              <a:rPr lang="en-US" dirty="0">
                <a:solidFill>
                  <a:srgbClr val="000000"/>
                </a:solidFill>
                <a:cs typeface="Times New Roman" pitchFamily="18" charset="0"/>
              </a:rPr>
              <a:t>– This group includes people inside and outside your organization who might accidentally harm your assets.</a:t>
            </a:r>
          </a:p>
          <a:p>
            <a:pPr marL="571500" lvl="1" indent="-120650">
              <a:spcAft>
                <a:spcPct val="20000"/>
              </a:spcAft>
              <a:buFont typeface="Wingdings" pitchFamily="2" charset="2"/>
              <a:buChar char="§"/>
            </a:pPr>
            <a:r>
              <a:rPr lang="en-US" dirty="0">
                <a:solidFill>
                  <a:srgbClr val="00B0F0"/>
                </a:solidFill>
                <a:cs typeface="Times New Roman" pitchFamily="18" charset="0"/>
              </a:rPr>
              <a:t>System problems </a:t>
            </a:r>
            <a:r>
              <a:rPr lang="en-US" dirty="0">
                <a:solidFill>
                  <a:srgbClr val="000000"/>
                </a:solidFill>
                <a:cs typeface="Times New Roman" pitchFamily="18" charset="0"/>
              </a:rPr>
              <a:t>– These are problems with your information technology (IT) systems. Examples include hardware defects, software defects, unavailability of related systems, viruses, malicious code, and other system-related problems.</a:t>
            </a:r>
          </a:p>
          <a:p>
            <a:pPr marL="571500" lvl="1" indent="-120650">
              <a:spcAft>
                <a:spcPct val="20000"/>
              </a:spcAft>
              <a:buFont typeface="Wingdings" pitchFamily="2" charset="2"/>
              <a:buChar char="§"/>
            </a:pPr>
            <a:r>
              <a:rPr lang="en-US" dirty="0">
                <a:solidFill>
                  <a:srgbClr val="00B0F0"/>
                </a:solidFill>
                <a:cs typeface="Times New Roman" pitchFamily="18" charset="0"/>
              </a:rPr>
              <a:t>Other problems </a:t>
            </a:r>
            <a:r>
              <a:rPr lang="en-US" dirty="0">
                <a:solidFill>
                  <a:srgbClr val="000000"/>
                </a:solidFill>
                <a:cs typeface="Times New Roman" pitchFamily="18" charset="0"/>
              </a:rPr>
              <a:t>– These are problems that are outside of your control. These can include natural disasters (e.g., floods and earthquakes) that can affect your organization’s IT systems, unavailability of systems maintained by other organizations, and interdependency issues. Interdependency issues include problems with infrastructure services, such as power outages, broken water pipes, and telecommunication outages.</a:t>
            </a:r>
          </a:p>
          <a:p>
            <a:pPr>
              <a:buFontTx/>
              <a:buChar char="-"/>
            </a:pPr>
            <a:endParaRPr lang="en-GB" sz="28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69740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r>
              <a:rPr lang="en-GB" sz="3600" dirty="0">
                <a:solidFill>
                  <a:srgbClr val="00B0F0"/>
                </a:solidFill>
              </a:rPr>
              <a:t>Vulnerabilities</a:t>
            </a: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88315" y="977153"/>
            <a:ext cx="9472108" cy="5127812"/>
          </a:xfrm>
        </p:spPr>
        <p:txBody>
          <a:bodyPr>
            <a:normAutofit/>
          </a:bodyPr>
          <a:lstStyle/>
          <a:p>
            <a:pPr lvl="1">
              <a:buFont typeface="Arial" panose="020B0604020202020204" pitchFamily="34" charset="0"/>
              <a:buChar char="•"/>
            </a:pPr>
            <a:endParaRPr lang="en-US" dirty="0">
              <a:ea typeface="ＭＳ Ｐゴシック" pitchFamily="34" charset="-128"/>
            </a:endParaRPr>
          </a:p>
          <a:p>
            <a:pPr lvl="1">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04BB1C33-7272-E354-F933-B458263D8887}"/>
              </a:ext>
            </a:extLst>
          </p:cNvPr>
          <p:cNvSpPr txBox="1"/>
          <p:nvPr/>
        </p:nvSpPr>
        <p:spPr>
          <a:xfrm>
            <a:off x="797858" y="1262879"/>
            <a:ext cx="9762565" cy="1938992"/>
          </a:xfrm>
          <a:prstGeom prst="rect">
            <a:avLst/>
          </a:prstGeom>
          <a:noFill/>
        </p:spPr>
        <p:txBody>
          <a:bodyPr wrap="square">
            <a:spAutoFit/>
          </a:bodyPr>
          <a:lstStyle/>
          <a:p>
            <a:r>
              <a:rPr lang="en-US" altLang="zh-CN" sz="2800" dirty="0">
                <a:solidFill>
                  <a:srgbClr val="000000"/>
                </a:solidFill>
                <a:latin typeface="Arial" charset="0"/>
                <a:ea typeface="宋体" charset="-122"/>
              </a:rPr>
              <a:t>Weaknesses in information systems that gives threats the opportunity to compromise assets</a:t>
            </a:r>
          </a:p>
          <a:p>
            <a:r>
              <a:rPr lang="en-US" altLang="zh-CN" sz="2800" dirty="0">
                <a:solidFill>
                  <a:srgbClr val="000000"/>
                </a:solidFill>
                <a:latin typeface="Arial" charset="0"/>
                <a:ea typeface="宋体" charset="-122"/>
              </a:rPr>
              <a:t>Relationship with threats</a:t>
            </a:r>
          </a:p>
          <a:p>
            <a:pPr lvl="1"/>
            <a:r>
              <a:rPr lang="en-US" altLang="zh-CN" dirty="0">
                <a:solidFill>
                  <a:srgbClr val="000000"/>
                </a:solidFill>
                <a:latin typeface="Arial" charset="0"/>
                <a:ea typeface="宋体" charset="-122"/>
              </a:rPr>
              <a:t>Vulnerability is not a risk without a threat exploiting it</a:t>
            </a:r>
          </a:p>
          <a:p>
            <a:pPr lvl="1"/>
            <a:r>
              <a:rPr lang="en-US" altLang="zh-CN" dirty="0">
                <a:solidFill>
                  <a:srgbClr val="000000"/>
                </a:solidFill>
                <a:latin typeface="Arial" charset="0"/>
                <a:ea typeface="宋体" charset="-122"/>
              </a:rPr>
              <a:t>Threat is not a risk without a vulnerability to be exploited</a:t>
            </a:r>
          </a:p>
        </p:txBody>
      </p:sp>
    </p:spTree>
    <p:extLst>
      <p:ext uri="{BB962C8B-B14F-4D97-AF65-F5344CB8AC3E}">
        <p14:creationId xmlns:p14="http://schemas.microsoft.com/office/powerpoint/2010/main" val="4190389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CCD53A-3321-FDB9-CA50-70544F935C22}"/>
              </a:ext>
            </a:extLst>
          </p:cNvPr>
          <p:cNvSpPr>
            <a:spLocks noGrp="1"/>
          </p:cNvSpPr>
          <p:nvPr>
            <p:ph type="ctrTitle"/>
          </p:nvPr>
        </p:nvSpPr>
        <p:spPr>
          <a:xfrm>
            <a:off x="447368" y="270880"/>
            <a:ext cx="11297264" cy="1524000"/>
          </a:xfrm>
        </p:spPr>
        <p:txBody>
          <a:bodyPr/>
          <a:lstStyle/>
          <a:p>
            <a:r>
              <a:rPr lang="en-US" dirty="0">
                <a:solidFill>
                  <a:schemeClr val="accent1"/>
                </a:solidFill>
              </a:rPr>
              <a:t>CSP Training Logistic: </a:t>
            </a:r>
            <a:r>
              <a:rPr lang="en-US" dirty="0"/>
              <a:t>When-Where-How</a:t>
            </a:r>
          </a:p>
        </p:txBody>
      </p:sp>
      <p:sp>
        <p:nvSpPr>
          <p:cNvPr id="4" name="Text Placeholder 3">
            <a:extLst>
              <a:ext uri="{FF2B5EF4-FFF2-40B4-BE49-F238E27FC236}">
                <a16:creationId xmlns:a16="http://schemas.microsoft.com/office/drawing/2014/main" id="{548BD71C-DCE9-9855-DCBE-675F20E94682}"/>
              </a:ext>
            </a:extLst>
          </p:cNvPr>
          <p:cNvSpPr>
            <a:spLocks noGrp="1"/>
          </p:cNvSpPr>
          <p:nvPr>
            <p:ph type="body" sz="quarter" idx="16"/>
          </p:nvPr>
        </p:nvSpPr>
        <p:spPr>
          <a:xfrm>
            <a:off x="1318352" y="1894376"/>
            <a:ext cx="2847975" cy="3390899"/>
          </a:xfrm>
        </p:spPr>
        <p:txBody>
          <a:bodyPr/>
          <a:lstStyle/>
          <a:p>
            <a:r>
              <a:rPr lang="en-US" dirty="0"/>
              <a:t>WHEN</a:t>
            </a:r>
          </a:p>
        </p:txBody>
      </p:sp>
      <p:pic>
        <p:nvPicPr>
          <p:cNvPr id="51" name="Picture Placeholder 50" descr="Abacus">
            <a:extLst>
              <a:ext uri="{FF2B5EF4-FFF2-40B4-BE49-F238E27FC236}">
                <a16:creationId xmlns:a16="http://schemas.microsoft.com/office/drawing/2014/main" id="{F1A5F630-1971-68D5-BEDA-6FC11471C8E1}"/>
              </a:ext>
            </a:extLst>
          </p:cNvPr>
          <p:cNvPicPr>
            <a:picLocks noGrp="1" noChangeAspect="1"/>
          </p:cNvPicPr>
          <p:nvPr>
            <p:ph type="pic" sz="quarter" idx="23"/>
          </p:nvPr>
        </p:nvPicPr>
        <p:blipFill>
          <a:blip r:embed="rId2">
            <a:extLst>
              <a:ext uri="{96DAC541-7B7A-43D3-8B79-37D633B846F1}">
                <asvg:svgBlip xmlns:asvg="http://schemas.microsoft.com/office/drawing/2016/SVG/main" r:embed="rId3"/>
              </a:ext>
            </a:extLst>
          </a:blip>
          <a:srcRect t="4502" b="4502"/>
          <a:stretch/>
        </p:blipFill>
        <p:spPr>
          <a:xfrm>
            <a:off x="2239419" y="2833688"/>
            <a:ext cx="1005840" cy="914400"/>
          </a:xfrm>
        </p:spPr>
      </p:pic>
      <p:sp>
        <p:nvSpPr>
          <p:cNvPr id="8" name="Text Placeholder 7">
            <a:extLst>
              <a:ext uri="{FF2B5EF4-FFF2-40B4-BE49-F238E27FC236}">
                <a16:creationId xmlns:a16="http://schemas.microsoft.com/office/drawing/2014/main" id="{442063B1-AD32-CF53-B792-70C1B67D527C}"/>
              </a:ext>
            </a:extLst>
          </p:cNvPr>
          <p:cNvSpPr>
            <a:spLocks noGrp="1"/>
          </p:cNvSpPr>
          <p:nvPr>
            <p:ph type="body" sz="quarter" idx="20"/>
          </p:nvPr>
        </p:nvSpPr>
        <p:spPr>
          <a:xfrm>
            <a:off x="1605817" y="3989405"/>
            <a:ext cx="2275880" cy="893763"/>
          </a:xfrm>
        </p:spPr>
        <p:txBody>
          <a:bodyPr/>
          <a:lstStyle/>
          <a:p>
            <a:pPr lvl="0"/>
            <a:r>
              <a:rPr lang="en-US" dirty="0"/>
              <a:t>Time schedule: …..</a:t>
            </a:r>
          </a:p>
        </p:txBody>
      </p:sp>
      <p:sp>
        <p:nvSpPr>
          <p:cNvPr id="7" name="Text Placeholder 6">
            <a:extLst>
              <a:ext uri="{FF2B5EF4-FFF2-40B4-BE49-F238E27FC236}">
                <a16:creationId xmlns:a16="http://schemas.microsoft.com/office/drawing/2014/main" id="{CEAC814C-D211-009A-190F-549B7A0D6398}"/>
              </a:ext>
            </a:extLst>
          </p:cNvPr>
          <p:cNvSpPr>
            <a:spLocks noGrp="1"/>
          </p:cNvSpPr>
          <p:nvPr>
            <p:ph type="body" sz="quarter" idx="18"/>
          </p:nvPr>
        </p:nvSpPr>
        <p:spPr>
          <a:xfrm>
            <a:off x="4651092" y="1894376"/>
            <a:ext cx="2847975" cy="3390899"/>
          </a:xfrm>
        </p:spPr>
        <p:txBody>
          <a:bodyPr/>
          <a:lstStyle/>
          <a:p>
            <a:r>
              <a:rPr lang="en-US" dirty="0"/>
              <a:t>WHERE</a:t>
            </a:r>
          </a:p>
        </p:txBody>
      </p:sp>
      <p:pic>
        <p:nvPicPr>
          <p:cNvPr id="53" name="Picture Placeholder 52" descr="3d Glasses">
            <a:extLst>
              <a:ext uri="{FF2B5EF4-FFF2-40B4-BE49-F238E27FC236}">
                <a16:creationId xmlns:a16="http://schemas.microsoft.com/office/drawing/2014/main" id="{6D152620-03B9-AECD-503A-E23309285EA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t="4574" b="4574"/>
          <a:stretch/>
        </p:blipFill>
        <p:spPr>
          <a:xfrm>
            <a:off x="5572159" y="2954840"/>
            <a:ext cx="1005840" cy="914400"/>
          </a:xfrm>
        </p:spPr>
      </p:pic>
      <p:sp>
        <p:nvSpPr>
          <p:cNvPr id="9" name="Text Placeholder 8">
            <a:extLst>
              <a:ext uri="{FF2B5EF4-FFF2-40B4-BE49-F238E27FC236}">
                <a16:creationId xmlns:a16="http://schemas.microsoft.com/office/drawing/2014/main" id="{ABB0AEFB-9FA8-4379-DA69-49759E72608E}"/>
              </a:ext>
            </a:extLst>
          </p:cNvPr>
          <p:cNvSpPr>
            <a:spLocks noGrp="1"/>
          </p:cNvSpPr>
          <p:nvPr>
            <p:ph type="body" sz="quarter" idx="21"/>
          </p:nvPr>
        </p:nvSpPr>
        <p:spPr>
          <a:xfrm>
            <a:off x="4938557" y="3989404"/>
            <a:ext cx="2275880" cy="893763"/>
          </a:xfrm>
        </p:spPr>
        <p:txBody>
          <a:bodyPr/>
          <a:lstStyle/>
          <a:p>
            <a:r>
              <a:rPr lang="en-US" dirty="0"/>
              <a:t>ONLINE-ONSITE-Location Information</a:t>
            </a:r>
          </a:p>
        </p:txBody>
      </p:sp>
      <p:sp>
        <p:nvSpPr>
          <p:cNvPr id="2" name="Text Placeholder 1">
            <a:extLst>
              <a:ext uri="{FF2B5EF4-FFF2-40B4-BE49-F238E27FC236}">
                <a16:creationId xmlns:a16="http://schemas.microsoft.com/office/drawing/2014/main" id="{C5B8455C-CEA2-F7C8-E898-97C86849DC0E}"/>
              </a:ext>
            </a:extLst>
          </p:cNvPr>
          <p:cNvSpPr>
            <a:spLocks noGrp="1"/>
          </p:cNvSpPr>
          <p:nvPr>
            <p:ph type="body" sz="quarter" idx="19"/>
          </p:nvPr>
        </p:nvSpPr>
        <p:spPr>
          <a:xfrm>
            <a:off x="7995403" y="1894376"/>
            <a:ext cx="2847975" cy="3390899"/>
          </a:xfrm>
        </p:spPr>
        <p:txBody>
          <a:bodyPr/>
          <a:lstStyle/>
          <a:p>
            <a:r>
              <a:rPr lang="en-US" dirty="0"/>
              <a:t>HOW</a:t>
            </a:r>
          </a:p>
        </p:txBody>
      </p:sp>
      <p:pic>
        <p:nvPicPr>
          <p:cNvPr id="55" name="Picture Placeholder 54" descr="Circuit">
            <a:extLst>
              <a:ext uri="{FF2B5EF4-FFF2-40B4-BE49-F238E27FC236}">
                <a16:creationId xmlns:a16="http://schemas.microsoft.com/office/drawing/2014/main" id="{415585AE-96E0-81D6-0A31-2A13ECB76808}"/>
              </a:ext>
            </a:extLst>
          </p:cNvPr>
          <p:cNvPicPr>
            <a:picLocks noGrp="1" noChangeAspect="1"/>
          </p:cNvPicPr>
          <p:nvPr>
            <p:ph type="pic" sz="quarter" idx="25"/>
          </p:nvPr>
        </p:nvPicPr>
        <p:blipFill>
          <a:blip r:embed="rId6">
            <a:extLst>
              <a:ext uri="{96DAC541-7B7A-43D3-8B79-37D633B846F1}">
                <asvg:svgBlip xmlns:asvg="http://schemas.microsoft.com/office/drawing/2016/SVG/main" r:embed="rId7"/>
              </a:ext>
            </a:extLst>
          </a:blip>
          <a:srcRect t="4502" b="4502"/>
          <a:stretch/>
        </p:blipFill>
        <p:spPr>
          <a:xfrm>
            <a:off x="8916470" y="2833688"/>
            <a:ext cx="1005840" cy="914400"/>
          </a:xfrm>
        </p:spPr>
      </p:pic>
      <p:sp>
        <p:nvSpPr>
          <p:cNvPr id="10" name="Text Placeholder 9">
            <a:extLst>
              <a:ext uri="{FF2B5EF4-FFF2-40B4-BE49-F238E27FC236}">
                <a16:creationId xmlns:a16="http://schemas.microsoft.com/office/drawing/2014/main" id="{C0563BBD-CFF8-BAAA-D1C5-C6AC7B376BCA}"/>
              </a:ext>
            </a:extLst>
          </p:cNvPr>
          <p:cNvSpPr>
            <a:spLocks noGrp="1"/>
          </p:cNvSpPr>
          <p:nvPr>
            <p:ph type="body" sz="quarter" idx="22"/>
          </p:nvPr>
        </p:nvSpPr>
        <p:spPr>
          <a:xfrm>
            <a:off x="8282868" y="3989404"/>
            <a:ext cx="2275880" cy="893763"/>
          </a:xfrm>
        </p:spPr>
        <p:txBody>
          <a:bodyPr/>
          <a:lstStyle/>
          <a:p>
            <a:pPr lvl="0"/>
            <a:r>
              <a:rPr lang="en-US" dirty="0"/>
              <a:t>Delivery Method</a:t>
            </a:r>
          </a:p>
        </p:txBody>
      </p:sp>
      <p:sp>
        <p:nvSpPr>
          <p:cNvPr id="6" name="Slide Number Placeholder 5">
            <a:extLst>
              <a:ext uri="{FF2B5EF4-FFF2-40B4-BE49-F238E27FC236}">
                <a16:creationId xmlns:a16="http://schemas.microsoft.com/office/drawing/2014/main" id="{6314DC98-ED35-A03F-CA2C-D54F23D0FD11}"/>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a:t>
            </a:fld>
            <a:endParaRPr lang="en-US" dirty="0"/>
          </a:p>
        </p:txBody>
      </p:sp>
      <p:sp>
        <p:nvSpPr>
          <p:cNvPr id="11" name="Footer Placeholder 10">
            <a:extLst>
              <a:ext uri="{FF2B5EF4-FFF2-40B4-BE49-F238E27FC236}">
                <a16:creationId xmlns:a16="http://schemas.microsoft.com/office/drawing/2014/main" id="{FA452AF8-DBC0-33A2-73F3-147F82F5E9FE}"/>
              </a:ext>
            </a:extLst>
          </p:cNvPr>
          <p:cNvSpPr>
            <a:spLocks noGrp="1"/>
          </p:cNvSpPr>
          <p:nvPr>
            <p:ph type="ftr" sz="quarter" idx="3"/>
          </p:nvPr>
        </p:nvSpPr>
        <p:spPr/>
        <p:txBody>
          <a:bodyPr/>
          <a:lstStyle/>
          <a:p>
            <a:r>
              <a:rPr lang="en-US"/>
              <a:t>CSP Training Module Name: Presentation Template Created by PR</a:t>
            </a:r>
            <a:endParaRPr lang="en-US" dirty="0"/>
          </a:p>
        </p:txBody>
      </p:sp>
    </p:spTree>
    <p:extLst>
      <p:ext uri="{BB962C8B-B14F-4D97-AF65-F5344CB8AC3E}">
        <p14:creationId xmlns:p14="http://schemas.microsoft.com/office/powerpoint/2010/main" val="3317799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r>
              <a:rPr lang="en-US" sz="3600" dirty="0">
                <a:solidFill>
                  <a:srgbClr val="00B0F0"/>
                </a:solidFill>
              </a:rPr>
              <a:t>Risk </a:t>
            </a:r>
            <a:r>
              <a:rPr lang="en-GB" sz="3600" dirty="0">
                <a:solidFill>
                  <a:srgbClr val="00B0F0"/>
                </a:solidFill>
              </a:rPr>
              <a:t>Analysis </a:t>
            </a: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88315" y="977153"/>
            <a:ext cx="9472108" cy="5127812"/>
          </a:xfrm>
        </p:spPr>
        <p:txBody>
          <a:bodyPr>
            <a:normAutofit/>
          </a:bodyPr>
          <a:lstStyle/>
          <a:p>
            <a:pPr marL="0" indent="0">
              <a:buNone/>
            </a:pPr>
            <a:r>
              <a:rPr lang="en-GB" altLang="zh-CN" sz="2300" dirty="0">
                <a:solidFill>
                  <a:srgbClr val="000000"/>
                </a:solidFill>
                <a:latin typeface="Arial" charset="0"/>
                <a:ea typeface="宋体" charset="-122"/>
              </a:rPr>
              <a:t>Once the risks are identified we need to know how severe are the risks</a:t>
            </a:r>
          </a:p>
          <a:p>
            <a:r>
              <a:rPr lang="en-GB" altLang="zh-CN" sz="2300" dirty="0">
                <a:solidFill>
                  <a:srgbClr val="000000"/>
                </a:solidFill>
                <a:latin typeface="Arial" charset="0"/>
                <a:ea typeface="宋体" charset="-122"/>
              </a:rPr>
              <a:t>Risk analysis estimate and prioritise the risks</a:t>
            </a:r>
          </a:p>
          <a:p>
            <a:pPr marL="735013" lvl="1" indent="-277813">
              <a:lnSpc>
                <a:spcPct val="90000"/>
              </a:lnSpc>
              <a:spcBef>
                <a:spcPts val="300"/>
              </a:spcBef>
              <a:buFont typeface="Arial" charset="0"/>
              <a:buChar cha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pPr>
            <a:r>
              <a:rPr lang="en-GB" altLang="zh-CN" sz="2300" dirty="0">
                <a:solidFill>
                  <a:srgbClr val="000000"/>
                </a:solidFill>
                <a:latin typeface="Arial" charset="0"/>
                <a:ea typeface="宋体" charset="-122"/>
              </a:rPr>
              <a:t>the likelihood or probability that the risk is real </a:t>
            </a:r>
          </a:p>
          <a:p>
            <a:pPr marL="735013" lvl="1" indent="-277813">
              <a:lnSpc>
                <a:spcPct val="90000"/>
              </a:lnSpc>
              <a:spcBef>
                <a:spcPts val="300"/>
              </a:spcBef>
              <a:buFont typeface="Arial" charset="0"/>
              <a:buChar cha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pPr>
            <a:r>
              <a:rPr lang="en-GB" altLang="zh-CN" sz="2300" dirty="0">
                <a:solidFill>
                  <a:srgbClr val="000000"/>
                </a:solidFill>
                <a:latin typeface="Arial" charset="0"/>
                <a:ea typeface="宋体" charset="-122"/>
              </a:rPr>
              <a:t> the consequences of the problems associated with the risk, should it occur.</a:t>
            </a:r>
            <a:r>
              <a:rPr lang="en-GB" dirty="0">
                <a:solidFill>
                  <a:srgbClr val="000000"/>
                </a:solidFill>
              </a:rPr>
              <a:t> </a:t>
            </a:r>
          </a:p>
          <a:p>
            <a:pPr marL="334963" indent="-277813">
              <a:lnSpc>
                <a:spcPct val="90000"/>
              </a:lnSpc>
              <a:spcBef>
                <a:spcPts val="300"/>
              </a:spcBef>
              <a:buFont typeface="Arial" charset="0"/>
              <a:buChar cha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pPr>
            <a:r>
              <a:rPr lang="en-GB" altLang="zh-CN" sz="2700" dirty="0">
                <a:solidFill>
                  <a:srgbClr val="000000"/>
                </a:solidFill>
                <a:latin typeface="Arial" charset="0"/>
                <a:ea typeface="宋体" charset="-122"/>
              </a:rPr>
              <a:t>Well-informed decisions about which risks need to be addressed and to what degree it is appropriate to mitigate the risks</a:t>
            </a:r>
          </a:p>
          <a:p>
            <a:r>
              <a:rPr lang="en-GB" altLang="zh-CN" sz="2300" dirty="0">
                <a:solidFill>
                  <a:srgbClr val="000000"/>
                </a:solidFill>
                <a:latin typeface="Arial" charset="0"/>
                <a:ea typeface="宋体" charset="-122"/>
              </a:rPr>
              <a:t>Very challenging tasks</a:t>
            </a:r>
          </a:p>
          <a:p>
            <a:pPr>
              <a:buNone/>
            </a:pPr>
            <a:endParaRPr lang="en-GB" altLang="zh-CN" sz="2300" dirty="0">
              <a:solidFill>
                <a:srgbClr val="000000"/>
              </a:solidFill>
              <a:latin typeface="Arial" charset="0"/>
              <a:ea typeface="宋体" charset="-122"/>
            </a:endParaRPr>
          </a:p>
          <a:p>
            <a:pPr marL="735013" lvl="1" indent="-277813" algn="ctr">
              <a:lnSpc>
                <a:spcPct val="90000"/>
              </a:lnSpc>
              <a:spcBef>
                <a:spcPts val="300"/>
              </a:spcBef>
              <a:buNone/>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pPr>
            <a:r>
              <a:rPr lang="en-GB" altLang="zh-CN" sz="2400" i="1" dirty="0">
                <a:solidFill>
                  <a:srgbClr val="00B0F0"/>
                </a:solidFill>
                <a:latin typeface="Arial" charset="0"/>
                <a:ea typeface="宋体" charset="-122"/>
              </a:rPr>
              <a:t>Probability becomes truly subjective when a trust value does not exist </a:t>
            </a:r>
          </a:p>
          <a:p>
            <a:pPr lvl="1">
              <a:buFont typeface="Arial" panose="020B0604020202020204" pitchFamily="34" charset="0"/>
              <a:buChar char="•"/>
            </a:pPr>
            <a:endParaRPr lang="en-GB" dirty="0"/>
          </a:p>
        </p:txBody>
      </p:sp>
    </p:spTree>
    <p:extLst>
      <p:ext uri="{BB962C8B-B14F-4D97-AF65-F5344CB8AC3E}">
        <p14:creationId xmlns:p14="http://schemas.microsoft.com/office/powerpoint/2010/main" val="2708672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r>
              <a:rPr lang="en-US" sz="3600" dirty="0">
                <a:solidFill>
                  <a:srgbClr val="00B0F0"/>
                </a:solidFill>
              </a:rPr>
              <a:t>Risk </a:t>
            </a:r>
            <a:r>
              <a:rPr lang="en-GB" sz="3600" dirty="0">
                <a:solidFill>
                  <a:srgbClr val="00B0F0"/>
                </a:solidFill>
              </a:rPr>
              <a:t>Analysis</a:t>
            </a: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88315" y="977153"/>
            <a:ext cx="9472108" cy="5127812"/>
          </a:xfrm>
        </p:spPr>
        <p:txBody>
          <a:bodyPr>
            <a:normAutofit/>
          </a:bodyPr>
          <a:lstStyle/>
          <a:p>
            <a:pPr lvl="1">
              <a:buFont typeface="Arial" panose="020B0604020202020204" pitchFamily="34" charset="0"/>
              <a:buChar char="•"/>
            </a:pPr>
            <a:endParaRPr lang="en-US" dirty="0">
              <a:ea typeface="ＭＳ Ｐゴシック" pitchFamily="34" charset="-128"/>
            </a:endParaRPr>
          </a:p>
          <a:p>
            <a:pPr lvl="1">
              <a:buFont typeface="Arial" panose="020B0604020202020204" pitchFamily="34" charset="0"/>
              <a:buChar char="•"/>
            </a:pPr>
            <a:endParaRPr lang="en-GB" dirty="0"/>
          </a:p>
        </p:txBody>
      </p:sp>
      <p:sp>
        <p:nvSpPr>
          <p:cNvPr id="4" name="Content Placeholder 2">
            <a:extLst>
              <a:ext uri="{FF2B5EF4-FFF2-40B4-BE49-F238E27FC236}">
                <a16:creationId xmlns:a16="http://schemas.microsoft.com/office/drawing/2014/main" id="{602EC820-09E8-0644-ABA3-6C561B4FF184}"/>
              </a:ext>
            </a:extLst>
          </p:cNvPr>
          <p:cNvSpPr txBox="1">
            <a:spLocks/>
          </p:cNvSpPr>
          <p:nvPr/>
        </p:nvSpPr>
        <p:spPr>
          <a:xfrm>
            <a:off x="500034" y="980728"/>
            <a:ext cx="8229600" cy="5045409"/>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GB" dirty="0">
                <a:solidFill>
                  <a:srgbClr val="000000"/>
                </a:solidFill>
              </a:rPr>
              <a:t>Defining likelihood</a:t>
            </a:r>
          </a:p>
          <a:p>
            <a:pPr lvl="1"/>
            <a:r>
              <a:rPr lang="en-GB" dirty="0">
                <a:solidFill>
                  <a:srgbClr val="000000"/>
                </a:solidFill>
              </a:rPr>
              <a:t>Rating of both the probability that a threat will successfully exploit a vulnerability as well as how often that might occur </a:t>
            </a:r>
          </a:p>
          <a:p>
            <a:pPr lvl="1"/>
            <a:r>
              <a:rPr lang="en-GB" dirty="0">
                <a:solidFill>
                  <a:srgbClr val="000000"/>
                </a:solidFill>
              </a:rPr>
              <a:t>Criteria </a:t>
            </a:r>
          </a:p>
          <a:p>
            <a:pPr lvl="2"/>
            <a:r>
              <a:rPr lang="en-GB" dirty="0">
                <a:solidFill>
                  <a:srgbClr val="000000"/>
                </a:solidFill>
              </a:rPr>
              <a:t>Size of the threat universe(scope of the user community that can access a vulnerability)</a:t>
            </a:r>
          </a:p>
          <a:p>
            <a:pPr lvl="2"/>
            <a:r>
              <a:rPr lang="en-GB" dirty="0">
                <a:solidFill>
                  <a:srgbClr val="000000"/>
                </a:solidFill>
              </a:rPr>
              <a:t>Motivation of the threat actor</a:t>
            </a:r>
          </a:p>
          <a:p>
            <a:pPr lvl="2"/>
            <a:r>
              <a:rPr lang="en-GB" dirty="0">
                <a:solidFill>
                  <a:srgbClr val="000000"/>
                </a:solidFill>
              </a:rPr>
              <a:t>Sophistication of attack or skill level required</a:t>
            </a:r>
          </a:p>
          <a:p>
            <a:pPr lvl="2"/>
            <a:r>
              <a:rPr lang="en-GB" dirty="0">
                <a:solidFill>
                  <a:srgbClr val="000000"/>
                </a:solidFill>
              </a:rPr>
              <a:t>Knowledge of organization </a:t>
            </a:r>
          </a:p>
          <a:p>
            <a:pPr lvl="2"/>
            <a:r>
              <a:rPr lang="en-GB" dirty="0">
                <a:solidFill>
                  <a:srgbClr val="000000"/>
                </a:solidFill>
              </a:rPr>
              <a:t>Level of controls in place to deter or impede exploit </a:t>
            </a:r>
          </a:p>
          <a:p>
            <a:pPr lvl="2"/>
            <a:r>
              <a:rPr lang="en-GB" dirty="0">
                <a:solidFill>
                  <a:srgbClr val="000000"/>
                </a:solidFill>
              </a:rPr>
              <a:t>Attractiveness of the target </a:t>
            </a:r>
          </a:p>
          <a:p>
            <a:pPr lvl="0"/>
            <a:r>
              <a:rPr lang="en-GB" dirty="0">
                <a:solidFill>
                  <a:srgbClr val="000000"/>
                </a:solidFill>
              </a:rPr>
              <a:t>Impact definition</a:t>
            </a:r>
          </a:p>
          <a:p>
            <a:pPr lvl="1" algn="just"/>
            <a:r>
              <a:rPr lang="en-GB" dirty="0">
                <a:solidFill>
                  <a:srgbClr val="000000"/>
                </a:solidFill>
              </a:rPr>
              <a:t>LOW impact: implies risk  has a limited adverse effect on the business and CIAA</a:t>
            </a:r>
          </a:p>
          <a:p>
            <a:pPr lvl="1" algn="just"/>
            <a:r>
              <a:rPr lang="en-GB" dirty="0">
                <a:solidFill>
                  <a:srgbClr val="000000"/>
                </a:solidFill>
              </a:rPr>
              <a:t>Medium impact</a:t>
            </a:r>
            <a:r>
              <a:rPr lang="en-GB" b="1" dirty="0">
                <a:solidFill>
                  <a:srgbClr val="000000"/>
                </a:solidFill>
              </a:rPr>
              <a:t>:  </a:t>
            </a:r>
            <a:r>
              <a:rPr lang="en-GB" dirty="0">
                <a:solidFill>
                  <a:srgbClr val="000000"/>
                </a:solidFill>
              </a:rPr>
              <a:t>implies risk has a serious  adverse effect on the business and CIAA </a:t>
            </a:r>
          </a:p>
          <a:p>
            <a:pPr lvl="1" algn="just"/>
            <a:r>
              <a:rPr lang="en-GB" dirty="0">
                <a:solidFill>
                  <a:srgbClr val="000000"/>
                </a:solidFill>
              </a:rPr>
              <a:t>High impact: implies  risk has a severe adverse effect on the business and CIAA</a:t>
            </a:r>
          </a:p>
          <a:p>
            <a:pPr lvl="1"/>
            <a:endParaRPr lang="en-GB" dirty="0">
              <a:solidFill>
                <a:srgbClr val="000000"/>
              </a:solidFill>
            </a:endParaRPr>
          </a:p>
        </p:txBody>
      </p:sp>
    </p:spTree>
    <p:extLst>
      <p:ext uri="{BB962C8B-B14F-4D97-AF65-F5344CB8AC3E}">
        <p14:creationId xmlns:p14="http://schemas.microsoft.com/office/powerpoint/2010/main" val="3330997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r>
              <a:rPr lang="en-US" sz="3600" dirty="0">
                <a:solidFill>
                  <a:srgbClr val="00B0F0"/>
                </a:solidFill>
              </a:rPr>
              <a:t>Risk </a:t>
            </a:r>
            <a:r>
              <a:rPr lang="en-GB" sz="3600" dirty="0">
                <a:solidFill>
                  <a:srgbClr val="00B0F0"/>
                </a:solidFill>
              </a:rPr>
              <a:t>Analysis</a:t>
            </a: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88315" y="977153"/>
            <a:ext cx="9472108" cy="5127812"/>
          </a:xfrm>
        </p:spPr>
        <p:txBody>
          <a:bodyPr>
            <a:normAutofit/>
          </a:bodyPr>
          <a:lstStyle/>
          <a:p>
            <a:pPr lvl="1">
              <a:buFont typeface="Arial" panose="020B0604020202020204" pitchFamily="34" charset="0"/>
              <a:buChar char="•"/>
            </a:pPr>
            <a:endParaRPr lang="en-US" dirty="0">
              <a:ea typeface="ＭＳ Ｐゴシック" pitchFamily="34" charset="-128"/>
            </a:endParaRPr>
          </a:p>
          <a:p>
            <a:pPr lvl="1">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F67584A6-5B4A-1924-A5C4-E362D6081BFA}"/>
              </a:ext>
            </a:extLst>
          </p:cNvPr>
          <p:cNvSpPr txBox="1"/>
          <p:nvPr/>
        </p:nvSpPr>
        <p:spPr>
          <a:xfrm>
            <a:off x="779929" y="1448864"/>
            <a:ext cx="8426824" cy="3154710"/>
          </a:xfrm>
          <a:prstGeom prst="rect">
            <a:avLst/>
          </a:prstGeom>
          <a:noFill/>
        </p:spPr>
        <p:txBody>
          <a:bodyPr wrap="square">
            <a:spAutoFit/>
          </a:bodyPr>
          <a:lstStyle/>
          <a:p>
            <a:r>
              <a:rPr lang="en-GB" sz="1900" dirty="0">
                <a:solidFill>
                  <a:srgbClr val="000000"/>
                </a:solidFill>
              </a:rPr>
              <a:t>Risk level</a:t>
            </a:r>
          </a:p>
          <a:p>
            <a:pPr marL="800100" lvl="1" indent="-342900">
              <a:buFont typeface="Arial" panose="020B0604020202020204" pitchFamily="34" charset="0"/>
              <a:buChar char="•"/>
            </a:pPr>
            <a:r>
              <a:rPr lang="en-GB" sz="2000" dirty="0">
                <a:solidFill>
                  <a:srgbClr val="000000"/>
                </a:solidFill>
              </a:rPr>
              <a:t>Low risk: implies that it is recommended to develop a  corrective  measure and contingency plan. </a:t>
            </a:r>
          </a:p>
          <a:p>
            <a:pPr marL="800100" lvl="1" indent="-342900">
              <a:buFont typeface="Arial" panose="020B0604020202020204" pitchFamily="34" charset="0"/>
              <a:buChar char="•"/>
            </a:pPr>
            <a:r>
              <a:rPr lang="en-GB" sz="2000" dirty="0">
                <a:solidFill>
                  <a:srgbClr val="000000"/>
                </a:solidFill>
              </a:rPr>
              <a:t>Critical risk: implies the risk has a serious adverse  affect on the organization and correctives actions are needed and contingency plan  should be developed and execute within a specific period of time. </a:t>
            </a:r>
          </a:p>
          <a:p>
            <a:pPr marL="800100" lvl="1" indent="-342900">
              <a:buFont typeface="Arial" panose="020B0604020202020204" pitchFamily="34" charset="0"/>
              <a:buChar char="•"/>
            </a:pPr>
            <a:r>
              <a:rPr lang="en-GB" sz="2000" dirty="0">
                <a:solidFill>
                  <a:srgbClr val="000000"/>
                </a:solidFill>
              </a:rPr>
              <a:t>Highly critical risk:  implies the identified control measures for the risk mitigation need to be implemented immediately within a short duration through a plan.  </a:t>
            </a:r>
          </a:p>
        </p:txBody>
      </p:sp>
    </p:spTree>
    <p:extLst>
      <p:ext uri="{BB962C8B-B14F-4D97-AF65-F5344CB8AC3E}">
        <p14:creationId xmlns:p14="http://schemas.microsoft.com/office/powerpoint/2010/main" val="3754140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r>
              <a:rPr lang="en-US" sz="3600" dirty="0">
                <a:solidFill>
                  <a:srgbClr val="00B0F0"/>
                </a:solidFill>
              </a:rPr>
              <a:t>Risk </a:t>
            </a:r>
            <a:r>
              <a:rPr lang="en-GB" sz="3600" dirty="0">
                <a:solidFill>
                  <a:srgbClr val="00B0F0"/>
                </a:solidFill>
              </a:rPr>
              <a:t>Analysis</a:t>
            </a: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88315" y="977153"/>
            <a:ext cx="9472108" cy="5127812"/>
          </a:xfrm>
        </p:spPr>
        <p:txBody>
          <a:bodyPr>
            <a:normAutofit/>
          </a:bodyPr>
          <a:lstStyle/>
          <a:p>
            <a:pPr lvl="1">
              <a:buFont typeface="Arial" panose="020B0604020202020204" pitchFamily="34" charset="0"/>
              <a:buChar char="•"/>
            </a:pPr>
            <a:endParaRPr lang="en-US" dirty="0">
              <a:ea typeface="ＭＳ Ｐゴシック" pitchFamily="34" charset="-128"/>
            </a:endParaRPr>
          </a:p>
          <a:p>
            <a:pPr lvl="1">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9D940D67-24EF-5CEF-21F9-B870F516F3E9}"/>
              </a:ext>
            </a:extLst>
          </p:cNvPr>
          <p:cNvSpPr txBox="1"/>
          <p:nvPr/>
        </p:nvSpPr>
        <p:spPr>
          <a:xfrm>
            <a:off x="832883" y="1262230"/>
            <a:ext cx="8310282" cy="4557658"/>
          </a:xfrm>
          <a:prstGeom prst="rect">
            <a:avLst/>
          </a:prstGeom>
          <a:noFill/>
        </p:spPr>
        <p:txBody>
          <a:bodyPr wrap="square">
            <a:spAutoFit/>
          </a:bodyPr>
          <a:lstStyle/>
          <a:p>
            <a:pPr marL="334963" indent="-334963">
              <a:spcBef>
                <a:spcPts val="800"/>
              </a:spcBef>
              <a:buFont typeface="Arial" charset="0"/>
              <a:buChar cha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pPr>
            <a:r>
              <a:rPr lang="en-GB" altLang="zh-CN" dirty="0">
                <a:solidFill>
                  <a:srgbClr val="000000"/>
                </a:solidFill>
                <a:latin typeface="Arial" charset="0"/>
                <a:ea typeface="宋体" charset="-122"/>
              </a:rPr>
              <a:t>Estimate the probability of occurrence</a:t>
            </a:r>
          </a:p>
          <a:p>
            <a:pPr marL="336550" indent="-336550">
              <a:spcBef>
                <a:spcPts val="8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GB" dirty="0">
                <a:solidFill>
                  <a:srgbClr val="000000"/>
                </a:solidFill>
              </a:rPr>
              <a:t>Probability  is the overall rating—often a numerical value on a defined scale (such as 0.1 – 1.0)—of the probability that a specific vulnerability will be exploited</a:t>
            </a:r>
          </a:p>
          <a:p>
            <a:pPr marL="334963" indent="-334963">
              <a:spcBef>
                <a:spcPts val="800"/>
              </a:spcBef>
              <a:buFont typeface="Arial" charset="0"/>
              <a:buChar cha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pPr>
            <a:r>
              <a:rPr lang="en-GB" altLang="zh-CN" dirty="0">
                <a:solidFill>
                  <a:srgbClr val="000000"/>
                </a:solidFill>
                <a:latin typeface="Arial" charset="0"/>
                <a:ea typeface="宋体" charset="-122"/>
              </a:rPr>
              <a:t>Estimate the impact on the project on a scale of 1 to 5, where</a:t>
            </a:r>
          </a:p>
          <a:p>
            <a:pPr marL="735013" lvl="1" indent="-277813">
              <a:spcBef>
                <a:spcPts val="700"/>
              </a:spcBef>
              <a:buFont typeface="Arial" charset="0"/>
              <a:buChar cha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pPr>
            <a:r>
              <a:rPr lang="en-GB" sz="1400" dirty="0">
                <a:solidFill>
                  <a:srgbClr val="000000"/>
                </a:solidFill>
              </a:rPr>
              <a:t> </a:t>
            </a:r>
            <a:r>
              <a:rPr lang="en-GB" altLang="zh-CN" dirty="0">
                <a:solidFill>
                  <a:srgbClr val="000000"/>
                </a:solidFill>
                <a:latin typeface="Arial" charset="0"/>
                <a:ea typeface="宋体" charset="-122"/>
              </a:rPr>
              <a:t>1 =</a:t>
            </a:r>
            <a:r>
              <a:rPr lang="en-GB" sz="2400" dirty="0">
                <a:solidFill>
                  <a:srgbClr val="000000"/>
                </a:solidFill>
              </a:rPr>
              <a:t> </a:t>
            </a:r>
            <a:r>
              <a:rPr lang="en-GB" altLang="zh-CN" sz="2000" dirty="0">
                <a:solidFill>
                  <a:srgbClr val="000000"/>
                </a:solidFill>
                <a:latin typeface="Arial" charset="0"/>
                <a:ea typeface="宋体" charset="-122"/>
              </a:rPr>
              <a:t>low impact</a:t>
            </a:r>
          </a:p>
          <a:p>
            <a:pPr marL="735013" lvl="1" indent="-277813">
              <a:spcBef>
                <a:spcPts val="700"/>
              </a:spcBef>
              <a:buFont typeface="Arial" charset="0"/>
              <a:buChar cha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pPr>
            <a:r>
              <a:rPr lang="en-GB" altLang="zh-CN" sz="2000" dirty="0">
                <a:solidFill>
                  <a:srgbClr val="000000"/>
                </a:solidFill>
                <a:latin typeface="Arial" charset="0"/>
                <a:ea typeface="宋体" charset="-122"/>
              </a:rPr>
              <a:t> 5 = catastrophic impact</a:t>
            </a:r>
          </a:p>
          <a:p>
            <a:pPr marL="334963" indent="-277813">
              <a:spcBef>
                <a:spcPts val="700"/>
              </a:spcBef>
              <a:buFont typeface="Arial" charset="0"/>
              <a:buChar cha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pPr>
            <a:r>
              <a:rPr lang="en-GB" altLang="zh-CN" sz="2400" dirty="0">
                <a:solidFill>
                  <a:srgbClr val="000000"/>
                </a:solidFill>
                <a:latin typeface="Arial" charset="0"/>
                <a:ea typeface="宋体" charset="-122"/>
              </a:rPr>
              <a:t>Risk Level</a:t>
            </a:r>
          </a:p>
          <a:p>
            <a:pPr marL="735013" lvl="1" indent="-277813">
              <a:spcBef>
                <a:spcPts val="700"/>
              </a:spcBef>
              <a:buFont typeface="Arial" charset="0"/>
              <a:buChar cha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pPr>
            <a:r>
              <a:rPr lang="en-GB" altLang="zh-CN" dirty="0">
                <a:solidFill>
                  <a:srgbClr val="00B0F0"/>
                </a:solidFill>
                <a:latin typeface="Arial" charset="0"/>
                <a:ea typeface="宋体" charset="-122"/>
              </a:rPr>
              <a:t>In case of quantitative assessment</a:t>
            </a:r>
            <a:endParaRPr lang="en-GB" altLang="zh-CN" sz="2000" dirty="0">
              <a:solidFill>
                <a:srgbClr val="000000"/>
              </a:solidFill>
              <a:latin typeface="Arial" charset="0"/>
              <a:ea typeface="宋体" charset="-122"/>
            </a:endParaRPr>
          </a:p>
          <a:p>
            <a:pPr marL="735013" lvl="1" indent="-277813">
              <a:spcBef>
                <a:spcPts val="700"/>
              </a:spcBef>
              <a:buNone/>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pPr>
            <a:r>
              <a:rPr lang="en-GB" altLang="zh-CN" sz="2000" dirty="0">
                <a:solidFill>
                  <a:srgbClr val="000000"/>
                </a:solidFill>
                <a:latin typeface="Arial" charset="0"/>
                <a:ea typeface="宋体" charset="-122"/>
              </a:rPr>
              <a:t>Ri=P(Ri) X I(Ri)</a:t>
            </a:r>
          </a:p>
          <a:p>
            <a:pPr marL="735013" lvl="1" indent="-277813">
              <a:spcBef>
                <a:spcPts val="700"/>
              </a:spcBef>
              <a:buNone/>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pPr>
            <a:r>
              <a:rPr lang="en-GB" altLang="zh-CN" sz="2000" dirty="0">
                <a:solidFill>
                  <a:srgbClr val="000000"/>
                </a:solidFill>
                <a:latin typeface="Arial" charset="0"/>
                <a:ea typeface="宋体" charset="-122"/>
              </a:rPr>
              <a:t>		 =.55 X .	8  [</a:t>
            </a:r>
            <a:r>
              <a:rPr lang="en-GB" altLang="zh-CN" sz="2000" dirty="0">
                <a:solidFill>
                  <a:srgbClr val="00B0F0"/>
                </a:solidFill>
                <a:latin typeface="Arial" charset="0"/>
                <a:ea typeface="宋体" charset="-122"/>
              </a:rPr>
              <a:t>Assume P(Ri)=.55 and I(Ri)=.8</a:t>
            </a:r>
            <a:r>
              <a:rPr lang="en-GB" altLang="zh-CN" sz="2000" dirty="0">
                <a:solidFill>
                  <a:srgbClr val="000000"/>
                </a:solidFill>
                <a:latin typeface="Arial" charset="0"/>
                <a:ea typeface="宋体" charset="-122"/>
              </a:rPr>
              <a:t>]</a:t>
            </a:r>
          </a:p>
          <a:p>
            <a:pPr marL="735013" lvl="1" indent="-277813">
              <a:spcBef>
                <a:spcPts val="700"/>
              </a:spcBef>
              <a:buNone/>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pPr>
            <a:r>
              <a:rPr lang="en-GB" altLang="zh-CN" sz="2000" dirty="0">
                <a:solidFill>
                  <a:srgbClr val="000000"/>
                </a:solidFill>
                <a:latin typeface="Arial" charset="0"/>
                <a:ea typeface="宋体" charset="-122"/>
              </a:rPr>
              <a:t>     =.44	</a:t>
            </a:r>
          </a:p>
        </p:txBody>
      </p:sp>
    </p:spTree>
    <p:extLst>
      <p:ext uri="{BB962C8B-B14F-4D97-AF65-F5344CB8AC3E}">
        <p14:creationId xmlns:p14="http://schemas.microsoft.com/office/powerpoint/2010/main" val="3035202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795169" y="260648"/>
            <a:ext cx="10058400" cy="510988"/>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r>
              <a:rPr lang="en-US" sz="3600" dirty="0">
                <a:solidFill>
                  <a:srgbClr val="00B0F0"/>
                </a:solidFill>
              </a:rPr>
              <a:t>Risk </a:t>
            </a:r>
            <a:r>
              <a:rPr lang="en-GB" sz="3600" dirty="0">
                <a:solidFill>
                  <a:srgbClr val="00B0F0"/>
                </a:solidFill>
              </a:rPr>
              <a:t>Analysis</a:t>
            </a: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88315" y="977153"/>
            <a:ext cx="9472108" cy="5127812"/>
          </a:xfrm>
        </p:spPr>
        <p:txBody>
          <a:bodyPr>
            <a:normAutofit/>
          </a:bodyPr>
          <a:lstStyle/>
          <a:p>
            <a:pPr lvl="1">
              <a:buFont typeface="Arial" panose="020B0604020202020204" pitchFamily="34" charset="0"/>
              <a:buChar char="•"/>
            </a:pPr>
            <a:endParaRPr lang="en-US" dirty="0">
              <a:ea typeface="ＭＳ Ｐゴシック" pitchFamily="34" charset="-128"/>
            </a:endParaRPr>
          </a:p>
          <a:p>
            <a:pPr lvl="1">
              <a:buFont typeface="Arial" panose="020B0604020202020204" pitchFamily="34" charset="0"/>
              <a:buChar char="•"/>
            </a:pPr>
            <a:endParaRPr lang="en-GB" dirty="0"/>
          </a:p>
        </p:txBody>
      </p:sp>
      <p:sp>
        <p:nvSpPr>
          <p:cNvPr id="4" name="Content Placeholder 2">
            <a:extLst>
              <a:ext uri="{FF2B5EF4-FFF2-40B4-BE49-F238E27FC236}">
                <a16:creationId xmlns:a16="http://schemas.microsoft.com/office/drawing/2014/main" id="{34DB8B06-701C-1D97-4F0F-80B0D2D79EF2}"/>
              </a:ext>
            </a:extLst>
          </p:cNvPr>
          <p:cNvSpPr txBox="1">
            <a:spLocks/>
          </p:cNvSpPr>
          <p:nvPr/>
        </p:nvSpPr>
        <p:spPr>
          <a:xfrm>
            <a:off x="542564" y="977153"/>
            <a:ext cx="8229600" cy="554461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GB" altLang="zh-CN" sz="2800" dirty="0">
                <a:solidFill>
                  <a:srgbClr val="00B0F0"/>
                </a:solidFill>
                <a:latin typeface="Arial" charset="0"/>
                <a:ea typeface="宋体" charset="-122"/>
              </a:rPr>
              <a:t>In case of qualitative assessment</a:t>
            </a:r>
          </a:p>
          <a:p>
            <a:pPr lvl="1"/>
            <a:r>
              <a:rPr lang="en-GB" altLang="zh-CN" dirty="0">
                <a:solidFill>
                  <a:srgbClr val="000000"/>
                </a:solidFill>
                <a:latin typeface="Arial" charset="0"/>
                <a:ea typeface="宋体" charset="-122"/>
              </a:rPr>
              <a:t> Ri=P(Ri) X I(Ri)</a:t>
            </a:r>
          </a:p>
          <a:p>
            <a:pPr lvl="1"/>
            <a:r>
              <a:rPr lang="en-GB" altLang="zh-CN" dirty="0">
                <a:solidFill>
                  <a:srgbClr val="000000"/>
                </a:solidFill>
                <a:latin typeface="Arial" charset="0"/>
                <a:ea typeface="宋体" charset="-122"/>
              </a:rPr>
              <a:t>Ri=Medium X High</a:t>
            </a:r>
          </a:p>
          <a:p>
            <a:pPr lvl="1"/>
            <a:r>
              <a:rPr lang="en-GB" altLang="zh-CN" dirty="0">
                <a:solidFill>
                  <a:srgbClr val="FF0000"/>
                </a:solidFill>
                <a:latin typeface="Arial" charset="0"/>
                <a:ea typeface="宋体" charset="-122"/>
              </a:rPr>
              <a:t>Ri=??</a:t>
            </a:r>
          </a:p>
          <a:p>
            <a:pPr>
              <a:buFont typeface="Calibri" panose="020F0502020204030204" pitchFamily="34" charset="0"/>
              <a:buNone/>
            </a:pPr>
            <a:r>
              <a:rPr lang="en-GB" altLang="zh-CN" dirty="0">
                <a:solidFill>
                  <a:srgbClr val="C00000"/>
                </a:solidFill>
                <a:latin typeface="Arial" charset="0"/>
                <a:ea typeface="宋体" charset="-122"/>
              </a:rPr>
              <a:t>Likelihood </a:t>
            </a:r>
            <a:r>
              <a:rPr lang="en-GB" altLang="zh-CN" dirty="0">
                <a:solidFill>
                  <a:srgbClr val="000000"/>
                </a:solidFill>
                <a:latin typeface="Arial" charset="0"/>
                <a:ea typeface="宋体" charset="-122"/>
              </a:rPr>
              <a:t>		 	</a:t>
            </a:r>
            <a:r>
              <a:rPr lang="en-GB" altLang="zh-CN" dirty="0">
                <a:solidFill>
                  <a:srgbClr val="C00000"/>
                </a:solidFill>
                <a:latin typeface="Arial" charset="0"/>
                <a:ea typeface="宋体" charset="-122"/>
              </a:rPr>
              <a:t>impact</a:t>
            </a:r>
          </a:p>
          <a:p>
            <a:pPr>
              <a:buFont typeface="Calibri" panose="020F0502020204030204" pitchFamily="34" charset="0"/>
              <a:buNone/>
            </a:pPr>
            <a:r>
              <a:rPr lang="en-GB" altLang="zh-CN" dirty="0">
                <a:solidFill>
                  <a:srgbClr val="000000"/>
                </a:solidFill>
                <a:latin typeface="Arial" charset="0"/>
                <a:ea typeface="宋体" charset="-122"/>
              </a:rPr>
              <a:t>				high      medium       low </a:t>
            </a:r>
          </a:p>
          <a:p>
            <a:pPr>
              <a:buFont typeface="Calibri" panose="020F0502020204030204" pitchFamily="34" charset="0"/>
              <a:buNone/>
            </a:pPr>
            <a:r>
              <a:rPr lang="en-GB" altLang="zh-CN" dirty="0">
                <a:solidFill>
                  <a:srgbClr val="00B0F0"/>
                </a:solidFill>
                <a:latin typeface="Arial" charset="0"/>
                <a:ea typeface="宋体" charset="-122"/>
              </a:rPr>
              <a:t>High			 H            H/M         Extreme</a:t>
            </a:r>
          </a:p>
          <a:p>
            <a:pPr>
              <a:buFont typeface="Calibri" panose="020F0502020204030204" pitchFamily="34" charset="0"/>
              <a:buNone/>
            </a:pPr>
            <a:r>
              <a:rPr lang="en-GB" altLang="zh-CN" dirty="0">
                <a:solidFill>
                  <a:srgbClr val="000000"/>
                </a:solidFill>
                <a:latin typeface="Arial" charset="0"/>
                <a:ea typeface="宋体" charset="-122"/>
              </a:rPr>
              <a:t>Medium             H/M        </a:t>
            </a:r>
            <a:r>
              <a:rPr lang="en-GB" altLang="zh-CN" dirty="0" err="1">
                <a:solidFill>
                  <a:srgbClr val="000000"/>
                </a:solidFill>
                <a:latin typeface="Arial" charset="0"/>
                <a:ea typeface="宋体" charset="-122"/>
              </a:rPr>
              <a:t>M</a:t>
            </a:r>
            <a:r>
              <a:rPr lang="en-GB" altLang="zh-CN" dirty="0">
                <a:solidFill>
                  <a:srgbClr val="000000"/>
                </a:solidFill>
                <a:latin typeface="Arial" charset="0"/>
                <a:ea typeface="宋体" charset="-122"/>
              </a:rPr>
              <a:t>                M/L</a:t>
            </a:r>
          </a:p>
          <a:p>
            <a:pPr>
              <a:buFont typeface="Calibri" panose="020F0502020204030204" pitchFamily="34" charset="0"/>
              <a:buNone/>
            </a:pPr>
            <a:r>
              <a:rPr lang="en-GB" altLang="zh-CN" b="1" dirty="0">
                <a:solidFill>
                  <a:srgbClr val="C00000"/>
                </a:solidFill>
                <a:latin typeface="Arial" charset="0"/>
                <a:ea typeface="宋体" charset="-122"/>
              </a:rPr>
              <a:t>Low                  Extreme   M/L             </a:t>
            </a:r>
            <a:r>
              <a:rPr lang="en-GB" altLang="zh-CN" b="1" dirty="0" err="1">
                <a:solidFill>
                  <a:srgbClr val="C00000"/>
                </a:solidFill>
                <a:latin typeface="Arial" charset="0"/>
                <a:ea typeface="宋体" charset="-122"/>
              </a:rPr>
              <a:t>L</a:t>
            </a:r>
            <a:endParaRPr lang="en-GB" altLang="zh-CN" b="1" dirty="0">
              <a:solidFill>
                <a:srgbClr val="C00000"/>
              </a:solidFill>
              <a:latin typeface="Arial" charset="0"/>
              <a:ea typeface="宋体" charset="-122"/>
            </a:endParaRPr>
          </a:p>
          <a:p>
            <a:r>
              <a:rPr lang="en-GB" sz="2400" dirty="0">
                <a:solidFill>
                  <a:srgbClr val="000000"/>
                </a:solidFill>
              </a:rPr>
              <a:t>Risk level determines the priority of the risks</a:t>
            </a:r>
          </a:p>
          <a:p>
            <a:pPr lvl="1"/>
            <a:r>
              <a:rPr lang="en-GB" altLang="zh-CN" dirty="0">
                <a:solidFill>
                  <a:srgbClr val="000000"/>
                </a:solidFill>
                <a:latin typeface="Arial" charset="0"/>
                <a:ea typeface="宋体" charset="-122"/>
              </a:rPr>
              <a:t>it is not possible to look at all the identified risks</a:t>
            </a:r>
          </a:p>
          <a:p>
            <a:pPr lvl="1"/>
            <a:r>
              <a:rPr lang="en-GB" altLang="zh-CN" dirty="0">
                <a:solidFill>
                  <a:srgbClr val="000000"/>
                </a:solidFill>
                <a:latin typeface="Arial" charset="0"/>
                <a:ea typeface="宋体" charset="-122"/>
              </a:rPr>
              <a:t>Risk that requires immediate attention</a:t>
            </a:r>
          </a:p>
          <a:p>
            <a:pPr lvl="1"/>
            <a:endParaRPr lang="en-GB" sz="2600" dirty="0">
              <a:solidFill>
                <a:srgbClr val="000000"/>
              </a:solidFill>
            </a:endParaRPr>
          </a:p>
          <a:p>
            <a:endParaRPr lang="en-GB" dirty="0"/>
          </a:p>
          <a:p>
            <a:endParaRPr lang="en-GB" dirty="0"/>
          </a:p>
        </p:txBody>
      </p:sp>
    </p:spTree>
    <p:extLst>
      <p:ext uri="{BB962C8B-B14F-4D97-AF65-F5344CB8AC3E}">
        <p14:creationId xmlns:p14="http://schemas.microsoft.com/office/powerpoint/2010/main" val="601916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r>
              <a:rPr lang="en-GB" sz="3600" dirty="0">
                <a:solidFill>
                  <a:srgbClr val="00B0F0"/>
                </a:solidFill>
              </a:rPr>
              <a:t>Risk Control</a:t>
            </a: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88315" y="977153"/>
            <a:ext cx="9472108" cy="5127812"/>
          </a:xfrm>
        </p:spPr>
        <p:txBody>
          <a:bodyPr>
            <a:normAutofit fontScale="62500" lnSpcReduction="20000"/>
          </a:bodyPr>
          <a:lstStyle/>
          <a:p>
            <a:pPr lvl="1">
              <a:buFont typeface="Arial" panose="020B0604020202020204" pitchFamily="34" charset="0"/>
              <a:buChar char="•"/>
            </a:pPr>
            <a:endParaRPr lang="en-US" dirty="0">
              <a:ea typeface="ＭＳ Ｐゴシック" pitchFamily="34" charset="-128"/>
            </a:endParaRPr>
          </a:p>
          <a:p>
            <a:pPr fontAlgn="base">
              <a:buFont typeface="Arial" panose="020B0604020202020204" pitchFamily="34" charset="0"/>
              <a:buChar char="•"/>
            </a:pPr>
            <a:r>
              <a:rPr lang="en-GB" sz="3400" dirty="0">
                <a:solidFill>
                  <a:srgbClr val="000000"/>
                </a:solidFill>
              </a:rPr>
              <a:t>To gain control of the risks as early as possible </a:t>
            </a:r>
          </a:p>
          <a:p>
            <a:pPr fontAlgn="base">
              <a:buFont typeface="Arial" panose="020B0604020202020204" pitchFamily="34" charset="0"/>
              <a:buChar char="•"/>
            </a:pPr>
            <a:r>
              <a:rPr lang="en-GB" sz="3400" dirty="0">
                <a:solidFill>
                  <a:srgbClr val="000000"/>
                </a:solidFill>
              </a:rPr>
              <a:t>Initially focus on the top prioritized risk events and factors </a:t>
            </a:r>
          </a:p>
          <a:p>
            <a:pPr fontAlgn="base">
              <a:buFont typeface="Arial" panose="020B0604020202020204" pitchFamily="34" charset="0"/>
              <a:buChar char="•"/>
            </a:pPr>
            <a:r>
              <a:rPr lang="en-GB" sz="3400" dirty="0">
                <a:solidFill>
                  <a:srgbClr val="000000"/>
                </a:solidFill>
              </a:rPr>
              <a:t>Once possible countermeasure is identified then you need to select the most potential ones to control the risks </a:t>
            </a:r>
          </a:p>
          <a:p>
            <a:pPr lvl="1" fontAlgn="base">
              <a:buFont typeface="Arial" panose="020B0604020202020204" pitchFamily="34" charset="0"/>
              <a:buChar char="•"/>
            </a:pPr>
            <a:r>
              <a:rPr lang="en-GB" sz="2900" dirty="0">
                <a:solidFill>
                  <a:srgbClr val="000000"/>
                </a:solidFill>
              </a:rPr>
              <a:t>Cost, technical expertise, assets </a:t>
            </a:r>
          </a:p>
          <a:p>
            <a:pPr fontAlgn="base">
              <a:buFont typeface="Arial" panose="020B0604020202020204" pitchFamily="34" charset="0"/>
              <a:buChar char="•"/>
            </a:pPr>
            <a:r>
              <a:rPr lang="en-GB" sz="3400" dirty="0">
                <a:solidFill>
                  <a:srgbClr val="000000"/>
                </a:solidFill>
              </a:rPr>
              <a:t>Without a true sense of the cost of the controls over time and impact to the organization to support them, hard to make the right decision </a:t>
            </a:r>
          </a:p>
          <a:p>
            <a:pPr fontAlgn="base">
              <a:buFont typeface="Arial" panose="020B0604020202020204" pitchFamily="34" charset="0"/>
              <a:buChar char="•"/>
            </a:pPr>
            <a:r>
              <a:rPr lang="en-GB" sz="3400" dirty="0">
                <a:solidFill>
                  <a:srgbClr val="000000"/>
                </a:solidFill>
              </a:rPr>
              <a:t>Risk threshold </a:t>
            </a:r>
          </a:p>
          <a:p>
            <a:pPr lvl="2" fontAlgn="base">
              <a:buFont typeface="Arial" panose="020B0604020202020204" pitchFamily="34" charset="0"/>
              <a:buChar char="•"/>
            </a:pPr>
            <a:r>
              <a:rPr lang="en-GB" sz="2300" dirty="0">
                <a:solidFill>
                  <a:srgbClr val="000000"/>
                </a:solidFill>
              </a:rPr>
              <a:t>Specific level up to which a risk can be accepted</a:t>
            </a:r>
          </a:p>
          <a:p>
            <a:pPr>
              <a:buFont typeface="Arial" panose="020B0604020202020204" pitchFamily="34" charset="0"/>
              <a:buChar char="•"/>
            </a:pPr>
            <a:r>
              <a:rPr lang="en-GB" sz="3400" dirty="0">
                <a:solidFill>
                  <a:srgbClr val="000000"/>
                </a:solidFill>
              </a:rPr>
              <a:t>Its all about making decision and balancing the cost </a:t>
            </a:r>
          </a:p>
          <a:p>
            <a:pPr>
              <a:buFont typeface="Arial" panose="020B0604020202020204" pitchFamily="34" charset="0"/>
              <a:buChar char="•"/>
            </a:pPr>
            <a:r>
              <a:rPr lang="en-GB" sz="3400" dirty="0">
                <a:solidFill>
                  <a:srgbClr val="000000"/>
                </a:solidFill>
              </a:rPr>
              <a:t>Total  expense of the controls should never cost more than the asset is worth </a:t>
            </a:r>
          </a:p>
          <a:p>
            <a:pPr lvl="1">
              <a:buFont typeface="Arial" panose="020B0604020202020204" pitchFamily="34" charset="0"/>
              <a:buChar char="•"/>
            </a:pPr>
            <a:endParaRPr lang="en-GB" dirty="0"/>
          </a:p>
        </p:txBody>
      </p:sp>
    </p:spTree>
    <p:extLst>
      <p:ext uri="{BB962C8B-B14F-4D97-AF65-F5344CB8AC3E}">
        <p14:creationId xmlns:p14="http://schemas.microsoft.com/office/powerpoint/2010/main" val="1160619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r>
              <a:rPr lang="en-GB" sz="3600" dirty="0">
                <a:solidFill>
                  <a:srgbClr val="00B0F0"/>
                </a:solidFill>
              </a:rPr>
              <a:t>Risk Control Strategy</a:t>
            </a: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88315" y="977153"/>
            <a:ext cx="9472108" cy="5127812"/>
          </a:xfrm>
        </p:spPr>
        <p:txBody>
          <a:bodyPr>
            <a:normAutofit lnSpcReduction="10000"/>
          </a:bodyPr>
          <a:lstStyle/>
          <a:p>
            <a:pPr fontAlgn="base">
              <a:buFont typeface="Arial" panose="020B0604020202020204" pitchFamily="34" charset="0"/>
              <a:buChar char="•"/>
            </a:pPr>
            <a:r>
              <a:rPr lang="en-GB" dirty="0">
                <a:solidFill>
                  <a:srgbClr val="000000"/>
                </a:solidFill>
              </a:rPr>
              <a:t>Avoid</a:t>
            </a:r>
          </a:p>
          <a:p>
            <a:pPr lvl="1" fontAlgn="base"/>
            <a:r>
              <a:rPr lang="en-GB" dirty="0">
                <a:solidFill>
                  <a:srgbClr val="000000"/>
                </a:solidFill>
              </a:rPr>
              <a:t>Changing some aspect of the project so that threats either can no longer have an impact or can no longer happen </a:t>
            </a:r>
          </a:p>
          <a:p>
            <a:pPr lvl="1" fontAlgn="base"/>
            <a:r>
              <a:rPr lang="en-GB" dirty="0">
                <a:solidFill>
                  <a:srgbClr val="000000"/>
                </a:solidFill>
              </a:rPr>
              <a:t>Ex: rearrange skype meeting instead of physical meeting</a:t>
            </a:r>
          </a:p>
          <a:p>
            <a:pPr fontAlgn="base"/>
            <a:r>
              <a:rPr lang="en-GB" dirty="0">
                <a:solidFill>
                  <a:srgbClr val="000000"/>
                </a:solidFill>
              </a:rPr>
              <a:t>Reduce</a:t>
            </a:r>
          </a:p>
          <a:p>
            <a:pPr lvl="1" fontAlgn="base"/>
            <a:r>
              <a:rPr lang="en-GB" dirty="0">
                <a:solidFill>
                  <a:srgbClr val="000000"/>
                </a:solidFill>
              </a:rPr>
              <a:t>Reduce likelihood/impact of the risk </a:t>
            </a:r>
          </a:p>
          <a:p>
            <a:pPr lvl="1" fontAlgn="base"/>
            <a:r>
              <a:rPr lang="en-GB" dirty="0">
                <a:solidFill>
                  <a:srgbClr val="000000"/>
                </a:solidFill>
              </a:rPr>
              <a:t>Ex: more user training to reduce the low usability of product</a:t>
            </a:r>
          </a:p>
          <a:p>
            <a:pPr fontAlgn="base"/>
            <a:r>
              <a:rPr lang="en-GB" dirty="0">
                <a:solidFill>
                  <a:srgbClr val="000000"/>
                </a:solidFill>
              </a:rPr>
              <a:t>Fallback</a:t>
            </a:r>
          </a:p>
          <a:p>
            <a:pPr lvl="1" fontAlgn="base"/>
            <a:r>
              <a:rPr lang="en-GB" dirty="0">
                <a:solidFill>
                  <a:srgbClr val="000000"/>
                </a:solidFill>
              </a:rPr>
              <a:t>A fallback plan if the risk occurs to reduce the impact of the risk</a:t>
            </a:r>
          </a:p>
          <a:p>
            <a:pPr lvl="1" fontAlgn="base"/>
            <a:r>
              <a:rPr lang="en-GB" dirty="0">
                <a:solidFill>
                  <a:srgbClr val="000000"/>
                </a:solidFill>
              </a:rPr>
              <a:t>Reactive </a:t>
            </a:r>
          </a:p>
          <a:p>
            <a:pPr lvl="1" fontAlgn="base"/>
            <a:r>
              <a:rPr lang="en-GB" dirty="0">
                <a:solidFill>
                  <a:srgbClr val="000000"/>
                </a:solidFill>
              </a:rPr>
              <a:t>Ex: Hire extra developers if schedule overruns </a:t>
            </a:r>
          </a:p>
          <a:p>
            <a:pPr fontAlgn="base"/>
            <a:r>
              <a:rPr lang="en-GB" dirty="0">
                <a:solidFill>
                  <a:srgbClr val="000000"/>
                </a:solidFill>
              </a:rPr>
              <a:t>Transfer</a:t>
            </a:r>
          </a:p>
          <a:p>
            <a:pPr lvl="1" fontAlgn="base"/>
            <a:r>
              <a:rPr lang="en-GB" dirty="0">
                <a:solidFill>
                  <a:srgbClr val="000000"/>
                </a:solidFill>
              </a:rPr>
              <a:t>A third party takes on responsibility for the financial impact of the risk</a:t>
            </a:r>
          </a:p>
          <a:p>
            <a:pPr lvl="1" fontAlgn="base"/>
            <a:r>
              <a:rPr lang="en-GB" dirty="0">
                <a:solidFill>
                  <a:srgbClr val="000000"/>
                </a:solidFill>
              </a:rPr>
              <a:t>Ex: insurance</a:t>
            </a:r>
          </a:p>
          <a:p>
            <a:pPr lvl="1">
              <a:buFont typeface="Arial" panose="020B0604020202020204" pitchFamily="34" charset="0"/>
              <a:buChar char="•"/>
            </a:pPr>
            <a:endParaRPr lang="en-GB" dirty="0"/>
          </a:p>
        </p:txBody>
      </p:sp>
    </p:spTree>
    <p:extLst>
      <p:ext uri="{BB962C8B-B14F-4D97-AF65-F5344CB8AC3E}">
        <p14:creationId xmlns:p14="http://schemas.microsoft.com/office/powerpoint/2010/main" val="4049890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r>
              <a:rPr lang="en-GB" sz="3600" dirty="0">
                <a:solidFill>
                  <a:srgbClr val="00B0F0"/>
                </a:solidFill>
              </a:rPr>
              <a:t>Risk Control Strategy</a:t>
            </a: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88315" y="977153"/>
            <a:ext cx="9472108" cy="5127812"/>
          </a:xfrm>
        </p:spPr>
        <p:txBody>
          <a:bodyPr>
            <a:normAutofit fontScale="92500" lnSpcReduction="20000"/>
          </a:bodyPr>
          <a:lstStyle/>
          <a:p>
            <a:pPr fontAlgn="base"/>
            <a:r>
              <a:rPr lang="en-GB" dirty="0">
                <a:solidFill>
                  <a:srgbClr val="000000"/>
                </a:solidFill>
              </a:rPr>
              <a:t>Accept Do nothing</a:t>
            </a:r>
          </a:p>
          <a:p>
            <a:pPr lvl="1" fontAlgn="base"/>
            <a:r>
              <a:rPr lang="en-GB" dirty="0">
                <a:solidFill>
                  <a:srgbClr val="000000"/>
                </a:solidFill>
              </a:rPr>
              <a:t>Keep the risk as it is more economical </a:t>
            </a:r>
          </a:p>
          <a:p>
            <a:pPr lvl="1" fontAlgn="base"/>
            <a:r>
              <a:rPr lang="en-GB" dirty="0">
                <a:solidFill>
                  <a:srgbClr val="000000"/>
                </a:solidFill>
              </a:rPr>
              <a:t>Risk need adequate monitoring </a:t>
            </a:r>
          </a:p>
          <a:p>
            <a:pPr lvl="1" fontAlgn="base"/>
            <a:r>
              <a:rPr lang="en-GB" dirty="0">
                <a:solidFill>
                  <a:srgbClr val="000000"/>
                </a:solidFill>
              </a:rPr>
              <a:t>Ex: competitor launch new product </a:t>
            </a:r>
          </a:p>
          <a:p>
            <a:pPr fontAlgn="base"/>
            <a:r>
              <a:rPr lang="en-GB" dirty="0">
                <a:solidFill>
                  <a:srgbClr val="000000"/>
                </a:solidFill>
              </a:rPr>
              <a:t>Share (can be an opportunity)</a:t>
            </a:r>
          </a:p>
          <a:p>
            <a:pPr lvl="1" fontAlgn="base"/>
            <a:r>
              <a:rPr lang="en-GB" dirty="0">
                <a:solidFill>
                  <a:srgbClr val="000000"/>
                </a:solidFill>
              </a:rPr>
              <a:t>Pain/gain formula </a:t>
            </a:r>
          </a:p>
          <a:p>
            <a:pPr lvl="1" fontAlgn="base"/>
            <a:r>
              <a:rPr lang="en-GB" dirty="0">
                <a:solidFill>
                  <a:srgbClr val="000000"/>
                </a:solidFill>
              </a:rPr>
              <a:t>Risk sharing principles with third party </a:t>
            </a:r>
          </a:p>
          <a:p>
            <a:pPr lvl="1" fontAlgn="base"/>
            <a:r>
              <a:rPr lang="en-GB" dirty="0">
                <a:solidFill>
                  <a:srgbClr val="000000"/>
                </a:solidFill>
              </a:rPr>
              <a:t>Ex: customer/supplier agree to share the cost of price </a:t>
            </a:r>
          </a:p>
          <a:p>
            <a:pPr fontAlgn="base"/>
            <a:r>
              <a:rPr lang="en-GB" dirty="0">
                <a:solidFill>
                  <a:srgbClr val="000000"/>
                </a:solidFill>
              </a:rPr>
              <a:t>Enhance (Opportunity)</a:t>
            </a:r>
          </a:p>
          <a:p>
            <a:pPr lvl="1" fontAlgn="base"/>
            <a:r>
              <a:rPr lang="en-GB" dirty="0">
                <a:solidFill>
                  <a:srgbClr val="000000"/>
                </a:solidFill>
              </a:rPr>
              <a:t>Enhance the probability of event occur</a:t>
            </a:r>
          </a:p>
          <a:p>
            <a:pPr lvl="1" fontAlgn="base"/>
            <a:r>
              <a:rPr lang="en-GB" dirty="0">
                <a:solidFill>
                  <a:srgbClr val="000000"/>
                </a:solidFill>
              </a:rPr>
              <a:t>Enhance the impact of the event </a:t>
            </a:r>
          </a:p>
          <a:p>
            <a:pPr lvl="1" fontAlgn="base"/>
            <a:r>
              <a:rPr lang="en-GB" dirty="0">
                <a:solidFill>
                  <a:srgbClr val="000000"/>
                </a:solidFill>
              </a:rPr>
              <a:t>Ex: delay product release </a:t>
            </a:r>
          </a:p>
          <a:p>
            <a:pPr fontAlgn="base"/>
            <a:r>
              <a:rPr lang="en-GB" dirty="0">
                <a:solidFill>
                  <a:srgbClr val="000000"/>
                </a:solidFill>
              </a:rPr>
              <a:t>Reject (Opportunity)</a:t>
            </a:r>
          </a:p>
          <a:p>
            <a:pPr lvl="1" fontAlgn="base"/>
            <a:r>
              <a:rPr lang="en-GB" dirty="0">
                <a:solidFill>
                  <a:srgbClr val="000000"/>
                </a:solidFill>
              </a:rPr>
              <a:t>A conscious and deliberate decision is taken not to exploit/enhance the opportunity </a:t>
            </a:r>
          </a:p>
          <a:p>
            <a:pPr lvl="1" fontAlgn="base"/>
            <a:r>
              <a:rPr lang="en-GB" dirty="0">
                <a:solidFill>
                  <a:srgbClr val="000000"/>
                </a:solidFill>
              </a:rPr>
              <a:t> needs continuous monitoring </a:t>
            </a:r>
          </a:p>
          <a:p>
            <a:pPr lvl="1" fontAlgn="base"/>
            <a:r>
              <a:rPr lang="en-GB" dirty="0">
                <a:solidFill>
                  <a:srgbClr val="000000"/>
                </a:solidFill>
              </a:rPr>
              <a:t>Ex: Not take advantage of early release</a:t>
            </a:r>
          </a:p>
          <a:p>
            <a:pPr lvl="1">
              <a:buFont typeface="Arial" panose="020B0604020202020204" pitchFamily="34" charset="0"/>
              <a:buChar char="•"/>
            </a:pPr>
            <a:endParaRPr lang="en-GB" dirty="0"/>
          </a:p>
        </p:txBody>
      </p:sp>
    </p:spTree>
    <p:extLst>
      <p:ext uri="{BB962C8B-B14F-4D97-AF65-F5344CB8AC3E}">
        <p14:creationId xmlns:p14="http://schemas.microsoft.com/office/powerpoint/2010/main" val="3519666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3600" dirty="0">
                <a:solidFill>
                  <a:srgbClr val="00B0F0"/>
                </a:solidFill>
              </a:rPr>
            </a:br>
            <a:r>
              <a:rPr lang="en-US" sz="3600" dirty="0">
                <a:solidFill>
                  <a:srgbClr val="00B0F0"/>
                </a:solidFill>
              </a:rPr>
              <a:t>Vulnerabilities </a:t>
            </a:r>
            <a:endParaRPr lang="en-GB" sz="3600" dirty="0">
              <a:solidFill>
                <a:srgbClr val="00B0F0"/>
              </a:solidFill>
            </a:endParaRP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120588" y="1240715"/>
            <a:ext cx="9950824" cy="5127812"/>
          </a:xfrm>
        </p:spPr>
        <p:txBody>
          <a:bodyPr>
            <a:normAutofit lnSpcReduction="10000"/>
          </a:bodyPr>
          <a:lstStyle/>
          <a:p>
            <a:pPr>
              <a:spcAft>
                <a:spcPts val="0"/>
              </a:spcAft>
              <a:buFont typeface="Arial" panose="020B0604020202020204" pitchFamily="34" charset="0"/>
              <a:buChar char="•"/>
              <a:defRPr/>
            </a:pPr>
            <a:r>
              <a:rPr lang="en-US" dirty="0">
                <a:ea typeface="ＭＳ Ｐゴシック" pitchFamily="34" charset="-128"/>
              </a:rPr>
              <a:t>Lack of visibility each vessel OT networks</a:t>
            </a:r>
          </a:p>
          <a:p>
            <a:pPr>
              <a:spcAft>
                <a:spcPts val="0"/>
              </a:spcAft>
              <a:buFont typeface="Arial" panose="020B0604020202020204" pitchFamily="34" charset="0"/>
              <a:buChar char="•"/>
              <a:defRPr/>
            </a:pPr>
            <a:r>
              <a:rPr lang="en-US" dirty="0">
                <a:ea typeface="ＭＳ Ｐゴシック" pitchFamily="34" charset="-128"/>
              </a:rPr>
              <a:t>Lack of cyber security controls </a:t>
            </a:r>
          </a:p>
          <a:p>
            <a:pPr lvl="1">
              <a:spcAft>
                <a:spcPts val="0"/>
              </a:spcAft>
              <a:defRPr/>
            </a:pPr>
            <a:r>
              <a:rPr lang="en-US" dirty="0">
                <a:ea typeface="ＭＳ Ｐゴシック" pitchFamily="34" charset="-128"/>
              </a:rPr>
              <a:t>Specified for specific domains – bulk power distribution, metering</a:t>
            </a:r>
          </a:p>
          <a:p>
            <a:pPr fontAlgn="auto">
              <a:spcAft>
                <a:spcPts val="0"/>
              </a:spcAft>
              <a:buFont typeface="Arial" panose="020B0604020202020204" pitchFamily="34" charset="0"/>
              <a:buChar char="•"/>
              <a:defRPr/>
            </a:pPr>
            <a:r>
              <a:rPr lang="en-GB" dirty="0">
                <a:ea typeface="ＭＳ Ｐゴシック" pitchFamily="34" charset="-128"/>
              </a:rPr>
              <a:t>vulnerable IT systems on board for cargo management systems</a:t>
            </a:r>
          </a:p>
          <a:p>
            <a:pPr lvl="1">
              <a:spcAft>
                <a:spcPts val="0"/>
              </a:spcAft>
              <a:buFont typeface="Arial" panose="020B0604020202020204" pitchFamily="34" charset="0"/>
              <a:buChar char="•"/>
              <a:defRPr/>
            </a:pPr>
            <a:r>
              <a:rPr lang="en-GB" dirty="0">
                <a:ea typeface="ＭＳ Ｐゴシック" pitchFamily="34" charset="-128"/>
              </a:rPr>
              <a:t>Loading and un-loading goods </a:t>
            </a:r>
          </a:p>
          <a:p>
            <a:pPr fontAlgn="auto">
              <a:spcAft>
                <a:spcPts val="0"/>
              </a:spcAft>
              <a:buFont typeface="Arial" panose="020B0604020202020204" pitchFamily="34" charset="0"/>
              <a:buChar char="•"/>
              <a:defRPr/>
            </a:pPr>
            <a:r>
              <a:rPr lang="en-GB" dirty="0">
                <a:ea typeface="ＭＳ Ｐゴシック" pitchFamily="34" charset="-128"/>
              </a:rPr>
              <a:t>Navigation systems</a:t>
            </a:r>
          </a:p>
          <a:p>
            <a:pPr fontAlgn="auto">
              <a:spcAft>
                <a:spcPts val="0"/>
              </a:spcAft>
              <a:buFont typeface="Arial" panose="020B0604020202020204" pitchFamily="34" charset="0"/>
              <a:buChar char="•"/>
              <a:defRPr/>
            </a:pPr>
            <a:r>
              <a:rPr lang="en-US" dirty="0">
                <a:ea typeface="ＭＳ Ｐゴシック" pitchFamily="34" charset="-128"/>
              </a:rPr>
              <a:t>Insecure wireless communication</a:t>
            </a:r>
          </a:p>
          <a:p>
            <a:pPr>
              <a:lnSpc>
                <a:spcPct val="110000"/>
              </a:lnSpc>
              <a:spcAft>
                <a:spcPts val="0"/>
              </a:spcAft>
              <a:buFont typeface="Arial" panose="020B0604020202020204" pitchFamily="34" charset="0"/>
              <a:buChar char="•"/>
              <a:defRPr/>
            </a:pPr>
            <a:r>
              <a:rPr lang="en-GB" dirty="0">
                <a:ea typeface="ＭＳ Ｐゴシック" pitchFamily="34" charset="-128"/>
              </a:rPr>
              <a:t>Port equipment, networks, operating systems, software, and infrastructure</a:t>
            </a:r>
          </a:p>
          <a:p>
            <a:pPr>
              <a:buFont typeface="Arial" panose="020B0604020202020204" pitchFamily="34" charset="0"/>
              <a:buChar char="•"/>
            </a:pPr>
            <a:r>
              <a:rPr lang="en-GB" dirty="0"/>
              <a:t>Inherent complexity </a:t>
            </a:r>
          </a:p>
          <a:p>
            <a:pPr lvl="1">
              <a:buFont typeface="Arial" panose="020B0604020202020204" pitchFamily="34" charset="0"/>
              <a:buChar char="•"/>
            </a:pPr>
            <a:r>
              <a:rPr lang="en-US" dirty="0">
                <a:ea typeface="ＭＳ Ｐゴシック" pitchFamily="34" charset="-128"/>
              </a:rPr>
              <a:t>exposure to potential attackers and unintentional errors</a:t>
            </a:r>
            <a:endParaRPr lang="en-GB" dirty="0">
              <a:ea typeface="ＭＳ Ｐゴシック" pitchFamily="34" charset="-128"/>
            </a:endParaRPr>
          </a:p>
          <a:p>
            <a:pPr lvl="1">
              <a:buFont typeface="Arial" panose="020B0604020202020204" pitchFamily="34" charset="0"/>
              <a:buChar char="•"/>
            </a:pPr>
            <a:r>
              <a:rPr lang="en-US" dirty="0">
                <a:ea typeface="ＭＳ Ｐゴシック" pitchFamily="34" charset="-128"/>
              </a:rPr>
              <a:t>Interdependent networks introduce common vulnerabilities</a:t>
            </a:r>
          </a:p>
          <a:p>
            <a:pPr fontAlgn="auto">
              <a:spcAft>
                <a:spcPts val="0"/>
              </a:spcAft>
              <a:defRPr/>
            </a:pPr>
            <a:r>
              <a:rPr lang="en-US" dirty="0">
                <a:ea typeface="ＭＳ Ｐゴシック" pitchFamily="34" charset="-128"/>
              </a:rPr>
              <a:t>Increased number of entry points and paths</a:t>
            </a:r>
          </a:p>
          <a:p>
            <a:pPr fontAlgn="auto">
              <a:spcAft>
                <a:spcPts val="0"/>
              </a:spcAft>
              <a:defRPr/>
            </a:pPr>
            <a:r>
              <a:rPr lang="en-US" dirty="0">
                <a:ea typeface="ＭＳ Ｐゴシック" pitchFamily="34" charset="-128"/>
              </a:rPr>
              <a:t>Compromise of data confidentiality or customer privacy</a:t>
            </a:r>
          </a:p>
          <a:p>
            <a:pPr lvl="1">
              <a:buFont typeface="Arial" panose="020B0604020202020204" pitchFamily="34" charset="0"/>
              <a:buChar char="•"/>
            </a:pPr>
            <a:endParaRPr lang="en-US" dirty="0">
              <a:ea typeface="ＭＳ Ｐゴシック" pitchFamily="34" charset="-128"/>
            </a:endParaRPr>
          </a:p>
          <a:p>
            <a:pPr lvl="1">
              <a:buFont typeface="Arial" panose="020B0604020202020204" pitchFamily="34" charset="0"/>
              <a:buChar char="•"/>
            </a:pPr>
            <a:endParaRPr lang="en-GB" dirty="0"/>
          </a:p>
        </p:txBody>
      </p:sp>
    </p:spTree>
    <p:extLst>
      <p:ext uri="{BB962C8B-B14F-4D97-AF65-F5344CB8AC3E}">
        <p14:creationId xmlns:p14="http://schemas.microsoft.com/office/powerpoint/2010/main" val="3844867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FBB21-3450-ACB4-987F-9C31032EEEED}"/>
              </a:ext>
            </a:extLst>
          </p:cNvPr>
          <p:cNvSpPr>
            <a:spLocks noGrp="1"/>
          </p:cNvSpPr>
          <p:nvPr>
            <p:ph type="title"/>
          </p:nvPr>
        </p:nvSpPr>
        <p:spPr>
          <a:xfrm>
            <a:off x="1097280" y="286603"/>
            <a:ext cx="10058400" cy="799919"/>
          </a:xfrm>
        </p:spPr>
        <p:txBody>
          <a:bodyPr>
            <a:noAutofit/>
          </a:bodyPr>
          <a:lstStyle/>
          <a:p>
            <a:r>
              <a:rPr lang="en-US" sz="4800" dirty="0">
                <a:solidFill>
                  <a:srgbClr val="00B0F0"/>
                </a:solidFill>
              </a:rPr>
              <a:t>Vulnerabilities</a:t>
            </a:r>
            <a:endParaRPr lang="en-GB" sz="4800" dirty="0"/>
          </a:p>
        </p:txBody>
      </p:sp>
      <p:sp>
        <p:nvSpPr>
          <p:cNvPr id="3" name="Content Placeholder 2">
            <a:extLst>
              <a:ext uri="{FF2B5EF4-FFF2-40B4-BE49-F238E27FC236}">
                <a16:creationId xmlns:a16="http://schemas.microsoft.com/office/drawing/2014/main" id="{09590A97-C305-C54B-90C0-F66D0DF630ED}"/>
              </a:ext>
            </a:extLst>
          </p:cNvPr>
          <p:cNvSpPr>
            <a:spLocks noGrp="1"/>
          </p:cNvSpPr>
          <p:nvPr>
            <p:ph idx="1"/>
          </p:nvPr>
        </p:nvSpPr>
        <p:spPr>
          <a:xfrm>
            <a:off x="684703" y="1430470"/>
            <a:ext cx="10058400" cy="3760891"/>
          </a:xfrm>
        </p:spPr>
        <p:txBody>
          <a:bodyPr/>
          <a:lstStyle/>
          <a:p>
            <a:pPr>
              <a:buFont typeface="Arial" panose="020B0604020202020204" pitchFamily="34" charset="0"/>
              <a:buChar char="•"/>
            </a:pPr>
            <a:r>
              <a:rPr lang="en-GB" dirty="0">
                <a:ea typeface="ＭＳ Ｐゴシック" pitchFamily="34" charset="-128"/>
              </a:rPr>
              <a:t>Real time monitoring</a:t>
            </a:r>
          </a:p>
          <a:p>
            <a:pPr>
              <a:buFont typeface="Arial" panose="020B0604020202020204" pitchFamily="34" charset="0"/>
              <a:buChar char="•"/>
            </a:pPr>
            <a:r>
              <a:rPr lang="en-GB" b="0" i="0" dirty="0">
                <a:solidFill>
                  <a:srgbClr val="000000"/>
                </a:solidFill>
                <a:effectLst/>
                <a:latin typeface="IBM Plex Sans" panose="020B0503050203000203" pitchFamily="34" charset="0"/>
              </a:rPr>
              <a:t>cybersecurity awareness among stakeholder including crew, employees, and contractors</a:t>
            </a:r>
          </a:p>
          <a:p>
            <a:pPr>
              <a:buFont typeface="Arial" panose="020B0604020202020204" pitchFamily="34" charset="0"/>
              <a:buChar char="•"/>
            </a:pPr>
            <a:r>
              <a:rPr lang="en-GB" b="0" i="0" dirty="0">
                <a:solidFill>
                  <a:srgbClr val="000000"/>
                </a:solidFill>
                <a:effectLst/>
                <a:latin typeface="IBM Plex Sans" panose="020B0503050203000203" pitchFamily="34" charset="0"/>
              </a:rPr>
              <a:t>Ransomware/Malware</a:t>
            </a:r>
          </a:p>
          <a:p>
            <a:pPr>
              <a:buFont typeface="Arial" panose="020B0604020202020204" pitchFamily="34" charset="0"/>
              <a:buChar char="•"/>
            </a:pPr>
            <a:r>
              <a:rPr lang="en-GB" dirty="0">
                <a:solidFill>
                  <a:srgbClr val="000000"/>
                </a:solidFill>
                <a:latin typeface="IBM Plex Sans" panose="020B0503050203000203" pitchFamily="34" charset="0"/>
              </a:rPr>
              <a:t>Access </a:t>
            </a:r>
          </a:p>
          <a:p>
            <a:pPr>
              <a:buFont typeface="Arial" panose="020B0604020202020204" pitchFamily="34" charset="0"/>
              <a:buChar char="•"/>
            </a:pPr>
            <a:r>
              <a:rPr lang="en-GB" b="0" i="0" dirty="0">
                <a:solidFill>
                  <a:srgbClr val="000000"/>
                </a:solidFill>
                <a:effectLst/>
                <a:latin typeface="IBM Plex Sans" panose="020B0503050203000203" pitchFamily="34" charset="0"/>
              </a:rPr>
              <a:t>GPS/navigation system attack</a:t>
            </a:r>
          </a:p>
          <a:p>
            <a:pPr>
              <a:buFont typeface="Arial" panose="020B0604020202020204" pitchFamily="34" charset="0"/>
              <a:buChar char="•"/>
            </a:pPr>
            <a:endParaRPr lang="en-GB" b="0" i="0" dirty="0">
              <a:solidFill>
                <a:srgbClr val="000000"/>
              </a:solidFill>
              <a:effectLst/>
              <a:latin typeface="IBM Plex Sans" panose="020B0503050203000203" pitchFamily="34" charset="0"/>
            </a:endParaRPr>
          </a:p>
          <a:p>
            <a:pPr>
              <a:buFont typeface="Arial" panose="020B0604020202020204" pitchFamily="34" charset="0"/>
              <a:buChar char="•"/>
            </a:pPr>
            <a:endParaRPr lang="en-GB" dirty="0">
              <a:ea typeface="ＭＳ Ｐゴシック" pitchFamily="34" charset="-128"/>
            </a:endParaRPr>
          </a:p>
        </p:txBody>
      </p:sp>
      <p:sp>
        <p:nvSpPr>
          <p:cNvPr id="4" name="Footer Placeholder 3">
            <a:extLst>
              <a:ext uri="{FF2B5EF4-FFF2-40B4-BE49-F238E27FC236}">
                <a16:creationId xmlns:a16="http://schemas.microsoft.com/office/drawing/2014/main" id="{A2F47B35-BC52-8583-88AC-EFEC0CA9D82F}"/>
              </a:ext>
            </a:extLst>
          </p:cNvPr>
          <p:cNvSpPr>
            <a:spLocks noGrp="1"/>
          </p:cNvSpPr>
          <p:nvPr>
            <p:ph type="ftr" sz="quarter" idx="11"/>
          </p:nvPr>
        </p:nvSpPr>
        <p:spPr/>
        <p:txBody>
          <a:bodyPr/>
          <a:lstStyle/>
          <a:p>
            <a:r>
              <a:rPr lang="el-GR"/>
              <a:t>Η νέα έκδοση του ISO 27001:2022. Τι αλλάζει;</a:t>
            </a:r>
            <a:endParaRPr lang="en-US" dirty="0"/>
          </a:p>
        </p:txBody>
      </p:sp>
      <p:sp>
        <p:nvSpPr>
          <p:cNvPr id="5" name="Slide Number Placeholder 4">
            <a:extLst>
              <a:ext uri="{FF2B5EF4-FFF2-40B4-BE49-F238E27FC236}">
                <a16:creationId xmlns:a16="http://schemas.microsoft.com/office/drawing/2014/main" id="{C7EF20C0-50EB-A1E2-FDD6-B37416625FA9}"/>
              </a:ext>
            </a:extLst>
          </p:cNvPr>
          <p:cNvSpPr>
            <a:spLocks noGrp="1"/>
          </p:cNvSpPr>
          <p:nvPr>
            <p:ph type="sldNum" sz="quarter" idx="12"/>
          </p:nvPr>
        </p:nvSpPr>
        <p:spPr/>
        <p:txBody>
          <a:bodyPr/>
          <a:lstStyle/>
          <a:p>
            <a:fld id="{3A98EE3D-8CD1-4C3F-BD1C-C98C9596463C}" type="slidenum">
              <a:rPr lang="en-US" smtClean="0"/>
              <a:t>39</a:t>
            </a:fld>
            <a:endParaRPr lang="en-US" dirty="0"/>
          </a:p>
        </p:txBody>
      </p:sp>
    </p:spTree>
    <p:extLst>
      <p:ext uri="{BB962C8B-B14F-4D97-AF65-F5344CB8AC3E}">
        <p14:creationId xmlns:p14="http://schemas.microsoft.com/office/powerpoint/2010/main" val="3122849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Value Propositions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n-US" dirty="0"/>
              <a:t>Benefits to Participants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Level of Training Module:  Advanced</a:t>
            </a:r>
          </a:p>
          <a:p>
            <a:pPr>
              <a:spcBef>
                <a:spcPts val="600"/>
              </a:spcBef>
            </a:pPr>
            <a:r>
              <a:rPr lang="en-US" sz="1200" dirty="0"/>
              <a:t>Cybersecurity Professional Training </a:t>
            </a:r>
          </a:p>
          <a:p>
            <a:pPr>
              <a:spcBef>
                <a:spcPts val="600"/>
              </a:spcBef>
            </a:pPr>
            <a:r>
              <a:rPr lang="en-US" sz="1200" dirty="0"/>
              <a:t>Hands-on and Practical Skills Development </a:t>
            </a:r>
          </a:p>
          <a:p>
            <a:pPr>
              <a:spcBef>
                <a:spcPts val="600"/>
              </a:spcBef>
            </a:pPr>
            <a:r>
              <a:rPr lang="en-US" sz="1200" dirty="0"/>
              <a:t>Rooted with European Cybersecurity Skills Framework</a:t>
            </a:r>
          </a:p>
          <a:p>
            <a:pPr>
              <a:spcBef>
                <a:spcPts val="600"/>
              </a:spcBef>
            </a:pPr>
            <a:r>
              <a:rPr lang="en-US" sz="1200" dirty="0"/>
              <a:t>Cutting-edge insights from industry-academic experts</a:t>
            </a:r>
          </a:p>
          <a:p>
            <a:pPr>
              <a:spcBef>
                <a:spcPts val="600"/>
              </a:spcBef>
            </a:pPr>
            <a:r>
              <a:rPr lang="en-US" sz="1200" dirty="0"/>
              <a:t>Specialized information on the energy sector</a:t>
            </a:r>
          </a:p>
          <a:p>
            <a:pPr>
              <a:spcBef>
                <a:spcPts val="600"/>
              </a:spcBef>
            </a:pPr>
            <a:r>
              <a:rPr lang="en-US" sz="1200" dirty="0"/>
              <a:t>Certificate of the completion </a:t>
            </a:r>
          </a:p>
          <a:p>
            <a:pPr>
              <a:spcBef>
                <a:spcPts val="600"/>
              </a:spcBef>
            </a:pPr>
            <a:r>
              <a:rPr lang="en-US" sz="1200" dirty="0"/>
              <a:t>Helps with skills development and career advancement </a:t>
            </a:r>
          </a:p>
          <a:p>
            <a:pPr marL="0" indent="0">
              <a:spcBef>
                <a:spcPts val="600"/>
              </a:spcBef>
              <a:buNone/>
            </a:pPr>
            <a:endParaRPr lang="en-US" sz="12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Picture Placeholder 4" descr="A group of people looking at a sign">
            <a:extLst>
              <a:ext uri="{FF2B5EF4-FFF2-40B4-BE49-F238E27FC236}">
                <a16:creationId xmlns:a16="http://schemas.microsoft.com/office/drawing/2014/main" id="{44253FF7-02C0-C9E0-BD85-AF1E10769418}"/>
              </a:ext>
            </a:extLst>
          </p:cNvPr>
          <p:cNvPicPr>
            <a:picLocks noGrp="1" noChangeAspect="1"/>
          </p:cNvPicPr>
          <p:nvPr>
            <p:ph type="pic" sz="quarter" idx="11"/>
          </p:nvPr>
        </p:nvPicPr>
        <p:blipFill>
          <a:blip r:embed="rId2"/>
          <a:srcRect l="6288" r="6288"/>
          <a:stretch>
            <a:fillRect/>
          </a:stretch>
        </p:blipFill>
        <p:spPr/>
      </p:pic>
    </p:spTree>
    <p:extLst>
      <p:ext uri="{BB962C8B-B14F-4D97-AF65-F5344CB8AC3E}">
        <p14:creationId xmlns:p14="http://schemas.microsoft.com/office/powerpoint/2010/main" val="6006421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3600" dirty="0">
                <a:solidFill>
                  <a:srgbClr val="00B0F0"/>
                </a:solidFill>
              </a:rPr>
            </a:br>
            <a:br>
              <a:rPr lang="en-US" sz="3600" dirty="0">
                <a:solidFill>
                  <a:srgbClr val="00B0F0"/>
                </a:solidFill>
              </a:rPr>
            </a:br>
            <a:r>
              <a:rPr lang="en-GB" sz="3600" dirty="0">
                <a:solidFill>
                  <a:srgbClr val="00B0F0"/>
                </a:solidFill>
              </a:rPr>
              <a:t>Attack Vectors Reaching the ICS/SCADA Network</a:t>
            </a:r>
          </a:p>
        </p:txBody>
      </p:sp>
      <p:pic>
        <p:nvPicPr>
          <p:cNvPr id="4" name="Picture 3" descr="A hand holding a cell phone&#10;&#10;Description automatically generated">
            <a:extLst>
              <a:ext uri="{FF2B5EF4-FFF2-40B4-BE49-F238E27FC236}">
                <a16:creationId xmlns:a16="http://schemas.microsoft.com/office/drawing/2014/main" id="{F2D36A13-E567-5C80-F6FC-9F35D18BC66A}"/>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735155" y="1980165"/>
            <a:ext cx="2564002" cy="1710190"/>
          </a:xfrm>
          <a:prstGeom prst="rect">
            <a:avLst/>
          </a:prstGeom>
        </p:spPr>
      </p:pic>
      <p:sp>
        <p:nvSpPr>
          <p:cNvPr id="5" name="TextBox 4">
            <a:extLst>
              <a:ext uri="{FF2B5EF4-FFF2-40B4-BE49-F238E27FC236}">
                <a16:creationId xmlns:a16="http://schemas.microsoft.com/office/drawing/2014/main" id="{DFD49D2E-72D2-5D8C-5012-E429AA8EBCCC}"/>
              </a:ext>
            </a:extLst>
          </p:cNvPr>
          <p:cNvSpPr txBox="1"/>
          <p:nvPr/>
        </p:nvSpPr>
        <p:spPr>
          <a:xfrm>
            <a:off x="1939347" y="3690355"/>
            <a:ext cx="2532112" cy="307777"/>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Removable</a:t>
            </a:r>
            <a:r>
              <a:rPr lang="en-GB" sz="900" b="1" dirty="0"/>
              <a:t> </a:t>
            </a:r>
            <a:r>
              <a:rPr lang="en-GB" sz="1400" b="1" dirty="0">
                <a:latin typeface="Arial" panose="020B0604020202020204" pitchFamily="34" charset="0"/>
                <a:cs typeface="Arial" panose="020B0604020202020204" pitchFamily="34" charset="0"/>
              </a:rPr>
              <a:t>Media</a:t>
            </a:r>
          </a:p>
        </p:txBody>
      </p:sp>
      <p:pic>
        <p:nvPicPr>
          <p:cNvPr id="6" name="Picture 5" descr="A picture containing object, sitting, lamp, computer&#10;&#10;Description automatically generated">
            <a:extLst>
              <a:ext uri="{FF2B5EF4-FFF2-40B4-BE49-F238E27FC236}">
                <a16:creationId xmlns:a16="http://schemas.microsoft.com/office/drawing/2014/main" id="{F131AB48-D257-056E-C773-A112D182E0F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536172" y="1980165"/>
            <a:ext cx="2736304" cy="1710190"/>
          </a:xfrm>
          <a:prstGeom prst="rect">
            <a:avLst/>
          </a:prstGeom>
        </p:spPr>
      </p:pic>
      <p:sp>
        <p:nvSpPr>
          <p:cNvPr id="7" name="TextBox 6">
            <a:extLst>
              <a:ext uri="{FF2B5EF4-FFF2-40B4-BE49-F238E27FC236}">
                <a16:creationId xmlns:a16="http://schemas.microsoft.com/office/drawing/2014/main" id="{BC9BE8A2-0512-3E1F-C362-5ABF4D84C4C0}"/>
              </a:ext>
            </a:extLst>
          </p:cNvPr>
          <p:cNvSpPr txBox="1"/>
          <p:nvPr/>
        </p:nvSpPr>
        <p:spPr>
          <a:xfrm>
            <a:off x="4753890" y="3684878"/>
            <a:ext cx="2532112" cy="307777"/>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Phishing</a:t>
            </a:r>
          </a:p>
        </p:txBody>
      </p:sp>
      <p:pic>
        <p:nvPicPr>
          <p:cNvPr id="8" name="Picture 7" descr="A picture containing keyboard&#10;&#10;Description automatically generated">
            <a:extLst>
              <a:ext uri="{FF2B5EF4-FFF2-40B4-BE49-F238E27FC236}">
                <a16:creationId xmlns:a16="http://schemas.microsoft.com/office/drawing/2014/main" id="{A1C1AB6B-8A02-FDA0-E3C0-9B30C1DC8E79}"/>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489881" y="1974688"/>
            <a:ext cx="2564002" cy="1710189"/>
          </a:xfrm>
          <a:prstGeom prst="rect">
            <a:avLst/>
          </a:prstGeom>
        </p:spPr>
      </p:pic>
      <p:sp>
        <p:nvSpPr>
          <p:cNvPr id="9" name="TextBox 8">
            <a:extLst>
              <a:ext uri="{FF2B5EF4-FFF2-40B4-BE49-F238E27FC236}">
                <a16:creationId xmlns:a16="http://schemas.microsoft.com/office/drawing/2014/main" id="{1B67AAD2-0E77-69E4-B512-31D3E8BBBF5A}"/>
              </a:ext>
            </a:extLst>
          </p:cNvPr>
          <p:cNvSpPr txBox="1"/>
          <p:nvPr/>
        </p:nvSpPr>
        <p:spPr>
          <a:xfrm>
            <a:off x="7548353" y="3684877"/>
            <a:ext cx="2532112" cy="307777"/>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Software Vulnerabilities</a:t>
            </a:r>
          </a:p>
        </p:txBody>
      </p:sp>
    </p:spTree>
    <p:extLst>
      <p:ext uri="{BB962C8B-B14F-4D97-AF65-F5344CB8AC3E}">
        <p14:creationId xmlns:p14="http://schemas.microsoft.com/office/powerpoint/2010/main" val="81497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ppt_w</p:attrName>
                                        </p:attrNameLst>
                                      </p:cBhvr>
                                      <p:tavLst>
                                        <p:tav tm="0" fmla="#ppt_w*sin(2.5*pi*$)">
                                          <p:val>
                                            <p:fltVal val="0"/>
                                          </p:val>
                                        </p:tav>
                                        <p:tav tm="100000">
                                          <p:val>
                                            <p:fltVal val="1"/>
                                          </p:val>
                                        </p:tav>
                                      </p:tavLst>
                                    </p:anim>
                                    <p:anim calcmode="lin" valueType="num">
                                      <p:cBhvr>
                                        <p:cTn id="24"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r>
              <a:rPr lang="en-GB" sz="3600" dirty="0">
                <a:solidFill>
                  <a:srgbClr val="00B0F0"/>
                </a:solidFill>
              </a:rPr>
              <a:t>Threats and risks in Scada</a:t>
            </a: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88315" y="977153"/>
            <a:ext cx="9472108" cy="5127812"/>
          </a:xfrm>
        </p:spPr>
        <p:txBody>
          <a:bodyPr>
            <a:normAutofit/>
          </a:bodyPr>
          <a:lstStyle/>
          <a:p>
            <a:pPr lvl="1">
              <a:buFont typeface="Arial" panose="020B0604020202020204" pitchFamily="34" charset="0"/>
              <a:buChar char="•"/>
            </a:pPr>
            <a:r>
              <a:rPr lang="en-GB" sz="2000" dirty="0">
                <a:ea typeface="ＭＳ Ｐゴシック" pitchFamily="34" charset="-128"/>
              </a:rPr>
              <a:t>unauthorized access can disrupt energy supply networks, leading to power outages and other damages.</a:t>
            </a:r>
          </a:p>
          <a:p>
            <a:pPr lvl="1">
              <a:buFont typeface="Arial" panose="020B0604020202020204" pitchFamily="34" charset="0"/>
              <a:buChar char="•"/>
            </a:pPr>
            <a:r>
              <a:rPr lang="en-GB" sz="2000" dirty="0">
                <a:ea typeface="ＭＳ Ｐゴシック" pitchFamily="34" charset="-128"/>
              </a:rPr>
              <a:t>DoS, ransomware attacks, insider threats, and attacks targeting Industrial Control Systems (ICS) and Supervisory Control and Data Acquisition (SCADA) systems</a:t>
            </a:r>
          </a:p>
          <a:p>
            <a:pPr lvl="1">
              <a:buFont typeface="Arial" panose="020B0604020202020204" pitchFamily="34" charset="0"/>
              <a:buChar char="•"/>
            </a:pPr>
            <a:r>
              <a:rPr lang="en-GB" sz="2000" dirty="0">
                <a:ea typeface="ＭＳ Ｐゴシック" pitchFamily="34" charset="-128"/>
              </a:rPr>
              <a:t>Risks </a:t>
            </a:r>
          </a:p>
          <a:p>
            <a:pPr lvl="2">
              <a:buFont typeface="Arial" panose="020B0604020202020204" pitchFamily="34" charset="0"/>
              <a:buChar char="•"/>
            </a:pPr>
            <a:r>
              <a:rPr lang="en-GB" sz="1600" dirty="0">
                <a:ea typeface="ＭＳ Ｐゴシック" pitchFamily="34" charset="-128"/>
              </a:rPr>
              <a:t>Disruption of the service delivery </a:t>
            </a:r>
          </a:p>
          <a:p>
            <a:pPr lvl="2">
              <a:buFont typeface="Arial" panose="020B0604020202020204" pitchFamily="34" charset="0"/>
              <a:buChar char="•"/>
            </a:pPr>
            <a:r>
              <a:rPr lang="en-GB" sz="1600" dirty="0">
                <a:ea typeface="ＭＳ Ｐゴシック" pitchFamily="34" charset="-128"/>
              </a:rPr>
              <a:t>Blackout </a:t>
            </a:r>
          </a:p>
          <a:p>
            <a:pPr lvl="2">
              <a:buFont typeface="Arial" panose="020B0604020202020204" pitchFamily="34" charset="0"/>
              <a:buChar char="•"/>
            </a:pPr>
            <a:r>
              <a:rPr lang="en-GB" sz="1600" dirty="0" err="1">
                <a:ea typeface="ＭＳ Ｐゴシック" pitchFamily="34" charset="-128"/>
              </a:rPr>
              <a:t>erc</a:t>
            </a:r>
            <a:endParaRPr lang="en-GB" sz="1600" dirty="0">
              <a:ea typeface="ＭＳ Ｐゴシック" pitchFamily="34" charset="-128"/>
            </a:endParaRPr>
          </a:p>
        </p:txBody>
      </p:sp>
    </p:spTree>
    <p:extLst>
      <p:ext uri="{BB962C8B-B14F-4D97-AF65-F5344CB8AC3E}">
        <p14:creationId xmlns:p14="http://schemas.microsoft.com/office/powerpoint/2010/main" val="4290444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r>
              <a:rPr lang="en-GB" sz="3600" dirty="0">
                <a:solidFill>
                  <a:srgbClr val="00B0F0"/>
                </a:solidFill>
              </a:rPr>
              <a:t>Vulnerabilities</a:t>
            </a: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88315" y="977153"/>
            <a:ext cx="9472108" cy="5127812"/>
          </a:xfrm>
        </p:spPr>
        <p:txBody>
          <a:bodyPr>
            <a:normAutofit/>
          </a:bodyPr>
          <a:lstStyle/>
          <a:p>
            <a:pPr lvl="1">
              <a:buFont typeface="Arial" panose="020B0604020202020204" pitchFamily="34" charset="0"/>
              <a:buChar char="•"/>
            </a:pPr>
            <a:endParaRPr lang="en-US" dirty="0">
              <a:ea typeface="ＭＳ Ｐゴシック" pitchFamily="34" charset="-128"/>
            </a:endParaRPr>
          </a:p>
          <a:p>
            <a:pPr lvl="1">
              <a:buFont typeface="Arial" panose="020B0604020202020204" pitchFamily="34" charset="0"/>
              <a:buChar char="•"/>
            </a:pPr>
            <a:endParaRPr lang="en-GB" dirty="0"/>
          </a:p>
        </p:txBody>
      </p:sp>
      <p:grpSp>
        <p:nvGrpSpPr>
          <p:cNvPr id="4" name="Group 3">
            <a:extLst>
              <a:ext uri="{FF2B5EF4-FFF2-40B4-BE49-F238E27FC236}">
                <a16:creationId xmlns:a16="http://schemas.microsoft.com/office/drawing/2014/main" id="{EE02A193-F863-B44A-94E3-7BFF5E238B2A}"/>
              </a:ext>
            </a:extLst>
          </p:cNvPr>
          <p:cNvGrpSpPr/>
          <p:nvPr/>
        </p:nvGrpSpPr>
        <p:grpSpPr>
          <a:xfrm>
            <a:off x="1853484" y="2289573"/>
            <a:ext cx="8485031" cy="2278854"/>
            <a:chOff x="1431336" y="2988606"/>
            <a:chExt cx="8485031" cy="2278854"/>
          </a:xfrm>
        </p:grpSpPr>
        <p:sp>
          <p:nvSpPr>
            <p:cNvPr id="6" name="Can 2">
              <a:extLst>
                <a:ext uri="{FF2B5EF4-FFF2-40B4-BE49-F238E27FC236}">
                  <a16:creationId xmlns:a16="http://schemas.microsoft.com/office/drawing/2014/main" id="{866AFD6C-1155-167A-7DDC-0639F3E62988}"/>
                </a:ext>
              </a:extLst>
            </p:cNvPr>
            <p:cNvSpPr/>
            <p:nvPr/>
          </p:nvSpPr>
          <p:spPr>
            <a:xfrm rot="15773366">
              <a:off x="5745816" y="856338"/>
              <a:ext cx="355981" cy="7303244"/>
            </a:xfrm>
            <a:prstGeom prst="can">
              <a:avLst/>
            </a:prstGeom>
            <a:solidFill>
              <a:srgbClr val="FFFF00"/>
            </a:solidFill>
            <a:ln>
              <a:solidFill>
                <a:srgbClr val="00B050"/>
              </a:solidFill>
              <a:bevel/>
            </a:ln>
            <a:effectLst>
              <a:glow rad="101600">
                <a:schemeClr val="accent2">
                  <a:satMod val="175000"/>
                  <a:alpha val="40000"/>
                </a:schemeClr>
              </a:glow>
              <a:innerShdw blurRad="63500" dist="50800" dir="13500000">
                <a:prstClr val="black">
                  <a:alpha val="50000"/>
                </a:prstClr>
              </a:innerShdw>
            </a:effectLst>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Isosceles Triangle 6">
              <a:extLst>
                <a:ext uri="{FF2B5EF4-FFF2-40B4-BE49-F238E27FC236}">
                  <a16:creationId xmlns:a16="http://schemas.microsoft.com/office/drawing/2014/main" id="{D6FB1097-795F-09FF-E44D-8FB7F4BEDF81}"/>
                </a:ext>
              </a:extLst>
            </p:cNvPr>
            <p:cNvSpPr/>
            <p:nvPr/>
          </p:nvSpPr>
          <p:spPr>
            <a:xfrm>
              <a:off x="5577204" y="4660078"/>
              <a:ext cx="632194" cy="607382"/>
            </a:xfrm>
            <a:prstGeom prst="triangl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scene3d>
              <a:camera prst="perspectiveHeroicExtremeLeftFacing"/>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Rounded Rectangle 5">
              <a:extLst>
                <a:ext uri="{FF2B5EF4-FFF2-40B4-BE49-F238E27FC236}">
                  <a16:creationId xmlns:a16="http://schemas.microsoft.com/office/drawing/2014/main" id="{5CF965DA-C5F4-C78A-5374-746C4347BC7B}"/>
                </a:ext>
              </a:extLst>
            </p:cNvPr>
            <p:cNvSpPr/>
            <p:nvPr/>
          </p:nvSpPr>
          <p:spPr>
            <a:xfrm>
              <a:off x="1431336" y="4082602"/>
              <a:ext cx="2073498" cy="759854"/>
            </a:xfrm>
            <a:prstGeom prst="roundRect">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b="1" dirty="0"/>
                <a:t>Tools</a:t>
              </a:r>
            </a:p>
          </p:txBody>
        </p:sp>
        <p:sp>
          <p:nvSpPr>
            <p:cNvPr id="9" name="Rounded Rectangle 6">
              <a:extLst>
                <a:ext uri="{FF2B5EF4-FFF2-40B4-BE49-F238E27FC236}">
                  <a16:creationId xmlns:a16="http://schemas.microsoft.com/office/drawing/2014/main" id="{5F2D4B98-B3B4-FA28-1A09-FFE3BE526824}"/>
                </a:ext>
              </a:extLst>
            </p:cNvPr>
            <p:cNvSpPr/>
            <p:nvPr/>
          </p:nvSpPr>
          <p:spPr>
            <a:xfrm>
              <a:off x="7842869" y="2988606"/>
              <a:ext cx="2073498" cy="759854"/>
            </a:xfrm>
            <a:prstGeom prst="roundRect">
              <a:avLst/>
            </a:prstGeom>
            <a:solidFill>
              <a:srgbClr val="6666F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b="1" dirty="0"/>
                <a:t>Policies</a:t>
              </a:r>
            </a:p>
          </p:txBody>
        </p:sp>
      </p:grpSp>
    </p:spTree>
    <p:extLst>
      <p:ext uri="{BB962C8B-B14F-4D97-AF65-F5344CB8AC3E}">
        <p14:creationId xmlns:p14="http://schemas.microsoft.com/office/powerpoint/2010/main" val="2706213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r>
              <a:rPr lang="en-GB" sz="3600" dirty="0">
                <a:solidFill>
                  <a:srgbClr val="00B0F0"/>
                </a:solidFill>
              </a:rPr>
              <a:t>Controls</a:t>
            </a:r>
          </a:p>
        </p:txBody>
      </p:sp>
      <p:sp>
        <p:nvSpPr>
          <p:cNvPr id="6" name="Content Placeholder 2">
            <a:extLst>
              <a:ext uri="{FF2B5EF4-FFF2-40B4-BE49-F238E27FC236}">
                <a16:creationId xmlns:a16="http://schemas.microsoft.com/office/drawing/2014/main" id="{6B76A1F5-E905-08C4-84DC-C3BB21E4FE37}"/>
              </a:ext>
            </a:extLst>
          </p:cNvPr>
          <p:cNvSpPr txBox="1">
            <a:spLocks/>
          </p:cNvSpPr>
          <p:nvPr/>
        </p:nvSpPr>
        <p:spPr>
          <a:xfrm>
            <a:off x="1116419" y="1229496"/>
            <a:ext cx="7315200" cy="3207258"/>
          </a:xfrm>
          <a:prstGeom prst="rect">
            <a:avLst/>
          </a:prstGeom>
        </p:spPr>
        <p:txBody>
          <a:bodyPr vert="horz" lIns="0" tIns="45720" rIns="0" bIns="45720" rtlCol="0" anchor="t">
            <a:normAutofit lnSpcReduction="1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GB" dirty="0">
                <a:ea typeface="ＭＳ Ｐゴシック" pitchFamily="34" charset="-128"/>
              </a:rPr>
              <a:t>Access controls</a:t>
            </a:r>
          </a:p>
          <a:p>
            <a:pPr>
              <a:buFont typeface="Arial" panose="020B0604020202020204" pitchFamily="34" charset="0"/>
              <a:buChar char="•"/>
            </a:pPr>
            <a:r>
              <a:rPr lang="en-GB" dirty="0">
                <a:ea typeface="ＭＳ Ｐゴシック" pitchFamily="34" charset="-128"/>
              </a:rPr>
              <a:t>Encryption</a:t>
            </a:r>
          </a:p>
          <a:p>
            <a:pPr>
              <a:buFont typeface="Arial" panose="020B0604020202020204" pitchFamily="34" charset="0"/>
              <a:buChar char="•"/>
            </a:pPr>
            <a:r>
              <a:rPr lang="en-GB" dirty="0">
                <a:ea typeface="ＭＳ Ｐゴシック" pitchFamily="34" charset="-128"/>
              </a:rPr>
              <a:t>Authentication</a:t>
            </a:r>
          </a:p>
          <a:p>
            <a:pPr>
              <a:buFont typeface="Arial" panose="020B0604020202020204" pitchFamily="34" charset="0"/>
              <a:buChar char="•"/>
            </a:pPr>
            <a:r>
              <a:rPr lang="en-GB" dirty="0">
                <a:ea typeface="ＭＳ Ｐゴシック" pitchFamily="34" charset="-128"/>
              </a:rPr>
              <a:t>Regular security patches and updates</a:t>
            </a:r>
          </a:p>
          <a:p>
            <a:pPr>
              <a:buFont typeface="Arial" panose="020B0604020202020204" pitchFamily="34" charset="0"/>
              <a:buChar char="•"/>
            </a:pPr>
            <a:r>
              <a:rPr lang="en-GB" dirty="0">
                <a:ea typeface="ＭＳ Ｐゴシック" pitchFamily="34" charset="-128"/>
              </a:rPr>
              <a:t>Physical security</a:t>
            </a:r>
          </a:p>
          <a:p>
            <a:pPr>
              <a:buFont typeface="Arial" panose="020B0604020202020204" pitchFamily="34" charset="0"/>
              <a:buChar char="•"/>
            </a:pPr>
            <a:r>
              <a:rPr lang="en-GB" dirty="0">
                <a:ea typeface="ＭＳ Ｐゴシック" pitchFamily="34" charset="-128"/>
              </a:rPr>
              <a:t>Intrusion Detection Systems (IDS)</a:t>
            </a:r>
          </a:p>
          <a:p>
            <a:pPr>
              <a:buFont typeface="Arial" panose="020B0604020202020204" pitchFamily="34" charset="0"/>
              <a:buChar char="•"/>
            </a:pPr>
            <a:r>
              <a:rPr lang="en-GB" dirty="0">
                <a:ea typeface="ＭＳ Ｐゴシック" pitchFamily="34" charset="-128"/>
              </a:rPr>
              <a:t>Blockchain</a:t>
            </a:r>
          </a:p>
        </p:txBody>
      </p:sp>
    </p:spTree>
    <p:extLst>
      <p:ext uri="{BB962C8B-B14F-4D97-AF65-F5344CB8AC3E}">
        <p14:creationId xmlns:p14="http://schemas.microsoft.com/office/powerpoint/2010/main" val="1793140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C940E-64F3-A56F-08F4-EE1AB792A627}"/>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A74DC6E6-53B2-BBD8-790F-CA48AB1074C8}"/>
              </a:ext>
            </a:extLst>
          </p:cNvPr>
          <p:cNvSpPr>
            <a:spLocks noGrp="1"/>
          </p:cNvSpPr>
          <p:nvPr>
            <p:ph type="ctrTitle"/>
          </p:nvPr>
        </p:nvSpPr>
        <p:spPr>
          <a:xfrm>
            <a:off x="796322" y="320040"/>
            <a:ext cx="6732237" cy="1524000"/>
          </a:xfrm>
        </p:spPr>
        <p:txBody>
          <a:bodyPr>
            <a:normAutofit/>
          </a:bodyPr>
          <a:lstStyle/>
          <a:p>
            <a:r>
              <a:rPr lang="en-US" dirty="0">
                <a:solidFill>
                  <a:schemeClr val="accent1"/>
                </a:solidFill>
              </a:rPr>
              <a:t>Training Outline: </a:t>
            </a:r>
            <a:br>
              <a:rPr lang="en-US" dirty="0">
                <a:solidFill>
                  <a:schemeClr val="accent1"/>
                </a:solidFill>
              </a:rPr>
            </a:br>
            <a:r>
              <a:rPr lang="en-US" sz="2800" dirty="0">
                <a:solidFill>
                  <a:schemeClr val="accent1"/>
                </a:solidFill>
              </a:rPr>
              <a:t>Part 2</a:t>
            </a:r>
            <a:endParaRPr lang="en-US" dirty="0"/>
          </a:p>
        </p:txBody>
      </p:sp>
      <p:sp>
        <p:nvSpPr>
          <p:cNvPr id="12" name="Freeform: Shape 11">
            <a:extLst>
              <a:ext uri="{FF2B5EF4-FFF2-40B4-BE49-F238E27FC236}">
                <a16:creationId xmlns:a16="http://schemas.microsoft.com/office/drawing/2014/main" id="{5187D34B-D3A7-8849-A5BE-FD8B931B953E}"/>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C6DE566-0F0B-7653-714D-C919614D4061}"/>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124B07DC-E6F5-DCAA-C9C2-A180576E2962}"/>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44</a:t>
            </a:fld>
            <a:endParaRPr lang="en-US" dirty="0"/>
          </a:p>
        </p:txBody>
      </p:sp>
      <p:sp>
        <p:nvSpPr>
          <p:cNvPr id="27" name="Text Placeholder 10">
            <a:extLst>
              <a:ext uri="{FF2B5EF4-FFF2-40B4-BE49-F238E27FC236}">
                <a16:creationId xmlns:a16="http://schemas.microsoft.com/office/drawing/2014/main" id="{B193020F-2B87-03E2-1364-E0C228006B87}"/>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Topic-3: Security controls and standards of the specific domain.</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15BEEAA8-B95F-1A10-92B6-F70FABAD2F46}"/>
              </a:ext>
            </a:extLst>
          </p:cNvPr>
          <p:cNvSpPr txBox="1">
            <a:spLocks/>
          </p:cNvSpPr>
          <p:nvPr/>
        </p:nvSpPr>
        <p:spPr>
          <a:xfrm>
            <a:off x="796323" y="2510108"/>
            <a:ext cx="5024825" cy="3387771"/>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Aft>
                <a:spcPts val="600"/>
              </a:spcAft>
            </a:pPr>
            <a:r>
              <a:rPr lang="en-US" sz="1400" dirty="0"/>
              <a:t>Introduction to ISO/IEC 27001, status, versions, structure (Clauses 1-4 and Annex A).</a:t>
            </a:r>
          </a:p>
          <a:p>
            <a:pPr>
              <a:spcAft>
                <a:spcPts val="600"/>
              </a:spcAft>
            </a:pPr>
            <a:r>
              <a:rPr lang="en-US" sz="1400" dirty="0"/>
              <a:t>ISO 27001:2022 / ISO/IEC 27002:2022 control themes</a:t>
            </a:r>
          </a:p>
          <a:p>
            <a:pPr>
              <a:spcAft>
                <a:spcPts val="600"/>
              </a:spcAft>
            </a:pPr>
            <a:r>
              <a:rPr lang="en-GB" sz="1400" dirty="0"/>
              <a:t>IMO Resolution MSC.428(98)</a:t>
            </a:r>
          </a:p>
          <a:p>
            <a:pPr>
              <a:spcAft>
                <a:spcPts val="600"/>
              </a:spcAft>
            </a:pPr>
            <a:endParaRPr lang="en-US" sz="1400" dirty="0"/>
          </a:p>
        </p:txBody>
      </p:sp>
      <p:pic>
        <p:nvPicPr>
          <p:cNvPr id="34" name="Picture Placeholder 33" descr="A cup of coffee and a notebook on a table&#10;&#10;Description automatically generated">
            <a:extLst>
              <a:ext uri="{FF2B5EF4-FFF2-40B4-BE49-F238E27FC236}">
                <a16:creationId xmlns:a16="http://schemas.microsoft.com/office/drawing/2014/main" id="{2EA5F21E-490B-F484-15C7-FD5096229D81}"/>
              </a:ext>
            </a:extLst>
          </p:cNvPr>
          <p:cNvPicPr>
            <a:picLocks noGrp="1" noChangeAspect="1"/>
          </p:cNvPicPr>
          <p:nvPr>
            <p:ph type="pic" sz="quarter" idx="11"/>
          </p:nvPr>
        </p:nvPicPr>
        <p:blipFill>
          <a:blip r:embed="rId4"/>
          <a:srcRect l="18261" r="18261"/>
          <a:stretch>
            <a:fillRect/>
          </a:stretch>
        </p:blipFill>
        <p:spPr/>
      </p:pic>
      <p:sp>
        <p:nvSpPr>
          <p:cNvPr id="2" name="Footer Placeholder 1">
            <a:extLst>
              <a:ext uri="{FF2B5EF4-FFF2-40B4-BE49-F238E27FC236}">
                <a16:creationId xmlns:a16="http://schemas.microsoft.com/office/drawing/2014/main" id="{76C9462B-15C7-8F3D-22D7-6BE88C1416C8}"/>
              </a:ext>
            </a:extLst>
          </p:cNvPr>
          <p:cNvSpPr>
            <a:spLocks noGrp="1"/>
          </p:cNvSpPr>
          <p:nvPr>
            <p:ph type="ftr" sz="quarter" idx="3"/>
          </p:nvPr>
        </p:nvSpPr>
        <p:spPr/>
        <p:txBody>
          <a:bodyPr/>
          <a:lstStyle/>
          <a:p>
            <a:r>
              <a:rPr lang="en-US"/>
              <a:t>CSP Training Module Name: Presentation Template Created by PR</a:t>
            </a:r>
            <a:endParaRPr lang="en-US" dirty="0"/>
          </a:p>
        </p:txBody>
      </p:sp>
    </p:spTree>
    <p:extLst>
      <p:ext uri="{BB962C8B-B14F-4D97-AF65-F5344CB8AC3E}">
        <p14:creationId xmlns:p14="http://schemas.microsoft.com/office/powerpoint/2010/main" val="39203998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fontScale="90000"/>
          </a:bodyPr>
          <a:lstStyle/>
          <a:p>
            <a:r>
              <a:rPr lang="en-US" sz="3600" dirty="0"/>
              <a:t>Topic-2: </a:t>
            </a:r>
            <a:br>
              <a:rPr lang="en-US" sz="3600" dirty="0"/>
            </a:br>
            <a:r>
              <a:rPr lang="en-US" sz="3600" dirty="0"/>
              <a:t>Risk Management framework</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lstStyle/>
          <a:p>
            <a:r>
              <a:rPr lang="en-US" dirty="0"/>
              <a:t>We will cover these skills</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US" sz="1000" dirty="0"/>
              <a:t>Demonstrate an in-depth understanding of cyber security risk management framework in energy sector </a:t>
            </a:r>
          </a:p>
          <a:p>
            <a:pPr>
              <a:spcBef>
                <a:spcPts val="600"/>
              </a:spcBef>
              <a:spcAft>
                <a:spcPts val="0"/>
              </a:spcAft>
            </a:pPr>
            <a:r>
              <a:rPr lang="en-US" sz="1000" dirty="0"/>
              <a:t>Recognize the significant cybersecurity governance structures and processes in the energy sector</a:t>
            </a:r>
          </a:p>
          <a:p>
            <a:pPr>
              <a:spcBef>
                <a:spcPts val="600"/>
              </a:spcBef>
              <a:spcAft>
                <a:spcPts val="0"/>
              </a:spcAft>
            </a:pPr>
            <a:r>
              <a:rPr lang="en-US" sz="1000" dirty="0"/>
              <a:t>Critically assess and report security risk and suggest suitable mitigation strategies in professional manner </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7" name="Picture Placeholder 6" descr="A person writing on a glass board&#10;&#10;Description automatically generated">
            <a:extLst>
              <a:ext uri="{FF2B5EF4-FFF2-40B4-BE49-F238E27FC236}">
                <a16:creationId xmlns:a16="http://schemas.microsoft.com/office/drawing/2014/main" id="{019AAC34-0DF0-7166-56AD-DC1FDBE3F657}"/>
              </a:ext>
            </a:extLst>
          </p:cNvPr>
          <p:cNvPicPr>
            <a:picLocks noGrp="1" noChangeAspect="1"/>
          </p:cNvPicPr>
          <p:nvPr>
            <p:ph type="pic" sz="quarter" idx="11"/>
          </p:nvPr>
        </p:nvPicPr>
        <p:blipFill>
          <a:blip r:embed="rId2"/>
          <a:srcRect l="6899" r="6899"/>
          <a:stretch>
            <a:fillRect/>
          </a:stretch>
        </p:blipFill>
        <p:spPr/>
      </p:pic>
    </p:spTree>
    <p:extLst>
      <p:ext uri="{BB962C8B-B14F-4D97-AF65-F5344CB8AC3E}">
        <p14:creationId xmlns:p14="http://schemas.microsoft.com/office/powerpoint/2010/main" val="283404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fontScale="90000"/>
          </a:bodyPr>
          <a:lstStyle/>
          <a:p>
            <a:r>
              <a:rPr lang="en-US" sz="3600" dirty="0"/>
              <a:t>Topic-3: </a:t>
            </a:r>
            <a:br>
              <a:rPr lang="en-US" sz="3600" dirty="0"/>
            </a:br>
            <a:r>
              <a:rPr lang="en-US" sz="3600" dirty="0"/>
              <a:t>Security controls and standards of the specific domain.</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lstStyle/>
          <a:p>
            <a:r>
              <a:rPr lang="en-US" dirty="0"/>
              <a:t>We will cover these skills</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US" sz="1000" dirty="0"/>
              <a:t>Gain basic knowledge on the structure, status and versions of ISO/IEC 27001</a:t>
            </a:r>
          </a:p>
          <a:p>
            <a:pPr>
              <a:spcBef>
                <a:spcPts val="600"/>
              </a:spcBef>
              <a:spcAft>
                <a:spcPts val="0"/>
              </a:spcAft>
            </a:pPr>
            <a:r>
              <a:rPr lang="en-US" sz="1000" dirty="0"/>
              <a:t>Gain knowledge on the themes of ISO/IEC 27002:2022</a:t>
            </a:r>
          </a:p>
          <a:p>
            <a:pPr>
              <a:spcBef>
                <a:spcPts val="600"/>
              </a:spcBef>
              <a:spcAft>
                <a:spcPts val="0"/>
              </a:spcAft>
            </a:pPr>
            <a:r>
              <a:rPr lang="en-US" sz="1000" dirty="0"/>
              <a:t>Get acquainted with basic terms and their definitions as used by ISO/IEC 27002 </a:t>
            </a:r>
          </a:p>
          <a:p>
            <a:pPr>
              <a:spcBef>
                <a:spcPts val="600"/>
              </a:spcBef>
              <a:spcAft>
                <a:spcPts val="0"/>
              </a:spcAft>
            </a:pPr>
            <a:r>
              <a:rPr lang="en-US" sz="1000" dirty="0"/>
              <a:t>Get acquainted with how these basic terms are adapted to fit the energy utility sector.</a:t>
            </a:r>
          </a:p>
          <a:p>
            <a:pPr>
              <a:spcBef>
                <a:spcPts val="600"/>
              </a:spcBef>
              <a:spcAft>
                <a:spcPts val="0"/>
              </a:spcAft>
            </a:pPr>
            <a:r>
              <a:rPr lang="en-US" sz="1000" dirty="0"/>
              <a:t>Critically develop and evaluate security policy and select controls by following ISO 27019 for security governance.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7" name="Picture Placeholder 6" descr="A person writing on a glass board&#10;&#10;Description automatically generated">
            <a:extLst>
              <a:ext uri="{FF2B5EF4-FFF2-40B4-BE49-F238E27FC236}">
                <a16:creationId xmlns:a16="http://schemas.microsoft.com/office/drawing/2014/main" id="{019AAC34-0DF0-7166-56AD-DC1FDBE3F657}"/>
              </a:ext>
            </a:extLst>
          </p:cNvPr>
          <p:cNvPicPr>
            <a:picLocks noGrp="1" noChangeAspect="1"/>
          </p:cNvPicPr>
          <p:nvPr>
            <p:ph type="pic" sz="quarter" idx="11"/>
          </p:nvPr>
        </p:nvPicPr>
        <p:blipFill>
          <a:blip r:embed="rId2"/>
          <a:srcRect l="6899" r="6899"/>
          <a:stretch>
            <a:fillRect/>
          </a:stretch>
        </p:blipFill>
        <p:spPr/>
      </p:pic>
    </p:spTree>
    <p:extLst>
      <p:ext uri="{BB962C8B-B14F-4D97-AF65-F5344CB8AC3E}">
        <p14:creationId xmlns:p14="http://schemas.microsoft.com/office/powerpoint/2010/main" val="3926096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p:txBody>
          <a:bodyPr/>
          <a:lstStyle/>
          <a:p>
            <a:r>
              <a:rPr lang="en-US" dirty="0"/>
              <a:t>Evaluation method</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p:txBody>
          <a:bodyPr/>
          <a:lstStyle/>
          <a:p>
            <a:fld id="{3A98EE3D-8CD1-4C3F-BD1C-C98C9596463C}" type="slidenum">
              <a:rPr lang="en-US" smtClean="0"/>
              <a:pPr/>
              <a:t>47</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graphicFrame>
        <p:nvGraphicFramePr>
          <p:cNvPr id="39" name="Table 39">
            <a:extLst>
              <a:ext uri="{FF2B5EF4-FFF2-40B4-BE49-F238E27FC236}">
                <a16:creationId xmlns:a16="http://schemas.microsoft.com/office/drawing/2014/main" id="{C8C8D0BF-0710-38CC-57A6-1BC86173A111}"/>
              </a:ext>
            </a:extLst>
          </p:cNvPr>
          <p:cNvGraphicFramePr>
            <a:graphicFrameLocks noGrp="1"/>
          </p:cNvGraphicFramePr>
          <p:nvPr>
            <p:extLst>
              <p:ext uri="{D42A27DB-BD31-4B8C-83A1-F6EECF244321}">
                <p14:modId xmlns:p14="http://schemas.microsoft.com/office/powerpoint/2010/main" val="1649706014"/>
              </p:ext>
            </p:extLst>
          </p:nvPr>
        </p:nvGraphicFramePr>
        <p:xfrm>
          <a:off x="774322" y="1943597"/>
          <a:ext cx="6219264" cy="4145075"/>
        </p:xfrm>
        <a:graphic>
          <a:graphicData uri="http://schemas.openxmlformats.org/drawingml/2006/table">
            <a:tbl>
              <a:tblPr firstRow="1" bandRow="1">
                <a:tableStyleId>{5C22544A-7EE6-4342-B048-85BDC9FD1C3A}</a:tableStyleId>
              </a:tblPr>
              <a:tblGrid>
                <a:gridCol w="2073088">
                  <a:extLst>
                    <a:ext uri="{9D8B030D-6E8A-4147-A177-3AD203B41FA5}">
                      <a16:colId xmlns:a16="http://schemas.microsoft.com/office/drawing/2014/main" val="1250756599"/>
                    </a:ext>
                  </a:extLst>
                </a:gridCol>
                <a:gridCol w="2073088">
                  <a:extLst>
                    <a:ext uri="{9D8B030D-6E8A-4147-A177-3AD203B41FA5}">
                      <a16:colId xmlns:a16="http://schemas.microsoft.com/office/drawing/2014/main" val="637806288"/>
                    </a:ext>
                  </a:extLst>
                </a:gridCol>
                <a:gridCol w="2073088">
                  <a:extLst>
                    <a:ext uri="{9D8B030D-6E8A-4147-A177-3AD203B41FA5}">
                      <a16:colId xmlns:a16="http://schemas.microsoft.com/office/drawing/2014/main" val="486932779"/>
                    </a:ext>
                  </a:extLst>
                </a:gridCol>
              </a:tblGrid>
              <a:tr h="749325">
                <a:tc>
                  <a:txBody>
                    <a:bodyPr/>
                    <a:lstStyle/>
                    <a:p>
                      <a:r>
                        <a:rPr lang="en-GB" dirty="0"/>
                        <a:t>Evaluation Element</a:t>
                      </a:r>
                      <a:endParaRPr lang="fi-FI" dirty="0"/>
                    </a:p>
                  </a:txBody>
                  <a:tcPr/>
                </a:tc>
                <a:tc>
                  <a:txBody>
                    <a:bodyPr/>
                    <a:lstStyle/>
                    <a:p>
                      <a:r>
                        <a:rPr lang="en-GB" dirty="0"/>
                        <a:t>How</a:t>
                      </a:r>
                      <a:endParaRPr lang="fi-FI" dirty="0"/>
                    </a:p>
                  </a:txBody>
                  <a:tcPr/>
                </a:tc>
                <a:tc>
                  <a:txBody>
                    <a:bodyPr/>
                    <a:lstStyle/>
                    <a:p>
                      <a:r>
                        <a:rPr lang="en-GB" dirty="0"/>
                        <a:t>Notes</a:t>
                      </a:r>
                      <a:endParaRPr lang="fi-FI" dirty="0"/>
                    </a:p>
                  </a:txBody>
                  <a:tcPr/>
                </a:tc>
                <a:extLst>
                  <a:ext uri="{0D108BD9-81ED-4DB2-BD59-A6C34878D82A}">
                    <a16:rowId xmlns:a16="http://schemas.microsoft.com/office/drawing/2014/main" val="3214980605"/>
                  </a:ext>
                </a:extLst>
              </a:tr>
              <a:tr h="1855471">
                <a:tc>
                  <a:txBody>
                    <a:bodyPr/>
                    <a:lstStyle/>
                    <a:p>
                      <a:r>
                        <a:rPr lang="en-US" sz="1800" kern="1200" dirty="0">
                          <a:solidFill>
                            <a:schemeClr val="dk1"/>
                          </a:solidFill>
                          <a:latin typeface="+mn-lt"/>
                          <a:ea typeface="+mn-ea"/>
                          <a:cs typeface="+mn-cs"/>
                        </a:rPr>
                        <a:t>Coursework portfolio</a:t>
                      </a:r>
                      <a:endParaRPr lang="fi-FI" sz="1800" kern="1200" dirty="0">
                        <a:solidFill>
                          <a:schemeClr val="dk1"/>
                        </a:solidFill>
                        <a:latin typeface="+mn-lt"/>
                        <a:ea typeface="+mn-ea"/>
                        <a:cs typeface="+mn-cs"/>
                      </a:endParaRPr>
                    </a:p>
                  </a:txBody>
                  <a:tcPr/>
                </a:tc>
                <a:tc>
                  <a:txBody>
                    <a:bodyPr/>
                    <a:lstStyle/>
                    <a:p>
                      <a:r>
                        <a:rPr lang="en-US"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Learner needs to produce a 3000-word portfolio at the end of the module by performing a list of tasks to demonstrate the learning outcomes are achieved. </a:t>
                      </a:r>
                      <a:endParaRPr lang="fi-FI" sz="1400" dirty="0"/>
                    </a:p>
                  </a:txBody>
                  <a:tcPr/>
                </a:tc>
                <a:tc>
                  <a:txBody>
                    <a:bodyPr/>
                    <a:lstStyle/>
                    <a:p>
                      <a:r>
                        <a:rPr lang="en-US"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 Summative assessment</a:t>
                      </a:r>
                      <a:endParaRPr lang="fi-FI" sz="1400" kern="0" dirty="0">
                        <a:solidFill>
                          <a:srgbClr val="000000"/>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5237492"/>
                  </a:ext>
                </a:extLst>
              </a:tr>
              <a:tr h="11061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Presentation</a:t>
                      </a:r>
                      <a:endParaRPr lang="fi-FI" sz="1800" kern="1200" dirty="0">
                        <a:solidFill>
                          <a:schemeClr val="dk1"/>
                        </a:solidFill>
                        <a:latin typeface="+mn-lt"/>
                        <a:ea typeface="+mn-ea"/>
                        <a:cs typeface="+mn-cs"/>
                      </a:endParaRPr>
                    </a:p>
                  </a:txBody>
                  <a:tcPr/>
                </a:tc>
                <a:tc>
                  <a:txBody>
                    <a:bodyPr/>
                    <a:lstStyle/>
                    <a:p>
                      <a:r>
                        <a:rPr lang="en-US" sz="1400" kern="0" dirty="0">
                          <a:solidFill>
                            <a:srgbClr val="000000"/>
                          </a:solidFill>
                          <a:effectLst/>
                          <a:latin typeface="Times New Roman" panose="02020603050405020304" pitchFamily="18" charset="0"/>
                          <a:ea typeface="Times New Roman" panose="02020603050405020304" pitchFamily="18" charset="0"/>
                        </a:rPr>
                        <a:t>Learners need to present the </a:t>
                      </a:r>
                      <a:r>
                        <a:rPr lang="en-US" sz="1400" kern="0" dirty="0">
                          <a:solidFill>
                            <a:srgbClr val="000000"/>
                          </a:solidFill>
                          <a:effectLst/>
                          <a:latin typeface="Times New Roman" panose="02020603050405020304" pitchFamily="18" charset="0"/>
                          <a:ea typeface="Times New Roman" panose="02020603050405020304" pitchFamily="18" charset="0"/>
                          <a:cs typeface="+mn-cs"/>
                        </a:rPr>
                        <a:t>outcomes</a:t>
                      </a:r>
                      <a:r>
                        <a:rPr lang="en-US" sz="1400" kern="0" dirty="0">
                          <a:solidFill>
                            <a:srgbClr val="000000"/>
                          </a:solidFill>
                          <a:effectLst/>
                          <a:latin typeface="Times New Roman" panose="02020603050405020304" pitchFamily="18" charset="0"/>
                          <a:ea typeface="Times New Roman" panose="02020603050405020304" pitchFamily="18" charset="0"/>
                        </a:rPr>
                        <a:t> of the portfolio to demonstrate their understanding</a:t>
                      </a:r>
                      <a:endParaRPr lang="fi-FI" sz="1400" dirty="0"/>
                    </a:p>
                  </a:txBody>
                  <a:tcPr/>
                </a:tc>
                <a:tc>
                  <a:txBody>
                    <a:bodyPr/>
                    <a:lstStyle/>
                    <a:p>
                      <a:r>
                        <a:rPr lang="en-US" sz="1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 Summative assessment</a:t>
                      </a:r>
                      <a:endParaRPr lang="fi-FI" sz="1400" kern="0" dirty="0">
                        <a:solidFill>
                          <a:srgbClr val="000000"/>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42509884"/>
                  </a:ext>
                </a:extLst>
              </a:tr>
              <a:tr h="4341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Group discussion</a:t>
                      </a:r>
                      <a:endParaRPr lang="fi-FI" dirty="0"/>
                    </a:p>
                  </a:txBody>
                  <a:tcPr/>
                </a:tc>
                <a:tc>
                  <a:txBody>
                    <a:bodyPr/>
                    <a:lstStyle/>
                    <a:p>
                      <a:r>
                        <a:rPr lang="en-GB" sz="1400" kern="0" dirty="0">
                          <a:solidFill>
                            <a:srgbClr val="000000"/>
                          </a:solidFill>
                          <a:effectLst/>
                          <a:latin typeface="Times New Roman" panose="02020603050405020304" pitchFamily="18" charset="0"/>
                          <a:cs typeface="+mn-cs"/>
                        </a:rPr>
                        <a:t>During</a:t>
                      </a:r>
                      <a:r>
                        <a:rPr lang="en-GB" dirty="0"/>
                        <a:t> </a:t>
                      </a:r>
                      <a:r>
                        <a:rPr lang="en-GB" sz="1400" kern="0" dirty="0">
                          <a:solidFill>
                            <a:srgbClr val="000000"/>
                          </a:solidFill>
                          <a:effectLst/>
                          <a:latin typeface="Times New Roman" panose="02020603050405020304" pitchFamily="18" charset="0"/>
                          <a:cs typeface="+mn-cs"/>
                        </a:rPr>
                        <a:t>the</a:t>
                      </a:r>
                      <a:r>
                        <a:rPr lang="en-GB" dirty="0"/>
                        <a:t> </a:t>
                      </a:r>
                      <a:r>
                        <a:rPr lang="en-GB" sz="1400" kern="0" dirty="0">
                          <a:solidFill>
                            <a:srgbClr val="000000"/>
                          </a:solidFill>
                          <a:effectLst/>
                          <a:latin typeface="Times New Roman" panose="02020603050405020304" pitchFamily="18" charset="0"/>
                          <a:cs typeface="+mn-cs"/>
                        </a:rPr>
                        <a:t>seminar</a:t>
                      </a:r>
                      <a:endParaRPr lang="fi-FI" sz="1400" kern="0" dirty="0">
                        <a:solidFill>
                          <a:srgbClr val="000000"/>
                        </a:solidFill>
                        <a:effectLst/>
                        <a:latin typeface="Times New Roman" panose="02020603050405020304" pitchFamily="18" charset="0"/>
                        <a:cs typeface="+mn-cs"/>
                      </a:endParaRPr>
                    </a:p>
                  </a:txBody>
                  <a:tcPr/>
                </a:tc>
                <a:tc>
                  <a:txBody>
                    <a:bodyPr/>
                    <a:lstStyle/>
                    <a:p>
                      <a:endParaRPr lang="fi-FI" dirty="0"/>
                    </a:p>
                  </a:txBody>
                  <a:tcPr/>
                </a:tc>
                <a:extLst>
                  <a:ext uri="{0D108BD9-81ED-4DB2-BD59-A6C34878D82A}">
                    <a16:rowId xmlns:a16="http://schemas.microsoft.com/office/drawing/2014/main" val="3097776824"/>
                  </a:ext>
                </a:extLst>
              </a:tr>
            </a:tbl>
          </a:graphicData>
        </a:graphic>
      </p:graphicFrame>
      <p:sp>
        <p:nvSpPr>
          <p:cNvPr id="2" name="Footer Placeholder 1">
            <a:extLst>
              <a:ext uri="{FF2B5EF4-FFF2-40B4-BE49-F238E27FC236}">
                <a16:creationId xmlns:a16="http://schemas.microsoft.com/office/drawing/2014/main" id="{0BC6EDFF-B65B-CF98-E039-F97E2729FDC5}"/>
              </a:ext>
            </a:extLst>
          </p:cNvPr>
          <p:cNvSpPr>
            <a:spLocks noGrp="1"/>
          </p:cNvSpPr>
          <p:nvPr>
            <p:ph type="ftr" sz="quarter" idx="3"/>
          </p:nvPr>
        </p:nvSpPr>
        <p:spPr/>
        <p:txBody>
          <a:bodyPr/>
          <a:lstStyle/>
          <a:p>
            <a:r>
              <a:rPr lang="en-US"/>
              <a:t>CSP Training Module Name: Presentation Template Created by PR</a:t>
            </a:r>
            <a:endParaRPr lang="en-US" dirty="0"/>
          </a:p>
        </p:txBody>
      </p:sp>
      <p:pic>
        <p:nvPicPr>
          <p:cNvPr id="7" name="Picture Placeholder 6" descr="A person sitting at a desk writing on a paper&#10;&#10;Description automatically generated">
            <a:extLst>
              <a:ext uri="{FF2B5EF4-FFF2-40B4-BE49-F238E27FC236}">
                <a16:creationId xmlns:a16="http://schemas.microsoft.com/office/drawing/2014/main" id="{48D0F593-DE77-0D7C-9756-4FBEE80ADB34}"/>
              </a:ext>
            </a:extLst>
          </p:cNvPr>
          <p:cNvPicPr>
            <a:picLocks noGrp="1" noChangeAspect="1"/>
          </p:cNvPicPr>
          <p:nvPr>
            <p:ph type="pic" sz="quarter" idx="11"/>
          </p:nvPr>
        </p:nvPicPr>
        <p:blipFill>
          <a:blip r:embed="rId4"/>
          <a:srcRect l="13621" r="13621"/>
          <a:stretch>
            <a:fillRect/>
          </a:stretch>
        </p:blipFill>
        <p:spPr/>
      </p:pic>
    </p:spTree>
    <p:extLst>
      <p:ext uri="{BB962C8B-B14F-4D97-AF65-F5344CB8AC3E}">
        <p14:creationId xmlns:p14="http://schemas.microsoft.com/office/powerpoint/2010/main" val="9857357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17E99-195F-BC44-6BCE-9EABCAA8B41F}"/>
              </a:ext>
            </a:extLst>
          </p:cNvPr>
          <p:cNvSpPr>
            <a:spLocks noGrp="1"/>
          </p:cNvSpPr>
          <p:nvPr>
            <p:ph type="ctrTitle"/>
          </p:nvPr>
        </p:nvSpPr>
        <p:spPr/>
        <p:txBody>
          <a:bodyPr/>
          <a:lstStyle/>
          <a:p>
            <a:r>
              <a:rPr lang="en-US" dirty="0"/>
              <a:t>Introduction to </a:t>
            </a:r>
            <a:br>
              <a:rPr lang="en-US" dirty="0"/>
            </a:br>
            <a:r>
              <a:rPr lang="en-US" dirty="0"/>
              <a:t>ISO/IEC 27001</a:t>
            </a:r>
            <a:endParaRPr lang="el-GR" dirty="0"/>
          </a:p>
        </p:txBody>
      </p:sp>
      <p:sp>
        <p:nvSpPr>
          <p:cNvPr id="3" name="Content Placeholder 2">
            <a:extLst>
              <a:ext uri="{FF2B5EF4-FFF2-40B4-BE49-F238E27FC236}">
                <a16:creationId xmlns:a16="http://schemas.microsoft.com/office/drawing/2014/main" id="{52910FB1-7A73-1B53-33B9-E025092A8CC2}"/>
              </a:ext>
            </a:extLst>
          </p:cNvPr>
          <p:cNvSpPr>
            <a:spLocks noGrp="1"/>
          </p:cNvSpPr>
          <p:nvPr>
            <p:ph sz="quarter" idx="17"/>
          </p:nvPr>
        </p:nvSpPr>
        <p:spPr>
          <a:xfrm>
            <a:off x="796322" y="2252075"/>
            <a:ext cx="5797550" cy="3755185"/>
          </a:xfrm>
        </p:spPr>
        <p:txBody>
          <a:bodyPr>
            <a:normAutofit/>
          </a:bodyPr>
          <a:lstStyle/>
          <a:p>
            <a:r>
              <a:rPr lang="en-US" sz="1600" dirty="0"/>
              <a:t>ISO/IEC 27001 is the world's best-known standard for information security management systems (ISMS). It defines requirements an ISMS must meet. </a:t>
            </a:r>
          </a:p>
          <a:p>
            <a:r>
              <a:rPr lang="en-US" sz="1600" dirty="0"/>
              <a:t>The ISO/IEC 27001 standard provides companies of any size and from all sectors of activity with guidance for establishing, implementing, maintaining and continually improving an information security management system. </a:t>
            </a:r>
          </a:p>
          <a:p>
            <a:r>
              <a:rPr lang="en-US" sz="1600" dirty="0"/>
              <a:t>Conformity with ISO/IEC 27001 means that an organization or business has put in place a system to manage risks related to the security of data owned or handled by the company, and that this system respects all the best practices and principles enshrined in this International Standard.</a:t>
            </a:r>
            <a:endParaRPr lang="el-GR" sz="1600" dirty="0"/>
          </a:p>
        </p:txBody>
      </p:sp>
      <p:sp>
        <p:nvSpPr>
          <p:cNvPr id="5" name="Footer Placeholder 4">
            <a:extLst>
              <a:ext uri="{FF2B5EF4-FFF2-40B4-BE49-F238E27FC236}">
                <a16:creationId xmlns:a16="http://schemas.microsoft.com/office/drawing/2014/main" id="{AEB139B9-D926-D94B-0F57-5482BEA339FD}"/>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486DBD8E-2065-D0D2-7A54-B8A09DC5FCA4}"/>
              </a:ext>
            </a:extLst>
          </p:cNvPr>
          <p:cNvSpPr>
            <a:spLocks noGrp="1"/>
          </p:cNvSpPr>
          <p:nvPr>
            <p:ph type="sldNum" sz="quarter" idx="4"/>
          </p:nvPr>
        </p:nvSpPr>
        <p:spPr/>
        <p:txBody>
          <a:bodyPr/>
          <a:lstStyle/>
          <a:p>
            <a:fld id="{3A98EE3D-8CD1-4C3F-BD1C-C98C9596463C}" type="slidenum">
              <a:rPr lang="en-US" smtClean="0"/>
              <a:pPr/>
              <a:t>48</a:t>
            </a:fld>
            <a:endParaRPr lang="en-US" dirty="0"/>
          </a:p>
        </p:txBody>
      </p:sp>
      <p:sp>
        <p:nvSpPr>
          <p:cNvPr id="12" name="TextBox 11">
            <a:extLst>
              <a:ext uri="{FF2B5EF4-FFF2-40B4-BE49-F238E27FC236}">
                <a16:creationId xmlns:a16="http://schemas.microsoft.com/office/drawing/2014/main" id="{D6ECCDB0-78F3-B5AF-125A-3250FB821F96}"/>
              </a:ext>
            </a:extLst>
          </p:cNvPr>
          <p:cNvSpPr txBox="1"/>
          <p:nvPr/>
        </p:nvSpPr>
        <p:spPr>
          <a:xfrm>
            <a:off x="809422" y="5904007"/>
            <a:ext cx="6094070" cy="307777"/>
          </a:xfrm>
          <a:prstGeom prst="rect">
            <a:avLst/>
          </a:prstGeom>
          <a:noFill/>
        </p:spPr>
        <p:txBody>
          <a:bodyPr wrap="square">
            <a:spAutoFit/>
          </a:bodyPr>
          <a:lstStyle/>
          <a:p>
            <a:r>
              <a:rPr lang="en-US" sz="1400" dirty="0"/>
              <a:t>https://www.iso.org/standard/27001</a:t>
            </a:r>
            <a:endParaRPr lang="el-GR" sz="1400" dirty="0"/>
          </a:p>
        </p:txBody>
      </p:sp>
      <p:pic>
        <p:nvPicPr>
          <p:cNvPr id="16" name="Picture Placeholder 15">
            <a:extLst>
              <a:ext uri="{FF2B5EF4-FFF2-40B4-BE49-F238E27FC236}">
                <a16:creationId xmlns:a16="http://schemas.microsoft.com/office/drawing/2014/main" id="{3EF0CCEE-980B-F17D-8444-6F7AECA07734}"/>
              </a:ext>
            </a:extLst>
          </p:cNvPr>
          <p:cNvPicPr>
            <a:picLocks noGrp="1" noChangeAspect="1"/>
          </p:cNvPicPr>
          <p:nvPr>
            <p:ph type="pic" sz="quarter" idx="11"/>
          </p:nvPr>
        </p:nvPicPr>
        <p:blipFill rotWithShape="1">
          <a:blip r:embed="rId2"/>
          <a:srcRect l="18710" r="34460"/>
          <a:stretch/>
        </p:blipFill>
        <p:spPr>
          <a:xfrm flipH="1">
            <a:off x="7163691" y="0"/>
            <a:ext cx="5024825" cy="6858000"/>
          </a:xfrm>
        </p:spPr>
      </p:pic>
    </p:spTree>
    <p:extLst>
      <p:ext uri="{BB962C8B-B14F-4D97-AF65-F5344CB8AC3E}">
        <p14:creationId xmlns:p14="http://schemas.microsoft.com/office/powerpoint/2010/main" val="22403086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958F4-24FC-4541-BF8A-81895E1076D5}"/>
              </a:ext>
            </a:extLst>
          </p:cNvPr>
          <p:cNvSpPr>
            <a:spLocks noGrp="1"/>
          </p:cNvSpPr>
          <p:nvPr>
            <p:ph type="ctrTitle"/>
          </p:nvPr>
        </p:nvSpPr>
        <p:spPr/>
        <p:txBody>
          <a:bodyPr/>
          <a:lstStyle/>
          <a:p>
            <a:r>
              <a:rPr lang="en-US" dirty="0"/>
              <a:t>ISO/IEC 27001 </a:t>
            </a:r>
            <a:br>
              <a:rPr lang="en-US" dirty="0"/>
            </a:br>
            <a:r>
              <a:rPr lang="en-US" dirty="0"/>
              <a:t>Revision history</a:t>
            </a:r>
            <a:endParaRPr lang="el-GR" dirty="0"/>
          </a:p>
        </p:txBody>
      </p:sp>
      <p:sp>
        <p:nvSpPr>
          <p:cNvPr id="3" name="Content Placeholder 2">
            <a:extLst>
              <a:ext uri="{FF2B5EF4-FFF2-40B4-BE49-F238E27FC236}">
                <a16:creationId xmlns:a16="http://schemas.microsoft.com/office/drawing/2014/main" id="{BDA2179A-BE4D-DF07-25B5-19519308A5D6}"/>
              </a:ext>
            </a:extLst>
          </p:cNvPr>
          <p:cNvSpPr>
            <a:spLocks noGrp="1"/>
          </p:cNvSpPr>
          <p:nvPr>
            <p:ph sz="quarter" idx="17"/>
          </p:nvPr>
        </p:nvSpPr>
        <p:spPr>
          <a:solidFill>
            <a:srgbClr val="F4F3F3"/>
          </a:solidFill>
        </p:spPr>
        <p:txBody>
          <a:bodyPr/>
          <a:lstStyle/>
          <a:p>
            <a:r>
              <a:rPr lang="en-US" b="1" dirty="0">
                <a:solidFill>
                  <a:srgbClr val="72777E"/>
                </a:solidFill>
              </a:rPr>
              <a:t> More previously</a:t>
            </a:r>
            <a:endParaRPr lang="el-GR" b="1" dirty="0">
              <a:solidFill>
                <a:srgbClr val="72777E"/>
              </a:solidFill>
            </a:endParaRPr>
          </a:p>
        </p:txBody>
      </p:sp>
      <p:sp>
        <p:nvSpPr>
          <p:cNvPr id="5" name="Footer Placeholder 4">
            <a:extLst>
              <a:ext uri="{FF2B5EF4-FFF2-40B4-BE49-F238E27FC236}">
                <a16:creationId xmlns:a16="http://schemas.microsoft.com/office/drawing/2014/main" id="{3C391ACA-6BD6-8956-D6C0-06A0E2D15AB2}"/>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E4F63774-BFA1-707F-CD69-571E2E47ECEE}"/>
              </a:ext>
            </a:extLst>
          </p:cNvPr>
          <p:cNvSpPr>
            <a:spLocks noGrp="1"/>
          </p:cNvSpPr>
          <p:nvPr>
            <p:ph type="sldNum" sz="quarter" idx="4"/>
          </p:nvPr>
        </p:nvSpPr>
        <p:spPr/>
        <p:txBody>
          <a:bodyPr/>
          <a:lstStyle/>
          <a:p>
            <a:fld id="{3A98EE3D-8CD1-4C3F-BD1C-C98C9596463C}" type="slidenum">
              <a:rPr lang="en-US" smtClean="0"/>
              <a:pPr/>
              <a:t>49</a:t>
            </a:fld>
            <a:endParaRPr lang="en-US" dirty="0"/>
          </a:p>
        </p:txBody>
      </p:sp>
      <p:pic>
        <p:nvPicPr>
          <p:cNvPr id="16" name="Picture Placeholder 15">
            <a:extLst>
              <a:ext uri="{FF2B5EF4-FFF2-40B4-BE49-F238E27FC236}">
                <a16:creationId xmlns:a16="http://schemas.microsoft.com/office/drawing/2014/main" id="{0E007EAD-300E-9E25-9314-A272E11559B4}"/>
              </a:ext>
            </a:extLst>
          </p:cNvPr>
          <p:cNvPicPr>
            <a:picLocks noGrp="1" noChangeAspect="1"/>
          </p:cNvPicPr>
          <p:nvPr>
            <p:ph type="pic" sz="quarter" idx="11"/>
          </p:nvPr>
        </p:nvPicPr>
        <p:blipFill rotWithShape="1">
          <a:blip r:embed="rId2"/>
          <a:srcRect l="7562" t="7195" r="1242" b="10161"/>
          <a:stretch/>
        </p:blipFill>
        <p:spPr>
          <a:xfrm flipH="1">
            <a:off x="7163691" y="0"/>
            <a:ext cx="5024825" cy="6858000"/>
          </a:xfrm>
        </p:spPr>
      </p:pic>
      <p:pic>
        <p:nvPicPr>
          <p:cNvPr id="18" name="Picture 17">
            <a:extLst>
              <a:ext uri="{FF2B5EF4-FFF2-40B4-BE49-F238E27FC236}">
                <a16:creationId xmlns:a16="http://schemas.microsoft.com/office/drawing/2014/main" id="{03F00172-EA63-8868-42DE-83C63C40320D}"/>
              </a:ext>
            </a:extLst>
          </p:cNvPr>
          <p:cNvPicPr>
            <a:picLocks noChangeAspect="1"/>
          </p:cNvPicPr>
          <p:nvPr/>
        </p:nvPicPr>
        <p:blipFill>
          <a:blip r:embed="rId3"/>
          <a:stretch>
            <a:fillRect/>
          </a:stretch>
        </p:blipFill>
        <p:spPr>
          <a:xfrm>
            <a:off x="755742" y="3429000"/>
            <a:ext cx="5838130" cy="2578261"/>
          </a:xfrm>
          <a:prstGeom prst="rect">
            <a:avLst/>
          </a:prstGeom>
        </p:spPr>
      </p:pic>
      <p:pic>
        <p:nvPicPr>
          <p:cNvPr id="20" name="Picture 19">
            <a:extLst>
              <a:ext uri="{FF2B5EF4-FFF2-40B4-BE49-F238E27FC236}">
                <a16:creationId xmlns:a16="http://schemas.microsoft.com/office/drawing/2014/main" id="{75239B41-03F8-15EE-40BD-E3A45F5E62DA}"/>
              </a:ext>
            </a:extLst>
          </p:cNvPr>
          <p:cNvPicPr>
            <a:picLocks noChangeAspect="1"/>
          </p:cNvPicPr>
          <p:nvPr/>
        </p:nvPicPr>
        <p:blipFill>
          <a:blip r:embed="rId4"/>
          <a:stretch>
            <a:fillRect/>
          </a:stretch>
        </p:blipFill>
        <p:spPr>
          <a:xfrm>
            <a:off x="824241" y="2659313"/>
            <a:ext cx="1775614" cy="769687"/>
          </a:xfrm>
          <a:prstGeom prst="rect">
            <a:avLst/>
          </a:prstGeom>
        </p:spPr>
      </p:pic>
    </p:spTree>
    <p:extLst>
      <p:ext uri="{BB962C8B-B14F-4D97-AF65-F5344CB8AC3E}">
        <p14:creationId xmlns:p14="http://schemas.microsoft.com/office/powerpoint/2010/main" val="3685796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Profile of Training Participants</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1" y="1977017"/>
            <a:ext cx="4289474" cy="2569866"/>
          </a:xfrm>
        </p:spPr>
        <p:txBody>
          <a:bodyPr>
            <a:normAutofit/>
          </a:bodyPr>
          <a:lstStyle/>
          <a:p>
            <a:r>
              <a:rPr lang="en-US" dirty="0"/>
              <a:t>IT professional</a:t>
            </a:r>
          </a:p>
          <a:p>
            <a:r>
              <a:rPr lang="en-US" dirty="0"/>
              <a:t>Security professionals</a:t>
            </a:r>
          </a:p>
          <a:p>
            <a:r>
              <a:rPr lang="en-US" dirty="0"/>
              <a:t>Business leaders</a:t>
            </a:r>
          </a:p>
          <a:p>
            <a:pPr marL="0" indent="0">
              <a:buNone/>
            </a:pPr>
            <a:r>
              <a:rPr lang="en-US" dirty="0"/>
              <a:t>and any other professionals that need or want to understand the basic concepts related to Cybersecurity risk management and Governance.</a:t>
            </a:r>
          </a:p>
          <a:p>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9" name="Picture Placeholder 8" descr="A person standing in front of a table with a person&#10;&#10;Description automatically generated">
            <a:extLst>
              <a:ext uri="{FF2B5EF4-FFF2-40B4-BE49-F238E27FC236}">
                <a16:creationId xmlns:a16="http://schemas.microsoft.com/office/drawing/2014/main" id="{2F5A27B9-3FFE-451B-F752-8956D9B1047F}"/>
              </a:ext>
            </a:extLst>
          </p:cNvPr>
          <p:cNvPicPr>
            <a:picLocks noGrp="1" noChangeAspect="1"/>
          </p:cNvPicPr>
          <p:nvPr>
            <p:ph type="pic" sz="quarter" idx="11"/>
          </p:nvPr>
        </p:nvPicPr>
        <p:blipFill>
          <a:blip r:embed="rId2"/>
          <a:srcRect l="4073" r="4073"/>
          <a:stretch>
            <a:fillRect/>
          </a:stretch>
        </p:blipFill>
        <p:spPr/>
      </p:pic>
    </p:spTree>
    <p:extLst>
      <p:ext uri="{BB962C8B-B14F-4D97-AF65-F5344CB8AC3E}">
        <p14:creationId xmlns:p14="http://schemas.microsoft.com/office/powerpoint/2010/main" val="4634793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FD74D-B33A-C2CD-6BA4-4AF8E7286201}"/>
              </a:ext>
            </a:extLst>
          </p:cNvPr>
          <p:cNvSpPr>
            <a:spLocks noGrp="1"/>
          </p:cNvSpPr>
          <p:nvPr>
            <p:ph type="ctrTitle"/>
          </p:nvPr>
        </p:nvSpPr>
        <p:spPr/>
        <p:txBody>
          <a:bodyPr/>
          <a:lstStyle/>
          <a:p>
            <a:r>
              <a:rPr lang="en-US" dirty="0"/>
              <a:t>ISO/IEC 27001 Structure</a:t>
            </a:r>
            <a:endParaRPr lang="el-GR" dirty="0"/>
          </a:p>
        </p:txBody>
      </p:sp>
      <p:sp>
        <p:nvSpPr>
          <p:cNvPr id="3" name="Content Placeholder 2">
            <a:extLst>
              <a:ext uri="{FF2B5EF4-FFF2-40B4-BE49-F238E27FC236}">
                <a16:creationId xmlns:a16="http://schemas.microsoft.com/office/drawing/2014/main" id="{1F3E835E-7F99-F715-63F1-2AC5B96C49A6}"/>
              </a:ext>
            </a:extLst>
          </p:cNvPr>
          <p:cNvSpPr>
            <a:spLocks noGrp="1"/>
          </p:cNvSpPr>
          <p:nvPr>
            <p:ph sz="quarter" idx="17"/>
          </p:nvPr>
        </p:nvSpPr>
        <p:spPr/>
        <p:txBody>
          <a:bodyPr/>
          <a:lstStyle/>
          <a:p>
            <a:endParaRPr lang="el-GR"/>
          </a:p>
        </p:txBody>
      </p:sp>
      <p:pic>
        <p:nvPicPr>
          <p:cNvPr id="8" name="Picture Placeholder 7">
            <a:extLst>
              <a:ext uri="{FF2B5EF4-FFF2-40B4-BE49-F238E27FC236}">
                <a16:creationId xmlns:a16="http://schemas.microsoft.com/office/drawing/2014/main" id="{A6CA8828-7622-790D-620F-334FC65DB0A7}"/>
              </a:ext>
            </a:extLst>
          </p:cNvPr>
          <p:cNvPicPr>
            <a:picLocks noGrp="1" noChangeAspect="1"/>
          </p:cNvPicPr>
          <p:nvPr>
            <p:ph type="pic" sz="quarter" idx="11"/>
          </p:nvPr>
        </p:nvPicPr>
        <p:blipFill>
          <a:blip r:embed="rId2"/>
          <a:srcRect l="1104" r="1104"/>
          <a:stretch>
            <a:fillRect/>
          </a:stretch>
        </p:blipFill>
        <p:spPr/>
      </p:pic>
      <p:sp>
        <p:nvSpPr>
          <p:cNvPr id="5" name="Footer Placeholder 4">
            <a:extLst>
              <a:ext uri="{FF2B5EF4-FFF2-40B4-BE49-F238E27FC236}">
                <a16:creationId xmlns:a16="http://schemas.microsoft.com/office/drawing/2014/main" id="{924819D6-446C-1CF8-E93E-8340FE0592B6}"/>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F52A17B1-30E9-3B77-E823-9BFEC052E738}"/>
              </a:ext>
            </a:extLst>
          </p:cNvPr>
          <p:cNvSpPr>
            <a:spLocks noGrp="1"/>
          </p:cNvSpPr>
          <p:nvPr>
            <p:ph type="sldNum" sz="quarter" idx="4"/>
          </p:nvPr>
        </p:nvSpPr>
        <p:spPr/>
        <p:txBody>
          <a:bodyPr/>
          <a:lstStyle/>
          <a:p>
            <a:fld id="{3A98EE3D-8CD1-4C3F-BD1C-C98C9596463C}" type="slidenum">
              <a:rPr lang="en-US" smtClean="0"/>
              <a:pPr/>
              <a:t>50</a:t>
            </a:fld>
            <a:endParaRPr lang="en-US" dirty="0"/>
          </a:p>
        </p:txBody>
      </p:sp>
      <p:pic>
        <p:nvPicPr>
          <p:cNvPr id="10" name="Picture 9">
            <a:extLst>
              <a:ext uri="{FF2B5EF4-FFF2-40B4-BE49-F238E27FC236}">
                <a16:creationId xmlns:a16="http://schemas.microsoft.com/office/drawing/2014/main" id="{9F9ACDD9-1B16-3AD2-2E78-656A83B4C869}"/>
              </a:ext>
            </a:extLst>
          </p:cNvPr>
          <p:cNvPicPr>
            <a:picLocks noChangeAspect="1"/>
          </p:cNvPicPr>
          <p:nvPr/>
        </p:nvPicPr>
        <p:blipFill>
          <a:blip r:embed="rId3"/>
          <a:stretch>
            <a:fillRect/>
          </a:stretch>
        </p:blipFill>
        <p:spPr>
          <a:xfrm>
            <a:off x="824241" y="2252076"/>
            <a:ext cx="2975468" cy="3408678"/>
          </a:xfrm>
          <a:prstGeom prst="rect">
            <a:avLst/>
          </a:prstGeom>
        </p:spPr>
      </p:pic>
      <p:sp>
        <p:nvSpPr>
          <p:cNvPr id="12" name="TextBox 11">
            <a:extLst>
              <a:ext uri="{FF2B5EF4-FFF2-40B4-BE49-F238E27FC236}">
                <a16:creationId xmlns:a16="http://schemas.microsoft.com/office/drawing/2014/main" id="{D059B4BF-0E0D-A847-6A87-481A6F40E517}"/>
              </a:ext>
            </a:extLst>
          </p:cNvPr>
          <p:cNvSpPr txBox="1"/>
          <p:nvPr/>
        </p:nvSpPr>
        <p:spPr>
          <a:xfrm>
            <a:off x="824241" y="5914901"/>
            <a:ext cx="6094070" cy="307777"/>
          </a:xfrm>
          <a:prstGeom prst="rect">
            <a:avLst/>
          </a:prstGeom>
          <a:noFill/>
        </p:spPr>
        <p:txBody>
          <a:bodyPr wrap="square">
            <a:spAutoFit/>
          </a:bodyPr>
          <a:lstStyle/>
          <a:p>
            <a:r>
              <a:rPr lang="en-US" sz="1400" dirty="0"/>
              <a:t>https://www.iso.org/obp/ui/en/#iso:std:iso-iec:27001:ed-3:v1:en</a:t>
            </a:r>
            <a:endParaRPr lang="el-GR" sz="1400" dirty="0"/>
          </a:p>
        </p:txBody>
      </p:sp>
    </p:spTree>
    <p:extLst>
      <p:ext uri="{BB962C8B-B14F-4D97-AF65-F5344CB8AC3E}">
        <p14:creationId xmlns:p14="http://schemas.microsoft.com/office/powerpoint/2010/main" val="329866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8417B-7E09-0578-76B9-78789BFA9BB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5434872-E686-9341-616D-70A1D724C289}"/>
              </a:ext>
            </a:extLst>
          </p:cNvPr>
          <p:cNvPicPr>
            <a:picLocks noChangeAspect="1"/>
          </p:cNvPicPr>
          <p:nvPr/>
        </p:nvPicPr>
        <p:blipFill>
          <a:blip r:embed="rId2"/>
          <a:stretch>
            <a:fillRect/>
          </a:stretch>
        </p:blipFill>
        <p:spPr>
          <a:xfrm>
            <a:off x="824241" y="2252076"/>
            <a:ext cx="2975468" cy="3408678"/>
          </a:xfrm>
          <a:prstGeom prst="rect">
            <a:avLst/>
          </a:prstGeom>
        </p:spPr>
      </p:pic>
      <p:sp>
        <p:nvSpPr>
          <p:cNvPr id="2" name="Title 1">
            <a:extLst>
              <a:ext uri="{FF2B5EF4-FFF2-40B4-BE49-F238E27FC236}">
                <a16:creationId xmlns:a16="http://schemas.microsoft.com/office/drawing/2014/main" id="{9536C719-EEFF-64FF-7405-C82D5E5C1141}"/>
              </a:ext>
            </a:extLst>
          </p:cNvPr>
          <p:cNvSpPr>
            <a:spLocks noGrp="1"/>
          </p:cNvSpPr>
          <p:nvPr>
            <p:ph type="ctrTitle"/>
          </p:nvPr>
        </p:nvSpPr>
        <p:spPr/>
        <p:txBody>
          <a:bodyPr/>
          <a:lstStyle/>
          <a:p>
            <a:r>
              <a:rPr lang="en-US" dirty="0"/>
              <a:t>ISO/IEC 27001 Structure</a:t>
            </a:r>
            <a:endParaRPr lang="el-GR" dirty="0"/>
          </a:p>
        </p:txBody>
      </p:sp>
      <p:pic>
        <p:nvPicPr>
          <p:cNvPr id="8" name="Picture Placeholder 7">
            <a:extLst>
              <a:ext uri="{FF2B5EF4-FFF2-40B4-BE49-F238E27FC236}">
                <a16:creationId xmlns:a16="http://schemas.microsoft.com/office/drawing/2014/main" id="{FFB52AE9-16E3-63BC-F797-50594F7A4F7D}"/>
              </a:ext>
            </a:extLst>
          </p:cNvPr>
          <p:cNvPicPr>
            <a:picLocks noGrp="1" noChangeAspect="1"/>
          </p:cNvPicPr>
          <p:nvPr>
            <p:ph type="pic" sz="quarter" idx="11"/>
          </p:nvPr>
        </p:nvPicPr>
        <p:blipFill>
          <a:blip r:embed="rId3"/>
          <a:srcRect l="1104" r="1104"/>
          <a:stretch>
            <a:fillRect/>
          </a:stretch>
        </p:blipFill>
        <p:spPr/>
      </p:pic>
      <p:sp>
        <p:nvSpPr>
          <p:cNvPr id="5" name="Footer Placeholder 4">
            <a:extLst>
              <a:ext uri="{FF2B5EF4-FFF2-40B4-BE49-F238E27FC236}">
                <a16:creationId xmlns:a16="http://schemas.microsoft.com/office/drawing/2014/main" id="{9F981F00-B1B3-C7D6-5720-F04EC072CCBB}"/>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189901E2-CE13-2D08-405B-71B650146642}"/>
              </a:ext>
            </a:extLst>
          </p:cNvPr>
          <p:cNvSpPr>
            <a:spLocks noGrp="1"/>
          </p:cNvSpPr>
          <p:nvPr>
            <p:ph type="sldNum" sz="quarter" idx="4"/>
          </p:nvPr>
        </p:nvSpPr>
        <p:spPr/>
        <p:txBody>
          <a:bodyPr/>
          <a:lstStyle/>
          <a:p>
            <a:fld id="{3A98EE3D-8CD1-4C3F-BD1C-C98C9596463C}" type="slidenum">
              <a:rPr lang="en-US" smtClean="0"/>
              <a:pPr/>
              <a:t>51</a:t>
            </a:fld>
            <a:endParaRPr lang="en-US" dirty="0"/>
          </a:p>
        </p:txBody>
      </p:sp>
      <p:sp>
        <p:nvSpPr>
          <p:cNvPr id="12" name="TextBox 11">
            <a:extLst>
              <a:ext uri="{FF2B5EF4-FFF2-40B4-BE49-F238E27FC236}">
                <a16:creationId xmlns:a16="http://schemas.microsoft.com/office/drawing/2014/main" id="{AB29FFFE-A804-2FFF-507B-E5F0ED16CD6E}"/>
              </a:ext>
            </a:extLst>
          </p:cNvPr>
          <p:cNvSpPr txBox="1"/>
          <p:nvPr/>
        </p:nvSpPr>
        <p:spPr>
          <a:xfrm>
            <a:off x="824241" y="5914901"/>
            <a:ext cx="6094070" cy="307777"/>
          </a:xfrm>
          <a:prstGeom prst="rect">
            <a:avLst/>
          </a:prstGeom>
          <a:noFill/>
        </p:spPr>
        <p:txBody>
          <a:bodyPr wrap="square">
            <a:spAutoFit/>
          </a:bodyPr>
          <a:lstStyle/>
          <a:p>
            <a:r>
              <a:rPr lang="en-US" sz="1400" dirty="0"/>
              <a:t>https://www.iso.org/obp/ui/en/#iso:std:iso-iec:27001:ed-3:v1:en</a:t>
            </a:r>
            <a:endParaRPr lang="el-GR" sz="1400" dirty="0"/>
          </a:p>
        </p:txBody>
      </p:sp>
      <p:sp>
        <p:nvSpPr>
          <p:cNvPr id="27" name="Rectangle 26">
            <a:extLst>
              <a:ext uri="{FF2B5EF4-FFF2-40B4-BE49-F238E27FC236}">
                <a16:creationId xmlns:a16="http://schemas.microsoft.com/office/drawing/2014/main" id="{70DE938C-45BA-C730-930C-74E904D7DD73}"/>
              </a:ext>
            </a:extLst>
          </p:cNvPr>
          <p:cNvSpPr/>
          <p:nvPr/>
        </p:nvSpPr>
        <p:spPr>
          <a:xfrm>
            <a:off x="719328" y="2182368"/>
            <a:ext cx="1402080" cy="188976"/>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28" name="Rectangle 27">
            <a:extLst>
              <a:ext uri="{FF2B5EF4-FFF2-40B4-BE49-F238E27FC236}">
                <a16:creationId xmlns:a16="http://schemas.microsoft.com/office/drawing/2014/main" id="{7FC267EC-5828-C35C-F343-F5570C3D8336}"/>
              </a:ext>
            </a:extLst>
          </p:cNvPr>
          <p:cNvSpPr/>
          <p:nvPr/>
        </p:nvSpPr>
        <p:spPr>
          <a:xfrm>
            <a:off x="719328" y="2779380"/>
            <a:ext cx="1402080" cy="188976"/>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29" name="Rectangle 28">
            <a:extLst>
              <a:ext uri="{FF2B5EF4-FFF2-40B4-BE49-F238E27FC236}">
                <a16:creationId xmlns:a16="http://schemas.microsoft.com/office/drawing/2014/main" id="{02682CB9-094B-6B10-67C1-2862FA6EE572}"/>
              </a:ext>
            </a:extLst>
          </p:cNvPr>
          <p:cNvSpPr/>
          <p:nvPr/>
        </p:nvSpPr>
        <p:spPr>
          <a:xfrm>
            <a:off x="719328" y="3221785"/>
            <a:ext cx="1402080" cy="188976"/>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30" name="Rectangle 29">
            <a:extLst>
              <a:ext uri="{FF2B5EF4-FFF2-40B4-BE49-F238E27FC236}">
                <a16:creationId xmlns:a16="http://schemas.microsoft.com/office/drawing/2014/main" id="{15738BAC-C91A-2801-BA63-298EDDEF11A3}"/>
              </a:ext>
            </a:extLst>
          </p:cNvPr>
          <p:cNvSpPr/>
          <p:nvPr/>
        </p:nvSpPr>
        <p:spPr>
          <a:xfrm>
            <a:off x="719328" y="3569702"/>
            <a:ext cx="1402080" cy="188976"/>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33" name="Rectangle 32">
            <a:extLst>
              <a:ext uri="{FF2B5EF4-FFF2-40B4-BE49-F238E27FC236}">
                <a16:creationId xmlns:a16="http://schemas.microsoft.com/office/drawing/2014/main" id="{BA6DA9A3-5BC6-1479-2BD3-CA6F3C88D286}"/>
              </a:ext>
            </a:extLst>
          </p:cNvPr>
          <p:cNvSpPr/>
          <p:nvPr/>
        </p:nvSpPr>
        <p:spPr>
          <a:xfrm>
            <a:off x="719328" y="4256532"/>
            <a:ext cx="1402080" cy="188976"/>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36" name="Rectangle 35">
            <a:extLst>
              <a:ext uri="{FF2B5EF4-FFF2-40B4-BE49-F238E27FC236}">
                <a16:creationId xmlns:a16="http://schemas.microsoft.com/office/drawing/2014/main" id="{AAC1735E-89C0-B292-5128-AE09EAB89BF7}"/>
              </a:ext>
            </a:extLst>
          </p:cNvPr>
          <p:cNvSpPr/>
          <p:nvPr/>
        </p:nvSpPr>
        <p:spPr>
          <a:xfrm>
            <a:off x="719328" y="4699655"/>
            <a:ext cx="1402080" cy="188976"/>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37" name="Rectangle 36">
            <a:extLst>
              <a:ext uri="{FF2B5EF4-FFF2-40B4-BE49-F238E27FC236}">
                <a16:creationId xmlns:a16="http://schemas.microsoft.com/office/drawing/2014/main" id="{2BE997F5-EC70-73D0-443E-820698AF4078}"/>
              </a:ext>
            </a:extLst>
          </p:cNvPr>
          <p:cNvSpPr/>
          <p:nvPr/>
        </p:nvSpPr>
        <p:spPr>
          <a:xfrm>
            <a:off x="719328" y="5154609"/>
            <a:ext cx="1402080" cy="188976"/>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38" name="Rectangle 37">
            <a:extLst>
              <a:ext uri="{FF2B5EF4-FFF2-40B4-BE49-F238E27FC236}">
                <a16:creationId xmlns:a16="http://schemas.microsoft.com/office/drawing/2014/main" id="{31883714-CBFA-C7CF-A274-B35234FEF089}"/>
              </a:ext>
            </a:extLst>
          </p:cNvPr>
          <p:cNvSpPr/>
          <p:nvPr/>
        </p:nvSpPr>
        <p:spPr>
          <a:xfrm>
            <a:off x="4101513" y="3108037"/>
            <a:ext cx="2816798"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Clauses</a:t>
            </a:r>
          </a:p>
        </p:txBody>
      </p:sp>
      <p:cxnSp>
        <p:nvCxnSpPr>
          <p:cNvPr id="40" name="Connector: Elbow 39">
            <a:extLst>
              <a:ext uri="{FF2B5EF4-FFF2-40B4-BE49-F238E27FC236}">
                <a16:creationId xmlns:a16="http://schemas.microsoft.com/office/drawing/2014/main" id="{1EA982DD-2344-1014-40EF-363721CC2992}"/>
              </a:ext>
            </a:extLst>
          </p:cNvPr>
          <p:cNvCxnSpPr>
            <a:stCxn id="10" idx="0"/>
            <a:endCxn id="38" idx="1"/>
          </p:cNvCxnSpPr>
          <p:nvPr/>
        </p:nvCxnSpPr>
        <p:spPr>
          <a:xfrm rot="16200000" flipH="1">
            <a:off x="2547931" y="2016120"/>
            <a:ext cx="1317626" cy="1789538"/>
          </a:xfrm>
          <a:prstGeom prst="bentConnector4">
            <a:avLst>
              <a:gd name="adj1" fmla="val 404"/>
              <a:gd name="adj2" fmla="val 91568"/>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42" name="Connector: Elbow 41">
            <a:extLst>
              <a:ext uri="{FF2B5EF4-FFF2-40B4-BE49-F238E27FC236}">
                <a16:creationId xmlns:a16="http://schemas.microsoft.com/office/drawing/2014/main" id="{EADF2D7F-2C84-2C33-2960-27962F17A359}"/>
              </a:ext>
            </a:extLst>
          </p:cNvPr>
          <p:cNvCxnSpPr>
            <a:stCxn id="28" idx="3"/>
            <a:endCxn id="38" idx="1"/>
          </p:cNvCxnSpPr>
          <p:nvPr/>
        </p:nvCxnSpPr>
        <p:spPr>
          <a:xfrm>
            <a:off x="2121408" y="2873868"/>
            <a:ext cx="1980105" cy="695834"/>
          </a:xfrm>
          <a:prstGeom prst="bentConnector3">
            <a:avLst>
              <a:gd name="adj1" fmla="val 76849"/>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44" name="Connector: Elbow 43">
            <a:extLst>
              <a:ext uri="{FF2B5EF4-FFF2-40B4-BE49-F238E27FC236}">
                <a16:creationId xmlns:a16="http://schemas.microsoft.com/office/drawing/2014/main" id="{A585832B-9FD3-89A5-48E3-4A42EBCD92BD}"/>
              </a:ext>
            </a:extLst>
          </p:cNvPr>
          <p:cNvCxnSpPr>
            <a:stCxn id="29" idx="3"/>
            <a:endCxn id="38" idx="1"/>
          </p:cNvCxnSpPr>
          <p:nvPr/>
        </p:nvCxnSpPr>
        <p:spPr>
          <a:xfrm>
            <a:off x="2121408" y="3316273"/>
            <a:ext cx="1980105" cy="253429"/>
          </a:xfrm>
          <a:prstGeom prst="bentConnector3">
            <a:avLst>
              <a:gd name="adj1" fmla="val 60202"/>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46" name="Connector: Elbow 45">
            <a:extLst>
              <a:ext uri="{FF2B5EF4-FFF2-40B4-BE49-F238E27FC236}">
                <a16:creationId xmlns:a16="http://schemas.microsoft.com/office/drawing/2014/main" id="{752ABFB1-A7F5-1BE5-9253-B319B1BCF3A2}"/>
              </a:ext>
            </a:extLst>
          </p:cNvPr>
          <p:cNvCxnSpPr>
            <a:stCxn id="30" idx="3"/>
            <a:endCxn id="38" idx="1"/>
          </p:cNvCxnSpPr>
          <p:nvPr/>
        </p:nvCxnSpPr>
        <p:spPr>
          <a:xfrm flipV="1">
            <a:off x="2121408" y="3569702"/>
            <a:ext cx="1980105" cy="94488"/>
          </a:xfrm>
          <a:prstGeom prst="bentConnector3">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48" name="Connector: Elbow 47">
            <a:extLst>
              <a:ext uri="{FF2B5EF4-FFF2-40B4-BE49-F238E27FC236}">
                <a16:creationId xmlns:a16="http://schemas.microsoft.com/office/drawing/2014/main" id="{010D1388-9889-8924-A4E4-00D443041E61}"/>
              </a:ext>
            </a:extLst>
          </p:cNvPr>
          <p:cNvCxnSpPr>
            <a:stCxn id="33" idx="3"/>
            <a:endCxn id="38" idx="1"/>
          </p:cNvCxnSpPr>
          <p:nvPr/>
        </p:nvCxnSpPr>
        <p:spPr>
          <a:xfrm flipV="1">
            <a:off x="2121408" y="3569702"/>
            <a:ext cx="1980105" cy="781318"/>
          </a:xfrm>
          <a:prstGeom prst="bentConnector3">
            <a:avLst>
              <a:gd name="adj1" fmla="val 60202"/>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50" name="Connector: Elbow 49">
            <a:extLst>
              <a:ext uri="{FF2B5EF4-FFF2-40B4-BE49-F238E27FC236}">
                <a16:creationId xmlns:a16="http://schemas.microsoft.com/office/drawing/2014/main" id="{7FCE36C5-0A1F-C184-8C90-8B47BEAB1307}"/>
              </a:ext>
            </a:extLst>
          </p:cNvPr>
          <p:cNvCxnSpPr>
            <a:stCxn id="36" idx="3"/>
            <a:endCxn id="38" idx="1"/>
          </p:cNvCxnSpPr>
          <p:nvPr/>
        </p:nvCxnSpPr>
        <p:spPr>
          <a:xfrm flipV="1">
            <a:off x="2121408" y="3569702"/>
            <a:ext cx="1980105" cy="1224441"/>
          </a:xfrm>
          <a:prstGeom prst="bentConnector3">
            <a:avLst>
              <a:gd name="adj1" fmla="val 76849"/>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52" name="Connector: Elbow 51">
            <a:extLst>
              <a:ext uri="{FF2B5EF4-FFF2-40B4-BE49-F238E27FC236}">
                <a16:creationId xmlns:a16="http://schemas.microsoft.com/office/drawing/2014/main" id="{798AD207-7A3A-2F7B-4412-991A342BEB48}"/>
              </a:ext>
            </a:extLst>
          </p:cNvPr>
          <p:cNvCxnSpPr>
            <a:stCxn id="37" idx="3"/>
            <a:endCxn id="38" idx="1"/>
          </p:cNvCxnSpPr>
          <p:nvPr/>
        </p:nvCxnSpPr>
        <p:spPr>
          <a:xfrm flipV="1">
            <a:off x="2121408" y="3569702"/>
            <a:ext cx="1980105" cy="1679395"/>
          </a:xfrm>
          <a:prstGeom prst="bentConnector3">
            <a:avLst>
              <a:gd name="adj1" fmla="val 91718"/>
            </a:avLst>
          </a:prstGeom>
          <a:ln>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06057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626B9-473A-ED00-4E64-5B98032527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F4CD9E-8B96-171A-B5F7-A3AED3A45A18}"/>
              </a:ext>
            </a:extLst>
          </p:cNvPr>
          <p:cNvSpPr>
            <a:spLocks noGrp="1"/>
          </p:cNvSpPr>
          <p:nvPr>
            <p:ph type="ctrTitle"/>
          </p:nvPr>
        </p:nvSpPr>
        <p:spPr/>
        <p:txBody>
          <a:bodyPr/>
          <a:lstStyle/>
          <a:p>
            <a:r>
              <a:rPr lang="en-US" dirty="0"/>
              <a:t>ISO/IEC 27001 Clauses</a:t>
            </a:r>
            <a:endParaRPr lang="el-GR" dirty="0"/>
          </a:p>
        </p:txBody>
      </p:sp>
      <p:sp>
        <p:nvSpPr>
          <p:cNvPr id="3" name="Content Placeholder 2">
            <a:extLst>
              <a:ext uri="{FF2B5EF4-FFF2-40B4-BE49-F238E27FC236}">
                <a16:creationId xmlns:a16="http://schemas.microsoft.com/office/drawing/2014/main" id="{AC7CA274-4623-BF36-A0F8-B6A45D7FD752}"/>
              </a:ext>
            </a:extLst>
          </p:cNvPr>
          <p:cNvSpPr>
            <a:spLocks noGrp="1"/>
          </p:cNvSpPr>
          <p:nvPr>
            <p:ph sz="quarter" idx="17"/>
          </p:nvPr>
        </p:nvSpPr>
        <p:spPr/>
        <p:txBody>
          <a:bodyPr/>
          <a:lstStyle/>
          <a:p>
            <a:pPr lvl="0"/>
            <a:r>
              <a:rPr lang="el-GR" sz="1400" dirty="0"/>
              <a:t>4. </a:t>
            </a:r>
            <a:r>
              <a:rPr lang="en-US" sz="1400" dirty="0"/>
              <a:t>Context of the organization</a:t>
            </a:r>
          </a:p>
          <a:p>
            <a:pPr lvl="0"/>
            <a:r>
              <a:rPr lang="en-US" sz="1400" dirty="0"/>
              <a:t>5. Leadership</a:t>
            </a:r>
          </a:p>
          <a:p>
            <a:pPr lvl="0"/>
            <a:r>
              <a:rPr lang="en-US" sz="1400" dirty="0"/>
              <a:t>6. Planning</a:t>
            </a:r>
          </a:p>
          <a:p>
            <a:pPr lvl="0"/>
            <a:r>
              <a:rPr lang="en-US" sz="1400" dirty="0"/>
              <a:t>7. Support</a:t>
            </a:r>
          </a:p>
          <a:p>
            <a:pPr lvl="0"/>
            <a:r>
              <a:rPr lang="en-US" sz="1400" dirty="0"/>
              <a:t>8. Operation</a:t>
            </a:r>
          </a:p>
          <a:p>
            <a:pPr lvl="0"/>
            <a:r>
              <a:rPr lang="en-US" sz="1400" dirty="0"/>
              <a:t>9. Performance Evaluation</a:t>
            </a:r>
          </a:p>
          <a:p>
            <a:pPr lvl="0"/>
            <a:r>
              <a:rPr lang="en-US" sz="1400" dirty="0"/>
              <a:t>10. Improvement </a:t>
            </a:r>
          </a:p>
          <a:p>
            <a:pPr marL="0" indent="0">
              <a:buNone/>
            </a:pPr>
            <a:endParaRPr lang="el-GR" dirty="0"/>
          </a:p>
        </p:txBody>
      </p:sp>
      <p:sp>
        <p:nvSpPr>
          <p:cNvPr id="5" name="Footer Placeholder 4">
            <a:extLst>
              <a:ext uri="{FF2B5EF4-FFF2-40B4-BE49-F238E27FC236}">
                <a16:creationId xmlns:a16="http://schemas.microsoft.com/office/drawing/2014/main" id="{9B5722A5-EB0D-E871-0A54-90AF056B65FC}"/>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C5E4B965-6C2F-D2E4-5A11-EDE6457AA01A}"/>
              </a:ext>
            </a:extLst>
          </p:cNvPr>
          <p:cNvSpPr>
            <a:spLocks noGrp="1"/>
          </p:cNvSpPr>
          <p:nvPr>
            <p:ph type="sldNum" sz="quarter" idx="4"/>
          </p:nvPr>
        </p:nvSpPr>
        <p:spPr/>
        <p:txBody>
          <a:bodyPr/>
          <a:lstStyle/>
          <a:p>
            <a:fld id="{3A98EE3D-8CD1-4C3F-BD1C-C98C9596463C}" type="slidenum">
              <a:rPr lang="en-US" smtClean="0"/>
              <a:pPr/>
              <a:t>52</a:t>
            </a:fld>
            <a:endParaRPr lang="en-US" dirty="0"/>
          </a:p>
        </p:txBody>
      </p:sp>
      <p:pic>
        <p:nvPicPr>
          <p:cNvPr id="11" name="Picture Placeholder 10">
            <a:extLst>
              <a:ext uri="{FF2B5EF4-FFF2-40B4-BE49-F238E27FC236}">
                <a16:creationId xmlns:a16="http://schemas.microsoft.com/office/drawing/2014/main" id="{035AD897-D59F-83E8-C458-698322EDA5E1}"/>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Tree>
    <p:extLst>
      <p:ext uri="{BB962C8B-B14F-4D97-AF65-F5344CB8AC3E}">
        <p14:creationId xmlns:p14="http://schemas.microsoft.com/office/powerpoint/2010/main" val="31023805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8B7F5-38D7-E44F-B9AF-3DE8A80CD3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D41155-562D-9C16-C5A0-3D0429D5EC4A}"/>
              </a:ext>
            </a:extLst>
          </p:cNvPr>
          <p:cNvSpPr>
            <a:spLocks noGrp="1"/>
          </p:cNvSpPr>
          <p:nvPr>
            <p:ph type="ctrTitle"/>
          </p:nvPr>
        </p:nvSpPr>
        <p:spPr/>
        <p:txBody>
          <a:bodyPr/>
          <a:lstStyle/>
          <a:p>
            <a:r>
              <a:rPr lang="en-US" dirty="0"/>
              <a:t>ISO/IEC 27001 Clauses</a:t>
            </a:r>
            <a:endParaRPr lang="el-GR" dirty="0"/>
          </a:p>
        </p:txBody>
      </p:sp>
      <p:sp>
        <p:nvSpPr>
          <p:cNvPr id="3" name="Content Placeholder 2">
            <a:extLst>
              <a:ext uri="{FF2B5EF4-FFF2-40B4-BE49-F238E27FC236}">
                <a16:creationId xmlns:a16="http://schemas.microsoft.com/office/drawing/2014/main" id="{10A436BF-01E4-23AE-FF4B-956B5CEC4EE7}"/>
              </a:ext>
            </a:extLst>
          </p:cNvPr>
          <p:cNvSpPr>
            <a:spLocks noGrp="1"/>
          </p:cNvSpPr>
          <p:nvPr>
            <p:ph sz="quarter" idx="17"/>
          </p:nvPr>
        </p:nvSpPr>
        <p:spPr>
          <a:xfrm>
            <a:off x="796321" y="2252076"/>
            <a:ext cx="6007601" cy="4038698"/>
          </a:xfrm>
        </p:spPr>
        <p:txBody>
          <a:bodyPr>
            <a:normAutofit fontScale="92500" lnSpcReduction="10000"/>
          </a:bodyPr>
          <a:lstStyle/>
          <a:p>
            <a:pPr marL="3224213" lvl="0" indent="-3224213" defTabSz="1031875">
              <a:lnSpc>
                <a:spcPct val="120000"/>
              </a:lnSpc>
              <a:spcBef>
                <a:spcPts val="0"/>
              </a:spcBef>
              <a:spcAft>
                <a:spcPts val="0"/>
              </a:spcAft>
              <a:buNone/>
              <a:tabLst>
                <a:tab pos="2693988" algn="l"/>
                <a:tab pos="3224213" algn="l"/>
              </a:tabLst>
            </a:pPr>
            <a:r>
              <a:rPr lang="el-GR" sz="1400" dirty="0"/>
              <a:t>4. </a:t>
            </a:r>
            <a:r>
              <a:rPr lang="en-US" sz="1400" dirty="0"/>
              <a:t>Context of the organization 	</a:t>
            </a:r>
            <a:r>
              <a:rPr lang="en-US" sz="1400" dirty="0">
                <a:sym typeface="Wingdings" panose="05000000000000000000" pitchFamily="2" charset="2"/>
              </a:rPr>
              <a:t>	Scope of the system and an analysis of issues and interested </a:t>
            </a:r>
            <a:r>
              <a:rPr lang="en-US" dirty="0">
                <a:sym typeface="Wingdings" panose="05000000000000000000" pitchFamily="2" charset="2"/>
              </a:rPr>
              <a:t>parties.</a:t>
            </a:r>
            <a:endParaRPr lang="en-US" dirty="0"/>
          </a:p>
          <a:p>
            <a:pPr marL="3224213" indent="-3224213" defTabSz="1031875">
              <a:lnSpc>
                <a:spcPct val="120000"/>
              </a:lnSpc>
              <a:spcBef>
                <a:spcPts val="0"/>
              </a:spcBef>
              <a:spcAft>
                <a:spcPts val="0"/>
              </a:spcAft>
              <a:buNone/>
              <a:tabLst>
                <a:tab pos="2693988" algn="l"/>
                <a:tab pos="3224213" algn="l"/>
              </a:tabLst>
            </a:pPr>
            <a:r>
              <a:rPr lang="en-US" dirty="0"/>
              <a:t>5. Leadership 	</a:t>
            </a:r>
            <a:r>
              <a:rPr lang="en-US" dirty="0">
                <a:sym typeface="Wingdings" panose="05000000000000000000" pitchFamily="2" charset="2"/>
              </a:rPr>
              <a:t>	Information Security Policy , Roles, responsibilities and authorities</a:t>
            </a:r>
            <a:endParaRPr lang="en-US" dirty="0"/>
          </a:p>
          <a:p>
            <a:pPr marL="3224213" lvl="0" indent="-3224213" defTabSz="1031875">
              <a:lnSpc>
                <a:spcPct val="120000"/>
              </a:lnSpc>
              <a:spcBef>
                <a:spcPts val="0"/>
              </a:spcBef>
              <a:spcAft>
                <a:spcPts val="0"/>
              </a:spcAft>
              <a:buNone/>
              <a:tabLst>
                <a:tab pos="2693988" algn="l"/>
                <a:tab pos="3224213" algn="l"/>
              </a:tabLst>
            </a:pPr>
            <a:r>
              <a:rPr lang="en-US" dirty="0"/>
              <a:t>6. Planning 	</a:t>
            </a:r>
            <a:r>
              <a:rPr lang="en-US" dirty="0">
                <a:sym typeface="Wingdings" panose="05000000000000000000" pitchFamily="2" charset="2"/>
              </a:rPr>
              <a:t>	Risk management methodology, risk assessment, risk register, risk treatment plans, Objectives and plans</a:t>
            </a:r>
            <a:endParaRPr lang="en-US" dirty="0"/>
          </a:p>
          <a:p>
            <a:pPr marL="3224213" lvl="0" indent="-3224213" defTabSz="1031875">
              <a:lnSpc>
                <a:spcPct val="120000"/>
              </a:lnSpc>
              <a:spcBef>
                <a:spcPts val="0"/>
              </a:spcBef>
              <a:spcAft>
                <a:spcPts val="0"/>
              </a:spcAft>
              <a:buNone/>
              <a:tabLst>
                <a:tab pos="2693988" algn="l"/>
                <a:tab pos="3224213" algn="l"/>
              </a:tabLst>
            </a:pPr>
            <a:r>
              <a:rPr lang="en-US" dirty="0"/>
              <a:t>7. Support 	</a:t>
            </a:r>
            <a:r>
              <a:rPr lang="en-US" dirty="0">
                <a:sym typeface="Wingdings" panose="05000000000000000000" pitchFamily="2" charset="2"/>
              </a:rPr>
              <a:t> 	Competencies, Document management procedures, Communication procedures</a:t>
            </a:r>
            <a:endParaRPr lang="en-US" dirty="0"/>
          </a:p>
          <a:p>
            <a:pPr marL="3224213" lvl="0" indent="-3224213" defTabSz="1031875">
              <a:lnSpc>
                <a:spcPct val="120000"/>
              </a:lnSpc>
              <a:spcBef>
                <a:spcPts val="0"/>
              </a:spcBef>
              <a:spcAft>
                <a:spcPts val="0"/>
              </a:spcAft>
              <a:buNone/>
              <a:tabLst>
                <a:tab pos="2693988" algn="l"/>
                <a:tab pos="3224213" algn="l"/>
              </a:tabLst>
            </a:pPr>
            <a:r>
              <a:rPr lang="en-US" dirty="0"/>
              <a:t>8. Operation	</a:t>
            </a:r>
            <a:r>
              <a:rPr lang="en-US" dirty="0">
                <a:sym typeface="Wingdings" panose="05000000000000000000" pitchFamily="2" charset="2"/>
              </a:rPr>
              <a:t>	Change Management procedure</a:t>
            </a:r>
            <a:endParaRPr lang="en-US" dirty="0"/>
          </a:p>
          <a:p>
            <a:pPr marL="3224213" lvl="0" indent="-3224213" defTabSz="1031875">
              <a:lnSpc>
                <a:spcPct val="120000"/>
              </a:lnSpc>
              <a:spcBef>
                <a:spcPts val="0"/>
              </a:spcBef>
              <a:spcAft>
                <a:spcPts val="0"/>
              </a:spcAft>
              <a:buNone/>
              <a:tabLst>
                <a:tab pos="2693988" algn="l"/>
                <a:tab pos="3224213" algn="l"/>
              </a:tabLst>
            </a:pPr>
            <a:r>
              <a:rPr lang="en-US" dirty="0"/>
              <a:t>9. Performance Evaluation	</a:t>
            </a:r>
            <a:r>
              <a:rPr lang="en-US" dirty="0">
                <a:sym typeface="Wingdings" panose="05000000000000000000" pitchFamily="2" charset="2"/>
              </a:rPr>
              <a:t>	KPIs, Internal audit procedure, Internal audits, Management review</a:t>
            </a:r>
            <a:endParaRPr lang="en-US" dirty="0"/>
          </a:p>
          <a:p>
            <a:pPr marL="3224213" lvl="0" indent="-3224213" defTabSz="1031875">
              <a:lnSpc>
                <a:spcPct val="120000"/>
              </a:lnSpc>
              <a:spcBef>
                <a:spcPts val="0"/>
              </a:spcBef>
              <a:spcAft>
                <a:spcPts val="0"/>
              </a:spcAft>
              <a:buNone/>
              <a:tabLst>
                <a:tab pos="2693988" algn="l"/>
                <a:tab pos="3224213" algn="l"/>
              </a:tabLst>
            </a:pPr>
            <a:r>
              <a:rPr lang="en-US" dirty="0"/>
              <a:t>10. Improvement 	</a:t>
            </a:r>
            <a:r>
              <a:rPr lang="en-US" dirty="0">
                <a:sym typeface="Wingdings" panose="05000000000000000000" pitchFamily="2" charset="2"/>
              </a:rPr>
              <a:t>	Corrective actions procedure</a:t>
            </a:r>
            <a:endParaRPr lang="en-US" dirty="0"/>
          </a:p>
          <a:p>
            <a:pPr marL="0" indent="0">
              <a:buNone/>
            </a:pPr>
            <a:endParaRPr lang="el-GR" dirty="0"/>
          </a:p>
        </p:txBody>
      </p:sp>
      <p:sp>
        <p:nvSpPr>
          <p:cNvPr id="5" name="Footer Placeholder 4">
            <a:extLst>
              <a:ext uri="{FF2B5EF4-FFF2-40B4-BE49-F238E27FC236}">
                <a16:creationId xmlns:a16="http://schemas.microsoft.com/office/drawing/2014/main" id="{0B644388-FB22-0477-E8E0-9D9B7ECC7732}"/>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8AE02316-3566-6388-9F07-AC2B5667FBC2}"/>
              </a:ext>
            </a:extLst>
          </p:cNvPr>
          <p:cNvSpPr>
            <a:spLocks noGrp="1"/>
          </p:cNvSpPr>
          <p:nvPr>
            <p:ph type="sldNum" sz="quarter" idx="4"/>
          </p:nvPr>
        </p:nvSpPr>
        <p:spPr/>
        <p:txBody>
          <a:bodyPr/>
          <a:lstStyle/>
          <a:p>
            <a:fld id="{3A98EE3D-8CD1-4C3F-BD1C-C98C9596463C}" type="slidenum">
              <a:rPr lang="en-US" smtClean="0"/>
              <a:pPr/>
              <a:t>53</a:t>
            </a:fld>
            <a:endParaRPr lang="en-US" dirty="0"/>
          </a:p>
        </p:txBody>
      </p:sp>
      <p:pic>
        <p:nvPicPr>
          <p:cNvPr id="11" name="Picture Placeholder 10">
            <a:extLst>
              <a:ext uri="{FF2B5EF4-FFF2-40B4-BE49-F238E27FC236}">
                <a16:creationId xmlns:a16="http://schemas.microsoft.com/office/drawing/2014/main" id="{D76D3897-5E85-D00F-CD19-F897AE279F87}"/>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Tree>
    <p:extLst>
      <p:ext uri="{BB962C8B-B14F-4D97-AF65-F5344CB8AC3E}">
        <p14:creationId xmlns:p14="http://schemas.microsoft.com/office/powerpoint/2010/main" val="2652951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8E7F6-5BAE-098A-E6FB-EDC57B8419CE}"/>
              </a:ext>
            </a:extLst>
          </p:cNvPr>
          <p:cNvSpPr>
            <a:spLocks noGrp="1"/>
          </p:cNvSpPr>
          <p:nvPr>
            <p:ph type="ctrTitle"/>
          </p:nvPr>
        </p:nvSpPr>
        <p:spPr/>
        <p:txBody>
          <a:bodyPr/>
          <a:lstStyle/>
          <a:p>
            <a:r>
              <a:rPr lang="en-US" dirty="0"/>
              <a:t>ISO 27001 – Annex A</a:t>
            </a:r>
            <a:endParaRPr lang="el-GR" dirty="0"/>
          </a:p>
        </p:txBody>
      </p:sp>
      <p:sp>
        <p:nvSpPr>
          <p:cNvPr id="3" name="Content Placeholder 2">
            <a:extLst>
              <a:ext uri="{FF2B5EF4-FFF2-40B4-BE49-F238E27FC236}">
                <a16:creationId xmlns:a16="http://schemas.microsoft.com/office/drawing/2014/main" id="{B6A64AB6-BD1C-6A65-1136-8B7F2D8FB64F}"/>
              </a:ext>
            </a:extLst>
          </p:cNvPr>
          <p:cNvSpPr>
            <a:spLocks noGrp="1"/>
          </p:cNvSpPr>
          <p:nvPr>
            <p:ph sz="quarter" idx="17"/>
          </p:nvPr>
        </p:nvSpPr>
        <p:spPr>
          <a:xfrm>
            <a:off x="796322" y="2252076"/>
            <a:ext cx="5797550" cy="3676776"/>
          </a:xfrm>
        </p:spPr>
        <p:txBody>
          <a:bodyPr>
            <a:normAutofit/>
          </a:bodyPr>
          <a:lstStyle/>
          <a:p>
            <a:r>
              <a:rPr lang="en-US" dirty="0"/>
              <a:t>ISO 27001 in clauses 4-10, does not prescribe a set of measures / controls to be applied by organizations. </a:t>
            </a:r>
          </a:p>
          <a:p>
            <a:r>
              <a:rPr lang="en-US" dirty="0"/>
              <a:t>ISO 27001 mandates the design and implementation of a risk management process, that allows the organization to </a:t>
            </a:r>
          </a:p>
          <a:p>
            <a:r>
              <a:rPr lang="en-US" dirty="0"/>
              <a:t>- identify it’s own criteria for risk acceptance, </a:t>
            </a:r>
          </a:p>
          <a:p>
            <a:r>
              <a:rPr lang="en-US" dirty="0"/>
              <a:t>- consider the possible risks taking into account measures already in place (</a:t>
            </a:r>
            <a:r>
              <a:rPr lang="en-US" u="sng" dirty="0"/>
              <a:t>existing measures</a:t>
            </a:r>
            <a:r>
              <a:rPr lang="en-US" dirty="0"/>
              <a:t>) and </a:t>
            </a:r>
          </a:p>
          <a:p>
            <a:r>
              <a:rPr lang="en-US" dirty="0"/>
              <a:t>- identity risks that do not fulfill them. </a:t>
            </a:r>
          </a:p>
          <a:p>
            <a:r>
              <a:rPr lang="en-US" dirty="0"/>
              <a:t>For these risks, the organization needs to propose (</a:t>
            </a:r>
            <a:r>
              <a:rPr lang="en-US" u="sng" dirty="0"/>
              <a:t>proposed measures</a:t>
            </a:r>
            <a:r>
              <a:rPr lang="en-US" dirty="0"/>
              <a:t>) and implement suitable risk treatment plans. </a:t>
            </a:r>
            <a:endParaRPr lang="el-GR" dirty="0"/>
          </a:p>
        </p:txBody>
      </p:sp>
      <p:sp>
        <p:nvSpPr>
          <p:cNvPr id="4" name="Picture Placeholder 3">
            <a:extLst>
              <a:ext uri="{FF2B5EF4-FFF2-40B4-BE49-F238E27FC236}">
                <a16:creationId xmlns:a16="http://schemas.microsoft.com/office/drawing/2014/main" id="{0A7A98E4-F2D3-9167-B5CE-9D9D52E9D14E}"/>
              </a:ext>
            </a:extLst>
          </p:cNvPr>
          <p:cNvSpPr>
            <a:spLocks noGrp="1"/>
          </p:cNvSpPr>
          <p:nvPr>
            <p:ph type="pic" sz="quarter" idx="11"/>
          </p:nvPr>
        </p:nvSpPr>
        <p:spPr/>
        <p:txBody>
          <a:bodyPr/>
          <a:lstStyle/>
          <a:p>
            <a:endParaRPr lang="en-GB"/>
          </a:p>
        </p:txBody>
      </p:sp>
      <p:sp>
        <p:nvSpPr>
          <p:cNvPr id="5" name="Footer Placeholder 4">
            <a:extLst>
              <a:ext uri="{FF2B5EF4-FFF2-40B4-BE49-F238E27FC236}">
                <a16:creationId xmlns:a16="http://schemas.microsoft.com/office/drawing/2014/main" id="{BC3FBC73-94CB-8B1A-3F57-C1E71E48CDC1}"/>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59510571-0241-7036-76F7-6F825CC69EFF}"/>
              </a:ext>
            </a:extLst>
          </p:cNvPr>
          <p:cNvSpPr>
            <a:spLocks noGrp="1"/>
          </p:cNvSpPr>
          <p:nvPr>
            <p:ph type="sldNum" sz="quarter" idx="4"/>
          </p:nvPr>
        </p:nvSpPr>
        <p:spPr/>
        <p:txBody>
          <a:bodyPr/>
          <a:lstStyle/>
          <a:p>
            <a:fld id="{3A98EE3D-8CD1-4C3F-BD1C-C98C9596463C}" type="slidenum">
              <a:rPr lang="en-US" smtClean="0"/>
              <a:pPr/>
              <a:t>54</a:t>
            </a:fld>
            <a:endParaRPr lang="en-US" dirty="0"/>
          </a:p>
        </p:txBody>
      </p:sp>
    </p:spTree>
    <p:extLst>
      <p:ext uri="{BB962C8B-B14F-4D97-AF65-F5344CB8AC3E}">
        <p14:creationId xmlns:p14="http://schemas.microsoft.com/office/powerpoint/2010/main" val="1616214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00FC4-D618-C3BC-B39D-883A7FD25A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620732-3D38-6B68-5495-30FAD5421B83}"/>
              </a:ext>
            </a:extLst>
          </p:cNvPr>
          <p:cNvSpPr>
            <a:spLocks noGrp="1"/>
          </p:cNvSpPr>
          <p:nvPr>
            <p:ph type="ctrTitle"/>
          </p:nvPr>
        </p:nvSpPr>
        <p:spPr/>
        <p:txBody>
          <a:bodyPr/>
          <a:lstStyle/>
          <a:p>
            <a:r>
              <a:rPr lang="en-US" dirty="0"/>
              <a:t>ISO 27001 – Annex A</a:t>
            </a:r>
            <a:endParaRPr lang="el-GR" dirty="0"/>
          </a:p>
        </p:txBody>
      </p:sp>
      <p:sp>
        <p:nvSpPr>
          <p:cNvPr id="3" name="Content Placeholder 2">
            <a:extLst>
              <a:ext uri="{FF2B5EF4-FFF2-40B4-BE49-F238E27FC236}">
                <a16:creationId xmlns:a16="http://schemas.microsoft.com/office/drawing/2014/main" id="{2FEA2346-8632-DA52-25DF-5BF36FB7ED67}"/>
              </a:ext>
            </a:extLst>
          </p:cNvPr>
          <p:cNvSpPr>
            <a:spLocks noGrp="1"/>
          </p:cNvSpPr>
          <p:nvPr>
            <p:ph sz="quarter" idx="17"/>
          </p:nvPr>
        </p:nvSpPr>
        <p:spPr>
          <a:xfrm>
            <a:off x="796322" y="2252076"/>
            <a:ext cx="5797550" cy="3676776"/>
          </a:xfrm>
        </p:spPr>
        <p:txBody>
          <a:bodyPr>
            <a:normAutofit/>
          </a:bodyPr>
          <a:lstStyle/>
          <a:p>
            <a:r>
              <a:rPr lang="en-US" dirty="0"/>
              <a:t>After this process, organizations are asked to compare the existing and proposed measures against a list of Information Security controls that can be used as reference, in order to see if something needed has been omitted. </a:t>
            </a:r>
          </a:p>
          <a:p>
            <a:r>
              <a:rPr lang="en-US" dirty="0"/>
              <a:t>A control is defined as a measure that modifies or maintains risk. Some of the controls are controls that modify risk, while others maintain risk. </a:t>
            </a:r>
          </a:p>
          <a:p>
            <a:r>
              <a:rPr lang="en-US" dirty="0"/>
              <a:t>An information security policy, for example, can only maintain risk, whereas compliance with the information security policy can modify risk. Moreover, some controls describe the same generic measure in different risk contexts.  </a:t>
            </a:r>
          </a:p>
          <a:p>
            <a:pPr marL="90488" indent="1974850"/>
            <a:r>
              <a:rPr lang="en-US" dirty="0"/>
              <a:t>[definition of control by ISO/IEC 27002:2022]</a:t>
            </a:r>
            <a:endParaRPr lang="el-GR" dirty="0"/>
          </a:p>
        </p:txBody>
      </p:sp>
      <p:sp>
        <p:nvSpPr>
          <p:cNvPr id="4" name="Picture Placeholder 3">
            <a:extLst>
              <a:ext uri="{FF2B5EF4-FFF2-40B4-BE49-F238E27FC236}">
                <a16:creationId xmlns:a16="http://schemas.microsoft.com/office/drawing/2014/main" id="{C602F01D-EF18-4F17-97EB-D886CFD45A5F}"/>
              </a:ext>
            </a:extLst>
          </p:cNvPr>
          <p:cNvSpPr>
            <a:spLocks noGrp="1"/>
          </p:cNvSpPr>
          <p:nvPr>
            <p:ph type="pic" sz="quarter" idx="11"/>
          </p:nvPr>
        </p:nvSpPr>
        <p:spPr/>
        <p:txBody>
          <a:bodyPr/>
          <a:lstStyle/>
          <a:p>
            <a:endParaRPr lang="en-GB"/>
          </a:p>
        </p:txBody>
      </p:sp>
      <p:sp>
        <p:nvSpPr>
          <p:cNvPr id="5" name="Footer Placeholder 4">
            <a:extLst>
              <a:ext uri="{FF2B5EF4-FFF2-40B4-BE49-F238E27FC236}">
                <a16:creationId xmlns:a16="http://schemas.microsoft.com/office/drawing/2014/main" id="{564EAE9D-135B-A344-C5EF-B5EA2FE23D1F}"/>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195BC88D-E61E-A91B-4391-7AFC11436A14}"/>
              </a:ext>
            </a:extLst>
          </p:cNvPr>
          <p:cNvSpPr>
            <a:spLocks noGrp="1"/>
          </p:cNvSpPr>
          <p:nvPr>
            <p:ph type="sldNum" sz="quarter" idx="4"/>
          </p:nvPr>
        </p:nvSpPr>
        <p:spPr/>
        <p:txBody>
          <a:bodyPr/>
          <a:lstStyle/>
          <a:p>
            <a:fld id="{3A98EE3D-8CD1-4C3F-BD1C-C98C9596463C}" type="slidenum">
              <a:rPr lang="en-US" smtClean="0"/>
              <a:pPr/>
              <a:t>55</a:t>
            </a:fld>
            <a:endParaRPr lang="en-US" dirty="0"/>
          </a:p>
        </p:txBody>
      </p:sp>
    </p:spTree>
    <p:extLst>
      <p:ext uri="{BB962C8B-B14F-4D97-AF65-F5344CB8AC3E}">
        <p14:creationId xmlns:p14="http://schemas.microsoft.com/office/powerpoint/2010/main" val="36382353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E6DF1-9592-3751-920A-19E60982CE9B}"/>
            </a:ext>
          </a:extLst>
        </p:cNvPr>
        <p:cNvGrpSpPr/>
        <p:nvPr/>
      </p:nvGrpSpPr>
      <p:grpSpPr>
        <a:xfrm>
          <a:off x="0" y="0"/>
          <a:ext cx="0" cy="0"/>
          <a:chOff x="0" y="0"/>
          <a:chExt cx="0" cy="0"/>
        </a:xfrm>
      </p:grpSpPr>
      <p:sp>
        <p:nvSpPr>
          <p:cNvPr id="16" name="Text Placeholder 7">
            <a:extLst>
              <a:ext uri="{FF2B5EF4-FFF2-40B4-BE49-F238E27FC236}">
                <a16:creationId xmlns:a16="http://schemas.microsoft.com/office/drawing/2014/main" id="{2CFD3B93-831F-26FE-FDC4-5F067F1B914D}"/>
              </a:ext>
            </a:extLst>
          </p:cNvPr>
          <p:cNvSpPr txBox="1">
            <a:spLocks/>
          </p:cNvSpPr>
          <p:nvPr/>
        </p:nvSpPr>
        <p:spPr>
          <a:xfrm>
            <a:off x="3412594" y="2210896"/>
            <a:ext cx="2563345" cy="2970214"/>
          </a:xfrm>
          <a:prstGeom prst="roundRect">
            <a:avLst/>
          </a:prstGeom>
          <a:solidFill>
            <a:schemeClr val="accent1">
              <a:alpha val="10000"/>
            </a:schemeClr>
          </a:solidFill>
          <a:ln w="31750">
            <a:solidFill>
              <a:schemeClr val="accent1"/>
            </a:solidFill>
          </a:ln>
        </p:spPr>
        <p:txBody>
          <a:bodyPr vert="horz" lIns="0" tIns="274320" rIns="0" bIns="0" rtlCol="0" anchor="t">
            <a:normAutofit/>
          </a:bodyPr>
          <a:lstStyle>
            <a:lvl1pPr marL="0" indent="0" algn="ctr" defTabSz="914400" rtl="0" eaLnBrk="1" latinLnBrk="0" hangingPunct="1">
              <a:lnSpc>
                <a:spcPct val="100000"/>
              </a:lnSpc>
              <a:spcBef>
                <a:spcPts val="600"/>
              </a:spcBef>
              <a:spcAft>
                <a:spcPts val="1800"/>
              </a:spcAft>
              <a:buClr>
                <a:schemeClr val="accent1"/>
              </a:buClr>
              <a:buSzPct val="100000"/>
              <a:buFont typeface="Calibri" panose="020F0502020204030204" pitchFamily="34" charset="0"/>
              <a:buNone/>
              <a:defRPr sz="2400" kern="1200">
                <a:solidFill>
                  <a:schemeClr val="tx2"/>
                </a:solidFill>
                <a:latin typeface="+mj-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People </a:t>
            </a:r>
            <a:br>
              <a:rPr lang="en-US" dirty="0"/>
            </a:br>
            <a:r>
              <a:rPr lang="en-US" dirty="0"/>
              <a:t>Controls</a:t>
            </a:r>
            <a:endParaRPr lang="el-GR" dirty="0"/>
          </a:p>
        </p:txBody>
      </p:sp>
      <p:sp>
        <p:nvSpPr>
          <p:cNvPr id="17" name="Text Placeholder 7">
            <a:extLst>
              <a:ext uri="{FF2B5EF4-FFF2-40B4-BE49-F238E27FC236}">
                <a16:creationId xmlns:a16="http://schemas.microsoft.com/office/drawing/2014/main" id="{BD0E8966-EA14-E237-6156-1C8DEE3BC663}"/>
              </a:ext>
            </a:extLst>
          </p:cNvPr>
          <p:cNvSpPr txBox="1">
            <a:spLocks/>
          </p:cNvSpPr>
          <p:nvPr/>
        </p:nvSpPr>
        <p:spPr>
          <a:xfrm>
            <a:off x="707334" y="2199508"/>
            <a:ext cx="2563345" cy="2970214"/>
          </a:xfrm>
          <a:prstGeom prst="roundRect">
            <a:avLst/>
          </a:prstGeom>
          <a:solidFill>
            <a:schemeClr val="accent1">
              <a:alpha val="10000"/>
            </a:schemeClr>
          </a:solidFill>
          <a:ln w="31750">
            <a:solidFill>
              <a:schemeClr val="accent1"/>
            </a:solidFill>
          </a:ln>
        </p:spPr>
        <p:txBody>
          <a:bodyPr vert="horz" lIns="0" tIns="274320" rIns="0" bIns="0" rtlCol="0" anchor="t">
            <a:normAutofit/>
          </a:bodyPr>
          <a:lstStyle>
            <a:lvl1pPr marL="0" indent="0" algn="ctr" defTabSz="914400" rtl="0" eaLnBrk="1" latinLnBrk="0" hangingPunct="1">
              <a:lnSpc>
                <a:spcPct val="100000"/>
              </a:lnSpc>
              <a:spcBef>
                <a:spcPts val="600"/>
              </a:spcBef>
              <a:spcAft>
                <a:spcPts val="1800"/>
              </a:spcAft>
              <a:buClr>
                <a:schemeClr val="accent1"/>
              </a:buClr>
              <a:buSzPct val="100000"/>
              <a:buFont typeface="Calibri" panose="020F0502020204030204" pitchFamily="34" charset="0"/>
              <a:buNone/>
              <a:defRPr sz="2400" kern="1200">
                <a:solidFill>
                  <a:schemeClr val="tx2"/>
                </a:solidFill>
                <a:latin typeface="+mj-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Organizational Controls</a:t>
            </a:r>
            <a:endParaRPr lang="el-GR" dirty="0"/>
          </a:p>
        </p:txBody>
      </p:sp>
      <p:sp>
        <p:nvSpPr>
          <p:cNvPr id="2" name="Title 1">
            <a:extLst>
              <a:ext uri="{FF2B5EF4-FFF2-40B4-BE49-F238E27FC236}">
                <a16:creationId xmlns:a16="http://schemas.microsoft.com/office/drawing/2014/main" id="{9140E685-4503-DC51-0329-1D388D382F78}"/>
              </a:ext>
            </a:extLst>
          </p:cNvPr>
          <p:cNvSpPr>
            <a:spLocks noGrp="1"/>
          </p:cNvSpPr>
          <p:nvPr>
            <p:ph type="ctrTitle"/>
          </p:nvPr>
        </p:nvSpPr>
        <p:spPr/>
        <p:txBody>
          <a:bodyPr/>
          <a:lstStyle/>
          <a:p>
            <a:r>
              <a:rPr lang="en-US" dirty="0"/>
              <a:t>Structure of the controls</a:t>
            </a:r>
            <a:endParaRPr lang="el-GR" dirty="0"/>
          </a:p>
        </p:txBody>
      </p:sp>
      <p:sp>
        <p:nvSpPr>
          <p:cNvPr id="8" name="Text Placeholder 7">
            <a:extLst>
              <a:ext uri="{FF2B5EF4-FFF2-40B4-BE49-F238E27FC236}">
                <a16:creationId xmlns:a16="http://schemas.microsoft.com/office/drawing/2014/main" id="{C1E83939-122B-EDDD-92D1-17041DCC4539}"/>
              </a:ext>
            </a:extLst>
          </p:cNvPr>
          <p:cNvSpPr>
            <a:spLocks noGrp="1"/>
          </p:cNvSpPr>
          <p:nvPr>
            <p:ph type="body" sz="quarter" idx="19"/>
          </p:nvPr>
        </p:nvSpPr>
        <p:spPr>
          <a:xfrm>
            <a:off x="8823113" y="2199508"/>
            <a:ext cx="2563345" cy="2970214"/>
          </a:xfrm>
        </p:spPr>
        <p:txBody>
          <a:bodyPr/>
          <a:lstStyle/>
          <a:p>
            <a:r>
              <a:rPr lang="en-US" dirty="0"/>
              <a:t>Technological</a:t>
            </a:r>
            <a:br>
              <a:rPr lang="en-US" dirty="0"/>
            </a:br>
            <a:r>
              <a:rPr lang="en-US" dirty="0"/>
              <a:t>Controls</a:t>
            </a:r>
            <a:endParaRPr lang="el-GR" dirty="0"/>
          </a:p>
        </p:txBody>
      </p:sp>
      <p:sp>
        <p:nvSpPr>
          <p:cNvPr id="5" name="Footer Placeholder 4">
            <a:extLst>
              <a:ext uri="{FF2B5EF4-FFF2-40B4-BE49-F238E27FC236}">
                <a16:creationId xmlns:a16="http://schemas.microsoft.com/office/drawing/2014/main" id="{B6BF3FE8-B0C3-C468-BDC9-6CC214D5E51B}"/>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6" name="Slide Number Placeholder 5">
            <a:extLst>
              <a:ext uri="{FF2B5EF4-FFF2-40B4-BE49-F238E27FC236}">
                <a16:creationId xmlns:a16="http://schemas.microsoft.com/office/drawing/2014/main" id="{F0E9A3F8-2965-AD5A-E1EC-4794F42F6ED5}"/>
              </a:ext>
            </a:extLst>
          </p:cNvPr>
          <p:cNvSpPr>
            <a:spLocks noGrp="1"/>
          </p:cNvSpPr>
          <p:nvPr>
            <p:ph type="sldNum" sz="quarter" idx="4"/>
          </p:nvPr>
        </p:nvSpPr>
        <p:spPr/>
        <p:txBody>
          <a:bodyPr/>
          <a:lstStyle/>
          <a:p>
            <a:fld id="{3A98EE3D-8CD1-4C3F-BD1C-C98C9596463C}" type="slidenum">
              <a:rPr lang="en-US" smtClean="0"/>
              <a:pPr/>
              <a:t>56</a:t>
            </a:fld>
            <a:endParaRPr lang="en-US" dirty="0"/>
          </a:p>
        </p:txBody>
      </p:sp>
      <p:sp>
        <p:nvSpPr>
          <p:cNvPr id="15" name="Text Placeholder 7">
            <a:extLst>
              <a:ext uri="{FF2B5EF4-FFF2-40B4-BE49-F238E27FC236}">
                <a16:creationId xmlns:a16="http://schemas.microsoft.com/office/drawing/2014/main" id="{1604C177-E43D-1FED-907E-CDF1515A48E9}"/>
              </a:ext>
            </a:extLst>
          </p:cNvPr>
          <p:cNvSpPr txBox="1">
            <a:spLocks/>
          </p:cNvSpPr>
          <p:nvPr/>
        </p:nvSpPr>
        <p:spPr>
          <a:xfrm>
            <a:off x="6117854" y="2199508"/>
            <a:ext cx="2563345" cy="2970214"/>
          </a:xfrm>
          <a:prstGeom prst="roundRect">
            <a:avLst/>
          </a:prstGeom>
          <a:solidFill>
            <a:schemeClr val="accent1">
              <a:alpha val="10000"/>
            </a:schemeClr>
          </a:solidFill>
          <a:ln w="31750">
            <a:solidFill>
              <a:schemeClr val="accent1"/>
            </a:solidFill>
          </a:ln>
        </p:spPr>
        <p:txBody>
          <a:bodyPr vert="horz" lIns="0" tIns="274320" rIns="0" bIns="0" rtlCol="0" anchor="t">
            <a:normAutofit/>
          </a:bodyPr>
          <a:lstStyle>
            <a:lvl1pPr marL="0" indent="0" algn="ctr" defTabSz="914400" rtl="0" eaLnBrk="1" latinLnBrk="0" hangingPunct="1">
              <a:lnSpc>
                <a:spcPct val="100000"/>
              </a:lnSpc>
              <a:spcBef>
                <a:spcPts val="600"/>
              </a:spcBef>
              <a:spcAft>
                <a:spcPts val="1800"/>
              </a:spcAft>
              <a:buClr>
                <a:schemeClr val="accent1"/>
              </a:buClr>
              <a:buSzPct val="100000"/>
              <a:buFont typeface="Calibri" panose="020F0502020204030204" pitchFamily="34" charset="0"/>
              <a:buNone/>
              <a:defRPr sz="2400" kern="1200">
                <a:solidFill>
                  <a:schemeClr val="tx2"/>
                </a:solidFill>
                <a:latin typeface="+mj-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Physical Controls</a:t>
            </a:r>
            <a:endParaRPr lang="el-GR" dirty="0"/>
          </a:p>
        </p:txBody>
      </p:sp>
      <p:pic>
        <p:nvPicPr>
          <p:cNvPr id="19" name="Graphic 18" descr="Flowchart">
            <a:extLst>
              <a:ext uri="{FF2B5EF4-FFF2-40B4-BE49-F238E27FC236}">
                <a16:creationId xmlns:a16="http://schemas.microsoft.com/office/drawing/2014/main" id="{8D1846EB-CE8A-2EA6-A372-A70048EB31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1806" y="3238803"/>
            <a:ext cx="914400" cy="914400"/>
          </a:xfrm>
          <a:prstGeom prst="rect">
            <a:avLst/>
          </a:prstGeom>
        </p:spPr>
      </p:pic>
      <p:pic>
        <p:nvPicPr>
          <p:cNvPr id="21" name="Graphic 20" descr="Users">
            <a:extLst>
              <a:ext uri="{FF2B5EF4-FFF2-40B4-BE49-F238E27FC236}">
                <a16:creationId xmlns:a16="http://schemas.microsoft.com/office/drawing/2014/main" id="{BF521923-0AC9-13D5-8C3A-656459EF3B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19589" y="3227414"/>
            <a:ext cx="973329" cy="973329"/>
          </a:xfrm>
          <a:prstGeom prst="rect">
            <a:avLst/>
          </a:prstGeom>
        </p:spPr>
      </p:pic>
      <p:pic>
        <p:nvPicPr>
          <p:cNvPr id="25" name="Graphic 24" descr="Robot">
            <a:extLst>
              <a:ext uri="{FF2B5EF4-FFF2-40B4-BE49-F238E27FC236}">
                <a16:creationId xmlns:a16="http://schemas.microsoft.com/office/drawing/2014/main" id="{13265DA2-2F10-91D2-6051-68EE807DDE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35062" y="3362845"/>
            <a:ext cx="726461" cy="726461"/>
          </a:xfrm>
          <a:prstGeom prst="rect">
            <a:avLst/>
          </a:prstGeom>
        </p:spPr>
      </p:pic>
      <p:pic>
        <p:nvPicPr>
          <p:cNvPr id="27" name="Graphic 26" descr="Welder">
            <a:extLst>
              <a:ext uri="{FF2B5EF4-FFF2-40B4-BE49-F238E27FC236}">
                <a16:creationId xmlns:a16="http://schemas.microsoft.com/office/drawing/2014/main" id="{31E09501-5B63-C5BE-9C3C-3142939868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43817" y="3306825"/>
            <a:ext cx="834990" cy="834990"/>
          </a:xfrm>
          <a:prstGeom prst="rect">
            <a:avLst/>
          </a:prstGeom>
        </p:spPr>
      </p:pic>
      <p:sp>
        <p:nvSpPr>
          <p:cNvPr id="29" name="TextBox 28">
            <a:extLst>
              <a:ext uri="{FF2B5EF4-FFF2-40B4-BE49-F238E27FC236}">
                <a16:creationId xmlns:a16="http://schemas.microsoft.com/office/drawing/2014/main" id="{769B393F-0B2A-618F-7F7A-64678250782C}"/>
              </a:ext>
            </a:extLst>
          </p:cNvPr>
          <p:cNvSpPr txBox="1"/>
          <p:nvPr/>
        </p:nvSpPr>
        <p:spPr>
          <a:xfrm>
            <a:off x="1227006" y="4476796"/>
            <a:ext cx="1524000" cy="369332"/>
          </a:xfrm>
          <a:prstGeom prst="rect">
            <a:avLst/>
          </a:prstGeom>
          <a:noFill/>
        </p:spPr>
        <p:txBody>
          <a:bodyPr wrap="square">
            <a:spAutoFit/>
          </a:bodyPr>
          <a:lstStyle/>
          <a:p>
            <a:pPr algn="ctr"/>
            <a:r>
              <a:rPr lang="en-US" sz="1800" dirty="0">
                <a:solidFill>
                  <a:schemeClr val="accent3">
                    <a:lumMod val="50000"/>
                  </a:schemeClr>
                </a:solidFill>
              </a:rPr>
              <a:t>37 controls</a:t>
            </a:r>
            <a:endParaRPr lang="en-US" dirty="0">
              <a:solidFill>
                <a:schemeClr val="accent3">
                  <a:lumMod val="50000"/>
                </a:schemeClr>
              </a:solidFill>
            </a:endParaRPr>
          </a:p>
        </p:txBody>
      </p:sp>
      <p:sp>
        <p:nvSpPr>
          <p:cNvPr id="30" name="TextBox 29">
            <a:extLst>
              <a:ext uri="{FF2B5EF4-FFF2-40B4-BE49-F238E27FC236}">
                <a16:creationId xmlns:a16="http://schemas.microsoft.com/office/drawing/2014/main" id="{2D9042BF-F5D7-B9E9-799D-7312BC0F57BE}"/>
              </a:ext>
            </a:extLst>
          </p:cNvPr>
          <p:cNvSpPr txBox="1"/>
          <p:nvPr/>
        </p:nvSpPr>
        <p:spPr>
          <a:xfrm>
            <a:off x="3914790" y="4476796"/>
            <a:ext cx="1524000" cy="369332"/>
          </a:xfrm>
          <a:prstGeom prst="rect">
            <a:avLst/>
          </a:prstGeom>
          <a:noFill/>
        </p:spPr>
        <p:txBody>
          <a:bodyPr wrap="square">
            <a:spAutoFit/>
          </a:bodyPr>
          <a:lstStyle/>
          <a:p>
            <a:pPr algn="ctr"/>
            <a:r>
              <a:rPr lang="en-US" sz="1800" dirty="0">
                <a:solidFill>
                  <a:schemeClr val="accent3">
                    <a:lumMod val="50000"/>
                  </a:schemeClr>
                </a:solidFill>
              </a:rPr>
              <a:t>8 controls</a:t>
            </a:r>
            <a:endParaRPr lang="en-US" dirty="0">
              <a:solidFill>
                <a:schemeClr val="accent3">
                  <a:lumMod val="50000"/>
                </a:schemeClr>
              </a:solidFill>
            </a:endParaRPr>
          </a:p>
        </p:txBody>
      </p:sp>
      <p:sp>
        <p:nvSpPr>
          <p:cNvPr id="31" name="TextBox 30">
            <a:extLst>
              <a:ext uri="{FF2B5EF4-FFF2-40B4-BE49-F238E27FC236}">
                <a16:creationId xmlns:a16="http://schemas.microsoft.com/office/drawing/2014/main" id="{1FE7DA4A-C009-FE17-BE53-8E3E4D31BC09}"/>
              </a:ext>
            </a:extLst>
          </p:cNvPr>
          <p:cNvSpPr txBox="1"/>
          <p:nvPr/>
        </p:nvSpPr>
        <p:spPr>
          <a:xfrm>
            <a:off x="6637526" y="4471102"/>
            <a:ext cx="1524000" cy="369332"/>
          </a:xfrm>
          <a:prstGeom prst="rect">
            <a:avLst/>
          </a:prstGeom>
          <a:noFill/>
        </p:spPr>
        <p:txBody>
          <a:bodyPr wrap="square">
            <a:spAutoFit/>
          </a:bodyPr>
          <a:lstStyle/>
          <a:p>
            <a:pPr algn="ctr"/>
            <a:r>
              <a:rPr lang="en-US" dirty="0">
                <a:solidFill>
                  <a:schemeClr val="accent3">
                    <a:lumMod val="50000"/>
                  </a:schemeClr>
                </a:solidFill>
              </a:rPr>
              <a:t>14</a:t>
            </a:r>
            <a:r>
              <a:rPr lang="en-US" sz="1800" dirty="0">
                <a:solidFill>
                  <a:schemeClr val="accent3">
                    <a:lumMod val="50000"/>
                  </a:schemeClr>
                </a:solidFill>
              </a:rPr>
              <a:t> controls</a:t>
            </a:r>
            <a:endParaRPr lang="en-US" dirty="0">
              <a:solidFill>
                <a:schemeClr val="accent3">
                  <a:lumMod val="50000"/>
                </a:schemeClr>
              </a:solidFill>
            </a:endParaRPr>
          </a:p>
        </p:txBody>
      </p:sp>
      <p:sp>
        <p:nvSpPr>
          <p:cNvPr id="32" name="TextBox 31">
            <a:extLst>
              <a:ext uri="{FF2B5EF4-FFF2-40B4-BE49-F238E27FC236}">
                <a16:creationId xmlns:a16="http://schemas.microsoft.com/office/drawing/2014/main" id="{A8DDE082-7EF3-2749-AFC0-1BD7680DAACB}"/>
              </a:ext>
            </a:extLst>
          </p:cNvPr>
          <p:cNvSpPr txBox="1"/>
          <p:nvPr/>
        </p:nvSpPr>
        <p:spPr>
          <a:xfrm>
            <a:off x="9342785" y="4474065"/>
            <a:ext cx="1524000" cy="369332"/>
          </a:xfrm>
          <a:prstGeom prst="rect">
            <a:avLst/>
          </a:prstGeom>
          <a:noFill/>
        </p:spPr>
        <p:txBody>
          <a:bodyPr wrap="square">
            <a:spAutoFit/>
          </a:bodyPr>
          <a:lstStyle/>
          <a:p>
            <a:pPr algn="ctr"/>
            <a:r>
              <a:rPr lang="en-US" dirty="0">
                <a:solidFill>
                  <a:schemeClr val="accent3">
                    <a:lumMod val="50000"/>
                  </a:schemeClr>
                </a:solidFill>
              </a:rPr>
              <a:t>34</a:t>
            </a:r>
            <a:r>
              <a:rPr lang="en-US" sz="1800" dirty="0">
                <a:solidFill>
                  <a:schemeClr val="accent3">
                    <a:lumMod val="50000"/>
                  </a:schemeClr>
                </a:solidFill>
              </a:rPr>
              <a:t> controls</a:t>
            </a:r>
            <a:endParaRPr lang="en-US" dirty="0">
              <a:solidFill>
                <a:schemeClr val="accent3">
                  <a:lumMod val="50000"/>
                </a:schemeClr>
              </a:solidFill>
            </a:endParaRPr>
          </a:p>
        </p:txBody>
      </p:sp>
      <p:sp>
        <p:nvSpPr>
          <p:cNvPr id="33" name="TextBox 32">
            <a:extLst>
              <a:ext uri="{FF2B5EF4-FFF2-40B4-BE49-F238E27FC236}">
                <a16:creationId xmlns:a16="http://schemas.microsoft.com/office/drawing/2014/main" id="{DF92A6BC-8C6A-25F1-AB6E-3AD24FB3163F}"/>
              </a:ext>
            </a:extLst>
          </p:cNvPr>
          <p:cNvSpPr txBox="1"/>
          <p:nvPr/>
        </p:nvSpPr>
        <p:spPr>
          <a:xfrm>
            <a:off x="3896610" y="4050353"/>
            <a:ext cx="1524001" cy="461665"/>
          </a:xfrm>
          <a:prstGeom prst="rect">
            <a:avLst/>
          </a:prstGeom>
          <a:noFill/>
        </p:spPr>
        <p:txBody>
          <a:bodyPr wrap="square">
            <a:spAutoFit/>
          </a:bodyPr>
          <a:lstStyle/>
          <a:p>
            <a:pPr algn="ctr"/>
            <a:r>
              <a:rPr lang="en-US" sz="1200" dirty="0">
                <a:solidFill>
                  <a:srgbClr val="738190"/>
                </a:solidFill>
              </a:rPr>
              <a:t>if they concern people</a:t>
            </a:r>
          </a:p>
        </p:txBody>
      </p:sp>
      <p:sp>
        <p:nvSpPr>
          <p:cNvPr id="34" name="TextBox 33">
            <a:extLst>
              <a:ext uri="{FF2B5EF4-FFF2-40B4-BE49-F238E27FC236}">
                <a16:creationId xmlns:a16="http://schemas.microsoft.com/office/drawing/2014/main" id="{1A899D1C-BC49-7D0F-F2C4-6F3851628360}"/>
              </a:ext>
            </a:extLst>
          </p:cNvPr>
          <p:cNvSpPr txBox="1"/>
          <p:nvPr/>
        </p:nvSpPr>
        <p:spPr>
          <a:xfrm>
            <a:off x="6699311" y="4047788"/>
            <a:ext cx="1524001" cy="461665"/>
          </a:xfrm>
          <a:prstGeom prst="rect">
            <a:avLst/>
          </a:prstGeom>
          <a:noFill/>
        </p:spPr>
        <p:txBody>
          <a:bodyPr wrap="square">
            <a:spAutoFit/>
          </a:bodyPr>
          <a:lstStyle/>
          <a:p>
            <a:pPr algn="ctr"/>
            <a:r>
              <a:rPr lang="en-US" sz="1200" dirty="0">
                <a:solidFill>
                  <a:srgbClr val="738190"/>
                </a:solidFill>
              </a:rPr>
              <a:t>if they concern physical objects</a:t>
            </a:r>
          </a:p>
        </p:txBody>
      </p:sp>
      <p:sp>
        <p:nvSpPr>
          <p:cNvPr id="35" name="TextBox 34">
            <a:extLst>
              <a:ext uri="{FF2B5EF4-FFF2-40B4-BE49-F238E27FC236}">
                <a16:creationId xmlns:a16="http://schemas.microsoft.com/office/drawing/2014/main" id="{FA843866-6303-3DB8-DD6D-C0AA5A33608E}"/>
              </a:ext>
            </a:extLst>
          </p:cNvPr>
          <p:cNvSpPr txBox="1"/>
          <p:nvPr/>
        </p:nvSpPr>
        <p:spPr>
          <a:xfrm>
            <a:off x="9344172" y="4050353"/>
            <a:ext cx="1524001" cy="461665"/>
          </a:xfrm>
          <a:prstGeom prst="rect">
            <a:avLst/>
          </a:prstGeom>
          <a:noFill/>
        </p:spPr>
        <p:txBody>
          <a:bodyPr wrap="square">
            <a:spAutoFit/>
          </a:bodyPr>
          <a:lstStyle/>
          <a:p>
            <a:pPr algn="ctr"/>
            <a:r>
              <a:rPr lang="en-US" sz="1200" dirty="0">
                <a:solidFill>
                  <a:srgbClr val="738190"/>
                </a:solidFill>
              </a:rPr>
              <a:t>if they concern technology</a:t>
            </a:r>
          </a:p>
        </p:txBody>
      </p:sp>
    </p:spTree>
    <p:extLst>
      <p:ext uri="{BB962C8B-B14F-4D97-AF65-F5344CB8AC3E}">
        <p14:creationId xmlns:p14="http://schemas.microsoft.com/office/powerpoint/2010/main" val="41085487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6B794F50-5D43-F5C0-A87A-71A2E53B1186}"/>
              </a:ext>
            </a:extLst>
          </p:cNvPr>
          <p:cNvSpPr>
            <a:spLocks noGrp="1"/>
          </p:cNvSpPr>
          <p:nvPr>
            <p:ph type="ctrTitle"/>
          </p:nvPr>
        </p:nvSpPr>
        <p:spPr/>
        <p:txBody>
          <a:bodyPr/>
          <a:lstStyle/>
          <a:p>
            <a:r>
              <a:rPr lang="en-US" dirty="0"/>
              <a:t>ISO/IEC 27002:2022</a:t>
            </a:r>
            <a:endParaRPr lang="el-GR" dirty="0"/>
          </a:p>
        </p:txBody>
      </p:sp>
      <p:sp>
        <p:nvSpPr>
          <p:cNvPr id="16" name="Content Placeholder 15">
            <a:extLst>
              <a:ext uri="{FF2B5EF4-FFF2-40B4-BE49-F238E27FC236}">
                <a16:creationId xmlns:a16="http://schemas.microsoft.com/office/drawing/2014/main" id="{320CE638-151B-0B53-CEFF-F7C18805981D}"/>
              </a:ext>
            </a:extLst>
          </p:cNvPr>
          <p:cNvSpPr>
            <a:spLocks noGrp="1"/>
          </p:cNvSpPr>
          <p:nvPr>
            <p:ph sz="quarter" idx="17"/>
          </p:nvPr>
        </p:nvSpPr>
        <p:spPr/>
        <p:txBody>
          <a:bodyPr/>
          <a:lstStyle/>
          <a:p>
            <a:r>
              <a:rPr lang="en-US" dirty="0"/>
              <a:t>The standard offers guidance on a broad range of information security controls that are commonly applied in many different organizations.</a:t>
            </a:r>
          </a:p>
          <a:p>
            <a:r>
              <a:rPr lang="en-US" dirty="0"/>
              <a:t>The guidance is generic and can be used by organizations of all types and sizes (including public and private sector, commercial and non-profit) who create, collect, process, store, transmit and dispose of information in many forms, including electronic, physical and verbal (e.g. conversations and presentations).</a:t>
            </a:r>
            <a:endParaRPr lang="el-GR" dirty="0"/>
          </a:p>
        </p:txBody>
      </p:sp>
      <p:sp>
        <p:nvSpPr>
          <p:cNvPr id="15" name="Picture Placeholder 14">
            <a:extLst>
              <a:ext uri="{FF2B5EF4-FFF2-40B4-BE49-F238E27FC236}">
                <a16:creationId xmlns:a16="http://schemas.microsoft.com/office/drawing/2014/main" id="{C0E5D933-F6B6-50A6-7E9B-ED42C238E4AD}"/>
              </a:ext>
            </a:extLst>
          </p:cNvPr>
          <p:cNvSpPr>
            <a:spLocks noGrp="1"/>
          </p:cNvSpPr>
          <p:nvPr>
            <p:ph type="pic" sz="quarter" idx="11"/>
          </p:nvPr>
        </p:nvSpPr>
        <p:spPr/>
        <p:txBody>
          <a:bodyPr/>
          <a:lstStyle/>
          <a:p>
            <a:endParaRPr lang="en-GB"/>
          </a:p>
        </p:txBody>
      </p:sp>
      <p:sp>
        <p:nvSpPr>
          <p:cNvPr id="12" name="Footer Placeholder 11">
            <a:extLst>
              <a:ext uri="{FF2B5EF4-FFF2-40B4-BE49-F238E27FC236}">
                <a16:creationId xmlns:a16="http://schemas.microsoft.com/office/drawing/2014/main" id="{875F61E9-0A3F-4D72-C76B-0935137F62CA}"/>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13" name="Slide Number Placeholder 12">
            <a:extLst>
              <a:ext uri="{FF2B5EF4-FFF2-40B4-BE49-F238E27FC236}">
                <a16:creationId xmlns:a16="http://schemas.microsoft.com/office/drawing/2014/main" id="{A0776AD6-0B5D-7126-9AD7-741BE04FDD57}"/>
              </a:ext>
            </a:extLst>
          </p:cNvPr>
          <p:cNvSpPr>
            <a:spLocks noGrp="1"/>
          </p:cNvSpPr>
          <p:nvPr>
            <p:ph type="sldNum" sz="quarter" idx="4"/>
          </p:nvPr>
        </p:nvSpPr>
        <p:spPr/>
        <p:txBody>
          <a:bodyPr/>
          <a:lstStyle/>
          <a:p>
            <a:fld id="{3A98EE3D-8CD1-4C3F-BD1C-C98C9596463C}" type="slidenum">
              <a:rPr lang="en-US" smtClean="0"/>
              <a:pPr/>
              <a:t>57</a:t>
            </a:fld>
            <a:endParaRPr lang="en-US" dirty="0"/>
          </a:p>
        </p:txBody>
      </p:sp>
    </p:spTree>
    <p:extLst>
      <p:ext uri="{BB962C8B-B14F-4D97-AF65-F5344CB8AC3E}">
        <p14:creationId xmlns:p14="http://schemas.microsoft.com/office/powerpoint/2010/main" val="6188681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8971EB-EE2D-6BC7-7223-0B2DB51CDA28}"/>
              </a:ext>
            </a:extLst>
          </p:cNvPr>
          <p:cNvSpPr>
            <a:spLocks noGrp="1"/>
          </p:cNvSpPr>
          <p:nvPr>
            <p:ph type="ctrTitle"/>
          </p:nvPr>
        </p:nvSpPr>
        <p:spPr/>
        <p:txBody>
          <a:bodyPr>
            <a:noAutofit/>
          </a:bodyPr>
          <a:lstStyle/>
          <a:p>
            <a:pPr algn="ctr"/>
            <a:r>
              <a:rPr lang="en-US" sz="3600" spc="100" dirty="0"/>
              <a:t>ISO/IEC 27002:2022 - Attributes</a:t>
            </a:r>
          </a:p>
        </p:txBody>
      </p:sp>
      <p:sp>
        <p:nvSpPr>
          <p:cNvPr id="10" name="Slide Number Placeholder 9">
            <a:extLst>
              <a:ext uri="{FF2B5EF4-FFF2-40B4-BE49-F238E27FC236}">
                <a16:creationId xmlns:a16="http://schemas.microsoft.com/office/drawing/2014/main" id="{E24C93B5-BB45-356B-EDE1-1127B485BD51}"/>
              </a:ext>
            </a:extLst>
          </p:cNvPr>
          <p:cNvSpPr>
            <a:spLocks noGrp="1"/>
          </p:cNvSpPr>
          <p:nvPr>
            <p:ph type="sldNum" sz="quarter" idx="4"/>
          </p:nvPr>
        </p:nvSpPr>
        <p:spPr/>
        <p:txBody>
          <a:bodyPr/>
          <a:lstStyle/>
          <a:p>
            <a:fld id="{3A98EE3D-8CD1-4C3F-BD1C-C98C9596463C}" type="slidenum">
              <a:rPr lang="en-US" smtClean="0"/>
              <a:t>58</a:t>
            </a:fld>
            <a:endParaRPr lang="en-US" dirty="0"/>
          </a:p>
        </p:txBody>
      </p:sp>
      <p:graphicFrame>
        <p:nvGraphicFramePr>
          <p:cNvPr id="25" name="Table 12">
            <a:extLst>
              <a:ext uri="{FF2B5EF4-FFF2-40B4-BE49-F238E27FC236}">
                <a16:creationId xmlns:a16="http://schemas.microsoft.com/office/drawing/2014/main" id="{3AF9CD7B-D73A-9743-7A7F-A38CA60CF1DE}"/>
              </a:ext>
            </a:extLst>
          </p:cNvPr>
          <p:cNvGraphicFramePr>
            <a:graphicFrameLocks/>
          </p:cNvGraphicFramePr>
          <p:nvPr>
            <p:extLst>
              <p:ext uri="{D42A27DB-BD31-4B8C-83A1-F6EECF244321}">
                <p14:modId xmlns:p14="http://schemas.microsoft.com/office/powerpoint/2010/main" val="184695450"/>
              </p:ext>
            </p:extLst>
          </p:nvPr>
        </p:nvGraphicFramePr>
        <p:xfrm>
          <a:off x="914400" y="1885244"/>
          <a:ext cx="10353675" cy="4123125"/>
        </p:xfrm>
        <a:graphic>
          <a:graphicData uri="http://schemas.openxmlformats.org/drawingml/2006/table">
            <a:tbl>
              <a:tblPr firstRow="1" bandRow="1">
                <a:tableStyleId>{5C22544A-7EE6-4342-B048-85BDC9FD1C3A}</a:tableStyleId>
              </a:tblPr>
              <a:tblGrid>
                <a:gridCol w="2069432">
                  <a:extLst>
                    <a:ext uri="{9D8B030D-6E8A-4147-A177-3AD203B41FA5}">
                      <a16:colId xmlns:a16="http://schemas.microsoft.com/office/drawing/2014/main" val="3657450162"/>
                    </a:ext>
                  </a:extLst>
                </a:gridCol>
                <a:gridCol w="2072038">
                  <a:extLst>
                    <a:ext uri="{9D8B030D-6E8A-4147-A177-3AD203B41FA5}">
                      <a16:colId xmlns:a16="http://schemas.microsoft.com/office/drawing/2014/main" val="626278156"/>
                    </a:ext>
                  </a:extLst>
                </a:gridCol>
                <a:gridCol w="2070735">
                  <a:extLst>
                    <a:ext uri="{9D8B030D-6E8A-4147-A177-3AD203B41FA5}">
                      <a16:colId xmlns:a16="http://schemas.microsoft.com/office/drawing/2014/main" val="3734803234"/>
                    </a:ext>
                  </a:extLst>
                </a:gridCol>
                <a:gridCol w="2070735">
                  <a:extLst>
                    <a:ext uri="{9D8B030D-6E8A-4147-A177-3AD203B41FA5}">
                      <a16:colId xmlns:a16="http://schemas.microsoft.com/office/drawing/2014/main" val="1502605046"/>
                    </a:ext>
                  </a:extLst>
                </a:gridCol>
                <a:gridCol w="2070735">
                  <a:extLst>
                    <a:ext uri="{9D8B030D-6E8A-4147-A177-3AD203B41FA5}">
                      <a16:colId xmlns:a16="http://schemas.microsoft.com/office/drawing/2014/main" val="223601294"/>
                    </a:ext>
                  </a:extLst>
                </a:gridCol>
              </a:tblGrid>
              <a:tr h="958866">
                <a:tc>
                  <a:txBody>
                    <a:bodyPr/>
                    <a:lstStyle/>
                    <a:p>
                      <a:r>
                        <a:rPr lang="en-US" b="1" dirty="0"/>
                        <a:t>Control Type</a:t>
                      </a:r>
                    </a:p>
                  </a:txBody>
                  <a:tcPr/>
                </a:tc>
                <a:tc>
                  <a:txBody>
                    <a:bodyPr/>
                    <a:lstStyle/>
                    <a:p>
                      <a:r>
                        <a:rPr lang="en-US" b="1" dirty="0"/>
                        <a:t>Information security properties</a:t>
                      </a:r>
                    </a:p>
                  </a:txBody>
                  <a:tcPr/>
                </a:tc>
                <a:tc>
                  <a:txBody>
                    <a:bodyPr/>
                    <a:lstStyle/>
                    <a:p>
                      <a:r>
                        <a:rPr lang="en-US" b="1" dirty="0"/>
                        <a:t>Cybersecurity concepts</a:t>
                      </a:r>
                    </a:p>
                  </a:txBody>
                  <a:tcPr/>
                </a:tc>
                <a:tc>
                  <a:txBody>
                    <a:bodyPr/>
                    <a:lstStyle/>
                    <a:p>
                      <a:r>
                        <a:rPr lang="en-US" b="1" dirty="0"/>
                        <a:t>Operational capabilities</a:t>
                      </a:r>
                    </a:p>
                  </a:txBody>
                  <a:tcPr/>
                </a:tc>
                <a:tc>
                  <a:txBody>
                    <a:bodyPr/>
                    <a:lstStyle/>
                    <a:p>
                      <a:r>
                        <a:rPr lang="en-US" b="1" dirty="0"/>
                        <a:t>Security domains</a:t>
                      </a:r>
                    </a:p>
                  </a:txBody>
                  <a:tcPr/>
                </a:tc>
                <a:extLst>
                  <a:ext uri="{0D108BD9-81ED-4DB2-BD59-A6C34878D82A}">
                    <a16:rowId xmlns:a16="http://schemas.microsoft.com/office/drawing/2014/main" val="3436239108"/>
                  </a:ext>
                </a:extLst>
              </a:tr>
              <a:tr h="3164259">
                <a:tc>
                  <a:txBody>
                    <a:bodyPr/>
                    <a:lstStyle/>
                    <a:p>
                      <a:r>
                        <a:rPr lang="en-US" sz="1600" dirty="0"/>
                        <a:t># preventive</a:t>
                      </a:r>
                    </a:p>
                    <a:p>
                      <a:r>
                        <a:rPr lang="en-US" sz="1600" dirty="0"/>
                        <a:t># detective</a:t>
                      </a:r>
                    </a:p>
                    <a:p>
                      <a:r>
                        <a:rPr lang="en-US" sz="1600" dirty="0"/>
                        <a:t># corrective</a:t>
                      </a:r>
                    </a:p>
                  </a:txBody>
                  <a:tcPr/>
                </a:tc>
                <a:tc>
                  <a:txBody>
                    <a:bodyPr/>
                    <a:lstStyle/>
                    <a:p>
                      <a:r>
                        <a:rPr lang="en-US" sz="1600" dirty="0"/>
                        <a:t># confidentiality</a:t>
                      </a:r>
                    </a:p>
                    <a:p>
                      <a:r>
                        <a:rPr lang="en-US" sz="1600" dirty="0"/>
                        <a:t># integrity</a:t>
                      </a:r>
                    </a:p>
                    <a:p>
                      <a:r>
                        <a:rPr lang="en-US" sz="1600" dirty="0"/>
                        <a:t># availability</a:t>
                      </a:r>
                    </a:p>
                  </a:txBody>
                  <a:tcPr/>
                </a:tc>
                <a:tc>
                  <a:txBody>
                    <a:bodyPr/>
                    <a:lstStyle/>
                    <a:p>
                      <a:r>
                        <a:rPr lang="en-US" sz="1600" dirty="0"/>
                        <a:t># identify</a:t>
                      </a:r>
                    </a:p>
                    <a:p>
                      <a:r>
                        <a:rPr lang="en-US" sz="1600" dirty="0"/>
                        <a:t># protect</a:t>
                      </a:r>
                    </a:p>
                    <a:p>
                      <a:r>
                        <a:rPr lang="en-US" sz="1600" dirty="0"/>
                        <a:t># detect</a:t>
                      </a:r>
                    </a:p>
                    <a:p>
                      <a:r>
                        <a:rPr lang="en-US" sz="1600" dirty="0"/>
                        <a:t># respond</a:t>
                      </a:r>
                    </a:p>
                    <a:p>
                      <a:r>
                        <a:rPr lang="en-US" sz="1600" dirty="0"/>
                        <a:t># recover</a:t>
                      </a:r>
                    </a:p>
                  </a:txBody>
                  <a:tcPr/>
                </a:tc>
                <a:tc>
                  <a:txBody>
                    <a:bodyPr/>
                    <a:lstStyle/>
                    <a:p>
                      <a:r>
                        <a:rPr lang="en-US" sz="1600" dirty="0"/>
                        <a:t># governance</a:t>
                      </a:r>
                    </a:p>
                    <a:p>
                      <a:r>
                        <a:rPr lang="en-US" sz="1600" dirty="0"/>
                        <a:t># asset management</a:t>
                      </a:r>
                    </a:p>
                    <a:p>
                      <a:r>
                        <a:rPr lang="en-US" sz="1600" dirty="0"/>
                        <a:t># information protection</a:t>
                      </a:r>
                    </a:p>
                    <a:p>
                      <a:r>
                        <a:rPr lang="en-US" sz="1600" dirty="0"/>
                        <a:t># human resource security</a:t>
                      </a:r>
                    </a:p>
                    <a:p>
                      <a:r>
                        <a:rPr lang="en-US" sz="1600" dirty="0"/>
                        <a:t># physical security</a:t>
                      </a:r>
                    </a:p>
                    <a:p>
                      <a:r>
                        <a:rPr lang="en-US" sz="1600" dirty="0"/>
                        <a:t># system and network security </a:t>
                      </a:r>
                    </a:p>
                    <a:p>
                      <a:r>
                        <a:rPr lang="en-US" sz="1600" dirty="0"/>
                        <a:t># application security ….</a:t>
                      </a:r>
                    </a:p>
                  </a:txBody>
                  <a:tcPr/>
                </a:tc>
                <a:tc>
                  <a:txBody>
                    <a:bodyPr/>
                    <a:lstStyle/>
                    <a:p>
                      <a:r>
                        <a:rPr lang="en-US" sz="1600" dirty="0"/>
                        <a:t># governance and ecosystem</a:t>
                      </a:r>
                    </a:p>
                    <a:p>
                      <a:r>
                        <a:rPr lang="en-US" sz="1600" dirty="0"/>
                        <a:t># protection</a:t>
                      </a:r>
                    </a:p>
                    <a:p>
                      <a:r>
                        <a:rPr lang="en-US" sz="1600" dirty="0"/>
                        <a:t># defense</a:t>
                      </a:r>
                    </a:p>
                    <a:p>
                      <a:r>
                        <a:rPr lang="en-US" sz="1600" dirty="0"/>
                        <a:t># resilience</a:t>
                      </a:r>
                    </a:p>
                  </a:txBody>
                  <a:tcPr/>
                </a:tc>
                <a:extLst>
                  <a:ext uri="{0D108BD9-81ED-4DB2-BD59-A6C34878D82A}">
                    <a16:rowId xmlns:a16="http://schemas.microsoft.com/office/drawing/2014/main" val="518696761"/>
                  </a:ext>
                </a:extLst>
              </a:tr>
            </a:tbl>
          </a:graphicData>
        </a:graphic>
      </p:graphicFrame>
    </p:spTree>
    <p:extLst>
      <p:ext uri="{BB962C8B-B14F-4D97-AF65-F5344CB8AC3E}">
        <p14:creationId xmlns:p14="http://schemas.microsoft.com/office/powerpoint/2010/main" val="11826562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24E67B84-5E5F-6534-1DB9-D27F84D1CB22}"/>
              </a:ext>
            </a:extLst>
          </p:cNvPr>
          <p:cNvSpPr>
            <a:spLocks noGrp="1"/>
          </p:cNvSpPr>
          <p:nvPr>
            <p:ph type="body" sz="quarter" idx="19"/>
          </p:nvPr>
        </p:nvSpPr>
        <p:spPr>
          <a:xfrm>
            <a:off x="6096000" y="1894376"/>
            <a:ext cx="5648631" cy="4190738"/>
          </a:xfrm>
        </p:spPr>
        <p:txBody>
          <a:bodyPr>
            <a:normAutofit fontScale="62500" lnSpcReduction="20000"/>
          </a:bodyPr>
          <a:lstStyle/>
          <a:p>
            <a:pPr marL="271463" algn="just">
              <a:lnSpc>
                <a:spcPct val="120000"/>
              </a:lnSpc>
              <a:spcAft>
                <a:spcPts val="600"/>
              </a:spcAft>
            </a:pPr>
            <a:r>
              <a:rPr lang="en-US" dirty="0"/>
              <a:t>Process control systems collect process data and monitor the status of the physical processes using sensors. </a:t>
            </a:r>
          </a:p>
          <a:p>
            <a:pPr marL="271463" algn="just">
              <a:lnSpc>
                <a:spcPct val="120000"/>
              </a:lnSpc>
              <a:spcAft>
                <a:spcPts val="600"/>
              </a:spcAft>
            </a:pPr>
            <a:r>
              <a:rPr lang="en-US" dirty="0"/>
              <a:t>The systems then process this data and generate control outputs that regulate actions using actuators. </a:t>
            </a:r>
          </a:p>
          <a:p>
            <a:pPr marL="271463" algn="just">
              <a:lnSpc>
                <a:spcPct val="120000"/>
              </a:lnSpc>
              <a:spcAft>
                <a:spcPts val="600"/>
              </a:spcAft>
            </a:pPr>
            <a:r>
              <a:rPr lang="en-US" dirty="0"/>
              <a:t>The control and regulation are automatic but manual intervention by operating personnel is also possible.</a:t>
            </a:r>
          </a:p>
          <a:p>
            <a:pPr marL="271463" algn="just">
              <a:lnSpc>
                <a:spcPct val="120000"/>
              </a:lnSpc>
              <a:spcAft>
                <a:spcPts val="600"/>
              </a:spcAft>
            </a:pPr>
            <a:r>
              <a:rPr lang="en-US" dirty="0"/>
              <a:t>Information and information processing systems are therefore an essential part of operational processes within energy utilities. </a:t>
            </a:r>
          </a:p>
          <a:p>
            <a:pPr marL="271463" algn="just">
              <a:lnSpc>
                <a:spcPct val="120000"/>
              </a:lnSpc>
              <a:spcAft>
                <a:spcPts val="600"/>
              </a:spcAft>
            </a:pPr>
            <a:r>
              <a:rPr lang="en-US" dirty="0"/>
              <a:t>Process control systems in the energy utility sector are increasingly interconnected to form complex systems.</a:t>
            </a:r>
            <a:endParaRPr lang="el-GR" dirty="0"/>
          </a:p>
        </p:txBody>
      </p:sp>
      <p:sp>
        <p:nvSpPr>
          <p:cNvPr id="27" name="Title 26">
            <a:extLst>
              <a:ext uri="{FF2B5EF4-FFF2-40B4-BE49-F238E27FC236}">
                <a16:creationId xmlns:a16="http://schemas.microsoft.com/office/drawing/2014/main" id="{835C657A-36AA-0FFF-C4C1-3D1DC32610ED}"/>
              </a:ext>
            </a:extLst>
          </p:cNvPr>
          <p:cNvSpPr>
            <a:spLocks noGrp="1"/>
          </p:cNvSpPr>
          <p:nvPr>
            <p:ph type="ctrTitle"/>
          </p:nvPr>
        </p:nvSpPr>
        <p:spPr/>
        <p:txBody>
          <a:bodyPr>
            <a:normAutofit fontScale="90000"/>
          </a:bodyPr>
          <a:lstStyle/>
          <a:p>
            <a:r>
              <a:rPr lang="en-US" dirty="0"/>
              <a:t>Standard IT environments VS Process control systems used by energy utilities and energy suppliers</a:t>
            </a:r>
            <a:endParaRPr lang="el-GR" dirty="0"/>
          </a:p>
        </p:txBody>
      </p:sp>
      <p:sp>
        <p:nvSpPr>
          <p:cNvPr id="28" name="Text Placeholder 27">
            <a:extLst>
              <a:ext uri="{FF2B5EF4-FFF2-40B4-BE49-F238E27FC236}">
                <a16:creationId xmlns:a16="http://schemas.microsoft.com/office/drawing/2014/main" id="{3A0D7825-AE65-2467-9C2B-F34C73470E39}"/>
              </a:ext>
            </a:extLst>
          </p:cNvPr>
          <p:cNvSpPr>
            <a:spLocks noGrp="1"/>
          </p:cNvSpPr>
          <p:nvPr>
            <p:ph type="body" sz="quarter" idx="16"/>
          </p:nvPr>
        </p:nvSpPr>
        <p:spPr>
          <a:xfrm>
            <a:off x="447368" y="1894376"/>
            <a:ext cx="5618362" cy="4190738"/>
          </a:xfrm>
        </p:spPr>
        <p:txBody>
          <a:bodyPr>
            <a:normAutofit fontScale="92500" lnSpcReduction="20000"/>
          </a:bodyPr>
          <a:lstStyle/>
          <a:p>
            <a:pPr algn="just">
              <a:lnSpc>
                <a:spcPct val="110000"/>
              </a:lnSpc>
              <a:spcAft>
                <a:spcPts val="600"/>
              </a:spcAft>
            </a:pPr>
            <a:r>
              <a:rPr lang="en-US" sz="1500" dirty="0"/>
              <a:t>Information technology (IT) is the development, management, and application of computer equipment, networks, software, and systems.</a:t>
            </a:r>
          </a:p>
          <a:p>
            <a:pPr algn="just">
              <a:lnSpc>
                <a:spcPct val="110000"/>
              </a:lnSpc>
              <a:spcAft>
                <a:spcPts val="600"/>
              </a:spcAft>
            </a:pPr>
            <a:r>
              <a:rPr lang="en-US" sz="1500" dirty="0"/>
              <a:t> IT is crucial to modern business operations because it enables people and machines to communicate and exchange information. </a:t>
            </a:r>
          </a:p>
          <a:p>
            <a:pPr algn="just">
              <a:lnSpc>
                <a:spcPct val="110000"/>
              </a:lnSpc>
              <a:spcAft>
                <a:spcPts val="600"/>
              </a:spcAft>
            </a:pPr>
            <a:r>
              <a:rPr lang="en-US" sz="1500" dirty="0"/>
              <a:t>IT Operations focus on the day-to-day management of IT departments, which includes managing devices, maintaining networks, testing the security of applications and systems, and providing technical support. </a:t>
            </a:r>
          </a:p>
          <a:p>
            <a:pPr algn="just">
              <a:lnSpc>
                <a:spcPct val="110000"/>
              </a:lnSpc>
              <a:spcAft>
                <a:spcPts val="600"/>
              </a:spcAft>
            </a:pPr>
            <a:r>
              <a:rPr lang="en-US" sz="1500" dirty="0"/>
              <a:t>Infrastructure maintenance focuses on the process of setting up and maintaining infrastructure equipment, such as cabling, laptops, phones and phone systems, and physical servers.</a:t>
            </a:r>
          </a:p>
          <a:p>
            <a:pPr algn="just">
              <a:lnSpc>
                <a:spcPct val="110000"/>
              </a:lnSpc>
              <a:spcAft>
                <a:spcPts val="600"/>
              </a:spcAft>
            </a:pPr>
            <a:r>
              <a:rPr lang="en-US" sz="1500" dirty="0"/>
              <a:t>IT Governance focuses on the process of ensuring that IT policies and services align with the needs and demands of the organization.*</a:t>
            </a:r>
            <a:endParaRPr lang="el-GR" sz="1500" dirty="0"/>
          </a:p>
        </p:txBody>
      </p:sp>
      <p:sp>
        <p:nvSpPr>
          <p:cNvPr id="12" name="Footer Placeholder 11">
            <a:extLst>
              <a:ext uri="{FF2B5EF4-FFF2-40B4-BE49-F238E27FC236}">
                <a16:creationId xmlns:a16="http://schemas.microsoft.com/office/drawing/2014/main" id="{7C124C44-9E87-A8F7-3AFC-972BECD7D471}"/>
              </a:ext>
            </a:extLst>
          </p:cNvPr>
          <p:cNvSpPr>
            <a:spLocks noGrp="1"/>
          </p:cNvSpPr>
          <p:nvPr>
            <p:ph type="ftr" sz="quarter" idx="3"/>
          </p:nvPr>
        </p:nvSpPr>
        <p:spPr/>
        <p:txBody>
          <a:bodyPr/>
          <a:lstStyle/>
          <a:p>
            <a:r>
              <a:rPr lang="en-US" dirty="0"/>
              <a:t>CSP Training Module Name: Presentation Template Created by PR</a:t>
            </a:r>
          </a:p>
        </p:txBody>
      </p:sp>
      <p:sp>
        <p:nvSpPr>
          <p:cNvPr id="13" name="Slide Number Placeholder 12">
            <a:extLst>
              <a:ext uri="{FF2B5EF4-FFF2-40B4-BE49-F238E27FC236}">
                <a16:creationId xmlns:a16="http://schemas.microsoft.com/office/drawing/2014/main" id="{BAEC094F-5C5A-4DFB-924F-76312FCA3F46}"/>
              </a:ext>
            </a:extLst>
          </p:cNvPr>
          <p:cNvSpPr>
            <a:spLocks noGrp="1"/>
          </p:cNvSpPr>
          <p:nvPr>
            <p:ph type="sldNum" sz="quarter" idx="4"/>
          </p:nvPr>
        </p:nvSpPr>
        <p:spPr/>
        <p:txBody>
          <a:bodyPr/>
          <a:lstStyle/>
          <a:p>
            <a:fld id="{3A98EE3D-8CD1-4C3F-BD1C-C98C9596463C}" type="slidenum">
              <a:rPr lang="en-US" smtClean="0"/>
              <a:pPr/>
              <a:t>59</a:t>
            </a:fld>
            <a:endParaRPr lang="en-US" dirty="0"/>
          </a:p>
        </p:txBody>
      </p:sp>
      <p:sp>
        <p:nvSpPr>
          <p:cNvPr id="37" name="Text Placeholder 30">
            <a:extLst>
              <a:ext uri="{FF2B5EF4-FFF2-40B4-BE49-F238E27FC236}">
                <a16:creationId xmlns:a16="http://schemas.microsoft.com/office/drawing/2014/main" id="{43F9D8CA-EDAE-0672-301C-838C4FC84560}"/>
              </a:ext>
            </a:extLst>
          </p:cNvPr>
          <p:cNvSpPr txBox="1">
            <a:spLocks/>
          </p:cNvSpPr>
          <p:nvPr/>
        </p:nvSpPr>
        <p:spPr>
          <a:xfrm>
            <a:off x="6715433" y="2800379"/>
            <a:ext cx="3870751" cy="2049480"/>
          </a:xfrm>
          <a:prstGeom prst="rect">
            <a:avLst/>
          </a:prstGeom>
        </p:spPr>
        <p:txBody>
          <a:bodyPr vert="horz" lIns="0" tIns="45720" rIns="0" bIns="45720" rtlCol="0">
            <a:noAutofit/>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l-GR" dirty="0"/>
          </a:p>
        </p:txBody>
      </p:sp>
      <p:sp>
        <p:nvSpPr>
          <p:cNvPr id="38" name="Text Placeholder 30">
            <a:extLst>
              <a:ext uri="{FF2B5EF4-FFF2-40B4-BE49-F238E27FC236}">
                <a16:creationId xmlns:a16="http://schemas.microsoft.com/office/drawing/2014/main" id="{FCE6CAB5-BF2E-7948-FE3F-937F9177A1B8}"/>
              </a:ext>
            </a:extLst>
          </p:cNvPr>
          <p:cNvSpPr txBox="1">
            <a:spLocks/>
          </p:cNvSpPr>
          <p:nvPr/>
        </p:nvSpPr>
        <p:spPr>
          <a:xfrm>
            <a:off x="6715433" y="2833689"/>
            <a:ext cx="3870751" cy="2049480"/>
          </a:xfrm>
          <a:prstGeom prst="rect">
            <a:avLst/>
          </a:prstGeom>
        </p:spPr>
        <p:txBody>
          <a:bodyPr vert="horz" lIns="0" tIns="45720" rIns="0" bIns="45720" rtlCol="0">
            <a:noAutofit/>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l-GR" dirty="0"/>
          </a:p>
        </p:txBody>
      </p:sp>
      <p:sp>
        <p:nvSpPr>
          <p:cNvPr id="39" name="Rectangle 38">
            <a:extLst>
              <a:ext uri="{FF2B5EF4-FFF2-40B4-BE49-F238E27FC236}">
                <a16:creationId xmlns:a16="http://schemas.microsoft.com/office/drawing/2014/main" id="{F2DEDDBA-0928-D086-E37D-8062FE1B2789}"/>
              </a:ext>
            </a:extLst>
          </p:cNvPr>
          <p:cNvSpPr/>
          <p:nvPr/>
        </p:nvSpPr>
        <p:spPr>
          <a:xfrm>
            <a:off x="5657418" y="2967335"/>
            <a:ext cx="877164"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vs</a:t>
            </a:r>
          </a:p>
        </p:txBody>
      </p:sp>
      <p:sp>
        <p:nvSpPr>
          <p:cNvPr id="40" name="Footer Placeholder 11">
            <a:extLst>
              <a:ext uri="{FF2B5EF4-FFF2-40B4-BE49-F238E27FC236}">
                <a16:creationId xmlns:a16="http://schemas.microsoft.com/office/drawing/2014/main" id="{AE2420FB-5C55-4386-CC96-BB7067FCC500}"/>
              </a:ext>
            </a:extLst>
          </p:cNvPr>
          <p:cNvSpPr txBox="1">
            <a:spLocks/>
          </p:cNvSpPr>
          <p:nvPr/>
        </p:nvSpPr>
        <p:spPr>
          <a:xfrm>
            <a:off x="617412" y="6524127"/>
            <a:ext cx="6637071" cy="365125"/>
          </a:xfrm>
          <a:prstGeom prst="rect">
            <a:avLst/>
          </a:prstGeom>
        </p:spPr>
        <p:txBody>
          <a:bodyPr/>
          <a:lstStyle>
            <a:defPPr>
              <a:defRPr lang="en-US"/>
            </a:defPPr>
            <a:lvl1pPr marL="0" algn="l" defTabSz="914400" rtl="0" eaLnBrk="1" latinLnBrk="0" hangingPunct="1">
              <a:defRPr sz="1100" b="0" i="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cap="none" dirty="0">
                <a:solidFill>
                  <a:schemeClr val="tx2">
                    <a:lumMod val="60000"/>
                    <a:lumOff val="40000"/>
                  </a:schemeClr>
                </a:solidFill>
              </a:rPr>
              <a:t>* https://www.fortinet.com/resources/cyberglossary/it-vs-ot-cybersecurity</a:t>
            </a:r>
          </a:p>
        </p:txBody>
      </p:sp>
    </p:spTree>
    <p:extLst>
      <p:ext uri="{BB962C8B-B14F-4D97-AF65-F5344CB8AC3E}">
        <p14:creationId xmlns:p14="http://schemas.microsoft.com/office/powerpoint/2010/main" val="389335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Prof. Dr. Shareeful Islam</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182881" cy="4404118"/>
          </a:xfrm>
        </p:spPr>
        <p:txBody>
          <a:bodyPr>
            <a:normAutofit/>
          </a:bodyPr>
          <a:lstStyle/>
          <a:p>
            <a:pPr marL="0" indent="0">
              <a:buNone/>
            </a:pPr>
            <a:r>
              <a:rPr lang="en-US" dirty="0"/>
              <a:t>Highly motivated and committed cyber security and risk management professional with experience in research, training and consultancy. </a:t>
            </a:r>
          </a:p>
          <a:p>
            <a:pPr marL="0" indent="0">
              <a:buNone/>
            </a:pPr>
            <a:r>
              <a:rPr lang="en-US" dirty="0"/>
              <a:t>Consultant for managing cyber security risks and information security management system to develop risks management framework following ISO 27001:2013, ISO31000:2018, NIST-CSF, STIX threat modelling, CIS_CSC and other relevant standards in various business environments. </a:t>
            </a:r>
          </a:p>
          <a:p>
            <a:pPr marL="0" indent="0">
              <a:buNone/>
            </a:pPr>
            <a:r>
              <a:rPr lang="en-US" dirty="0"/>
              <a:t>Certified Management of Risks (</a:t>
            </a:r>
            <a:r>
              <a:rPr lang="en-US" dirty="0" err="1"/>
              <a:t>MoR</a:t>
            </a:r>
            <a:r>
              <a:rPr lang="en-US" dirty="0"/>
              <a:t>), PRINCE 2 practitioner and a subject matter expert in Risk Management </a:t>
            </a:r>
          </a:p>
          <a:p>
            <a:pPr marL="0" indent="0">
              <a:buNone/>
            </a:pPr>
            <a:r>
              <a:rPr lang="en-US" dirty="0"/>
              <a:t>Over 90 peer reviewed publications with top journals and conference</a:t>
            </a:r>
          </a:p>
          <a:p>
            <a:pPr marL="0" indent="0">
              <a:buNone/>
            </a:pPr>
            <a:r>
              <a:rPr lang="en-US" dirty="0"/>
              <a:t>https://scholar.google.com/citations?user=IAxS1lsAAAAJ&amp;hl=en</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21" name="Picture Placeholder 20" descr="A person speaking into a microphone&#10;&#10;Description automatically generated">
            <a:extLst>
              <a:ext uri="{FF2B5EF4-FFF2-40B4-BE49-F238E27FC236}">
                <a16:creationId xmlns:a16="http://schemas.microsoft.com/office/drawing/2014/main" id="{D5480851-9AA6-A6C6-659E-CA81E0E733A8}"/>
              </a:ext>
            </a:extLst>
          </p:cNvPr>
          <p:cNvPicPr>
            <a:picLocks noGrp="1" noChangeAspect="1"/>
          </p:cNvPicPr>
          <p:nvPr>
            <p:ph type="pic" sz="quarter" idx="11"/>
          </p:nvPr>
        </p:nvPicPr>
        <p:blipFill>
          <a:blip r:embed="rId2"/>
          <a:srcRect l="239" r="239"/>
          <a:stretch>
            <a:fillRect/>
          </a:stretch>
        </p:blipFill>
        <p:spPr/>
      </p:pic>
    </p:spTree>
    <p:extLst>
      <p:ext uri="{BB962C8B-B14F-4D97-AF65-F5344CB8AC3E}">
        <p14:creationId xmlns:p14="http://schemas.microsoft.com/office/powerpoint/2010/main" val="9718301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6B794F50-5D43-F5C0-A87A-71A2E53B1186}"/>
              </a:ext>
            </a:extLst>
          </p:cNvPr>
          <p:cNvSpPr>
            <a:spLocks noGrp="1"/>
          </p:cNvSpPr>
          <p:nvPr>
            <p:ph type="ctrTitle"/>
          </p:nvPr>
        </p:nvSpPr>
        <p:spPr>
          <a:xfrm>
            <a:off x="796322" y="320040"/>
            <a:ext cx="6732237" cy="852544"/>
          </a:xfrm>
        </p:spPr>
        <p:txBody>
          <a:bodyPr/>
          <a:lstStyle/>
          <a:p>
            <a:pPr algn="l"/>
            <a:r>
              <a:rPr lang="en-GB" dirty="0"/>
              <a:t>IMO Resolution MSC.428(98)</a:t>
            </a:r>
          </a:p>
        </p:txBody>
      </p:sp>
      <p:sp>
        <p:nvSpPr>
          <p:cNvPr id="16" name="Content Placeholder 15">
            <a:extLst>
              <a:ext uri="{FF2B5EF4-FFF2-40B4-BE49-F238E27FC236}">
                <a16:creationId xmlns:a16="http://schemas.microsoft.com/office/drawing/2014/main" id="{320CE638-151B-0B53-CEFF-F7C18805981D}"/>
              </a:ext>
            </a:extLst>
          </p:cNvPr>
          <p:cNvSpPr>
            <a:spLocks noGrp="1"/>
          </p:cNvSpPr>
          <p:nvPr>
            <p:ph sz="quarter" idx="17"/>
          </p:nvPr>
        </p:nvSpPr>
        <p:spPr/>
        <p:txBody>
          <a:bodyPr/>
          <a:lstStyle/>
          <a:p>
            <a:r>
              <a:rPr lang="en-GB" dirty="0"/>
              <a:t>International Maritime Organization’s </a:t>
            </a:r>
            <a:r>
              <a:rPr lang="en-GB" dirty="0">
                <a:hlinkClick r:id="rId2">
                  <a:extLst>
                    <a:ext uri="{A12FA001-AC4F-418D-AE19-62706E023703}">
                      <ahyp:hlinkClr xmlns:ahyp="http://schemas.microsoft.com/office/drawing/2018/hyperlinkcolor" val="tx"/>
                    </a:ext>
                  </a:extLst>
                </a:hlinkClick>
              </a:rPr>
              <a:t>(IMO) Resolution MSC.428(98)</a:t>
            </a:r>
            <a:endParaRPr lang="en-GB" dirty="0"/>
          </a:p>
          <a:p>
            <a:pPr lvl="1"/>
            <a:r>
              <a:rPr lang="en-GB" dirty="0"/>
              <a:t>encourages administrations to ensure that cyber risks are appropriately addressed in existing safety management systems</a:t>
            </a:r>
          </a:p>
          <a:p>
            <a:pPr lvl="1"/>
            <a:r>
              <a:rPr lang="en-GB" dirty="0"/>
              <a:t> Based on </a:t>
            </a:r>
            <a:r>
              <a:rPr lang="en-GB" dirty="0">
                <a:hlinkClick r:id="rId3">
                  <a:extLst>
                    <a:ext uri="{A12FA001-AC4F-418D-AE19-62706E023703}">
                      <ahyp:hlinkClr xmlns:ahyp="http://schemas.microsoft.com/office/drawing/2018/hyperlinkcolor" val="tx"/>
                    </a:ext>
                  </a:extLst>
                </a:hlinkClick>
              </a:rPr>
              <a:t>NIST 800-53 R4 cybersecurity framework</a:t>
            </a:r>
            <a:r>
              <a:rPr lang="en-GB" dirty="0"/>
              <a:t> and tailored for the Maritime industry</a:t>
            </a:r>
            <a:endParaRPr lang="el-GR" dirty="0"/>
          </a:p>
        </p:txBody>
      </p:sp>
      <p:sp>
        <p:nvSpPr>
          <p:cNvPr id="15" name="Picture Placeholder 14">
            <a:extLst>
              <a:ext uri="{FF2B5EF4-FFF2-40B4-BE49-F238E27FC236}">
                <a16:creationId xmlns:a16="http://schemas.microsoft.com/office/drawing/2014/main" id="{C0E5D933-F6B6-50A6-7E9B-ED42C238E4AD}"/>
              </a:ext>
            </a:extLst>
          </p:cNvPr>
          <p:cNvSpPr>
            <a:spLocks noGrp="1"/>
          </p:cNvSpPr>
          <p:nvPr>
            <p:ph type="pic" sz="quarter" idx="11"/>
          </p:nvPr>
        </p:nvSpPr>
        <p:spPr/>
        <p:txBody>
          <a:bodyPr/>
          <a:lstStyle/>
          <a:p>
            <a:endParaRPr lang="en-GB"/>
          </a:p>
        </p:txBody>
      </p:sp>
      <p:sp>
        <p:nvSpPr>
          <p:cNvPr id="12" name="Footer Placeholder 11">
            <a:extLst>
              <a:ext uri="{FF2B5EF4-FFF2-40B4-BE49-F238E27FC236}">
                <a16:creationId xmlns:a16="http://schemas.microsoft.com/office/drawing/2014/main" id="{875F61E9-0A3F-4D72-C76B-0935137F62CA}"/>
              </a:ext>
            </a:extLst>
          </p:cNvPr>
          <p:cNvSpPr>
            <a:spLocks noGrp="1"/>
          </p:cNvSpPr>
          <p:nvPr>
            <p:ph type="ftr" sz="quarter" idx="3"/>
          </p:nvPr>
        </p:nvSpPr>
        <p:spPr/>
        <p:txBody>
          <a:bodyPr/>
          <a:lstStyle/>
          <a:p>
            <a:r>
              <a:rPr lang="en-US" dirty="0"/>
              <a:t>https://www.imo.org/en/OurWork/Security/Pages/Cyber-security.aspx</a:t>
            </a:r>
          </a:p>
        </p:txBody>
      </p:sp>
      <p:sp>
        <p:nvSpPr>
          <p:cNvPr id="13" name="Slide Number Placeholder 12">
            <a:extLst>
              <a:ext uri="{FF2B5EF4-FFF2-40B4-BE49-F238E27FC236}">
                <a16:creationId xmlns:a16="http://schemas.microsoft.com/office/drawing/2014/main" id="{A0776AD6-0B5D-7126-9AD7-741BE04FDD57}"/>
              </a:ext>
            </a:extLst>
          </p:cNvPr>
          <p:cNvSpPr>
            <a:spLocks noGrp="1"/>
          </p:cNvSpPr>
          <p:nvPr>
            <p:ph type="sldNum" sz="quarter" idx="4"/>
          </p:nvPr>
        </p:nvSpPr>
        <p:spPr/>
        <p:txBody>
          <a:bodyPr/>
          <a:lstStyle/>
          <a:p>
            <a:fld id="{3A98EE3D-8CD1-4C3F-BD1C-C98C9596463C}" type="slidenum">
              <a:rPr lang="en-US" smtClean="0"/>
              <a:pPr/>
              <a:t>60</a:t>
            </a:fld>
            <a:endParaRPr lang="en-US" dirty="0"/>
          </a:p>
        </p:txBody>
      </p:sp>
    </p:spTree>
    <p:extLst>
      <p:ext uri="{BB962C8B-B14F-4D97-AF65-F5344CB8AC3E}">
        <p14:creationId xmlns:p14="http://schemas.microsoft.com/office/powerpoint/2010/main" val="39435471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n-US" dirty="0"/>
              <a:t>Thank you</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r>
              <a:rPr lang="en-US" dirty="0"/>
              <a:t>Please send all questions to:</a:t>
            </a:r>
          </a:p>
          <a:p>
            <a:endParaRPr lang="en-US" dirty="0"/>
          </a:p>
          <a:p>
            <a:pPr indent="358775"/>
            <a:r>
              <a:rPr lang="en-US" dirty="0">
                <a:hlinkClick r:id="rId3"/>
              </a:rPr>
              <a:t>shareeful@gmail.com</a:t>
            </a:r>
            <a:endParaRPr lang="en-US" dirty="0"/>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WHAT</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Training Topics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6"/>
            <a:ext cx="4546387" cy="4266467"/>
          </a:xfrm>
        </p:spPr>
        <p:txBody>
          <a:bodyPr>
            <a:noAutofit/>
          </a:bodyPr>
          <a:lstStyle/>
          <a:p>
            <a:pPr>
              <a:spcBef>
                <a:spcPts val="600"/>
              </a:spcBef>
            </a:pPr>
            <a:r>
              <a:rPr lang="en-US" sz="1600" dirty="0"/>
              <a:t>Cyber security  risk management in Maritime  sector</a:t>
            </a:r>
          </a:p>
          <a:p>
            <a:pPr>
              <a:spcBef>
                <a:spcPts val="600"/>
              </a:spcBef>
            </a:pPr>
            <a:r>
              <a:rPr lang="en-US" sz="1600" dirty="0"/>
              <a:t>Risk Management framework Governance processes </a:t>
            </a:r>
          </a:p>
          <a:p>
            <a:pPr>
              <a:spcBef>
                <a:spcPts val="600"/>
              </a:spcBef>
            </a:pPr>
            <a:r>
              <a:rPr lang="en-US" sz="1600" dirty="0"/>
              <a:t>Role, responsibilities and authorities</a:t>
            </a:r>
          </a:p>
          <a:p>
            <a:pPr>
              <a:spcBef>
                <a:spcPts val="600"/>
              </a:spcBef>
            </a:pPr>
            <a:r>
              <a:rPr lang="en-US" sz="1600" dirty="0"/>
              <a:t>Security controls and industry specific standards related to security management and governance</a:t>
            </a:r>
          </a:p>
          <a:p>
            <a:pPr>
              <a:spcBef>
                <a:spcPts val="600"/>
              </a:spcBef>
            </a:pPr>
            <a:endParaRPr lang="en-US" sz="12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31" name="Picture Placeholder 30" descr="A person in a suit holding a book&#10;&#10;Description automatically generated">
            <a:extLst>
              <a:ext uri="{FF2B5EF4-FFF2-40B4-BE49-F238E27FC236}">
                <a16:creationId xmlns:a16="http://schemas.microsoft.com/office/drawing/2014/main" id="{460A1600-5184-3B60-8343-BC4FE5B96ABF}"/>
              </a:ext>
            </a:extLst>
          </p:cNvPr>
          <p:cNvPicPr>
            <a:picLocks noGrp="1" noChangeAspect="1"/>
          </p:cNvPicPr>
          <p:nvPr>
            <p:ph type="pic" sz="quarter" idx="11"/>
          </p:nvPr>
        </p:nvPicPr>
        <p:blipFill>
          <a:blip r:embed="rId2"/>
          <a:srcRect t="10829" b="10829"/>
          <a:stretch>
            <a:fillRect/>
          </a:stretch>
        </p:blipFill>
        <p:spPr/>
      </p:pic>
    </p:spTree>
    <p:extLst>
      <p:ext uri="{BB962C8B-B14F-4D97-AF65-F5344CB8AC3E}">
        <p14:creationId xmlns:p14="http://schemas.microsoft.com/office/powerpoint/2010/main" val="3432177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WHY</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n-US" dirty="0"/>
              <a:t>Learning Outcomes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4786877" cy="2569866"/>
          </a:xfrm>
        </p:spPr>
        <p:txBody>
          <a:bodyPr>
            <a:noAutofit/>
          </a:bodyPr>
          <a:lstStyle/>
          <a:p>
            <a:pPr>
              <a:spcBef>
                <a:spcPts val="600"/>
              </a:spcBef>
            </a:pPr>
            <a:r>
              <a:rPr lang="en-US" sz="1600" dirty="0">
                <a:solidFill>
                  <a:schemeClr val="bg2"/>
                </a:solidFill>
              </a:rPr>
              <a:t>Demonstrate an in-depth understanding of cyber security risk management framework in maritime  sector;</a:t>
            </a:r>
          </a:p>
          <a:p>
            <a:pPr>
              <a:spcBef>
                <a:spcPts val="600"/>
              </a:spcBef>
            </a:pPr>
            <a:r>
              <a:rPr lang="en-US" sz="1600" dirty="0">
                <a:solidFill>
                  <a:schemeClr val="bg2"/>
                </a:solidFill>
              </a:rPr>
              <a:t>Recognize the significant cybersecurity governance structures and processes;</a:t>
            </a:r>
          </a:p>
          <a:p>
            <a:pPr>
              <a:spcBef>
                <a:spcPts val="600"/>
              </a:spcBef>
            </a:pPr>
            <a:r>
              <a:rPr lang="en-US" sz="1600" dirty="0">
                <a:solidFill>
                  <a:schemeClr val="bg2"/>
                </a:solidFill>
              </a:rPr>
              <a:t>Critically assess and report security risk and suggest suitable mitigation strategies in professional manner </a:t>
            </a:r>
          </a:p>
          <a:p>
            <a:pPr>
              <a:spcBef>
                <a:spcPts val="600"/>
              </a:spcBef>
            </a:pPr>
            <a:r>
              <a:rPr lang="en-US" sz="1600" dirty="0">
                <a:solidFill>
                  <a:schemeClr val="bg2"/>
                </a:solidFill>
              </a:rPr>
              <a:t>Critically develop and evaluate security policy and select controls by following ISO 27019 for security governance.</a:t>
            </a:r>
          </a:p>
          <a:p>
            <a:pPr>
              <a:spcBef>
                <a:spcPts val="600"/>
              </a:spcBef>
            </a:pPr>
            <a:endParaRPr lang="en-US" sz="1200" dirty="0"/>
          </a:p>
          <a:p>
            <a:pPr>
              <a:spcBef>
                <a:spcPts val="600"/>
              </a:spcBef>
            </a:pPr>
            <a:endParaRPr lang="en-US" sz="12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7" name="Picture Placeholder 6" descr="A person pointing at papers&#10;&#10;Description automatically generated">
            <a:extLst>
              <a:ext uri="{FF2B5EF4-FFF2-40B4-BE49-F238E27FC236}">
                <a16:creationId xmlns:a16="http://schemas.microsoft.com/office/drawing/2014/main" id="{411E2CAA-211E-DCAC-3A97-522C2D95BBD3}"/>
              </a:ext>
            </a:extLst>
          </p:cNvPr>
          <p:cNvPicPr>
            <a:picLocks noGrp="1" noChangeAspect="1"/>
          </p:cNvPicPr>
          <p:nvPr>
            <p:ph type="pic" sz="quarter" idx="11"/>
          </p:nvPr>
        </p:nvPicPr>
        <p:blipFill>
          <a:blip r:embed="rId2"/>
          <a:srcRect l="4194" r="4194"/>
          <a:stretch>
            <a:fillRect/>
          </a:stretch>
        </p:blipFill>
        <p:spPr/>
      </p:pic>
    </p:spTree>
    <p:extLst>
      <p:ext uri="{BB962C8B-B14F-4D97-AF65-F5344CB8AC3E}">
        <p14:creationId xmlns:p14="http://schemas.microsoft.com/office/powerpoint/2010/main" val="91944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a:bodyPr>
          <a:lstStyle/>
          <a:p>
            <a:r>
              <a:rPr lang="en-US" dirty="0">
                <a:solidFill>
                  <a:schemeClr val="accent1"/>
                </a:solidFill>
              </a:rPr>
              <a:t>Training Outline: </a:t>
            </a:r>
            <a:br>
              <a:rPr lang="en-US" dirty="0">
                <a:solidFill>
                  <a:schemeClr val="accent1"/>
                </a:solidFill>
              </a:rPr>
            </a:br>
            <a:r>
              <a:rPr lang="en-US" sz="2800" dirty="0">
                <a:solidFill>
                  <a:schemeClr val="accent1"/>
                </a:solidFill>
              </a:rPr>
              <a:t>Part 1</a:t>
            </a: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9</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Topic-1: Cyber security</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510108"/>
            <a:ext cx="6980091" cy="918891"/>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Cyber security fundamentals</a:t>
            </a:r>
          </a:p>
          <a:p>
            <a:pPr>
              <a:spcBef>
                <a:spcPts val="600"/>
              </a:spcBef>
              <a:spcAft>
                <a:spcPts val="0"/>
              </a:spcAft>
            </a:pPr>
            <a:r>
              <a:rPr lang="en-US" sz="1400" dirty="0"/>
              <a:t>Cyber security context in energy sector </a:t>
            </a:r>
          </a:p>
        </p:txBody>
      </p:sp>
      <p:sp>
        <p:nvSpPr>
          <p:cNvPr id="29" name="Text Placeholder 10">
            <a:extLst>
              <a:ext uri="{FF2B5EF4-FFF2-40B4-BE49-F238E27FC236}">
                <a16:creationId xmlns:a16="http://schemas.microsoft.com/office/drawing/2014/main" id="{61C6165D-1CE5-9474-8E2F-E7C58C8CABBE}"/>
              </a:ext>
            </a:extLst>
          </p:cNvPr>
          <p:cNvSpPr txBox="1">
            <a:spLocks/>
          </p:cNvSpPr>
          <p:nvPr/>
        </p:nvSpPr>
        <p:spPr>
          <a:xfrm>
            <a:off x="805286" y="3732905"/>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Topic-2: Risk Management framework</a:t>
            </a:r>
          </a:p>
        </p:txBody>
      </p:sp>
      <p:sp>
        <p:nvSpPr>
          <p:cNvPr id="30" name="Text Placeholder 22">
            <a:extLst>
              <a:ext uri="{FF2B5EF4-FFF2-40B4-BE49-F238E27FC236}">
                <a16:creationId xmlns:a16="http://schemas.microsoft.com/office/drawing/2014/main" id="{5DB36269-76D5-9328-F226-43C2864D432B}"/>
              </a:ext>
            </a:extLst>
          </p:cNvPr>
          <p:cNvSpPr txBox="1">
            <a:spLocks/>
          </p:cNvSpPr>
          <p:nvPr/>
        </p:nvSpPr>
        <p:spPr>
          <a:xfrm>
            <a:off x="805287" y="4078933"/>
            <a:ext cx="4742073" cy="1561905"/>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Risk management Basics</a:t>
            </a:r>
          </a:p>
          <a:p>
            <a:pPr>
              <a:spcBef>
                <a:spcPts val="600"/>
              </a:spcBef>
              <a:spcAft>
                <a:spcPts val="0"/>
              </a:spcAft>
            </a:pPr>
            <a:r>
              <a:rPr lang="en-US" sz="1400" dirty="0"/>
              <a:t>Principles of risk management and processes</a:t>
            </a:r>
          </a:p>
          <a:p>
            <a:pPr>
              <a:spcBef>
                <a:spcPts val="600"/>
              </a:spcBef>
              <a:spcAft>
                <a:spcPts val="0"/>
              </a:spcAft>
            </a:pPr>
            <a:r>
              <a:rPr lang="en-US" sz="1400" dirty="0"/>
              <a:t>Cybersecurity threats and vulnerability management</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sp>
        <p:nvSpPr>
          <p:cNvPr id="2" name="Footer Placeholder 1">
            <a:extLst>
              <a:ext uri="{FF2B5EF4-FFF2-40B4-BE49-F238E27FC236}">
                <a16:creationId xmlns:a16="http://schemas.microsoft.com/office/drawing/2014/main" id="{26E31E1F-04A7-FD67-CD24-E41E73A9851A}"/>
              </a:ext>
            </a:extLst>
          </p:cNvPr>
          <p:cNvSpPr>
            <a:spLocks noGrp="1"/>
          </p:cNvSpPr>
          <p:nvPr>
            <p:ph type="ftr" sz="quarter" idx="3"/>
          </p:nvPr>
        </p:nvSpPr>
        <p:spPr/>
        <p:txBody>
          <a:bodyPr/>
          <a:lstStyle/>
          <a:p>
            <a:r>
              <a:rPr lang="en-US"/>
              <a:t>CSP Training Module Name: Presentation Template Created by PR</a:t>
            </a:r>
            <a:endParaRPr lang="en-US" dirty="0"/>
          </a:p>
        </p:txBody>
      </p:sp>
    </p:spTree>
    <p:extLst>
      <p:ext uri="{BB962C8B-B14F-4D97-AF65-F5344CB8AC3E}">
        <p14:creationId xmlns:p14="http://schemas.microsoft.com/office/powerpoint/2010/main" val="3113797553"/>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3549f8e-45d3-4163-ab1e-9d454f41c998" xsi:nil="true"/>
    <MediaServiceKeyPoints xmlns="92a3fbd7-68e5-441b-b93a-40fc3f2f99c1" xsi:nil="true"/>
    <lcf76f155ced4ddcb4097134ff3c332f xmlns="92a3fbd7-68e5-441b-b93a-40fc3f2f99c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ABC7CD81F104C47AB71A5AD1D5D1FAC" ma:contentTypeVersion="20" ma:contentTypeDescription="Create a new document." ma:contentTypeScope="" ma:versionID="b39a5559e9fbdb6117dbc6e50010340f">
  <xsd:schema xmlns:xsd="http://www.w3.org/2001/XMLSchema" xmlns:xs="http://www.w3.org/2001/XMLSchema" xmlns:p="http://schemas.microsoft.com/office/2006/metadata/properties" xmlns:ns2="13549f8e-45d3-4163-ab1e-9d454f41c998" xmlns:ns3="92a3fbd7-68e5-441b-b93a-40fc3f2f99c1" targetNamespace="http://schemas.microsoft.com/office/2006/metadata/properties" ma:root="true" ma:fieldsID="3dd443bd725e37c0ade5e2bc146c29dd" ns2:_="" ns3:_="">
    <xsd:import namespace="13549f8e-45d3-4163-ab1e-9d454f41c998"/>
    <xsd:import namespace="92a3fbd7-68e5-441b-b93a-40fc3f2f99c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2: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549f8e-45d3-4163-ab1e-9d454f41c9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125c5a7-0c06-4abf-8040-de8bf7497027}" ma:internalName="TaxCatchAll" ma:showField="CatchAllData" ma:web="13549f8e-45d3-4163-ab1e-9d454f41c99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2a3fbd7-68e5-441b-b93a-40fc3f2f99c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7057f8b-f80c-495c-bc2e-dcf47f2a1df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2.xml><?xml version="1.0" encoding="utf-8"?>
<ds:datastoreItem xmlns:ds="http://schemas.openxmlformats.org/officeDocument/2006/customXml" ds:itemID="{EC15CCAF-B227-4420-8A82-899C4EC3371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 ds:uri="13549f8e-45d3-4163-ab1e-9d454f41c998"/>
    <ds:schemaRef ds:uri="92a3fbd7-68e5-441b-b93a-40fc3f2f99c1"/>
  </ds:schemaRefs>
</ds:datastoreItem>
</file>

<file path=customXml/itemProps3.xml><?xml version="1.0" encoding="utf-8"?>
<ds:datastoreItem xmlns:ds="http://schemas.openxmlformats.org/officeDocument/2006/customXml" ds:itemID="{DB0C8BF5-F329-44DE-986F-1EC058DFED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549f8e-45d3-4163-ab1e-9d454f41c998"/>
    <ds:schemaRef ds:uri="92a3fbd7-68e5-441b-b93a-40fc3f2f99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4615</Words>
  <Application>Microsoft Office PowerPoint</Application>
  <PresentationFormat>Ευρεία οθόνη</PresentationFormat>
  <Paragraphs>600</Paragraphs>
  <Slides>61</Slides>
  <Notes>3</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61</vt:i4>
      </vt:variant>
    </vt:vector>
  </HeadingPairs>
  <TitlesOfParts>
    <vt:vector size="72" baseType="lpstr">
      <vt:lpstr>ＭＳ Ｐゴシック</vt:lpstr>
      <vt:lpstr>Arial</vt:lpstr>
      <vt:lpstr>Book Antiqua</vt:lpstr>
      <vt:lpstr>Calibri</vt:lpstr>
      <vt:lpstr>Century Gothic</vt:lpstr>
      <vt:lpstr>Courier New</vt:lpstr>
      <vt:lpstr>IBM Plex Sans</vt:lpstr>
      <vt:lpstr>Lucida Sans Unicode</vt:lpstr>
      <vt:lpstr>Times New Roman</vt:lpstr>
      <vt:lpstr>Wingdings</vt:lpstr>
      <vt:lpstr>Custom</vt:lpstr>
      <vt:lpstr>Cybersecurity Risk Management and Governance</vt:lpstr>
      <vt:lpstr>Cybersecurity Risk Management and Governance</vt:lpstr>
      <vt:lpstr>CSP Training Logistic: When-Where-How</vt:lpstr>
      <vt:lpstr>Value Propositions</vt:lpstr>
      <vt:lpstr>WHO</vt:lpstr>
      <vt:lpstr>WHO</vt:lpstr>
      <vt:lpstr>WHAT</vt:lpstr>
      <vt:lpstr>WHY</vt:lpstr>
      <vt:lpstr>Training Outline:  Part 1</vt:lpstr>
      <vt:lpstr>  Information Security Vs. Cyber Security</vt:lpstr>
      <vt:lpstr>Παρουσίαση του PowerPoint</vt:lpstr>
      <vt:lpstr>  Security Target</vt:lpstr>
      <vt:lpstr>Παρουσίαση του PowerPoint</vt:lpstr>
      <vt:lpstr>  Key Information Security Concepts</vt:lpstr>
      <vt:lpstr>  Key Information Security Concepts</vt:lpstr>
      <vt:lpstr>  Cyber security  in maritime sector</vt:lpstr>
      <vt:lpstr>Cyber security  in maritime sector</vt:lpstr>
      <vt:lpstr>Παρουσίαση του PowerPoint</vt:lpstr>
      <vt:lpstr>               What is Risk? </vt:lpstr>
      <vt:lpstr>         What is Cyber Security Risk? </vt:lpstr>
      <vt:lpstr>   Risk Management framework</vt:lpstr>
      <vt:lpstr>   ISO 31000:Risk Management</vt:lpstr>
      <vt:lpstr>   Risk Management Activity</vt:lpstr>
      <vt:lpstr>          Asset types </vt:lpstr>
      <vt:lpstr>   Organizational Assets </vt:lpstr>
      <vt:lpstr>   Asset Inventory </vt:lpstr>
      <vt:lpstr>   Threat Identification related to the Assets</vt:lpstr>
      <vt:lpstr>   Threats</vt:lpstr>
      <vt:lpstr>   Vulnerabilities</vt:lpstr>
      <vt:lpstr>   Risk Analysis </vt:lpstr>
      <vt:lpstr>   Risk Analysis</vt:lpstr>
      <vt:lpstr>   Risk Analysis</vt:lpstr>
      <vt:lpstr>   Risk Analysis</vt:lpstr>
      <vt:lpstr>   Risk Analysis</vt:lpstr>
      <vt:lpstr>   Risk Control</vt:lpstr>
      <vt:lpstr>   Risk Control Strategy</vt:lpstr>
      <vt:lpstr>   Risk Control Strategy</vt:lpstr>
      <vt:lpstr>  Vulnerabilities </vt:lpstr>
      <vt:lpstr>Vulnerabilities</vt:lpstr>
      <vt:lpstr>   Attack Vectors Reaching the ICS/SCADA Network</vt:lpstr>
      <vt:lpstr>   Threats and risks in Scada</vt:lpstr>
      <vt:lpstr>   Vulnerabilities</vt:lpstr>
      <vt:lpstr>   Controls</vt:lpstr>
      <vt:lpstr>Training Outline:  Part 2</vt:lpstr>
      <vt:lpstr>Topic-2:  Risk Management framework</vt:lpstr>
      <vt:lpstr>Topic-3:  Security controls and standards of the specific domain.</vt:lpstr>
      <vt:lpstr>Evaluation method</vt:lpstr>
      <vt:lpstr>Introduction to  ISO/IEC 27001</vt:lpstr>
      <vt:lpstr>ISO/IEC 27001  Revision history</vt:lpstr>
      <vt:lpstr>ISO/IEC 27001 Structure</vt:lpstr>
      <vt:lpstr>ISO/IEC 27001 Structure</vt:lpstr>
      <vt:lpstr>ISO/IEC 27001 Clauses</vt:lpstr>
      <vt:lpstr>ISO/IEC 27001 Clauses</vt:lpstr>
      <vt:lpstr>ISO 27001 – Annex A</vt:lpstr>
      <vt:lpstr>ISO 27001 – Annex A</vt:lpstr>
      <vt:lpstr>Structure of the controls</vt:lpstr>
      <vt:lpstr>ISO/IEC 27002:2022</vt:lpstr>
      <vt:lpstr>ISO/IEC 27002:2022 - Attributes</vt:lpstr>
      <vt:lpstr>Standard IT environments VS Process control systems used by energy utilities and energy suppliers</vt:lpstr>
      <vt:lpstr>IMO Resolution MSC.428(98)</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CyberSecPro Training Presentation Template</dc:title>
  <dc:subject>CyberSecPro Modules</dc:subject>
  <dc:creator/>
  <cp:lastModifiedBy/>
  <cp:revision>1</cp:revision>
  <dcterms:created xsi:type="dcterms:W3CDTF">2023-07-18T15:28:54Z</dcterms:created>
  <dcterms:modified xsi:type="dcterms:W3CDTF">2024-12-06T12:21:10Z</dcterms:modified>
  <cp:version>Ver-1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