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8.xml"/>
  <Override ContentType="application/vnd.ms-office.chartcolorstyle+xml" PartName="/ppt/charts/colors11.xml"/>
  <Override ContentType="application/vnd.ms-office.chartcolorstyle+xml" PartName="/ppt/charts/colors15.xml"/>
  <Override ContentType="application/vnd.ms-office.chartcolorstyle+xml" PartName="/ppt/charts/colors13.xml"/>
  <Override ContentType="application/vnd.ms-office.chartcolorstyle+xml" PartName="/ppt/charts/colors14.xml"/>
  <Override ContentType="application/vnd.ms-office.chartcolorstyle+xml" PartName="/ppt/charts/colors5.xml"/>
  <Override ContentType="application/vnd.ms-office.chartcolorstyle+xml" PartName="/ppt/charts/colors2.xml"/>
  <Override ContentType="application/vnd.ms-office.chartcolorstyle+xml" PartName="/ppt/charts/colors3.xml"/>
  <Override ContentType="application/vnd.ms-office.chartcolorstyle+xml" PartName="/ppt/charts/colors7.xml"/>
  <Override ContentType="application/vnd.ms-office.chartcolorstyle+xml" PartName="/ppt/charts/colors10.xml"/>
  <Override ContentType="application/vnd.ms-office.chartcolorstyle+xml" PartName="/ppt/charts/colors9.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12.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11.xml"/>
  <Override ContentType="application/vnd.openxmlformats-officedocument.drawingml.chart+xml" PartName="/ppt/charts/chart15.xml"/>
  <Override ContentType="application/vnd.openxmlformats-officedocument.drawingml.chart+xml" PartName="/ppt/charts/chart1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5.xml"/>
  <Override ContentType="application/vnd.ms-office.chartstyle+xml" PartName="/ppt/charts/style8.xml"/>
  <Override ContentType="application/vnd.ms-office.chartstyle+xml" PartName="/ppt/charts/style1.xml"/>
  <Override ContentType="application/vnd.ms-office.chartstyle+xml" PartName="/ppt/charts/style12.xml"/>
  <Override ContentType="application/vnd.ms-office.chartstyle+xml" PartName="/ppt/charts/style14.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7.xml"/>
  <Override ContentType="application/vnd.ms-office.chartstyle+xml" PartName="/ppt/charts/style6.xml"/>
  <Override ContentType="application/vnd.ms-office.chartstyle+xml" PartName="/ppt/charts/style11.xml"/>
  <Override ContentType="application/vnd.ms-office.chartstyle+xml" PartName="/ppt/charts/style2.xml"/>
  <Override ContentType="application/vnd.ms-office.chartstyle+xml" PartName="/ppt/charts/style13.xml"/>
  <Override ContentType="application/vnd.ms-office.chartstyle+xml" PartName="/ppt/charts/style15.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Lst>
  <p:sldSz cy="6858000" cx="12192000"/>
  <p:notesSz cx="6858000" cy="9144000"/>
  <p:embeddedFontLst>
    <p:embeddedFont>
      <p:font typeface="Book Antiqua"/>
      <p:regular r:id="rId94"/>
      <p:bold r:id="rId95"/>
      <p:italic r:id="rId96"/>
      <p:boldItalic r:id="rId97"/>
    </p:embeddedFont>
    <p:embeddedFont>
      <p:font typeface="Century Gothic"/>
      <p:regular r:id="rId98"/>
      <p:bold r:id="rId99"/>
      <p:italic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02" roundtripDataSignature="AMtx7mhHQ0XaRjDdN7JC9uscyjRel4rU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246E31-3722-4C24-8F1A-36C41509DDFA}">
  <a:tblStyle styleId="{55246E31-3722-4C24-8F1A-36C41509DDFA}"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customschemas.google.com/relationships/presentationmetadata" Target="metadata"/><Relationship Id="rId101" Type="http://schemas.openxmlformats.org/officeDocument/2006/relationships/font" Target="fonts/CenturyGothic-boldItalic.fntdata"/><Relationship Id="rId100" Type="http://schemas.openxmlformats.org/officeDocument/2006/relationships/font" Target="fonts/CenturyGothic-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BookAntiqua-bold.fntdata"/><Relationship Id="rId94" Type="http://schemas.openxmlformats.org/officeDocument/2006/relationships/font" Target="fonts/BookAntiqua-regular.fntdata"/><Relationship Id="rId97" Type="http://schemas.openxmlformats.org/officeDocument/2006/relationships/font" Target="fonts/BookAntiqua-boldItalic.fntdata"/><Relationship Id="rId96" Type="http://schemas.openxmlformats.org/officeDocument/2006/relationships/font" Target="fonts/BookAntiqua-italic.fntdata"/><Relationship Id="rId11" Type="http://schemas.openxmlformats.org/officeDocument/2006/relationships/slide" Target="slides/slide5.xml"/><Relationship Id="rId99" Type="http://schemas.openxmlformats.org/officeDocument/2006/relationships/font" Target="fonts/CenturyGothic-bold.fntdata"/><Relationship Id="rId10" Type="http://schemas.openxmlformats.org/officeDocument/2006/relationships/slide" Target="slides/slide4.xml"/><Relationship Id="rId98" Type="http://schemas.openxmlformats.org/officeDocument/2006/relationships/font" Target="fonts/CenturyGothic-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oleObject" Target="Book1" TargetMode="External"/></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oleObject" Target="Book1" TargetMode="External"/></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Book1" TargetMode="External"/></Relationships>
</file>

<file path=ppt/charts/chart1.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2A9-4016-A2EB-0516B4435BA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2A9-4016-A2EB-0516B4435BAE}"/>
              </c:ext>
            </c:extLst>
          </c:dPt>
          <c:dLbls>
            <c:dLbl>
              <c:idx val="1"/>
              <c:delete val="1"/>
              <c:extLst>
                <c:ext xmlns:c15="http://schemas.microsoft.com/office/drawing/2012/chart" uri="{CE6537A1-D6FC-4f65-9D91-7224C49458BB}"/>
                <c:ext xmlns:c16="http://schemas.microsoft.com/office/drawing/2014/chart" uri="{C3380CC4-5D6E-409C-BE32-E72D297353CC}">
                  <c16:uniqueId val="{00000003-92A9-4016-A2EB-0516B4435BA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Sheet1!$A$1:$B$1</c:f>
              <c:strCache>
                <c:ptCount val="2"/>
                <c:pt idx="0">
                  <c:v>Controlli specifici per la salute</c:v>
                </c:pt>
                <c:pt idx="1">
                  <c:v>Controlli non specifici per la salute</c:v>
                </c:pt>
              </c:strCache>
            </c:strRef>
          </c:cat>
          <c:val>
            <c:numRef>
              <c:f>Sheet1!$A$2:$B$2</c:f>
              <c:numCache>
                <c:formatCode>General</c:formatCode>
                <c:ptCount val="2"/>
                <c:pt idx="0">
                  <c:v>2</c:v>
                </c:pt>
                <c:pt idx="1">
                  <c:v>0</c:v>
                </c:pt>
              </c:numCache>
            </c:numRef>
          </c:val>
          <c:extLst>
            <c:ext xmlns:c16="http://schemas.microsoft.com/office/drawing/2014/chart" uri="{C3380CC4-5D6E-409C-BE32-E72D297353CC}">
              <c16:uniqueId val="{00000004-92A9-4016-A2EB-0516B4435BA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0.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395-4E8F-94CD-4713FC271A2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395-4E8F-94CD-4713FC271A2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Sheet10!$A$1:$B$1</c:f>
              <c:strCache>
                <c:ptCount val="2"/>
                <c:pt idx="0">
                  <c:v>Controlli specifici per la salute</c:v>
                </c:pt>
                <c:pt idx="1">
                  <c:v>Controlli non specifici per la salute</c:v>
                </c:pt>
              </c:strCache>
            </c:strRef>
          </c:cat>
          <c:val>
            <c:numRef>
              <c:f>Sheet10!$A$2:$B$2</c:f>
              <c:numCache>
                <c:formatCode>General</c:formatCode>
                <c:ptCount val="2"/>
                <c:pt idx="0">
                  <c:v>3</c:v>
                </c:pt>
                <c:pt idx="1">
                  <c:v>13</c:v>
                </c:pt>
              </c:numCache>
            </c:numRef>
          </c:val>
          <c:extLst>
            <c:ext xmlns:c16="http://schemas.microsoft.com/office/drawing/2014/chart" uri="{C3380CC4-5D6E-409C-BE32-E72D297353CC}">
              <c16:uniqueId val="{00000004-F395-4E8F-94CD-4713FC271A2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1.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4EF-40B1-BA64-40D1799116E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4EF-40B1-BA64-40D1799116E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Sheet11!$A$1:$B$1</c:f>
              <c:strCache>
                <c:ptCount val="2"/>
                <c:pt idx="0">
                  <c:v>Controlli specifici per la salute</c:v>
                </c:pt>
                <c:pt idx="1">
                  <c:v>Controlli non specifici per la salute</c:v>
                </c:pt>
              </c:strCache>
            </c:strRef>
          </c:cat>
          <c:val>
            <c:numRef>
              <c:f>Sheet11!$A$2:$B$2</c:f>
              <c:numCache>
                <c:formatCode>General</c:formatCode>
                <c:ptCount val="2"/>
                <c:pt idx="0">
                  <c:v>1</c:v>
                </c:pt>
                <c:pt idx="1">
                  <c:v>4</c:v>
                </c:pt>
              </c:numCache>
            </c:numRef>
          </c:val>
          <c:extLst>
            <c:ext xmlns:c16="http://schemas.microsoft.com/office/drawing/2014/chart" uri="{C3380CC4-5D6E-409C-BE32-E72D297353CC}">
              <c16:uniqueId val="{00000004-94EF-40B1-BA64-40D1799116E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2.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E8B-4B9E-92D1-0F1019700A31}"/>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E8B-4B9E-92D1-0F1019700A3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Sheet12!$A$1:$B$1</c:f>
              <c:strCache>
                <c:ptCount val="2"/>
                <c:pt idx="0">
                  <c:v>Controlli specifici per la salute</c:v>
                </c:pt>
                <c:pt idx="1">
                  <c:v>Controlli non specifici per la salute</c:v>
                </c:pt>
              </c:strCache>
            </c:strRef>
          </c:cat>
          <c:val>
            <c:numRef>
              <c:f>Sheet12!$A$2:$B$2</c:f>
              <c:numCache>
                <c:formatCode>General</c:formatCode>
                <c:ptCount val="2"/>
                <c:pt idx="0">
                  <c:v>1</c:v>
                </c:pt>
                <c:pt idx="1">
                  <c:v>6</c:v>
                </c:pt>
              </c:numCache>
            </c:numRef>
          </c:val>
          <c:extLst>
            <c:ext xmlns:c16="http://schemas.microsoft.com/office/drawing/2014/chart" uri="{C3380CC4-5D6E-409C-BE32-E72D297353CC}">
              <c16:uniqueId val="{00000004-DE8B-4B9E-92D1-0F1019700A3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3.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D6D-41DB-B876-439788EEC0F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D6D-41DB-B876-439788EEC0F0}"/>
              </c:ext>
            </c:extLst>
          </c:dPt>
          <c:dLbls>
            <c:dLbl>
              <c:idx val="0"/>
              <c:delete val="1"/>
              <c:extLst>
                <c:ext xmlns:c15="http://schemas.microsoft.com/office/drawing/2012/chart" uri="{CE6537A1-D6FC-4f65-9D91-7224C49458BB}"/>
                <c:ext xmlns:c16="http://schemas.microsoft.com/office/drawing/2014/chart" uri="{C3380CC4-5D6E-409C-BE32-E72D297353CC}">
                  <c16:uniqueId val="{00000001-6D6D-41DB-B876-439788EEC0F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Sheet13!$A$1:$B$1</c:f>
              <c:strCache>
                <c:ptCount val="2"/>
                <c:pt idx="0">
                  <c:v>Controlli specifici per la salute</c:v>
                </c:pt>
                <c:pt idx="1">
                  <c:v>Controlli non specifici per la salute</c:v>
                </c:pt>
              </c:strCache>
            </c:strRef>
          </c:cat>
          <c:val>
            <c:numRef>
              <c:f>Sheet13!$A$2:$B$2</c:f>
              <c:numCache>
                <c:formatCode>General</c:formatCode>
                <c:ptCount val="2"/>
                <c:pt idx="0">
                  <c:v>0</c:v>
                </c:pt>
                <c:pt idx="1">
                  <c:v>4</c:v>
                </c:pt>
              </c:numCache>
            </c:numRef>
          </c:val>
          <c:extLst>
            <c:ext xmlns:c16="http://schemas.microsoft.com/office/drawing/2014/chart" uri="{C3380CC4-5D6E-409C-BE32-E72D297353CC}">
              <c16:uniqueId val="{00000004-6D6D-41DB-B876-439788EEC0F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4.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571-4E7B-9662-106A6AE21AF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571-4E7B-9662-106A6AE21AFE}"/>
              </c:ext>
            </c:extLst>
          </c:dPt>
          <c:dLbls>
            <c:dLbl>
              <c:idx val="0"/>
              <c:delete val="1"/>
              <c:extLst>
                <c:ext xmlns:c15="http://schemas.microsoft.com/office/drawing/2012/chart" uri="{CE6537A1-D6FC-4f65-9D91-7224C49458BB}"/>
                <c:ext xmlns:c16="http://schemas.microsoft.com/office/drawing/2014/chart" uri="{C3380CC4-5D6E-409C-BE32-E72D297353CC}">
                  <c16:uniqueId val="{00000001-2571-4E7B-9662-106A6AE21AF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Sheet14!$A$1:$B$1</c:f>
              <c:strCache>
                <c:ptCount val="2"/>
                <c:pt idx="0">
                  <c:v>Controlli specifici per la salute</c:v>
                </c:pt>
                <c:pt idx="1">
                  <c:v>Controlli non specifici per la salute</c:v>
                </c:pt>
              </c:strCache>
            </c:strRef>
          </c:cat>
          <c:val>
            <c:numRef>
              <c:f>Sheet14!$A$2:$B$2</c:f>
              <c:numCache>
                <c:formatCode>General</c:formatCode>
                <c:ptCount val="2"/>
                <c:pt idx="0">
                  <c:v>0</c:v>
                </c:pt>
                <c:pt idx="1">
                  <c:v>8</c:v>
                </c:pt>
              </c:numCache>
            </c:numRef>
          </c:val>
          <c:extLst>
            <c:ext xmlns:c16="http://schemas.microsoft.com/office/drawing/2014/chart" uri="{C3380CC4-5D6E-409C-BE32-E72D297353CC}">
              <c16:uniqueId val="{00000004-2571-4E7B-9662-106A6AE21AF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5.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0DB-4EE8-B9B1-24AEFC42339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0DB-4EE8-B9B1-24AEFC42339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Sheet15!$B$1:$C$1</c:f>
              <c:strCache>
                <c:ptCount val="2"/>
                <c:pt idx="0">
                  <c:v>Controlli con indicazioni aggiuntive</c:v>
                </c:pt>
                <c:pt idx="1">
                  <c:v>Controlli senza ulteriori indicazioni</c:v>
                </c:pt>
              </c:strCache>
            </c:strRef>
          </c:cat>
          <c:val>
            <c:numRef>
              <c:f>Sheet15!$B$2:$C$2</c:f>
              <c:numCache>
                <c:formatCode>General</c:formatCode>
                <c:ptCount val="2"/>
                <c:pt idx="0">
                  <c:v>72</c:v>
                </c:pt>
                <c:pt idx="1">
                  <c:v>45</c:v>
                </c:pt>
              </c:numCache>
            </c:numRef>
          </c:val>
          <c:extLst>
            <c:ext xmlns:c16="http://schemas.microsoft.com/office/drawing/2014/chart" uri="{C3380CC4-5D6E-409C-BE32-E72D297353CC}">
              <c16:uniqueId val="{00000004-10DB-4EE8-B9B1-24AEFC42339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2.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A72-4C6A-AD98-25A328AEA85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A72-4C6A-AD98-25A328AEA8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Sheet2!$A$1:$B$1</c:f>
              <c:strCache>
                <c:ptCount val="2"/>
                <c:pt idx="0">
                  <c:v>Controlli specifici per la salute</c:v>
                </c:pt>
                <c:pt idx="1">
                  <c:v>Controlli non specifici per la salute</c:v>
                </c:pt>
              </c:strCache>
            </c:strRef>
          </c:cat>
          <c:val>
            <c:numRef>
              <c:f>Sheet2!$A$2:$B$2</c:f>
              <c:numCache>
                <c:formatCode>General</c:formatCode>
                <c:ptCount val="2"/>
                <c:pt idx="0">
                  <c:v>3</c:v>
                </c:pt>
                <c:pt idx="1">
                  <c:v>4</c:v>
                </c:pt>
              </c:numCache>
            </c:numRef>
          </c:val>
          <c:extLst>
            <c:ext xmlns:c16="http://schemas.microsoft.com/office/drawing/2014/chart" uri="{C3380CC4-5D6E-409C-BE32-E72D297353CC}">
              <c16:uniqueId val="{00000004-8A72-4C6A-AD98-25A328AEA85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3.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395-40CA-9A66-3157C1DB036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395-40CA-9A66-3157C1DB036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Sheet3!$A$1:$B$1</c:f>
              <c:strCache>
                <c:ptCount val="2"/>
                <c:pt idx="0">
                  <c:v>Controlli specifici per la salute</c:v>
                </c:pt>
                <c:pt idx="1">
                  <c:v>Controlli non specifici per la salute</c:v>
                </c:pt>
              </c:strCache>
            </c:strRef>
          </c:cat>
          <c:val>
            <c:numRef>
              <c:f>Sheet3!$A$2:$B$2</c:f>
              <c:numCache>
                <c:formatCode>General</c:formatCode>
                <c:ptCount val="2"/>
                <c:pt idx="0">
                  <c:v>3</c:v>
                </c:pt>
                <c:pt idx="1">
                  <c:v>3</c:v>
                </c:pt>
              </c:numCache>
            </c:numRef>
          </c:val>
          <c:extLst>
            <c:ext xmlns:c16="http://schemas.microsoft.com/office/drawing/2014/chart" uri="{C3380CC4-5D6E-409C-BE32-E72D297353CC}">
              <c16:uniqueId val="{00000004-A395-40CA-9A66-3157C1DB036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4.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B11-4122-816E-71C3976EDBD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B11-4122-816E-71C3976EDBD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Sheet4!$A$1:$B$1</c:f>
              <c:strCache>
                <c:ptCount val="2"/>
                <c:pt idx="0">
                  <c:v>Controlli specifici per la salute</c:v>
                </c:pt>
                <c:pt idx="1">
                  <c:v>Controlli non specifici per la salute</c:v>
                </c:pt>
              </c:strCache>
            </c:strRef>
          </c:cat>
          <c:val>
            <c:numRef>
              <c:f>Sheet4!$A$2:$B$2</c:f>
              <c:numCache>
                <c:formatCode>General</c:formatCode>
                <c:ptCount val="2"/>
                <c:pt idx="0">
                  <c:v>6</c:v>
                </c:pt>
                <c:pt idx="1">
                  <c:v>4</c:v>
                </c:pt>
              </c:numCache>
            </c:numRef>
          </c:val>
          <c:extLst>
            <c:ext xmlns:c16="http://schemas.microsoft.com/office/drawing/2014/chart" uri="{C3380CC4-5D6E-409C-BE32-E72D297353CC}">
              <c16:uniqueId val="{00000004-6B11-4122-816E-71C3976EDBD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5.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067-4DD2-A5E7-A39F74EDC83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067-4DD2-A5E7-A39F74EDC8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Sheet5!$A$1:$B$1</c:f>
              <c:strCache>
                <c:ptCount val="2"/>
                <c:pt idx="0">
                  <c:v>Controlli specifici per la salute</c:v>
                </c:pt>
                <c:pt idx="1">
                  <c:v>Controlli non specifici per la salute</c:v>
                </c:pt>
              </c:strCache>
            </c:strRef>
          </c:cat>
          <c:val>
            <c:numRef>
              <c:f>Sheet5!$A$2:$B$2</c:f>
              <c:numCache>
                <c:formatCode>General</c:formatCode>
                <c:ptCount val="2"/>
                <c:pt idx="0">
                  <c:v>4</c:v>
                </c:pt>
                <c:pt idx="1">
                  <c:v>10</c:v>
                </c:pt>
              </c:numCache>
            </c:numRef>
          </c:val>
          <c:extLst>
            <c:ext xmlns:c16="http://schemas.microsoft.com/office/drawing/2014/chart" uri="{C3380CC4-5D6E-409C-BE32-E72D297353CC}">
              <c16:uniqueId val="{00000004-4067-4DD2-A5E7-A39F74EDC83C}"/>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6.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F3B-41B8-A98A-CDCE6144765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F3B-41B8-A98A-CDCE61447653}"/>
              </c:ext>
            </c:extLst>
          </c:dPt>
          <c:dLbls>
            <c:dLbl>
              <c:idx val="1"/>
              <c:delete val="1"/>
              <c:extLst>
                <c:ext xmlns:c15="http://schemas.microsoft.com/office/drawing/2012/chart" uri="{CE6537A1-D6FC-4f65-9D91-7224C49458BB}"/>
                <c:ext xmlns:c16="http://schemas.microsoft.com/office/drawing/2014/chart" uri="{C3380CC4-5D6E-409C-BE32-E72D297353CC}">
                  <c16:uniqueId val="{00000003-7F3B-41B8-A98A-CDCE6144765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Sheet6!$A$1:$B$1</c:f>
              <c:strCache>
                <c:ptCount val="2"/>
                <c:pt idx="0">
                  <c:v>Controlli specifici per la salute</c:v>
                </c:pt>
                <c:pt idx="1">
                  <c:v>Controlli non specifici per la salute</c:v>
                </c:pt>
              </c:strCache>
            </c:strRef>
          </c:cat>
          <c:val>
            <c:numRef>
              <c:f>Sheet6!$A$2:$B$2</c:f>
              <c:numCache>
                <c:formatCode>General</c:formatCode>
                <c:ptCount val="2"/>
                <c:pt idx="0">
                  <c:v>2</c:v>
                </c:pt>
                <c:pt idx="1">
                  <c:v>0</c:v>
                </c:pt>
              </c:numCache>
            </c:numRef>
          </c:val>
          <c:extLst>
            <c:ext xmlns:c16="http://schemas.microsoft.com/office/drawing/2014/chart" uri="{C3380CC4-5D6E-409C-BE32-E72D297353CC}">
              <c16:uniqueId val="{00000004-7F3B-41B8-A98A-CDCE6144765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7.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662-4F4A-AF7E-9713B149BFA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662-4F4A-AF7E-9713B149BFA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Sheet7!$A$1:$B$1</c:f>
              <c:strCache>
                <c:ptCount val="2"/>
                <c:pt idx="0">
                  <c:v>Controlli specifici per la salute</c:v>
                </c:pt>
                <c:pt idx="1">
                  <c:v>Controlli non specifici per la salute</c:v>
                </c:pt>
              </c:strCache>
            </c:strRef>
          </c:cat>
          <c:val>
            <c:numRef>
              <c:f>Sheet7!$A$2:$B$2</c:f>
              <c:numCache>
                <c:formatCode>General</c:formatCode>
                <c:ptCount val="2"/>
                <c:pt idx="0">
                  <c:v>4</c:v>
                </c:pt>
                <c:pt idx="1">
                  <c:v>11</c:v>
                </c:pt>
              </c:numCache>
            </c:numRef>
          </c:val>
          <c:extLst>
            <c:ext xmlns:c16="http://schemas.microsoft.com/office/drawing/2014/chart" uri="{C3380CC4-5D6E-409C-BE32-E72D297353CC}">
              <c16:uniqueId val="{00000004-E662-4F4A-AF7E-9713B149BFA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8.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895-481C-A86A-EBCD9F2BA5D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895-481C-A86A-EBCD9F2BA5D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Sheet8!$A$1:$B$1</c:f>
              <c:strCache>
                <c:ptCount val="2"/>
                <c:pt idx="0">
                  <c:v>Controlli specifici per la salute</c:v>
                </c:pt>
                <c:pt idx="1">
                  <c:v>Controlli non specifici per la salute</c:v>
                </c:pt>
              </c:strCache>
            </c:strRef>
          </c:cat>
          <c:val>
            <c:numRef>
              <c:f>Sheet8!$A$2:$B$2</c:f>
              <c:numCache>
                <c:formatCode>General</c:formatCode>
                <c:ptCount val="2"/>
                <c:pt idx="0">
                  <c:v>6</c:v>
                </c:pt>
                <c:pt idx="1">
                  <c:v>8</c:v>
                </c:pt>
              </c:numCache>
            </c:numRef>
          </c:val>
          <c:extLst>
            <c:ext xmlns:c16="http://schemas.microsoft.com/office/drawing/2014/chart" uri="{C3380CC4-5D6E-409C-BE32-E72D297353CC}">
              <c16:uniqueId val="{00000004-3895-481C-A86A-EBCD9F2BA5D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9.xml><?xml version="1.0" encoding="utf-8"?>
<c:chartSpace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C75-4BF1-8ED4-2A08DBEBC70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C75-4BF1-8ED4-2A08DBEBC70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Sheet9!$A$1:$B$1</c:f>
              <c:strCache>
                <c:ptCount val="2"/>
                <c:pt idx="0">
                  <c:v>Controlli specifici per la salute</c:v>
                </c:pt>
                <c:pt idx="1">
                  <c:v>Controlli non specifici per la salute</c:v>
                </c:pt>
              </c:strCache>
            </c:strRef>
          </c:cat>
          <c:val>
            <c:numRef>
              <c:f>Sheet9!$A$2:$B$2</c:f>
              <c:numCache>
                <c:formatCode>General</c:formatCode>
                <c:ptCount val="2"/>
                <c:pt idx="0">
                  <c:v>1</c:v>
                </c:pt>
                <c:pt idx="1">
                  <c:v>6</c:v>
                </c:pt>
              </c:numCache>
            </c:numRef>
          </c:val>
          <c:extLst>
            <c:ext xmlns:c16="http://schemas.microsoft.com/office/drawing/2014/chart" uri="{C3380CC4-5D6E-409C-BE32-E72D297353CC}">
              <c16:uniqueId val="{00000004-9C75-4BF1-8ED4-2A08DBEBC70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5" name="Google Shape;107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0" name="Google Shape;110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3" name="Google Shape;111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6" name="Google Shape;112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4" name="Google Shape;116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0" name="Google Shape;124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1" name="Google Shape;129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6" name="Google Shape;1316;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8" name="Google Shape;132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3" name="Google Shape;135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7" name="Google Shape;137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9" name="Google Shape;1389;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1" name="Google Shape;1401;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3" name="Google Shape;1413;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5" name="Google Shape;1425;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7" name="Google Shape;143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89"/>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89"/>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9"/>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89"/>
          <p:cNvSpPr/>
          <p:nvPr>
            <p:ph idx="2" type="pic"/>
          </p:nvPr>
        </p:nvSpPr>
        <p:spPr>
          <a:xfrm>
            <a:off x="0" y="-2235"/>
            <a:ext cx="5840730" cy="6862275"/>
          </a:xfrm>
          <a:prstGeom prst="rect">
            <a:avLst/>
          </a:prstGeom>
          <a:solidFill>
            <a:schemeClr val="lt2"/>
          </a:solidFill>
          <a:ln>
            <a:noFill/>
          </a:ln>
        </p:spPr>
      </p:sp>
      <p:sp>
        <p:nvSpPr>
          <p:cNvPr id="19" name="Google Shape;19;p89"/>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89"/>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22" name="Shape 122"/>
        <p:cNvGrpSpPr/>
        <p:nvPr/>
      </p:nvGrpSpPr>
      <p:grpSpPr>
        <a:xfrm>
          <a:off x="0" y="0"/>
          <a:ext cx="0" cy="0"/>
          <a:chOff x="0" y="0"/>
          <a:chExt cx="0" cy="0"/>
        </a:xfrm>
      </p:grpSpPr>
      <p:sp>
        <p:nvSpPr>
          <p:cNvPr id="123" name="Google Shape;123;p9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4" name="Google Shape;124;p98"/>
          <p:cNvSpPr/>
          <p:nvPr>
            <p:ph idx="2" type="pic"/>
          </p:nvPr>
        </p:nvSpPr>
        <p:spPr>
          <a:xfrm flipH="1">
            <a:off x="7163691" y="0"/>
            <a:ext cx="5024825" cy="6858000"/>
          </a:xfrm>
          <a:prstGeom prst="rect">
            <a:avLst/>
          </a:prstGeom>
          <a:solidFill>
            <a:schemeClr val="lt2"/>
          </a:solidFill>
          <a:ln>
            <a:noFill/>
          </a:ln>
        </p:spPr>
      </p:sp>
      <p:sp>
        <p:nvSpPr>
          <p:cNvPr id="125" name="Google Shape;125;p9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9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9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8" name="Google Shape;128;p9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9" name="Google Shape;129;p9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0" name="Google Shape;130;p9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1" name="Google Shape;131;p9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9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9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9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9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6" name="Google Shape;136;p9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7" name="Google Shape;137;p9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9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39" name="Shape 139"/>
        <p:cNvGrpSpPr/>
        <p:nvPr/>
      </p:nvGrpSpPr>
      <p:grpSpPr>
        <a:xfrm>
          <a:off x="0" y="0"/>
          <a:ext cx="0" cy="0"/>
          <a:chOff x="0" y="0"/>
          <a:chExt cx="0" cy="0"/>
        </a:xfrm>
      </p:grpSpPr>
      <p:grpSp>
        <p:nvGrpSpPr>
          <p:cNvPr id="140" name="Google Shape;140;p99"/>
          <p:cNvGrpSpPr/>
          <p:nvPr/>
        </p:nvGrpSpPr>
        <p:grpSpPr>
          <a:xfrm>
            <a:off x="5382569" y="2242"/>
            <a:ext cx="6806909" cy="6862481"/>
            <a:chOff x="5382569" y="2242"/>
            <a:chExt cx="6806909" cy="6862481"/>
          </a:xfrm>
        </p:grpSpPr>
        <p:pic>
          <p:nvPicPr>
            <p:cNvPr id="141" name="Google Shape;141;p99"/>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2" name="Google Shape;142;p99"/>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3" name="Google Shape;143;p9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99"/>
          <p:cNvSpPr/>
          <p:nvPr>
            <p:ph idx="2" type="pic"/>
          </p:nvPr>
        </p:nvSpPr>
        <p:spPr>
          <a:xfrm>
            <a:off x="-29499" y="-2236"/>
            <a:ext cx="6814124" cy="6871095"/>
          </a:xfrm>
          <a:prstGeom prst="rect">
            <a:avLst/>
          </a:prstGeom>
          <a:solidFill>
            <a:schemeClr val="lt2"/>
          </a:solidFill>
          <a:ln>
            <a:noFill/>
          </a:ln>
        </p:spPr>
      </p:sp>
      <p:sp>
        <p:nvSpPr>
          <p:cNvPr id="145" name="Google Shape;145;p9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46" name="Shape 146"/>
        <p:cNvGrpSpPr/>
        <p:nvPr/>
      </p:nvGrpSpPr>
      <p:grpSpPr>
        <a:xfrm>
          <a:off x="0" y="0"/>
          <a:ext cx="0" cy="0"/>
          <a:chOff x="0" y="0"/>
          <a:chExt cx="0" cy="0"/>
        </a:xfrm>
      </p:grpSpPr>
      <p:sp>
        <p:nvSpPr>
          <p:cNvPr id="147" name="Google Shape;147;p10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0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100"/>
          <p:cNvSpPr/>
          <p:nvPr>
            <p:ph idx="2" type="pic"/>
          </p:nvPr>
        </p:nvSpPr>
        <p:spPr>
          <a:xfrm flipH="1">
            <a:off x="7163691" y="0"/>
            <a:ext cx="5024825" cy="6858000"/>
          </a:xfrm>
          <a:prstGeom prst="rect">
            <a:avLst/>
          </a:prstGeom>
          <a:solidFill>
            <a:schemeClr val="lt2"/>
          </a:solidFill>
          <a:ln>
            <a:noFill/>
          </a:ln>
        </p:spPr>
      </p:sp>
      <p:sp>
        <p:nvSpPr>
          <p:cNvPr id="150" name="Google Shape;150;p10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0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52" name="Shape 152"/>
        <p:cNvGrpSpPr/>
        <p:nvPr/>
      </p:nvGrpSpPr>
      <p:grpSpPr>
        <a:xfrm>
          <a:off x="0" y="0"/>
          <a:ext cx="0" cy="0"/>
          <a:chOff x="0" y="0"/>
          <a:chExt cx="0" cy="0"/>
        </a:xfrm>
      </p:grpSpPr>
      <p:sp>
        <p:nvSpPr>
          <p:cNvPr id="153" name="Google Shape;153;p10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4" name="Google Shape;154;p101"/>
          <p:cNvSpPr/>
          <p:nvPr>
            <p:ph idx="2" type="pic"/>
          </p:nvPr>
        </p:nvSpPr>
        <p:spPr>
          <a:xfrm flipH="1">
            <a:off x="7163691" y="0"/>
            <a:ext cx="5024825" cy="6858000"/>
          </a:xfrm>
          <a:prstGeom prst="rect">
            <a:avLst/>
          </a:prstGeom>
          <a:solidFill>
            <a:schemeClr val="lt2"/>
          </a:solidFill>
          <a:ln>
            <a:noFill/>
          </a:ln>
        </p:spPr>
      </p:sp>
      <p:sp>
        <p:nvSpPr>
          <p:cNvPr id="155" name="Google Shape;155;p10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0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10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10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10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10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10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10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10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10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10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10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10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0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10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1" name="Google Shape;171;p102"/>
          <p:cNvSpPr/>
          <p:nvPr>
            <p:ph idx="2" type="pic"/>
          </p:nvPr>
        </p:nvSpPr>
        <p:spPr>
          <a:xfrm flipH="1">
            <a:off x="7163691" y="0"/>
            <a:ext cx="5024825" cy="6858000"/>
          </a:xfrm>
          <a:prstGeom prst="rect">
            <a:avLst/>
          </a:prstGeom>
          <a:solidFill>
            <a:schemeClr val="lt2"/>
          </a:solidFill>
          <a:ln>
            <a:noFill/>
          </a:ln>
        </p:spPr>
      </p:sp>
      <p:sp>
        <p:nvSpPr>
          <p:cNvPr id="172" name="Google Shape;172;p10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10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10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10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10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10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10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10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10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10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10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10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10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0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10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8" name="Google Shape;188;p103"/>
          <p:cNvSpPr/>
          <p:nvPr>
            <p:ph idx="2" type="pic"/>
          </p:nvPr>
        </p:nvSpPr>
        <p:spPr>
          <a:xfrm flipH="1">
            <a:off x="7163691" y="0"/>
            <a:ext cx="5024825" cy="6858000"/>
          </a:xfrm>
          <a:prstGeom prst="rect">
            <a:avLst/>
          </a:prstGeom>
          <a:solidFill>
            <a:schemeClr val="lt2"/>
          </a:solidFill>
          <a:ln>
            <a:noFill/>
          </a:ln>
        </p:spPr>
      </p:sp>
      <p:sp>
        <p:nvSpPr>
          <p:cNvPr id="189" name="Google Shape;189;p10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0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10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10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10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10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10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10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10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10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10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10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10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0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90"/>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90"/>
          <p:cNvSpPr/>
          <p:nvPr>
            <p:ph idx="2" type="pic"/>
          </p:nvPr>
        </p:nvSpPr>
        <p:spPr>
          <a:xfrm flipH="1">
            <a:off x="7163691" y="0"/>
            <a:ext cx="5024825" cy="6858000"/>
          </a:xfrm>
          <a:prstGeom prst="rect">
            <a:avLst/>
          </a:prstGeom>
          <a:solidFill>
            <a:schemeClr val="lt2"/>
          </a:solidFill>
          <a:ln>
            <a:noFill/>
          </a:ln>
        </p:spPr>
      </p:sp>
      <p:cxnSp>
        <p:nvCxnSpPr>
          <p:cNvPr id="24" name="Google Shape;24;p90"/>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9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9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90"/>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90"/>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90"/>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90"/>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90"/>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90"/>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90"/>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90"/>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90"/>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90"/>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91"/>
          <p:cNvGrpSpPr/>
          <p:nvPr/>
        </p:nvGrpSpPr>
        <p:grpSpPr>
          <a:xfrm>
            <a:off x="8233290" y="0"/>
            <a:ext cx="2740011" cy="6850028"/>
            <a:chOff x="8233290" y="0"/>
            <a:chExt cx="2740011" cy="6850028"/>
          </a:xfrm>
        </p:grpSpPr>
        <p:pic>
          <p:nvPicPr>
            <p:cNvPr id="40" name="Google Shape;40;p91"/>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91"/>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91"/>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91"/>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91"/>
          <p:cNvSpPr/>
          <p:nvPr>
            <p:ph idx="2" type="pic"/>
          </p:nvPr>
        </p:nvSpPr>
        <p:spPr>
          <a:xfrm>
            <a:off x="2239419" y="2833688"/>
            <a:ext cx="1005840" cy="914400"/>
          </a:xfrm>
          <a:prstGeom prst="rect">
            <a:avLst/>
          </a:prstGeom>
          <a:noFill/>
          <a:ln>
            <a:noFill/>
          </a:ln>
        </p:spPr>
      </p:sp>
      <p:sp>
        <p:nvSpPr>
          <p:cNvPr id="45" name="Google Shape;45;p91"/>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91"/>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91"/>
          <p:cNvSpPr/>
          <p:nvPr>
            <p:ph idx="5" type="pic"/>
          </p:nvPr>
        </p:nvSpPr>
        <p:spPr>
          <a:xfrm>
            <a:off x="5572159" y="2954840"/>
            <a:ext cx="1005840" cy="914400"/>
          </a:xfrm>
          <a:prstGeom prst="rect">
            <a:avLst/>
          </a:prstGeom>
          <a:noFill/>
          <a:ln>
            <a:noFill/>
          </a:ln>
        </p:spPr>
      </p:sp>
      <p:sp>
        <p:nvSpPr>
          <p:cNvPr id="48" name="Google Shape;48;p91"/>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91"/>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91"/>
          <p:cNvSpPr/>
          <p:nvPr>
            <p:ph idx="8" type="pic"/>
          </p:nvPr>
        </p:nvSpPr>
        <p:spPr>
          <a:xfrm>
            <a:off x="8916470" y="2833688"/>
            <a:ext cx="1005840" cy="914400"/>
          </a:xfrm>
          <a:prstGeom prst="rect">
            <a:avLst/>
          </a:prstGeom>
          <a:noFill/>
          <a:ln>
            <a:noFill/>
          </a:ln>
        </p:spPr>
      </p:sp>
      <p:sp>
        <p:nvSpPr>
          <p:cNvPr id="51" name="Google Shape;51;p91"/>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9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92"/>
          <p:cNvGrpSpPr/>
          <p:nvPr/>
        </p:nvGrpSpPr>
        <p:grpSpPr>
          <a:xfrm>
            <a:off x="8233290" y="0"/>
            <a:ext cx="2740011" cy="6850028"/>
            <a:chOff x="8233290" y="0"/>
            <a:chExt cx="2740011" cy="6850028"/>
          </a:xfrm>
        </p:grpSpPr>
        <p:pic>
          <p:nvPicPr>
            <p:cNvPr id="56" name="Google Shape;56;p92"/>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92"/>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92"/>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92"/>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2"/>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92"/>
          <p:cNvSpPr/>
          <p:nvPr>
            <p:ph idx="2" type="pic"/>
          </p:nvPr>
        </p:nvSpPr>
        <p:spPr>
          <a:xfrm>
            <a:off x="2239419" y="2833688"/>
            <a:ext cx="1005840" cy="914400"/>
          </a:xfrm>
          <a:prstGeom prst="rect">
            <a:avLst/>
          </a:prstGeom>
          <a:noFill/>
          <a:ln>
            <a:noFill/>
          </a:ln>
        </p:spPr>
      </p:sp>
      <p:sp>
        <p:nvSpPr>
          <p:cNvPr id="62" name="Google Shape;62;p92"/>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92"/>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92"/>
          <p:cNvSpPr/>
          <p:nvPr>
            <p:ph idx="5" type="pic"/>
          </p:nvPr>
        </p:nvSpPr>
        <p:spPr>
          <a:xfrm>
            <a:off x="5572159" y="2954840"/>
            <a:ext cx="1005840" cy="914400"/>
          </a:xfrm>
          <a:prstGeom prst="rect">
            <a:avLst/>
          </a:prstGeom>
          <a:noFill/>
          <a:ln>
            <a:noFill/>
          </a:ln>
        </p:spPr>
      </p:sp>
      <p:sp>
        <p:nvSpPr>
          <p:cNvPr id="65" name="Google Shape;65;p92"/>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92"/>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92"/>
          <p:cNvSpPr/>
          <p:nvPr>
            <p:ph idx="8" type="pic"/>
          </p:nvPr>
        </p:nvSpPr>
        <p:spPr>
          <a:xfrm>
            <a:off x="8916470" y="2833688"/>
            <a:ext cx="1005840" cy="914400"/>
          </a:xfrm>
          <a:prstGeom prst="rect">
            <a:avLst/>
          </a:prstGeom>
          <a:noFill/>
          <a:ln>
            <a:noFill/>
          </a:ln>
        </p:spPr>
      </p:sp>
      <p:sp>
        <p:nvSpPr>
          <p:cNvPr id="68" name="Google Shape;68;p92"/>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9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93"/>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9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93"/>
          <p:cNvSpPr/>
          <p:nvPr>
            <p:ph idx="2" type="pic"/>
          </p:nvPr>
        </p:nvSpPr>
        <p:spPr>
          <a:xfrm>
            <a:off x="0" y="-2235"/>
            <a:ext cx="5840730" cy="6862275"/>
          </a:xfrm>
          <a:prstGeom prst="rect">
            <a:avLst/>
          </a:prstGeom>
          <a:solidFill>
            <a:schemeClr val="lt2"/>
          </a:solidFill>
          <a:ln>
            <a:noFill/>
          </a:ln>
        </p:spPr>
      </p:sp>
      <p:sp>
        <p:nvSpPr>
          <p:cNvPr id="75" name="Google Shape;75;p93"/>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9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94"/>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94"/>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94"/>
          <p:cNvSpPr/>
          <p:nvPr>
            <p:ph idx="2" type="pic"/>
          </p:nvPr>
        </p:nvSpPr>
        <p:spPr>
          <a:xfrm>
            <a:off x="0" y="-2235"/>
            <a:ext cx="5840730" cy="6862275"/>
          </a:xfrm>
          <a:prstGeom prst="rect">
            <a:avLst/>
          </a:prstGeom>
          <a:solidFill>
            <a:schemeClr val="lt2"/>
          </a:solidFill>
          <a:ln>
            <a:noFill/>
          </a:ln>
        </p:spPr>
      </p:sp>
      <p:sp>
        <p:nvSpPr>
          <p:cNvPr id="81" name="Google Shape;81;p94"/>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94"/>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94"/>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94"/>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94"/>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94"/>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94"/>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8" name="Shape 88"/>
        <p:cNvGrpSpPr/>
        <p:nvPr/>
      </p:nvGrpSpPr>
      <p:grpSpPr>
        <a:xfrm>
          <a:off x="0" y="0"/>
          <a:ext cx="0" cy="0"/>
          <a:chOff x="0" y="0"/>
          <a:chExt cx="0" cy="0"/>
        </a:xfrm>
      </p:grpSpPr>
      <p:sp>
        <p:nvSpPr>
          <p:cNvPr id="89" name="Google Shape;89;p9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95"/>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95"/>
          <p:cNvSpPr/>
          <p:nvPr>
            <p:ph idx="2" type="pic"/>
          </p:nvPr>
        </p:nvSpPr>
        <p:spPr>
          <a:xfrm flipH="1">
            <a:off x="7163691" y="0"/>
            <a:ext cx="5024825" cy="6858000"/>
          </a:xfrm>
          <a:prstGeom prst="rect">
            <a:avLst/>
          </a:prstGeom>
          <a:solidFill>
            <a:schemeClr val="lt2"/>
          </a:solidFill>
          <a:ln>
            <a:noFill/>
          </a:ln>
        </p:spPr>
      </p:sp>
      <p:sp>
        <p:nvSpPr>
          <p:cNvPr id="92" name="Google Shape;92;p9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3" name="Google Shape;93;p9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4" name="Google Shape;94;p9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96" name="Shape 96"/>
        <p:cNvGrpSpPr/>
        <p:nvPr/>
      </p:nvGrpSpPr>
      <p:grpSpPr>
        <a:xfrm>
          <a:off x="0" y="0"/>
          <a:ext cx="0" cy="0"/>
          <a:chOff x="0" y="0"/>
          <a:chExt cx="0" cy="0"/>
        </a:xfrm>
      </p:grpSpPr>
      <p:sp>
        <p:nvSpPr>
          <p:cNvPr id="97" name="Google Shape;97;p96"/>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8" name="Google Shape;98;p96"/>
          <p:cNvSpPr/>
          <p:nvPr>
            <p:ph idx="2" type="pic"/>
          </p:nvPr>
        </p:nvSpPr>
        <p:spPr>
          <a:xfrm flipH="1">
            <a:off x="7163691" y="0"/>
            <a:ext cx="5024825" cy="6858000"/>
          </a:xfrm>
          <a:prstGeom prst="rect">
            <a:avLst/>
          </a:prstGeom>
          <a:solidFill>
            <a:schemeClr val="lt2"/>
          </a:solidFill>
          <a:ln>
            <a:noFill/>
          </a:ln>
        </p:spPr>
      </p:sp>
      <p:sp>
        <p:nvSpPr>
          <p:cNvPr id="99" name="Google Shape;99;p9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96"/>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96"/>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96"/>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96"/>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96"/>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96"/>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96"/>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96"/>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96"/>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96"/>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0" name="Google Shape;110;p96"/>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1" name="Google Shape;111;p9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9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13" name="Shape 113"/>
        <p:cNvGrpSpPr/>
        <p:nvPr/>
      </p:nvGrpSpPr>
      <p:grpSpPr>
        <a:xfrm>
          <a:off x="0" y="0"/>
          <a:ext cx="0" cy="0"/>
          <a:chOff x="0" y="0"/>
          <a:chExt cx="0" cy="0"/>
        </a:xfrm>
      </p:grpSpPr>
      <p:sp>
        <p:nvSpPr>
          <p:cNvPr id="114" name="Google Shape;114;p9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5" name="Google Shape;115;p9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97"/>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7" name="Google Shape;117;p9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8" name="Google Shape;118;p9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97"/>
          <p:cNvSpPr/>
          <p:nvPr>
            <p:ph idx="2" type="pic"/>
          </p:nvPr>
        </p:nvSpPr>
        <p:spPr>
          <a:xfrm flipH="1">
            <a:off x="7163691" y="0"/>
            <a:ext cx="5024825" cy="6858000"/>
          </a:xfrm>
          <a:prstGeom prst="rect">
            <a:avLst/>
          </a:prstGeom>
          <a:solidFill>
            <a:schemeClr val="lt2"/>
          </a:solidFill>
          <a:ln>
            <a:noFill/>
          </a:ln>
        </p:spPr>
      </p:sp>
      <p:sp>
        <p:nvSpPr>
          <p:cNvPr id="120" name="Google Shape;120;p9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21" name="Google Shape;121;p97"/>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8"/>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88"/>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88"/>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20.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20.png"/><Relationship Id="rId6" Type="http://schemas.openxmlformats.org/officeDocument/2006/relationships/image" Target="../media/image9.png"/></Relationships>
</file>

<file path=ppt/slides/_rels/slide18.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hyperlink" Target="https://www.iso.org/standard/73906.html" TargetMode="External"/><Relationship Id="rId4" Type="http://schemas.openxmlformats.org/officeDocument/2006/relationships/hyperlink" Target="https://www.iso.org/contents/data/standard/05/45/54534.html" TargetMode="External"/><Relationship Id="rId9" Type="http://schemas.openxmlformats.org/officeDocument/2006/relationships/image" Target="../media/image20.png"/><Relationship Id="rId5" Type="http://schemas.openxmlformats.org/officeDocument/2006/relationships/hyperlink" Target="https://www.iso.org/standard/54533.html" TargetMode="External"/><Relationship Id="rId6" Type="http://schemas.openxmlformats.org/officeDocument/2006/relationships/hyperlink" Target="https://www.iso.org/standard/62777.html" TargetMode="External"/><Relationship Id="rId7" Type="http://schemas.openxmlformats.org/officeDocument/2006/relationships/image" Target="../media/image13.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45.jp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20.png"/><Relationship Id="rId6"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20.png"/><Relationship Id="rId6"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42.png"/><Relationship Id="rId5" Type="http://schemas.openxmlformats.org/officeDocument/2006/relationships/image" Target="../media/image20.png"/><Relationship Id="rId6"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chart" Target="../charts/chart1.xml"/><Relationship Id="rId5" Type="http://schemas.openxmlformats.org/officeDocument/2006/relationships/image" Target="../media/image20.png"/><Relationship Id="rId6"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4.png"/><Relationship Id="rId4" Type="http://schemas.openxmlformats.org/officeDocument/2006/relationships/chart" Target="../charts/chart2.xml"/><Relationship Id="rId5" Type="http://schemas.openxmlformats.org/officeDocument/2006/relationships/image" Target="../media/image20.png"/><Relationship Id="rId6"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chart" Target="../charts/chart3.xml"/><Relationship Id="rId5" Type="http://schemas.openxmlformats.org/officeDocument/2006/relationships/image" Target="../media/image20.png"/><Relationship Id="rId6"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4.png"/><Relationship Id="rId4" Type="http://schemas.openxmlformats.org/officeDocument/2006/relationships/chart" Target="../charts/chart4.xml"/><Relationship Id="rId5" Type="http://schemas.openxmlformats.org/officeDocument/2006/relationships/image" Target="../media/image20.png"/><Relationship Id="rId6"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4.png"/><Relationship Id="rId4" Type="http://schemas.openxmlformats.org/officeDocument/2006/relationships/chart" Target="../charts/chart5.xml"/><Relationship Id="rId5" Type="http://schemas.openxmlformats.org/officeDocument/2006/relationships/image" Target="../media/image20.png"/><Relationship Id="rId6"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4.png"/><Relationship Id="rId4" Type="http://schemas.openxmlformats.org/officeDocument/2006/relationships/chart" Target="../charts/chart6.xml"/><Relationship Id="rId5" Type="http://schemas.openxmlformats.org/officeDocument/2006/relationships/image" Target="../media/image20.png"/><Relationship Id="rId6"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4.png"/><Relationship Id="rId4" Type="http://schemas.openxmlformats.org/officeDocument/2006/relationships/chart" Target="../charts/chart7.xml"/><Relationship Id="rId5" Type="http://schemas.openxmlformats.org/officeDocument/2006/relationships/image" Target="../media/image20.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20.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4.png"/><Relationship Id="rId4" Type="http://schemas.openxmlformats.org/officeDocument/2006/relationships/chart" Target="../charts/chart8.xml"/><Relationship Id="rId5" Type="http://schemas.openxmlformats.org/officeDocument/2006/relationships/image" Target="../media/image20.png"/><Relationship Id="rId6"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4.png"/><Relationship Id="rId4" Type="http://schemas.openxmlformats.org/officeDocument/2006/relationships/chart" Target="../charts/chart9.xml"/><Relationship Id="rId5" Type="http://schemas.openxmlformats.org/officeDocument/2006/relationships/image" Target="../media/image20.png"/><Relationship Id="rId6"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34.png"/><Relationship Id="rId4" Type="http://schemas.openxmlformats.org/officeDocument/2006/relationships/chart" Target="../charts/chart10.xml"/><Relationship Id="rId5" Type="http://schemas.openxmlformats.org/officeDocument/2006/relationships/image" Target="../media/image20.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6.jpg"/><Relationship Id="rId4" Type="http://schemas.openxmlformats.org/officeDocument/2006/relationships/image" Target="../media/image20.png"/><Relationship Id="rId5"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34.png"/><Relationship Id="rId4" Type="http://schemas.openxmlformats.org/officeDocument/2006/relationships/chart" Target="../charts/chart11.xml"/><Relationship Id="rId5" Type="http://schemas.openxmlformats.org/officeDocument/2006/relationships/image" Target="../media/image20.png"/><Relationship Id="rId6"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4.png"/><Relationship Id="rId4" Type="http://schemas.openxmlformats.org/officeDocument/2006/relationships/chart" Target="../charts/chart12.xml"/><Relationship Id="rId5" Type="http://schemas.openxmlformats.org/officeDocument/2006/relationships/image" Target="../media/image20.png"/><Relationship Id="rId6" Type="http://schemas.openxmlformats.org/officeDocument/2006/relationships/image" Target="../media/image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34.png"/><Relationship Id="rId4" Type="http://schemas.openxmlformats.org/officeDocument/2006/relationships/chart" Target="../charts/chart13.xml"/><Relationship Id="rId5" Type="http://schemas.openxmlformats.org/officeDocument/2006/relationships/image" Target="../media/image20.png"/><Relationship Id="rId6" Type="http://schemas.openxmlformats.org/officeDocument/2006/relationships/image" Target="../media/image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34.png"/><Relationship Id="rId4" Type="http://schemas.openxmlformats.org/officeDocument/2006/relationships/chart" Target="../charts/chart14.xml"/><Relationship Id="rId5" Type="http://schemas.openxmlformats.org/officeDocument/2006/relationships/image" Target="../media/image20.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7.jpg"/><Relationship Id="rId4" Type="http://schemas.openxmlformats.org/officeDocument/2006/relationships/image" Target="../media/image20.png"/><Relationship Id="rId5"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34.png"/><Relationship Id="rId4" Type="http://schemas.openxmlformats.org/officeDocument/2006/relationships/image" Target="../media/image20.png"/><Relationship Id="rId5" Type="http://schemas.openxmlformats.org/officeDocument/2006/relationships/image" Target="../media/image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34.png"/><Relationship Id="rId4" Type="http://schemas.openxmlformats.org/officeDocument/2006/relationships/chart" Target="../charts/chart15.xml"/><Relationship Id="rId5" Type="http://schemas.openxmlformats.org/officeDocument/2006/relationships/image" Target="../media/image20.png"/><Relationship Id="rId6" Type="http://schemas.openxmlformats.org/officeDocument/2006/relationships/image" Target="../media/image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41.jpg"/><Relationship Id="rId4" Type="http://schemas.openxmlformats.org/officeDocument/2006/relationships/image" Target="../media/image20.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0.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Book Antiqua"/>
              <a:buNone/>
            </a:pPr>
            <a:r>
              <a:rPr lang="en-US" sz="4000"/>
              <a:t>Gestione del rischio di cybersecurity e governance nel settore sanitario</a:t>
            </a:r>
            <a:endParaRPr/>
          </a:p>
        </p:txBody>
      </p:sp>
      <p:sp>
        <p:nvSpPr>
          <p:cNvPr id="209" name="Google Shape;209;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PRESENTAZIONE A CURA DI: </a:t>
            </a:r>
            <a:endParaRPr/>
          </a:p>
          <a:p>
            <a:pPr indent="0" lvl="0" marL="0" rtl="0" algn="l">
              <a:lnSpc>
                <a:spcPct val="100000"/>
              </a:lnSpc>
              <a:spcBef>
                <a:spcPts val="0"/>
              </a:spcBef>
              <a:spcAft>
                <a:spcPts val="0"/>
              </a:spcAft>
              <a:buSzPts val="1600"/>
              <a:buNone/>
            </a:pPr>
            <a:r>
              <a:rPr lang="en-US"/>
              <a:t>NOMI DEI FORMATORI</a:t>
            </a:r>
            <a:endParaRPr/>
          </a:p>
        </p:txBody>
      </p:sp>
      <p:sp>
        <p:nvSpPr>
          <p:cNvPr id="210" name="Google Shape;210;p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5000"/>
              <a:buNone/>
            </a:pPr>
            <a:r>
              <a:rPr lang="en-US" sz="5000"/>
              <a:t>CSP003_SA_H</a:t>
            </a:r>
            <a:endParaRPr/>
          </a:p>
        </p:txBody>
      </p:sp>
      <p:sp>
        <p:nvSpPr>
          <p:cNvPr id="211" name="Google Shape;211;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2" name="Google Shape;212;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grpSp>
        <p:nvGrpSpPr>
          <p:cNvPr id="213" name="Google Shape;213;p1"/>
          <p:cNvGrpSpPr/>
          <p:nvPr/>
        </p:nvGrpSpPr>
        <p:grpSpPr>
          <a:xfrm>
            <a:off x="7549377" y="6167336"/>
            <a:ext cx="3294001" cy="612000"/>
            <a:chOff x="5179092" y="5483822"/>
            <a:chExt cx="3294001" cy="612000"/>
          </a:xfrm>
        </p:grpSpPr>
        <p:pic>
          <p:nvPicPr>
            <p:cNvPr id="214" name="Google Shape;214;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15" name="Google Shape;215;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45" name="Google Shape;345;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46" name="Google Shape;346;p10"/>
          <p:cNvSpPr txBox="1"/>
          <p:nvPr>
            <p:ph idx="3" type="body"/>
          </p:nvPr>
        </p:nvSpPr>
        <p:spPr>
          <a:xfrm>
            <a:off x="6498130" y="1977016"/>
            <a:ext cx="4796711" cy="3692264"/>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US" sz="1600"/>
              <a:t>Dimostrare una comprensione approfondita del quadro di gestione del rischio di sicurezza informatica nel settore sanitario;</a:t>
            </a:r>
            <a:endParaRPr/>
          </a:p>
          <a:p>
            <a:pPr indent="-274320" lvl="0" marL="274320" rtl="0" algn="l">
              <a:lnSpc>
                <a:spcPct val="100000"/>
              </a:lnSpc>
              <a:spcBef>
                <a:spcPts val="1200"/>
              </a:spcBef>
              <a:spcAft>
                <a:spcPts val="0"/>
              </a:spcAft>
              <a:buSzPts val="1600"/>
              <a:buChar char="o"/>
            </a:pPr>
            <a:r>
              <a:rPr lang="en-US" sz="1600"/>
              <a:t>Riconoscere le strutture e i processi di governance della cybersecurity nel settore sanitario;</a:t>
            </a:r>
            <a:endParaRPr/>
          </a:p>
          <a:p>
            <a:pPr indent="-274320" lvl="0" marL="274320" rtl="0" algn="l">
              <a:lnSpc>
                <a:spcPct val="100000"/>
              </a:lnSpc>
              <a:spcBef>
                <a:spcPts val="1200"/>
              </a:spcBef>
              <a:spcAft>
                <a:spcPts val="0"/>
              </a:spcAft>
              <a:buSzPts val="1600"/>
              <a:buChar char="o"/>
            </a:pPr>
            <a:r>
              <a:rPr lang="en-US" sz="1600"/>
              <a:t>Valutare e segnalare in modo critico i rischi per la sicurezza e suggerire strategie di mitigazione adeguate in modo professionale. </a:t>
            </a:r>
            <a:endParaRPr/>
          </a:p>
          <a:p>
            <a:pPr indent="-274320" lvl="0" marL="274320" rtl="0" algn="l">
              <a:lnSpc>
                <a:spcPct val="100000"/>
              </a:lnSpc>
              <a:spcBef>
                <a:spcPts val="1200"/>
              </a:spcBef>
              <a:spcAft>
                <a:spcPts val="0"/>
              </a:spcAft>
              <a:buSzPts val="1600"/>
              <a:buChar char="o"/>
            </a:pPr>
            <a:r>
              <a:rPr lang="en-US" sz="1600"/>
              <a:t>Sviluppare e valutare criticamente la politica di sicurezza e selezionare i controlli seguendo la norma ISO 27019 per la governance della sicurezza.</a:t>
            </a:r>
            <a:endParaRPr/>
          </a:p>
          <a:p>
            <a:pPr indent="0" lvl="0" marL="0" rtl="0" algn="l">
              <a:lnSpc>
                <a:spcPct val="100000"/>
              </a:lnSpc>
              <a:spcBef>
                <a:spcPts val="1200"/>
              </a:spcBef>
              <a:spcAft>
                <a:spcPts val="0"/>
              </a:spcAft>
              <a:buSzPts val="1200"/>
              <a:buNone/>
            </a:pPr>
            <a:r>
              <a:t/>
            </a:r>
            <a:endParaRPr sz="1200"/>
          </a:p>
        </p:txBody>
      </p:sp>
      <p:cxnSp>
        <p:nvCxnSpPr>
          <p:cNvPr id="347" name="Google Shape;347;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48" name="Google Shape;348;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49" name="Google Shape;349;p10"/>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grpSp>
        <p:nvGrpSpPr>
          <p:cNvPr id="350" name="Google Shape;350;p10"/>
          <p:cNvGrpSpPr/>
          <p:nvPr/>
        </p:nvGrpSpPr>
        <p:grpSpPr>
          <a:xfrm>
            <a:off x="7549377" y="6167336"/>
            <a:ext cx="3294001" cy="612000"/>
            <a:chOff x="5179092" y="5483822"/>
            <a:chExt cx="3294001" cy="612000"/>
          </a:xfrm>
        </p:grpSpPr>
        <p:pic>
          <p:nvPicPr>
            <p:cNvPr id="351" name="Google Shape;351;p1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52" name="Google Shape;352;p1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1"/>
          <p:cNvSpPr txBox="1"/>
          <p:nvPr>
            <p:ph type="ctrTitle"/>
          </p:nvPr>
        </p:nvSpPr>
        <p:spPr>
          <a:xfrm>
            <a:off x="6599787" y="0"/>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58" name="Google Shape;358;p11"/>
          <p:cNvSpPr txBox="1"/>
          <p:nvPr>
            <p:ph idx="1" type="subTitle"/>
          </p:nvPr>
        </p:nvSpPr>
        <p:spPr>
          <a:xfrm>
            <a:off x="6599787" y="1163112"/>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1</a:t>
            </a:r>
            <a:endParaRPr/>
          </a:p>
        </p:txBody>
      </p:sp>
      <p:sp>
        <p:nvSpPr>
          <p:cNvPr id="359" name="Google Shape;359;p11"/>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solidFill>
                  <a:schemeClr val="accent1"/>
                </a:solidFill>
              </a:rPr>
              <a:t>Argomento-1: Sicurezza informatica nel settore sanitario</a:t>
            </a:r>
            <a:endParaRPr/>
          </a:p>
        </p:txBody>
      </p:sp>
      <p:sp>
        <p:nvSpPr>
          <p:cNvPr id="360" name="Google Shape;360;p11"/>
          <p:cNvSpPr txBox="1"/>
          <p:nvPr>
            <p:ph idx="4" type="body"/>
          </p:nvPr>
        </p:nvSpPr>
        <p:spPr>
          <a:xfrm>
            <a:off x="6599788" y="2753247"/>
            <a:ext cx="5592211"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sz="1400"/>
              <a:t>Fondamenti di sicurezza informatica</a:t>
            </a:r>
            <a:endParaRPr/>
          </a:p>
          <a:p>
            <a:pPr indent="0" lvl="0" marL="0" rtl="0" algn="l">
              <a:lnSpc>
                <a:spcPct val="100000"/>
              </a:lnSpc>
              <a:spcBef>
                <a:spcPts val="600"/>
              </a:spcBef>
              <a:spcAft>
                <a:spcPts val="0"/>
              </a:spcAft>
              <a:buSzPts val="1400"/>
              <a:buNone/>
            </a:pPr>
            <a:r>
              <a:rPr lang="en-US" sz="1400"/>
              <a:t>Contesto della sicurezza informatica nel settore sanitario </a:t>
            </a:r>
            <a:endParaRPr/>
          </a:p>
          <a:p>
            <a:pPr indent="0" lvl="0" marL="0" rtl="0" algn="l">
              <a:lnSpc>
                <a:spcPct val="100000"/>
              </a:lnSpc>
              <a:spcBef>
                <a:spcPts val="600"/>
              </a:spcBef>
              <a:spcAft>
                <a:spcPts val="0"/>
              </a:spcAft>
              <a:buSzPts val="1400"/>
              <a:buNone/>
            </a:pPr>
            <a:r>
              <a:t/>
            </a:r>
            <a:endParaRPr/>
          </a:p>
        </p:txBody>
      </p:sp>
      <p:sp>
        <p:nvSpPr>
          <p:cNvPr id="361" name="Google Shape;361;p11"/>
          <p:cNvSpPr txBox="1"/>
          <p:nvPr>
            <p:ph idx="5" type="body"/>
          </p:nvPr>
        </p:nvSpPr>
        <p:spPr>
          <a:xfrm>
            <a:off x="6599787" y="3754998"/>
            <a:ext cx="518880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solidFill>
                  <a:schemeClr val="accent1"/>
                </a:solidFill>
              </a:rPr>
              <a:t>Argomento-2: Struttura di gestione del rischio</a:t>
            </a:r>
            <a:endParaRPr/>
          </a:p>
        </p:txBody>
      </p:sp>
      <p:sp>
        <p:nvSpPr>
          <p:cNvPr id="362" name="Google Shape;362;p11"/>
          <p:cNvSpPr txBox="1"/>
          <p:nvPr>
            <p:ph idx="6" type="body"/>
          </p:nvPr>
        </p:nvSpPr>
        <p:spPr>
          <a:xfrm>
            <a:off x="6599786" y="4174291"/>
            <a:ext cx="5502565" cy="529133"/>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sz="1400"/>
              <a:t>Fondamenti di gestione del rischio</a:t>
            </a:r>
            <a:endParaRPr/>
          </a:p>
          <a:p>
            <a:pPr indent="0" lvl="0" marL="0" rtl="0" algn="l">
              <a:lnSpc>
                <a:spcPct val="100000"/>
              </a:lnSpc>
              <a:spcBef>
                <a:spcPts val="600"/>
              </a:spcBef>
              <a:spcAft>
                <a:spcPts val="0"/>
              </a:spcAft>
              <a:buSzPts val="1400"/>
              <a:buNone/>
            </a:pPr>
            <a:r>
              <a:rPr lang="en-US" sz="1400"/>
              <a:t>Principi e processi di gestione del rischio</a:t>
            </a:r>
            <a:endParaRPr/>
          </a:p>
          <a:p>
            <a:pPr indent="0" lvl="0" marL="0" rtl="0" algn="l">
              <a:lnSpc>
                <a:spcPct val="100000"/>
              </a:lnSpc>
              <a:spcBef>
                <a:spcPts val="600"/>
              </a:spcBef>
              <a:spcAft>
                <a:spcPts val="0"/>
              </a:spcAft>
              <a:buSzPts val="1400"/>
              <a:buNone/>
            </a:pPr>
            <a:r>
              <a:rPr lang="en-US" sz="1400"/>
              <a:t>Minacce alla sicurezza informatica e gestione delle vulnerabilità nel settore sanitario </a:t>
            </a:r>
            <a:endParaRPr/>
          </a:p>
          <a:p>
            <a:pPr indent="0" lvl="0" marL="0" rtl="0" algn="l">
              <a:lnSpc>
                <a:spcPct val="100000"/>
              </a:lnSpc>
              <a:spcBef>
                <a:spcPts val="600"/>
              </a:spcBef>
              <a:spcAft>
                <a:spcPts val="0"/>
              </a:spcAft>
              <a:buSzPts val="1400"/>
              <a:buNone/>
            </a:pPr>
            <a:r>
              <a:rPr lang="en-US" sz="1400"/>
              <a:t>Esempi ed esercizi</a:t>
            </a:r>
            <a:endParaRPr/>
          </a:p>
          <a:p>
            <a:pPr indent="0" lvl="0" marL="0" rtl="0" algn="l">
              <a:lnSpc>
                <a:spcPct val="100000"/>
              </a:lnSpc>
              <a:spcBef>
                <a:spcPts val="600"/>
              </a:spcBef>
              <a:spcAft>
                <a:spcPts val="0"/>
              </a:spcAft>
              <a:buSzPts val="1400"/>
              <a:buNone/>
            </a:pPr>
            <a:r>
              <a:t/>
            </a:r>
            <a:endParaRPr/>
          </a:p>
        </p:txBody>
      </p:sp>
      <p:grpSp>
        <p:nvGrpSpPr>
          <p:cNvPr id="363" name="Google Shape;363;p11"/>
          <p:cNvGrpSpPr/>
          <p:nvPr/>
        </p:nvGrpSpPr>
        <p:grpSpPr>
          <a:xfrm>
            <a:off x="3084061" y="0"/>
            <a:ext cx="2959129" cy="6871447"/>
            <a:chOff x="3084061" y="0"/>
            <a:chExt cx="2959129" cy="6871447"/>
          </a:xfrm>
        </p:grpSpPr>
        <p:sp>
          <p:nvSpPr>
            <p:cNvPr id="364" name="Google Shape;364;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65" name="Google Shape;365;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66" name="Google Shape;366;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grpSp>
        <p:nvGrpSpPr>
          <p:cNvPr id="367" name="Google Shape;367;p11"/>
          <p:cNvGrpSpPr/>
          <p:nvPr/>
        </p:nvGrpSpPr>
        <p:grpSpPr>
          <a:xfrm>
            <a:off x="7549377" y="6167336"/>
            <a:ext cx="3294001" cy="612000"/>
            <a:chOff x="5179092" y="5483822"/>
            <a:chExt cx="3294001" cy="612000"/>
          </a:xfrm>
        </p:grpSpPr>
        <p:pic>
          <p:nvPicPr>
            <p:cNvPr id="368" name="Google Shape;368;p1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69" name="Google Shape;369;p1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Schema di formazione: </a:t>
            </a:r>
            <a:br>
              <a:rPr lang="en-US">
                <a:solidFill>
                  <a:schemeClr val="accent1"/>
                </a:solidFill>
              </a:rPr>
            </a:br>
            <a:br>
              <a:rPr lang="en-US">
                <a:solidFill>
                  <a:schemeClr val="accent1"/>
                </a:solidFill>
              </a:rPr>
            </a:br>
            <a:r>
              <a:rPr lang="en-US"/>
              <a:t>Parte 2</a:t>
            </a:r>
            <a:endParaRPr/>
          </a:p>
        </p:txBody>
      </p:sp>
      <p:sp>
        <p:nvSpPr>
          <p:cNvPr id="375" name="Google Shape;375;p1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76" name="Google Shape;376;p1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7" name="Google Shape;377;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8" name="Google Shape;378;p12"/>
          <p:cNvSpPr txBox="1"/>
          <p:nvPr/>
        </p:nvSpPr>
        <p:spPr>
          <a:xfrm>
            <a:off x="796322" y="2164080"/>
            <a:ext cx="6980092" cy="346029"/>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Argomento 3: Controlli e standard di sicurezza del dominio specifico.</a:t>
            </a:r>
            <a:endParaRPr/>
          </a:p>
        </p:txBody>
      </p:sp>
      <p:sp>
        <p:nvSpPr>
          <p:cNvPr id="379" name="Google Shape;379;p12"/>
          <p:cNvSpPr txBox="1"/>
          <p:nvPr/>
        </p:nvSpPr>
        <p:spPr>
          <a:xfrm>
            <a:off x="796323" y="2510108"/>
            <a:ext cx="6574041" cy="2848275"/>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Introduzione alla ISO/IEC 27001, stato, versioni, struttura (Clausole 1-10 e Allegato A).</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Temi di controllo ISO 27001:2013 / ISO/IEC 27002:2013</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Termini e definizioni della norma ISO 27000 adattati al settore della sanità</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Guida ai controlli della norma ISO/IEC 27002:2013 adattata al settore della sanità.</a:t>
            </a:r>
            <a:endParaRPr/>
          </a:p>
          <a:p>
            <a:pPr indent="-91440" lvl="0" marL="91440" marR="0" rtl="0" algn="l">
              <a:lnSpc>
                <a:spcPct val="100000"/>
              </a:lnSpc>
              <a:spcBef>
                <a:spcPts val="180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Controlli specifici per la salute, come proposto dalla norma ISO 27700:2016.</a:t>
            </a:r>
            <a:endParaRPr/>
          </a:p>
        </p:txBody>
      </p:sp>
      <p:pic>
        <p:nvPicPr>
          <p:cNvPr descr="A cup of coffee and a notebook on a table&#10;&#10;Description automatically generated" id="380" name="Google Shape;380;p12"/>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sp>
        <p:nvSpPr>
          <p:cNvPr id="381" name="Google Shape;381;p1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382" name="Google Shape;382;p12"/>
          <p:cNvGrpSpPr/>
          <p:nvPr/>
        </p:nvGrpSpPr>
        <p:grpSpPr>
          <a:xfrm>
            <a:off x="7549377" y="6167336"/>
            <a:ext cx="3294001" cy="612000"/>
            <a:chOff x="5179092" y="5483822"/>
            <a:chExt cx="3294001" cy="612000"/>
          </a:xfrm>
        </p:grpSpPr>
        <p:pic>
          <p:nvPicPr>
            <p:cNvPr id="383" name="Google Shape;383;p1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384" name="Google Shape;384;p1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3"/>
          <p:cNvSpPr txBox="1"/>
          <p:nvPr>
            <p:ph type="ctrTitle"/>
          </p:nvPr>
        </p:nvSpPr>
        <p:spPr>
          <a:xfrm>
            <a:off x="6615541" y="715654"/>
            <a:ext cx="5334412"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sz="3600"/>
              <a:t>Argomento-1: Sicurezza informatica nel settore sanitario</a:t>
            </a:r>
            <a:endParaRPr/>
          </a:p>
        </p:txBody>
      </p:sp>
      <p:sp>
        <p:nvSpPr>
          <p:cNvPr id="390" name="Google Shape;390;p1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391" name="Google Shape;391;p13"/>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000"/>
              <a:buNone/>
            </a:pPr>
            <a:r>
              <a:t/>
            </a:r>
            <a:endParaRPr sz="1000"/>
          </a:p>
        </p:txBody>
      </p:sp>
      <p:cxnSp>
        <p:nvCxnSpPr>
          <p:cNvPr id="392" name="Google Shape;392;p1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93" name="Google Shape;393;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94" name="Google Shape;394;p13"/>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grpSp>
        <p:nvGrpSpPr>
          <p:cNvPr id="395" name="Google Shape;395;p13"/>
          <p:cNvGrpSpPr/>
          <p:nvPr/>
        </p:nvGrpSpPr>
        <p:grpSpPr>
          <a:xfrm>
            <a:off x="7549377" y="6167336"/>
            <a:ext cx="3294001" cy="612000"/>
            <a:chOff x="5179092" y="5483822"/>
            <a:chExt cx="3294001" cy="612000"/>
          </a:xfrm>
        </p:grpSpPr>
        <p:pic>
          <p:nvPicPr>
            <p:cNvPr id="396" name="Google Shape;396;p1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97" name="Google Shape;397;p1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14"/>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sz="3600"/>
              <a:t>Argomento 2: </a:t>
            </a:r>
            <a:br>
              <a:rPr lang="en-US" sz="3600"/>
            </a:br>
            <a:r>
              <a:rPr lang="en-US" sz="3600"/>
              <a:t>Struttura di gestione del rischio</a:t>
            </a:r>
            <a:endParaRPr/>
          </a:p>
        </p:txBody>
      </p:sp>
      <p:sp>
        <p:nvSpPr>
          <p:cNvPr id="403" name="Google Shape;403;p14"/>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404" name="Google Shape;404;p14"/>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en-US" sz="1000"/>
              <a:t>Dimostrare una comprensione approfondita del quadro di gestione del rischio di sicurezza informatica nel settore energetico. </a:t>
            </a:r>
            <a:endParaRPr/>
          </a:p>
          <a:p>
            <a:pPr indent="-274320" lvl="0" marL="274320" rtl="0" algn="l">
              <a:lnSpc>
                <a:spcPct val="100000"/>
              </a:lnSpc>
              <a:spcBef>
                <a:spcPts val="600"/>
              </a:spcBef>
              <a:spcAft>
                <a:spcPts val="0"/>
              </a:spcAft>
              <a:buSzPts val="1000"/>
              <a:buChar char="o"/>
            </a:pPr>
            <a:r>
              <a:rPr lang="en-US" sz="1000"/>
              <a:t>Riconoscere le importanti strutture e i processi di governance della cybersecurity nel settore energetico.</a:t>
            </a:r>
            <a:endParaRPr/>
          </a:p>
          <a:p>
            <a:pPr indent="-274320" lvl="0" marL="274320" rtl="0" algn="l">
              <a:lnSpc>
                <a:spcPct val="100000"/>
              </a:lnSpc>
              <a:spcBef>
                <a:spcPts val="600"/>
              </a:spcBef>
              <a:spcAft>
                <a:spcPts val="0"/>
              </a:spcAft>
              <a:buSzPts val="1000"/>
              <a:buChar char="o"/>
            </a:pPr>
            <a:r>
              <a:rPr lang="en-US" sz="1000"/>
              <a:t>Valutare e segnalare in modo critico i rischi per la sicurezza e suggerire strategie di mitigazione adeguate in modo professionale. </a:t>
            </a:r>
            <a:endParaRPr/>
          </a:p>
          <a:p>
            <a:pPr indent="-210820" lvl="0" marL="274320" rtl="0" algn="l">
              <a:lnSpc>
                <a:spcPct val="100000"/>
              </a:lnSpc>
              <a:spcBef>
                <a:spcPts val="600"/>
              </a:spcBef>
              <a:spcAft>
                <a:spcPts val="0"/>
              </a:spcAft>
              <a:buSzPts val="1000"/>
              <a:buNone/>
            </a:pPr>
            <a:r>
              <a:t/>
            </a:r>
            <a:endParaRPr sz="1000"/>
          </a:p>
          <a:p>
            <a:pPr indent="0" lvl="0" marL="0" rtl="0" algn="l">
              <a:lnSpc>
                <a:spcPct val="100000"/>
              </a:lnSpc>
              <a:spcBef>
                <a:spcPts val="600"/>
              </a:spcBef>
              <a:spcAft>
                <a:spcPts val="0"/>
              </a:spcAft>
              <a:buSzPts val="1000"/>
              <a:buNone/>
            </a:pPr>
            <a:r>
              <a:t/>
            </a:r>
            <a:endParaRPr sz="1000"/>
          </a:p>
        </p:txBody>
      </p:sp>
      <p:cxnSp>
        <p:nvCxnSpPr>
          <p:cNvPr id="405" name="Google Shape;405;p1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06" name="Google Shape;406;p1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407" name="Google Shape;407;p14"/>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grpSp>
        <p:nvGrpSpPr>
          <p:cNvPr id="408" name="Google Shape;408;p14"/>
          <p:cNvGrpSpPr/>
          <p:nvPr/>
        </p:nvGrpSpPr>
        <p:grpSpPr>
          <a:xfrm>
            <a:off x="7549377" y="6167336"/>
            <a:ext cx="3294001" cy="612000"/>
            <a:chOff x="5179092" y="5483822"/>
            <a:chExt cx="3294001" cy="612000"/>
          </a:xfrm>
        </p:grpSpPr>
        <p:pic>
          <p:nvPicPr>
            <p:cNvPr id="409" name="Google Shape;409;p1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410" name="Google Shape;410;p1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5"/>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sz="3600"/>
              <a:t>Argomento 3: </a:t>
            </a:r>
            <a:br>
              <a:rPr lang="en-US" sz="3600"/>
            </a:br>
            <a:r>
              <a:rPr lang="en-US" sz="3600"/>
              <a:t>Controlli e standard di sicurezza del dominio specifico.</a:t>
            </a:r>
            <a:endParaRPr/>
          </a:p>
        </p:txBody>
      </p:sp>
      <p:sp>
        <p:nvSpPr>
          <p:cNvPr id="416" name="Google Shape;416;p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Tratteremo queste competenze</a:t>
            </a:r>
            <a:endParaRPr/>
          </a:p>
          <a:p>
            <a:pPr indent="0" lvl="0" marL="0" rtl="0" algn="l">
              <a:lnSpc>
                <a:spcPct val="100000"/>
              </a:lnSpc>
              <a:spcBef>
                <a:spcPts val="0"/>
              </a:spcBef>
              <a:spcAft>
                <a:spcPts val="0"/>
              </a:spcAft>
              <a:buSzPts val="2400"/>
              <a:buNone/>
            </a:pPr>
            <a:r>
              <a:t/>
            </a:r>
            <a:endParaRPr/>
          </a:p>
        </p:txBody>
      </p:sp>
      <p:sp>
        <p:nvSpPr>
          <p:cNvPr id="417" name="Google Shape;417;p1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000"/>
              <a:buChar char="o"/>
            </a:pPr>
            <a:r>
              <a:rPr lang="en-US" sz="1000"/>
              <a:t>Acquisire le conoscenze di base sulla struttura, lo stato e le versioni della norma ISO/IEC 27001.</a:t>
            </a:r>
            <a:endParaRPr/>
          </a:p>
          <a:p>
            <a:pPr indent="-274320" lvl="0" marL="274320" rtl="0" algn="l">
              <a:lnSpc>
                <a:spcPct val="100000"/>
              </a:lnSpc>
              <a:spcBef>
                <a:spcPts val="600"/>
              </a:spcBef>
              <a:spcAft>
                <a:spcPts val="0"/>
              </a:spcAft>
              <a:buSzPts val="1000"/>
              <a:buChar char="o"/>
            </a:pPr>
            <a:r>
              <a:rPr lang="en-US" sz="1000"/>
              <a:t>Acquisire conoscenze sui temi della ISO/IEC 27002:2013</a:t>
            </a:r>
            <a:endParaRPr/>
          </a:p>
          <a:p>
            <a:pPr indent="-274320" lvl="0" marL="274320" rtl="0" algn="l">
              <a:lnSpc>
                <a:spcPct val="100000"/>
              </a:lnSpc>
              <a:spcBef>
                <a:spcPts val="600"/>
              </a:spcBef>
              <a:spcAft>
                <a:spcPts val="0"/>
              </a:spcAft>
              <a:buSzPts val="1000"/>
              <a:buChar char="o"/>
            </a:pPr>
            <a:r>
              <a:rPr lang="en-US" sz="1000"/>
              <a:t>Conoscere i termini di base e le loro definizioni utilizzati dalla norma ISO/IEC 27002. </a:t>
            </a:r>
            <a:endParaRPr/>
          </a:p>
          <a:p>
            <a:pPr indent="-274320" lvl="0" marL="274320" rtl="0" algn="l">
              <a:lnSpc>
                <a:spcPct val="100000"/>
              </a:lnSpc>
              <a:spcBef>
                <a:spcPts val="600"/>
              </a:spcBef>
              <a:spcAft>
                <a:spcPts val="0"/>
              </a:spcAft>
              <a:buSzPts val="1000"/>
              <a:buChar char="o"/>
            </a:pPr>
            <a:r>
              <a:rPr lang="en-US" sz="1000"/>
              <a:t>Scoprite come questi termini di base vengono adattati al settore della sanità.</a:t>
            </a:r>
            <a:endParaRPr/>
          </a:p>
          <a:p>
            <a:pPr indent="-274320" lvl="0" marL="274320" rtl="0" algn="l">
              <a:lnSpc>
                <a:spcPct val="100000"/>
              </a:lnSpc>
              <a:spcBef>
                <a:spcPts val="600"/>
              </a:spcBef>
              <a:spcAft>
                <a:spcPts val="0"/>
              </a:spcAft>
              <a:buSzPts val="1000"/>
              <a:buChar char="o"/>
            </a:pPr>
            <a:r>
              <a:rPr lang="en-US" sz="1000"/>
              <a:t>Sviluppare e valutare criticamente la politica di sicurezza e selezionare i controlli seguendo la norma ISO 27799 per la governance della sicurezza.</a:t>
            </a:r>
            <a:endParaRPr/>
          </a:p>
          <a:p>
            <a:pPr indent="-210820" lvl="0" marL="274320" rtl="0" algn="l">
              <a:lnSpc>
                <a:spcPct val="100000"/>
              </a:lnSpc>
              <a:spcBef>
                <a:spcPts val="600"/>
              </a:spcBef>
              <a:spcAft>
                <a:spcPts val="0"/>
              </a:spcAft>
              <a:buSzPts val="1000"/>
              <a:buNone/>
            </a:pPr>
            <a:r>
              <a:t/>
            </a:r>
            <a:endParaRPr sz="1000"/>
          </a:p>
          <a:p>
            <a:pPr indent="0" lvl="0" marL="0" rtl="0" algn="l">
              <a:lnSpc>
                <a:spcPct val="100000"/>
              </a:lnSpc>
              <a:spcBef>
                <a:spcPts val="600"/>
              </a:spcBef>
              <a:spcAft>
                <a:spcPts val="0"/>
              </a:spcAft>
              <a:buSzPts val="1000"/>
              <a:buNone/>
            </a:pPr>
            <a:r>
              <a:t/>
            </a:r>
            <a:endParaRPr sz="1000"/>
          </a:p>
        </p:txBody>
      </p:sp>
      <p:cxnSp>
        <p:nvCxnSpPr>
          <p:cNvPr id="418" name="Google Shape;418;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19" name="Google Shape;419;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420" name="Google Shape;420;p1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grpSp>
        <p:nvGrpSpPr>
          <p:cNvPr id="421" name="Google Shape;421;p15"/>
          <p:cNvGrpSpPr/>
          <p:nvPr/>
        </p:nvGrpSpPr>
        <p:grpSpPr>
          <a:xfrm>
            <a:off x="7549377" y="6167336"/>
            <a:ext cx="3294001" cy="612000"/>
            <a:chOff x="5179092" y="5483822"/>
            <a:chExt cx="3294001" cy="612000"/>
          </a:xfrm>
        </p:grpSpPr>
        <p:pic>
          <p:nvPicPr>
            <p:cNvPr id="422" name="Google Shape;422;p1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423" name="Google Shape;423;p1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429" name="Google Shape;429;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30" name="Google Shape;430;p16"/>
          <p:cNvGrpSpPr/>
          <p:nvPr/>
        </p:nvGrpSpPr>
        <p:grpSpPr>
          <a:xfrm>
            <a:off x="7370364" y="-23539"/>
            <a:ext cx="2562565" cy="6885155"/>
            <a:chOff x="7370364" y="-23539"/>
            <a:chExt cx="2562565" cy="6885155"/>
          </a:xfrm>
        </p:grpSpPr>
        <p:pic>
          <p:nvPicPr>
            <p:cNvPr id="431" name="Google Shape;431;p1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32" name="Google Shape;432;p16"/>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433" name="Google Shape;433;p16"/>
          <p:cNvGraphicFramePr/>
          <p:nvPr/>
        </p:nvGraphicFramePr>
        <p:xfrm>
          <a:off x="661472" y="1502710"/>
          <a:ext cx="3000000" cy="3000000"/>
        </p:xfrm>
        <a:graphic>
          <a:graphicData uri="http://schemas.openxmlformats.org/drawingml/2006/table">
            <a:tbl>
              <a:tblPr bandRow="1" firstRow="1">
                <a:noFill/>
                <a:tableStyleId>{55246E31-3722-4C24-8F1A-36C41509DDFA}</a:tableStyleId>
              </a:tblPr>
              <a:tblGrid>
                <a:gridCol w="1603475"/>
                <a:gridCol w="3073200"/>
                <a:gridCol w="1660375"/>
              </a:tblGrid>
              <a:tr h="687950">
                <a:tc>
                  <a:txBody>
                    <a:bodyPr/>
                    <a:lstStyle/>
                    <a:p>
                      <a:pPr indent="0" lvl="0" marL="0" marR="0" rtl="0" algn="l">
                        <a:spcBef>
                          <a:spcPts val="0"/>
                        </a:spcBef>
                        <a:spcAft>
                          <a:spcPts val="0"/>
                        </a:spcAft>
                        <a:buNone/>
                      </a:pPr>
                      <a:r>
                        <a:rPr lang="en-US" sz="1800" u="none" cap="none" strike="noStrike"/>
                        <a:t>Elemento di valutazione</a:t>
                      </a:r>
                      <a:endParaRPr sz="1800"/>
                    </a:p>
                  </a:txBody>
                  <a:tcPr marT="45725" marB="45725" marR="91450" marL="91450"/>
                </a:tc>
                <a:tc>
                  <a:txBody>
                    <a:bodyPr/>
                    <a:lstStyle/>
                    <a:p>
                      <a:pPr indent="0" lvl="0" marL="0" marR="0" rtl="0" algn="l">
                        <a:spcBef>
                          <a:spcPts val="0"/>
                        </a:spcBef>
                        <a:spcAft>
                          <a:spcPts val="0"/>
                        </a:spcAft>
                        <a:buNone/>
                      </a:pPr>
                      <a:r>
                        <a:rPr lang="en-US" sz="1800"/>
                        <a:t>Come</a:t>
                      </a:r>
                      <a:endParaRPr sz="1800"/>
                    </a:p>
                  </a:txBody>
                  <a:tcPr marT="45725" marB="45725" marR="91450" marL="91450"/>
                </a:tc>
                <a:tc>
                  <a:txBody>
                    <a:bodyPr/>
                    <a:lstStyle/>
                    <a:p>
                      <a:pPr indent="0" lvl="0" marL="0" marR="0" rtl="0" algn="l">
                        <a:spcBef>
                          <a:spcPts val="0"/>
                        </a:spcBef>
                        <a:spcAft>
                          <a:spcPts val="0"/>
                        </a:spcAft>
                        <a:buNone/>
                      </a:pPr>
                      <a:r>
                        <a:rPr lang="en-US" sz="1800"/>
                        <a:t>Note</a:t>
                      </a:r>
                      <a:endParaRPr sz="1800"/>
                    </a:p>
                  </a:txBody>
                  <a:tcPr marT="45725" marB="45725" marR="91450" marL="91450"/>
                </a:tc>
              </a:tr>
              <a:tr h="1474200">
                <a:tc>
                  <a:txBody>
                    <a:bodyPr/>
                    <a:lstStyle/>
                    <a:p>
                      <a:pPr indent="0" lvl="0" marL="0" marR="0" rtl="0" algn="l">
                        <a:spcBef>
                          <a:spcPts val="0"/>
                        </a:spcBef>
                        <a:spcAft>
                          <a:spcPts val="0"/>
                        </a:spcAft>
                        <a:buNone/>
                      </a:pPr>
                      <a:r>
                        <a:rPr lang="en-US" sz="1800"/>
                        <a:t>Portfolio del corso</a:t>
                      </a:r>
                      <a:endParaRPr/>
                    </a:p>
                  </a:txBody>
                  <a:tcPr marT="45725" marB="45725" marR="91450" marL="91450"/>
                </a:tc>
                <a:tc>
                  <a:txBody>
                    <a:bodyPr/>
                    <a:lstStyle/>
                    <a:p>
                      <a:pPr indent="0" lvl="0" marL="0" marR="0" rtl="0" algn="l">
                        <a:spcBef>
                          <a:spcPts val="0"/>
                        </a:spcBef>
                        <a:spcAft>
                          <a:spcPts val="0"/>
                        </a:spcAft>
                        <a:buNone/>
                      </a:pPr>
                      <a:r>
                        <a:rPr lang="en-US" sz="1200"/>
                        <a:t>Lo studente deve produrre una relazione di 2000 parole alla fine del modulo, eseguendo un elenco di compiti per dimostrare il risultato della valutazione delle minacce e delle vulnerabilità e il controllo per affrontare le minacce sulla base di uno scenario reale. </a:t>
                      </a:r>
                      <a:endParaRPr/>
                    </a:p>
                  </a:txBody>
                  <a:tcPr marT="45725" marB="45725" marR="91450" marL="91450"/>
                </a:tc>
                <a:tc>
                  <a:txBody>
                    <a:bodyPr/>
                    <a:lstStyle/>
                    <a:p>
                      <a:pPr indent="0" lvl="0" marL="0" marR="0" rtl="0" algn="l">
                        <a:spcBef>
                          <a:spcPts val="0"/>
                        </a:spcBef>
                        <a:spcAft>
                          <a:spcPts val="0"/>
                        </a:spcAft>
                        <a:buNone/>
                      </a:pPr>
                      <a:r>
                        <a:rPr lang="en-US" sz="1800"/>
                        <a:t>(80%) Valutazione sommativa</a:t>
                      </a:r>
                      <a:endParaRPr/>
                    </a:p>
                    <a:p>
                      <a:pPr indent="0" lvl="0" marL="0" marR="0" rtl="0" algn="l">
                        <a:spcBef>
                          <a:spcPts val="0"/>
                        </a:spcBef>
                        <a:spcAft>
                          <a:spcPts val="0"/>
                        </a:spcAft>
                        <a:buNone/>
                      </a:pPr>
                      <a:r>
                        <a:t/>
                      </a:r>
                      <a:endParaRPr sz="1800"/>
                    </a:p>
                  </a:txBody>
                  <a:tcPr marT="45725" marB="45725" marR="91450" marL="91450"/>
                </a:tc>
              </a:tr>
              <a:tr h="12776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Presentazione</a:t>
                      </a:r>
                      <a:endParaRPr/>
                    </a:p>
                  </a:txBody>
                  <a:tcPr marT="45725" marB="45725" marR="91450" marL="91450"/>
                </a:tc>
                <a:tc>
                  <a:txBody>
                    <a:bodyPr/>
                    <a:lstStyle/>
                    <a:p>
                      <a:pPr indent="0" lvl="0" marL="0" marR="0" rtl="0" algn="l">
                        <a:spcBef>
                          <a:spcPts val="0"/>
                        </a:spcBef>
                        <a:spcAft>
                          <a:spcPts val="0"/>
                        </a:spcAft>
                        <a:buNone/>
                      </a:pPr>
                      <a:r>
                        <a:rPr lang="en-US" sz="1200"/>
                        <a:t>Lo studente deve sviluppare un diario di bordo basato sui singoli esercizi trattati alla fine di ogni sessione per dimostrare la propria comprensione delle conoscenze trattate nel modulo.</a:t>
                      </a:r>
                      <a:endParaRPr/>
                    </a:p>
                  </a:txBody>
                  <a:tcPr marT="45725" marB="45725" marR="91450" marL="91450"/>
                </a:tc>
                <a:tc>
                  <a:txBody>
                    <a:bodyPr/>
                    <a:lstStyle/>
                    <a:p>
                      <a:pPr indent="0" lvl="0" marL="0" marR="0" rtl="0" algn="l">
                        <a:spcBef>
                          <a:spcPts val="0"/>
                        </a:spcBef>
                        <a:spcAft>
                          <a:spcPts val="0"/>
                        </a:spcAft>
                        <a:buNone/>
                      </a:pPr>
                      <a:r>
                        <a:rPr lang="en-US" sz="1800"/>
                        <a:t>(20%) Valutazione formativa</a:t>
                      </a:r>
                      <a:endParaRPr/>
                    </a:p>
                    <a:p>
                      <a:pPr indent="0" lvl="0" marL="0" marR="0" rtl="0" algn="l">
                        <a:spcBef>
                          <a:spcPts val="0"/>
                        </a:spcBef>
                        <a:spcAft>
                          <a:spcPts val="0"/>
                        </a:spcAft>
                        <a:buNone/>
                      </a:pPr>
                      <a:r>
                        <a:t/>
                      </a:r>
                      <a:endParaRPr sz="1800"/>
                    </a:p>
                  </a:txBody>
                  <a:tcPr marT="45725" marB="45725" marR="91450" marL="91450"/>
                </a:tc>
              </a:tr>
              <a:tr h="98280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Discussione di gruppo</a:t>
                      </a:r>
                      <a:endParaRPr/>
                    </a:p>
                    <a:p>
                      <a:pPr indent="0" lvl="0" marL="0" marR="0" rtl="0" algn="l">
                        <a:lnSpc>
                          <a:spcPct val="100000"/>
                        </a:lnSpc>
                        <a:spcBef>
                          <a:spcPts val="0"/>
                        </a:spcBef>
                        <a:spcAft>
                          <a:spcPts val="0"/>
                        </a:spcAft>
                        <a:buClr>
                          <a:schemeClr val="dk1"/>
                        </a:buClr>
                        <a:buSzPts val="1800"/>
                        <a:buFont typeface="Century Gothic"/>
                        <a:buNone/>
                      </a:pPr>
                      <a:r>
                        <a:t/>
                      </a:r>
                      <a:endParaRPr sz="1800"/>
                    </a:p>
                  </a:txBody>
                  <a:tcPr marT="45725" marB="45725" marR="91450" marL="91450"/>
                </a:tc>
                <a:tc>
                  <a:txBody>
                    <a:bodyPr/>
                    <a:lstStyle/>
                    <a:p>
                      <a:pPr indent="0" lvl="0" marL="0" marR="0" rtl="0" algn="l">
                        <a:spcBef>
                          <a:spcPts val="0"/>
                        </a:spcBef>
                        <a:spcAft>
                          <a:spcPts val="0"/>
                        </a:spcAft>
                        <a:buNone/>
                      </a:pPr>
                      <a:r>
                        <a:rPr lang="en-US" sz="1200"/>
                        <a:t>Durante il seminario</a:t>
                      </a:r>
                      <a:endParaRPr/>
                    </a:p>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434" name="Google Shape;434;p1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pic>
        <p:nvPicPr>
          <p:cNvPr descr="A person sitting at a desk writing on a paper&#10;&#10;Description automatically generated" id="435" name="Google Shape;435;p16"/>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grpSp>
        <p:nvGrpSpPr>
          <p:cNvPr id="436" name="Google Shape;436;p16"/>
          <p:cNvGrpSpPr/>
          <p:nvPr/>
        </p:nvGrpSpPr>
        <p:grpSpPr>
          <a:xfrm>
            <a:off x="7549377" y="6167336"/>
            <a:ext cx="3294001" cy="612000"/>
            <a:chOff x="5179092" y="5483822"/>
            <a:chExt cx="3294001" cy="612000"/>
          </a:xfrm>
        </p:grpSpPr>
        <p:pic>
          <p:nvPicPr>
            <p:cNvPr id="437" name="Google Shape;437;p16"/>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438" name="Google Shape;438;p16"/>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4" name="Google Shape;444;p1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445" name="Google Shape;445;p17"/>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446" name="Google Shape;446;p17"/>
          <p:cNvSpPr txBox="1"/>
          <p:nvPr>
            <p:ph idx="3" type="body"/>
          </p:nvPr>
        </p:nvSpPr>
        <p:spPr>
          <a:xfrm>
            <a:off x="893303" y="2466589"/>
            <a:ext cx="5885179" cy="850643"/>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Conoscenza di base di computer e reti (IT)</a:t>
            </a:r>
            <a:endParaRPr/>
          </a:p>
          <a:p>
            <a:pPr indent="0" lvl="0" marL="0" rtl="0" algn="l">
              <a:lnSpc>
                <a:spcPct val="100000"/>
              </a:lnSpc>
              <a:spcBef>
                <a:spcPts val="1400"/>
              </a:spcBef>
              <a:spcAft>
                <a:spcPts val="0"/>
              </a:spcAft>
              <a:buSzPts val="1600"/>
              <a:buNone/>
            </a:pPr>
            <a:r>
              <a:rPr lang="en-US" sz="1600"/>
              <a:t>Conoscenza di base dei concetti di cybersecurity</a:t>
            </a:r>
            <a:endParaRPr/>
          </a:p>
        </p:txBody>
      </p:sp>
      <p:sp>
        <p:nvSpPr>
          <p:cNvPr id="447" name="Google Shape;447;p1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48" name="Google Shape;448;p1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49" name="Google Shape;449;p17"/>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Prerequisiti:</a:t>
            </a:r>
            <a:endParaRPr/>
          </a:p>
        </p:txBody>
      </p:sp>
      <p:sp>
        <p:nvSpPr>
          <p:cNvPr id="450" name="Google Shape;450;p17"/>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Nessuno</a:t>
            </a:r>
            <a:endParaRPr/>
          </a:p>
        </p:txBody>
      </p:sp>
      <p:pic>
        <p:nvPicPr>
          <p:cNvPr descr="A person holding books in a library&#10;&#10;Description automatically generated" id="451" name="Google Shape;451;p17"/>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452" name="Google Shape;452;p1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453" name="Google Shape;453;p17"/>
          <p:cNvGrpSpPr/>
          <p:nvPr/>
        </p:nvGrpSpPr>
        <p:grpSpPr>
          <a:xfrm>
            <a:off x="7549377" y="6167336"/>
            <a:ext cx="3294001" cy="612000"/>
            <a:chOff x="5179092" y="5483822"/>
            <a:chExt cx="3294001" cy="612000"/>
          </a:xfrm>
        </p:grpSpPr>
        <p:pic>
          <p:nvPicPr>
            <p:cNvPr id="454" name="Google Shape;454;p17"/>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455" name="Google Shape;455;p17"/>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18"/>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Risorse: </a:t>
            </a:r>
            <a:r>
              <a:rPr lang="en-US"/>
              <a:t>Libri e materiali di riferimento</a:t>
            </a:r>
            <a:endParaRPr/>
          </a:p>
        </p:txBody>
      </p:sp>
      <p:sp>
        <p:nvSpPr>
          <p:cNvPr id="461" name="Google Shape;461;p18"/>
          <p:cNvSpPr txBox="1"/>
          <p:nvPr>
            <p:ph idx="1" type="body"/>
          </p:nvPr>
        </p:nvSpPr>
        <p:spPr>
          <a:xfrm>
            <a:off x="796321" y="2252394"/>
            <a:ext cx="6732237" cy="2532966"/>
          </a:xfrm>
          <a:prstGeom prst="rect">
            <a:avLst/>
          </a:prstGeom>
          <a:noFill/>
          <a:ln>
            <a:noFill/>
          </a:ln>
        </p:spPr>
        <p:txBody>
          <a:bodyPr anchorCtr="0" anchor="t" bIns="0" lIns="91425" spcFirstLastPara="1" rIns="0" wrap="square" tIns="45700">
            <a:normAutofit/>
          </a:bodyPr>
          <a:lstStyle/>
          <a:p>
            <a:pPr indent="-228600" lvl="0" marL="228600" rtl="0" algn="l">
              <a:lnSpc>
                <a:spcPct val="100000"/>
              </a:lnSpc>
              <a:spcBef>
                <a:spcPts val="0"/>
              </a:spcBef>
              <a:spcAft>
                <a:spcPts val="0"/>
              </a:spcAft>
              <a:buSzPts val="1100"/>
              <a:buFont typeface="Book Antiqua"/>
              <a:buAutoNum type="arabicPeriod"/>
            </a:pPr>
            <a:r>
              <a:rPr lang="en-US" sz="1100"/>
              <a:t>ISO/IEC 27000:2018, Tecnologia dell'informazione. Tecniche di sicurezza. Sistemi di gestione della sicurezza delle informazioni. Panoramica e vocabolario, </a:t>
            </a:r>
            <a:r>
              <a:rPr lang="en-US" sz="1100" u="sng">
                <a:solidFill>
                  <a:schemeClr val="hlink"/>
                </a:solidFill>
                <a:hlinkClick r:id="rId3"/>
              </a:rPr>
              <a:t>https://www.iso.org/standard/73906.html</a:t>
            </a:r>
            <a:endParaRPr sz="1100"/>
          </a:p>
          <a:p>
            <a:pPr indent="-228600" lvl="0" marL="228600" rtl="0" algn="l">
              <a:lnSpc>
                <a:spcPct val="100000"/>
              </a:lnSpc>
              <a:spcBef>
                <a:spcPts val="600"/>
              </a:spcBef>
              <a:spcAft>
                <a:spcPts val="0"/>
              </a:spcAft>
              <a:buSzPts val="1100"/>
              <a:buFont typeface="Book Antiqua"/>
              <a:buAutoNum type="arabicPeriod"/>
            </a:pPr>
            <a:r>
              <a:rPr lang="en-US" sz="1100"/>
              <a:t>ISO/IEC 27001:2013, Tecnologia dell'informazione. Tecniche di sicurezza. Sistemi di gestione della sicurezza delle informazioni. Requisiti. </a:t>
            </a:r>
            <a:r>
              <a:rPr lang="en-US" sz="1100" u="sng">
                <a:solidFill>
                  <a:schemeClr val="hlink"/>
                </a:solidFill>
                <a:hlinkClick r:id="rId4"/>
              </a:rPr>
              <a:t>https://www.iso.org/contents/data/standard/05/45/54534.html</a:t>
            </a:r>
            <a:endParaRPr sz="1100"/>
          </a:p>
          <a:p>
            <a:pPr indent="-228600" lvl="0" marL="228600" rtl="0" algn="l">
              <a:lnSpc>
                <a:spcPct val="100000"/>
              </a:lnSpc>
              <a:spcBef>
                <a:spcPts val="600"/>
              </a:spcBef>
              <a:spcAft>
                <a:spcPts val="0"/>
              </a:spcAft>
              <a:buSzPts val="1100"/>
              <a:buFont typeface="Book Antiqua"/>
              <a:buAutoNum type="arabicPeriod"/>
            </a:pPr>
            <a:r>
              <a:rPr lang="en-US" sz="1100"/>
              <a:t>ISO/IEC 27002:2013, Tecnologia dell'informazione. Tecniche di sicurezza. Codice di prassi per i controlli di sicurezza delle informazioni. </a:t>
            </a:r>
            <a:r>
              <a:rPr lang="en-US" sz="1100" u="sng">
                <a:solidFill>
                  <a:schemeClr val="hlink"/>
                </a:solidFill>
                <a:hlinkClick r:id="rId5"/>
              </a:rPr>
              <a:t>https://www.iso.org/standard/54533.html</a:t>
            </a:r>
            <a:endParaRPr sz="1100"/>
          </a:p>
          <a:p>
            <a:pPr indent="-228600" lvl="0" marL="228600" rtl="0" algn="l">
              <a:lnSpc>
                <a:spcPct val="100000"/>
              </a:lnSpc>
              <a:spcBef>
                <a:spcPts val="600"/>
              </a:spcBef>
              <a:spcAft>
                <a:spcPts val="0"/>
              </a:spcAft>
              <a:buSzPts val="1100"/>
              <a:buFont typeface="Book Antiqua"/>
              <a:buAutoNum type="arabicPeriod"/>
            </a:pPr>
            <a:r>
              <a:rPr lang="en-US" sz="1100"/>
              <a:t>ISO 27799:2016, Informatica sanitaria. Gestione della sicurezza delle informazioni in ambito sanitario in base alla norma ISO/IEC 27002. </a:t>
            </a:r>
            <a:r>
              <a:rPr lang="en-US" sz="1100" u="sng">
                <a:solidFill>
                  <a:schemeClr val="hlink"/>
                </a:solidFill>
                <a:hlinkClick r:id="rId6"/>
              </a:rPr>
              <a:t>https://www.</a:t>
            </a:r>
            <a:r>
              <a:rPr lang="en-US" sz="1100"/>
              <a:t>iso.org/standard/62777.html </a:t>
            </a:r>
            <a:endParaRPr/>
          </a:p>
        </p:txBody>
      </p:sp>
      <p:sp>
        <p:nvSpPr>
          <p:cNvPr id="462" name="Google Shape;462;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63" name="Google Shape;463;p18"/>
          <p:cNvGrpSpPr/>
          <p:nvPr/>
        </p:nvGrpSpPr>
        <p:grpSpPr>
          <a:xfrm>
            <a:off x="7370364" y="-23539"/>
            <a:ext cx="2562565" cy="6885155"/>
            <a:chOff x="7370364" y="-23539"/>
            <a:chExt cx="2562565" cy="6885155"/>
          </a:xfrm>
        </p:grpSpPr>
        <p:pic>
          <p:nvPicPr>
            <p:cNvPr id="464" name="Google Shape;464;p18"/>
            <p:cNvPicPr preferRelativeResize="0"/>
            <p:nvPr/>
          </p:nvPicPr>
          <p:blipFill rotWithShape="1">
            <a:blip r:embed="rId7">
              <a:alphaModFix/>
            </a:blip>
            <a:srcRect b="0" l="0" r="0" t="0"/>
            <a:stretch/>
          </p:blipFill>
          <p:spPr>
            <a:xfrm rot="10800000">
              <a:off x="7829202" y="5156615"/>
              <a:ext cx="878334" cy="1705001"/>
            </a:xfrm>
            <a:prstGeom prst="rect">
              <a:avLst/>
            </a:prstGeom>
            <a:noFill/>
            <a:ln>
              <a:noFill/>
            </a:ln>
          </p:spPr>
        </p:pic>
        <p:sp>
          <p:nvSpPr>
            <p:cNvPr id="465" name="Google Shape;465;p1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66" name="Google Shape;466;p18"/>
          <p:cNvPicPr preferRelativeResize="0"/>
          <p:nvPr>
            <p:ph idx="2" type="pic"/>
          </p:nvPr>
        </p:nvPicPr>
        <p:blipFill rotWithShape="1">
          <a:blip r:embed="rId8">
            <a:alphaModFix/>
          </a:blip>
          <a:srcRect b="0" l="13161" r="13161" t="0"/>
          <a:stretch/>
        </p:blipFill>
        <p:spPr>
          <a:xfrm flipH="1">
            <a:off x="7163691" y="0"/>
            <a:ext cx="5024825" cy="6858000"/>
          </a:xfrm>
          <a:prstGeom prst="rect">
            <a:avLst/>
          </a:prstGeom>
          <a:solidFill>
            <a:schemeClr val="lt2"/>
          </a:solidFill>
          <a:ln>
            <a:noFill/>
          </a:ln>
        </p:spPr>
      </p:pic>
      <p:sp>
        <p:nvSpPr>
          <p:cNvPr id="467" name="Google Shape;467;p1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468" name="Google Shape;468;p18"/>
          <p:cNvGrpSpPr/>
          <p:nvPr/>
        </p:nvGrpSpPr>
        <p:grpSpPr>
          <a:xfrm>
            <a:off x="7549377" y="6167336"/>
            <a:ext cx="3294001" cy="612000"/>
            <a:chOff x="5179092" y="5483822"/>
            <a:chExt cx="3294001" cy="612000"/>
          </a:xfrm>
        </p:grpSpPr>
        <p:pic>
          <p:nvPicPr>
            <p:cNvPr id="469" name="Google Shape;469;p18"/>
            <p:cNvPicPr preferRelativeResize="0"/>
            <p:nvPr/>
          </p:nvPicPr>
          <p:blipFill rotWithShape="1">
            <a:blip r:embed="rId9">
              <a:alphaModFix/>
            </a:blip>
            <a:srcRect b="0" l="0" r="0" t="0"/>
            <a:stretch/>
          </p:blipFill>
          <p:spPr>
            <a:xfrm>
              <a:off x="5179092" y="5483822"/>
              <a:ext cx="1530000" cy="612000"/>
            </a:xfrm>
            <a:prstGeom prst="rect">
              <a:avLst/>
            </a:prstGeom>
            <a:noFill/>
            <a:ln>
              <a:noFill/>
            </a:ln>
          </p:spPr>
        </p:pic>
        <p:pic>
          <p:nvPicPr>
            <p:cNvPr id="470" name="Google Shape;470;p18"/>
            <p:cNvPicPr preferRelativeResize="0"/>
            <p:nvPr/>
          </p:nvPicPr>
          <p:blipFill rotWithShape="1">
            <a:blip r:embed="rId10">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1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Registrazione: </a:t>
            </a:r>
            <a:r>
              <a:rPr lang="en-US"/>
              <a:t>Come iscriversi e altre informazioni pratiche</a:t>
            </a:r>
            <a:endParaRPr/>
          </a:p>
        </p:txBody>
      </p:sp>
      <p:sp>
        <p:nvSpPr>
          <p:cNvPr id="476" name="Google Shape;476;p19"/>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Il processo di registrazione specifico per la formazione in Cybersecurity Risk Management and Governance può variare a seconda del fornitore di formazione o dell'istituzione. Tuttavia, le fasi generali sono generalmente semplici e possono essere completate online o di persona.</a:t>
            </a:r>
            <a:endParaRPr/>
          </a:p>
          <a:p>
            <a:pPr indent="-2539"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Registrazione online</a:t>
            </a:r>
            <a:endParaRPr/>
          </a:p>
          <a:p>
            <a:pPr indent="-342900" lvl="0" marL="342900" rtl="0" algn="l">
              <a:lnSpc>
                <a:spcPct val="100000"/>
              </a:lnSpc>
              <a:spcBef>
                <a:spcPts val="1400"/>
              </a:spcBef>
              <a:spcAft>
                <a:spcPts val="0"/>
              </a:spcAft>
              <a:buSzPts val="1400"/>
              <a:buFont typeface="Book Antiqua"/>
              <a:buAutoNum type="arabicPeriod"/>
            </a:pPr>
            <a:r>
              <a:rPr lang="en-US"/>
              <a:t>Registrazione di persona</a:t>
            </a:r>
            <a:endParaRPr/>
          </a:p>
          <a:p>
            <a:pPr indent="-342900" lvl="0" marL="342900" rtl="0" algn="l">
              <a:lnSpc>
                <a:spcPct val="100000"/>
              </a:lnSpc>
              <a:spcBef>
                <a:spcPts val="1400"/>
              </a:spcBef>
              <a:spcAft>
                <a:spcPts val="0"/>
              </a:spcAft>
              <a:buSzPts val="1400"/>
              <a:buFont typeface="Book Antiqua"/>
              <a:buAutoNum type="arabicPeriod"/>
            </a:pPr>
            <a:r>
              <a:rPr lang="en-US"/>
              <a:t>Ulteriori informazioni pratiche</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p:txBody>
      </p:sp>
      <p:pic>
        <p:nvPicPr>
          <p:cNvPr descr="A person working at a desk" id="477" name="Google Shape;477;p19"/>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78" name="Google Shape;478;p19"/>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79" name="Google Shape;479;p1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80" name="Google Shape;480;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p1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482" name="Google Shape;482;p19"/>
          <p:cNvGrpSpPr/>
          <p:nvPr/>
        </p:nvGrpSpPr>
        <p:grpSpPr>
          <a:xfrm>
            <a:off x="7549377" y="6167336"/>
            <a:ext cx="3294001" cy="612000"/>
            <a:chOff x="5179092" y="5483822"/>
            <a:chExt cx="3294001" cy="612000"/>
          </a:xfrm>
        </p:grpSpPr>
        <p:pic>
          <p:nvPicPr>
            <p:cNvPr id="483" name="Google Shape;483;p19"/>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484" name="Google Shape;484;p19"/>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0" name="Shape 220"/>
        <p:cNvGrpSpPr/>
        <p:nvPr/>
      </p:nvGrpSpPr>
      <p:grpSpPr>
        <a:xfrm>
          <a:off x="0" y="0"/>
          <a:ext cx="0" cy="0"/>
          <a:chOff x="0" y="0"/>
          <a:chExt cx="0" cy="0"/>
        </a:xfrm>
      </p:grpSpPr>
      <p:sp>
        <p:nvSpPr>
          <p:cNvPr id="221" name="Google Shape;221;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22" name="Google Shape;222;p2"/>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A person raising his hand" id="489" name="Google Shape;489;p20"/>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490" name="Google Shape;490;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491" name="Google Shape;491;p20"/>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5400"/>
              <a:t>o1.</a:t>
            </a:r>
            <a:endParaRPr/>
          </a:p>
        </p:txBody>
      </p:sp>
      <p:sp>
        <p:nvSpPr>
          <p:cNvPr id="492" name="Google Shape;492;p20"/>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400"/>
              <a:buNone/>
            </a:pPr>
            <a:r>
              <a:rPr lang="en-US" sz="2400">
                <a:solidFill>
                  <a:schemeClr val="dk1"/>
                </a:solidFill>
              </a:rPr>
              <a:t>Sicurezza informatica nel settore sanitario</a:t>
            </a:r>
            <a:endParaRPr/>
          </a:p>
        </p:txBody>
      </p:sp>
      <p:sp>
        <p:nvSpPr>
          <p:cNvPr id="493" name="Google Shape;493;p20"/>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sz="4400"/>
              <a:t>o2.</a:t>
            </a:r>
            <a:endParaRPr/>
          </a:p>
        </p:txBody>
      </p:sp>
      <p:sp>
        <p:nvSpPr>
          <p:cNvPr id="494" name="Google Shape;494;p20"/>
          <p:cNvSpPr txBox="1"/>
          <p:nvPr>
            <p:ph idx="5" type="body"/>
          </p:nvPr>
        </p:nvSpPr>
        <p:spPr>
          <a:xfrm>
            <a:off x="1643379" y="2327254"/>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rgbClr val="7F7F7F"/>
                </a:solidFill>
              </a:rPr>
              <a:t>Quadro di gestione del rischio</a:t>
            </a:r>
            <a:endParaRPr/>
          </a:p>
        </p:txBody>
      </p:sp>
      <p:sp>
        <p:nvSpPr>
          <p:cNvPr id="495" name="Google Shape;495;p20"/>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96" name="Google Shape;496;p20"/>
          <p:cNvSpPr txBox="1"/>
          <p:nvPr>
            <p:ph idx="7" type="body"/>
          </p:nvPr>
        </p:nvSpPr>
        <p:spPr>
          <a:xfrm>
            <a:off x="1643379" y="3151940"/>
            <a:ext cx="5885179"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t>Controlli e standard di sicurezza del dominio specifico</a:t>
            </a:r>
            <a:endParaRPr/>
          </a:p>
        </p:txBody>
      </p:sp>
      <p:sp>
        <p:nvSpPr>
          <p:cNvPr id="497" name="Google Shape;497;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98" name="Google Shape;498;p20"/>
          <p:cNvGrpSpPr/>
          <p:nvPr/>
        </p:nvGrpSpPr>
        <p:grpSpPr>
          <a:xfrm>
            <a:off x="7370364" y="-23539"/>
            <a:ext cx="2562565" cy="6885155"/>
            <a:chOff x="7370364" y="-23539"/>
            <a:chExt cx="2562565" cy="6885155"/>
          </a:xfrm>
        </p:grpSpPr>
        <p:pic>
          <p:nvPicPr>
            <p:cNvPr id="499" name="Google Shape;499;p20"/>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00" name="Google Shape;500;p20"/>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501" name="Google Shape;501;p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502" name="Google Shape;502;p20"/>
          <p:cNvGrpSpPr/>
          <p:nvPr/>
        </p:nvGrpSpPr>
        <p:grpSpPr>
          <a:xfrm>
            <a:off x="7549377" y="6167336"/>
            <a:ext cx="3294001" cy="612000"/>
            <a:chOff x="5179092" y="5483822"/>
            <a:chExt cx="3294001" cy="612000"/>
          </a:xfrm>
        </p:grpSpPr>
        <p:pic>
          <p:nvPicPr>
            <p:cNvPr id="503" name="Google Shape;503;p20"/>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04" name="Google Shape;504;p20"/>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erson raising his hand" id="509" name="Google Shape;509;p21"/>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510" name="Google Shape;510;p2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11" name="Google Shape;511;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12" name="Google Shape;512;p21"/>
          <p:cNvGrpSpPr/>
          <p:nvPr/>
        </p:nvGrpSpPr>
        <p:grpSpPr>
          <a:xfrm>
            <a:off x="7370364" y="-23539"/>
            <a:ext cx="2562565" cy="6885155"/>
            <a:chOff x="7370364" y="-23539"/>
            <a:chExt cx="2562565" cy="6885155"/>
          </a:xfrm>
        </p:grpSpPr>
        <p:pic>
          <p:nvPicPr>
            <p:cNvPr id="513" name="Google Shape;513;p2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14" name="Google Shape;514;p2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515" name="Google Shape;515;p2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516" name="Google Shape;516;p21"/>
          <p:cNvGrpSpPr/>
          <p:nvPr/>
        </p:nvGrpSpPr>
        <p:grpSpPr>
          <a:xfrm>
            <a:off x="7549377" y="6167336"/>
            <a:ext cx="3294001" cy="612000"/>
            <a:chOff x="5179092" y="5483822"/>
            <a:chExt cx="3294001" cy="612000"/>
          </a:xfrm>
        </p:grpSpPr>
        <p:pic>
          <p:nvPicPr>
            <p:cNvPr id="517" name="Google Shape;517;p21"/>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18" name="Google Shape;518;p21"/>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
        <p:nvSpPr>
          <p:cNvPr id="519" name="Google Shape;519;p2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520" name="Google Shape;520;p21"/>
          <p:cNvSpPr txBox="1"/>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5400"/>
              <a:buFont typeface="Calibri"/>
              <a:buNone/>
            </a:pPr>
            <a:r>
              <a:rPr b="0" baseline="-25000" lang="en-US" sz="5400">
                <a:solidFill>
                  <a:schemeClr val="dk2"/>
                </a:solidFill>
                <a:latin typeface="Century Gothic"/>
                <a:ea typeface="Century Gothic"/>
                <a:cs typeface="Century Gothic"/>
                <a:sym typeface="Century Gothic"/>
              </a:rPr>
              <a:t>o2.</a:t>
            </a:r>
            <a:endParaRPr/>
          </a:p>
        </p:txBody>
      </p:sp>
      <p:sp>
        <p:nvSpPr>
          <p:cNvPr id="521" name="Google Shape;521;p21"/>
          <p:cNvSpPr txBox="1"/>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o3.</a:t>
            </a:r>
            <a:endParaRPr/>
          </a:p>
        </p:txBody>
      </p:sp>
      <p:sp>
        <p:nvSpPr>
          <p:cNvPr id="522" name="Google Shape;522;p21"/>
          <p:cNvSpPr txBox="1"/>
          <p:nvPr/>
        </p:nvSpPr>
        <p:spPr>
          <a:xfrm>
            <a:off x="1643379" y="3070282"/>
            <a:ext cx="5024825" cy="717435"/>
          </a:xfrm>
          <a:prstGeom prst="rect">
            <a:avLst/>
          </a:prstGeom>
          <a:noFill/>
          <a:ln>
            <a:noFill/>
          </a:ln>
        </p:spPr>
        <p:txBody>
          <a:bodyPr anchorCtr="0" anchor="b" bIns="0" lIns="0" spcFirstLastPara="1" rIns="0" wrap="square" tIns="45700">
            <a:normAutofit/>
          </a:bodyPr>
          <a:lstStyle/>
          <a:p>
            <a:pPr indent="0" lvl="0" marL="0" marR="0" rtl="0" algn="l">
              <a:lnSpc>
                <a:spcPct val="11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Controlli e standard di sicurezza del dominio specifico</a:t>
            </a:r>
            <a:endParaRPr/>
          </a:p>
        </p:txBody>
      </p:sp>
      <p:sp>
        <p:nvSpPr>
          <p:cNvPr id="523" name="Google Shape;523;p21"/>
          <p:cNvSpPr txBox="1"/>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400"/>
              <a:buFont typeface="Calibri"/>
              <a:buNone/>
            </a:pPr>
            <a:r>
              <a:rPr lang="en-US" sz="2400">
                <a:solidFill>
                  <a:schemeClr val="dk1"/>
                </a:solidFill>
                <a:latin typeface="Century Gothic"/>
                <a:ea typeface="Century Gothic"/>
                <a:cs typeface="Century Gothic"/>
                <a:sym typeface="Century Gothic"/>
              </a:rPr>
              <a:t>Quadro di gestione del rischio</a:t>
            </a:r>
            <a:endParaRPr/>
          </a:p>
        </p:txBody>
      </p:sp>
      <p:sp>
        <p:nvSpPr>
          <p:cNvPr id="524" name="Google Shape;524;p2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Sicurezza informatica nel settore energetico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erson raising his hand" id="529" name="Google Shape;529;p22"/>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530" name="Google Shape;530;p2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31" name="Google Shape;531;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32" name="Google Shape;532;p22"/>
          <p:cNvGrpSpPr/>
          <p:nvPr/>
        </p:nvGrpSpPr>
        <p:grpSpPr>
          <a:xfrm>
            <a:off x="7370364" y="-23539"/>
            <a:ext cx="2562565" cy="6885155"/>
            <a:chOff x="7370364" y="-23539"/>
            <a:chExt cx="2562565" cy="6885155"/>
          </a:xfrm>
        </p:grpSpPr>
        <p:pic>
          <p:nvPicPr>
            <p:cNvPr id="533" name="Google Shape;533;p2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34" name="Google Shape;534;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535" name="Google Shape;535;p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536" name="Google Shape;536;p22"/>
          <p:cNvGrpSpPr/>
          <p:nvPr/>
        </p:nvGrpSpPr>
        <p:grpSpPr>
          <a:xfrm>
            <a:off x="7549377" y="6167336"/>
            <a:ext cx="3294001" cy="612000"/>
            <a:chOff x="5179092" y="5483822"/>
            <a:chExt cx="3294001" cy="612000"/>
          </a:xfrm>
        </p:grpSpPr>
        <p:pic>
          <p:nvPicPr>
            <p:cNvPr id="537" name="Google Shape;537;p2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38" name="Google Shape;538;p2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
        <p:nvSpPr>
          <p:cNvPr id="539" name="Google Shape;539;p2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540" name="Google Shape;540;p22"/>
          <p:cNvSpPr txBox="1"/>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o2.</a:t>
            </a:r>
            <a:endParaRPr/>
          </a:p>
        </p:txBody>
      </p:sp>
      <p:sp>
        <p:nvSpPr>
          <p:cNvPr id="541" name="Google Shape;541;p22"/>
          <p:cNvSpPr txBox="1"/>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5400"/>
              <a:buFont typeface="Calibri"/>
              <a:buNone/>
            </a:pPr>
            <a:r>
              <a:rPr b="0" baseline="-25000" lang="en-US" sz="5400">
                <a:solidFill>
                  <a:schemeClr val="dk2"/>
                </a:solidFill>
                <a:latin typeface="Century Gothic"/>
                <a:ea typeface="Century Gothic"/>
                <a:cs typeface="Century Gothic"/>
                <a:sym typeface="Century Gothic"/>
              </a:rPr>
              <a:t>o3.</a:t>
            </a:r>
            <a:endParaRPr/>
          </a:p>
        </p:txBody>
      </p:sp>
      <p:sp>
        <p:nvSpPr>
          <p:cNvPr id="542" name="Google Shape;542;p22"/>
          <p:cNvSpPr txBox="1"/>
          <p:nvPr/>
        </p:nvSpPr>
        <p:spPr>
          <a:xfrm>
            <a:off x="1643379" y="3180009"/>
            <a:ext cx="5024825" cy="717435"/>
          </a:xfrm>
          <a:prstGeom prst="rect">
            <a:avLst/>
          </a:prstGeom>
          <a:noFill/>
          <a:ln>
            <a:noFill/>
          </a:ln>
        </p:spPr>
        <p:txBody>
          <a:bodyPr anchorCtr="0" anchor="b" bIns="0" lIns="0" spcFirstLastPara="1" rIns="0" wrap="square" tIns="45700">
            <a:noAutofit/>
          </a:bodyPr>
          <a:lstStyle/>
          <a:p>
            <a:pPr indent="0" lvl="0" marL="0" marR="0" rtl="0" algn="l">
              <a:lnSpc>
                <a:spcPct val="110000"/>
              </a:lnSpc>
              <a:spcBef>
                <a:spcPts val="0"/>
              </a:spcBef>
              <a:spcAft>
                <a:spcPts val="0"/>
              </a:spcAft>
              <a:buClr>
                <a:schemeClr val="accent1"/>
              </a:buClr>
              <a:buSzPts val="2400"/>
              <a:buFont typeface="Calibri"/>
              <a:buNone/>
            </a:pPr>
            <a:r>
              <a:rPr lang="en-US" sz="2400">
                <a:solidFill>
                  <a:schemeClr val="dk1"/>
                </a:solidFill>
                <a:latin typeface="Century Gothic"/>
                <a:ea typeface="Century Gothic"/>
                <a:cs typeface="Century Gothic"/>
                <a:sym typeface="Century Gothic"/>
              </a:rPr>
              <a:t>Controlli e standard di sicurezza del dominio specifico</a:t>
            </a:r>
            <a:endParaRPr/>
          </a:p>
        </p:txBody>
      </p:sp>
      <p:sp>
        <p:nvSpPr>
          <p:cNvPr id="543" name="Google Shape;543;p22"/>
          <p:cNvSpPr txBox="1"/>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Quadro di gestione del rischio</a:t>
            </a:r>
            <a:endParaRPr/>
          </a:p>
        </p:txBody>
      </p:sp>
      <p:sp>
        <p:nvSpPr>
          <p:cNvPr id="544" name="Google Shape;544;p2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Sicurezza informatica nel settore energetico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23"/>
          <p:cNvPicPr preferRelativeResize="0"/>
          <p:nvPr>
            <p:ph idx="2" type="pic"/>
          </p:nvPr>
        </p:nvPicPr>
        <p:blipFill rotWithShape="1">
          <a:blip r:embed="rId3">
            <a:alphaModFix/>
          </a:blip>
          <a:srcRect b="0" l="18710" r="34459" t="0"/>
          <a:stretch/>
        </p:blipFill>
        <p:spPr>
          <a:xfrm flipH="1">
            <a:off x="7181979" y="0"/>
            <a:ext cx="5024825" cy="6858000"/>
          </a:xfrm>
          <a:prstGeom prst="rect">
            <a:avLst/>
          </a:prstGeom>
          <a:solidFill>
            <a:schemeClr val="lt2"/>
          </a:solidFill>
          <a:ln>
            <a:noFill/>
          </a:ln>
        </p:spPr>
      </p:pic>
      <p:sp>
        <p:nvSpPr>
          <p:cNvPr id="550" name="Google Shape;550;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a:t>
            </a:r>
            <a:br>
              <a:rPr lang="en-US"/>
            </a:br>
            <a:r>
              <a:rPr lang="en-US"/>
              <a:t>ISO/IEC 27001</a:t>
            </a:r>
            <a:endParaRPr/>
          </a:p>
        </p:txBody>
      </p:sp>
      <p:sp>
        <p:nvSpPr>
          <p:cNvPr id="551" name="Google Shape;551;p23"/>
          <p:cNvSpPr txBox="1"/>
          <p:nvPr>
            <p:ph idx="1" type="body"/>
          </p:nvPr>
        </p:nvSpPr>
        <p:spPr>
          <a:xfrm>
            <a:off x="796322" y="2252075"/>
            <a:ext cx="5797550" cy="3755185"/>
          </a:xfrm>
          <a:prstGeom prst="rect">
            <a:avLst/>
          </a:prstGeom>
          <a:noFill/>
          <a:ln>
            <a:noFill/>
          </a:ln>
        </p:spPr>
        <p:txBody>
          <a:bodyPr anchorCtr="0" anchor="t" bIns="45700" lIns="0" spcFirstLastPara="1" rIns="0" wrap="square" tIns="45700">
            <a:normAutofit/>
          </a:bodyPr>
          <a:lstStyle/>
          <a:p>
            <a:pPr indent="-101600" lvl="0" marL="91440" rtl="0" algn="l">
              <a:lnSpc>
                <a:spcPct val="100000"/>
              </a:lnSpc>
              <a:spcBef>
                <a:spcPts val="0"/>
              </a:spcBef>
              <a:spcAft>
                <a:spcPts val="0"/>
              </a:spcAft>
              <a:buSzPts val="1600"/>
              <a:buChar char=" "/>
            </a:pPr>
            <a:r>
              <a:rPr lang="en-US" sz="1600"/>
              <a:t>ISO/IEC 27001 è lo standard più conosciuto al mondo per i sistemi di gestione della sicurezza delle informazioni (ISMS). Definisce i requisiti che un ISMS deve soddisfare. </a:t>
            </a:r>
            <a:endParaRPr/>
          </a:p>
          <a:p>
            <a:pPr indent="-101600" lvl="0" marL="91440" rtl="0" algn="l">
              <a:lnSpc>
                <a:spcPct val="100000"/>
              </a:lnSpc>
              <a:spcBef>
                <a:spcPts val="1400"/>
              </a:spcBef>
              <a:spcAft>
                <a:spcPts val="0"/>
              </a:spcAft>
              <a:buSzPts val="1600"/>
              <a:buChar char=" "/>
            </a:pPr>
            <a:r>
              <a:rPr lang="en-US" sz="1600"/>
              <a:t>Lo standard ISO/IEC 27001 fornisce alle aziende di qualsiasi dimensione e di tutti i settori di attività una guida per stabilire, implementare, mantenere e migliorare continuamente un sistema di gestione della sicurezza delle informazioni. </a:t>
            </a:r>
            <a:endParaRPr/>
          </a:p>
          <a:p>
            <a:pPr indent="-101600" lvl="0" marL="91440" rtl="0" algn="l">
              <a:lnSpc>
                <a:spcPct val="100000"/>
              </a:lnSpc>
              <a:spcBef>
                <a:spcPts val="1400"/>
              </a:spcBef>
              <a:spcAft>
                <a:spcPts val="0"/>
              </a:spcAft>
              <a:buSzPts val="1600"/>
              <a:buChar char=" "/>
            </a:pPr>
            <a:r>
              <a:rPr lang="en-US" sz="1600"/>
              <a:t>La conformità alla norma ISO/IEC 27001 significa che un'organizzazione o un'azienda ha messo in atto un sistema per gestire i rischi legati alla sicurezza dei dati posseduti o gestiti dall'azienda e che tale sistema rispetta tutte le migliori pratiche e i principi sanciti da questa norma internazionale.</a:t>
            </a:r>
            <a:endParaRPr sz="1600"/>
          </a:p>
        </p:txBody>
      </p:sp>
      <p:sp>
        <p:nvSpPr>
          <p:cNvPr id="552" name="Google Shape;552;p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553" name="Google Shape;553;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554" name="Google Shape;554;p23"/>
          <p:cNvSpPr txBox="1"/>
          <p:nvPr/>
        </p:nvSpPr>
        <p:spPr>
          <a:xfrm>
            <a:off x="809422" y="5904007"/>
            <a:ext cx="60940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https://www.iso.org/standard/27001</a:t>
            </a:r>
            <a:endParaRPr b="0" i="0" sz="1400" u="none" cap="none" strike="noStrike">
              <a:solidFill>
                <a:srgbClr val="000000"/>
              </a:solidFill>
              <a:latin typeface="Century Gothic"/>
              <a:ea typeface="Century Gothic"/>
              <a:cs typeface="Century Gothic"/>
              <a:sym typeface="Century Gothic"/>
            </a:endParaRPr>
          </a:p>
        </p:txBody>
      </p:sp>
      <p:grpSp>
        <p:nvGrpSpPr>
          <p:cNvPr id="555" name="Google Shape;555;p23"/>
          <p:cNvGrpSpPr/>
          <p:nvPr/>
        </p:nvGrpSpPr>
        <p:grpSpPr>
          <a:xfrm>
            <a:off x="7549377" y="6167336"/>
            <a:ext cx="3294001" cy="612000"/>
            <a:chOff x="5179092" y="5483822"/>
            <a:chExt cx="3294001" cy="612000"/>
          </a:xfrm>
        </p:grpSpPr>
        <p:pic>
          <p:nvPicPr>
            <p:cNvPr id="556" name="Google Shape;556;p2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557" name="Google Shape;557;p2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24"/>
          <p:cNvPicPr preferRelativeResize="0"/>
          <p:nvPr>
            <p:ph idx="2" type="pic"/>
          </p:nvPr>
        </p:nvPicPr>
        <p:blipFill rotWithShape="1">
          <a:blip r:embed="rId3">
            <a:alphaModFix/>
          </a:blip>
          <a:srcRect b="10160" l="7561" r="1241" t="7195"/>
          <a:stretch/>
        </p:blipFill>
        <p:spPr>
          <a:xfrm flipH="1">
            <a:off x="7163691" y="0"/>
            <a:ext cx="5024825" cy="6858000"/>
          </a:xfrm>
          <a:prstGeom prst="rect">
            <a:avLst/>
          </a:prstGeom>
          <a:solidFill>
            <a:schemeClr val="lt2"/>
          </a:solidFill>
          <a:ln>
            <a:noFill/>
          </a:ln>
        </p:spPr>
      </p:pic>
      <p:sp>
        <p:nvSpPr>
          <p:cNvPr id="563" name="Google Shape;563;p2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ISO/IEC 27001 </a:t>
            </a:r>
            <a:br>
              <a:rPr lang="en-US"/>
            </a:br>
            <a:r>
              <a:rPr lang="en-US"/>
              <a:t>Storia della revisione</a:t>
            </a:r>
            <a:endParaRPr/>
          </a:p>
        </p:txBody>
      </p:sp>
      <p:sp>
        <p:nvSpPr>
          <p:cNvPr id="564" name="Google Shape;564;p24"/>
          <p:cNvSpPr txBox="1"/>
          <p:nvPr>
            <p:ph idx="1" type="body"/>
          </p:nvPr>
        </p:nvSpPr>
        <p:spPr>
          <a:xfrm>
            <a:off x="796322" y="2252076"/>
            <a:ext cx="5797550" cy="3051762"/>
          </a:xfrm>
          <a:prstGeom prst="rect">
            <a:avLst/>
          </a:prstGeom>
          <a:solidFill>
            <a:srgbClr val="F4F3F3"/>
          </a:solid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b="1" lang="en-US">
                <a:solidFill>
                  <a:srgbClr val="72777E"/>
                </a:solidFill>
              </a:rPr>
              <a:t> Più in precedenza</a:t>
            </a:r>
            <a:endParaRPr b="1">
              <a:solidFill>
                <a:srgbClr val="72777E"/>
              </a:solidFill>
            </a:endParaRPr>
          </a:p>
        </p:txBody>
      </p:sp>
      <p:sp>
        <p:nvSpPr>
          <p:cNvPr id="565" name="Google Shape;565;p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566" name="Google Shape;566;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pic>
        <p:nvPicPr>
          <p:cNvPr id="567" name="Google Shape;567;p24"/>
          <p:cNvPicPr preferRelativeResize="0"/>
          <p:nvPr/>
        </p:nvPicPr>
        <p:blipFill rotWithShape="1">
          <a:blip r:embed="rId4">
            <a:alphaModFix/>
          </a:blip>
          <a:srcRect b="0" l="0" r="0" t="0"/>
          <a:stretch/>
        </p:blipFill>
        <p:spPr>
          <a:xfrm>
            <a:off x="755742" y="3429000"/>
            <a:ext cx="5838130" cy="2578261"/>
          </a:xfrm>
          <a:prstGeom prst="rect">
            <a:avLst/>
          </a:prstGeom>
          <a:noFill/>
          <a:ln>
            <a:noFill/>
          </a:ln>
        </p:spPr>
      </p:pic>
      <p:pic>
        <p:nvPicPr>
          <p:cNvPr id="568" name="Google Shape;568;p24"/>
          <p:cNvPicPr preferRelativeResize="0"/>
          <p:nvPr/>
        </p:nvPicPr>
        <p:blipFill rotWithShape="1">
          <a:blip r:embed="rId5">
            <a:alphaModFix/>
          </a:blip>
          <a:srcRect b="0" l="0" r="0" t="0"/>
          <a:stretch/>
        </p:blipFill>
        <p:spPr>
          <a:xfrm>
            <a:off x="824241" y="2659313"/>
            <a:ext cx="1775614" cy="7696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2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Struttura ISO/IEC 27001</a:t>
            </a:r>
            <a:endParaRPr/>
          </a:p>
        </p:txBody>
      </p:sp>
      <p:sp>
        <p:nvSpPr>
          <p:cNvPr id="574" name="Google Shape;574;p25"/>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pic>
        <p:nvPicPr>
          <p:cNvPr id="575" name="Google Shape;575;p25"/>
          <p:cNvPicPr preferRelativeResize="0"/>
          <p:nvPr>
            <p:ph idx="2" type="pic"/>
          </p:nvPr>
        </p:nvPicPr>
        <p:blipFill rotWithShape="1">
          <a:blip r:embed="rId3">
            <a:alphaModFix/>
          </a:blip>
          <a:srcRect b="0" l="1104" r="1103" t="0"/>
          <a:stretch/>
        </p:blipFill>
        <p:spPr>
          <a:xfrm flipH="1">
            <a:off x="7181979" y="0"/>
            <a:ext cx="5024825" cy="6858000"/>
          </a:xfrm>
          <a:prstGeom prst="rect">
            <a:avLst/>
          </a:prstGeom>
          <a:solidFill>
            <a:schemeClr val="lt2"/>
          </a:solidFill>
          <a:ln>
            <a:noFill/>
          </a:ln>
        </p:spPr>
      </p:pic>
      <p:sp>
        <p:nvSpPr>
          <p:cNvPr id="576" name="Google Shape;576;p2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577" name="Google Shape;577;p2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pic>
        <p:nvPicPr>
          <p:cNvPr id="578" name="Google Shape;578;p25"/>
          <p:cNvPicPr preferRelativeResize="0"/>
          <p:nvPr/>
        </p:nvPicPr>
        <p:blipFill rotWithShape="1">
          <a:blip r:embed="rId4">
            <a:alphaModFix/>
          </a:blip>
          <a:srcRect b="0" l="0" r="0" t="0"/>
          <a:stretch/>
        </p:blipFill>
        <p:spPr>
          <a:xfrm>
            <a:off x="824241" y="2252076"/>
            <a:ext cx="2975468" cy="3408678"/>
          </a:xfrm>
          <a:prstGeom prst="rect">
            <a:avLst/>
          </a:prstGeom>
          <a:noFill/>
          <a:ln>
            <a:noFill/>
          </a:ln>
        </p:spPr>
      </p:pic>
      <p:sp>
        <p:nvSpPr>
          <p:cNvPr id="579" name="Google Shape;579;p25"/>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https://www.iso.org/obp/ui/en/#iso:std:iso-iec:27001:ed-3:v1:en</a:t>
            </a:r>
            <a:endParaRPr b="0" i="0" sz="1400" u="none" cap="none" strike="noStrike">
              <a:solidFill>
                <a:srgbClr val="000000"/>
              </a:solidFill>
              <a:latin typeface="Century Gothic"/>
              <a:ea typeface="Century Gothic"/>
              <a:cs typeface="Century Gothic"/>
              <a:sym typeface="Century Gothic"/>
            </a:endParaRPr>
          </a:p>
        </p:txBody>
      </p:sp>
      <p:grpSp>
        <p:nvGrpSpPr>
          <p:cNvPr id="580" name="Google Shape;580;p25"/>
          <p:cNvGrpSpPr/>
          <p:nvPr/>
        </p:nvGrpSpPr>
        <p:grpSpPr>
          <a:xfrm>
            <a:off x="7549377" y="6167336"/>
            <a:ext cx="3294001" cy="612000"/>
            <a:chOff x="5179092" y="5483822"/>
            <a:chExt cx="3294001" cy="612000"/>
          </a:xfrm>
        </p:grpSpPr>
        <p:pic>
          <p:nvPicPr>
            <p:cNvPr id="581" name="Google Shape;581;p25"/>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582" name="Google Shape;582;p25"/>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id="587" name="Google Shape;587;p26"/>
          <p:cNvPicPr preferRelativeResize="0"/>
          <p:nvPr/>
        </p:nvPicPr>
        <p:blipFill rotWithShape="1">
          <a:blip r:embed="rId3">
            <a:alphaModFix/>
          </a:blip>
          <a:srcRect b="0" l="0" r="0" t="0"/>
          <a:stretch/>
        </p:blipFill>
        <p:spPr>
          <a:xfrm>
            <a:off x="824241" y="2252076"/>
            <a:ext cx="2975468" cy="3408678"/>
          </a:xfrm>
          <a:prstGeom prst="rect">
            <a:avLst/>
          </a:prstGeom>
          <a:noFill/>
          <a:ln>
            <a:noFill/>
          </a:ln>
        </p:spPr>
      </p:pic>
      <p:sp>
        <p:nvSpPr>
          <p:cNvPr id="588" name="Google Shape;588;p2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Struttura ISO/IEC 27001</a:t>
            </a:r>
            <a:endParaRPr/>
          </a:p>
        </p:txBody>
      </p:sp>
      <p:pic>
        <p:nvPicPr>
          <p:cNvPr id="589" name="Google Shape;589;p26"/>
          <p:cNvPicPr preferRelativeResize="0"/>
          <p:nvPr>
            <p:ph idx="2" type="pic"/>
          </p:nvPr>
        </p:nvPicPr>
        <p:blipFill rotWithShape="1">
          <a:blip r:embed="rId4">
            <a:alphaModFix/>
          </a:blip>
          <a:srcRect b="0" l="1104" r="1103" t="0"/>
          <a:stretch/>
        </p:blipFill>
        <p:spPr>
          <a:xfrm flipH="1">
            <a:off x="7181979" y="0"/>
            <a:ext cx="5024825" cy="6858000"/>
          </a:xfrm>
          <a:prstGeom prst="rect">
            <a:avLst/>
          </a:prstGeom>
          <a:solidFill>
            <a:schemeClr val="lt2"/>
          </a:solidFill>
          <a:ln>
            <a:noFill/>
          </a:ln>
        </p:spPr>
      </p:pic>
      <p:sp>
        <p:nvSpPr>
          <p:cNvPr id="590" name="Google Shape;590;p2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591" name="Google Shape;591;p2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592" name="Google Shape;592;p26"/>
          <p:cNvSpPr txBox="1"/>
          <p:nvPr/>
        </p:nvSpPr>
        <p:spPr>
          <a:xfrm>
            <a:off x="824241" y="5914901"/>
            <a:ext cx="60940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https://www.iso.org/obp/ui/en/#iso:std:iso-iec:27001:ed-3:v1:en</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26"/>
          <p:cNvSpPr/>
          <p:nvPr/>
        </p:nvSpPr>
        <p:spPr>
          <a:xfrm>
            <a:off x="719328" y="2182368"/>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4" name="Google Shape;594;p26"/>
          <p:cNvSpPr/>
          <p:nvPr/>
        </p:nvSpPr>
        <p:spPr>
          <a:xfrm>
            <a:off x="719328" y="2779380"/>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5" name="Google Shape;595;p26"/>
          <p:cNvSpPr/>
          <p:nvPr/>
        </p:nvSpPr>
        <p:spPr>
          <a:xfrm>
            <a:off x="719328" y="3221785"/>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6" name="Google Shape;596;p26"/>
          <p:cNvSpPr/>
          <p:nvPr/>
        </p:nvSpPr>
        <p:spPr>
          <a:xfrm>
            <a:off x="719328" y="3569702"/>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7" name="Google Shape;597;p26"/>
          <p:cNvSpPr/>
          <p:nvPr/>
        </p:nvSpPr>
        <p:spPr>
          <a:xfrm>
            <a:off x="719328" y="4256532"/>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8" name="Google Shape;598;p26"/>
          <p:cNvSpPr/>
          <p:nvPr/>
        </p:nvSpPr>
        <p:spPr>
          <a:xfrm>
            <a:off x="719328" y="4699655"/>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599" name="Google Shape;599;p26"/>
          <p:cNvSpPr/>
          <p:nvPr/>
        </p:nvSpPr>
        <p:spPr>
          <a:xfrm>
            <a:off x="719328" y="5154609"/>
            <a:ext cx="1402080" cy="188976"/>
          </a:xfrm>
          <a:prstGeom prst="rect">
            <a:avLst/>
          </a:prstGeom>
          <a:noFill/>
          <a:ln cap="flat" cmpd="sng" w="158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600" name="Google Shape;600;p26"/>
          <p:cNvSpPr/>
          <p:nvPr/>
        </p:nvSpPr>
        <p:spPr>
          <a:xfrm>
            <a:off x="4101513" y="3108037"/>
            <a:ext cx="281679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5A6EE"/>
              </a:buClr>
              <a:buSzPts val="5400"/>
              <a:buFont typeface="Century Gothic"/>
              <a:buNone/>
            </a:pPr>
            <a:r>
              <a:rPr b="1" i="0" lang="en-US" sz="5400" u="none" cap="none" strike="noStrike">
                <a:solidFill>
                  <a:srgbClr val="C5A6EE"/>
                </a:solidFill>
                <a:latin typeface="Century Gothic"/>
                <a:ea typeface="Century Gothic"/>
                <a:cs typeface="Century Gothic"/>
                <a:sym typeface="Century Gothic"/>
              </a:rPr>
              <a:t>Clausole</a:t>
            </a:r>
            <a:endParaRPr/>
          </a:p>
        </p:txBody>
      </p:sp>
      <p:cxnSp>
        <p:nvCxnSpPr>
          <p:cNvPr id="601" name="Google Shape;601;p26"/>
          <p:cNvCxnSpPr>
            <a:stCxn id="587" idx="0"/>
            <a:endCxn id="600" idx="1"/>
          </p:cNvCxnSpPr>
          <p:nvPr/>
        </p:nvCxnSpPr>
        <p:spPr>
          <a:xfrm flipH="1" rot="-5400000">
            <a:off x="2547925" y="2016126"/>
            <a:ext cx="1317600" cy="1789500"/>
          </a:xfrm>
          <a:prstGeom prst="bentConnector4">
            <a:avLst>
              <a:gd fmla="val 404" name="adj1"/>
              <a:gd fmla="val 91570" name="adj2"/>
            </a:avLst>
          </a:prstGeom>
          <a:noFill/>
          <a:ln cap="flat" cmpd="sng" w="12700">
            <a:solidFill>
              <a:schemeClr val="accent3"/>
            </a:solidFill>
            <a:prstDash val="solid"/>
            <a:round/>
            <a:headEnd len="sm" w="sm" type="none"/>
            <a:tailEnd len="med" w="med" type="triangle"/>
          </a:ln>
        </p:spPr>
      </p:cxnSp>
      <p:cxnSp>
        <p:nvCxnSpPr>
          <p:cNvPr id="602" name="Google Shape;602;p26"/>
          <p:cNvCxnSpPr>
            <a:stCxn id="594" idx="3"/>
            <a:endCxn id="600" idx="1"/>
          </p:cNvCxnSpPr>
          <p:nvPr/>
        </p:nvCxnSpPr>
        <p:spPr>
          <a:xfrm>
            <a:off x="2121408" y="2873868"/>
            <a:ext cx="1980000" cy="695700"/>
          </a:xfrm>
          <a:prstGeom prst="bentConnector3">
            <a:avLst>
              <a:gd fmla="val 76853" name="adj1"/>
            </a:avLst>
          </a:prstGeom>
          <a:noFill/>
          <a:ln cap="flat" cmpd="sng" w="12700">
            <a:solidFill>
              <a:schemeClr val="accent3"/>
            </a:solidFill>
            <a:prstDash val="solid"/>
            <a:round/>
            <a:headEnd len="sm" w="sm" type="none"/>
            <a:tailEnd len="med" w="med" type="triangle"/>
          </a:ln>
        </p:spPr>
      </p:cxnSp>
      <p:cxnSp>
        <p:nvCxnSpPr>
          <p:cNvPr id="603" name="Google Shape;603;p26"/>
          <p:cNvCxnSpPr>
            <a:stCxn id="595" idx="3"/>
            <a:endCxn id="600" idx="1"/>
          </p:cNvCxnSpPr>
          <p:nvPr/>
        </p:nvCxnSpPr>
        <p:spPr>
          <a:xfrm>
            <a:off x="2121408" y="3316273"/>
            <a:ext cx="1980000" cy="253500"/>
          </a:xfrm>
          <a:prstGeom prst="bentConnector3">
            <a:avLst>
              <a:gd fmla="val 60205" name="adj1"/>
            </a:avLst>
          </a:prstGeom>
          <a:noFill/>
          <a:ln cap="flat" cmpd="sng" w="12700">
            <a:solidFill>
              <a:schemeClr val="accent3"/>
            </a:solidFill>
            <a:prstDash val="solid"/>
            <a:round/>
            <a:headEnd len="sm" w="sm" type="none"/>
            <a:tailEnd len="med" w="med" type="triangle"/>
          </a:ln>
        </p:spPr>
      </p:cxnSp>
      <p:cxnSp>
        <p:nvCxnSpPr>
          <p:cNvPr id="604" name="Google Shape;604;p26"/>
          <p:cNvCxnSpPr>
            <a:stCxn id="596" idx="3"/>
            <a:endCxn id="600" idx="1"/>
          </p:cNvCxnSpPr>
          <p:nvPr/>
        </p:nvCxnSpPr>
        <p:spPr>
          <a:xfrm flipH="1" rot="10800000">
            <a:off x="2121408" y="3569690"/>
            <a:ext cx="1980000" cy="94500"/>
          </a:xfrm>
          <a:prstGeom prst="bentConnector3">
            <a:avLst>
              <a:gd fmla="val 50000" name="adj1"/>
            </a:avLst>
          </a:prstGeom>
          <a:noFill/>
          <a:ln cap="flat" cmpd="sng" w="12700">
            <a:solidFill>
              <a:schemeClr val="accent3"/>
            </a:solidFill>
            <a:prstDash val="solid"/>
            <a:round/>
            <a:headEnd len="sm" w="sm" type="none"/>
            <a:tailEnd len="med" w="med" type="triangle"/>
          </a:ln>
        </p:spPr>
      </p:cxnSp>
      <p:cxnSp>
        <p:nvCxnSpPr>
          <p:cNvPr id="605" name="Google Shape;605;p26"/>
          <p:cNvCxnSpPr>
            <a:stCxn id="597" idx="3"/>
            <a:endCxn id="600" idx="1"/>
          </p:cNvCxnSpPr>
          <p:nvPr/>
        </p:nvCxnSpPr>
        <p:spPr>
          <a:xfrm flipH="1" rot="10800000">
            <a:off x="2121408" y="3569820"/>
            <a:ext cx="1980000" cy="781200"/>
          </a:xfrm>
          <a:prstGeom prst="bentConnector3">
            <a:avLst>
              <a:gd fmla="val 60205" name="adj1"/>
            </a:avLst>
          </a:prstGeom>
          <a:noFill/>
          <a:ln cap="flat" cmpd="sng" w="12700">
            <a:solidFill>
              <a:schemeClr val="accent3"/>
            </a:solidFill>
            <a:prstDash val="solid"/>
            <a:round/>
            <a:headEnd len="sm" w="sm" type="none"/>
            <a:tailEnd len="med" w="med" type="triangle"/>
          </a:ln>
        </p:spPr>
      </p:cxnSp>
      <p:cxnSp>
        <p:nvCxnSpPr>
          <p:cNvPr id="606" name="Google Shape;606;p26"/>
          <p:cNvCxnSpPr>
            <a:stCxn id="598" idx="3"/>
            <a:endCxn id="600" idx="1"/>
          </p:cNvCxnSpPr>
          <p:nvPr/>
        </p:nvCxnSpPr>
        <p:spPr>
          <a:xfrm flipH="1" rot="10800000">
            <a:off x="2121408" y="3569843"/>
            <a:ext cx="1980000" cy="1224300"/>
          </a:xfrm>
          <a:prstGeom prst="bentConnector3">
            <a:avLst>
              <a:gd fmla="val 76853" name="adj1"/>
            </a:avLst>
          </a:prstGeom>
          <a:noFill/>
          <a:ln cap="flat" cmpd="sng" w="12700">
            <a:solidFill>
              <a:schemeClr val="accent3"/>
            </a:solidFill>
            <a:prstDash val="solid"/>
            <a:round/>
            <a:headEnd len="sm" w="sm" type="none"/>
            <a:tailEnd len="med" w="med" type="triangle"/>
          </a:ln>
        </p:spPr>
      </p:cxnSp>
      <p:cxnSp>
        <p:nvCxnSpPr>
          <p:cNvPr id="607" name="Google Shape;607;p26"/>
          <p:cNvCxnSpPr>
            <a:stCxn id="599" idx="3"/>
            <a:endCxn id="600" idx="1"/>
          </p:cNvCxnSpPr>
          <p:nvPr/>
        </p:nvCxnSpPr>
        <p:spPr>
          <a:xfrm flipH="1" rot="10800000">
            <a:off x="2121408" y="3569697"/>
            <a:ext cx="1980000" cy="1679400"/>
          </a:xfrm>
          <a:prstGeom prst="bentConnector3">
            <a:avLst>
              <a:gd fmla="val 91723" name="adj1"/>
            </a:avLst>
          </a:prstGeom>
          <a:noFill/>
          <a:ln cap="flat" cmpd="sng" w="12700">
            <a:solidFill>
              <a:schemeClr val="accent3"/>
            </a:solidFill>
            <a:prstDash val="solid"/>
            <a:round/>
            <a:headEnd len="sm" w="sm" type="none"/>
            <a:tailEnd len="med" w="med" type="triangle"/>
          </a:ln>
        </p:spPr>
      </p:cxnSp>
      <p:grpSp>
        <p:nvGrpSpPr>
          <p:cNvPr id="608" name="Google Shape;608;p26"/>
          <p:cNvGrpSpPr/>
          <p:nvPr/>
        </p:nvGrpSpPr>
        <p:grpSpPr>
          <a:xfrm>
            <a:off x="7549377" y="6167336"/>
            <a:ext cx="3294001" cy="612000"/>
            <a:chOff x="5179092" y="5483822"/>
            <a:chExt cx="3294001" cy="612000"/>
          </a:xfrm>
        </p:grpSpPr>
        <p:pic>
          <p:nvPicPr>
            <p:cNvPr id="609" name="Google Shape;609;p26"/>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610" name="Google Shape;610;p26"/>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2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616" name="Google Shape;616;p2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Clausole ISO/IEC 27001</a:t>
            </a:r>
            <a:endParaRPr/>
          </a:p>
        </p:txBody>
      </p:sp>
      <p:sp>
        <p:nvSpPr>
          <p:cNvPr id="617" name="Google Shape;617;p2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sz="1400"/>
              <a:t>4. Contesto dell'organizzazione</a:t>
            </a:r>
            <a:endParaRPr/>
          </a:p>
          <a:p>
            <a:pPr indent="-91440" lvl="0" marL="91440" rtl="0" algn="l">
              <a:lnSpc>
                <a:spcPct val="100000"/>
              </a:lnSpc>
              <a:spcBef>
                <a:spcPts val="1400"/>
              </a:spcBef>
              <a:spcAft>
                <a:spcPts val="0"/>
              </a:spcAft>
              <a:buSzPts val="1400"/>
              <a:buChar char=" "/>
            </a:pPr>
            <a:r>
              <a:rPr lang="en-US" sz="1400"/>
              <a:t>5. La leadership</a:t>
            </a:r>
            <a:endParaRPr/>
          </a:p>
          <a:p>
            <a:pPr indent="-91440" lvl="0" marL="91440" rtl="0" algn="l">
              <a:lnSpc>
                <a:spcPct val="100000"/>
              </a:lnSpc>
              <a:spcBef>
                <a:spcPts val="1400"/>
              </a:spcBef>
              <a:spcAft>
                <a:spcPts val="0"/>
              </a:spcAft>
              <a:buSzPts val="1400"/>
              <a:buChar char=" "/>
            </a:pPr>
            <a:r>
              <a:rPr lang="en-US" sz="1400"/>
              <a:t>6. Pianificazione</a:t>
            </a:r>
            <a:endParaRPr/>
          </a:p>
          <a:p>
            <a:pPr indent="-91440" lvl="0" marL="91440" rtl="0" algn="l">
              <a:lnSpc>
                <a:spcPct val="100000"/>
              </a:lnSpc>
              <a:spcBef>
                <a:spcPts val="1400"/>
              </a:spcBef>
              <a:spcAft>
                <a:spcPts val="0"/>
              </a:spcAft>
              <a:buSzPts val="1400"/>
              <a:buChar char=" "/>
            </a:pPr>
            <a:r>
              <a:rPr lang="en-US" sz="1400"/>
              <a:t>7. Supporto</a:t>
            </a:r>
            <a:endParaRPr/>
          </a:p>
          <a:p>
            <a:pPr indent="-91440" lvl="0" marL="91440" rtl="0" algn="l">
              <a:lnSpc>
                <a:spcPct val="100000"/>
              </a:lnSpc>
              <a:spcBef>
                <a:spcPts val="1400"/>
              </a:spcBef>
              <a:spcAft>
                <a:spcPts val="0"/>
              </a:spcAft>
              <a:buSzPts val="1400"/>
              <a:buChar char=" "/>
            </a:pPr>
            <a:r>
              <a:rPr lang="en-US" sz="1400"/>
              <a:t>8. Funzionamento</a:t>
            </a:r>
            <a:endParaRPr/>
          </a:p>
          <a:p>
            <a:pPr indent="-91440" lvl="0" marL="91440" rtl="0" algn="l">
              <a:lnSpc>
                <a:spcPct val="100000"/>
              </a:lnSpc>
              <a:spcBef>
                <a:spcPts val="1400"/>
              </a:spcBef>
              <a:spcAft>
                <a:spcPts val="0"/>
              </a:spcAft>
              <a:buSzPts val="1400"/>
              <a:buChar char=" "/>
            </a:pPr>
            <a:r>
              <a:rPr lang="en-US" sz="1400"/>
              <a:t>9. Valutazione delle prestazioni</a:t>
            </a:r>
            <a:endParaRPr/>
          </a:p>
          <a:p>
            <a:pPr indent="-91440" lvl="0" marL="91440" rtl="0" algn="l">
              <a:lnSpc>
                <a:spcPct val="100000"/>
              </a:lnSpc>
              <a:spcBef>
                <a:spcPts val="1400"/>
              </a:spcBef>
              <a:spcAft>
                <a:spcPts val="0"/>
              </a:spcAft>
              <a:buSzPts val="1400"/>
              <a:buChar char=" "/>
            </a:pPr>
            <a:r>
              <a:rPr lang="en-US" sz="1400"/>
              <a:t>10. Miglioramento </a:t>
            </a:r>
            <a:endParaRPr/>
          </a:p>
          <a:p>
            <a:pPr indent="0" lvl="0" marL="0" rtl="0" algn="l">
              <a:lnSpc>
                <a:spcPct val="100000"/>
              </a:lnSpc>
              <a:spcBef>
                <a:spcPts val="1400"/>
              </a:spcBef>
              <a:spcAft>
                <a:spcPts val="0"/>
              </a:spcAft>
              <a:buSzPts val="1400"/>
              <a:buNone/>
            </a:pPr>
            <a:r>
              <a:t/>
            </a:r>
            <a:endParaRPr/>
          </a:p>
        </p:txBody>
      </p:sp>
      <p:sp>
        <p:nvSpPr>
          <p:cNvPr id="618" name="Google Shape;618;p2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19" name="Google Shape;619;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620" name="Google Shape;620;p27"/>
          <p:cNvGrpSpPr/>
          <p:nvPr/>
        </p:nvGrpSpPr>
        <p:grpSpPr>
          <a:xfrm>
            <a:off x="7549377" y="6167336"/>
            <a:ext cx="3294001" cy="612000"/>
            <a:chOff x="5179092" y="5483822"/>
            <a:chExt cx="3294001" cy="612000"/>
          </a:xfrm>
        </p:grpSpPr>
        <p:pic>
          <p:nvPicPr>
            <p:cNvPr id="621" name="Google Shape;621;p2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22" name="Google Shape;622;p2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2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628" name="Google Shape;628;p2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Clausole ISO/IEC 27001</a:t>
            </a:r>
            <a:endParaRPr/>
          </a:p>
        </p:txBody>
      </p:sp>
      <p:sp>
        <p:nvSpPr>
          <p:cNvPr id="629" name="Google Shape;629;p28"/>
          <p:cNvSpPr txBox="1"/>
          <p:nvPr>
            <p:ph idx="1" type="body"/>
          </p:nvPr>
        </p:nvSpPr>
        <p:spPr>
          <a:xfrm>
            <a:off x="796321" y="2252076"/>
            <a:ext cx="6007601" cy="4038698"/>
          </a:xfrm>
          <a:prstGeom prst="rect">
            <a:avLst/>
          </a:prstGeom>
          <a:noFill/>
          <a:ln>
            <a:noFill/>
          </a:ln>
        </p:spPr>
        <p:txBody>
          <a:bodyPr anchorCtr="0" anchor="t" bIns="45700" lIns="0" spcFirstLastPara="1" rIns="0" wrap="square" tIns="45700">
            <a:normAutofit fontScale="92500" lnSpcReduction="10000"/>
          </a:bodyPr>
          <a:lstStyle/>
          <a:p>
            <a:pPr indent="-3224213" lvl="0" marL="3224213" rtl="0" algn="l">
              <a:lnSpc>
                <a:spcPct val="120000"/>
              </a:lnSpc>
              <a:spcBef>
                <a:spcPts val="0"/>
              </a:spcBef>
              <a:spcAft>
                <a:spcPts val="0"/>
              </a:spcAft>
              <a:buSzPct val="100000"/>
              <a:buNone/>
            </a:pPr>
            <a:r>
              <a:rPr lang="en-US" sz="1400"/>
              <a:t>4. Contesto dell'organizzazione 🡪 Ambito di applicazione del sistema e analisi delle problematiche e delle </a:t>
            </a:r>
            <a:r>
              <a:rPr lang="en-US"/>
              <a:t>parti </a:t>
            </a:r>
            <a:r>
              <a:rPr lang="en-US" sz="1400"/>
              <a:t>interessate</a:t>
            </a:r>
            <a:r>
              <a:rPr lang="en-US"/>
              <a:t>.</a:t>
            </a:r>
            <a:endParaRPr/>
          </a:p>
          <a:p>
            <a:pPr indent="-3224213" lvl="0" marL="3224213" rtl="0" algn="l">
              <a:lnSpc>
                <a:spcPct val="120000"/>
              </a:lnSpc>
              <a:spcBef>
                <a:spcPts val="0"/>
              </a:spcBef>
              <a:spcAft>
                <a:spcPts val="0"/>
              </a:spcAft>
              <a:buSzPct val="100000"/>
              <a:buNone/>
            </a:pPr>
            <a:r>
              <a:rPr lang="en-US"/>
              <a:t>5. Leadership 🡪 Politica di sicurezza delle informazioni, ruoli, responsabilità e autorità.</a:t>
            </a:r>
            <a:endParaRPr/>
          </a:p>
          <a:p>
            <a:pPr indent="-3224213" lvl="0" marL="3224213" rtl="0" algn="l">
              <a:lnSpc>
                <a:spcPct val="120000"/>
              </a:lnSpc>
              <a:spcBef>
                <a:spcPts val="0"/>
              </a:spcBef>
              <a:spcAft>
                <a:spcPts val="0"/>
              </a:spcAft>
              <a:buSzPct val="100000"/>
              <a:buNone/>
            </a:pPr>
            <a:r>
              <a:rPr lang="en-US"/>
              <a:t>6. Pianificazione 🡪 Metodologia di gestione del rischio, valutazione del rischio, registro dei rischi, piani di trattamento del rischio, obiettivi e piani.</a:t>
            </a:r>
            <a:endParaRPr/>
          </a:p>
          <a:p>
            <a:pPr indent="-3224213" lvl="0" marL="3224213" rtl="0" algn="l">
              <a:lnSpc>
                <a:spcPct val="120000"/>
              </a:lnSpc>
              <a:spcBef>
                <a:spcPts val="0"/>
              </a:spcBef>
              <a:spcAft>
                <a:spcPts val="0"/>
              </a:spcAft>
              <a:buSzPct val="100000"/>
              <a:buNone/>
            </a:pPr>
            <a:r>
              <a:rPr lang="en-US"/>
              <a:t>7. Supporto 🡪 Competenze, procedure di gestione dei documenti, procedure di comunicazione</a:t>
            </a:r>
            <a:endParaRPr/>
          </a:p>
          <a:p>
            <a:pPr indent="-3224213" lvl="0" marL="3224213" rtl="0" algn="l">
              <a:lnSpc>
                <a:spcPct val="120000"/>
              </a:lnSpc>
              <a:spcBef>
                <a:spcPts val="0"/>
              </a:spcBef>
              <a:spcAft>
                <a:spcPts val="0"/>
              </a:spcAft>
              <a:buSzPct val="100000"/>
              <a:buNone/>
            </a:pPr>
            <a:r>
              <a:rPr lang="en-US"/>
              <a:t>8. Operazione 🡪 Procedura di gestione delle modifiche</a:t>
            </a:r>
            <a:endParaRPr/>
          </a:p>
          <a:p>
            <a:pPr indent="-3224213" lvl="0" marL="3224213" rtl="0" algn="l">
              <a:lnSpc>
                <a:spcPct val="120000"/>
              </a:lnSpc>
              <a:spcBef>
                <a:spcPts val="0"/>
              </a:spcBef>
              <a:spcAft>
                <a:spcPts val="0"/>
              </a:spcAft>
              <a:buSzPct val="100000"/>
              <a:buNone/>
            </a:pPr>
            <a:r>
              <a:rPr lang="en-US"/>
              <a:t>9. Valutazione delle prestazioni 🡪 KPI, Procedura di revisione interna, Audit interni, Riesame della direzione</a:t>
            </a:r>
            <a:endParaRPr/>
          </a:p>
          <a:p>
            <a:pPr indent="-3224213" lvl="0" marL="3224213" rtl="0" algn="l">
              <a:lnSpc>
                <a:spcPct val="120000"/>
              </a:lnSpc>
              <a:spcBef>
                <a:spcPts val="0"/>
              </a:spcBef>
              <a:spcAft>
                <a:spcPts val="0"/>
              </a:spcAft>
              <a:buSzPct val="100000"/>
              <a:buNone/>
            </a:pPr>
            <a:r>
              <a:rPr lang="en-US"/>
              <a:t>10. Miglioramento 🡪 Procedura per le azioni correttive</a:t>
            </a:r>
            <a:endParaRPr/>
          </a:p>
          <a:p>
            <a:pPr indent="0" lvl="0" marL="0" rtl="0" algn="l">
              <a:lnSpc>
                <a:spcPct val="100000"/>
              </a:lnSpc>
              <a:spcBef>
                <a:spcPts val="1200"/>
              </a:spcBef>
              <a:spcAft>
                <a:spcPts val="0"/>
              </a:spcAft>
              <a:buSzPct val="100000"/>
              <a:buNone/>
            </a:pPr>
            <a:r>
              <a:t/>
            </a:r>
            <a:endParaRPr/>
          </a:p>
        </p:txBody>
      </p:sp>
      <p:sp>
        <p:nvSpPr>
          <p:cNvPr id="630" name="Google Shape;630;p2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31" name="Google Shape;631;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632" name="Google Shape;632;p28"/>
          <p:cNvGrpSpPr/>
          <p:nvPr/>
        </p:nvGrpSpPr>
        <p:grpSpPr>
          <a:xfrm>
            <a:off x="7549377" y="6167336"/>
            <a:ext cx="3294001" cy="612000"/>
            <a:chOff x="5179092" y="5483822"/>
            <a:chExt cx="3294001" cy="612000"/>
          </a:xfrm>
        </p:grpSpPr>
        <p:pic>
          <p:nvPicPr>
            <p:cNvPr id="633" name="Google Shape;633;p2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34" name="Google Shape;634;p2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29"/>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640" name="Google Shape;640;p2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27001 - Allegato A</a:t>
            </a:r>
            <a:endParaRPr/>
          </a:p>
        </p:txBody>
      </p:sp>
      <p:sp>
        <p:nvSpPr>
          <p:cNvPr id="641" name="Google Shape;641;p29"/>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La ISO 27001, nelle clausole 4-10, non prescrive una serie di misure/controlli che le organizzazioni devono applicare. </a:t>
            </a:r>
            <a:endParaRPr/>
          </a:p>
          <a:p>
            <a:pPr indent="-91440" lvl="0" marL="91440" rtl="0" algn="l">
              <a:lnSpc>
                <a:spcPct val="100000"/>
              </a:lnSpc>
              <a:spcBef>
                <a:spcPts val="1400"/>
              </a:spcBef>
              <a:spcAft>
                <a:spcPts val="0"/>
              </a:spcAft>
              <a:buSzPts val="1400"/>
              <a:buChar char=" "/>
            </a:pPr>
            <a:r>
              <a:rPr lang="en-US"/>
              <a:t>La ISO 27001 richiede la progettazione e l'implementazione di un processo di gestione del rischio che consenta all'organizzazione di </a:t>
            </a:r>
            <a:endParaRPr/>
          </a:p>
          <a:p>
            <a:pPr indent="-91440" lvl="0" marL="91440" rtl="0" algn="l">
              <a:lnSpc>
                <a:spcPct val="100000"/>
              </a:lnSpc>
              <a:spcBef>
                <a:spcPts val="1400"/>
              </a:spcBef>
              <a:spcAft>
                <a:spcPts val="0"/>
              </a:spcAft>
              <a:buSzPts val="1400"/>
              <a:buChar char=" "/>
            </a:pPr>
            <a:r>
              <a:rPr lang="en-US"/>
              <a:t>- identificare i propri criteri di accettazione del rischio, </a:t>
            </a:r>
            <a:endParaRPr/>
          </a:p>
          <a:p>
            <a:pPr indent="-91440" lvl="0" marL="91440" rtl="0" algn="l">
              <a:lnSpc>
                <a:spcPct val="100000"/>
              </a:lnSpc>
              <a:spcBef>
                <a:spcPts val="1400"/>
              </a:spcBef>
              <a:spcAft>
                <a:spcPts val="0"/>
              </a:spcAft>
              <a:buSzPts val="1400"/>
              <a:buChar char=" "/>
            </a:pPr>
            <a:r>
              <a:rPr lang="en-US"/>
              <a:t>- considerare i possibili rischi tenendo conto delle misure già in atto (</a:t>
            </a:r>
            <a:r>
              <a:rPr lang="en-US" u="sng"/>
              <a:t>misure esistenti</a:t>
            </a:r>
            <a:r>
              <a:rPr lang="en-US"/>
              <a:t>) e </a:t>
            </a:r>
            <a:endParaRPr/>
          </a:p>
          <a:p>
            <a:pPr indent="-91440" lvl="0" marL="91440" rtl="0" algn="l">
              <a:lnSpc>
                <a:spcPct val="100000"/>
              </a:lnSpc>
              <a:spcBef>
                <a:spcPts val="1400"/>
              </a:spcBef>
              <a:spcAft>
                <a:spcPts val="0"/>
              </a:spcAft>
              <a:buSzPts val="1400"/>
              <a:buChar char=" "/>
            </a:pPr>
            <a:r>
              <a:rPr lang="en-US"/>
              <a:t>- rischi di identità che non li soddisfano. </a:t>
            </a:r>
            <a:endParaRPr/>
          </a:p>
          <a:p>
            <a:pPr indent="-91440" lvl="0" marL="91440" rtl="0" algn="l">
              <a:lnSpc>
                <a:spcPct val="100000"/>
              </a:lnSpc>
              <a:spcBef>
                <a:spcPts val="1400"/>
              </a:spcBef>
              <a:spcAft>
                <a:spcPts val="0"/>
              </a:spcAft>
              <a:buSzPts val="1400"/>
              <a:buChar char=" "/>
            </a:pPr>
            <a:r>
              <a:rPr lang="en-US"/>
              <a:t>Per questi rischi, l'organizzazione deve proporre (</a:t>
            </a:r>
            <a:r>
              <a:rPr lang="en-US" u="sng"/>
              <a:t>misure proposte</a:t>
            </a:r>
            <a:r>
              <a:rPr lang="en-US"/>
              <a:t>) e attuare piani di trattamento del rischio adeguati. </a:t>
            </a:r>
            <a:endParaRPr/>
          </a:p>
        </p:txBody>
      </p:sp>
      <p:sp>
        <p:nvSpPr>
          <p:cNvPr id="642" name="Google Shape;642;p2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43" name="Google Shape;643;p2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644" name="Google Shape;644;p29"/>
          <p:cNvGrpSpPr/>
          <p:nvPr/>
        </p:nvGrpSpPr>
        <p:grpSpPr>
          <a:xfrm>
            <a:off x="7549377" y="6167336"/>
            <a:ext cx="3294001" cy="612000"/>
            <a:chOff x="5179092" y="5483822"/>
            <a:chExt cx="3294001" cy="612000"/>
          </a:xfrm>
        </p:grpSpPr>
        <p:pic>
          <p:nvPicPr>
            <p:cNvPr id="645" name="Google Shape;645;p2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46" name="Google Shape;646;p2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A person writing at a desk&#10;" id="227" name="Google Shape;227;p3"/>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28" name="Google Shape;228;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9" name="Google Shape;229;p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Elementi essenziali di sicurezza informatica e gestione</a:t>
            </a:r>
            <a:endParaRPr/>
          </a:p>
        </p:txBody>
      </p:sp>
      <p:sp>
        <p:nvSpPr>
          <p:cNvPr id="230" name="Google Shape;230;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231" name="Google Shape;231;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Obiettivi: Chi-Cosa-Perché è necessario partecipare a questa formazione</a:t>
            </a:r>
            <a:endParaRPr/>
          </a:p>
        </p:txBody>
      </p:sp>
      <p:sp>
        <p:nvSpPr>
          <p:cNvPr id="232" name="Google Shape;232;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233" name="Google Shape;233;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Risultati dell'apprendimento</a:t>
            </a:r>
            <a:endParaRPr/>
          </a:p>
        </p:txBody>
      </p:sp>
      <p:sp>
        <p:nvSpPr>
          <p:cNvPr id="234" name="Google Shape;234;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235" name="Google Shape;235;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Schemi di formazione</a:t>
            </a:r>
            <a:endParaRPr/>
          </a:p>
        </p:txBody>
      </p:sp>
      <p:sp>
        <p:nvSpPr>
          <p:cNvPr id="236" name="Google Shape;236;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237" name="Google Shape;237;p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Dettagli degli esercizi</a:t>
            </a:r>
            <a:endParaRPr/>
          </a:p>
        </p:txBody>
      </p:sp>
      <p:sp>
        <p:nvSpPr>
          <p:cNvPr id="238" name="Google Shape;238;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239" name="Google Shape;239;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Logistica della formazione: Quando-Dove-Come</a:t>
            </a:r>
            <a:endParaRPr/>
          </a:p>
        </p:txBody>
      </p:sp>
      <p:sp>
        <p:nvSpPr>
          <p:cNvPr id="240" name="Google Shape;240;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41" name="Google Shape;241;p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42" name="Google Shape;242;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sp>
        <p:nvSpPr>
          <p:cNvPr id="243" name="Google Shape;243;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o6.</a:t>
            </a:r>
            <a:endParaRPr/>
          </a:p>
        </p:txBody>
      </p:sp>
      <p:sp>
        <p:nvSpPr>
          <p:cNvPr id="244" name="Google Shape;244;p3"/>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pratiche e requisiti</a:t>
            </a:r>
            <a:endParaRPr/>
          </a:p>
        </p:txBody>
      </p:sp>
      <p:sp>
        <p:nvSpPr>
          <p:cNvPr id="245" name="Google Shape;245;p3"/>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o7.</a:t>
            </a:r>
            <a:endParaRPr/>
          </a:p>
        </p:txBody>
      </p:sp>
      <p:sp>
        <p:nvSpPr>
          <p:cNvPr id="246" name="Google Shape;246;p3"/>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sulla registrazione e contatti</a:t>
            </a:r>
            <a:endParaRPr/>
          </a:p>
        </p:txBody>
      </p:sp>
      <p:grpSp>
        <p:nvGrpSpPr>
          <p:cNvPr id="247" name="Google Shape;247;p3"/>
          <p:cNvGrpSpPr/>
          <p:nvPr/>
        </p:nvGrpSpPr>
        <p:grpSpPr>
          <a:xfrm>
            <a:off x="7549377" y="6167336"/>
            <a:ext cx="3294001" cy="612000"/>
            <a:chOff x="5179092" y="5483822"/>
            <a:chExt cx="3294001" cy="612000"/>
          </a:xfrm>
        </p:grpSpPr>
        <p:pic>
          <p:nvPicPr>
            <p:cNvPr id="248" name="Google Shape;248;p3"/>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249" name="Google Shape;249;p3"/>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30"/>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652" name="Google Shape;652;p3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27001 - Allegato A</a:t>
            </a:r>
            <a:endParaRPr/>
          </a:p>
        </p:txBody>
      </p:sp>
      <p:sp>
        <p:nvSpPr>
          <p:cNvPr id="653" name="Google Shape;653;p30"/>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Al termine di questo processo, alle organizzazioni viene chiesto di confrontare le misure esistenti e quelle proposte con un elenco di controlli di sicurezza delle informazioni che può essere utilizzato come riferimento, al fine di verificare se è stato omesso qualcosa di necessario. </a:t>
            </a:r>
            <a:endParaRPr/>
          </a:p>
          <a:p>
            <a:pPr indent="-91440" lvl="0" marL="91440" rtl="0" algn="l">
              <a:lnSpc>
                <a:spcPct val="100000"/>
              </a:lnSpc>
              <a:spcBef>
                <a:spcPts val="1400"/>
              </a:spcBef>
              <a:spcAft>
                <a:spcPts val="0"/>
              </a:spcAft>
              <a:buSzPts val="1400"/>
              <a:buChar char=" "/>
            </a:pPr>
            <a:r>
              <a:rPr lang="en-US"/>
              <a:t>Un controllo è definito come una misura che modifica o mantiene il rischio. Alcuni controlli sono controlli che modificano il rischio, mentre altri lo mantengono. </a:t>
            </a:r>
            <a:endParaRPr/>
          </a:p>
          <a:p>
            <a:pPr indent="-91440" lvl="0" marL="91440" rtl="0" algn="l">
              <a:lnSpc>
                <a:spcPct val="100000"/>
              </a:lnSpc>
              <a:spcBef>
                <a:spcPts val="1400"/>
              </a:spcBef>
              <a:spcAft>
                <a:spcPts val="0"/>
              </a:spcAft>
              <a:buSzPts val="1400"/>
              <a:buChar char=" "/>
            </a:pPr>
            <a:r>
              <a:rPr lang="en-US"/>
              <a:t>Una politica di sicurezza delle informazioni, ad esempio, può solo mantenere il rischio, mentre la conformità alla politica di sicurezza delle informazioni può modificare il rischio. Inoltre, alcuni controlli descrivono la stessa misura generica in contesti di rischio diversi.  </a:t>
            </a:r>
            <a:endParaRPr/>
          </a:p>
          <a:p>
            <a:pPr indent="-1974850" lvl="0" marL="2065338" rtl="0" algn="l">
              <a:lnSpc>
                <a:spcPct val="100000"/>
              </a:lnSpc>
              <a:spcBef>
                <a:spcPts val="1400"/>
              </a:spcBef>
              <a:spcAft>
                <a:spcPts val="0"/>
              </a:spcAft>
              <a:buSzPts val="1400"/>
              <a:buChar char=" "/>
            </a:pPr>
            <a:r>
              <a:rPr lang="en-US"/>
              <a:t>[definizione di controllo da parte della ISO 27000:2018].</a:t>
            </a:r>
            <a:endParaRPr/>
          </a:p>
        </p:txBody>
      </p:sp>
      <p:sp>
        <p:nvSpPr>
          <p:cNvPr id="654" name="Google Shape;654;p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55" name="Google Shape;655;p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656" name="Google Shape;656;p30"/>
          <p:cNvGrpSpPr/>
          <p:nvPr/>
        </p:nvGrpSpPr>
        <p:grpSpPr>
          <a:xfrm>
            <a:off x="7549377" y="6167336"/>
            <a:ext cx="3294001" cy="612000"/>
            <a:chOff x="5179092" y="5483822"/>
            <a:chExt cx="3294001" cy="612000"/>
          </a:xfrm>
        </p:grpSpPr>
        <p:pic>
          <p:nvPicPr>
            <p:cNvPr id="657" name="Google Shape;657;p3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58" name="Google Shape;658;p3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27001 - Allegato A</a:t>
            </a:r>
            <a:endParaRPr/>
          </a:p>
        </p:txBody>
      </p:sp>
      <p:sp>
        <p:nvSpPr>
          <p:cNvPr id="664" name="Google Shape;664;p31"/>
          <p:cNvSpPr txBox="1"/>
          <p:nvPr>
            <p:ph idx="1" type="body"/>
          </p:nvPr>
        </p:nvSpPr>
        <p:spPr>
          <a:xfrm>
            <a:off x="796322" y="2252076"/>
            <a:ext cx="5797550" cy="3676776"/>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Al termine di questo processo, alle organizzazioni viene chiesto di confrontare le misure esistenti e quelle proposte con un elenco di controlli di sicurezza delle informazioni che può essere utilizzato come riferimento, al fine di verificare se è stato omesso qualcosa di necessario. </a:t>
            </a:r>
            <a:endParaRPr/>
          </a:p>
          <a:p>
            <a:pPr indent="-91440" lvl="0" marL="91440" rtl="0" algn="l">
              <a:lnSpc>
                <a:spcPct val="100000"/>
              </a:lnSpc>
              <a:spcBef>
                <a:spcPts val="1400"/>
              </a:spcBef>
              <a:spcAft>
                <a:spcPts val="0"/>
              </a:spcAft>
              <a:buSzPts val="1400"/>
              <a:buChar char=" "/>
            </a:pPr>
            <a:r>
              <a:rPr lang="en-US"/>
              <a:t>Un controllo è definito come una misura che modifica o mantiene il rischio. Alcuni controlli sono controlli che modificano il rischio, mentre altri lo mantengono. </a:t>
            </a:r>
            <a:endParaRPr/>
          </a:p>
          <a:p>
            <a:pPr indent="-91440" lvl="0" marL="91440" rtl="0" algn="l">
              <a:lnSpc>
                <a:spcPct val="100000"/>
              </a:lnSpc>
              <a:spcBef>
                <a:spcPts val="1400"/>
              </a:spcBef>
              <a:spcAft>
                <a:spcPts val="0"/>
              </a:spcAft>
              <a:buSzPts val="1400"/>
              <a:buChar char=" "/>
            </a:pPr>
            <a:r>
              <a:rPr lang="en-US"/>
              <a:t>Una politica di sicurezza delle informazioni, ad esempio, può solo mantenere il rischio, mentre la conformità alla politica di sicurezza delle informazioni può modificare il rischio. Inoltre, alcuni controlli descrivono la stessa misura generica in contesti di rischio diversi.  </a:t>
            </a:r>
            <a:endParaRPr/>
          </a:p>
          <a:p>
            <a:pPr indent="-1974850" lvl="0" marL="2065338" rtl="0" algn="l">
              <a:lnSpc>
                <a:spcPct val="100000"/>
              </a:lnSpc>
              <a:spcBef>
                <a:spcPts val="1400"/>
              </a:spcBef>
              <a:spcAft>
                <a:spcPts val="0"/>
              </a:spcAft>
              <a:buSzPts val="1400"/>
              <a:buChar char=" "/>
            </a:pPr>
            <a:r>
              <a:rPr lang="en-US"/>
              <a:t>[definizione di controllo da parte della ISO 27000:2018].</a:t>
            </a:r>
            <a:endParaRPr/>
          </a:p>
        </p:txBody>
      </p:sp>
      <p:sp>
        <p:nvSpPr>
          <p:cNvPr id="665" name="Google Shape;665;p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66" name="Google Shape;666;p3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pic>
        <p:nvPicPr>
          <p:cNvPr id="667" name="Google Shape;667;p31"/>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grpSp>
        <p:nvGrpSpPr>
          <p:cNvPr id="668" name="Google Shape;668;p31"/>
          <p:cNvGrpSpPr/>
          <p:nvPr/>
        </p:nvGrpSpPr>
        <p:grpSpPr>
          <a:xfrm>
            <a:off x="7549377" y="6167336"/>
            <a:ext cx="3294001" cy="612000"/>
            <a:chOff x="5179092" y="5483822"/>
            <a:chExt cx="3294001" cy="612000"/>
          </a:xfrm>
        </p:grpSpPr>
        <p:pic>
          <p:nvPicPr>
            <p:cNvPr id="669" name="Google Shape;669;p3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670" name="Google Shape;670;p3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2"/>
          <p:cNvSpPr txBox="1"/>
          <p:nvPr>
            <p:ph type="ctrTitle"/>
          </p:nvPr>
        </p:nvSpPr>
        <p:spPr>
          <a:xfrm>
            <a:off x="1115901" y="111435"/>
            <a:ext cx="6732237" cy="8488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Struttura dei controlli</a:t>
            </a:r>
            <a:endParaRPr/>
          </a:p>
        </p:txBody>
      </p:sp>
      <p:sp>
        <p:nvSpPr>
          <p:cNvPr id="676" name="Google Shape;676;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677" name="Google Shape;677;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678" name="Google Shape;678;p32"/>
          <p:cNvGrpSpPr/>
          <p:nvPr/>
        </p:nvGrpSpPr>
        <p:grpSpPr>
          <a:xfrm>
            <a:off x="1117355" y="1435781"/>
            <a:ext cx="8998090" cy="4401216"/>
            <a:chOff x="1454" y="725"/>
            <a:chExt cx="8998090" cy="4401216"/>
          </a:xfrm>
        </p:grpSpPr>
        <p:sp>
          <p:nvSpPr>
            <p:cNvPr id="679" name="Google Shape;679;p32"/>
            <p:cNvSpPr/>
            <p:nvPr/>
          </p:nvSpPr>
          <p:spPr>
            <a:xfrm>
              <a:off x="1454" y="725"/>
              <a:ext cx="8998090" cy="366586"/>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2"/>
            <p:cNvSpPr txBox="1"/>
            <p:nvPr/>
          </p:nvSpPr>
          <p:spPr>
            <a:xfrm>
              <a:off x="12191" y="11462"/>
              <a:ext cx="8976616" cy="345112"/>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Annex A Control areas</a:t>
              </a:r>
              <a:endParaRPr/>
            </a:p>
          </p:txBody>
        </p:sp>
        <p:sp>
          <p:nvSpPr>
            <p:cNvPr id="681" name="Google Shape;681;p32"/>
            <p:cNvSpPr/>
            <p:nvPr/>
          </p:nvSpPr>
          <p:spPr>
            <a:xfrm>
              <a:off x="1454" y="470928"/>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2"/>
            <p:cNvSpPr txBox="1"/>
            <p:nvPr/>
          </p:nvSpPr>
          <p:spPr>
            <a:xfrm>
              <a:off x="27962" y="497436"/>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Information security policies</a:t>
              </a:r>
              <a:endParaRPr/>
            </a:p>
          </p:txBody>
        </p:sp>
        <p:sp>
          <p:nvSpPr>
            <p:cNvPr id="683" name="Google Shape;683;p32"/>
            <p:cNvSpPr/>
            <p:nvPr/>
          </p:nvSpPr>
          <p:spPr>
            <a:xfrm>
              <a:off x="1454" y="1479586"/>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2"/>
            <p:cNvSpPr txBox="1"/>
            <p:nvPr/>
          </p:nvSpPr>
          <p:spPr>
            <a:xfrm>
              <a:off x="27962" y="1506094"/>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Access Control</a:t>
              </a:r>
              <a:endParaRPr/>
            </a:p>
          </p:txBody>
        </p:sp>
        <p:sp>
          <p:nvSpPr>
            <p:cNvPr id="685" name="Google Shape;685;p32"/>
            <p:cNvSpPr/>
            <p:nvPr/>
          </p:nvSpPr>
          <p:spPr>
            <a:xfrm>
              <a:off x="1454" y="2488243"/>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2"/>
            <p:cNvSpPr txBox="1"/>
            <p:nvPr/>
          </p:nvSpPr>
          <p:spPr>
            <a:xfrm>
              <a:off x="27962" y="2514751"/>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Communications security</a:t>
              </a:r>
              <a:endParaRPr/>
            </a:p>
          </p:txBody>
        </p:sp>
        <p:sp>
          <p:nvSpPr>
            <p:cNvPr id="687" name="Google Shape;687;p32"/>
            <p:cNvSpPr/>
            <p:nvPr/>
          </p:nvSpPr>
          <p:spPr>
            <a:xfrm>
              <a:off x="1454" y="3496901"/>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2"/>
            <p:cNvSpPr txBox="1"/>
            <p:nvPr/>
          </p:nvSpPr>
          <p:spPr>
            <a:xfrm>
              <a:off x="27962" y="3523409"/>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Information security aspects of business continuity </a:t>
              </a:r>
              <a:br>
                <a:rPr lang="en-US" sz="1300">
                  <a:solidFill>
                    <a:schemeClr val="lt1"/>
                  </a:solidFill>
                  <a:latin typeface="Century Gothic"/>
                  <a:ea typeface="Century Gothic"/>
                  <a:cs typeface="Century Gothic"/>
                  <a:sym typeface="Century Gothic"/>
                </a:rPr>
              </a:br>
              <a:r>
                <a:rPr lang="en-US" sz="1300">
                  <a:solidFill>
                    <a:schemeClr val="lt1"/>
                  </a:solidFill>
                  <a:latin typeface="Century Gothic"/>
                  <a:ea typeface="Century Gothic"/>
                  <a:cs typeface="Century Gothic"/>
                  <a:sym typeface="Century Gothic"/>
                </a:rPr>
                <a:t>management</a:t>
              </a:r>
              <a:endParaRPr/>
            </a:p>
          </p:txBody>
        </p:sp>
        <p:sp>
          <p:nvSpPr>
            <p:cNvPr id="689" name="Google Shape;689;p32"/>
            <p:cNvSpPr/>
            <p:nvPr/>
          </p:nvSpPr>
          <p:spPr>
            <a:xfrm>
              <a:off x="2295417" y="470928"/>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2"/>
            <p:cNvSpPr txBox="1"/>
            <p:nvPr/>
          </p:nvSpPr>
          <p:spPr>
            <a:xfrm>
              <a:off x="2321925" y="497436"/>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Organization of information </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security</a:t>
              </a:r>
              <a:endParaRPr/>
            </a:p>
          </p:txBody>
        </p:sp>
        <p:sp>
          <p:nvSpPr>
            <p:cNvPr id="691" name="Google Shape;691;p32"/>
            <p:cNvSpPr/>
            <p:nvPr/>
          </p:nvSpPr>
          <p:spPr>
            <a:xfrm>
              <a:off x="2295417" y="1479586"/>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2"/>
            <p:cNvSpPr txBox="1"/>
            <p:nvPr/>
          </p:nvSpPr>
          <p:spPr>
            <a:xfrm>
              <a:off x="2321925" y="1506094"/>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Cryptography</a:t>
              </a:r>
              <a:endParaRPr/>
            </a:p>
          </p:txBody>
        </p:sp>
        <p:sp>
          <p:nvSpPr>
            <p:cNvPr id="693" name="Google Shape;693;p32"/>
            <p:cNvSpPr/>
            <p:nvPr/>
          </p:nvSpPr>
          <p:spPr>
            <a:xfrm>
              <a:off x="2295417" y="2488243"/>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2"/>
            <p:cNvSpPr txBox="1"/>
            <p:nvPr/>
          </p:nvSpPr>
          <p:spPr>
            <a:xfrm>
              <a:off x="2321925" y="2514751"/>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System acquisition, development and maintenance</a:t>
              </a:r>
              <a:endParaRPr/>
            </a:p>
          </p:txBody>
        </p:sp>
        <p:sp>
          <p:nvSpPr>
            <p:cNvPr id="695" name="Google Shape;695;p32"/>
            <p:cNvSpPr/>
            <p:nvPr/>
          </p:nvSpPr>
          <p:spPr>
            <a:xfrm>
              <a:off x="4589380" y="470928"/>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2"/>
            <p:cNvSpPr txBox="1"/>
            <p:nvPr/>
          </p:nvSpPr>
          <p:spPr>
            <a:xfrm>
              <a:off x="4615888" y="497436"/>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Human resources security</a:t>
              </a:r>
              <a:endParaRPr/>
            </a:p>
          </p:txBody>
        </p:sp>
        <p:sp>
          <p:nvSpPr>
            <p:cNvPr id="697" name="Google Shape;697;p32"/>
            <p:cNvSpPr/>
            <p:nvPr/>
          </p:nvSpPr>
          <p:spPr>
            <a:xfrm>
              <a:off x="4589380" y="1479586"/>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2"/>
            <p:cNvSpPr txBox="1"/>
            <p:nvPr/>
          </p:nvSpPr>
          <p:spPr>
            <a:xfrm>
              <a:off x="4615888" y="1506094"/>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Physical and environmental security</a:t>
              </a:r>
              <a:endParaRPr/>
            </a:p>
          </p:txBody>
        </p:sp>
        <p:sp>
          <p:nvSpPr>
            <p:cNvPr id="699" name="Google Shape;699;p32"/>
            <p:cNvSpPr/>
            <p:nvPr/>
          </p:nvSpPr>
          <p:spPr>
            <a:xfrm>
              <a:off x="4589380" y="2488243"/>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txBox="1"/>
            <p:nvPr/>
          </p:nvSpPr>
          <p:spPr>
            <a:xfrm>
              <a:off x="4615888" y="2514751"/>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Supplier </a:t>
              </a:r>
              <a:br>
                <a:rPr lang="en-US" sz="1300">
                  <a:solidFill>
                    <a:schemeClr val="lt1"/>
                  </a:solidFill>
                  <a:latin typeface="Century Gothic"/>
                  <a:ea typeface="Century Gothic"/>
                  <a:cs typeface="Century Gothic"/>
                  <a:sym typeface="Century Gothic"/>
                </a:rPr>
              </a:br>
              <a:r>
                <a:rPr lang="en-US" sz="1300">
                  <a:solidFill>
                    <a:schemeClr val="lt1"/>
                  </a:solidFill>
                  <a:latin typeface="Century Gothic"/>
                  <a:ea typeface="Century Gothic"/>
                  <a:cs typeface="Century Gothic"/>
                  <a:sym typeface="Century Gothic"/>
                </a:rPr>
                <a:t>relationships</a:t>
              </a:r>
              <a:endParaRPr/>
            </a:p>
          </p:txBody>
        </p:sp>
        <p:sp>
          <p:nvSpPr>
            <p:cNvPr id="701" name="Google Shape;701;p32"/>
            <p:cNvSpPr/>
            <p:nvPr/>
          </p:nvSpPr>
          <p:spPr>
            <a:xfrm>
              <a:off x="4589380" y="3496901"/>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2"/>
            <p:cNvSpPr txBox="1"/>
            <p:nvPr/>
          </p:nvSpPr>
          <p:spPr>
            <a:xfrm>
              <a:off x="4615888" y="3523409"/>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Compliance</a:t>
              </a:r>
              <a:endParaRPr/>
            </a:p>
          </p:txBody>
        </p:sp>
        <p:sp>
          <p:nvSpPr>
            <p:cNvPr id="703" name="Google Shape;703;p32"/>
            <p:cNvSpPr/>
            <p:nvPr/>
          </p:nvSpPr>
          <p:spPr>
            <a:xfrm>
              <a:off x="6883343" y="470928"/>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2"/>
            <p:cNvSpPr txBox="1"/>
            <p:nvPr/>
          </p:nvSpPr>
          <p:spPr>
            <a:xfrm>
              <a:off x="6909851" y="497436"/>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Asset </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Management</a:t>
              </a:r>
              <a:endParaRPr/>
            </a:p>
          </p:txBody>
        </p:sp>
        <p:sp>
          <p:nvSpPr>
            <p:cNvPr id="705" name="Google Shape;705;p32"/>
            <p:cNvSpPr/>
            <p:nvPr/>
          </p:nvSpPr>
          <p:spPr>
            <a:xfrm>
              <a:off x="6883343" y="1479586"/>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2"/>
            <p:cNvSpPr txBox="1"/>
            <p:nvPr/>
          </p:nvSpPr>
          <p:spPr>
            <a:xfrm>
              <a:off x="6909851" y="1506094"/>
              <a:ext cx="2063185" cy="852024"/>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Operations </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security</a:t>
              </a:r>
              <a:endParaRPr/>
            </a:p>
          </p:txBody>
        </p:sp>
        <p:sp>
          <p:nvSpPr>
            <p:cNvPr id="707" name="Google Shape;707;p32"/>
            <p:cNvSpPr/>
            <p:nvPr/>
          </p:nvSpPr>
          <p:spPr>
            <a:xfrm>
              <a:off x="6883343" y="2488243"/>
              <a:ext cx="2116201" cy="905040"/>
            </a:xfrm>
            <a:prstGeom prst="roundRect">
              <a:avLst>
                <a:gd fmla="val 10000" name="adj"/>
              </a:avLst>
            </a:prstGeom>
            <a:solidFill>
              <a:srgbClr val="D87A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2"/>
            <p:cNvSpPr txBox="1"/>
            <p:nvPr/>
          </p:nvSpPr>
          <p:spPr>
            <a:xfrm>
              <a:off x="6909851" y="2514751"/>
              <a:ext cx="2063185" cy="852024"/>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Century Gothic"/>
                <a:buNone/>
              </a:pPr>
              <a:r>
                <a:rPr lang="en-US" sz="1300">
                  <a:solidFill>
                    <a:schemeClr val="lt1"/>
                  </a:solidFill>
                  <a:latin typeface="Century Gothic"/>
                  <a:ea typeface="Century Gothic"/>
                  <a:cs typeface="Century Gothic"/>
                  <a:sym typeface="Century Gothic"/>
                </a:rPr>
                <a:t>Information security incident </a:t>
              </a:r>
              <a:br>
                <a:rPr lang="en-US" sz="1300">
                  <a:solidFill>
                    <a:schemeClr val="lt1"/>
                  </a:solidFill>
                  <a:latin typeface="Century Gothic"/>
                  <a:ea typeface="Century Gothic"/>
                  <a:cs typeface="Century Gothic"/>
                  <a:sym typeface="Century Gothic"/>
                </a:rPr>
              </a:br>
              <a:r>
                <a:rPr lang="en-US" sz="1300">
                  <a:solidFill>
                    <a:schemeClr val="lt1"/>
                  </a:solidFill>
                  <a:latin typeface="Century Gothic"/>
                  <a:ea typeface="Century Gothic"/>
                  <a:cs typeface="Century Gothic"/>
                  <a:sym typeface="Century Gothic"/>
                </a:rPr>
                <a:t>management</a:t>
              </a:r>
              <a:endParaRPr/>
            </a:p>
          </p:txBody>
        </p:sp>
      </p:grpSp>
      <p:sp>
        <p:nvSpPr>
          <p:cNvPr id="709" name="Google Shape;709;p32"/>
          <p:cNvSpPr/>
          <p:nvPr/>
        </p:nvSpPr>
        <p:spPr>
          <a:xfrm>
            <a:off x="7358989" y="5542504"/>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18</a:t>
            </a:r>
            <a:endParaRPr/>
          </a:p>
        </p:txBody>
      </p:sp>
      <p:sp>
        <p:nvSpPr>
          <p:cNvPr id="710" name="Google Shape;710;p32"/>
          <p:cNvSpPr/>
          <p:nvPr/>
        </p:nvSpPr>
        <p:spPr>
          <a:xfrm>
            <a:off x="9652815" y="4538849"/>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16</a:t>
            </a:r>
            <a:endParaRPr/>
          </a:p>
        </p:txBody>
      </p:sp>
      <p:sp>
        <p:nvSpPr>
          <p:cNvPr id="711" name="Google Shape;711;p32"/>
          <p:cNvSpPr/>
          <p:nvPr/>
        </p:nvSpPr>
        <p:spPr>
          <a:xfrm>
            <a:off x="2744048" y="5532688"/>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17</a:t>
            </a:r>
            <a:endParaRPr/>
          </a:p>
        </p:txBody>
      </p:sp>
      <p:sp>
        <p:nvSpPr>
          <p:cNvPr id="712" name="Google Shape;712;p32"/>
          <p:cNvSpPr/>
          <p:nvPr/>
        </p:nvSpPr>
        <p:spPr>
          <a:xfrm>
            <a:off x="2773236" y="4523966"/>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13</a:t>
            </a:r>
            <a:endParaRPr/>
          </a:p>
        </p:txBody>
      </p:sp>
      <p:sp>
        <p:nvSpPr>
          <p:cNvPr id="713" name="Google Shape;713;p32"/>
          <p:cNvSpPr/>
          <p:nvPr/>
        </p:nvSpPr>
        <p:spPr>
          <a:xfrm>
            <a:off x="5058970" y="4523966"/>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14</a:t>
            </a:r>
            <a:endParaRPr/>
          </a:p>
        </p:txBody>
      </p:sp>
      <p:sp>
        <p:nvSpPr>
          <p:cNvPr id="714" name="Google Shape;714;p32"/>
          <p:cNvSpPr/>
          <p:nvPr/>
        </p:nvSpPr>
        <p:spPr>
          <a:xfrm>
            <a:off x="7358988" y="4523966"/>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15</a:t>
            </a:r>
            <a:endParaRPr/>
          </a:p>
        </p:txBody>
      </p:sp>
      <p:sp>
        <p:nvSpPr>
          <p:cNvPr id="715" name="Google Shape;715;p32"/>
          <p:cNvSpPr/>
          <p:nvPr/>
        </p:nvSpPr>
        <p:spPr>
          <a:xfrm>
            <a:off x="5058970" y="3517864"/>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10</a:t>
            </a:r>
            <a:endParaRPr/>
          </a:p>
        </p:txBody>
      </p:sp>
      <p:sp>
        <p:nvSpPr>
          <p:cNvPr id="716" name="Google Shape;716;p32"/>
          <p:cNvSpPr/>
          <p:nvPr/>
        </p:nvSpPr>
        <p:spPr>
          <a:xfrm>
            <a:off x="7344704" y="3510703"/>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11</a:t>
            </a:r>
            <a:endParaRPr/>
          </a:p>
        </p:txBody>
      </p:sp>
      <p:sp>
        <p:nvSpPr>
          <p:cNvPr id="717" name="Google Shape;717;p32"/>
          <p:cNvSpPr/>
          <p:nvPr/>
        </p:nvSpPr>
        <p:spPr>
          <a:xfrm>
            <a:off x="9644816" y="3510703"/>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12</a:t>
            </a:r>
            <a:endParaRPr/>
          </a:p>
        </p:txBody>
      </p:sp>
      <p:sp>
        <p:nvSpPr>
          <p:cNvPr id="718" name="Google Shape;718;p32"/>
          <p:cNvSpPr/>
          <p:nvPr/>
        </p:nvSpPr>
        <p:spPr>
          <a:xfrm>
            <a:off x="2768324" y="3523017"/>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9</a:t>
            </a:r>
            <a:endParaRPr/>
          </a:p>
        </p:txBody>
      </p:sp>
      <p:sp>
        <p:nvSpPr>
          <p:cNvPr id="719" name="Google Shape;719;p32"/>
          <p:cNvSpPr/>
          <p:nvPr/>
        </p:nvSpPr>
        <p:spPr>
          <a:xfrm>
            <a:off x="2768324" y="2520635"/>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5</a:t>
            </a:r>
            <a:endParaRPr/>
          </a:p>
        </p:txBody>
      </p:sp>
      <p:sp>
        <p:nvSpPr>
          <p:cNvPr id="720" name="Google Shape;720;p32"/>
          <p:cNvSpPr/>
          <p:nvPr/>
        </p:nvSpPr>
        <p:spPr>
          <a:xfrm>
            <a:off x="5079793" y="2523948"/>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6</a:t>
            </a:r>
            <a:endParaRPr/>
          </a:p>
        </p:txBody>
      </p:sp>
      <p:sp>
        <p:nvSpPr>
          <p:cNvPr id="721" name="Google Shape;721;p32"/>
          <p:cNvSpPr/>
          <p:nvPr/>
        </p:nvSpPr>
        <p:spPr>
          <a:xfrm>
            <a:off x="7358988" y="2521106"/>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7</a:t>
            </a:r>
            <a:endParaRPr/>
          </a:p>
        </p:txBody>
      </p:sp>
      <p:sp>
        <p:nvSpPr>
          <p:cNvPr id="722" name="Google Shape;722;p32"/>
          <p:cNvSpPr/>
          <p:nvPr/>
        </p:nvSpPr>
        <p:spPr>
          <a:xfrm>
            <a:off x="9644816" y="2514081"/>
            <a:ext cx="425143" cy="255389"/>
          </a:xfrm>
          <a:prstGeom prst="roundRect">
            <a:avLst>
              <a:gd fmla="val 16667" name="adj"/>
            </a:avLst>
          </a:prstGeom>
          <a:solidFill>
            <a:srgbClr val="FFFFFF">
              <a:alpha val="49803"/>
            </a:srgbClr>
          </a:solidFill>
          <a:ln cap="flat" cmpd="sng" w="9525">
            <a:solidFill>
              <a:srgbClr val="7F7F7F"/>
            </a:solidFill>
            <a:prstDash val="solid"/>
            <a:round/>
            <a:headEnd len="sm" w="sm" type="none"/>
            <a:tailEnd len="sm" w="sm" type="none"/>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8</a:t>
            </a:r>
            <a:endParaRPr/>
          </a:p>
        </p:txBody>
      </p:sp>
      <p:grpSp>
        <p:nvGrpSpPr>
          <p:cNvPr id="723" name="Google Shape;723;p32"/>
          <p:cNvGrpSpPr/>
          <p:nvPr/>
        </p:nvGrpSpPr>
        <p:grpSpPr>
          <a:xfrm>
            <a:off x="7549377" y="6167336"/>
            <a:ext cx="3294001" cy="612000"/>
            <a:chOff x="5179092" y="5483822"/>
            <a:chExt cx="3294001" cy="612000"/>
          </a:xfrm>
        </p:grpSpPr>
        <p:pic>
          <p:nvPicPr>
            <p:cNvPr id="724" name="Google Shape;724;p32"/>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725" name="Google Shape;725;p32"/>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3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731" name="Google Shape;731;p3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ISO/IEC 27002:2013</a:t>
            </a:r>
            <a:endParaRPr/>
          </a:p>
        </p:txBody>
      </p:sp>
      <p:sp>
        <p:nvSpPr>
          <p:cNvPr id="732" name="Google Shape;732;p3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Lo standard offre indicazioni su un'ampia gamma di controlli per la sicurezza delle informazioni che sono comunemente applicati in molte organizzazioni diverse.</a:t>
            </a:r>
            <a:endParaRPr/>
          </a:p>
          <a:p>
            <a:pPr indent="-91440" lvl="0" marL="91440" rtl="0" algn="l">
              <a:lnSpc>
                <a:spcPct val="100000"/>
              </a:lnSpc>
              <a:spcBef>
                <a:spcPts val="1400"/>
              </a:spcBef>
              <a:spcAft>
                <a:spcPts val="0"/>
              </a:spcAft>
              <a:buSzPts val="1400"/>
              <a:buChar char=" "/>
            </a:pPr>
            <a:r>
              <a:rPr lang="en-US"/>
              <a:t>La guida è generica e può essere utilizzata da organizzazioni di ogni tipo e dimensione (comprese quelle del settore pubblico e privato, commerciale e non profit) che creano, raccolgono, elaborano, archiviano, trasmettono e smaltiscono informazioni in molte forme, comprese quelle elettroniche, fisiche e verbali (ad esempio, conversazioni e presentazioni).</a:t>
            </a:r>
            <a:endParaRPr/>
          </a:p>
        </p:txBody>
      </p:sp>
      <p:sp>
        <p:nvSpPr>
          <p:cNvPr id="733" name="Google Shape;733;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734" name="Google Shape;734;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735" name="Google Shape;735;p33"/>
          <p:cNvGrpSpPr/>
          <p:nvPr/>
        </p:nvGrpSpPr>
        <p:grpSpPr>
          <a:xfrm>
            <a:off x="7549377" y="6167336"/>
            <a:ext cx="3294001" cy="612000"/>
            <a:chOff x="5179092" y="5483822"/>
            <a:chExt cx="3294001" cy="612000"/>
          </a:xfrm>
        </p:grpSpPr>
        <p:pic>
          <p:nvPicPr>
            <p:cNvPr id="736" name="Google Shape;736;p3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37" name="Google Shape;737;p3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3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743" name="Google Shape;743;p34"/>
          <p:cNvSpPr txBox="1"/>
          <p:nvPr>
            <p:ph type="ctrTitle"/>
          </p:nvPr>
        </p:nvSpPr>
        <p:spPr>
          <a:xfrm>
            <a:off x="796322" y="153346"/>
            <a:ext cx="8283055" cy="12768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Compiti e documenti correlati per l'istituzione dell'ISMS</a:t>
            </a:r>
            <a:endParaRPr/>
          </a:p>
        </p:txBody>
      </p:sp>
      <p:sp>
        <p:nvSpPr>
          <p:cNvPr id="744" name="Google Shape;744;p34"/>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sp>
        <p:nvSpPr>
          <p:cNvPr id="745" name="Google Shape;745;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a:p>
        </p:txBody>
      </p:sp>
      <p:sp>
        <p:nvSpPr>
          <p:cNvPr id="746" name="Google Shape;746;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747" name="Google Shape;747;p34"/>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34"/>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EAF6D"/>
              </a:buClr>
              <a:buSzPts val="1100"/>
              <a:buFont typeface="Century Gothic"/>
              <a:buNone/>
            </a:pPr>
            <a:r>
              <a:rPr b="0" i="0" lang="en-US" sz="1100" u="none" cap="none" strike="noStrike">
                <a:solidFill>
                  <a:srgbClr val="EEAF6D"/>
                </a:solidFill>
                <a:latin typeface="Century Gothic"/>
                <a:ea typeface="Century Gothic"/>
                <a:cs typeface="Century Gothic"/>
                <a:sym typeface="Century Gothic"/>
              </a:rPr>
              <a:t>* https://www.fortinet.com/resources/cyberglossary/it-vs-ot-cybersecurity</a:t>
            </a:r>
            <a:endParaRPr/>
          </a:p>
        </p:txBody>
      </p:sp>
      <p:pic>
        <p:nvPicPr>
          <p:cNvPr id="749" name="Google Shape;749;p34"/>
          <p:cNvPicPr preferRelativeResize="0"/>
          <p:nvPr/>
        </p:nvPicPr>
        <p:blipFill rotWithShape="1">
          <a:blip r:embed="rId4">
            <a:alphaModFix/>
          </a:blip>
          <a:srcRect b="0" l="0" r="0" t="0"/>
          <a:stretch/>
        </p:blipFill>
        <p:spPr>
          <a:xfrm>
            <a:off x="699790" y="1430160"/>
            <a:ext cx="6925300" cy="4860614"/>
          </a:xfrm>
          <a:prstGeom prst="rect">
            <a:avLst/>
          </a:prstGeom>
          <a:noFill/>
          <a:ln>
            <a:noFill/>
          </a:ln>
        </p:spPr>
      </p:pic>
      <p:grpSp>
        <p:nvGrpSpPr>
          <p:cNvPr id="750" name="Google Shape;750;p34"/>
          <p:cNvGrpSpPr/>
          <p:nvPr/>
        </p:nvGrpSpPr>
        <p:grpSpPr>
          <a:xfrm>
            <a:off x="7549377" y="6167336"/>
            <a:ext cx="3294001" cy="612000"/>
            <a:chOff x="5179092" y="5483822"/>
            <a:chExt cx="3294001" cy="612000"/>
          </a:xfrm>
        </p:grpSpPr>
        <p:pic>
          <p:nvPicPr>
            <p:cNvPr id="751" name="Google Shape;751;p34"/>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752" name="Google Shape;752;p34"/>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3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758" name="Google Shape;758;p35"/>
          <p:cNvSpPr txBox="1"/>
          <p:nvPr>
            <p:ph type="ctrTitle"/>
          </p:nvPr>
        </p:nvSpPr>
        <p:spPr>
          <a:xfrm>
            <a:off x="796322" y="210221"/>
            <a:ext cx="8896318" cy="117880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Compiti e documenti correlati per l'implementazione e il funzionamento dell'ISMS</a:t>
            </a:r>
            <a:endParaRPr/>
          </a:p>
        </p:txBody>
      </p:sp>
      <p:sp>
        <p:nvSpPr>
          <p:cNvPr id="759" name="Google Shape;759;p35"/>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2539" lvl="0" marL="91440" rtl="0" algn="l">
              <a:lnSpc>
                <a:spcPct val="100000"/>
              </a:lnSpc>
              <a:spcBef>
                <a:spcPts val="0"/>
              </a:spcBef>
              <a:spcAft>
                <a:spcPts val="0"/>
              </a:spcAft>
              <a:buSzPts val="1400"/>
              <a:buNone/>
            </a:pPr>
            <a:r>
              <a:t/>
            </a:r>
            <a:endParaRPr/>
          </a:p>
        </p:txBody>
      </p:sp>
      <p:sp>
        <p:nvSpPr>
          <p:cNvPr id="760" name="Google Shape;760;p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a:p>
        </p:txBody>
      </p:sp>
      <p:sp>
        <p:nvSpPr>
          <p:cNvPr id="761" name="Google Shape;761;p3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762" name="Google Shape;762;p35"/>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63" name="Google Shape;763;p35"/>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35"/>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EAF6D"/>
              </a:buClr>
              <a:buSzPts val="1100"/>
              <a:buFont typeface="Century Gothic"/>
              <a:buNone/>
            </a:pPr>
            <a:r>
              <a:rPr b="0" i="0" lang="en-US" sz="1100" u="none" cap="none" strike="noStrike">
                <a:solidFill>
                  <a:srgbClr val="EEAF6D"/>
                </a:solidFill>
                <a:latin typeface="Century Gothic"/>
                <a:ea typeface="Century Gothic"/>
                <a:cs typeface="Century Gothic"/>
                <a:sym typeface="Century Gothic"/>
              </a:rPr>
              <a:t>* https://www.fortinet.com/resources/cyberglossary/it-vs-ot-cybersecurity</a:t>
            </a:r>
            <a:endParaRPr/>
          </a:p>
        </p:txBody>
      </p:sp>
      <p:pic>
        <p:nvPicPr>
          <p:cNvPr id="765" name="Google Shape;765;p35"/>
          <p:cNvPicPr preferRelativeResize="0"/>
          <p:nvPr/>
        </p:nvPicPr>
        <p:blipFill rotWithShape="1">
          <a:blip r:embed="rId4">
            <a:alphaModFix/>
          </a:blip>
          <a:srcRect b="0" l="0" r="0" t="0"/>
          <a:stretch/>
        </p:blipFill>
        <p:spPr>
          <a:xfrm>
            <a:off x="689907" y="1590854"/>
            <a:ext cx="6905738" cy="4668668"/>
          </a:xfrm>
          <a:prstGeom prst="rect">
            <a:avLst/>
          </a:prstGeom>
          <a:noFill/>
          <a:ln>
            <a:noFill/>
          </a:ln>
        </p:spPr>
      </p:pic>
      <p:grpSp>
        <p:nvGrpSpPr>
          <p:cNvPr id="766" name="Google Shape;766;p35"/>
          <p:cNvGrpSpPr/>
          <p:nvPr/>
        </p:nvGrpSpPr>
        <p:grpSpPr>
          <a:xfrm>
            <a:off x="7549377" y="6167336"/>
            <a:ext cx="3294001" cy="612000"/>
            <a:chOff x="5179092" y="5483822"/>
            <a:chExt cx="3294001" cy="612000"/>
          </a:xfrm>
        </p:grpSpPr>
        <p:pic>
          <p:nvPicPr>
            <p:cNvPr id="767" name="Google Shape;767;p35"/>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768" name="Google Shape;768;p35"/>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3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774" name="Google Shape;774;p3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ISO 27799:2016 e ISO/IEC 27002:2013</a:t>
            </a:r>
            <a:endParaRPr/>
          </a:p>
        </p:txBody>
      </p:sp>
      <p:sp>
        <p:nvSpPr>
          <p:cNvPr id="775" name="Google Shape;775;p3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a:p>
        </p:txBody>
      </p:sp>
      <p:sp>
        <p:nvSpPr>
          <p:cNvPr id="776" name="Google Shape;776;p3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777" name="Google Shape;777;p36"/>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36"/>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36"/>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EAF6D"/>
              </a:buClr>
              <a:buSzPts val="1100"/>
              <a:buFont typeface="Century Gothic"/>
              <a:buNone/>
            </a:pPr>
            <a:r>
              <a:rPr b="0" i="0" lang="en-US" sz="1100" u="none" cap="none" strike="noStrike">
                <a:solidFill>
                  <a:srgbClr val="EEAF6D"/>
                </a:solidFill>
                <a:latin typeface="Century Gothic"/>
                <a:ea typeface="Century Gothic"/>
                <a:cs typeface="Century Gothic"/>
                <a:sym typeface="Century Gothic"/>
              </a:rPr>
              <a:t>* https://www.fortinet.com/resources/cyberglossary/it-vs-ot-cybersecurity</a:t>
            </a:r>
            <a:endParaRPr/>
          </a:p>
        </p:txBody>
      </p:sp>
      <p:sp>
        <p:nvSpPr>
          <p:cNvPr id="780" name="Google Shape;780;p36"/>
          <p:cNvSpPr txBox="1"/>
          <p:nvPr/>
        </p:nvSpPr>
        <p:spPr>
          <a:xfrm>
            <a:off x="824241" y="1762821"/>
            <a:ext cx="6033759"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La norma ISO/IEC 27002 è già ampiamente utilizzata per la gestione della sicurezza informatica in ambito sanitario attraverso l'elaborazione di linee guida nazionali o regionali in diversi Paesi. La norma ISO 27799 si basa sull'esperienza acquisita in questi sforzi nazionali per quanto riguarda la sicurezza delle informazioni sanitarie personali e si propone come documento complementare alla norma ISO/IEC 27002.</a:t>
            </a:r>
            <a:endParaRPr/>
          </a:p>
          <a:p>
            <a:pPr indent="0" lvl="0" marL="0" marR="0" rtl="0" algn="l">
              <a:lnSpc>
                <a:spcPct val="100000"/>
              </a:lnSpc>
              <a:spcBef>
                <a:spcPts val="0"/>
              </a:spcBef>
              <a:spcAft>
                <a:spcPts val="0"/>
              </a:spcAft>
              <a:buClr>
                <a:schemeClr val="dk1"/>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La norma ISO 27799 applica la norma ISO/IEC 27002 al settore sanitario in modo da considerare attentamente l'applicazione appropriata dei controlli di sicurezza ai fini della protezione delle informazioni sanitarie personali. </a:t>
            </a:r>
            <a:endParaRPr/>
          </a:p>
          <a:p>
            <a:pPr indent="0" lvl="0" marL="0" marR="0" rtl="0" algn="l">
              <a:lnSpc>
                <a:spcPct val="100000"/>
              </a:lnSpc>
              <a:spcBef>
                <a:spcPts val="0"/>
              </a:spcBef>
              <a:spcAft>
                <a:spcPts val="0"/>
              </a:spcAft>
              <a:buClr>
                <a:schemeClr val="dk1"/>
              </a:buClr>
              <a:buSzPts val="1400"/>
              <a:buFont typeface="Century Gothic"/>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Century Gothic"/>
              <a:buNone/>
            </a:pPr>
            <a:r>
              <a:rPr b="0" i="0" lang="en-US" sz="1400" u="none" cap="none" strike="noStrike">
                <a:solidFill>
                  <a:srgbClr val="000000"/>
                </a:solidFill>
                <a:latin typeface="Century Gothic"/>
                <a:ea typeface="Century Gothic"/>
                <a:cs typeface="Century Gothic"/>
                <a:sym typeface="Century Gothic"/>
              </a:rPr>
              <a:t>Queste considerazioni, in alcuni casi, hanno portato gli autori a concludere che l'applicazione di alcuni obiettivi di controllo ISO/IEC 27002 è essenziale per proteggere adeguatamente le informazioni sanitarie personali. La norma ISO 27799 pone quindi dei vincoli all'applicazione di alcuni controlli di sicurezza specificati nella norma ISO/IEC 27002.</a:t>
            </a:r>
            <a:endParaRPr/>
          </a:p>
        </p:txBody>
      </p:sp>
      <p:grpSp>
        <p:nvGrpSpPr>
          <p:cNvPr id="781" name="Google Shape;781;p36"/>
          <p:cNvGrpSpPr/>
          <p:nvPr/>
        </p:nvGrpSpPr>
        <p:grpSpPr>
          <a:xfrm>
            <a:off x="7549377" y="6167336"/>
            <a:ext cx="3294001" cy="612000"/>
            <a:chOff x="5179092" y="5483822"/>
            <a:chExt cx="3294001" cy="612000"/>
          </a:xfrm>
        </p:grpSpPr>
        <p:pic>
          <p:nvPicPr>
            <p:cNvPr id="782" name="Google Shape;782;p3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83" name="Google Shape;783;p3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id="788" name="Google Shape;788;p3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789" name="Google Shape;789;p37"/>
          <p:cNvSpPr txBox="1"/>
          <p:nvPr>
            <p:ph type="ctrTitle"/>
          </p:nvPr>
        </p:nvSpPr>
        <p:spPr>
          <a:xfrm>
            <a:off x="796322" y="320040"/>
            <a:ext cx="8365966"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Minacce alla sicurezza delle informazioni sanitarie (ISO 27799:2016)</a:t>
            </a:r>
            <a:endParaRPr/>
          </a:p>
        </p:txBody>
      </p:sp>
      <p:sp>
        <p:nvSpPr>
          <p:cNvPr id="790" name="Google Shape;79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a:p>
        </p:txBody>
      </p:sp>
      <p:sp>
        <p:nvSpPr>
          <p:cNvPr id="791" name="Google Shape;79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792" name="Google Shape;792;p37"/>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37"/>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37"/>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EAF6D"/>
              </a:buClr>
              <a:buSzPts val="1100"/>
              <a:buFont typeface="Century Gothic"/>
              <a:buNone/>
            </a:pPr>
            <a:r>
              <a:rPr b="0" i="0" lang="en-US" sz="1100" u="none" cap="none" strike="noStrike">
                <a:solidFill>
                  <a:srgbClr val="EEAF6D"/>
                </a:solidFill>
                <a:latin typeface="Century Gothic"/>
                <a:ea typeface="Century Gothic"/>
                <a:cs typeface="Century Gothic"/>
                <a:sym typeface="Century Gothic"/>
              </a:rPr>
              <a:t>* https://www.fortinet.com/resources/cyberglossary/it-vs-ot-cybersecurity</a:t>
            </a:r>
            <a:endParaRPr/>
          </a:p>
        </p:txBody>
      </p:sp>
      <p:sp>
        <p:nvSpPr>
          <p:cNvPr id="795" name="Google Shape;795;p37"/>
          <p:cNvSpPr txBox="1"/>
          <p:nvPr/>
        </p:nvSpPr>
        <p:spPr>
          <a:xfrm>
            <a:off x="824241" y="1762821"/>
            <a:ext cx="6783567" cy="375487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Mascheramento da parte di addetti ai lavori </a:t>
            </a:r>
            <a:r>
              <a:rPr b="0" i="0" lang="en-US" sz="1400" u="none" cap="none" strike="noStrike">
                <a:solidFill>
                  <a:srgbClr val="000000"/>
                </a:solidFill>
                <a:latin typeface="Century Gothic"/>
                <a:ea typeface="Century Gothic"/>
                <a:cs typeface="Century Gothic"/>
                <a:sym typeface="Century Gothic"/>
              </a:rPr>
              <a:t>(compreso il mascheramento da parte di operatori sanitari e personale di supporto)</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Masquerade da parte di fornitori di servizi </a:t>
            </a:r>
            <a:r>
              <a:rPr b="0" i="0" lang="en-US" sz="1400" u="none" cap="none" strike="noStrike">
                <a:solidFill>
                  <a:srgbClr val="000000"/>
                </a:solidFill>
                <a:latin typeface="Century Gothic"/>
                <a:ea typeface="Century Gothic"/>
                <a:cs typeface="Century Gothic"/>
                <a:sym typeface="Century Gothic"/>
              </a:rPr>
              <a:t>(compreso il personale di manutenzione a contratto, come ingegneri software di sistema, personale addetto alla riparazione dell'hardware e altri che possono avere un motivo legittimo pro-forma per accedere a sistemi e dati)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Mascheramento da parte di estranei </a:t>
            </a:r>
            <a:r>
              <a:rPr b="0" i="0" lang="en-US" sz="1400" u="none" cap="none" strike="noStrike">
                <a:solidFill>
                  <a:srgbClr val="000000"/>
                </a:solidFill>
                <a:latin typeface="Century Gothic"/>
                <a:ea typeface="Century Gothic"/>
                <a:cs typeface="Century Gothic"/>
                <a:sym typeface="Century Gothic"/>
              </a:rPr>
              <a:t>(compresi gli hacker)</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Uso non autorizzato di un'applicazione di informazioni sanitarie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Introduzione di software dannoso o di disturbo </a:t>
            </a:r>
            <a:r>
              <a:rPr b="0" i="0" lang="en-US" sz="1400" u="none" cap="none" strike="noStrike">
                <a:solidFill>
                  <a:srgbClr val="000000"/>
                </a:solidFill>
                <a:latin typeface="Century Gothic"/>
                <a:ea typeface="Century Gothic"/>
                <a:cs typeface="Century Gothic"/>
                <a:sym typeface="Century Gothic"/>
              </a:rPr>
              <a:t>(compresi virus, worm e altro "malware")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Uso improprio delle risorse di sistema</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Infiltrazione nelle comunicazioni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Intercettazione delle comunicazioni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Ripudio</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Interruzione della connessione </a:t>
            </a:r>
            <a:r>
              <a:rPr b="0" i="0" lang="en-US" sz="1400" u="none" cap="none" strike="noStrike">
                <a:solidFill>
                  <a:srgbClr val="000000"/>
                </a:solidFill>
                <a:latin typeface="Century Gothic"/>
                <a:ea typeface="Century Gothic"/>
                <a:cs typeface="Century Gothic"/>
                <a:sym typeface="Century Gothic"/>
              </a:rPr>
              <a:t>(compresi i guasti alle reti informative sanitarie)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Inserimento di codice dannoso</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Instradamento accidentale</a:t>
            </a:r>
            <a:endParaRPr/>
          </a:p>
        </p:txBody>
      </p:sp>
      <p:grpSp>
        <p:nvGrpSpPr>
          <p:cNvPr id="796" name="Google Shape;796;p37"/>
          <p:cNvGrpSpPr/>
          <p:nvPr/>
        </p:nvGrpSpPr>
        <p:grpSpPr>
          <a:xfrm>
            <a:off x="7549377" y="6167336"/>
            <a:ext cx="3294001" cy="612000"/>
            <a:chOff x="5179092" y="5483822"/>
            <a:chExt cx="3294001" cy="612000"/>
          </a:xfrm>
        </p:grpSpPr>
        <p:pic>
          <p:nvPicPr>
            <p:cNvPr id="797" name="Google Shape;797;p3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98" name="Google Shape;798;p3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3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804" name="Google Shape;804;p3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Minacce alla sicurezza delle informazioni sanitarie (ISO 27799:2016)</a:t>
            </a:r>
            <a:endParaRPr/>
          </a:p>
        </p:txBody>
      </p:sp>
      <p:sp>
        <p:nvSpPr>
          <p:cNvPr id="805" name="Google Shape;805;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a:p>
        </p:txBody>
      </p:sp>
      <p:sp>
        <p:nvSpPr>
          <p:cNvPr id="806" name="Google Shape;806;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807" name="Google Shape;807;p38"/>
          <p:cNvSpPr txBox="1"/>
          <p:nvPr/>
        </p:nvSpPr>
        <p:spPr>
          <a:xfrm>
            <a:off x="6715433" y="280037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808" name="Google Shape;808;p38"/>
          <p:cNvSpPr txBox="1"/>
          <p:nvPr/>
        </p:nvSpPr>
        <p:spPr>
          <a:xfrm>
            <a:off x="6715433" y="2833689"/>
            <a:ext cx="3870751" cy="2049480"/>
          </a:xfrm>
          <a:prstGeom prst="rect">
            <a:avLst/>
          </a:prstGeom>
          <a:noFill/>
          <a:ln>
            <a:noFill/>
          </a:ln>
        </p:spPr>
        <p:txBody>
          <a:bodyPr anchorCtr="0" anchor="t" bIns="45700" lIns="0" spcFirstLastPara="1" rIns="0" wrap="square" tIns="45700">
            <a:noAutofit/>
          </a:bodyPr>
          <a:lstStyle/>
          <a:p>
            <a:pPr indent="0" lvl="0" marL="0" marR="0" rtl="0" algn="ctr">
              <a:lnSpc>
                <a:spcPct val="100000"/>
              </a:lnSpc>
              <a:spcBef>
                <a:spcPts val="0"/>
              </a:spcBef>
              <a:spcAft>
                <a:spcPts val="0"/>
              </a:spcAft>
              <a:buClr>
                <a:srgbClr val="FFBA00"/>
              </a:buClr>
              <a:buSzPts val="1400"/>
              <a:buFont typeface="Calibri"/>
              <a:buNone/>
            </a:pPr>
            <a:r>
              <a:t/>
            </a:r>
            <a:endParaRPr b="0" i="0" sz="1400" u="none" cap="none" strike="noStrike">
              <a:solidFill>
                <a:srgbClr val="000000"/>
              </a:solidFill>
              <a:latin typeface="Century Gothic"/>
              <a:ea typeface="Century Gothic"/>
              <a:cs typeface="Century Gothic"/>
              <a:sym typeface="Century Gothic"/>
            </a:endParaRPr>
          </a:p>
        </p:txBody>
      </p:sp>
      <p:sp>
        <p:nvSpPr>
          <p:cNvPr id="809" name="Google Shape;809;p38"/>
          <p:cNvSpPr txBox="1"/>
          <p:nvPr/>
        </p:nvSpPr>
        <p:spPr>
          <a:xfrm>
            <a:off x="617412" y="6524127"/>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EAF6D"/>
              </a:buClr>
              <a:buSzPts val="1100"/>
              <a:buFont typeface="Century Gothic"/>
              <a:buNone/>
            </a:pPr>
            <a:r>
              <a:rPr b="0" i="0" lang="en-US" sz="1100" u="none" cap="none" strike="noStrike">
                <a:solidFill>
                  <a:srgbClr val="EEAF6D"/>
                </a:solidFill>
                <a:latin typeface="Century Gothic"/>
                <a:ea typeface="Century Gothic"/>
                <a:cs typeface="Century Gothic"/>
                <a:sym typeface="Century Gothic"/>
              </a:rPr>
              <a:t>* https://www.fortinet.com/resources/cyberglossary/it-vs-ot-cybersecurity</a:t>
            </a:r>
            <a:endParaRPr/>
          </a:p>
        </p:txBody>
      </p:sp>
      <p:sp>
        <p:nvSpPr>
          <p:cNvPr id="810" name="Google Shape;810;p38"/>
          <p:cNvSpPr txBox="1"/>
          <p:nvPr/>
        </p:nvSpPr>
        <p:spPr>
          <a:xfrm>
            <a:off x="824241" y="1762821"/>
            <a:ext cx="7329946" cy="310854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Guasto tecnico dell'host, del magazzino o dell'infrastruttura di rete.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Guasto del supporto ambientale </a:t>
            </a:r>
            <a:r>
              <a:rPr b="0" i="0" lang="en-US" sz="1400" u="none" cap="none" strike="noStrike">
                <a:solidFill>
                  <a:srgbClr val="000000"/>
                </a:solidFill>
                <a:latin typeface="Century Gothic"/>
                <a:ea typeface="Century Gothic"/>
                <a:cs typeface="Century Gothic"/>
                <a:sym typeface="Century Gothic"/>
              </a:rPr>
              <a:t>(comprese le interruzioni di corrente e le interruzioni del servizio derivanti da disastri naturali o provocati dall'uomo)</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Guasto del software di sistema o di rete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Guasto del software applicativo </a:t>
            </a:r>
            <a:r>
              <a:rPr b="0" i="0" lang="en-US" sz="1400" u="none" cap="none" strike="noStrike">
                <a:solidFill>
                  <a:srgbClr val="000000"/>
                </a:solidFill>
                <a:latin typeface="Century Gothic"/>
                <a:ea typeface="Century Gothic"/>
                <a:cs typeface="Century Gothic"/>
                <a:sym typeface="Century Gothic"/>
              </a:rPr>
              <a:t>(ad es. di un'applicazione di informazione sanitaria)</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Errore nelle operazioni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Errore di manutenzione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Errore dell'utente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Carenza di personale</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Furto da parte di insider </a:t>
            </a:r>
            <a:r>
              <a:rPr b="0" i="0" lang="en-US" sz="1400" u="none" cap="none" strike="noStrike">
                <a:solidFill>
                  <a:srgbClr val="000000"/>
                </a:solidFill>
                <a:latin typeface="Century Gothic"/>
                <a:ea typeface="Century Gothic"/>
                <a:cs typeface="Century Gothic"/>
                <a:sym typeface="Century Gothic"/>
              </a:rPr>
              <a:t>(compreso il furto di apparecchiature o dati)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Furto da parte di estranei </a:t>
            </a:r>
            <a:r>
              <a:rPr b="0" i="0" lang="en-US" sz="1400" u="none" cap="none" strike="noStrike">
                <a:solidFill>
                  <a:srgbClr val="000000"/>
                </a:solidFill>
                <a:latin typeface="Century Gothic"/>
                <a:ea typeface="Century Gothic"/>
                <a:cs typeface="Century Gothic"/>
                <a:sym typeface="Century Gothic"/>
              </a:rPr>
              <a:t>(compreso il furto di apparecchiature o dati)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Danno intenzionale da parte di addetti ai lavori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Danno intenzionale da parte di estranei</a:t>
            </a:r>
            <a:endParaRPr/>
          </a:p>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Century Gothic"/>
                <a:ea typeface="Century Gothic"/>
                <a:cs typeface="Century Gothic"/>
                <a:sym typeface="Century Gothic"/>
              </a:rPr>
              <a:t>Terrorismo</a:t>
            </a:r>
            <a:endParaRPr b="1" i="0" sz="1400" u="none" cap="none" strike="noStrike">
              <a:solidFill>
                <a:srgbClr val="000000"/>
              </a:solidFill>
              <a:latin typeface="Century Gothic"/>
              <a:ea typeface="Century Gothic"/>
              <a:cs typeface="Century Gothic"/>
              <a:sym typeface="Century Gothic"/>
            </a:endParaRPr>
          </a:p>
        </p:txBody>
      </p:sp>
      <p:grpSp>
        <p:nvGrpSpPr>
          <p:cNvPr id="811" name="Google Shape;811;p38"/>
          <p:cNvGrpSpPr/>
          <p:nvPr/>
        </p:nvGrpSpPr>
        <p:grpSpPr>
          <a:xfrm>
            <a:off x="7549377" y="6167336"/>
            <a:ext cx="3294001" cy="612000"/>
            <a:chOff x="5179092" y="5483822"/>
            <a:chExt cx="3294001" cy="612000"/>
          </a:xfrm>
        </p:grpSpPr>
        <p:pic>
          <p:nvPicPr>
            <p:cNvPr id="812" name="Google Shape;812;p3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13" name="Google Shape;813;p3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erson writing on a glass board&#10;&#10;Description automatically generated" id="818" name="Google Shape;818;p39"/>
          <p:cNvPicPr preferRelativeResize="0"/>
          <p:nvPr>
            <p:ph idx="2" type="pic"/>
          </p:nvPr>
        </p:nvPicPr>
        <p:blipFill rotWithShape="1">
          <a:blip r:embed="rId3">
            <a:alphaModFix/>
          </a:blip>
          <a:srcRect b="0" l="6899" r="6899" t="0"/>
          <a:stretch/>
        </p:blipFill>
        <p:spPr>
          <a:xfrm>
            <a:off x="0" y="-1588"/>
            <a:ext cx="5840413" cy="6861176"/>
          </a:xfrm>
          <a:prstGeom prst="rect">
            <a:avLst/>
          </a:prstGeom>
          <a:solidFill>
            <a:schemeClr val="lt2"/>
          </a:solidFill>
          <a:ln>
            <a:noFill/>
          </a:ln>
        </p:spPr>
      </p:pic>
      <p:sp>
        <p:nvSpPr>
          <p:cNvPr id="819" name="Google Shape;819;p39"/>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Termini e definizioni</a:t>
            </a:r>
            <a:endParaRPr/>
          </a:p>
        </p:txBody>
      </p:sp>
      <p:sp>
        <p:nvSpPr>
          <p:cNvPr id="820" name="Google Shape;820;p39"/>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n-US" sz="1800" u="none" strike="noStrike">
                <a:latin typeface="Cambria"/>
                <a:ea typeface="Cambria"/>
                <a:cs typeface="Cambria"/>
                <a:sym typeface="Cambria"/>
              </a:rPr>
              <a:t>informatica sanitaria</a:t>
            </a:r>
            <a:endParaRPr/>
          </a:p>
        </p:txBody>
      </p:sp>
      <p:sp>
        <p:nvSpPr>
          <p:cNvPr id="821" name="Google Shape;821;p39"/>
          <p:cNvSpPr txBox="1"/>
          <p:nvPr>
            <p:ph idx="4" type="body"/>
          </p:nvPr>
        </p:nvSpPr>
        <p:spPr>
          <a:xfrm>
            <a:off x="6521129" y="2261635"/>
            <a:ext cx="4865535" cy="176361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n-US" sz="1800" u="none" strike="noStrike">
                <a:latin typeface="Cambria"/>
                <a:ea typeface="Cambria"/>
                <a:cs typeface="Cambria"/>
                <a:sym typeface="Cambria"/>
              </a:rPr>
              <a:t>disciplina scientifica che si occupa dei compiti cognitivi, di elaborazione delle informazioni e di comunicazione della pratica sanitaria, dell'istruzione e della ricerca, comprese la scienza e la tecnologia dell'informazione a supporto di tali compiti</a:t>
            </a:r>
            <a:endParaRPr/>
          </a:p>
        </p:txBody>
      </p:sp>
      <p:sp>
        <p:nvSpPr>
          <p:cNvPr id="822" name="Google Shape;822;p39"/>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823" name="Google Shape;823;p39"/>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824" name="Google Shape;824;p39"/>
          <p:cNvSpPr txBox="1"/>
          <p:nvPr/>
        </p:nvSpPr>
        <p:spPr>
          <a:xfrm>
            <a:off x="6521129" y="4025245"/>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rgbClr val="FFBA00"/>
              </a:buClr>
              <a:buSzPts val="1800"/>
              <a:buFont typeface="Courier New"/>
              <a:buNone/>
            </a:pPr>
            <a:r>
              <a:rPr b="1" i="0" lang="en-US" sz="1800" u="none" cap="none" strike="noStrike">
                <a:solidFill>
                  <a:srgbClr val="FFBA00"/>
                </a:solidFill>
                <a:latin typeface="Cambria"/>
                <a:ea typeface="Cambria"/>
                <a:cs typeface="Cambria"/>
                <a:sym typeface="Cambria"/>
              </a:rPr>
              <a:t>sistema informativo sanitario</a:t>
            </a:r>
            <a:endParaRPr b="0" i="0" sz="2000" u="none" cap="none" strike="noStrike">
              <a:solidFill>
                <a:srgbClr val="FFBA00"/>
              </a:solidFill>
              <a:latin typeface="Century Gothic"/>
              <a:ea typeface="Century Gothic"/>
              <a:cs typeface="Century Gothic"/>
              <a:sym typeface="Century Gothic"/>
            </a:endParaRPr>
          </a:p>
        </p:txBody>
      </p:sp>
      <p:sp>
        <p:nvSpPr>
          <p:cNvPr id="825" name="Google Shape;825;p39"/>
          <p:cNvSpPr txBox="1"/>
          <p:nvPr/>
        </p:nvSpPr>
        <p:spPr>
          <a:xfrm>
            <a:off x="6521129" y="4427184"/>
            <a:ext cx="4865535" cy="176361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400"/>
              <a:buFont typeface="Calibri"/>
              <a:buNone/>
            </a:pPr>
            <a:r>
              <a:t/>
            </a:r>
            <a:endParaRPr b="0" i="0" sz="1400" u="none" cap="none" strike="noStrike">
              <a:solidFill>
                <a:srgbClr val="FFFFFF"/>
              </a:solidFill>
              <a:latin typeface="Century Gothic"/>
              <a:ea typeface="Century Gothic"/>
              <a:cs typeface="Century Gothic"/>
              <a:sym typeface="Century Gothic"/>
            </a:endParaRPr>
          </a:p>
        </p:txBody>
      </p:sp>
      <p:sp>
        <p:nvSpPr>
          <p:cNvPr id="826" name="Google Shape;826;p39"/>
          <p:cNvSpPr txBox="1"/>
          <p:nvPr/>
        </p:nvSpPr>
        <p:spPr>
          <a:xfrm>
            <a:off x="6521129" y="4427184"/>
            <a:ext cx="4865535" cy="1361671"/>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800"/>
              <a:buFont typeface="Calibri"/>
              <a:buNone/>
            </a:pPr>
            <a:r>
              <a:rPr b="0" i="0" lang="en-US" sz="1800" u="none" cap="none" strike="noStrike">
                <a:solidFill>
                  <a:srgbClr val="FFFFFF"/>
                </a:solidFill>
                <a:latin typeface="Cambria"/>
                <a:ea typeface="Cambria"/>
                <a:cs typeface="Cambria"/>
                <a:sym typeface="Cambria"/>
              </a:rPr>
              <a:t>repository di informazioni relative alla salute di un soggetto in cura in forma elaborabile al computer, memorizzate e trasmesse in modo sicuro e accessibili da più utenti autorizzati</a:t>
            </a:r>
            <a:endParaRPr b="0" i="0" sz="1400" u="none" cap="none" strike="noStrike">
              <a:solidFill>
                <a:srgbClr val="FFFFFF"/>
              </a:solidFill>
              <a:latin typeface="Century Gothic"/>
              <a:ea typeface="Century Gothic"/>
              <a:cs typeface="Century Gothic"/>
              <a:sym typeface="Century Gothic"/>
            </a:endParaRPr>
          </a:p>
        </p:txBody>
      </p:sp>
      <p:grpSp>
        <p:nvGrpSpPr>
          <p:cNvPr id="827" name="Google Shape;827;p39"/>
          <p:cNvGrpSpPr/>
          <p:nvPr/>
        </p:nvGrpSpPr>
        <p:grpSpPr>
          <a:xfrm>
            <a:off x="7549377" y="6167336"/>
            <a:ext cx="3294001" cy="612000"/>
            <a:chOff x="5179092" y="5483822"/>
            <a:chExt cx="3294001" cy="612000"/>
          </a:xfrm>
        </p:grpSpPr>
        <p:pic>
          <p:nvPicPr>
            <p:cNvPr id="828" name="Google Shape;828;p3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29" name="Google Shape;829;p3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55" name="Google Shape;255;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56" name="Google Shape;256;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CHI può partecipare ai moduli di formazione e i profili dei partecipanti</a:t>
            </a:r>
            <a:endParaRPr/>
          </a:p>
        </p:txBody>
      </p:sp>
      <p:sp>
        <p:nvSpPr>
          <p:cNvPr id="257" name="Google Shape;257;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58" name="Google Shape;258;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Fondamenti di cybersecurity essenziali e di gestione per manager, leader e professionisti.</a:t>
            </a:r>
            <a:endParaRPr/>
          </a:p>
        </p:txBody>
      </p:sp>
      <p:sp>
        <p:nvSpPr>
          <p:cNvPr id="259" name="Google Shape;259;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60" name="Google Shape;260;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261" name="Google Shape;261;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Fornire ai partecipanti le conoscenze e le competenze necessarie per elaborare una strategia di protezione dei sistemi e dei dati critici.</a:t>
            </a:r>
            <a:endParaRPr/>
          </a:p>
        </p:txBody>
      </p:sp>
      <p:sp>
        <p:nvSpPr>
          <p:cNvPr id="262" name="Google Shape;262;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3d Glasses" id="263" name="Google Shape;263;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264" name="Google Shape;264;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265" name="Google Shape;265;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MODULO DI FORMAZIONE CSP NOME: MODELLO DI PRESENTAZIONE CREATO DA PR</a:t>
            </a:r>
            <a:endParaRPr/>
          </a:p>
        </p:txBody>
      </p:sp>
      <p:grpSp>
        <p:nvGrpSpPr>
          <p:cNvPr id="266" name="Google Shape;266;p4"/>
          <p:cNvGrpSpPr/>
          <p:nvPr/>
        </p:nvGrpSpPr>
        <p:grpSpPr>
          <a:xfrm>
            <a:off x="7549377" y="6167336"/>
            <a:ext cx="3294001" cy="612000"/>
            <a:chOff x="5179092" y="5483822"/>
            <a:chExt cx="3294001" cy="612000"/>
          </a:xfrm>
        </p:grpSpPr>
        <p:pic>
          <p:nvPicPr>
            <p:cNvPr id="267" name="Google Shape;267;p4"/>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268" name="Google Shape;268;p4"/>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person writing on a glass board&#10;&#10;Description automatically generated" id="834" name="Google Shape;834;p40"/>
          <p:cNvPicPr preferRelativeResize="0"/>
          <p:nvPr/>
        </p:nvPicPr>
        <p:blipFill rotWithShape="1">
          <a:blip r:embed="rId3">
            <a:alphaModFix/>
          </a:blip>
          <a:srcRect b="0" l="6899" r="6899" t="0"/>
          <a:stretch/>
        </p:blipFill>
        <p:spPr>
          <a:xfrm>
            <a:off x="0" y="-4275"/>
            <a:ext cx="5840730" cy="6862275"/>
          </a:xfrm>
          <a:custGeom>
            <a:rect b="b" l="l" r="r" t="t"/>
            <a:pathLst>
              <a:path extrusionOk="0" h="6887937" w="584073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lt2"/>
          </a:solidFill>
          <a:ln>
            <a:noFill/>
          </a:ln>
        </p:spPr>
      </p:pic>
      <p:sp>
        <p:nvSpPr>
          <p:cNvPr id="835" name="Google Shape;835;p40"/>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Termini e definizioni</a:t>
            </a:r>
            <a:endParaRPr/>
          </a:p>
        </p:txBody>
      </p:sp>
      <p:sp>
        <p:nvSpPr>
          <p:cNvPr id="836" name="Google Shape;836;p40"/>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n-US" sz="1800" u="none" strike="noStrike">
                <a:latin typeface="Cambria"/>
                <a:ea typeface="Cambria"/>
                <a:cs typeface="Cambria"/>
                <a:sym typeface="Cambria"/>
              </a:rPr>
              <a:t>assistenza sanitaria</a:t>
            </a:r>
            <a:endParaRPr/>
          </a:p>
        </p:txBody>
      </p:sp>
      <p:sp>
        <p:nvSpPr>
          <p:cNvPr id="837" name="Google Shape;837;p40"/>
          <p:cNvSpPr txBox="1"/>
          <p:nvPr>
            <p:ph idx="4" type="body"/>
          </p:nvPr>
        </p:nvSpPr>
        <p:spPr>
          <a:xfrm>
            <a:off x="6521129" y="2261635"/>
            <a:ext cx="4865535" cy="98322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n-US" sz="1800" u="none" strike="noStrike">
                <a:latin typeface="Cambria"/>
                <a:ea typeface="Cambria"/>
                <a:cs typeface="Cambria"/>
                <a:sym typeface="Cambria"/>
              </a:rPr>
              <a:t>tipo di servizi forniti da professionisti o paraprofessionisti con un impatto sullo stato di salute</a:t>
            </a:r>
            <a:endParaRPr/>
          </a:p>
        </p:txBody>
      </p:sp>
      <p:sp>
        <p:nvSpPr>
          <p:cNvPr id="838" name="Google Shape;838;p40"/>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839" name="Google Shape;839;p40"/>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840" name="Google Shape;840;p40"/>
          <p:cNvSpPr txBox="1"/>
          <p:nvPr/>
        </p:nvSpPr>
        <p:spPr>
          <a:xfrm>
            <a:off x="6521129" y="3254907"/>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rgbClr val="FFBA00"/>
              </a:buClr>
              <a:buSzPts val="1800"/>
              <a:buFont typeface="Courier New"/>
              <a:buNone/>
            </a:pPr>
            <a:r>
              <a:rPr b="1" i="0" lang="en-US" sz="1800" u="none" cap="none" strike="noStrike">
                <a:solidFill>
                  <a:srgbClr val="FFBA00"/>
                </a:solidFill>
                <a:latin typeface="Cambria"/>
                <a:ea typeface="Cambria"/>
                <a:cs typeface="Cambria"/>
                <a:sym typeface="Cambria"/>
              </a:rPr>
              <a:t>organizzazione sanitaria</a:t>
            </a:r>
            <a:endParaRPr b="0" i="0" sz="2000" u="none" cap="none" strike="noStrike">
              <a:solidFill>
                <a:srgbClr val="FFBA00"/>
              </a:solidFill>
              <a:latin typeface="Century Gothic"/>
              <a:ea typeface="Century Gothic"/>
              <a:cs typeface="Century Gothic"/>
              <a:sym typeface="Century Gothic"/>
            </a:endParaRPr>
          </a:p>
        </p:txBody>
      </p:sp>
      <p:sp>
        <p:nvSpPr>
          <p:cNvPr id="841" name="Google Shape;841;p40"/>
          <p:cNvSpPr txBox="1"/>
          <p:nvPr/>
        </p:nvSpPr>
        <p:spPr>
          <a:xfrm>
            <a:off x="6521129" y="4427184"/>
            <a:ext cx="4865535" cy="176361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400"/>
              <a:buFont typeface="Calibri"/>
              <a:buNone/>
            </a:pPr>
            <a:r>
              <a:t/>
            </a:r>
            <a:endParaRPr b="0" i="0" sz="1400" u="none" cap="none" strike="noStrike">
              <a:solidFill>
                <a:srgbClr val="FFFFFF"/>
              </a:solidFill>
              <a:latin typeface="Century Gothic"/>
              <a:ea typeface="Century Gothic"/>
              <a:cs typeface="Century Gothic"/>
              <a:sym typeface="Century Gothic"/>
            </a:endParaRPr>
          </a:p>
        </p:txBody>
      </p:sp>
      <p:sp>
        <p:nvSpPr>
          <p:cNvPr id="842" name="Google Shape;842;p40"/>
          <p:cNvSpPr txBox="1"/>
          <p:nvPr/>
        </p:nvSpPr>
        <p:spPr>
          <a:xfrm>
            <a:off x="6521128" y="3653433"/>
            <a:ext cx="4865535" cy="40194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800"/>
              <a:buFont typeface="Calibri"/>
              <a:buNone/>
            </a:pPr>
            <a:r>
              <a:rPr b="0" i="0" lang="en-US" sz="1800" u="none" cap="none" strike="noStrike">
                <a:solidFill>
                  <a:srgbClr val="FFFFFF"/>
                </a:solidFill>
                <a:latin typeface="Cambria"/>
                <a:ea typeface="Cambria"/>
                <a:cs typeface="Cambria"/>
                <a:sym typeface="Cambria"/>
              </a:rPr>
              <a:t>organizzazione che fornisce servizi sanitari</a:t>
            </a:r>
            <a:endParaRPr b="0" i="0" sz="1400" u="none" cap="none" strike="noStrike">
              <a:solidFill>
                <a:srgbClr val="FFFFFF"/>
              </a:solidFill>
              <a:latin typeface="Century Gothic"/>
              <a:ea typeface="Century Gothic"/>
              <a:cs typeface="Century Gothic"/>
              <a:sym typeface="Century Gothic"/>
            </a:endParaRPr>
          </a:p>
        </p:txBody>
      </p:sp>
      <p:sp>
        <p:nvSpPr>
          <p:cNvPr id="843" name="Google Shape;843;p40"/>
          <p:cNvSpPr txBox="1"/>
          <p:nvPr/>
        </p:nvSpPr>
        <p:spPr>
          <a:xfrm>
            <a:off x="6521129" y="4028657"/>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rgbClr val="FFBA00"/>
              </a:buClr>
              <a:buSzPts val="1800"/>
              <a:buFont typeface="Courier New"/>
              <a:buNone/>
            </a:pPr>
            <a:r>
              <a:rPr b="1" i="0" lang="en-US" sz="1800" u="none" cap="none" strike="noStrike">
                <a:solidFill>
                  <a:srgbClr val="FFBA00"/>
                </a:solidFill>
                <a:latin typeface="Cambria"/>
                <a:ea typeface="Cambria"/>
                <a:cs typeface="Cambria"/>
                <a:sym typeface="Cambria"/>
              </a:rPr>
              <a:t>professionista della salute</a:t>
            </a:r>
            <a:endParaRPr b="0" i="0" sz="2000" u="none" cap="none" strike="noStrike">
              <a:solidFill>
                <a:srgbClr val="FFBA00"/>
              </a:solidFill>
              <a:latin typeface="Century Gothic"/>
              <a:ea typeface="Century Gothic"/>
              <a:cs typeface="Century Gothic"/>
              <a:sym typeface="Century Gothic"/>
            </a:endParaRPr>
          </a:p>
        </p:txBody>
      </p:sp>
      <p:sp>
        <p:nvSpPr>
          <p:cNvPr id="844" name="Google Shape;844;p40"/>
          <p:cNvSpPr txBox="1"/>
          <p:nvPr/>
        </p:nvSpPr>
        <p:spPr>
          <a:xfrm>
            <a:off x="6521128" y="4463945"/>
            <a:ext cx="4865535" cy="641581"/>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800"/>
              <a:buFont typeface="Calibri"/>
              <a:buNone/>
            </a:pPr>
            <a:r>
              <a:rPr b="0" i="0" lang="en-US" sz="1800" u="none" cap="none" strike="noStrike">
                <a:solidFill>
                  <a:srgbClr val="FFFFFF"/>
                </a:solidFill>
                <a:latin typeface="Cambria"/>
                <a:ea typeface="Cambria"/>
                <a:cs typeface="Cambria"/>
                <a:sym typeface="Cambria"/>
              </a:rPr>
              <a:t>persona autorizzata da un ente riconosciuto a svolgere determinate mansioni sanitarie</a:t>
            </a:r>
            <a:endParaRPr b="0" i="0" sz="1400" u="none" cap="none" strike="noStrike">
              <a:solidFill>
                <a:srgbClr val="FFFFFF"/>
              </a:solidFill>
              <a:latin typeface="Century Gothic"/>
              <a:ea typeface="Century Gothic"/>
              <a:cs typeface="Century Gothic"/>
              <a:sym typeface="Century Gothic"/>
            </a:endParaRPr>
          </a:p>
        </p:txBody>
      </p:sp>
      <p:grpSp>
        <p:nvGrpSpPr>
          <p:cNvPr id="845" name="Google Shape;845;p40"/>
          <p:cNvGrpSpPr/>
          <p:nvPr/>
        </p:nvGrpSpPr>
        <p:grpSpPr>
          <a:xfrm>
            <a:off x="7549377" y="6167336"/>
            <a:ext cx="3294001" cy="612000"/>
            <a:chOff x="5179092" y="5483822"/>
            <a:chExt cx="3294001" cy="612000"/>
          </a:xfrm>
        </p:grpSpPr>
        <p:pic>
          <p:nvPicPr>
            <p:cNvPr id="846" name="Google Shape;846;p4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47" name="Google Shape;847;p4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41"/>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Termini e definizioni</a:t>
            </a:r>
            <a:endParaRPr/>
          </a:p>
        </p:txBody>
      </p:sp>
      <p:sp>
        <p:nvSpPr>
          <p:cNvPr id="853" name="Google Shape;853;p41"/>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n-US" sz="1800" u="none" strike="noStrike">
                <a:latin typeface="Cambria"/>
                <a:ea typeface="Cambria"/>
                <a:cs typeface="Cambria"/>
                <a:sym typeface="Cambria"/>
              </a:rPr>
              <a:t>persona identificabile</a:t>
            </a:r>
            <a:endParaRPr/>
          </a:p>
        </p:txBody>
      </p:sp>
      <p:sp>
        <p:nvSpPr>
          <p:cNvPr id="854" name="Google Shape;854;p41"/>
          <p:cNvSpPr txBox="1"/>
          <p:nvPr>
            <p:ph idx="4" type="body"/>
          </p:nvPr>
        </p:nvSpPr>
        <p:spPr>
          <a:xfrm>
            <a:off x="6521129" y="2261635"/>
            <a:ext cx="4865535" cy="152794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n-US" sz="1800" u="none" strike="noStrike">
                <a:latin typeface="Cambria"/>
                <a:ea typeface="Cambria"/>
                <a:cs typeface="Cambria"/>
                <a:sym typeface="Cambria"/>
              </a:rPr>
              <a:t>colui che può essere identificato, direttamente o indirettamente, in particolare con riferimento a un numero di identificazione o a uno o più elementi specifici della sua identità fisica, fisiologica, mentale, economica, culturale o sociale</a:t>
            </a:r>
            <a:endParaRPr/>
          </a:p>
        </p:txBody>
      </p:sp>
      <p:sp>
        <p:nvSpPr>
          <p:cNvPr id="855" name="Google Shape;855;p41"/>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856" name="Google Shape;856;p41"/>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857" name="Google Shape;857;p41"/>
          <p:cNvSpPr txBox="1"/>
          <p:nvPr/>
        </p:nvSpPr>
        <p:spPr>
          <a:xfrm>
            <a:off x="6521129" y="4427184"/>
            <a:ext cx="4865535" cy="176361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400"/>
              <a:buFont typeface="Calibri"/>
              <a:buNone/>
            </a:pPr>
            <a:r>
              <a:t/>
            </a:r>
            <a:endParaRPr b="0" i="0" sz="1400" u="none" cap="none" strike="noStrike">
              <a:solidFill>
                <a:srgbClr val="FFFFFF"/>
              </a:solidFill>
              <a:latin typeface="Century Gothic"/>
              <a:ea typeface="Century Gothic"/>
              <a:cs typeface="Century Gothic"/>
              <a:sym typeface="Century Gothic"/>
            </a:endParaRPr>
          </a:p>
        </p:txBody>
      </p:sp>
      <p:sp>
        <p:nvSpPr>
          <p:cNvPr id="858" name="Google Shape;858;p41"/>
          <p:cNvSpPr txBox="1"/>
          <p:nvPr/>
        </p:nvSpPr>
        <p:spPr>
          <a:xfrm>
            <a:off x="6521129" y="3802474"/>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rgbClr val="FFBA00"/>
              </a:buClr>
              <a:buSzPts val="1800"/>
              <a:buFont typeface="Courier New"/>
              <a:buNone/>
            </a:pPr>
            <a:r>
              <a:rPr b="1" i="0" lang="en-US" sz="1800" u="none" cap="none" strike="noStrike">
                <a:solidFill>
                  <a:srgbClr val="FFBA00"/>
                </a:solidFill>
                <a:latin typeface="Cambria"/>
                <a:ea typeface="Cambria"/>
                <a:cs typeface="Cambria"/>
                <a:sym typeface="Cambria"/>
              </a:rPr>
              <a:t>oggetto di cura</a:t>
            </a:r>
            <a:endParaRPr b="0" i="0" sz="2000" u="none" cap="none" strike="noStrike">
              <a:solidFill>
                <a:srgbClr val="FFBA00"/>
              </a:solidFill>
              <a:latin typeface="Century Gothic"/>
              <a:ea typeface="Century Gothic"/>
              <a:cs typeface="Century Gothic"/>
              <a:sym typeface="Century Gothic"/>
            </a:endParaRPr>
          </a:p>
        </p:txBody>
      </p:sp>
      <p:sp>
        <p:nvSpPr>
          <p:cNvPr id="859" name="Google Shape;859;p41"/>
          <p:cNvSpPr txBox="1"/>
          <p:nvPr/>
        </p:nvSpPr>
        <p:spPr>
          <a:xfrm>
            <a:off x="6521128" y="4217312"/>
            <a:ext cx="4865535" cy="70348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800"/>
              <a:buFont typeface="Calibri"/>
              <a:buNone/>
            </a:pPr>
            <a:r>
              <a:rPr b="0" i="0" lang="en-US" sz="1800" u="none" cap="none" strike="noStrike">
                <a:solidFill>
                  <a:srgbClr val="FFFFFF"/>
                </a:solidFill>
                <a:latin typeface="Cambria"/>
                <a:ea typeface="Cambria"/>
                <a:cs typeface="Cambria"/>
                <a:sym typeface="Cambria"/>
              </a:rPr>
              <a:t>una o più persone che stanno per ricevere, ricevono o hanno ricevuto un servizio sanitario</a:t>
            </a:r>
            <a:endParaRPr b="0" i="0" sz="1400" u="none" cap="none" strike="noStrike">
              <a:solidFill>
                <a:srgbClr val="FFFFFF"/>
              </a:solidFill>
              <a:latin typeface="Century Gothic"/>
              <a:ea typeface="Century Gothic"/>
              <a:cs typeface="Century Gothic"/>
              <a:sym typeface="Century Gothic"/>
            </a:endParaRPr>
          </a:p>
        </p:txBody>
      </p:sp>
      <p:sp>
        <p:nvSpPr>
          <p:cNvPr id="860" name="Google Shape;860;p41"/>
          <p:cNvSpPr txBox="1"/>
          <p:nvPr/>
        </p:nvSpPr>
        <p:spPr>
          <a:xfrm>
            <a:off x="6521127" y="4841603"/>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rgbClr val="FFBA00"/>
              </a:buClr>
              <a:buSzPts val="1800"/>
              <a:buFont typeface="Courier New"/>
              <a:buNone/>
            </a:pPr>
            <a:r>
              <a:rPr b="1" i="0" lang="en-US" sz="1800" u="none" cap="none" strike="noStrike">
                <a:solidFill>
                  <a:srgbClr val="FFBA00"/>
                </a:solidFill>
                <a:latin typeface="Cambria"/>
                <a:ea typeface="Cambria"/>
                <a:cs typeface="Cambria"/>
                <a:sym typeface="Cambria"/>
              </a:rPr>
              <a:t>paziente</a:t>
            </a:r>
            <a:endParaRPr b="0" i="0" sz="2000" u="none" cap="none" strike="noStrike">
              <a:solidFill>
                <a:srgbClr val="FFBA00"/>
              </a:solidFill>
              <a:latin typeface="Century Gothic"/>
              <a:ea typeface="Century Gothic"/>
              <a:cs typeface="Century Gothic"/>
              <a:sym typeface="Century Gothic"/>
            </a:endParaRPr>
          </a:p>
        </p:txBody>
      </p:sp>
      <p:sp>
        <p:nvSpPr>
          <p:cNvPr id="861" name="Google Shape;861;p41"/>
          <p:cNvSpPr txBox="1"/>
          <p:nvPr/>
        </p:nvSpPr>
        <p:spPr>
          <a:xfrm>
            <a:off x="6560458" y="5265344"/>
            <a:ext cx="4865535" cy="70348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800"/>
              <a:buFont typeface="Calibri"/>
              <a:buNone/>
            </a:pPr>
            <a:r>
              <a:rPr b="0" i="0" lang="en-US" sz="1800" u="none" cap="none" strike="noStrike">
                <a:solidFill>
                  <a:srgbClr val="FFFFFF"/>
                </a:solidFill>
                <a:latin typeface="Cambria"/>
                <a:ea typeface="Cambria"/>
                <a:cs typeface="Cambria"/>
                <a:sym typeface="Cambria"/>
              </a:rPr>
              <a:t>oggetto di cura costituito da una persona</a:t>
            </a:r>
            <a:endParaRPr b="0" i="0" sz="1400" u="none" cap="none" strike="noStrike">
              <a:solidFill>
                <a:srgbClr val="FFFFFF"/>
              </a:solidFill>
              <a:latin typeface="Century Gothic"/>
              <a:ea typeface="Century Gothic"/>
              <a:cs typeface="Century Gothic"/>
              <a:sym typeface="Century Gothic"/>
            </a:endParaRPr>
          </a:p>
        </p:txBody>
      </p:sp>
      <p:pic>
        <p:nvPicPr>
          <p:cNvPr descr="A person writing on a glass board&#10;&#10;Description automatically generated" id="862" name="Google Shape;862;p41"/>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grpSp>
        <p:nvGrpSpPr>
          <p:cNvPr id="863" name="Google Shape;863;p41"/>
          <p:cNvGrpSpPr/>
          <p:nvPr/>
        </p:nvGrpSpPr>
        <p:grpSpPr>
          <a:xfrm>
            <a:off x="7549377" y="6167336"/>
            <a:ext cx="3294001" cy="612000"/>
            <a:chOff x="5179092" y="5483822"/>
            <a:chExt cx="3294001" cy="612000"/>
          </a:xfrm>
        </p:grpSpPr>
        <p:pic>
          <p:nvPicPr>
            <p:cNvPr id="864" name="Google Shape;864;p4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65" name="Google Shape;865;p4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42"/>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Termini e definizioni</a:t>
            </a:r>
            <a:endParaRPr/>
          </a:p>
        </p:txBody>
      </p:sp>
      <p:sp>
        <p:nvSpPr>
          <p:cNvPr id="871" name="Google Shape;871;p42"/>
          <p:cNvSpPr txBox="1"/>
          <p:nvPr>
            <p:ph idx="3" type="body"/>
          </p:nvPr>
        </p:nvSpPr>
        <p:spPr>
          <a:xfrm>
            <a:off x="6521129" y="1849649"/>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800"/>
              <a:buFont typeface="Courier New"/>
              <a:buNone/>
            </a:pPr>
            <a:r>
              <a:rPr b="1" i="0" lang="en-US" sz="1800" u="none" strike="noStrike">
                <a:latin typeface="Cambria"/>
                <a:ea typeface="Cambria"/>
                <a:cs typeface="Cambria"/>
                <a:sym typeface="Cambria"/>
              </a:rPr>
              <a:t>informazioni sanitarie personali</a:t>
            </a:r>
            <a:endParaRPr/>
          </a:p>
        </p:txBody>
      </p:sp>
      <p:sp>
        <p:nvSpPr>
          <p:cNvPr id="872" name="Google Shape;872;p42"/>
          <p:cNvSpPr txBox="1"/>
          <p:nvPr>
            <p:ph idx="4" type="body"/>
          </p:nvPr>
        </p:nvSpPr>
        <p:spPr>
          <a:xfrm>
            <a:off x="6521129" y="2261635"/>
            <a:ext cx="4865535" cy="905771"/>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800"/>
              <a:buNone/>
            </a:pPr>
            <a:r>
              <a:rPr b="0" i="0" lang="en-US" sz="1800" u="none" strike="noStrike">
                <a:latin typeface="Cambria"/>
                <a:ea typeface="Cambria"/>
                <a:cs typeface="Cambria"/>
                <a:sym typeface="Cambria"/>
              </a:rPr>
              <a:t>informazioni su una persona identificabile che si riferiscono alla salute fisica o mentale dell'individuo</a:t>
            </a:r>
            <a:endParaRPr/>
          </a:p>
        </p:txBody>
      </p:sp>
      <p:sp>
        <p:nvSpPr>
          <p:cNvPr id="873" name="Google Shape;873;p42"/>
          <p:cNvSpPr txBox="1"/>
          <p:nvPr>
            <p:ph idx="4294967295" type="ftr"/>
          </p:nvPr>
        </p:nvSpPr>
        <p:spPr>
          <a:xfrm>
            <a:off x="0" y="6291263"/>
            <a:ext cx="6637338"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874" name="Google Shape;874;p42"/>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1100"/>
              <a:buFont typeface="Century Gothic"/>
              <a:buNone/>
            </a:pPr>
            <a:fld id="{00000000-1234-1234-1234-123412341234}" type="slidenum">
              <a:rPr b="0" i="0" lang="en-US" sz="1100" u="none" cap="none" strike="noStrike">
                <a:solidFill>
                  <a:schemeClr val="lt1"/>
                </a:solidFill>
                <a:latin typeface="Century Gothic"/>
                <a:ea typeface="Century Gothic"/>
                <a:cs typeface="Century Gothic"/>
                <a:sym typeface="Century Gothic"/>
              </a:rPr>
              <a:t>‹#›</a:t>
            </a:fld>
            <a:endParaRPr b="0" i="0" sz="1100" u="none" cap="none" strike="noStrike">
              <a:solidFill>
                <a:schemeClr val="lt1"/>
              </a:solidFill>
              <a:latin typeface="Century Gothic"/>
              <a:ea typeface="Century Gothic"/>
              <a:cs typeface="Century Gothic"/>
              <a:sym typeface="Century Gothic"/>
            </a:endParaRPr>
          </a:p>
        </p:txBody>
      </p:sp>
      <p:sp>
        <p:nvSpPr>
          <p:cNvPr id="875" name="Google Shape;875;p42"/>
          <p:cNvSpPr txBox="1"/>
          <p:nvPr/>
        </p:nvSpPr>
        <p:spPr>
          <a:xfrm>
            <a:off x="6521129" y="4427184"/>
            <a:ext cx="4865535" cy="176361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0"/>
              </a:spcBef>
              <a:spcAft>
                <a:spcPts val="0"/>
              </a:spcAft>
              <a:buClr>
                <a:srgbClr val="FFBA00"/>
              </a:buClr>
              <a:buSzPts val="1400"/>
              <a:buFont typeface="Calibri"/>
              <a:buNone/>
            </a:pPr>
            <a:r>
              <a:t/>
            </a:r>
            <a:endParaRPr b="0" i="0" sz="1400" u="none" cap="none" strike="noStrike">
              <a:solidFill>
                <a:srgbClr val="FFFFFF"/>
              </a:solidFill>
              <a:latin typeface="Century Gothic"/>
              <a:ea typeface="Century Gothic"/>
              <a:cs typeface="Century Gothic"/>
              <a:sym typeface="Century Gothic"/>
            </a:endParaRPr>
          </a:p>
        </p:txBody>
      </p:sp>
      <p:pic>
        <p:nvPicPr>
          <p:cNvPr descr="A person writing on a glass board&#10;&#10;Description automatically generated" id="876" name="Google Shape;876;p42"/>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grpSp>
        <p:nvGrpSpPr>
          <p:cNvPr id="877" name="Google Shape;877;p42"/>
          <p:cNvGrpSpPr/>
          <p:nvPr/>
        </p:nvGrpSpPr>
        <p:grpSpPr>
          <a:xfrm>
            <a:off x="7549377" y="6167336"/>
            <a:ext cx="3294001" cy="612000"/>
            <a:chOff x="5179092" y="5483822"/>
            <a:chExt cx="3294001" cy="612000"/>
          </a:xfrm>
        </p:grpSpPr>
        <p:pic>
          <p:nvPicPr>
            <p:cNvPr id="878" name="Google Shape;878;p4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79" name="Google Shape;879;p4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4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885" name="Google Shape;885;p4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A.5 Politiche di sicurezza delle informazioni</a:t>
            </a:r>
            <a:endParaRPr/>
          </a:p>
        </p:txBody>
      </p:sp>
      <p:sp>
        <p:nvSpPr>
          <p:cNvPr id="886" name="Google Shape;886;p43"/>
          <p:cNvSpPr txBox="1"/>
          <p:nvPr>
            <p:ph idx="1" type="body"/>
          </p:nvPr>
        </p:nvSpPr>
        <p:spPr>
          <a:xfrm>
            <a:off x="796321" y="2632748"/>
            <a:ext cx="6367369" cy="962465"/>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A.5.1.1 Politiche per la sicurezza delle informazioni</a:t>
            </a:r>
            <a:endParaRPr/>
          </a:p>
          <a:p>
            <a:pPr indent="0" lvl="0" marL="0" rtl="0" algn="l">
              <a:lnSpc>
                <a:spcPct val="100000"/>
              </a:lnSpc>
              <a:spcBef>
                <a:spcPts val="1400"/>
              </a:spcBef>
              <a:spcAft>
                <a:spcPts val="0"/>
              </a:spcAft>
              <a:buSzPts val="1600"/>
              <a:buNone/>
            </a:pPr>
            <a:r>
              <a:rPr lang="en-US" sz="1600"/>
              <a:t>A.5.1.2 Revisione delle politiche per la sicurezza delle informazioni</a:t>
            </a:r>
            <a:endParaRPr sz="1600"/>
          </a:p>
        </p:txBody>
      </p:sp>
      <p:sp>
        <p:nvSpPr>
          <p:cNvPr id="887" name="Google Shape;887;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888" name="Google Shape;888;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889" name="Google Shape;889;p43"/>
          <p:cNvSpPr txBox="1"/>
          <p:nvPr/>
        </p:nvSpPr>
        <p:spPr>
          <a:xfrm>
            <a:off x="796321"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grpSp>
        <p:nvGrpSpPr>
          <p:cNvPr id="890" name="Google Shape;890;p43"/>
          <p:cNvGrpSpPr/>
          <p:nvPr/>
        </p:nvGrpSpPr>
        <p:grpSpPr>
          <a:xfrm>
            <a:off x="7549377" y="6167336"/>
            <a:ext cx="3294001" cy="612000"/>
            <a:chOff x="5179092" y="5483822"/>
            <a:chExt cx="3294001" cy="612000"/>
          </a:xfrm>
        </p:grpSpPr>
        <p:pic>
          <p:nvPicPr>
            <p:cNvPr id="891" name="Google Shape;891;p4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892" name="Google Shape;892;p4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4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898" name="Google Shape;898;p4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A.5 Sintesi </a:t>
            </a:r>
            <a:endParaRPr/>
          </a:p>
        </p:txBody>
      </p:sp>
      <p:sp>
        <p:nvSpPr>
          <p:cNvPr id="899" name="Google Shape;899;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00" name="Google Shape;900;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901" name="Google Shape;901;p44"/>
          <p:cNvGraphicFramePr/>
          <p:nvPr/>
        </p:nvGraphicFramePr>
        <p:xfrm>
          <a:off x="557753" y="2053589"/>
          <a:ext cx="6257826" cy="4035083"/>
        </p:xfrm>
        <a:graphic>
          <a:graphicData uri="http://schemas.openxmlformats.org/drawingml/2006/chart">
            <c:chart r:id="rId4"/>
          </a:graphicData>
        </a:graphic>
      </p:graphicFrame>
      <p:grpSp>
        <p:nvGrpSpPr>
          <p:cNvPr id="902" name="Google Shape;902;p44"/>
          <p:cNvGrpSpPr/>
          <p:nvPr/>
        </p:nvGrpSpPr>
        <p:grpSpPr>
          <a:xfrm>
            <a:off x="7549377" y="6167336"/>
            <a:ext cx="3294001" cy="612000"/>
            <a:chOff x="5179092" y="5483822"/>
            <a:chExt cx="3294001" cy="612000"/>
          </a:xfrm>
        </p:grpSpPr>
        <p:pic>
          <p:nvPicPr>
            <p:cNvPr id="903" name="Google Shape;903;p44"/>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904" name="Google Shape;904;p44"/>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4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10" name="Google Shape;910;p4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A.6 Organizzazione della sicurezza delle informazioni</a:t>
            </a:r>
            <a:endParaRPr/>
          </a:p>
        </p:txBody>
      </p:sp>
      <p:sp>
        <p:nvSpPr>
          <p:cNvPr id="911" name="Google Shape;911;p45"/>
          <p:cNvSpPr txBox="1"/>
          <p:nvPr>
            <p:ph idx="1" type="body"/>
          </p:nvPr>
        </p:nvSpPr>
        <p:spPr>
          <a:xfrm>
            <a:off x="796321" y="2632748"/>
            <a:ext cx="6367369" cy="120195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A.6.1.1 Ruoli e responsabilità per la sicurezza delle informazioni</a:t>
            </a:r>
            <a:endParaRPr/>
          </a:p>
          <a:p>
            <a:pPr indent="0" lvl="0" marL="0" rtl="0" algn="l">
              <a:lnSpc>
                <a:spcPct val="100000"/>
              </a:lnSpc>
              <a:spcBef>
                <a:spcPts val="1400"/>
              </a:spcBef>
              <a:spcAft>
                <a:spcPts val="0"/>
              </a:spcAft>
              <a:buSzPts val="1600"/>
              <a:buNone/>
            </a:pPr>
            <a:r>
              <a:rPr lang="en-US" sz="1600"/>
              <a:t>A.6.1.2 Segregazione delle funzioni</a:t>
            </a:r>
            <a:endParaRPr/>
          </a:p>
          <a:p>
            <a:pPr indent="0" lvl="0" marL="0" rtl="0" algn="l">
              <a:lnSpc>
                <a:spcPct val="100000"/>
              </a:lnSpc>
              <a:spcBef>
                <a:spcPts val="1400"/>
              </a:spcBef>
              <a:spcAft>
                <a:spcPts val="0"/>
              </a:spcAft>
              <a:buSzPts val="1600"/>
              <a:buNone/>
            </a:pPr>
            <a:r>
              <a:rPr lang="en-US" sz="1600"/>
              <a:t>A.6.1.5 Sicurezza delle informazioni nella gestione dei progetti</a:t>
            </a:r>
            <a:endParaRPr sz="1600"/>
          </a:p>
        </p:txBody>
      </p:sp>
      <p:sp>
        <p:nvSpPr>
          <p:cNvPr id="912" name="Google Shape;912;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13" name="Google Shape;913;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914" name="Google Shape;914;p45"/>
          <p:cNvSpPr txBox="1"/>
          <p:nvPr/>
        </p:nvSpPr>
        <p:spPr>
          <a:xfrm>
            <a:off x="796321"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915" name="Google Shape;915;p45"/>
          <p:cNvSpPr txBox="1"/>
          <p:nvPr/>
        </p:nvSpPr>
        <p:spPr>
          <a:xfrm>
            <a:off x="796320" y="3918868"/>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916" name="Google Shape;916;p45"/>
          <p:cNvSpPr txBox="1"/>
          <p:nvPr/>
        </p:nvSpPr>
        <p:spPr>
          <a:xfrm>
            <a:off x="796319" y="4387536"/>
            <a:ext cx="6367369" cy="1834155"/>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A.6.1.3 Contatto con le autorità</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A.6.1.4 Contatti con gruppi di interesse speciali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A.6.2.1 Politica sui dispositivi mobili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A.6.2.2 Telelavoro</a:t>
            </a:r>
            <a:endParaRPr b="0" i="0" sz="1600" u="none" cap="none" strike="noStrike">
              <a:solidFill>
                <a:srgbClr val="000000"/>
              </a:solidFill>
              <a:latin typeface="Century Gothic"/>
              <a:ea typeface="Century Gothic"/>
              <a:cs typeface="Century Gothic"/>
              <a:sym typeface="Century Gothic"/>
            </a:endParaRPr>
          </a:p>
        </p:txBody>
      </p:sp>
      <p:grpSp>
        <p:nvGrpSpPr>
          <p:cNvPr id="917" name="Google Shape;917;p45"/>
          <p:cNvGrpSpPr/>
          <p:nvPr/>
        </p:nvGrpSpPr>
        <p:grpSpPr>
          <a:xfrm>
            <a:off x="7549377" y="6167336"/>
            <a:ext cx="3294001" cy="612000"/>
            <a:chOff x="5179092" y="5483822"/>
            <a:chExt cx="3294001" cy="612000"/>
          </a:xfrm>
        </p:grpSpPr>
        <p:pic>
          <p:nvPicPr>
            <p:cNvPr id="918" name="Google Shape;918;p4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19" name="Google Shape;919;p4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id="924" name="Google Shape;924;p4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25" name="Google Shape;925;p4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A.6 Riepilogo</a:t>
            </a:r>
            <a:endParaRPr/>
          </a:p>
        </p:txBody>
      </p:sp>
      <p:sp>
        <p:nvSpPr>
          <p:cNvPr id="926" name="Google Shape;926;p4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27" name="Google Shape;927;p4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928" name="Google Shape;928;p46"/>
          <p:cNvGraphicFramePr/>
          <p:nvPr/>
        </p:nvGraphicFramePr>
        <p:xfrm>
          <a:off x="824241" y="1844040"/>
          <a:ext cx="5746241" cy="4010005"/>
        </p:xfrm>
        <a:graphic>
          <a:graphicData uri="http://schemas.openxmlformats.org/drawingml/2006/chart">
            <c:chart r:id="rId4"/>
          </a:graphicData>
        </a:graphic>
      </p:graphicFrame>
      <p:grpSp>
        <p:nvGrpSpPr>
          <p:cNvPr id="929" name="Google Shape;929;p46"/>
          <p:cNvGrpSpPr/>
          <p:nvPr/>
        </p:nvGrpSpPr>
        <p:grpSpPr>
          <a:xfrm>
            <a:off x="7549377" y="6167336"/>
            <a:ext cx="3294001" cy="612000"/>
            <a:chOff x="5179092" y="5483822"/>
            <a:chExt cx="3294001" cy="612000"/>
          </a:xfrm>
        </p:grpSpPr>
        <p:pic>
          <p:nvPicPr>
            <p:cNvPr id="930" name="Google Shape;930;p46"/>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931" name="Google Shape;931;p46"/>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id="936" name="Google Shape;936;p4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37" name="Google Shape;937;p4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A.7 Sicurezza delle risorse umane</a:t>
            </a:r>
            <a:endParaRPr/>
          </a:p>
        </p:txBody>
      </p:sp>
      <p:sp>
        <p:nvSpPr>
          <p:cNvPr id="938" name="Google Shape;938;p47"/>
          <p:cNvSpPr txBox="1"/>
          <p:nvPr>
            <p:ph idx="1" type="body"/>
          </p:nvPr>
        </p:nvSpPr>
        <p:spPr>
          <a:xfrm>
            <a:off x="796321" y="2632748"/>
            <a:ext cx="6367369" cy="120195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A.7.1.1 Screening</a:t>
            </a:r>
            <a:endParaRPr/>
          </a:p>
          <a:p>
            <a:pPr indent="0" lvl="0" marL="0" rtl="0" algn="l">
              <a:lnSpc>
                <a:spcPct val="100000"/>
              </a:lnSpc>
              <a:spcBef>
                <a:spcPts val="1400"/>
              </a:spcBef>
              <a:spcAft>
                <a:spcPts val="0"/>
              </a:spcAft>
              <a:buSzPts val="1600"/>
              <a:buNone/>
            </a:pPr>
            <a:r>
              <a:rPr lang="en-US" sz="1600"/>
              <a:t>A.7.1.2 Termini e condizioni di impiego</a:t>
            </a:r>
            <a:endParaRPr/>
          </a:p>
          <a:p>
            <a:pPr indent="0" lvl="0" marL="0" rtl="0" algn="l">
              <a:lnSpc>
                <a:spcPct val="100000"/>
              </a:lnSpc>
              <a:spcBef>
                <a:spcPts val="1400"/>
              </a:spcBef>
              <a:spcAft>
                <a:spcPts val="0"/>
              </a:spcAft>
              <a:buSzPts val="1600"/>
              <a:buNone/>
            </a:pPr>
            <a:r>
              <a:rPr lang="en-US" sz="1600"/>
              <a:t>A.7.2.2 Sensibilizzazione, educazione e formazione sulla sicurezza delle informazioni</a:t>
            </a:r>
            <a:endParaRPr sz="1600"/>
          </a:p>
        </p:txBody>
      </p:sp>
      <p:sp>
        <p:nvSpPr>
          <p:cNvPr id="939" name="Google Shape;939;p4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40" name="Google Shape;940;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941" name="Google Shape;941;p47"/>
          <p:cNvSpPr txBox="1"/>
          <p:nvPr/>
        </p:nvSpPr>
        <p:spPr>
          <a:xfrm>
            <a:off x="796321"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942" name="Google Shape;942;p47"/>
          <p:cNvSpPr txBox="1"/>
          <p:nvPr/>
        </p:nvSpPr>
        <p:spPr>
          <a:xfrm>
            <a:off x="796320" y="3918868"/>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943" name="Google Shape;943;p47"/>
          <p:cNvSpPr txBox="1"/>
          <p:nvPr/>
        </p:nvSpPr>
        <p:spPr>
          <a:xfrm>
            <a:off x="796319" y="4387536"/>
            <a:ext cx="6367369" cy="1834155"/>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A.7.2.1 Responsabilità della gestione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A.7.2.3 Procedimento disciplinare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A.7.3.1 Cessazione o cambio di responsabilità lavorativa</a:t>
            </a:r>
            <a:endParaRPr b="0" i="0" sz="1600" u="none" cap="none" strike="noStrike">
              <a:solidFill>
                <a:srgbClr val="000000"/>
              </a:solidFill>
              <a:latin typeface="Century Gothic"/>
              <a:ea typeface="Century Gothic"/>
              <a:cs typeface="Century Gothic"/>
              <a:sym typeface="Century Gothic"/>
            </a:endParaRPr>
          </a:p>
        </p:txBody>
      </p:sp>
      <p:grpSp>
        <p:nvGrpSpPr>
          <p:cNvPr id="944" name="Google Shape;944;p47"/>
          <p:cNvGrpSpPr/>
          <p:nvPr/>
        </p:nvGrpSpPr>
        <p:grpSpPr>
          <a:xfrm>
            <a:off x="7549377" y="6167336"/>
            <a:ext cx="3294001" cy="612000"/>
            <a:chOff x="5179092" y="5483822"/>
            <a:chExt cx="3294001" cy="612000"/>
          </a:xfrm>
        </p:grpSpPr>
        <p:pic>
          <p:nvPicPr>
            <p:cNvPr id="945" name="Google Shape;945;p4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46" name="Google Shape;946;p4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4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52" name="Google Shape;952;p4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A.7 Riepilogo</a:t>
            </a:r>
            <a:endParaRPr/>
          </a:p>
        </p:txBody>
      </p:sp>
      <p:sp>
        <p:nvSpPr>
          <p:cNvPr id="953" name="Google Shape;953;p4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54" name="Google Shape;954;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955" name="Google Shape;955;p48"/>
          <p:cNvGraphicFramePr/>
          <p:nvPr/>
        </p:nvGraphicFramePr>
        <p:xfrm>
          <a:off x="796321" y="2053589"/>
          <a:ext cx="6019257" cy="3753321"/>
        </p:xfrm>
        <a:graphic>
          <a:graphicData uri="http://schemas.openxmlformats.org/drawingml/2006/chart">
            <c:chart r:id="rId4"/>
          </a:graphicData>
        </a:graphic>
      </p:graphicFrame>
      <p:grpSp>
        <p:nvGrpSpPr>
          <p:cNvPr id="956" name="Google Shape;956;p48"/>
          <p:cNvGrpSpPr/>
          <p:nvPr/>
        </p:nvGrpSpPr>
        <p:grpSpPr>
          <a:xfrm>
            <a:off x="7549377" y="6167336"/>
            <a:ext cx="3294001" cy="612000"/>
            <a:chOff x="5179092" y="5483822"/>
            <a:chExt cx="3294001" cy="612000"/>
          </a:xfrm>
        </p:grpSpPr>
        <p:pic>
          <p:nvPicPr>
            <p:cNvPr id="957" name="Google Shape;957;p48"/>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958" name="Google Shape;958;p48"/>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49"/>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64" name="Google Shape;964;p4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A.8 Gestione delle attività</a:t>
            </a:r>
            <a:endParaRPr/>
          </a:p>
        </p:txBody>
      </p:sp>
      <p:sp>
        <p:nvSpPr>
          <p:cNvPr id="965" name="Google Shape;965;p49"/>
          <p:cNvSpPr txBox="1"/>
          <p:nvPr>
            <p:ph idx="1" type="body"/>
          </p:nvPr>
        </p:nvSpPr>
        <p:spPr>
          <a:xfrm>
            <a:off x="796321" y="2632748"/>
            <a:ext cx="5142566" cy="2665116"/>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A.8.1.1 Inventario delle attività</a:t>
            </a:r>
            <a:endParaRPr/>
          </a:p>
          <a:p>
            <a:pPr indent="0" lvl="0" marL="0" rtl="0" algn="l">
              <a:lnSpc>
                <a:spcPct val="100000"/>
              </a:lnSpc>
              <a:spcBef>
                <a:spcPts val="1400"/>
              </a:spcBef>
              <a:spcAft>
                <a:spcPts val="0"/>
              </a:spcAft>
              <a:buSzPts val="1600"/>
              <a:buNone/>
            </a:pPr>
            <a:r>
              <a:rPr lang="en-US" sz="1600"/>
              <a:t>A.8.1.4 Restituzione delle attività</a:t>
            </a:r>
            <a:endParaRPr/>
          </a:p>
          <a:p>
            <a:pPr indent="0" lvl="0" marL="0" rtl="0" algn="l">
              <a:lnSpc>
                <a:spcPct val="100000"/>
              </a:lnSpc>
              <a:spcBef>
                <a:spcPts val="1400"/>
              </a:spcBef>
              <a:spcAft>
                <a:spcPts val="0"/>
              </a:spcAft>
              <a:buSzPts val="1600"/>
              <a:buNone/>
            </a:pPr>
            <a:r>
              <a:rPr lang="en-US" sz="1600"/>
              <a:t>A.8.2.1 Classificazione delle informazioni</a:t>
            </a:r>
            <a:endParaRPr/>
          </a:p>
          <a:p>
            <a:pPr indent="0" lvl="0" marL="0" rtl="0" algn="l">
              <a:lnSpc>
                <a:spcPct val="100000"/>
              </a:lnSpc>
              <a:spcBef>
                <a:spcPts val="1400"/>
              </a:spcBef>
              <a:spcAft>
                <a:spcPts val="0"/>
              </a:spcAft>
              <a:buSzPts val="1600"/>
              <a:buFont typeface="Calibri"/>
              <a:buNone/>
            </a:pPr>
            <a:r>
              <a:rPr lang="en-US" sz="1600"/>
              <a:t>A.8.2.2 Etichettatura delle informazioni</a:t>
            </a:r>
            <a:endParaRPr/>
          </a:p>
          <a:p>
            <a:pPr indent="0" lvl="0" marL="0" rtl="0" algn="l">
              <a:lnSpc>
                <a:spcPct val="100000"/>
              </a:lnSpc>
              <a:spcBef>
                <a:spcPts val="1400"/>
              </a:spcBef>
              <a:spcAft>
                <a:spcPts val="0"/>
              </a:spcAft>
              <a:buSzPts val="1600"/>
              <a:buFont typeface="Calibri"/>
              <a:buNone/>
            </a:pPr>
            <a:r>
              <a:rPr lang="en-US" sz="1600"/>
              <a:t>A.8.3.1 Gestione dei supporti rimovibili</a:t>
            </a:r>
            <a:endParaRPr/>
          </a:p>
          <a:p>
            <a:pPr indent="0" lvl="0" marL="0" rtl="0" algn="l">
              <a:lnSpc>
                <a:spcPct val="100000"/>
              </a:lnSpc>
              <a:spcBef>
                <a:spcPts val="1400"/>
              </a:spcBef>
              <a:spcAft>
                <a:spcPts val="0"/>
              </a:spcAft>
              <a:buSzPts val="1600"/>
              <a:buFont typeface="Calibri"/>
              <a:buNone/>
            </a:pPr>
            <a:r>
              <a:rPr lang="en-US" sz="1600"/>
              <a:t>A.8.3.2 Smaltimento dei supporti</a:t>
            </a:r>
            <a:endParaRPr sz="1600"/>
          </a:p>
          <a:p>
            <a:pPr indent="0" lvl="0" marL="0" rtl="0" algn="l">
              <a:lnSpc>
                <a:spcPct val="100000"/>
              </a:lnSpc>
              <a:spcBef>
                <a:spcPts val="1400"/>
              </a:spcBef>
              <a:spcAft>
                <a:spcPts val="0"/>
              </a:spcAft>
              <a:buSzPts val="1600"/>
              <a:buNone/>
            </a:pPr>
            <a:r>
              <a:t/>
            </a:r>
            <a:endParaRPr sz="1600"/>
          </a:p>
        </p:txBody>
      </p:sp>
      <p:sp>
        <p:nvSpPr>
          <p:cNvPr id="966" name="Google Shape;966;p4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67" name="Google Shape;967;p4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968" name="Google Shape;968;p49"/>
          <p:cNvSpPr txBox="1"/>
          <p:nvPr/>
        </p:nvSpPr>
        <p:spPr>
          <a:xfrm>
            <a:off x="796321"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grpSp>
        <p:nvGrpSpPr>
          <p:cNvPr id="969" name="Google Shape;969;p49"/>
          <p:cNvGrpSpPr/>
          <p:nvPr/>
        </p:nvGrpSpPr>
        <p:grpSpPr>
          <a:xfrm>
            <a:off x="7549377" y="6167336"/>
            <a:ext cx="3294001" cy="612000"/>
            <a:chOff x="5179092" y="5483822"/>
            <a:chExt cx="3294001" cy="612000"/>
          </a:xfrm>
        </p:grpSpPr>
        <p:pic>
          <p:nvPicPr>
            <p:cNvPr id="970" name="Google Shape;970;p4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71" name="Google Shape;971;p4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74" name="Google Shape;274;p5"/>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275" name="Google Shape;275;p5"/>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Calendario: Autunno 2024</a:t>
            </a:r>
            <a:endParaRPr/>
          </a:p>
        </p:txBody>
      </p:sp>
      <p:sp>
        <p:nvSpPr>
          <p:cNvPr id="276" name="Google Shape;276;p5"/>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77" name="Google Shape;277;p5"/>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278" name="Google Shape;278;p5"/>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ONLINE-ONSITE-Informazioni sulla sede</a:t>
            </a:r>
            <a:endParaRPr/>
          </a:p>
        </p:txBody>
      </p:sp>
      <p:sp>
        <p:nvSpPr>
          <p:cNvPr id="279" name="Google Shape;279;p5"/>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80" name="Google Shape;280;p5"/>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281" name="Google Shape;281;p5"/>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Metodo di consegna</a:t>
            </a:r>
            <a:endParaRPr/>
          </a:p>
        </p:txBody>
      </p:sp>
      <p:sp>
        <p:nvSpPr>
          <p:cNvPr id="282" name="Google Shape;282;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3" name="Google Shape;283;p5"/>
          <p:cNvSpPr txBox="1"/>
          <p:nvPr>
            <p:ph idx="11" type="ftr"/>
          </p:nvPr>
        </p:nvSpPr>
        <p:spPr>
          <a:xfrm>
            <a:off x="232361" y="6163176"/>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MODULO DI FORMAZIONE CSP NOME: MODELLO DI PRESENTAZIONE CREATO DA CRISTIANA &amp; PARESH</a:t>
            </a:r>
            <a:endParaRPr/>
          </a:p>
        </p:txBody>
      </p:sp>
      <p:sp>
        <p:nvSpPr>
          <p:cNvPr id="284" name="Google Shape;284;p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Logistica della formazione CSP: </a:t>
            </a:r>
            <a:r>
              <a:rPr lang="en-US"/>
              <a:t>quando-dove-come</a:t>
            </a:r>
            <a:endParaRPr/>
          </a:p>
        </p:txBody>
      </p:sp>
      <p:grpSp>
        <p:nvGrpSpPr>
          <p:cNvPr id="285" name="Google Shape;285;p5"/>
          <p:cNvGrpSpPr/>
          <p:nvPr/>
        </p:nvGrpSpPr>
        <p:grpSpPr>
          <a:xfrm>
            <a:off x="7549377" y="6167336"/>
            <a:ext cx="3294001" cy="612000"/>
            <a:chOff x="5179092" y="5483822"/>
            <a:chExt cx="3294001" cy="612000"/>
          </a:xfrm>
        </p:grpSpPr>
        <p:pic>
          <p:nvPicPr>
            <p:cNvPr id="286" name="Google Shape;286;p5"/>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287" name="Google Shape;287;p5"/>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50"/>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77" name="Google Shape;977;p5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A.8 Gestione delle attività</a:t>
            </a:r>
            <a:endParaRPr/>
          </a:p>
        </p:txBody>
      </p:sp>
      <p:sp>
        <p:nvSpPr>
          <p:cNvPr id="978" name="Google Shape;978;p5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79" name="Google Shape;979;p5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980" name="Google Shape;980;p50"/>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981" name="Google Shape;981;p50"/>
          <p:cNvSpPr txBox="1"/>
          <p:nvPr/>
        </p:nvSpPr>
        <p:spPr>
          <a:xfrm>
            <a:off x="796322" y="2635663"/>
            <a:ext cx="6367369" cy="1701137"/>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A.8.1.2 Proprietà delle attività</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A.8.1.3 Uso accettabile degli asset</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A.8.2.3 Gestione delle attività</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A.8.3.3 Trasferimento dei supporti fisici</a:t>
            </a:r>
            <a:endParaRPr b="0" i="0" sz="1600" u="none" cap="none" strike="noStrike">
              <a:solidFill>
                <a:srgbClr val="000000"/>
              </a:solidFill>
              <a:latin typeface="Century Gothic"/>
              <a:ea typeface="Century Gothic"/>
              <a:cs typeface="Century Gothic"/>
              <a:sym typeface="Century Gothic"/>
            </a:endParaRPr>
          </a:p>
        </p:txBody>
      </p:sp>
      <p:grpSp>
        <p:nvGrpSpPr>
          <p:cNvPr id="982" name="Google Shape;982;p50"/>
          <p:cNvGrpSpPr/>
          <p:nvPr/>
        </p:nvGrpSpPr>
        <p:grpSpPr>
          <a:xfrm>
            <a:off x="7549377" y="6167336"/>
            <a:ext cx="3294001" cy="612000"/>
            <a:chOff x="5179092" y="5483822"/>
            <a:chExt cx="3294001" cy="612000"/>
          </a:xfrm>
        </p:grpSpPr>
        <p:pic>
          <p:nvPicPr>
            <p:cNvPr id="983" name="Google Shape;983;p5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984" name="Google Shape;984;p5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51"/>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990" name="Google Shape;990;p5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A.8 Sintesi</a:t>
            </a:r>
            <a:endParaRPr/>
          </a:p>
        </p:txBody>
      </p:sp>
      <p:sp>
        <p:nvSpPr>
          <p:cNvPr id="991" name="Google Shape;991;p5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992" name="Google Shape;992;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993" name="Google Shape;993;p51"/>
          <p:cNvGraphicFramePr/>
          <p:nvPr/>
        </p:nvGraphicFramePr>
        <p:xfrm>
          <a:off x="796321" y="2053590"/>
          <a:ext cx="5868429" cy="3734468"/>
        </p:xfrm>
        <a:graphic>
          <a:graphicData uri="http://schemas.openxmlformats.org/drawingml/2006/chart">
            <c:chart r:id="rId4"/>
          </a:graphicData>
        </a:graphic>
      </p:graphicFrame>
      <p:grpSp>
        <p:nvGrpSpPr>
          <p:cNvPr id="994" name="Google Shape;994;p51"/>
          <p:cNvGrpSpPr/>
          <p:nvPr/>
        </p:nvGrpSpPr>
        <p:grpSpPr>
          <a:xfrm>
            <a:off x="7549377" y="6167336"/>
            <a:ext cx="3294001" cy="612000"/>
            <a:chOff x="5179092" y="5483822"/>
            <a:chExt cx="3294001" cy="612000"/>
          </a:xfrm>
        </p:grpSpPr>
        <p:pic>
          <p:nvPicPr>
            <p:cNvPr id="995" name="Google Shape;995;p51"/>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996" name="Google Shape;996;p51"/>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id="1001" name="Google Shape;1001;p5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02" name="Google Shape;1002;p5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A.9 Controllo degli accessi</a:t>
            </a:r>
            <a:endParaRPr/>
          </a:p>
        </p:txBody>
      </p:sp>
      <p:sp>
        <p:nvSpPr>
          <p:cNvPr id="1003" name="Google Shape;1003;p52"/>
          <p:cNvSpPr txBox="1"/>
          <p:nvPr>
            <p:ph idx="1" type="body"/>
          </p:nvPr>
        </p:nvSpPr>
        <p:spPr>
          <a:xfrm>
            <a:off x="796321" y="2632748"/>
            <a:ext cx="6367369" cy="1754788"/>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A.9.1.1 Politica di controllo degli accessi</a:t>
            </a:r>
            <a:endParaRPr/>
          </a:p>
          <a:p>
            <a:pPr indent="0" lvl="0" marL="0" rtl="0" algn="l">
              <a:lnSpc>
                <a:spcPct val="100000"/>
              </a:lnSpc>
              <a:spcBef>
                <a:spcPts val="1400"/>
              </a:spcBef>
              <a:spcAft>
                <a:spcPts val="0"/>
              </a:spcAft>
              <a:buSzPts val="1600"/>
              <a:buNone/>
            </a:pPr>
            <a:r>
              <a:rPr lang="en-US" sz="1600"/>
              <a:t>A.9.2.1 Registrazione e cancellazione dell'utente</a:t>
            </a:r>
            <a:endParaRPr/>
          </a:p>
          <a:p>
            <a:pPr indent="0" lvl="0" marL="0" rtl="0" algn="l">
              <a:lnSpc>
                <a:spcPct val="100000"/>
              </a:lnSpc>
              <a:spcBef>
                <a:spcPts val="1400"/>
              </a:spcBef>
              <a:spcAft>
                <a:spcPts val="0"/>
              </a:spcAft>
              <a:buSzPts val="1600"/>
              <a:buNone/>
            </a:pPr>
            <a:r>
              <a:rPr lang="en-US" sz="1600"/>
              <a:t>A.9.2.6 Rimozione o modifica dei diritti di accesso</a:t>
            </a:r>
            <a:endParaRPr/>
          </a:p>
          <a:p>
            <a:pPr indent="0" lvl="0" marL="0" rtl="0" algn="l">
              <a:lnSpc>
                <a:spcPct val="100000"/>
              </a:lnSpc>
              <a:spcBef>
                <a:spcPts val="1400"/>
              </a:spcBef>
              <a:spcAft>
                <a:spcPts val="0"/>
              </a:spcAft>
              <a:buSzPts val="1600"/>
              <a:buNone/>
            </a:pPr>
            <a:r>
              <a:rPr lang="en-US" sz="1600"/>
              <a:t>A.9.4.1 Limitazione dell'accesso alle informazioni</a:t>
            </a:r>
            <a:endParaRPr sz="1600"/>
          </a:p>
        </p:txBody>
      </p:sp>
      <p:sp>
        <p:nvSpPr>
          <p:cNvPr id="1004" name="Google Shape;1004;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05" name="Google Shape;1005;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006" name="Google Shape;1006;p52"/>
          <p:cNvSpPr txBox="1"/>
          <p:nvPr/>
        </p:nvSpPr>
        <p:spPr>
          <a:xfrm>
            <a:off x="796321"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grpSp>
        <p:nvGrpSpPr>
          <p:cNvPr id="1007" name="Google Shape;1007;p52"/>
          <p:cNvGrpSpPr/>
          <p:nvPr/>
        </p:nvGrpSpPr>
        <p:grpSpPr>
          <a:xfrm>
            <a:off x="7549377" y="6167336"/>
            <a:ext cx="3294001" cy="612000"/>
            <a:chOff x="5179092" y="5483822"/>
            <a:chExt cx="3294001" cy="612000"/>
          </a:xfrm>
        </p:grpSpPr>
        <p:pic>
          <p:nvPicPr>
            <p:cNvPr id="1008" name="Google Shape;1008;p5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09" name="Google Shape;1009;p5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5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15" name="Google Shape;1015;p5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A.9 Controllo degli accessi</a:t>
            </a:r>
            <a:endParaRPr/>
          </a:p>
        </p:txBody>
      </p:sp>
      <p:sp>
        <p:nvSpPr>
          <p:cNvPr id="1016" name="Google Shape;1016;p5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17" name="Google Shape;1017;p5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018" name="Google Shape;1018;p53"/>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019" name="Google Shape;1019;p53"/>
          <p:cNvSpPr txBox="1"/>
          <p:nvPr/>
        </p:nvSpPr>
        <p:spPr>
          <a:xfrm>
            <a:off x="796321" y="2632748"/>
            <a:ext cx="6367369" cy="3739772"/>
          </a:xfrm>
          <a:prstGeom prst="rect">
            <a:avLst/>
          </a:prstGeom>
          <a:noFill/>
          <a:ln>
            <a:noFill/>
          </a:ln>
        </p:spPr>
        <p:txBody>
          <a:bodyPr anchorCtr="0" anchor="t" bIns="45700" lIns="0" spcFirstLastPara="1" rIns="0" wrap="square" tIns="45700">
            <a:normAutofit fontScale="92500" lnSpcReduction="20000"/>
          </a:bodyPr>
          <a:lstStyle/>
          <a:p>
            <a:pPr indent="0" lvl="0" marL="0" marR="0" rtl="0" algn="l">
              <a:lnSpc>
                <a:spcPct val="100000"/>
              </a:lnSpc>
              <a:spcBef>
                <a:spcPts val="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A.9.1.2 Accesso alle reti e ai servizi di rete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A.9.2.2 Fornitura dell'accesso agli utenti</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A.9.2.3 Gestione dei diritti di accesso privilegiato</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A.9.2.4 Gestione delle informazioni segrete di autenticazione degli utenti</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A.9.2.5 Revisione dei diritti di accesso degli utenti</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A.9.3.1 Uso di informazioni segrete di autenticazione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A.9.4.2 Procedure di accesso sicure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A.9.4.3 Sistema di gestione delle password</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A.9.4.4 Uso di programmi di utilità privilegiati</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A.9.4.5 Controllo dell'accesso al codice sorgente del programma</a:t>
            </a:r>
            <a:endParaRPr b="0" i="0" sz="1600" u="none" cap="none" strike="noStrike">
              <a:solidFill>
                <a:srgbClr val="000000"/>
              </a:solidFill>
              <a:latin typeface="Century Gothic"/>
              <a:ea typeface="Century Gothic"/>
              <a:cs typeface="Century Gothic"/>
              <a:sym typeface="Century Gothic"/>
            </a:endParaRPr>
          </a:p>
        </p:txBody>
      </p:sp>
      <p:grpSp>
        <p:nvGrpSpPr>
          <p:cNvPr id="1020" name="Google Shape;1020;p53"/>
          <p:cNvGrpSpPr/>
          <p:nvPr/>
        </p:nvGrpSpPr>
        <p:grpSpPr>
          <a:xfrm>
            <a:off x="7549377" y="6167336"/>
            <a:ext cx="3294001" cy="612000"/>
            <a:chOff x="5179092" y="5483822"/>
            <a:chExt cx="3294001" cy="612000"/>
          </a:xfrm>
        </p:grpSpPr>
        <p:pic>
          <p:nvPicPr>
            <p:cNvPr id="1021" name="Google Shape;1021;p5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22" name="Google Shape;1022;p5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5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28" name="Google Shape;1028;p5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A.9 Riepilogo</a:t>
            </a:r>
            <a:endParaRPr/>
          </a:p>
        </p:txBody>
      </p:sp>
      <p:sp>
        <p:nvSpPr>
          <p:cNvPr id="1029" name="Google Shape;1029;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30" name="Google Shape;1030;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031" name="Google Shape;1031;p54"/>
          <p:cNvGraphicFramePr/>
          <p:nvPr/>
        </p:nvGraphicFramePr>
        <p:xfrm>
          <a:off x="824240" y="2053590"/>
          <a:ext cx="6047899" cy="3809882"/>
        </p:xfrm>
        <a:graphic>
          <a:graphicData uri="http://schemas.openxmlformats.org/drawingml/2006/chart">
            <c:chart r:id="rId4"/>
          </a:graphicData>
        </a:graphic>
      </p:graphicFrame>
      <p:grpSp>
        <p:nvGrpSpPr>
          <p:cNvPr id="1032" name="Google Shape;1032;p54"/>
          <p:cNvGrpSpPr/>
          <p:nvPr/>
        </p:nvGrpSpPr>
        <p:grpSpPr>
          <a:xfrm>
            <a:off x="7549377" y="6167336"/>
            <a:ext cx="3294001" cy="612000"/>
            <a:chOff x="5179092" y="5483822"/>
            <a:chExt cx="3294001" cy="612000"/>
          </a:xfrm>
        </p:grpSpPr>
        <p:pic>
          <p:nvPicPr>
            <p:cNvPr id="1033" name="Google Shape;1033;p54"/>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034" name="Google Shape;1034;p54"/>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p5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40" name="Google Shape;1040;p5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A.10 Crittografia</a:t>
            </a:r>
            <a:endParaRPr/>
          </a:p>
        </p:txBody>
      </p:sp>
      <p:sp>
        <p:nvSpPr>
          <p:cNvPr id="1041" name="Google Shape;1041;p5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42" name="Google Shape;1042;p5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043" name="Google Shape;1043;p55"/>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044" name="Google Shape;1044;p55"/>
          <p:cNvSpPr txBox="1"/>
          <p:nvPr/>
        </p:nvSpPr>
        <p:spPr>
          <a:xfrm>
            <a:off x="796321" y="2632748"/>
            <a:ext cx="6367369" cy="120396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A.10.1.1 Politica sull'uso dei controlli crittografici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A.10.1.2 Gestione delle chiavi</a:t>
            </a:r>
            <a:endParaRPr b="0" i="0" sz="1600" u="none" cap="none" strike="noStrike">
              <a:solidFill>
                <a:srgbClr val="000000"/>
              </a:solidFill>
              <a:latin typeface="Century Gothic"/>
              <a:ea typeface="Century Gothic"/>
              <a:cs typeface="Century Gothic"/>
              <a:sym typeface="Century Gothic"/>
            </a:endParaRPr>
          </a:p>
        </p:txBody>
      </p:sp>
      <p:grpSp>
        <p:nvGrpSpPr>
          <p:cNvPr id="1045" name="Google Shape;1045;p55"/>
          <p:cNvGrpSpPr/>
          <p:nvPr/>
        </p:nvGrpSpPr>
        <p:grpSpPr>
          <a:xfrm>
            <a:off x="7549377" y="6167336"/>
            <a:ext cx="3294001" cy="612000"/>
            <a:chOff x="5179092" y="5483822"/>
            <a:chExt cx="3294001" cy="612000"/>
          </a:xfrm>
        </p:grpSpPr>
        <p:pic>
          <p:nvPicPr>
            <p:cNvPr id="1046" name="Google Shape;1046;p5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47" name="Google Shape;1047;p5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pic>
        <p:nvPicPr>
          <p:cNvPr id="1052" name="Google Shape;1052;p5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53" name="Google Shape;1053;p5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A.10 Riepilogo</a:t>
            </a:r>
            <a:endParaRPr/>
          </a:p>
        </p:txBody>
      </p:sp>
      <p:sp>
        <p:nvSpPr>
          <p:cNvPr id="1054" name="Google Shape;1054;p5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55" name="Google Shape;1055;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056" name="Google Shape;1056;p56"/>
          <p:cNvGraphicFramePr/>
          <p:nvPr/>
        </p:nvGraphicFramePr>
        <p:xfrm>
          <a:off x="796321" y="2053589"/>
          <a:ext cx="6085245" cy="3819309"/>
        </p:xfrm>
        <a:graphic>
          <a:graphicData uri="http://schemas.openxmlformats.org/drawingml/2006/chart">
            <c:chart r:id="rId4"/>
          </a:graphicData>
        </a:graphic>
      </p:graphicFrame>
      <p:grpSp>
        <p:nvGrpSpPr>
          <p:cNvPr id="1057" name="Google Shape;1057;p56"/>
          <p:cNvGrpSpPr/>
          <p:nvPr/>
        </p:nvGrpSpPr>
        <p:grpSpPr>
          <a:xfrm>
            <a:off x="7549377" y="6167336"/>
            <a:ext cx="3294001" cy="612000"/>
            <a:chOff x="5179092" y="5483822"/>
            <a:chExt cx="3294001" cy="612000"/>
          </a:xfrm>
        </p:grpSpPr>
        <p:pic>
          <p:nvPicPr>
            <p:cNvPr id="1058" name="Google Shape;1058;p56"/>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059" name="Google Shape;1059;p56"/>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id="1064" name="Google Shape;1064;p5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65" name="Google Shape;1065;p5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A.11 Sicurezza fisica e ambientale</a:t>
            </a:r>
            <a:endParaRPr/>
          </a:p>
        </p:txBody>
      </p:sp>
      <p:sp>
        <p:nvSpPr>
          <p:cNvPr id="1066" name="Google Shape;1066;p5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67" name="Google Shape;1067;p5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068" name="Google Shape;1068;p57"/>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069" name="Google Shape;1069;p57"/>
          <p:cNvSpPr txBox="1"/>
          <p:nvPr/>
        </p:nvSpPr>
        <p:spPr>
          <a:xfrm>
            <a:off x="796321" y="2632748"/>
            <a:ext cx="6367369" cy="2137215"/>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A.11.1.1 Perimetro fisico di sicurezza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A.11.2.5 Rimozione delle attività</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A.11.2.6 Sicurezza delle apparecchiature e dei beni fuori sede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A.11.2.7 Smaltimento o riutilizzo sicuro delle attrezzature</a:t>
            </a:r>
            <a:endParaRPr b="0" i="0" sz="1600" u="none" cap="none" strike="noStrike">
              <a:solidFill>
                <a:srgbClr val="000000"/>
              </a:solidFill>
              <a:latin typeface="Century Gothic"/>
              <a:ea typeface="Century Gothic"/>
              <a:cs typeface="Century Gothic"/>
              <a:sym typeface="Century Gothic"/>
            </a:endParaRPr>
          </a:p>
        </p:txBody>
      </p:sp>
      <p:grpSp>
        <p:nvGrpSpPr>
          <p:cNvPr id="1070" name="Google Shape;1070;p57"/>
          <p:cNvGrpSpPr/>
          <p:nvPr/>
        </p:nvGrpSpPr>
        <p:grpSpPr>
          <a:xfrm>
            <a:off x="7549377" y="6167336"/>
            <a:ext cx="3294001" cy="612000"/>
            <a:chOff x="5179092" y="5483822"/>
            <a:chExt cx="3294001" cy="612000"/>
          </a:xfrm>
        </p:grpSpPr>
        <p:pic>
          <p:nvPicPr>
            <p:cNvPr id="1071" name="Google Shape;1071;p5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72" name="Google Shape;1072;p5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pic>
        <p:nvPicPr>
          <p:cNvPr id="1077" name="Google Shape;1077;p5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78" name="Google Shape;1078;p5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A.11 Sicurezza fisica e ambientale</a:t>
            </a:r>
            <a:endParaRPr/>
          </a:p>
        </p:txBody>
      </p:sp>
      <p:sp>
        <p:nvSpPr>
          <p:cNvPr id="1079" name="Google Shape;1079;p5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80" name="Google Shape;1080;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081" name="Google Shape;1081;p58"/>
          <p:cNvSpPr txBox="1"/>
          <p:nvPr/>
        </p:nvSpPr>
        <p:spPr>
          <a:xfrm>
            <a:off x="824241" y="2043688"/>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082" name="Google Shape;1082;p58"/>
          <p:cNvSpPr txBox="1"/>
          <p:nvPr/>
        </p:nvSpPr>
        <p:spPr>
          <a:xfrm>
            <a:off x="796321" y="2424929"/>
            <a:ext cx="6367369" cy="3865845"/>
          </a:xfrm>
          <a:prstGeom prst="rect">
            <a:avLst/>
          </a:prstGeom>
          <a:noFill/>
          <a:ln>
            <a:noFill/>
          </a:ln>
        </p:spPr>
        <p:txBody>
          <a:bodyPr anchorCtr="0" anchor="t" bIns="45700" lIns="0" spcFirstLastPara="1" rIns="0" wrap="square" tIns="45700">
            <a:normAutofit fontScale="85000" lnSpcReduction="20000"/>
          </a:bodyPr>
          <a:lstStyle/>
          <a:p>
            <a:pPr indent="0" lvl="0" marL="0" marR="0" rtl="0" algn="l">
              <a:lnSpc>
                <a:spcPct val="100000"/>
              </a:lnSpc>
              <a:spcBef>
                <a:spcPts val="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A.11.1.2 Controlli fisici all'ingresso</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A.11.1.3 Messa in sicurezza di uffici, locali e strutture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A.11.1.4 Protezione dalle minacce esterne e ambientali</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A.11.1.5 Lavorare in aree sicure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A.11.1.6 Aree di consegna e carico</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A.11.2.1 Ubicazione e protezione delle apparecchiature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A.11.2.2 Utilità di supporto</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A.11.2.3 Sicurezza del cablaggio</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A.11.2.4 Manutenzione delle apparecchiature</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A.11.2.8 Apparecchiatura utente non presidiata</a:t>
            </a:r>
            <a:endParaRPr/>
          </a:p>
          <a:p>
            <a:pPr indent="0" lvl="0" marL="0" marR="0" rtl="0" algn="l">
              <a:lnSpc>
                <a:spcPct val="100000"/>
              </a:lnSpc>
              <a:spcBef>
                <a:spcPts val="1400"/>
              </a:spcBef>
              <a:spcAft>
                <a:spcPts val="0"/>
              </a:spcAft>
              <a:buClr>
                <a:srgbClr val="FFBA00"/>
              </a:buClr>
              <a:buSzPct val="100000"/>
              <a:buFont typeface="Calibri"/>
              <a:buNone/>
            </a:pPr>
            <a:r>
              <a:rPr b="0" i="0" lang="en-US" sz="1600" u="none" cap="none" strike="noStrike">
                <a:solidFill>
                  <a:srgbClr val="000000"/>
                </a:solidFill>
                <a:latin typeface="Century Gothic"/>
                <a:ea typeface="Century Gothic"/>
                <a:cs typeface="Century Gothic"/>
                <a:sym typeface="Century Gothic"/>
              </a:rPr>
              <a:t>A.11.2.9 Politica della scrivania e dello schermo libero</a:t>
            </a:r>
            <a:endParaRPr b="0" i="0" sz="1600" u="none" cap="none" strike="noStrike">
              <a:solidFill>
                <a:srgbClr val="000000"/>
              </a:solidFill>
              <a:latin typeface="Century Gothic"/>
              <a:ea typeface="Century Gothic"/>
              <a:cs typeface="Century Gothic"/>
              <a:sym typeface="Century Gothic"/>
            </a:endParaRPr>
          </a:p>
        </p:txBody>
      </p:sp>
      <p:grpSp>
        <p:nvGrpSpPr>
          <p:cNvPr id="1083" name="Google Shape;1083;p58"/>
          <p:cNvGrpSpPr/>
          <p:nvPr/>
        </p:nvGrpSpPr>
        <p:grpSpPr>
          <a:xfrm>
            <a:off x="7549377" y="6167336"/>
            <a:ext cx="3294001" cy="612000"/>
            <a:chOff x="5179092" y="5483822"/>
            <a:chExt cx="3294001" cy="612000"/>
          </a:xfrm>
        </p:grpSpPr>
        <p:pic>
          <p:nvPicPr>
            <p:cNvPr id="1084" name="Google Shape;1084;p5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085" name="Google Shape;1085;p5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59"/>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091" name="Google Shape;1091;p5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A.11 Riepilogo</a:t>
            </a:r>
            <a:endParaRPr/>
          </a:p>
        </p:txBody>
      </p:sp>
      <p:sp>
        <p:nvSpPr>
          <p:cNvPr id="1092" name="Google Shape;1092;p5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093" name="Google Shape;1093;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094" name="Google Shape;1094;p59"/>
          <p:cNvGraphicFramePr/>
          <p:nvPr/>
        </p:nvGraphicFramePr>
        <p:xfrm>
          <a:off x="796321" y="2053589"/>
          <a:ext cx="6038111" cy="4035083"/>
        </p:xfrm>
        <a:graphic>
          <a:graphicData uri="http://schemas.openxmlformats.org/drawingml/2006/chart">
            <c:chart r:id="rId4"/>
          </a:graphicData>
        </a:graphic>
      </p:graphicFrame>
      <p:grpSp>
        <p:nvGrpSpPr>
          <p:cNvPr id="1095" name="Google Shape;1095;p59"/>
          <p:cNvGrpSpPr/>
          <p:nvPr/>
        </p:nvGrpSpPr>
        <p:grpSpPr>
          <a:xfrm>
            <a:off x="7549377" y="6167336"/>
            <a:ext cx="3294001" cy="612000"/>
            <a:chOff x="5179092" y="5483822"/>
            <a:chExt cx="3294001" cy="612000"/>
          </a:xfrm>
        </p:grpSpPr>
        <p:pic>
          <p:nvPicPr>
            <p:cNvPr id="1096" name="Google Shape;1096;p59"/>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097" name="Google Shape;1097;p59"/>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293" name="Google Shape;293;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94" name="Google Shape;294;p6"/>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Avanzato</a:t>
            </a:r>
            <a:endParaRPr/>
          </a:p>
          <a:p>
            <a:pPr indent="-274320" lvl="0" marL="274320" rtl="0" algn="l">
              <a:lnSpc>
                <a:spcPct val="100000"/>
              </a:lnSpc>
              <a:spcBef>
                <a:spcPts val="1200"/>
              </a:spcBef>
              <a:spcAft>
                <a:spcPts val="0"/>
              </a:spcAft>
              <a:buSzPts val="1200"/>
              <a:buChar char="o"/>
            </a:pPr>
            <a:r>
              <a:rPr lang="en-US" sz="1200"/>
              <a:t>Formazione professionale sulla sicurezza informatica </a:t>
            </a:r>
            <a:endParaRPr/>
          </a:p>
          <a:p>
            <a:pPr indent="-274320" lvl="0" marL="274320" rtl="0" algn="l">
              <a:lnSpc>
                <a:spcPct val="100000"/>
              </a:lnSpc>
              <a:spcBef>
                <a:spcPts val="1200"/>
              </a:spcBef>
              <a:spcAft>
                <a:spcPts val="0"/>
              </a:spcAft>
              <a:buSzPts val="1200"/>
              <a:buChar char="o"/>
            </a:pPr>
            <a:r>
              <a:rPr lang="en-US" sz="1200"/>
              <a:t>Sviluppo di competenze pratiche e pratiche </a:t>
            </a:r>
            <a:endParaRPr/>
          </a:p>
          <a:p>
            <a:pPr indent="-274320" lvl="0" marL="274320" rtl="0" algn="l">
              <a:lnSpc>
                <a:spcPct val="100000"/>
              </a:lnSpc>
              <a:spcBef>
                <a:spcPts val="1200"/>
              </a:spcBef>
              <a:spcAft>
                <a:spcPts val="0"/>
              </a:spcAft>
              <a:buSzPts val="1200"/>
              <a:buChar char="o"/>
            </a:pPr>
            <a:r>
              <a:rPr lang="en-US"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US"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US" sz="1200"/>
              <a:t>Informazioni specializzate sul settore della salute</a:t>
            </a:r>
            <a:endParaRPr/>
          </a:p>
          <a:p>
            <a:pPr indent="-274320" lvl="0" marL="274320" rtl="0" algn="l">
              <a:lnSpc>
                <a:spcPct val="100000"/>
              </a:lnSpc>
              <a:spcBef>
                <a:spcPts val="1200"/>
              </a:spcBef>
              <a:spcAft>
                <a:spcPts val="0"/>
              </a:spcAft>
              <a:buSzPts val="1200"/>
              <a:buChar char="o"/>
            </a:pPr>
            <a:r>
              <a:rPr lang="en-US" sz="1200"/>
              <a:t>Certificato di completamento </a:t>
            </a:r>
            <a:endParaRPr/>
          </a:p>
          <a:p>
            <a:pPr indent="-274320" lvl="0" marL="274320" rtl="0" algn="l">
              <a:lnSpc>
                <a:spcPct val="100000"/>
              </a:lnSpc>
              <a:spcBef>
                <a:spcPts val="1200"/>
              </a:spcBef>
              <a:spcAft>
                <a:spcPts val="0"/>
              </a:spcAft>
              <a:buSzPts val="1200"/>
              <a:buChar char="o"/>
            </a:pPr>
            <a:r>
              <a:rPr lang="en-US"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95" name="Google Shape;295;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6" name="Google Shape;296;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297" name="Google Shape;297;p6"/>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grpSp>
        <p:nvGrpSpPr>
          <p:cNvPr id="298" name="Google Shape;298;p6"/>
          <p:cNvGrpSpPr/>
          <p:nvPr/>
        </p:nvGrpSpPr>
        <p:grpSpPr>
          <a:xfrm>
            <a:off x="7549377" y="6167336"/>
            <a:ext cx="3294001" cy="612000"/>
            <a:chOff x="5179092" y="5483822"/>
            <a:chExt cx="3294001" cy="612000"/>
          </a:xfrm>
        </p:grpSpPr>
        <p:pic>
          <p:nvPicPr>
            <p:cNvPr id="299" name="Google Shape;299;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00" name="Google Shape;300;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pic>
        <p:nvPicPr>
          <p:cNvPr id="1102" name="Google Shape;1102;p60"/>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03" name="Google Shape;1103;p6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A.12 Sicurezza delle operazioni</a:t>
            </a:r>
            <a:endParaRPr/>
          </a:p>
        </p:txBody>
      </p:sp>
      <p:sp>
        <p:nvSpPr>
          <p:cNvPr id="1104" name="Google Shape;1104;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05" name="Google Shape;1105;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06" name="Google Shape;1106;p60"/>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07" name="Google Shape;1107;p60"/>
          <p:cNvSpPr txBox="1"/>
          <p:nvPr/>
        </p:nvSpPr>
        <p:spPr>
          <a:xfrm>
            <a:off x="796321" y="2632748"/>
            <a:ext cx="6367369" cy="2834798"/>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A.12.1.2 Gestione delle modifiche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A.12.1.4 Separazione degli ambienti di sviluppo, test e operativi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A.12.2.1 Controlli contro il malware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A.12.3.1 Backup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A.12.4.2 Protezione delle informazioni di registro</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A.12.4.4 Sincronizzazione dell'orologio</a:t>
            </a:r>
            <a:endParaRPr b="0" i="0" sz="1600" u="none" cap="none" strike="noStrike">
              <a:solidFill>
                <a:srgbClr val="000000"/>
              </a:solidFill>
              <a:latin typeface="Century Gothic"/>
              <a:ea typeface="Century Gothic"/>
              <a:cs typeface="Century Gothic"/>
              <a:sym typeface="Century Gothic"/>
            </a:endParaRPr>
          </a:p>
        </p:txBody>
      </p:sp>
      <p:grpSp>
        <p:nvGrpSpPr>
          <p:cNvPr id="1108" name="Google Shape;1108;p60"/>
          <p:cNvGrpSpPr/>
          <p:nvPr/>
        </p:nvGrpSpPr>
        <p:grpSpPr>
          <a:xfrm>
            <a:off x="7549377" y="6167336"/>
            <a:ext cx="3294001" cy="612000"/>
            <a:chOff x="5179092" y="5483822"/>
            <a:chExt cx="3294001" cy="612000"/>
          </a:xfrm>
        </p:grpSpPr>
        <p:pic>
          <p:nvPicPr>
            <p:cNvPr id="1109" name="Google Shape;1109;p6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10" name="Google Shape;1110;p6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pic>
        <p:nvPicPr>
          <p:cNvPr id="1115" name="Google Shape;1115;p61"/>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16" name="Google Shape;1116;p6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A.12 Sicurezza delle operazioni</a:t>
            </a:r>
            <a:endParaRPr/>
          </a:p>
        </p:txBody>
      </p:sp>
      <p:sp>
        <p:nvSpPr>
          <p:cNvPr id="1117" name="Google Shape;1117;p6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18" name="Google Shape;1118;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19" name="Google Shape;1119;p61"/>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20" name="Google Shape;1120;p61"/>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A.12.1.1 Procedure operative documentate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A.12.1.3 Gestione della capacità</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A.12.4.1 Registrazione eventi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A.12.4.3 Registri dell'amministratore e dell'operatore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A.12.5.1 Installazione del software sui sistemi operativi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A.12.6.1 Gestione delle vulnerabilità tecniche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A.12.6.2 Restrizioni all'installazione del software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A.12.7.1 Controlli di audit dei sistemi informativi</a:t>
            </a:r>
            <a:endParaRPr b="0" i="0" sz="1600" u="none" cap="none" strike="noStrike">
              <a:solidFill>
                <a:srgbClr val="000000"/>
              </a:solidFill>
              <a:latin typeface="Century Gothic"/>
              <a:ea typeface="Century Gothic"/>
              <a:cs typeface="Century Gothic"/>
              <a:sym typeface="Century Gothic"/>
            </a:endParaRPr>
          </a:p>
        </p:txBody>
      </p:sp>
      <p:grpSp>
        <p:nvGrpSpPr>
          <p:cNvPr id="1121" name="Google Shape;1121;p61"/>
          <p:cNvGrpSpPr/>
          <p:nvPr/>
        </p:nvGrpSpPr>
        <p:grpSpPr>
          <a:xfrm>
            <a:off x="7549377" y="6167336"/>
            <a:ext cx="3294001" cy="612000"/>
            <a:chOff x="5179092" y="5483822"/>
            <a:chExt cx="3294001" cy="612000"/>
          </a:xfrm>
        </p:grpSpPr>
        <p:pic>
          <p:nvPicPr>
            <p:cNvPr id="1122" name="Google Shape;1122;p6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23" name="Google Shape;1123;p6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pic>
        <p:nvPicPr>
          <p:cNvPr id="1128" name="Google Shape;1128;p6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29" name="Google Shape;1129;p6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A.12 Riepilogo</a:t>
            </a:r>
            <a:endParaRPr/>
          </a:p>
        </p:txBody>
      </p:sp>
      <p:sp>
        <p:nvSpPr>
          <p:cNvPr id="1130" name="Google Shape;1130;p6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31" name="Google Shape;1131;p6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132" name="Google Shape;1132;p62"/>
          <p:cNvGraphicFramePr/>
          <p:nvPr/>
        </p:nvGraphicFramePr>
        <p:xfrm>
          <a:off x="796322" y="1968749"/>
          <a:ext cx="6188940" cy="3781602"/>
        </p:xfrm>
        <a:graphic>
          <a:graphicData uri="http://schemas.openxmlformats.org/drawingml/2006/chart">
            <c:chart r:id="rId4"/>
          </a:graphicData>
        </a:graphic>
      </p:graphicFrame>
      <p:grpSp>
        <p:nvGrpSpPr>
          <p:cNvPr id="1133" name="Google Shape;1133;p62"/>
          <p:cNvGrpSpPr/>
          <p:nvPr/>
        </p:nvGrpSpPr>
        <p:grpSpPr>
          <a:xfrm>
            <a:off x="7549377" y="6167336"/>
            <a:ext cx="3294001" cy="612000"/>
            <a:chOff x="5179092" y="5483822"/>
            <a:chExt cx="3294001" cy="612000"/>
          </a:xfrm>
        </p:grpSpPr>
        <p:pic>
          <p:nvPicPr>
            <p:cNvPr id="1134" name="Google Shape;1134;p6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135" name="Google Shape;1135;p6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pic>
        <p:nvPicPr>
          <p:cNvPr id="1140" name="Google Shape;1140;p6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41" name="Google Shape;1141;p6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A.13 Sicurezza delle comunicazioni</a:t>
            </a:r>
            <a:endParaRPr/>
          </a:p>
        </p:txBody>
      </p:sp>
      <p:sp>
        <p:nvSpPr>
          <p:cNvPr id="1142" name="Google Shape;1142;p6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43" name="Google Shape;1143;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44" name="Google Shape;1144;p63"/>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45" name="Google Shape;1145;p63"/>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A.13.2.4 Accordi di riservatezza o di non divulgazione</a:t>
            </a:r>
            <a:endParaRPr b="0" i="0" sz="1600" u="none" cap="none" strike="noStrike">
              <a:solidFill>
                <a:srgbClr val="000000"/>
              </a:solidFill>
              <a:latin typeface="Century Gothic"/>
              <a:ea typeface="Century Gothic"/>
              <a:cs typeface="Century Gothic"/>
              <a:sym typeface="Century Gothic"/>
            </a:endParaRPr>
          </a:p>
        </p:txBody>
      </p:sp>
      <p:grpSp>
        <p:nvGrpSpPr>
          <p:cNvPr id="1146" name="Google Shape;1146;p63"/>
          <p:cNvGrpSpPr/>
          <p:nvPr/>
        </p:nvGrpSpPr>
        <p:grpSpPr>
          <a:xfrm>
            <a:off x="7549377" y="6167336"/>
            <a:ext cx="3294001" cy="612000"/>
            <a:chOff x="5179092" y="5483822"/>
            <a:chExt cx="3294001" cy="612000"/>
          </a:xfrm>
        </p:grpSpPr>
        <p:pic>
          <p:nvPicPr>
            <p:cNvPr id="1147" name="Google Shape;1147;p6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48" name="Google Shape;1148;p6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p6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54" name="Google Shape;1154;p6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A.13 Sicurezza delle comunicazioni</a:t>
            </a:r>
            <a:endParaRPr/>
          </a:p>
        </p:txBody>
      </p:sp>
      <p:sp>
        <p:nvSpPr>
          <p:cNvPr id="1155" name="Google Shape;1155;p6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56" name="Google Shape;1156;p6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57" name="Google Shape;1157;p64"/>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58" name="Google Shape;1158;p64"/>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A.13.1.1 Controlli di rete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A.13.1.2 Sicurezza dei servizi di rete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A.13.1.3 Segregazione in rete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A.13.2.1 Politiche e procedure per il trasferimento di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A.13.2.2 Accordi sul trasferimento di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A.13.2.3 Messaggistica elettronica</a:t>
            </a:r>
            <a:endParaRPr b="0" i="0" sz="1600" u="none" cap="none" strike="noStrike">
              <a:solidFill>
                <a:srgbClr val="000000"/>
              </a:solidFill>
              <a:latin typeface="Century Gothic"/>
              <a:ea typeface="Century Gothic"/>
              <a:cs typeface="Century Gothic"/>
              <a:sym typeface="Century Gothic"/>
            </a:endParaRPr>
          </a:p>
        </p:txBody>
      </p:sp>
      <p:grpSp>
        <p:nvGrpSpPr>
          <p:cNvPr id="1159" name="Google Shape;1159;p64"/>
          <p:cNvGrpSpPr/>
          <p:nvPr/>
        </p:nvGrpSpPr>
        <p:grpSpPr>
          <a:xfrm>
            <a:off x="7549377" y="6167336"/>
            <a:ext cx="3294001" cy="612000"/>
            <a:chOff x="5179092" y="5483822"/>
            <a:chExt cx="3294001" cy="612000"/>
          </a:xfrm>
        </p:grpSpPr>
        <p:pic>
          <p:nvPicPr>
            <p:cNvPr id="1160" name="Google Shape;1160;p6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61" name="Google Shape;1161;p6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pic>
        <p:nvPicPr>
          <p:cNvPr id="1166" name="Google Shape;1166;p6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67" name="Google Shape;1167;p6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A.13 Riepilogo</a:t>
            </a:r>
            <a:endParaRPr/>
          </a:p>
        </p:txBody>
      </p:sp>
      <p:sp>
        <p:nvSpPr>
          <p:cNvPr id="1168" name="Google Shape;1168;p6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69" name="Google Shape;1169;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170" name="Google Shape;1170;p65"/>
          <p:cNvGraphicFramePr/>
          <p:nvPr/>
        </p:nvGraphicFramePr>
        <p:xfrm>
          <a:off x="796322" y="1968749"/>
          <a:ext cx="6113525" cy="3960712"/>
        </p:xfrm>
        <a:graphic>
          <a:graphicData uri="http://schemas.openxmlformats.org/drawingml/2006/chart">
            <c:chart r:id="rId4"/>
          </a:graphicData>
        </a:graphic>
      </p:graphicFrame>
      <p:grpSp>
        <p:nvGrpSpPr>
          <p:cNvPr id="1171" name="Google Shape;1171;p65"/>
          <p:cNvGrpSpPr/>
          <p:nvPr/>
        </p:nvGrpSpPr>
        <p:grpSpPr>
          <a:xfrm>
            <a:off x="7549377" y="6167336"/>
            <a:ext cx="3294001" cy="612000"/>
            <a:chOff x="5179092" y="5483822"/>
            <a:chExt cx="3294001" cy="612000"/>
          </a:xfrm>
        </p:grpSpPr>
        <p:pic>
          <p:nvPicPr>
            <p:cNvPr id="1172" name="Google Shape;1172;p65"/>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173" name="Google Shape;1173;p65"/>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pic>
        <p:nvPicPr>
          <p:cNvPr id="1178" name="Google Shape;1178;p6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79" name="Google Shape;1179;p6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A.14 Acquisizione, sviluppo e manutenzione del sistema</a:t>
            </a:r>
            <a:endParaRPr/>
          </a:p>
        </p:txBody>
      </p:sp>
      <p:sp>
        <p:nvSpPr>
          <p:cNvPr id="1180" name="Google Shape;1180;p6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81" name="Google Shape;1181;p6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82" name="Google Shape;1182;p66"/>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83" name="Google Shape;1183;p66"/>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A.14.1.1.1 Identificazione univoca dei soggetti assistiti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A.14.1.1.2 Convalida dei dati di uscita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A.14.1.3.1 Informazioni sanitarie disponibili al pubblico</a:t>
            </a:r>
            <a:endParaRPr b="0" i="0" sz="1600" u="none" cap="none" strike="noStrike">
              <a:solidFill>
                <a:srgbClr val="000000"/>
              </a:solidFill>
              <a:latin typeface="Century Gothic"/>
              <a:ea typeface="Century Gothic"/>
              <a:cs typeface="Century Gothic"/>
              <a:sym typeface="Century Gothic"/>
            </a:endParaRPr>
          </a:p>
        </p:txBody>
      </p:sp>
      <p:grpSp>
        <p:nvGrpSpPr>
          <p:cNvPr id="1184" name="Google Shape;1184;p66"/>
          <p:cNvGrpSpPr/>
          <p:nvPr/>
        </p:nvGrpSpPr>
        <p:grpSpPr>
          <a:xfrm>
            <a:off x="7549377" y="6167336"/>
            <a:ext cx="3294001" cy="612000"/>
            <a:chOff x="5179092" y="5483822"/>
            <a:chExt cx="3294001" cy="612000"/>
          </a:xfrm>
        </p:grpSpPr>
        <p:pic>
          <p:nvPicPr>
            <p:cNvPr id="1185" name="Google Shape;1185;p6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86" name="Google Shape;1186;p6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6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192" name="Google Shape;1192;p6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A.14 Acquisizione, sviluppo e manutenzione del sistema</a:t>
            </a:r>
            <a:endParaRPr/>
          </a:p>
        </p:txBody>
      </p:sp>
      <p:sp>
        <p:nvSpPr>
          <p:cNvPr id="1193" name="Google Shape;1193;p6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194" name="Google Shape;1194;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195" name="Google Shape;1195;p67"/>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196" name="Google Shape;1196;p67"/>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A.14.1.1 Analisi e specifica dei requisiti di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A.14.1.2 Protezione dei servizi applicativi su reti pubbliche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A.14.1.3 Protezione delle transazioni dei servizi applicativi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A.14.2.1 Politica di sviluppo sicuro</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A.14.2.2 Procedure di controllo delle modifiche al sistema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A.14.2.3 Revisione tecnica delle applicazioni dopo le modifiche alla piattaforma operativa</a:t>
            </a:r>
            <a:endParaRPr/>
          </a:p>
        </p:txBody>
      </p:sp>
      <p:grpSp>
        <p:nvGrpSpPr>
          <p:cNvPr id="1197" name="Google Shape;1197;p67"/>
          <p:cNvGrpSpPr/>
          <p:nvPr/>
        </p:nvGrpSpPr>
        <p:grpSpPr>
          <a:xfrm>
            <a:off x="7549377" y="6167336"/>
            <a:ext cx="3294001" cy="612000"/>
            <a:chOff x="5179092" y="5483822"/>
            <a:chExt cx="3294001" cy="612000"/>
          </a:xfrm>
        </p:grpSpPr>
        <p:pic>
          <p:nvPicPr>
            <p:cNvPr id="1198" name="Google Shape;1198;p6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199" name="Google Shape;1199;p6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pic>
        <p:nvPicPr>
          <p:cNvPr id="1204" name="Google Shape;1204;p6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05" name="Google Shape;1205;p6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A.14 Acquisizione, sviluppo e manutenzione del sistema</a:t>
            </a:r>
            <a:endParaRPr/>
          </a:p>
        </p:txBody>
      </p:sp>
      <p:sp>
        <p:nvSpPr>
          <p:cNvPr id="1206" name="Google Shape;1206;p6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07" name="Google Shape;1207;p6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208" name="Google Shape;1208;p68"/>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209" name="Google Shape;1209;p68"/>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A.14.2.4 Restrizioni alle modifiche dei pacchetti software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A.14.2.5 Principi di ingegneria del sistema sicuro</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A.14.2.6 Ambiente di sviluppo sicuro</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A.14.2.7 Sviluppo in outsourcing</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A.14.2.8 Test di sicurezza del sistema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A.14.2.9 Test di accettazione del sistema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A.14.3.1 Protezione dei dati di prova</a:t>
            </a:r>
            <a:endParaRPr b="0" i="0" sz="1600" u="none" cap="none" strike="noStrike">
              <a:solidFill>
                <a:srgbClr val="000000"/>
              </a:solidFill>
              <a:latin typeface="Century Gothic"/>
              <a:ea typeface="Century Gothic"/>
              <a:cs typeface="Century Gothic"/>
              <a:sym typeface="Century Gothic"/>
            </a:endParaRPr>
          </a:p>
        </p:txBody>
      </p:sp>
      <p:grpSp>
        <p:nvGrpSpPr>
          <p:cNvPr id="1210" name="Google Shape;1210;p68"/>
          <p:cNvGrpSpPr/>
          <p:nvPr/>
        </p:nvGrpSpPr>
        <p:grpSpPr>
          <a:xfrm>
            <a:off x="7549377" y="6167336"/>
            <a:ext cx="3294001" cy="612000"/>
            <a:chOff x="5179092" y="5483822"/>
            <a:chExt cx="3294001" cy="612000"/>
          </a:xfrm>
        </p:grpSpPr>
        <p:pic>
          <p:nvPicPr>
            <p:cNvPr id="1211" name="Google Shape;1211;p6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212" name="Google Shape;1212;p6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id="1217" name="Google Shape;1217;p69"/>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18" name="Google Shape;1218;p6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A.14 Riepilogo</a:t>
            </a:r>
            <a:endParaRPr/>
          </a:p>
        </p:txBody>
      </p:sp>
      <p:sp>
        <p:nvSpPr>
          <p:cNvPr id="1219" name="Google Shape;1219;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20" name="Google Shape;1220;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221" name="Google Shape;1221;p69"/>
          <p:cNvGraphicFramePr/>
          <p:nvPr/>
        </p:nvGraphicFramePr>
        <p:xfrm>
          <a:off x="796321" y="1940468"/>
          <a:ext cx="6113525" cy="3894723"/>
        </p:xfrm>
        <a:graphic>
          <a:graphicData uri="http://schemas.openxmlformats.org/drawingml/2006/chart">
            <c:chart r:id="rId4"/>
          </a:graphicData>
        </a:graphic>
      </p:graphicFrame>
      <p:grpSp>
        <p:nvGrpSpPr>
          <p:cNvPr id="1222" name="Google Shape;1222;p69"/>
          <p:cNvGrpSpPr/>
          <p:nvPr/>
        </p:nvGrpSpPr>
        <p:grpSpPr>
          <a:xfrm>
            <a:off x="7549377" y="6167336"/>
            <a:ext cx="3294001" cy="612000"/>
            <a:chOff x="5179092" y="5483822"/>
            <a:chExt cx="3294001" cy="612000"/>
          </a:xfrm>
        </p:grpSpPr>
        <p:pic>
          <p:nvPicPr>
            <p:cNvPr id="1223" name="Google Shape;1223;p69"/>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224" name="Google Shape;1224;p69"/>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306" name="Google Shape;306;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a:p>
            <a:pPr indent="0" lvl="0" marL="0" rtl="0" algn="l">
              <a:lnSpc>
                <a:spcPct val="100000"/>
              </a:lnSpc>
              <a:spcBef>
                <a:spcPts val="0"/>
              </a:spcBef>
              <a:spcAft>
                <a:spcPts val="0"/>
              </a:spcAft>
              <a:buSzPts val="2400"/>
              <a:buNone/>
            </a:pPr>
            <a:r>
              <a:t/>
            </a:r>
            <a:endParaRPr/>
          </a:p>
        </p:txBody>
      </p:sp>
      <p:sp>
        <p:nvSpPr>
          <p:cNvPr id="307" name="Google Shape;307;p7"/>
          <p:cNvSpPr txBox="1"/>
          <p:nvPr>
            <p:ph idx="3" type="body"/>
          </p:nvPr>
        </p:nvSpPr>
        <p:spPr>
          <a:xfrm>
            <a:off x="6498130" y="1977017"/>
            <a:ext cx="4492957"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Professionista IT</a:t>
            </a:r>
            <a:endParaRPr/>
          </a:p>
          <a:p>
            <a:pPr indent="-274320" lvl="0" marL="274320" rtl="0" algn="l">
              <a:lnSpc>
                <a:spcPct val="100000"/>
              </a:lnSpc>
              <a:spcBef>
                <a:spcPts val="1800"/>
              </a:spcBef>
              <a:spcAft>
                <a:spcPts val="0"/>
              </a:spcAft>
              <a:buSzPts val="1400"/>
              <a:buFont typeface="Courier New"/>
              <a:buChar char="o"/>
            </a:pPr>
            <a:r>
              <a:rPr lang="en-US"/>
              <a:t>Professionisti della sicurezza</a:t>
            </a:r>
            <a:endParaRPr/>
          </a:p>
          <a:p>
            <a:pPr indent="-274320" lvl="0" marL="274320" rtl="0" algn="l">
              <a:lnSpc>
                <a:spcPct val="100000"/>
              </a:lnSpc>
              <a:spcBef>
                <a:spcPts val="1800"/>
              </a:spcBef>
              <a:spcAft>
                <a:spcPts val="0"/>
              </a:spcAft>
              <a:buSzPts val="1400"/>
              <a:buFont typeface="Courier New"/>
              <a:buChar char="o"/>
            </a:pPr>
            <a:r>
              <a:rPr lang="en-US"/>
              <a:t>Leader aziendali</a:t>
            </a:r>
            <a:endParaRPr/>
          </a:p>
          <a:p>
            <a:pPr indent="0" lvl="0" marL="0" rtl="0" algn="l">
              <a:lnSpc>
                <a:spcPct val="100000"/>
              </a:lnSpc>
              <a:spcBef>
                <a:spcPts val="1800"/>
              </a:spcBef>
              <a:spcAft>
                <a:spcPts val="0"/>
              </a:spcAft>
              <a:buSzPts val="1400"/>
              <a:buNone/>
            </a:pPr>
            <a:r>
              <a:rPr lang="en-US"/>
              <a:t>e qualsiasi altro professionista che abbia bisogno o voglia di comprendere i concetti di base relativi alla gestione del rischio e alla governance della Cybersecurity.</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308" name="Google Shape;308;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9" name="Google Shape;309;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310" name="Google Shape;310;p7"/>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grpSp>
        <p:nvGrpSpPr>
          <p:cNvPr id="311" name="Google Shape;311;p7"/>
          <p:cNvGrpSpPr/>
          <p:nvPr/>
        </p:nvGrpSpPr>
        <p:grpSpPr>
          <a:xfrm>
            <a:off x="7549377" y="6167336"/>
            <a:ext cx="3294001" cy="612000"/>
            <a:chOff x="5179092" y="5483822"/>
            <a:chExt cx="3294001" cy="612000"/>
          </a:xfrm>
        </p:grpSpPr>
        <p:pic>
          <p:nvPicPr>
            <p:cNvPr id="312" name="Google Shape;312;p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13" name="Google Shape;313;p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p70"/>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30" name="Google Shape;1230;p7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A.15 Rapporti con i fornitori</a:t>
            </a:r>
            <a:endParaRPr/>
          </a:p>
        </p:txBody>
      </p:sp>
      <p:sp>
        <p:nvSpPr>
          <p:cNvPr id="1231" name="Google Shape;1231;p7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32" name="Google Shape;1232;p7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233" name="Google Shape;1233;p70"/>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234" name="Google Shape;1234;p70"/>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Α.15.1.1 Politica di sicurezza delle informazioni per i rapporti con i fornitori</a:t>
            </a:r>
            <a:endParaRPr b="0" i="0" sz="1600" u="none" cap="none" strike="noStrike">
              <a:solidFill>
                <a:srgbClr val="000000"/>
              </a:solidFill>
              <a:latin typeface="Century Gothic"/>
              <a:ea typeface="Century Gothic"/>
              <a:cs typeface="Century Gothic"/>
              <a:sym typeface="Century Gothic"/>
            </a:endParaRPr>
          </a:p>
        </p:txBody>
      </p:sp>
      <p:grpSp>
        <p:nvGrpSpPr>
          <p:cNvPr id="1235" name="Google Shape;1235;p70"/>
          <p:cNvGrpSpPr/>
          <p:nvPr/>
        </p:nvGrpSpPr>
        <p:grpSpPr>
          <a:xfrm>
            <a:off x="7549377" y="6167336"/>
            <a:ext cx="3294001" cy="612000"/>
            <a:chOff x="5179092" y="5483822"/>
            <a:chExt cx="3294001" cy="612000"/>
          </a:xfrm>
        </p:grpSpPr>
        <p:pic>
          <p:nvPicPr>
            <p:cNvPr id="1236" name="Google Shape;1236;p7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237" name="Google Shape;1237;p7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pic>
        <p:nvPicPr>
          <p:cNvPr id="1242" name="Google Shape;1242;p71"/>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43" name="Google Shape;1243;p7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A.15 Rapporti con i fornitori</a:t>
            </a:r>
            <a:endParaRPr/>
          </a:p>
        </p:txBody>
      </p:sp>
      <p:sp>
        <p:nvSpPr>
          <p:cNvPr id="1244" name="Google Shape;1244;p7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45" name="Google Shape;1245;p7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246" name="Google Shape;1246;p71"/>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247" name="Google Shape;1247;p71"/>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Α.15.1.2 Affrontare la sicurezza negli accordi con i fornitori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Α.15.1.3 La filiera delle tecnologie dell'informazione e della comunicazione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Α.15.2.1 Monitoraggio e revisione dei servizi del fornitore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Α.15.2.2 Gestione delle modifiche ai servizi del fornitore</a:t>
            </a:r>
            <a:endParaRPr b="0" i="0" sz="1600" u="none" cap="none" strike="noStrike">
              <a:solidFill>
                <a:srgbClr val="000000"/>
              </a:solidFill>
              <a:latin typeface="Century Gothic"/>
              <a:ea typeface="Century Gothic"/>
              <a:cs typeface="Century Gothic"/>
              <a:sym typeface="Century Gothic"/>
            </a:endParaRPr>
          </a:p>
        </p:txBody>
      </p:sp>
      <p:grpSp>
        <p:nvGrpSpPr>
          <p:cNvPr id="1248" name="Google Shape;1248;p71"/>
          <p:cNvGrpSpPr/>
          <p:nvPr/>
        </p:nvGrpSpPr>
        <p:grpSpPr>
          <a:xfrm>
            <a:off x="7549377" y="6167336"/>
            <a:ext cx="3294001" cy="612000"/>
            <a:chOff x="5179092" y="5483822"/>
            <a:chExt cx="3294001" cy="612000"/>
          </a:xfrm>
        </p:grpSpPr>
        <p:pic>
          <p:nvPicPr>
            <p:cNvPr id="1249" name="Google Shape;1249;p7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250" name="Google Shape;1250;p7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id="1255" name="Google Shape;1255;p7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56" name="Google Shape;1256;p7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A.15 Riepilogo</a:t>
            </a:r>
            <a:endParaRPr/>
          </a:p>
        </p:txBody>
      </p:sp>
      <p:sp>
        <p:nvSpPr>
          <p:cNvPr id="1257" name="Google Shape;1257;p7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58" name="Google Shape;1258;p7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259" name="Google Shape;1259;p72"/>
          <p:cNvGraphicFramePr/>
          <p:nvPr/>
        </p:nvGraphicFramePr>
        <p:xfrm>
          <a:off x="796322" y="1940468"/>
          <a:ext cx="6141806" cy="3988992"/>
        </p:xfrm>
        <a:graphic>
          <a:graphicData uri="http://schemas.openxmlformats.org/drawingml/2006/chart">
            <c:chart r:id="rId4"/>
          </a:graphicData>
        </a:graphic>
      </p:graphicFrame>
      <p:grpSp>
        <p:nvGrpSpPr>
          <p:cNvPr id="1260" name="Google Shape;1260;p72"/>
          <p:cNvGrpSpPr/>
          <p:nvPr/>
        </p:nvGrpSpPr>
        <p:grpSpPr>
          <a:xfrm>
            <a:off x="7549377" y="6167336"/>
            <a:ext cx="3294001" cy="612000"/>
            <a:chOff x="5179092" y="5483822"/>
            <a:chExt cx="3294001" cy="612000"/>
          </a:xfrm>
        </p:grpSpPr>
        <p:pic>
          <p:nvPicPr>
            <p:cNvPr id="1261" name="Google Shape;1261;p72"/>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262" name="Google Shape;1262;p72"/>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pic>
        <p:nvPicPr>
          <p:cNvPr id="1267" name="Google Shape;1267;p7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68" name="Google Shape;1268;p7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A.16 Gestione degli incidenti di sicurezza delle informazioni</a:t>
            </a:r>
            <a:endParaRPr/>
          </a:p>
        </p:txBody>
      </p:sp>
      <p:sp>
        <p:nvSpPr>
          <p:cNvPr id="1269" name="Google Shape;1269;p7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70" name="Google Shape;1270;p7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271" name="Google Shape;1271;p73"/>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272" name="Google Shape;1272;p73"/>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Α.16.1.2 Segnalazione di eventi di sicurezza delle informazioni</a:t>
            </a:r>
            <a:endParaRPr b="0" i="0" sz="1600" u="none" cap="none" strike="noStrike">
              <a:solidFill>
                <a:srgbClr val="000000"/>
              </a:solidFill>
              <a:latin typeface="Century Gothic"/>
              <a:ea typeface="Century Gothic"/>
              <a:cs typeface="Century Gothic"/>
              <a:sym typeface="Century Gothic"/>
            </a:endParaRPr>
          </a:p>
        </p:txBody>
      </p:sp>
      <p:grpSp>
        <p:nvGrpSpPr>
          <p:cNvPr id="1273" name="Google Shape;1273;p73"/>
          <p:cNvGrpSpPr/>
          <p:nvPr/>
        </p:nvGrpSpPr>
        <p:grpSpPr>
          <a:xfrm>
            <a:off x="7549377" y="6167336"/>
            <a:ext cx="3294001" cy="612000"/>
            <a:chOff x="5179092" y="5483822"/>
            <a:chExt cx="3294001" cy="612000"/>
          </a:xfrm>
        </p:grpSpPr>
        <p:pic>
          <p:nvPicPr>
            <p:cNvPr id="1274" name="Google Shape;1274;p7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275" name="Google Shape;1275;p7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pic>
        <p:nvPicPr>
          <p:cNvPr id="1280" name="Google Shape;1280;p7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81" name="Google Shape;1281;p7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A.16 Gestione degli incidenti di sicurezza delle informazioni</a:t>
            </a:r>
            <a:endParaRPr/>
          </a:p>
        </p:txBody>
      </p:sp>
      <p:sp>
        <p:nvSpPr>
          <p:cNvPr id="1282" name="Google Shape;1282;p7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83" name="Google Shape;1283;p7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284" name="Google Shape;1284;p74"/>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285" name="Google Shape;1285;p74"/>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Α.16.1.1 Responsabilità e procedure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Α.16.1.3 Segnalazione delle debolezze della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Α.16.1.4 Valutazione e decisione sugli eventi di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Α.16.1.5 Risposta agli incidenti di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Α.16.1.6 Imparare dagli incidenti di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Α.16.1.7 Raccolta delle prove</a:t>
            </a:r>
            <a:endParaRPr b="0" i="0" sz="1600" u="none" cap="none" strike="noStrike">
              <a:solidFill>
                <a:srgbClr val="000000"/>
              </a:solidFill>
              <a:latin typeface="Century Gothic"/>
              <a:ea typeface="Century Gothic"/>
              <a:cs typeface="Century Gothic"/>
              <a:sym typeface="Century Gothic"/>
            </a:endParaRPr>
          </a:p>
        </p:txBody>
      </p:sp>
      <p:grpSp>
        <p:nvGrpSpPr>
          <p:cNvPr id="1286" name="Google Shape;1286;p74"/>
          <p:cNvGrpSpPr/>
          <p:nvPr/>
        </p:nvGrpSpPr>
        <p:grpSpPr>
          <a:xfrm>
            <a:off x="7549377" y="6167336"/>
            <a:ext cx="3294001" cy="612000"/>
            <a:chOff x="5179092" y="5483822"/>
            <a:chExt cx="3294001" cy="612000"/>
          </a:xfrm>
        </p:grpSpPr>
        <p:pic>
          <p:nvPicPr>
            <p:cNvPr id="1287" name="Google Shape;1287;p7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288" name="Google Shape;1288;p7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pic>
        <p:nvPicPr>
          <p:cNvPr id="1293" name="Google Shape;1293;p7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294" name="Google Shape;1294;p7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A.16 Riepilogo</a:t>
            </a:r>
            <a:endParaRPr/>
          </a:p>
        </p:txBody>
      </p:sp>
      <p:sp>
        <p:nvSpPr>
          <p:cNvPr id="1295" name="Google Shape;1295;p7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296" name="Google Shape;1296;p7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297" name="Google Shape;1297;p75"/>
          <p:cNvGraphicFramePr/>
          <p:nvPr/>
        </p:nvGraphicFramePr>
        <p:xfrm>
          <a:off x="796322" y="1978175"/>
          <a:ext cx="6094672" cy="3800455"/>
        </p:xfrm>
        <a:graphic>
          <a:graphicData uri="http://schemas.openxmlformats.org/drawingml/2006/chart">
            <c:chart r:id="rId4"/>
          </a:graphicData>
        </a:graphic>
      </p:graphicFrame>
      <p:grpSp>
        <p:nvGrpSpPr>
          <p:cNvPr id="1298" name="Google Shape;1298;p75"/>
          <p:cNvGrpSpPr/>
          <p:nvPr/>
        </p:nvGrpSpPr>
        <p:grpSpPr>
          <a:xfrm>
            <a:off x="7549377" y="6167336"/>
            <a:ext cx="3294001" cy="612000"/>
            <a:chOff x="5179092" y="5483822"/>
            <a:chExt cx="3294001" cy="612000"/>
          </a:xfrm>
        </p:grpSpPr>
        <p:pic>
          <p:nvPicPr>
            <p:cNvPr id="1299" name="Google Shape;1299;p75"/>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300" name="Google Shape;1300;p75"/>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pic>
        <p:nvPicPr>
          <p:cNvPr id="1305" name="Google Shape;1305;p7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06" name="Google Shape;1306;p7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A.17 Aspetti di sicurezza delle informazioni nella gestione della continuità operativa</a:t>
            </a:r>
            <a:endParaRPr/>
          </a:p>
        </p:txBody>
      </p:sp>
      <p:sp>
        <p:nvSpPr>
          <p:cNvPr id="1307" name="Google Shape;1307;p7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08" name="Google Shape;1308;p7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309" name="Google Shape;1309;p76"/>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310" name="Google Shape;1310;p76"/>
          <p:cNvSpPr txBox="1"/>
          <p:nvPr/>
        </p:nvSpPr>
        <p:spPr>
          <a:xfrm>
            <a:off x="796321" y="2632748"/>
            <a:ext cx="6367369" cy="3658026"/>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Α.17.1.1 Pianificazione della continuità della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Α.17.1.2 Implementazione della continuità della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Α.17.1.3 Verifica, revisione e valutazione della continuità della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Α.17.2.1 Disponibilità di strutture per l'elaborazione delle informazioni</a:t>
            </a:r>
            <a:endParaRPr b="0" i="0" sz="1600" u="none" cap="none" strike="noStrike">
              <a:solidFill>
                <a:srgbClr val="000000"/>
              </a:solidFill>
              <a:latin typeface="Century Gothic"/>
              <a:ea typeface="Century Gothic"/>
              <a:cs typeface="Century Gothic"/>
              <a:sym typeface="Century Gothic"/>
            </a:endParaRPr>
          </a:p>
        </p:txBody>
      </p:sp>
      <p:grpSp>
        <p:nvGrpSpPr>
          <p:cNvPr id="1311" name="Google Shape;1311;p76"/>
          <p:cNvGrpSpPr/>
          <p:nvPr/>
        </p:nvGrpSpPr>
        <p:grpSpPr>
          <a:xfrm>
            <a:off x="7549377" y="6167336"/>
            <a:ext cx="3294001" cy="612000"/>
            <a:chOff x="5179092" y="5483822"/>
            <a:chExt cx="3294001" cy="612000"/>
          </a:xfrm>
        </p:grpSpPr>
        <p:pic>
          <p:nvPicPr>
            <p:cNvPr id="1312" name="Google Shape;1312;p7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13" name="Google Shape;1313;p7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pic>
        <p:nvPicPr>
          <p:cNvPr id="1318" name="Google Shape;1318;p77"/>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19" name="Google Shape;1319;p7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A.17 Riepilogo</a:t>
            </a:r>
            <a:endParaRPr/>
          </a:p>
        </p:txBody>
      </p:sp>
      <p:sp>
        <p:nvSpPr>
          <p:cNvPr id="1320" name="Google Shape;1320;p7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21" name="Google Shape;1321;p7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322" name="Google Shape;1322;p77"/>
          <p:cNvGraphicFramePr/>
          <p:nvPr/>
        </p:nvGraphicFramePr>
        <p:xfrm>
          <a:off x="796321" y="1987602"/>
          <a:ext cx="6066391" cy="3923004"/>
        </p:xfrm>
        <a:graphic>
          <a:graphicData uri="http://schemas.openxmlformats.org/drawingml/2006/chart">
            <c:chart r:id="rId4"/>
          </a:graphicData>
        </a:graphic>
      </p:graphicFrame>
      <p:grpSp>
        <p:nvGrpSpPr>
          <p:cNvPr id="1323" name="Google Shape;1323;p77"/>
          <p:cNvGrpSpPr/>
          <p:nvPr/>
        </p:nvGrpSpPr>
        <p:grpSpPr>
          <a:xfrm>
            <a:off x="7549377" y="6167336"/>
            <a:ext cx="3294001" cy="612000"/>
            <a:chOff x="5179092" y="5483822"/>
            <a:chExt cx="3294001" cy="612000"/>
          </a:xfrm>
        </p:grpSpPr>
        <p:pic>
          <p:nvPicPr>
            <p:cNvPr id="1324" name="Google Shape;1324;p77"/>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325" name="Google Shape;1325;p77"/>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pic>
        <p:nvPicPr>
          <p:cNvPr id="1330" name="Google Shape;1330;p78"/>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31" name="Google Shape;1331;p7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A.18 Conformità</a:t>
            </a:r>
            <a:endParaRPr/>
          </a:p>
        </p:txBody>
      </p:sp>
      <p:sp>
        <p:nvSpPr>
          <p:cNvPr id="1332" name="Google Shape;1332;p7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33" name="Google Shape;1333;p7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1334" name="Google Shape;1334;p78"/>
          <p:cNvSpPr txBox="1"/>
          <p:nvPr/>
        </p:nvSpPr>
        <p:spPr>
          <a:xfrm>
            <a:off x="796322" y="2164080"/>
            <a:ext cx="6367369" cy="381241"/>
          </a:xfrm>
          <a:prstGeom prst="rect">
            <a:avLst/>
          </a:prstGeom>
          <a:noFill/>
          <a:ln>
            <a:noFill/>
          </a:ln>
        </p:spPr>
        <p:txBody>
          <a:bodyPr anchorCtr="0" anchor="t" bIns="45700" lIns="0" spcFirstLastPara="1" rIns="0" wrap="square" tIns="45700">
            <a:normAutofit/>
          </a:bodyPr>
          <a:lstStyle/>
          <a:p>
            <a:pPr indent="0" lvl="0" marL="0" marR="0" rtl="0" algn="l">
              <a:lnSpc>
                <a:spcPct val="100000"/>
              </a:lnSpc>
              <a:spcBef>
                <a:spcPts val="0"/>
              </a:spcBef>
              <a:spcAft>
                <a:spcPts val="0"/>
              </a:spcAft>
              <a:buClr>
                <a:srgbClr val="FFBA00"/>
              </a:buClr>
              <a:buSzPts val="1600"/>
              <a:buFont typeface="Calibri"/>
              <a:buNone/>
            </a:pPr>
            <a:r>
              <a:rPr b="1" i="0" lang="en-US" sz="1600" u="none" cap="none" strike="noStrike">
                <a:solidFill>
                  <a:srgbClr val="000000"/>
                </a:solidFill>
                <a:latin typeface="Century Gothic"/>
                <a:ea typeface="Century Gothic"/>
                <a:cs typeface="Century Gothic"/>
                <a:sym typeface="Century Gothic"/>
              </a:rPr>
              <a:t>Controlli non specifici per la salute</a:t>
            </a:r>
            <a:endParaRPr b="1" i="0" sz="1600" u="none" cap="none" strike="noStrike">
              <a:solidFill>
                <a:srgbClr val="000000"/>
              </a:solidFill>
              <a:latin typeface="Century Gothic"/>
              <a:ea typeface="Century Gothic"/>
              <a:cs typeface="Century Gothic"/>
              <a:sym typeface="Century Gothic"/>
            </a:endParaRPr>
          </a:p>
        </p:txBody>
      </p:sp>
      <p:sp>
        <p:nvSpPr>
          <p:cNvPr id="1335" name="Google Shape;1335;p78"/>
          <p:cNvSpPr txBox="1"/>
          <p:nvPr/>
        </p:nvSpPr>
        <p:spPr>
          <a:xfrm>
            <a:off x="796321" y="2632748"/>
            <a:ext cx="6367369" cy="3658026"/>
          </a:xfrm>
          <a:prstGeom prst="rect">
            <a:avLst/>
          </a:prstGeom>
          <a:noFill/>
          <a:ln>
            <a:noFill/>
          </a:ln>
        </p:spPr>
        <p:txBody>
          <a:bodyPr anchorCtr="0" anchor="t" bIns="45700" lIns="0" spcFirstLastPara="1" rIns="0" wrap="square" tIns="45700">
            <a:normAutofit lnSpcReduction="10000"/>
          </a:bodyPr>
          <a:lstStyle/>
          <a:p>
            <a:pPr indent="0" lvl="0" marL="0" marR="0" rtl="0" algn="l">
              <a:lnSpc>
                <a:spcPct val="100000"/>
              </a:lnSpc>
              <a:spcBef>
                <a:spcPts val="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Α.18.1.1 Identificazione della legislazione e dei requisiti contrattuali applicabili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Α.18.1.2 Diritti di proprietà intellettuale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Α.18.1.3 Protezione dei registri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Α.18.1.4 Privacy e protezione delle informazioni di identificazione personale</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Α.18.1.5 Regolazione dei controlli crittografici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Α.18.2.1 Revisione indipendente della sicurezza delle informazioni</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Α.18.2.2 Conformità alle politiche e agli standard di sicurezza</a:t>
            </a:r>
            <a:endParaRPr/>
          </a:p>
          <a:p>
            <a:pPr indent="0" lvl="0" marL="0" marR="0" rtl="0" algn="l">
              <a:lnSpc>
                <a:spcPct val="100000"/>
              </a:lnSpc>
              <a:spcBef>
                <a:spcPts val="1400"/>
              </a:spcBef>
              <a:spcAft>
                <a:spcPts val="0"/>
              </a:spcAft>
              <a:buClr>
                <a:srgbClr val="FFBA00"/>
              </a:buClr>
              <a:buSzPts val="1600"/>
              <a:buFont typeface="Calibri"/>
              <a:buNone/>
            </a:pPr>
            <a:r>
              <a:rPr b="0" i="0" lang="en-US" sz="1600" u="none" cap="none" strike="noStrike">
                <a:solidFill>
                  <a:srgbClr val="000000"/>
                </a:solidFill>
                <a:latin typeface="Century Gothic"/>
                <a:ea typeface="Century Gothic"/>
                <a:cs typeface="Century Gothic"/>
                <a:sym typeface="Century Gothic"/>
              </a:rPr>
              <a:t>Α.18.2.3 Verifica della conformità tecnica</a:t>
            </a:r>
            <a:endParaRPr b="0" i="0" sz="1600" u="none" cap="none" strike="noStrike">
              <a:solidFill>
                <a:srgbClr val="000000"/>
              </a:solidFill>
              <a:latin typeface="Century Gothic"/>
              <a:ea typeface="Century Gothic"/>
              <a:cs typeface="Century Gothic"/>
              <a:sym typeface="Century Gothic"/>
            </a:endParaRPr>
          </a:p>
        </p:txBody>
      </p:sp>
      <p:grpSp>
        <p:nvGrpSpPr>
          <p:cNvPr id="1336" name="Google Shape;1336;p78"/>
          <p:cNvGrpSpPr/>
          <p:nvPr/>
        </p:nvGrpSpPr>
        <p:grpSpPr>
          <a:xfrm>
            <a:off x="7549377" y="6167336"/>
            <a:ext cx="3294001" cy="612000"/>
            <a:chOff x="5179092" y="5483822"/>
            <a:chExt cx="3294001" cy="612000"/>
          </a:xfrm>
        </p:grpSpPr>
        <p:pic>
          <p:nvPicPr>
            <p:cNvPr id="1337" name="Google Shape;1337;p7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38" name="Google Shape;1338;p7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pic>
        <p:nvPicPr>
          <p:cNvPr id="1343" name="Google Shape;1343;p79"/>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44" name="Google Shape;1344;p7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A.18 Conformità</a:t>
            </a:r>
            <a:endParaRPr/>
          </a:p>
        </p:txBody>
      </p:sp>
      <p:sp>
        <p:nvSpPr>
          <p:cNvPr id="1345" name="Google Shape;1345;p7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46" name="Google Shape;1346;p7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347" name="Google Shape;1347;p79"/>
          <p:cNvGraphicFramePr/>
          <p:nvPr/>
        </p:nvGraphicFramePr>
        <p:xfrm>
          <a:off x="796321" y="1959321"/>
          <a:ext cx="6104099" cy="4129351"/>
        </p:xfrm>
        <a:graphic>
          <a:graphicData uri="http://schemas.openxmlformats.org/drawingml/2006/chart">
            <c:chart r:id="rId4"/>
          </a:graphicData>
        </a:graphic>
      </p:graphicFrame>
      <p:grpSp>
        <p:nvGrpSpPr>
          <p:cNvPr id="1348" name="Google Shape;1348;p79"/>
          <p:cNvGrpSpPr/>
          <p:nvPr/>
        </p:nvGrpSpPr>
        <p:grpSpPr>
          <a:xfrm>
            <a:off x="7549377" y="6167336"/>
            <a:ext cx="3294001" cy="612000"/>
            <a:chOff x="5179092" y="5483822"/>
            <a:chExt cx="3294001" cy="612000"/>
          </a:xfrm>
        </p:grpSpPr>
        <p:pic>
          <p:nvPicPr>
            <p:cNvPr id="1349" name="Google Shape;1349;p79"/>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350" name="Google Shape;1350;p79"/>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319" name="Google Shape;319;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Chatzopoulou Argyro (Iro)</a:t>
            </a:r>
            <a:endParaRPr/>
          </a:p>
        </p:txBody>
      </p:sp>
      <p:sp>
        <p:nvSpPr>
          <p:cNvPr id="320" name="Google Shape;320;p8"/>
          <p:cNvSpPr txBox="1"/>
          <p:nvPr>
            <p:ph idx="3" type="body"/>
          </p:nvPr>
        </p:nvSpPr>
        <p:spPr>
          <a:xfrm>
            <a:off x="6498130" y="1977016"/>
            <a:ext cx="5182881" cy="3821107"/>
          </a:xfrm>
          <a:prstGeom prst="rect">
            <a:avLst/>
          </a:prstGeom>
          <a:noFill/>
          <a:ln>
            <a:noFill/>
          </a:ln>
        </p:spPr>
        <p:txBody>
          <a:bodyPr anchorCtr="0" anchor="t" bIns="45700" lIns="91425" spcFirstLastPara="1" rIns="0" wrap="square" tIns="0">
            <a:normAutofit lnSpcReduction="10000"/>
          </a:bodyPr>
          <a:lstStyle/>
          <a:p>
            <a:pPr indent="0" lvl="0" marL="0" rtl="0" algn="l">
              <a:lnSpc>
                <a:spcPct val="100000"/>
              </a:lnSpc>
              <a:spcBef>
                <a:spcPts val="0"/>
              </a:spcBef>
              <a:spcAft>
                <a:spcPts val="0"/>
              </a:spcAft>
              <a:buSzPts val="1400"/>
              <a:buNone/>
            </a:pPr>
            <a:r>
              <a:rPr lang="en-US"/>
              <a:t>Lead Auditor e formatore esperto con una comprovata esperienza di lavoro nel settore dei servizi. Competente in tutti i tipi di audit, tra cui ISO 27001, sistemi informativi, gestione dei servizi IT, privacy, qualità e continuità operativa. </a:t>
            </a:r>
            <a:endParaRPr/>
          </a:p>
          <a:p>
            <a:pPr indent="0" lvl="0" marL="0" rtl="0" algn="l">
              <a:lnSpc>
                <a:spcPct val="100000"/>
              </a:lnSpc>
              <a:spcBef>
                <a:spcPts val="1800"/>
              </a:spcBef>
              <a:spcAft>
                <a:spcPts val="0"/>
              </a:spcAft>
              <a:buSzPts val="1400"/>
              <a:buNone/>
            </a:pPr>
            <a:r>
              <a:rPr lang="en-US"/>
              <a:t>Una persona con forti capacità comunicative e gestionali, affinate grazie alla conduzione di oltre 1500 audit, all'erogazione di più di 500 corsi di formazione e alla gestione di team a livello nazionale o internazionale.</a:t>
            </a:r>
            <a:endParaRPr/>
          </a:p>
          <a:p>
            <a:pPr indent="0" lvl="0" marL="0" rtl="0" algn="l">
              <a:lnSpc>
                <a:spcPct val="100000"/>
              </a:lnSpc>
              <a:spcBef>
                <a:spcPts val="1800"/>
              </a:spcBef>
              <a:spcAft>
                <a:spcPts val="0"/>
              </a:spcAft>
              <a:buSzPts val="1400"/>
              <a:buNone/>
            </a:pPr>
            <a:r>
              <a:t/>
            </a:r>
            <a:endParaRPr/>
          </a:p>
          <a:p>
            <a:pPr indent="-274320" lvl="0" marL="274320" rtl="0" algn="l">
              <a:lnSpc>
                <a:spcPct val="100000"/>
              </a:lnSpc>
              <a:spcBef>
                <a:spcPts val="600"/>
              </a:spcBef>
              <a:spcAft>
                <a:spcPts val="0"/>
              </a:spcAft>
              <a:buSzPts val="1400"/>
              <a:buChar char="o"/>
            </a:pPr>
            <a:r>
              <a:rPr lang="en-US"/>
              <a:t>Membro del CEN/CLC/JTC 13 "Cybersecurity e protezione dei dati".</a:t>
            </a:r>
            <a:endParaRPr/>
          </a:p>
          <a:p>
            <a:pPr indent="-274320" lvl="0" marL="274320" rtl="0" algn="l">
              <a:lnSpc>
                <a:spcPct val="100000"/>
              </a:lnSpc>
              <a:spcBef>
                <a:spcPts val="0"/>
              </a:spcBef>
              <a:spcAft>
                <a:spcPts val="0"/>
              </a:spcAft>
              <a:buSzPts val="1400"/>
              <a:buChar char="o"/>
            </a:pPr>
            <a:r>
              <a:rPr lang="en-US"/>
              <a:t>Membro dell'ISO/IEC JTC1 SC27 "Information Security, Cybersecurity &amp; Data Privacy".</a:t>
            </a:r>
            <a:endParaRPr/>
          </a:p>
          <a:p>
            <a:pPr indent="-274320" lvl="0" marL="274320" rtl="0" algn="l">
              <a:lnSpc>
                <a:spcPct val="100000"/>
              </a:lnSpc>
              <a:spcBef>
                <a:spcPts val="0"/>
              </a:spcBef>
              <a:spcAft>
                <a:spcPts val="0"/>
              </a:spcAft>
              <a:buSzPts val="1400"/>
              <a:buChar char="o"/>
            </a:pPr>
            <a:r>
              <a:rPr lang="en-US"/>
              <a:t>Membro del gruppo di lavoro ad hoc sul quadro europeo delle competenze in materia di cibersicurezza</a:t>
            </a:r>
            <a:endParaRPr/>
          </a:p>
          <a:p>
            <a:pPr indent="0" lvl="0" marL="0" rtl="0" algn="l">
              <a:lnSpc>
                <a:spcPct val="100000"/>
              </a:lnSpc>
              <a:spcBef>
                <a:spcPts val="1200"/>
              </a:spcBef>
              <a:spcAft>
                <a:spcPts val="0"/>
              </a:spcAft>
              <a:buSzPts val="1400"/>
              <a:buNone/>
            </a:pPr>
            <a:r>
              <a:t/>
            </a:r>
            <a:endParaRPr/>
          </a:p>
        </p:txBody>
      </p:sp>
      <p:cxnSp>
        <p:nvCxnSpPr>
          <p:cNvPr id="321" name="Google Shape;321;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2" name="Google Shape;322;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323" name="Google Shape;323;p8"/>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grpSp>
        <p:nvGrpSpPr>
          <p:cNvPr id="324" name="Google Shape;324;p8"/>
          <p:cNvGrpSpPr/>
          <p:nvPr/>
        </p:nvGrpSpPr>
        <p:grpSpPr>
          <a:xfrm>
            <a:off x="7549377" y="6167336"/>
            <a:ext cx="3294001" cy="612000"/>
            <a:chOff x="5179092" y="5483822"/>
            <a:chExt cx="3294001" cy="612000"/>
          </a:xfrm>
        </p:grpSpPr>
        <p:pic>
          <p:nvPicPr>
            <p:cNvPr id="325" name="Google Shape;325;p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26" name="Google Shape;326;p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pic>
        <p:nvPicPr>
          <p:cNvPr id="1355" name="Google Shape;1355;p80"/>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56" name="Google Shape;1356;p8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357" name="Google Shape;1357;p80"/>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A.6.1.3 Contatto con le autorità</a:t>
            </a:r>
            <a:endParaRPr/>
          </a:p>
          <a:p>
            <a:pPr indent="0" lvl="0" marL="0" rtl="0" algn="l">
              <a:lnSpc>
                <a:spcPct val="100000"/>
              </a:lnSpc>
              <a:spcBef>
                <a:spcPts val="1400"/>
              </a:spcBef>
              <a:spcAft>
                <a:spcPts val="0"/>
              </a:spcAft>
              <a:buSzPts val="1600"/>
              <a:buNone/>
            </a:pPr>
            <a:r>
              <a:rPr lang="en-US" sz="1600"/>
              <a:t>A.6.1.4 Contatti con gruppi di interesse speciali</a:t>
            </a:r>
            <a:endParaRPr/>
          </a:p>
          <a:p>
            <a:pPr indent="0" lvl="0" marL="0" rtl="0" algn="l">
              <a:lnSpc>
                <a:spcPct val="100000"/>
              </a:lnSpc>
              <a:spcBef>
                <a:spcPts val="1400"/>
              </a:spcBef>
              <a:spcAft>
                <a:spcPts val="0"/>
              </a:spcAft>
              <a:buSzPts val="1600"/>
              <a:buNone/>
            </a:pPr>
            <a:r>
              <a:rPr lang="en-US" sz="1600"/>
              <a:t>A.8.1.3 Uso accettabile degli asset</a:t>
            </a:r>
            <a:endParaRPr/>
          </a:p>
          <a:p>
            <a:pPr indent="0" lvl="0" marL="0" rtl="0" algn="l">
              <a:lnSpc>
                <a:spcPct val="100000"/>
              </a:lnSpc>
              <a:spcBef>
                <a:spcPts val="1400"/>
              </a:spcBef>
              <a:spcAft>
                <a:spcPts val="0"/>
              </a:spcAft>
              <a:buSzPts val="1600"/>
              <a:buNone/>
            </a:pPr>
            <a:r>
              <a:rPr lang="en-US" sz="1600"/>
              <a:t>A.8.2.3 Gestione delle attività</a:t>
            </a:r>
            <a:endParaRPr/>
          </a:p>
          <a:p>
            <a:pPr indent="0" lvl="0" marL="0" rtl="0" algn="l">
              <a:lnSpc>
                <a:spcPct val="100000"/>
              </a:lnSpc>
              <a:spcBef>
                <a:spcPts val="1400"/>
              </a:spcBef>
              <a:spcAft>
                <a:spcPts val="0"/>
              </a:spcAft>
              <a:buSzPts val="1600"/>
              <a:buNone/>
            </a:pPr>
            <a:r>
              <a:rPr lang="en-US" sz="1600"/>
              <a:t>A.8.3.3 Trasferimento dei supporti fisici</a:t>
            </a:r>
            <a:endParaRPr/>
          </a:p>
          <a:p>
            <a:pPr indent="0" lvl="0" marL="0" rtl="0" algn="l">
              <a:lnSpc>
                <a:spcPct val="100000"/>
              </a:lnSpc>
              <a:spcBef>
                <a:spcPts val="1400"/>
              </a:spcBef>
              <a:spcAft>
                <a:spcPts val="0"/>
              </a:spcAft>
              <a:buSzPts val="1600"/>
              <a:buNone/>
            </a:pPr>
            <a:r>
              <a:rPr lang="en-US" sz="1600"/>
              <a:t>A.9.2.4 Gestione delle informazioni segrete di autenticazione degli utenti </a:t>
            </a:r>
            <a:r>
              <a:rPr b="1" i="1" lang="en-US" sz="1200"/>
              <a:t>(anche se va notato che la pressione del tempo che si riscontra nelle situazioni di erogazione della salute può rendere difficile l'uso efficace delle password. Molte organizzazioni sanitarie hanno preso in considerazione l'adozione di tecnologie di autenticazione alternative per risolvere questo problema).</a:t>
            </a:r>
            <a:endParaRPr/>
          </a:p>
          <a:p>
            <a:pPr indent="0" lvl="0" marL="0" rtl="0" algn="l">
              <a:lnSpc>
                <a:spcPct val="100000"/>
              </a:lnSpc>
              <a:spcBef>
                <a:spcPts val="1400"/>
              </a:spcBef>
              <a:spcAft>
                <a:spcPts val="0"/>
              </a:spcAft>
              <a:buSzPts val="1600"/>
              <a:buNone/>
            </a:pPr>
            <a:r>
              <a:rPr lang="en-US" sz="1600"/>
              <a:t>A.9.4.2 Procedure di accesso sicure</a:t>
            </a:r>
            <a:endParaRPr/>
          </a:p>
        </p:txBody>
      </p:sp>
      <p:sp>
        <p:nvSpPr>
          <p:cNvPr id="1358" name="Google Shape;1358;p8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59" name="Google Shape;1359;p8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360" name="Google Shape;1360;p80"/>
          <p:cNvGrpSpPr/>
          <p:nvPr/>
        </p:nvGrpSpPr>
        <p:grpSpPr>
          <a:xfrm>
            <a:off x="7549377" y="6167336"/>
            <a:ext cx="3294001" cy="612000"/>
            <a:chOff x="5179092" y="5483822"/>
            <a:chExt cx="3294001" cy="612000"/>
          </a:xfrm>
        </p:grpSpPr>
        <p:pic>
          <p:nvPicPr>
            <p:cNvPr id="1361" name="Google Shape;1361;p80"/>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62" name="Google Shape;1362;p80"/>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pic>
        <p:nvPicPr>
          <p:cNvPr id="1367" name="Google Shape;1367;p81"/>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68" name="Google Shape;1368;p8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369" name="Google Shape;1369;p81"/>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A.9.4.3 Sistema di gestione delle password</a:t>
            </a:r>
            <a:endParaRPr/>
          </a:p>
          <a:p>
            <a:pPr indent="0" lvl="0" marL="0" rtl="0" algn="l">
              <a:lnSpc>
                <a:spcPct val="100000"/>
              </a:lnSpc>
              <a:spcBef>
                <a:spcPts val="1400"/>
              </a:spcBef>
              <a:spcAft>
                <a:spcPts val="0"/>
              </a:spcAft>
              <a:buSzPts val="1600"/>
              <a:buNone/>
            </a:pPr>
            <a:r>
              <a:rPr lang="en-US" sz="1600"/>
              <a:t>A.9.4.4 Uso di programmi di utilità privilegiati</a:t>
            </a:r>
            <a:endParaRPr/>
          </a:p>
          <a:p>
            <a:pPr indent="0" lvl="0" marL="0" rtl="0" algn="l">
              <a:lnSpc>
                <a:spcPct val="100000"/>
              </a:lnSpc>
              <a:spcBef>
                <a:spcPts val="1400"/>
              </a:spcBef>
              <a:spcAft>
                <a:spcPts val="0"/>
              </a:spcAft>
              <a:buSzPts val="1600"/>
              <a:buNone/>
            </a:pPr>
            <a:r>
              <a:rPr lang="en-US" sz="1600"/>
              <a:t>A.9.4.5 Controllo dell'accesso al codice sorgente del programma</a:t>
            </a:r>
            <a:endParaRPr/>
          </a:p>
          <a:p>
            <a:pPr indent="0" lvl="0" marL="0" rtl="0" algn="l">
              <a:lnSpc>
                <a:spcPct val="100000"/>
              </a:lnSpc>
              <a:spcBef>
                <a:spcPts val="1400"/>
              </a:spcBef>
              <a:spcAft>
                <a:spcPts val="0"/>
              </a:spcAft>
              <a:buSzPts val="1600"/>
              <a:buNone/>
            </a:pPr>
            <a:r>
              <a:rPr lang="en-US" sz="1600"/>
              <a:t>A.11.1.3 Messa in sicurezza di uffici, locali e strutture</a:t>
            </a:r>
            <a:endParaRPr/>
          </a:p>
          <a:p>
            <a:pPr indent="0" lvl="0" marL="0" rtl="0" algn="l">
              <a:lnSpc>
                <a:spcPct val="100000"/>
              </a:lnSpc>
              <a:spcBef>
                <a:spcPts val="1400"/>
              </a:spcBef>
              <a:spcAft>
                <a:spcPts val="0"/>
              </a:spcAft>
              <a:buSzPts val="1600"/>
              <a:buNone/>
            </a:pPr>
            <a:r>
              <a:rPr lang="en-US" sz="1600"/>
              <a:t>A.11.1.5 Lavorare in aree sicure</a:t>
            </a:r>
            <a:endParaRPr/>
          </a:p>
          <a:p>
            <a:pPr indent="0" lvl="0" marL="0" rtl="0" algn="l">
              <a:lnSpc>
                <a:spcPct val="100000"/>
              </a:lnSpc>
              <a:spcBef>
                <a:spcPts val="1400"/>
              </a:spcBef>
              <a:spcAft>
                <a:spcPts val="0"/>
              </a:spcAft>
              <a:buSzPts val="1600"/>
              <a:buNone/>
            </a:pPr>
            <a:r>
              <a:rPr lang="en-US" sz="1600"/>
              <a:t>A.11.2.2 Utilità di supporto</a:t>
            </a:r>
            <a:endParaRPr/>
          </a:p>
          <a:p>
            <a:pPr indent="0" lvl="0" marL="0" rtl="0" algn="l">
              <a:lnSpc>
                <a:spcPct val="100000"/>
              </a:lnSpc>
              <a:spcBef>
                <a:spcPts val="1400"/>
              </a:spcBef>
              <a:spcAft>
                <a:spcPts val="0"/>
              </a:spcAft>
              <a:buSzPts val="1600"/>
              <a:buNone/>
            </a:pPr>
            <a:r>
              <a:rPr lang="en-US" sz="1600"/>
              <a:t>A.11.2.7 Smaltimento o riutilizzo sicuro delle attrezzature</a:t>
            </a:r>
            <a:endParaRPr/>
          </a:p>
          <a:p>
            <a:pPr indent="0" lvl="0" marL="0" rtl="0" algn="l">
              <a:lnSpc>
                <a:spcPct val="100000"/>
              </a:lnSpc>
              <a:spcBef>
                <a:spcPts val="1400"/>
              </a:spcBef>
              <a:spcAft>
                <a:spcPts val="0"/>
              </a:spcAft>
              <a:buSzPts val="1600"/>
              <a:buNone/>
            </a:pPr>
            <a:r>
              <a:rPr lang="en-US" sz="1600"/>
              <a:t>A.11.2.8 Apparecchiatura utente non presidiata</a:t>
            </a:r>
            <a:endParaRPr/>
          </a:p>
          <a:p>
            <a:pPr indent="0" lvl="0" marL="0" rtl="0" algn="l">
              <a:lnSpc>
                <a:spcPct val="100000"/>
              </a:lnSpc>
              <a:spcBef>
                <a:spcPts val="1400"/>
              </a:spcBef>
              <a:spcAft>
                <a:spcPts val="0"/>
              </a:spcAft>
              <a:buSzPts val="1600"/>
              <a:buNone/>
            </a:pPr>
            <a:r>
              <a:rPr lang="en-US" sz="1600"/>
              <a:t>A.12.1.1 Procedure operative documentate</a:t>
            </a:r>
            <a:endParaRPr/>
          </a:p>
        </p:txBody>
      </p:sp>
      <p:sp>
        <p:nvSpPr>
          <p:cNvPr id="1370" name="Google Shape;1370;p8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71" name="Google Shape;1371;p8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372" name="Google Shape;1372;p81"/>
          <p:cNvGrpSpPr/>
          <p:nvPr/>
        </p:nvGrpSpPr>
        <p:grpSpPr>
          <a:xfrm>
            <a:off x="7549377" y="6167336"/>
            <a:ext cx="3294001" cy="612000"/>
            <a:chOff x="5179092" y="5483822"/>
            <a:chExt cx="3294001" cy="612000"/>
          </a:xfrm>
        </p:grpSpPr>
        <p:pic>
          <p:nvPicPr>
            <p:cNvPr id="1373" name="Google Shape;1373;p8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74" name="Google Shape;1374;p8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pic>
        <p:nvPicPr>
          <p:cNvPr id="1379" name="Google Shape;1379;p82"/>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80" name="Google Shape;1380;p8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381" name="Google Shape;1381;p82"/>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A.12.1.3 Gestione della capacità</a:t>
            </a:r>
            <a:endParaRPr/>
          </a:p>
          <a:p>
            <a:pPr indent="0" lvl="0" marL="0" rtl="0" algn="l">
              <a:lnSpc>
                <a:spcPct val="100000"/>
              </a:lnSpc>
              <a:spcBef>
                <a:spcPts val="1400"/>
              </a:spcBef>
              <a:spcAft>
                <a:spcPts val="0"/>
              </a:spcAft>
              <a:buSzPts val="1600"/>
              <a:buNone/>
            </a:pPr>
            <a:r>
              <a:rPr lang="en-US" sz="1600"/>
              <a:t>A.12.6.1 Gestione delle vulnerabilità tecniche</a:t>
            </a:r>
            <a:endParaRPr/>
          </a:p>
          <a:p>
            <a:pPr indent="0" lvl="0" marL="0" rtl="0" algn="l">
              <a:lnSpc>
                <a:spcPct val="100000"/>
              </a:lnSpc>
              <a:spcBef>
                <a:spcPts val="1400"/>
              </a:spcBef>
              <a:spcAft>
                <a:spcPts val="0"/>
              </a:spcAft>
              <a:buSzPts val="1600"/>
              <a:buNone/>
            </a:pPr>
            <a:r>
              <a:rPr lang="en-US" sz="1600"/>
              <a:t>A.12.6.2 Restrizioni all'installazione del software</a:t>
            </a:r>
            <a:endParaRPr/>
          </a:p>
          <a:p>
            <a:pPr indent="0" lvl="0" marL="0" rtl="0" algn="l">
              <a:lnSpc>
                <a:spcPct val="100000"/>
              </a:lnSpc>
              <a:spcBef>
                <a:spcPts val="1400"/>
              </a:spcBef>
              <a:spcAft>
                <a:spcPts val="0"/>
              </a:spcAft>
              <a:buSzPts val="1600"/>
              <a:buNone/>
            </a:pPr>
            <a:r>
              <a:rPr lang="en-US" sz="1600"/>
              <a:t>A.12.7.1 Controlli di audit dei sistemi informativi</a:t>
            </a:r>
            <a:endParaRPr/>
          </a:p>
          <a:p>
            <a:pPr indent="0" lvl="0" marL="0" rtl="0" algn="l">
              <a:lnSpc>
                <a:spcPct val="100000"/>
              </a:lnSpc>
              <a:spcBef>
                <a:spcPts val="1400"/>
              </a:spcBef>
              <a:spcAft>
                <a:spcPts val="0"/>
              </a:spcAft>
              <a:buSzPts val="1600"/>
              <a:buNone/>
            </a:pPr>
            <a:r>
              <a:rPr lang="en-US" sz="1600"/>
              <a:t>A.13.1.1 Controlli di rete</a:t>
            </a:r>
            <a:endParaRPr/>
          </a:p>
          <a:p>
            <a:pPr indent="0" lvl="0" marL="0" rtl="0" algn="l">
              <a:lnSpc>
                <a:spcPct val="100000"/>
              </a:lnSpc>
              <a:spcBef>
                <a:spcPts val="1400"/>
              </a:spcBef>
              <a:spcAft>
                <a:spcPts val="0"/>
              </a:spcAft>
              <a:buSzPts val="1600"/>
              <a:buNone/>
            </a:pPr>
            <a:r>
              <a:rPr lang="en-US" sz="1600"/>
              <a:t>A.13.1.3 Segregazione in rete</a:t>
            </a:r>
            <a:endParaRPr/>
          </a:p>
          <a:p>
            <a:pPr indent="0" lvl="0" marL="0" rtl="0" algn="l">
              <a:lnSpc>
                <a:spcPct val="100000"/>
              </a:lnSpc>
              <a:spcBef>
                <a:spcPts val="1400"/>
              </a:spcBef>
              <a:spcAft>
                <a:spcPts val="0"/>
              </a:spcAft>
              <a:buSzPts val="1600"/>
              <a:buNone/>
            </a:pPr>
            <a:r>
              <a:rPr lang="en-US" sz="1600"/>
              <a:t>A.13.2.2 Accordi sul trasferimento di informazioni</a:t>
            </a:r>
            <a:endParaRPr/>
          </a:p>
          <a:p>
            <a:pPr indent="0" lvl="0" marL="0" rtl="0" algn="l">
              <a:lnSpc>
                <a:spcPct val="100000"/>
              </a:lnSpc>
              <a:spcBef>
                <a:spcPts val="1400"/>
              </a:spcBef>
              <a:spcAft>
                <a:spcPts val="0"/>
              </a:spcAft>
              <a:buSzPts val="1600"/>
              <a:buNone/>
            </a:pPr>
            <a:r>
              <a:rPr lang="en-US" sz="1600"/>
              <a:t>A.14.1.1 Analisi e specifica dei requisiti di sicurezza delle informazioni</a:t>
            </a:r>
            <a:endParaRPr/>
          </a:p>
        </p:txBody>
      </p:sp>
      <p:sp>
        <p:nvSpPr>
          <p:cNvPr id="1382" name="Google Shape;1382;p8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83" name="Google Shape;1383;p8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384" name="Google Shape;1384;p82"/>
          <p:cNvGrpSpPr/>
          <p:nvPr/>
        </p:nvGrpSpPr>
        <p:grpSpPr>
          <a:xfrm>
            <a:off x="7549377" y="6167336"/>
            <a:ext cx="3294001" cy="612000"/>
            <a:chOff x="5179092" y="5483822"/>
            <a:chExt cx="3294001" cy="612000"/>
          </a:xfrm>
        </p:grpSpPr>
        <p:pic>
          <p:nvPicPr>
            <p:cNvPr id="1385" name="Google Shape;1385;p8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86" name="Google Shape;1386;p8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83"/>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392" name="Google Shape;1392;p8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393" name="Google Shape;1393;p83"/>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A.14.2.1 Politica di sviluppo sicuro</a:t>
            </a:r>
            <a:endParaRPr/>
          </a:p>
          <a:p>
            <a:pPr indent="0" lvl="0" marL="0" rtl="0" algn="l">
              <a:lnSpc>
                <a:spcPct val="100000"/>
              </a:lnSpc>
              <a:spcBef>
                <a:spcPts val="1400"/>
              </a:spcBef>
              <a:spcAft>
                <a:spcPts val="0"/>
              </a:spcAft>
              <a:buSzPts val="1600"/>
              <a:buNone/>
            </a:pPr>
            <a:r>
              <a:rPr lang="en-US" sz="1600"/>
              <a:t>A.14.2.2 Procedure di controllo delle modifiche al sistema</a:t>
            </a:r>
            <a:endParaRPr/>
          </a:p>
          <a:p>
            <a:pPr indent="0" lvl="0" marL="0" rtl="0" algn="l">
              <a:lnSpc>
                <a:spcPct val="100000"/>
              </a:lnSpc>
              <a:spcBef>
                <a:spcPts val="1400"/>
              </a:spcBef>
              <a:spcAft>
                <a:spcPts val="0"/>
              </a:spcAft>
              <a:buSzPts val="1600"/>
              <a:buNone/>
            </a:pPr>
            <a:r>
              <a:rPr lang="en-US" sz="1600"/>
              <a:t>A.14.2.3 Revisione tecnica delle applicazioni dopo le modifiche alla piattaforma operativa</a:t>
            </a:r>
            <a:endParaRPr/>
          </a:p>
          <a:p>
            <a:pPr indent="0" lvl="0" marL="0" rtl="0" algn="l">
              <a:lnSpc>
                <a:spcPct val="100000"/>
              </a:lnSpc>
              <a:spcBef>
                <a:spcPts val="1400"/>
              </a:spcBef>
              <a:spcAft>
                <a:spcPts val="0"/>
              </a:spcAft>
              <a:buSzPts val="1600"/>
              <a:buNone/>
            </a:pPr>
            <a:r>
              <a:rPr lang="en-US" sz="1600"/>
              <a:t>A.14.2.4 Restrizioni alle modifiche dei pacchetti software</a:t>
            </a:r>
            <a:endParaRPr/>
          </a:p>
          <a:p>
            <a:pPr indent="0" lvl="0" marL="0" rtl="0" algn="l">
              <a:lnSpc>
                <a:spcPct val="100000"/>
              </a:lnSpc>
              <a:spcBef>
                <a:spcPts val="1400"/>
              </a:spcBef>
              <a:spcAft>
                <a:spcPts val="0"/>
              </a:spcAft>
              <a:buSzPts val="1600"/>
              <a:buNone/>
            </a:pPr>
            <a:r>
              <a:rPr lang="en-US" sz="1600"/>
              <a:t>A.14.2.5 Principi di ingegneria del sistema sicuro</a:t>
            </a:r>
            <a:endParaRPr/>
          </a:p>
          <a:p>
            <a:pPr indent="0" lvl="0" marL="0" rtl="0" algn="l">
              <a:lnSpc>
                <a:spcPct val="100000"/>
              </a:lnSpc>
              <a:spcBef>
                <a:spcPts val="1400"/>
              </a:spcBef>
              <a:spcAft>
                <a:spcPts val="0"/>
              </a:spcAft>
              <a:buSzPts val="1600"/>
              <a:buNone/>
            </a:pPr>
            <a:r>
              <a:rPr lang="en-US" sz="1600"/>
              <a:t>A.14.2.6 Ambiente di sviluppo sicuro</a:t>
            </a:r>
            <a:endParaRPr/>
          </a:p>
          <a:p>
            <a:pPr indent="0" lvl="0" marL="0" rtl="0" algn="l">
              <a:lnSpc>
                <a:spcPct val="100000"/>
              </a:lnSpc>
              <a:spcBef>
                <a:spcPts val="1400"/>
              </a:spcBef>
              <a:spcAft>
                <a:spcPts val="0"/>
              </a:spcAft>
              <a:buSzPts val="1600"/>
              <a:buNone/>
            </a:pPr>
            <a:r>
              <a:rPr lang="en-US" sz="1600"/>
              <a:t>A.14.2.7 Sviluppo in outsourcing</a:t>
            </a:r>
            <a:endParaRPr/>
          </a:p>
          <a:p>
            <a:pPr indent="0" lvl="0" marL="0" rtl="0" algn="l">
              <a:lnSpc>
                <a:spcPct val="100000"/>
              </a:lnSpc>
              <a:spcBef>
                <a:spcPts val="1400"/>
              </a:spcBef>
              <a:spcAft>
                <a:spcPts val="0"/>
              </a:spcAft>
              <a:buSzPts val="1600"/>
              <a:buNone/>
            </a:pPr>
            <a:r>
              <a:rPr lang="en-US" sz="1600"/>
              <a:t>A.14.2.8 Test di sicurezza del sistema</a:t>
            </a:r>
            <a:endParaRPr/>
          </a:p>
        </p:txBody>
      </p:sp>
      <p:sp>
        <p:nvSpPr>
          <p:cNvPr id="1394" name="Google Shape;1394;p8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395" name="Google Shape;1395;p8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396" name="Google Shape;1396;p83"/>
          <p:cNvGrpSpPr/>
          <p:nvPr/>
        </p:nvGrpSpPr>
        <p:grpSpPr>
          <a:xfrm>
            <a:off x="7549377" y="6167336"/>
            <a:ext cx="3294001" cy="612000"/>
            <a:chOff x="5179092" y="5483822"/>
            <a:chExt cx="3294001" cy="612000"/>
          </a:xfrm>
        </p:grpSpPr>
        <p:pic>
          <p:nvPicPr>
            <p:cNvPr id="1397" name="Google Shape;1397;p8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398" name="Google Shape;1398;p8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pic>
        <p:nvPicPr>
          <p:cNvPr id="1403" name="Google Shape;1403;p84"/>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404" name="Google Shape;1404;p8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405" name="Google Shape;1405;p84"/>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A.15.1.3 Filiera delle tecnologie dell'informazione e della comunicazione</a:t>
            </a:r>
            <a:endParaRPr/>
          </a:p>
          <a:p>
            <a:pPr indent="0" lvl="0" marL="0" rtl="0" algn="l">
              <a:lnSpc>
                <a:spcPct val="100000"/>
              </a:lnSpc>
              <a:spcBef>
                <a:spcPts val="1400"/>
              </a:spcBef>
              <a:spcAft>
                <a:spcPts val="0"/>
              </a:spcAft>
              <a:buSzPts val="1600"/>
              <a:buNone/>
            </a:pPr>
            <a:r>
              <a:rPr lang="en-US" sz="1600"/>
              <a:t>A.15.2.1 Monitoraggio e revisione dei servizi dei fornitori</a:t>
            </a:r>
            <a:endParaRPr/>
          </a:p>
          <a:p>
            <a:pPr indent="0" lvl="0" marL="0" rtl="0" algn="l">
              <a:lnSpc>
                <a:spcPct val="100000"/>
              </a:lnSpc>
              <a:spcBef>
                <a:spcPts val="1400"/>
              </a:spcBef>
              <a:spcAft>
                <a:spcPts val="0"/>
              </a:spcAft>
              <a:buSzPts val="1600"/>
              <a:buNone/>
            </a:pPr>
            <a:r>
              <a:rPr lang="en-US" sz="1600"/>
              <a:t>A.15.2.2 Gestione delle modifiche ai servizi dei fornitori</a:t>
            </a:r>
            <a:endParaRPr/>
          </a:p>
          <a:p>
            <a:pPr indent="0" lvl="0" marL="0" rtl="0" algn="l">
              <a:lnSpc>
                <a:spcPct val="100000"/>
              </a:lnSpc>
              <a:spcBef>
                <a:spcPts val="1400"/>
              </a:spcBef>
              <a:spcAft>
                <a:spcPts val="0"/>
              </a:spcAft>
              <a:buSzPts val="1600"/>
              <a:buNone/>
            </a:pPr>
            <a:r>
              <a:rPr lang="en-US" sz="1600"/>
              <a:t>A.16.1.3 Segnalazione delle debolezze della sicurezza delle informazioni</a:t>
            </a:r>
            <a:endParaRPr/>
          </a:p>
          <a:p>
            <a:pPr indent="0" lvl="0" marL="0" rtl="0" algn="l">
              <a:lnSpc>
                <a:spcPct val="100000"/>
              </a:lnSpc>
              <a:spcBef>
                <a:spcPts val="1400"/>
              </a:spcBef>
              <a:spcAft>
                <a:spcPts val="0"/>
              </a:spcAft>
              <a:buSzPts val="1600"/>
              <a:buNone/>
            </a:pPr>
            <a:r>
              <a:rPr lang="en-US" sz="1600"/>
              <a:t>A.16.1.5 Risposta agli incidenti di sicurezza delle informazioni</a:t>
            </a:r>
            <a:endParaRPr/>
          </a:p>
          <a:p>
            <a:pPr indent="0" lvl="0" marL="0" rtl="0" algn="l">
              <a:lnSpc>
                <a:spcPct val="100000"/>
              </a:lnSpc>
              <a:spcBef>
                <a:spcPts val="1400"/>
              </a:spcBef>
              <a:spcAft>
                <a:spcPts val="0"/>
              </a:spcAft>
              <a:buSzPts val="1600"/>
              <a:buNone/>
            </a:pPr>
            <a:r>
              <a:rPr lang="en-US" sz="1600"/>
              <a:t>A.16.1.6 Apprendere dagli incidenti di sicurezza delle informazioni</a:t>
            </a:r>
            <a:endParaRPr/>
          </a:p>
          <a:p>
            <a:pPr indent="0" lvl="0" marL="0" rtl="0" algn="l">
              <a:lnSpc>
                <a:spcPct val="100000"/>
              </a:lnSpc>
              <a:spcBef>
                <a:spcPts val="1400"/>
              </a:spcBef>
              <a:spcAft>
                <a:spcPts val="0"/>
              </a:spcAft>
              <a:buSzPts val="1600"/>
              <a:buNone/>
            </a:pPr>
            <a:r>
              <a:rPr lang="en-US" sz="1600"/>
              <a:t>A.17.1.3 Verifica, revisione e valutazione della continuità della sicurezza delle informazioni.</a:t>
            </a:r>
            <a:endParaRPr/>
          </a:p>
        </p:txBody>
      </p:sp>
      <p:sp>
        <p:nvSpPr>
          <p:cNvPr id="1406" name="Google Shape;1406;p8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407" name="Google Shape;1407;p8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408" name="Google Shape;1408;p84"/>
          <p:cNvGrpSpPr/>
          <p:nvPr/>
        </p:nvGrpSpPr>
        <p:grpSpPr>
          <a:xfrm>
            <a:off x="7549377" y="6167336"/>
            <a:ext cx="3294001" cy="612000"/>
            <a:chOff x="5179092" y="5483822"/>
            <a:chExt cx="3294001" cy="612000"/>
          </a:xfrm>
        </p:grpSpPr>
        <p:pic>
          <p:nvPicPr>
            <p:cNvPr id="1409" name="Google Shape;1409;p84"/>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410" name="Google Shape;1410;p84"/>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pic>
        <p:nvPicPr>
          <p:cNvPr id="1415" name="Google Shape;1415;p85"/>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416" name="Google Shape;1416;p8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Controlli senza ulteriori indicazioni per la gestione della sicurezza delle informazioni in ambito sanitario.</a:t>
            </a:r>
            <a:endParaRPr/>
          </a:p>
        </p:txBody>
      </p:sp>
      <p:sp>
        <p:nvSpPr>
          <p:cNvPr id="1417" name="Google Shape;1417;p85"/>
          <p:cNvSpPr txBox="1"/>
          <p:nvPr>
            <p:ph idx="1" type="body"/>
          </p:nvPr>
        </p:nvSpPr>
        <p:spPr>
          <a:xfrm>
            <a:off x="796321" y="2252075"/>
            <a:ext cx="6367369" cy="383659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600"/>
              <a:buNone/>
            </a:pPr>
            <a:r>
              <a:rPr lang="en-US" sz="1600"/>
              <a:t>A.17.2.1 Disponibilità di strutture per l'elaborazione delle informazioni</a:t>
            </a:r>
            <a:endParaRPr/>
          </a:p>
          <a:p>
            <a:pPr indent="0" lvl="0" marL="0" rtl="0" algn="l">
              <a:lnSpc>
                <a:spcPct val="100000"/>
              </a:lnSpc>
              <a:spcBef>
                <a:spcPts val="1400"/>
              </a:spcBef>
              <a:spcAft>
                <a:spcPts val="0"/>
              </a:spcAft>
              <a:buSzPts val="1600"/>
              <a:buNone/>
            </a:pPr>
            <a:r>
              <a:rPr lang="en-US" sz="1600"/>
              <a:t>A.18.1.2 Diritti di proprietà intellettuale</a:t>
            </a:r>
            <a:endParaRPr/>
          </a:p>
          <a:p>
            <a:pPr indent="0" lvl="0" marL="0" rtl="0" algn="l">
              <a:lnSpc>
                <a:spcPct val="100000"/>
              </a:lnSpc>
              <a:spcBef>
                <a:spcPts val="1400"/>
              </a:spcBef>
              <a:spcAft>
                <a:spcPts val="0"/>
              </a:spcAft>
              <a:buSzPts val="1600"/>
              <a:buNone/>
            </a:pPr>
            <a:r>
              <a:rPr lang="en-US" sz="1600"/>
              <a:t>A.18.1.3 Protezione della documentazione</a:t>
            </a:r>
            <a:endParaRPr/>
          </a:p>
          <a:p>
            <a:pPr indent="0" lvl="0" marL="0" rtl="0" algn="l">
              <a:lnSpc>
                <a:spcPct val="100000"/>
              </a:lnSpc>
              <a:spcBef>
                <a:spcPts val="1400"/>
              </a:spcBef>
              <a:spcAft>
                <a:spcPts val="0"/>
              </a:spcAft>
              <a:buSzPts val="1600"/>
              <a:buNone/>
            </a:pPr>
            <a:r>
              <a:rPr lang="en-US" sz="1600"/>
              <a:t>A.18.1.5 Regolazione dei controlli crittografici</a:t>
            </a:r>
            <a:endParaRPr/>
          </a:p>
          <a:p>
            <a:pPr indent="0" lvl="0" marL="0" rtl="0" algn="l">
              <a:lnSpc>
                <a:spcPct val="100000"/>
              </a:lnSpc>
              <a:spcBef>
                <a:spcPts val="1400"/>
              </a:spcBef>
              <a:spcAft>
                <a:spcPts val="0"/>
              </a:spcAft>
              <a:buSzPts val="1600"/>
              <a:buNone/>
            </a:pPr>
            <a:r>
              <a:rPr lang="en-US" sz="1600"/>
              <a:t>A.18.2.1 Revisione indipendente della sicurezza delle informazioni</a:t>
            </a:r>
            <a:endParaRPr/>
          </a:p>
          <a:p>
            <a:pPr indent="0" lvl="0" marL="0" rtl="0" algn="l">
              <a:lnSpc>
                <a:spcPct val="100000"/>
              </a:lnSpc>
              <a:spcBef>
                <a:spcPts val="1400"/>
              </a:spcBef>
              <a:spcAft>
                <a:spcPts val="0"/>
              </a:spcAft>
              <a:buSzPts val="1600"/>
              <a:buNone/>
            </a:pPr>
            <a:r>
              <a:rPr lang="en-US" sz="1600"/>
              <a:t>A.18.2.2 Conformità alle politiche e agli standard di sicurezza</a:t>
            </a:r>
            <a:endParaRPr/>
          </a:p>
        </p:txBody>
      </p:sp>
      <p:sp>
        <p:nvSpPr>
          <p:cNvPr id="1418" name="Google Shape;1418;p8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419" name="Google Shape;1419;p8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pSp>
        <p:nvGrpSpPr>
          <p:cNvPr id="1420" name="Google Shape;1420;p85"/>
          <p:cNvGrpSpPr/>
          <p:nvPr/>
        </p:nvGrpSpPr>
        <p:grpSpPr>
          <a:xfrm>
            <a:off x="7549377" y="6167336"/>
            <a:ext cx="3294001" cy="612000"/>
            <a:chOff x="5179092" y="5483822"/>
            <a:chExt cx="3294001" cy="612000"/>
          </a:xfrm>
        </p:grpSpPr>
        <p:pic>
          <p:nvPicPr>
            <p:cNvPr id="1421" name="Google Shape;1421;p8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422" name="Google Shape;1422;p8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pic>
        <p:nvPicPr>
          <p:cNvPr id="1427" name="Google Shape;1427;p86"/>
          <p:cNvPicPr preferRelativeResize="0"/>
          <p:nvPr>
            <p:ph idx="2" type="pic"/>
          </p:nvPr>
        </p:nvPicPr>
        <p:blipFill rotWithShape="1">
          <a:blip r:embed="rId3">
            <a:alphaModFix/>
          </a:blip>
          <a:srcRect b="-20261" l="9715" r="-15577" t="-20261"/>
          <a:stretch/>
        </p:blipFill>
        <p:spPr>
          <a:xfrm flipH="1">
            <a:off x="7163691" y="0"/>
            <a:ext cx="5024825" cy="6858000"/>
          </a:xfrm>
          <a:prstGeom prst="rect">
            <a:avLst/>
          </a:prstGeom>
          <a:solidFill>
            <a:srgbClr val="FFFFFF"/>
          </a:solidFill>
          <a:ln>
            <a:noFill/>
          </a:ln>
        </p:spPr>
      </p:pic>
      <p:sp>
        <p:nvSpPr>
          <p:cNvPr id="1428" name="Google Shape;1428;p86"/>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Book Antiqua"/>
              <a:buNone/>
            </a:pPr>
            <a:r>
              <a:rPr lang="en-US" sz="2800"/>
              <a:t>Controlli con o senza indicazioni aggiuntive per la gestione della sicurezza delle informazioni in ambito sanitario.</a:t>
            </a:r>
            <a:endParaRPr sz="2800"/>
          </a:p>
        </p:txBody>
      </p:sp>
      <p:sp>
        <p:nvSpPr>
          <p:cNvPr id="1429" name="Google Shape;1429;p8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entury Gothic"/>
              <a:buNone/>
            </a:pPr>
            <a:r>
              <a:rPr b="0" i="0" lang="en-US" sz="1100" u="none" cap="none" strike="noStrike">
                <a:solidFill>
                  <a:srgbClr val="000000"/>
                </a:solidFill>
                <a:latin typeface="Century Gothic"/>
                <a:ea typeface="Century Gothic"/>
                <a:cs typeface="Century Gothic"/>
                <a:sym typeface="Century Gothic"/>
              </a:rPr>
              <a:t>MODULO DI FORMAZIONE CSP NOME: MODELLO DI PRESENTAZIONE CREATO DA PR</a:t>
            </a:r>
            <a:endParaRPr b="0" i="0" sz="1100" u="none" cap="none" strike="noStrike">
              <a:solidFill>
                <a:srgbClr val="000000"/>
              </a:solidFill>
              <a:latin typeface="Century Gothic"/>
              <a:ea typeface="Century Gothic"/>
              <a:cs typeface="Century Gothic"/>
              <a:sym typeface="Century Gothic"/>
            </a:endParaRPr>
          </a:p>
        </p:txBody>
      </p:sp>
      <p:sp>
        <p:nvSpPr>
          <p:cNvPr id="1430" name="Google Shape;1430;p8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Century Gothic"/>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graphicFrame>
        <p:nvGraphicFramePr>
          <p:cNvPr id="1431" name="Google Shape;1431;p86"/>
          <p:cNvGraphicFramePr/>
          <p:nvPr/>
        </p:nvGraphicFramePr>
        <p:xfrm>
          <a:off x="796321" y="1968749"/>
          <a:ext cx="6104099" cy="4119924"/>
        </p:xfrm>
        <a:graphic>
          <a:graphicData uri="http://schemas.openxmlformats.org/drawingml/2006/chart">
            <c:chart r:id="rId4"/>
          </a:graphicData>
        </a:graphic>
      </p:graphicFrame>
      <p:grpSp>
        <p:nvGrpSpPr>
          <p:cNvPr id="1432" name="Google Shape;1432;p86"/>
          <p:cNvGrpSpPr/>
          <p:nvPr/>
        </p:nvGrpSpPr>
        <p:grpSpPr>
          <a:xfrm>
            <a:off x="7549377" y="6167336"/>
            <a:ext cx="3294001" cy="612000"/>
            <a:chOff x="5179092" y="5483822"/>
            <a:chExt cx="3294001" cy="612000"/>
          </a:xfrm>
        </p:grpSpPr>
        <p:pic>
          <p:nvPicPr>
            <p:cNvPr id="1433" name="Google Shape;1433;p86"/>
            <p:cNvPicPr preferRelativeResize="0"/>
            <p:nvPr/>
          </p:nvPicPr>
          <p:blipFill rotWithShape="1">
            <a:blip r:embed="rId5">
              <a:alphaModFix/>
            </a:blip>
            <a:srcRect b="0" l="0" r="0" t="0"/>
            <a:stretch/>
          </p:blipFill>
          <p:spPr>
            <a:xfrm>
              <a:off x="5179092" y="5483822"/>
              <a:ext cx="1530000" cy="612000"/>
            </a:xfrm>
            <a:prstGeom prst="rect">
              <a:avLst/>
            </a:prstGeom>
            <a:noFill/>
            <a:ln>
              <a:noFill/>
            </a:ln>
          </p:spPr>
        </p:pic>
        <p:pic>
          <p:nvPicPr>
            <p:cNvPr id="1434" name="Google Shape;1434;p86"/>
            <p:cNvPicPr preferRelativeResize="0"/>
            <p:nvPr/>
          </p:nvPicPr>
          <p:blipFill rotWithShape="1">
            <a:blip r:embed="rId6">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87"/>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1440" name="Google Shape;1440;p87"/>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1441" name="Google Shape;1441;p87"/>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a:t>ac@apiroplus.solutions</a:t>
            </a:r>
            <a:endParaRPr/>
          </a:p>
        </p:txBody>
      </p:sp>
      <p:grpSp>
        <p:nvGrpSpPr>
          <p:cNvPr id="1442" name="Google Shape;1442;p87"/>
          <p:cNvGrpSpPr/>
          <p:nvPr/>
        </p:nvGrpSpPr>
        <p:grpSpPr>
          <a:xfrm>
            <a:off x="4059704" y="0"/>
            <a:ext cx="2928883" cy="6871447"/>
            <a:chOff x="4059704" y="0"/>
            <a:chExt cx="2928883" cy="6871447"/>
          </a:xfrm>
        </p:grpSpPr>
        <p:sp>
          <p:nvSpPr>
            <p:cNvPr id="1443" name="Google Shape;1443;p87"/>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444" name="Google Shape;1444;p87"/>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grpSp>
        <p:nvGrpSpPr>
          <p:cNvPr id="1445" name="Google Shape;1445;p87"/>
          <p:cNvGrpSpPr/>
          <p:nvPr/>
        </p:nvGrpSpPr>
        <p:grpSpPr>
          <a:xfrm>
            <a:off x="7549377" y="6167336"/>
            <a:ext cx="3294001" cy="612000"/>
            <a:chOff x="5179092" y="5483822"/>
            <a:chExt cx="3294001" cy="612000"/>
          </a:xfrm>
        </p:grpSpPr>
        <p:pic>
          <p:nvPicPr>
            <p:cNvPr id="1446" name="Google Shape;1446;p8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447" name="Google Shape;1447;p8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332" name="Google Shape;332;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333" name="Google Shape;333;p9"/>
          <p:cNvSpPr txBox="1"/>
          <p:nvPr>
            <p:ph idx="3" type="body"/>
          </p:nvPr>
        </p:nvSpPr>
        <p:spPr>
          <a:xfrm>
            <a:off x="6498130" y="1977017"/>
            <a:ext cx="4546387"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US"/>
              <a:t>Sicurezza informatica nel settore sanitario</a:t>
            </a:r>
            <a:endParaRPr/>
          </a:p>
          <a:p>
            <a:pPr indent="-274320" lvl="0" marL="274320" rtl="0" algn="l">
              <a:lnSpc>
                <a:spcPct val="100000"/>
              </a:lnSpc>
              <a:spcBef>
                <a:spcPts val="1200"/>
              </a:spcBef>
              <a:spcAft>
                <a:spcPts val="0"/>
              </a:spcAft>
              <a:buSzPts val="1400"/>
              <a:buChar char="o"/>
            </a:pPr>
            <a:r>
              <a:rPr lang="en-US"/>
              <a:t>Quadro di gestione del rischio Processi di governance </a:t>
            </a:r>
            <a:endParaRPr/>
          </a:p>
          <a:p>
            <a:pPr indent="-274320" lvl="0" marL="274320" rtl="0" algn="l">
              <a:lnSpc>
                <a:spcPct val="100000"/>
              </a:lnSpc>
              <a:spcBef>
                <a:spcPts val="1200"/>
              </a:spcBef>
              <a:spcAft>
                <a:spcPts val="0"/>
              </a:spcAft>
              <a:buSzPts val="1400"/>
              <a:buChar char="o"/>
            </a:pPr>
            <a:r>
              <a:rPr lang="en-US"/>
              <a:t>Ruolo, responsabilità e autorità</a:t>
            </a:r>
            <a:endParaRPr/>
          </a:p>
          <a:p>
            <a:pPr indent="-274320" lvl="0" marL="274320" rtl="0" algn="l">
              <a:lnSpc>
                <a:spcPct val="100000"/>
              </a:lnSpc>
              <a:spcBef>
                <a:spcPts val="1200"/>
              </a:spcBef>
              <a:spcAft>
                <a:spcPts val="0"/>
              </a:spcAft>
              <a:buSzPts val="1400"/>
              <a:buChar char="o"/>
            </a:pPr>
            <a:r>
              <a:rPr lang="en-US"/>
              <a:t>Controlli di sicurezza e standard specifici del settore relativi alla gestione e alla governance della sicurezza.</a:t>
            </a:r>
            <a:endParaRPr/>
          </a:p>
        </p:txBody>
      </p:sp>
      <p:cxnSp>
        <p:nvCxnSpPr>
          <p:cNvPr id="334" name="Google Shape;334;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5" name="Google Shape;335;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336" name="Google Shape;336;p9"/>
          <p:cNvPicPr preferRelativeResize="0"/>
          <p:nvPr>
            <p:ph idx="2" type="pic"/>
          </p:nvPr>
        </p:nvPicPr>
        <p:blipFill rotWithShape="1">
          <a:blip r:embed="rId3">
            <a:alphaModFix/>
          </a:blip>
          <a:srcRect b="10829" l="0" r="0" t="10829"/>
          <a:stretch/>
        </p:blipFill>
        <p:spPr>
          <a:xfrm>
            <a:off x="0" y="-2235"/>
            <a:ext cx="5840730" cy="6862275"/>
          </a:xfrm>
          <a:prstGeom prst="rect">
            <a:avLst/>
          </a:prstGeom>
          <a:solidFill>
            <a:schemeClr val="lt2"/>
          </a:solidFill>
          <a:ln>
            <a:noFill/>
          </a:ln>
        </p:spPr>
      </p:pic>
      <p:grpSp>
        <p:nvGrpSpPr>
          <p:cNvPr id="337" name="Google Shape;337;p9"/>
          <p:cNvGrpSpPr/>
          <p:nvPr/>
        </p:nvGrpSpPr>
        <p:grpSpPr>
          <a:xfrm>
            <a:off x="7549377" y="6167336"/>
            <a:ext cx="3294001" cy="612000"/>
            <a:chOff x="5179092" y="5483822"/>
            <a:chExt cx="3294001" cy="612000"/>
          </a:xfrm>
        </p:grpSpPr>
        <p:pic>
          <p:nvPicPr>
            <p:cNvPr id="338" name="Google Shape;338;p9"/>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39" name="Google Shape;339;p9"/>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