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1"/>
  </p:notesMasterIdLst>
  <p:handoutMasterIdLst>
    <p:handoutMasterId r:id="rId92"/>
  </p:handoutMasterIdLst>
  <p:sldIdLst>
    <p:sldId id="376" r:id="rId5"/>
    <p:sldId id="407" r:id="rId6"/>
    <p:sldId id="388" r:id="rId7"/>
    <p:sldId id="382" r:id="rId8"/>
    <p:sldId id="391" r:id="rId9"/>
    <p:sldId id="396" r:id="rId10"/>
    <p:sldId id="378" r:id="rId11"/>
    <p:sldId id="398" r:id="rId12"/>
    <p:sldId id="393" r:id="rId13"/>
    <p:sldId id="394" r:id="rId14"/>
    <p:sldId id="384" r:id="rId15"/>
    <p:sldId id="397" r:id="rId16"/>
    <p:sldId id="392" r:id="rId17"/>
    <p:sldId id="404" r:id="rId18"/>
    <p:sldId id="405" r:id="rId19"/>
    <p:sldId id="406" r:id="rId20"/>
    <p:sldId id="402" r:id="rId21"/>
    <p:sldId id="380" r:id="rId22"/>
    <p:sldId id="379" r:id="rId23"/>
    <p:sldId id="401" r:id="rId24"/>
    <p:sldId id="386" r:id="rId25"/>
    <p:sldId id="408" r:id="rId26"/>
    <p:sldId id="411" r:id="rId27"/>
    <p:sldId id="412" r:id="rId28"/>
    <p:sldId id="413" r:id="rId29"/>
    <p:sldId id="414" r:id="rId30"/>
    <p:sldId id="415" r:id="rId31"/>
    <p:sldId id="417" r:id="rId32"/>
    <p:sldId id="416" r:id="rId33"/>
    <p:sldId id="418" r:id="rId34"/>
    <p:sldId id="419" r:id="rId35"/>
    <p:sldId id="421" r:id="rId36"/>
    <p:sldId id="423" r:id="rId37"/>
    <p:sldId id="498" r:id="rId38"/>
    <p:sldId id="497" r:id="rId39"/>
    <p:sldId id="494" r:id="rId40"/>
    <p:sldId id="495" r:id="rId41"/>
    <p:sldId id="426" r:id="rId42"/>
    <p:sldId id="464" r:id="rId43"/>
    <p:sldId id="465" r:id="rId44"/>
    <p:sldId id="466" r:id="rId45"/>
    <p:sldId id="432" r:id="rId46"/>
    <p:sldId id="499" r:id="rId47"/>
    <p:sldId id="467" r:id="rId48"/>
    <p:sldId id="500" r:id="rId49"/>
    <p:sldId id="468" r:id="rId50"/>
    <p:sldId id="501" r:id="rId51"/>
    <p:sldId id="469" r:id="rId52"/>
    <p:sldId id="472" r:id="rId53"/>
    <p:sldId id="502" r:id="rId54"/>
    <p:sldId id="470" r:id="rId55"/>
    <p:sldId id="471" r:id="rId56"/>
    <p:sldId id="503" r:id="rId57"/>
    <p:sldId id="473" r:id="rId58"/>
    <p:sldId id="504" r:id="rId59"/>
    <p:sldId id="474" r:id="rId60"/>
    <p:sldId id="475" r:id="rId61"/>
    <p:sldId id="505" r:id="rId62"/>
    <p:sldId id="476" r:id="rId63"/>
    <p:sldId id="477" r:id="rId64"/>
    <p:sldId id="506" r:id="rId65"/>
    <p:sldId id="478" r:id="rId66"/>
    <p:sldId id="479" r:id="rId67"/>
    <p:sldId id="507" r:id="rId68"/>
    <p:sldId id="480" r:id="rId69"/>
    <p:sldId id="481" r:id="rId70"/>
    <p:sldId id="482" r:id="rId71"/>
    <p:sldId id="508" r:id="rId72"/>
    <p:sldId id="483" r:id="rId73"/>
    <p:sldId id="484" r:id="rId74"/>
    <p:sldId id="509" r:id="rId75"/>
    <p:sldId id="485" r:id="rId76"/>
    <p:sldId id="486" r:id="rId77"/>
    <p:sldId id="510" r:id="rId78"/>
    <p:sldId id="487" r:id="rId79"/>
    <p:sldId id="511" r:id="rId80"/>
    <p:sldId id="488" r:id="rId81"/>
    <p:sldId id="512" r:id="rId82"/>
    <p:sldId id="462" r:id="rId83"/>
    <p:sldId id="489" r:id="rId84"/>
    <p:sldId id="490" r:id="rId85"/>
    <p:sldId id="491" r:id="rId86"/>
    <p:sldId id="492" r:id="rId87"/>
    <p:sldId id="493" r:id="rId88"/>
    <p:sldId id="513" r:id="rId89"/>
    <p:sldId id="38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95388" autoAdjust="0"/>
  </p:normalViewPr>
  <p:slideViewPr>
    <p:cSldViewPr snapToGrid="0" showGuides="1">
      <p:cViewPr varScale="1">
        <p:scale>
          <a:sx n="92" d="100"/>
          <a:sy n="92" d="100"/>
        </p:scale>
        <p:origin x="96" y="4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2A9-4016-A2EB-0516B4435BA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2A9-4016-A2EB-0516B4435BAE}"/>
              </c:ext>
            </c:extLst>
          </c:dPt>
          <c:dLbls>
            <c:dLbl>
              <c:idx val="1"/>
              <c:delete val="1"/>
              <c:extLst>
                <c:ext xmlns:c15="http://schemas.microsoft.com/office/drawing/2012/chart" uri="{CE6537A1-D6FC-4f65-9D91-7224C49458BB}"/>
                <c:ext xmlns:c16="http://schemas.microsoft.com/office/drawing/2014/chart" uri="{C3380CC4-5D6E-409C-BE32-E72D297353CC}">
                  <c16:uniqueId val="{00000003-92A9-4016-A2EB-0516B4435BA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Sheet1!$A$1:$B$1</c:f>
              <c:strCache>
                <c:ptCount val="2"/>
                <c:pt idx="0">
                  <c:v>Health-specific controls</c:v>
                </c:pt>
                <c:pt idx="1">
                  <c:v>Non Health-specific controls</c:v>
                </c:pt>
              </c:strCache>
            </c:strRef>
          </c:cat>
          <c:val>
            <c:numRef>
              <c:f>Sheet1!$A$2:$B$2</c:f>
              <c:numCache>
                <c:formatCode>General</c:formatCode>
                <c:ptCount val="2"/>
                <c:pt idx="0">
                  <c:v>2</c:v>
                </c:pt>
                <c:pt idx="1">
                  <c:v>0</c:v>
                </c:pt>
              </c:numCache>
            </c:numRef>
          </c:val>
          <c:extLst>
            <c:ext xmlns:c16="http://schemas.microsoft.com/office/drawing/2014/chart" uri="{C3380CC4-5D6E-409C-BE32-E72D297353CC}">
              <c16:uniqueId val="{00000004-92A9-4016-A2EB-0516B4435BA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395-4E8F-94CD-4713FC271A2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395-4E8F-94CD-4713FC271A2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Sheet10!$A$1:$B$1</c:f>
              <c:strCache>
                <c:ptCount val="2"/>
                <c:pt idx="0">
                  <c:v>Health-specific controls</c:v>
                </c:pt>
                <c:pt idx="1">
                  <c:v>Non Health-specific controls</c:v>
                </c:pt>
              </c:strCache>
            </c:strRef>
          </c:cat>
          <c:val>
            <c:numRef>
              <c:f>Sheet10!$A$2:$B$2</c:f>
              <c:numCache>
                <c:formatCode>General</c:formatCode>
                <c:ptCount val="2"/>
                <c:pt idx="0">
                  <c:v>3</c:v>
                </c:pt>
                <c:pt idx="1">
                  <c:v>13</c:v>
                </c:pt>
              </c:numCache>
            </c:numRef>
          </c:val>
          <c:extLst>
            <c:ext xmlns:c16="http://schemas.microsoft.com/office/drawing/2014/chart" uri="{C3380CC4-5D6E-409C-BE32-E72D297353CC}">
              <c16:uniqueId val="{00000004-F395-4E8F-94CD-4713FC271A2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4EF-40B1-BA64-40D1799116E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4EF-40B1-BA64-40D1799116E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Sheet11!$A$1:$B$1</c:f>
              <c:strCache>
                <c:ptCount val="2"/>
                <c:pt idx="0">
                  <c:v>Health-specific controls</c:v>
                </c:pt>
                <c:pt idx="1">
                  <c:v>Non Health-specific controls</c:v>
                </c:pt>
              </c:strCache>
            </c:strRef>
          </c:cat>
          <c:val>
            <c:numRef>
              <c:f>Sheet11!$A$2:$B$2</c:f>
              <c:numCache>
                <c:formatCode>General</c:formatCode>
                <c:ptCount val="2"/>
                <c:pt idx="0">
                  <c:v>1</c:v>
                </c:pt>
                <c:pt idx="1">
                  <c:v>4</c:v>
                </c:pt>
              </c:numCache>
            </c:numRef>
          </c:val>
          <c:extLst>
            <c:ext xmlns:c16="http://schemas.microsoft.com/office/drawing/2014/chart" uri="{C3380CC4-5D6E-409C-BE32-E72D297353CC}">
              <c16:uniqueId val="{00000004-94EF-40B1-BA64-40D1799116E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E8B-4B9E-92D1-0F1019700A31}"/>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E8B-4B9E-92D1-0F1019700A3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Sheet12!$A$1:$B$1</c:f>
              <c:strCache>
                <c:ptCount val="2"/>
                <c:pt idx="0">
                  <c:v>Health-specific controls</c:v>
                </c:pt>
                <c:pt idx="1">
                  <c:v>Non Health-specific controls</c:v>
                </c:pt>
              </c:strCache>
            </c:strRef>
          </c:cat>
          <c:val>
            <c:numRef>
              <c:f>Sheet12!$A$2:$B$2</c:f>
              <c:numCache>
                <c:formatCode>General</c:formatCode>
                <c:ptCount val="2"/>
                <c:pt idx="0">
                  <c:v>1</c:v>
                </c:pt>
                <c:pt idx="1">
                  <c:v>6</c:v>
                </c:pt>
              </c:numCache>
            </c:numRef>
          </c:val>
          <c:extLst>
            <c:ext xmlns:c16="http://schemas.microsoft.com/office/drawing/2014/chart" uri="{C3380CC4-5D6E-409C-BE32-E72D297353CC}">
              <c16:uniqueId val="{00000004-DE8B-4B9E-92D1-0F1019700A3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D6D-41DB-B876-439788EEC0F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D6D-41DB-B876-439788EEC0F0}"/>
              </c:ext>
            </c:extLst>
          </c:dPt>
          <c:dLbls>
            <c:dLbl>
              <c:idx val="0"/>
              <c:delete val="1"/>
              <c:extLst>
                <c:ext xmlns:c15="http://schemas.microsoft.com/office/drawing/2012/chart" uri="{CE6537A1-D6FC-4f65-9D91-7224C49458BB}"/>
                <c:ext xmlns:c16="http://schemas.microsoft.com/office/drawing/2014/chart" uri="{C3380CC4-5D6E-409C-BE32-E72D297353CC}">
                  <c16:uniqueId val="{00000001-6D6D-41DB-B876-439788EEC0F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Sheet13!$A$1:$B$1</c:f>
              <c:strCache>
                <c:ptCount val="2"/>
                <c:pt idx="0">
                  <c:v>Health-specific controls</c:v>
                </c:pt>
                <c:pt idx="1">
                  <c:v>Non Health-specific controls</c:v>
                </c:pt>
              </c:strCache>
            </c:strRef>
          </c:cat>
          <c:val>
            <c:numRef>
              <c:f>Sheet13!$A$2:$B$2</c:f>
              <c:numCache>
                <c:formatCode>General</c:formatCode>
                <c:ptCount val="2"/>
                <c:pt idx="0">
                  <c:v>0</c:v>
                </c:pt>
                <c:pt idx="1">
                  <c:v>4</c:v>
                </c:pt>
              </c:numCache>
            </c:numRef>
          </c:val>
          <c:extLst>
            <c:ext xmlns:c16="http://schemas.microsoft.com/office/drawing/2014/chart" uri="{C3380CC4-5D6E-409C-BE32-E72D297353CC}">
              <c16:uniqueId val="{00000004-6D6D-41DB-B876-439788EEC0F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571-4E7B-9662-106A6AE21AF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571-4E7B-9662-106A6AE21AFE}"/>
              </c:ext>
            </c:extLst>
          </c:dPt>
          <c:dLbls>
            <c:dLbl>
              <c:idx val="0"/>
              <c:delete val="1"/>
              <c:extLst>
                <c:ext xmlns:c15="http://schemas.microsoft.com/office/drawing/2012/chart" uri="{CE6537A1-D6FC-4f65-9D91-7224C49458BB}"/>
                <c:ext xmlns:c16="http://schemas.microsoft.com/office/drawing/2014/chart" uri="{C3380CC4-5D6E-409C-BE32-E72D297353CC}">
                  <c16:uniqueId val="{00000001-2571-4E7B-9662-106A6AE21AF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Sheet14!$A$1:$B$1</c:f>
              <c:strCache>
                <c:ptCount val="2"/>
                <c:pt idx="0">
                  <c:v>Health-specific controls</c:v>
                </c:pt>
                <c:pt idx="1">
                  <c:v>Non Health-specific controls</c:v>
                </c:pt>
              </c:strCache>
            </c:strRef>
          </c:cat>
          <c:val>
            <c:numRef>
              <c:f>Sheet14!$A$2:$B$2</c:f>
              <c:numCache>
                <c:formatCode>General</c:formatCode>
                <c:ptCount val="2"/>
                <c:pt idx="0">
                  <c:v>0</c:v>
                </c:pt>
                <c:pt idx="1">
                  <c:v>8</c:v>
                </c:pt>
              </c:numCache>
            </c:numRef>
          </c:val>
          <c:extLst>
            <c:ext xmlns:c16="http://schemas.microsoft.com/office/drawing/2014/chart" uri="{C3380CC4-5D6E-409C-BE32-E72D297353CC}">
              <c16:uniqueId val="{00000004-2571-4E7B-9662-106A6AE21AF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0DB-4EE8-B9B1-24AEFC42339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0DB-4EE8-B9B1-24AEFC42339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Sheet15!$B$1:$C$1</c:f>
              <c:strCache>
                <c:ptCount val="2"/>
                <c:pt idx="0">
                  <c:v>Controls with additional guidance</c:v>
                </c:pt>
                <c:pt idx="1">
                  <c:v>Controls with no additional guidance</c:v>
                </c:pt>
              </c:strCache>
            </c:strRef>
          </c:cat>
          <c:val>
            <c:numRef>
              <c:f>Sheet15!$B$2:$C$2</c:f>
              <c:numCache>
                <c:formatCode>General</c:formatCode>
                <c:ptCount val="2"/>
                <c:pt idx="0">
                  <c:v>72</c:v>
                </c:pt>
                <c:pt idx="1">
                  <c:v>45</c:v>
                </c:pt>
              </c:numCache>
            </c:numRef>
          </c:val>
          <c:extLst>
            <c:ext xmlns:c16="http://schemas.microsoft.com/office/drawing/2014/chart" uri="{C3380CC4-5D6E-409C-BE32-E72D297353CC}">
              <c16:uniqueId val="{00000004-10DB-4EE8-B9B1-24AEFC42339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A72-4C6A-AD98-25A328AEA85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A72-4C6A-AD98-25A328AEA85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Sheet2!$A$1:$B$1</c:f>
              <c:strCache>
                <c:ptCount val="2"/>
                <c:pt idx="0">
                  <c:v>Health-specific controls</c:v>
                </c:pt>
                <c:pt idx="1">
                  <c:v>Non Health-specific controls</c:v>
                </c:pt>
              </c:strCache>
            </c:strRef>
          </c:cat>
          <c:val>
            <c:numRef>
              <c:f>Sheet2!$A$2:$B$2</c:f>
              <c:numCache>
                <c:formatCode>General</c:formatCode>
                <c:ptCount val="2"/>
                <c:pt idx="0">
                  <c:v>3</c:v>
                </c:pt>
                <c:pt idx="1">
                  <c:v>4</c:v>
                </c:pt>
              </c:numCache>
            </c:numRef>
          </c:val>
          <c:extLst>
            <c:ext xmlns:c16="http://schemas.microsoft.com/office/drawing/2014/chart" uri="{C3380CC4-5D6E-409C-BE32-E72D297353CC}">
              <c16:uniqueId val="{00000004-8A72-4C6A-AD98-25A328AEA85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395-40CA-9A66-3157C1DB036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395-40CA-9A66-3157C1DB036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Sheet3!$A$1:$B$1</c:f>
              <c:strCache>
                <c:ptCount val="2"/>
                <c:pt idx="0">
                  <c:v>Health-specific controls</c:v>
                </c:pt>
                <c:pt idx="1">
                  <c:v>Non Health-specific controls</c:v>
                </c:pt>
              </c:strCache>
            </c:strRef>
          </c:cat>
          <c:val>
            <c:numRef>
              <c:f>Sheet3!$A$2:$B$2</c:f>
              <c:numCache>
                <c:formatCode>General</c:formatCode>
                <c:ptCount val="2"/>
                <c:pt idx="0">
                  <c:v>3</c:v>
                </c:pt>
                <c:pt idx="1">
                  <c:v>3</c:v>
                </c:pt>
              </c:numCache>
            </c:numRef>
          </c:val>
          <c:extLst>
            <c:ext xmlns:c16="http://schemas.microsoft.com/office/drawing/2014/chart" uri="{C3380CC4-5D6E-409C-BE32-E72D297353CC}">
              <c16:uniqueId val="{00000004-A395-40CA-9A66-3157C1DB036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B11-4122-816E-71C3976EDBD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B11-4122-816E-71C3976EDBD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Sheet4!$A$1:$B$1</c:f>
              <c:strCache>
                <c:ptCount val="2"/>
                <c:pt idx="0">
                  <c:v>Health-specific controls</c:v>
                </c:pt>
                <c:pt idx="1">
                  <c:v>Non Health-specific controls</c:v>
                </c:pt>
              </c:strCache>
            </c:strRef>
          </c:cat>
          <c:val>
            <c:numRef>
              <c:f>Sheet4!$A$2:$B$2</c:f>
              <c:numCache>
                <c:formatCode>General</c:formatCode>
                <c:ptCount val="2"/>
                <c:pt idx="0">
                  <c:v>6</c:v>
                </c:pt>
                <c:pt idx="1">
                  <c:v>4</c:v>
                </c:pt>
              </c:numCache>
            </c:numRef>
          </c:val>
          <c:extLst>
            <c:ext xmlns:c16="http://schemas.microsoft.com/office/drawing/2014/chart" uri="{C3380CC4-5D6E-409C-BE32-E72D297353CC}">
              <c16:uniqueId val="{00000004-6B11-4122-816E-71C3976EDBD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067-4DD2-A5E7-A39F74EDC83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067-4DD2-A5E7-A39F74EDC8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Sheet5!$A$1:$B$1</c:f>
              <c:strCache>
                <c:ptCount val="2"/>
                <c:pt idx="0">
                  <c:v>Health-specific controls</c:v>
                </c:pt>
                <c:pt idx="1">
                  <c:v>Non Health-specific controls</c:v>
                </c:pt>
              </c:strCache>
            </c:strRef>
          </c:cat>
          <c:val>
            <c:numRef>
              <c:f>Sheet5!$A$2:$B$2</c:f>
              <c:numCache>
                <c:formatCode>General</c:formatCode>
                <c:ptCount val="2"/>
                <c:pt idx="0">
                  <c:v>4</c:v>
                </c:pt>
                <c:pt idx="1">
                  <c:v>10</c:v>
                </c:pt>
              </c:numCache>
            </c:numRef>
          </c:val>
          <c:extLst>
            <c:ext xmlns:c16="http://schemas.microsoft.com/office/drawing/2014/chart" uri="{C3380CC4-5D6E-409C-BE32-E72D297353CC}">
              <c16:uniqueId val="{00000004-4067-4DD2-A5E7-A39F74EDC83C}"/>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F3B-41B8-A98A-CDCE6144765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F3B-41B8-A98A-CDCE61447653}"/>
              </c:ext>
            </c:extLst>
          </c:dPt>
          <c:dLbls>
            <c:dLbl>
              <c:idx val="1"/>
              <c:delete val="1"/>
              <c:extLst>
                <c:ext xmlns:c15="http://schemas.microsoft.com/office/drawing/2012/chart" uri="{CE6537A1-D6FC-4f65-9D91-7224C49458BB}"/>
                <c:ext xmlns:c16="http://schemas.microsoft.com/office/drawing/2014/chart" uri="{C3380CC4-5D6E-409C-BE32-E72D297353CC}">
                  <c16:uniqueId val="{00000003-7F3B-41B8-A98A-CDCE6144765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Sheet6!$A$1:$B$1</c:f>
              <c:strCache>
                <c:ptCount val="2"/>
                <c:pt idx="0">
                  <c:v>Health-specific controls</c:v>
                </c:pt>
                <c:pt idx="1">
                  <c:v>Non Health-specific controls</c:v>
                </c:pt>
              </c:strCache>
            </c:strRef>
          </c:cat>
          <c:val>
            <c:numRef>
              <c:f>Sheet6!$A$2:$B$2</c:f>
              <c:numCache>
                <c:formatCode>General</c:formatCode>
                <c:ptCount val="2"/>
                <c:pt idx="0">
                  <c:v>2</c:v>
                </c:pt>
                <c:pt idx="1">
                  <c:v>0</c:v>
                </c:pt>
              </c:numCache>
            </c:numRef>
          </c:val>
          <c:extLst>
            <c:ext xmlns:c16="http://schemas.microsoft.com/office/drawing/2014/chart" uri="{C3380CC4-5D6E-409C-BE32-E72D297353CC}">
              <c16:uniqueId val="{00000004-7F3B-41B8-A98A-CDCE6144765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662-4F4A-AF7E-9713B149BFA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662-4F4A-AF7E-9713B149BFA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Sheet7!$A$1:$B$1</c:f>
              <c:strCache>
                <c:ptCount val="2"/>
                <c:pt idx="0">
                  <c:v>Health-specific controls</c:v>
                </c:pt>
                <c:pt idx="1">
                  <c:v>Non Health-specific controls</c:v>
                </c:pt>
              </c:strCache>
            </c:strRef>
          </c:cat>
          <c:val>
            <c:numRef>
              <c:f>Sheet7!$A$2:$B$2</c:f>
              <c:numCache>
                <c:formatCode>General</c:formatCode>
                <c:ptCount val="2"/>
                <c:pt idx="0">
                  <c:v>4</c:v>
                </c:pt>
                <c:pt idx="1">
                  <c:v>11</c:v>
                </c:pt>
              </c:numCache>
            </c:numRef>
          </c:val>
          <c:extLst>
            <c:ext xmlns:c16="http://schemas.microsoft.com/office/drawing/2014/chart" uri="{C3380CC4-5D6E-409C-BE32-E72D297353CC}">
              <c16:uniqueId val="{00000004-E662-4F4A-AF7E-9713B149BFA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895-481C-A86A-EBCD9F2BA5D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895-481C-A86A-EBCD9F2BA5D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Sheet8!$A$1:$B$1</c:f>
              <c:strCache>
                <c:ptCount val="2"/>
                <c:pt idx="0">
                  <c:v>Health-specific controls</c:v>
                </c:pt>
                <c:pt idx="1">
                  <c:v>Non Health-specific controls</c:v>
                </c:pt>
              </c:strCache>
            </c:strRef>
          </c:cat>
          <c:val>
            <c:numRef>
              <c:f>Sheet8!$A$2:$B$2</c:f>
              <c:numCache>
                <c:formatCode>General</c:formatCode>
                <c:ptCount val="2"/>
                <c:pt idx="0">
                  <c:v>6</c:v>
                </c:pt>
                <c:pt idx="1">
                  <c:v>8</c:v>
                </c:pt>
              </c:numCache>
            </c:numRef>
          </c:val>
          <c:extLst>
            <c:ext xmlns:c16="http://schemas.microsoft.com/office/drawing/2014/chart" uri="{C3380CC4-5D6E-409C-BE32-E72D297353CC}">
              <c16:uniqueId val="{00000004-3895-481C-A86A-EBCD9F2BA5D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C75-4BF1-8ED4-2A08DBEBC70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C75-4BF1-8ED4-2A08DBEBC70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Sheet9!$A$1:$B$1</c:f>
              <c:strCache>
                <c:ptCount val="2"/>
                <c:pt idx="0">
                  <c:v>Health-specific controls</c:v>
                </c:pt>
                <c:pt idx="1">
                  <c:v>Non Health-specific controls</c:v>
                </c:pt>
              </c:strCache>
            </c:strRef>
          </c:cat>
          <c:val>
            <c:numRef>
              <c:f>Sheet9!$A$2:$B$2</c:f>
              <c:numCache>
                <c:formatCode>General</c:formatCode>
                <c:ptCount val="2"/>
                <c:pt idx="0">
                  <c:v>1</c:v>
                </c:pt>
                <c:pt idx="1">
                  <c:v>6</c:v>
                </c:pt>
              </c:numCache>
            </c:numRef>
          </c:val>
          <c:extLst>
            <c:ext xmlns:c16="http://schemas.microsoft.com/office/drawing/2014/chart" uri="{C3380CC4-5D6E-409C-BE32-E72D297353CC}">
              <c16:uniqueId val="{00000004-9C75-4BF1-8ED4-2A08DBEBC70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74AE6-565F-442C-A2F9-AA12E0271FDE}" type="doc">
      <dgm:prSet loTypeId="urn:microsoft.com/office/officeart/2005/8/layout/hierarchy4" loCatId="hierarchy" qsTypeId="urn:microsoft.com/office/officeart/2005/8/quickstyle/3d4" qsCatId="3D" csTypeId="urn:microsoft.com/office/officeart/2005/8/colors/accent0_3" csCatId="mainScheme" phldr="1"/>
      <dgm:spPr/>
      <dgm:t>
        <a:bodyPr/>
        <a:lstStyle/>
        <a:p>
          <a:endParaRPr lang="en-US"/>
        </a:p>
      </dgm:t>
    </dgm:pt>
    <dgm:pt modelId="{C9306369-8531-45E6-ACDB-795725E4F754}">
      <dgm:prSet phldrT="[Text]"/>
      <dgm:spPr/>
      <dgm:t>
        <a:bodyPr/>
        <a:lstStyle/>
        <a:p>
          <a:r>
            <a:rPr lang="el-GR" dirty="0"/>
            <a:t>Παράρτημα Α – Περιοχές Ελέγχου</a:t>
          </a:r>
          <a:endParaRPr lang="en-US" dirty="0"/>
        </a:p>
      </dgm:t>
    </dgm:pt>
    <dgm:pt modelId="{E7C5C86C-9841-4C5D-A2AD-D40D292B4475}" type="parTrans" cxnId="{97D60C0C-9042-4A8E-ABC5-F6603FBC9037}">
      <dgm:prSet/>
      <dgm:spPr/>
      <dgm:t>
        <a:bodyPr/>
        <a:lstStyle/>
        <a:p>
          <a:endParaRPr lang="en-US"/>
        </a:p>
      </dgm:t>
    </dgm:pt>
    <dgm:pt modelId="{90443613-E181-47C3-AAB5-815533C09C5C}" type="sibTrans" cxnId="{97D60C0C-9042-4A8E-ABC5-F6603FBC9037}">
      <dgm:prSet/>
      <dgm:spPr/>
      <dgm:t>
        <a:bodyPr/>
        <a:lstStyle/>
        <a:p>
          <a:endParaRPr lang="en-US"/>
        </a:p>
      </dgm:t>
    </dgm:pt>
    <dgm:pt modelId="{F5C4B2B7-BA6E-4110-9B7C-0A1E446AEFCD}">
      <dgm:prSet phldrT="[Text]"/>
      <dgm:spPr/>
      <dgm:t>
        <a:bodyPr/>
        <a:lstStyle/>
        <a:p>
          <a:r>
            <a:rPr lang="el-GR" dirty="0"/>
            <a:t>Πολιτικές ασφάλειας πληροφοριών</a:t>
          </a:r>
          <a:endParaRPr lang="en-US" dirty="0"/>
        </a:p>
      </dgm:t>
    </dgm:pt>
    <dgm:pt modelId="{93A97FAD-2B04-4A2B-B5E1-A5209D070B4A}" type="parTrans" cxnId="{4B48EE51-018A-40D1-9A8E-81D1030D5005}">
      <dgm:prSet/>
      <dgm:spPr/>
      <dgm:t>
        <a:bodyPr/>
        <a:lstStyle/>
        <a:p>
          <a:endParaRPr lang="en-US"/>
        </a:p>
      </dgm:t>
    </dgm:pt>
    <dgm:pt modelId="{9144FEFD-6EA8-44EA-A411-E0D253C0162E}" type="sibTrans" cxnId="{4B48EE51-018A-40D1-9A8E-81D1030D5005}">
      <dgm:prSet/>
      <dgm:spPr/>
      <dgm:t>
        <a:bodyPr/>
        <a:lstStyle/>
        <a:p>
          <a:endParaRPr lang="en-US"/>
        </a:p>
      </dgm:t>
    </dgm:pt>
    <dgm:pt modelId="{A4A131A9-7482-4F57-87A9-7052201CAAE1}">
      <dgm:prSet phldrT="[Text]"/>
      <dgm:spPr/>
      <dgm:t>
        <a:bodyPr/>
        <a:lstStyle/>
        <a:p>
          <a:r>
            <a:rPr lang="el-GR" dirty="0"/>
            <a:t>Οργάνωση της Ασφάλειας Πληροφοριών</a:t>
          </a:r>
          <a:endParaRPr lang="en-US" dirty="0"/>
        </a:p>
      </dgm:t>
    </dgm:pt>
    <dgm:pt modelId="{B9E56F30-7A0B-4D5B-AFEF-413930FB4805}" type="parTrans" cxnId="{084179E2-E92A-4C65-96A3-0B2F732A6A3D}">
      <dgm:prSet/>
      <dgm:spPr/>
      <dgm:t>
        <a:bodyPr/>
        <a:lstStyle/>
        <a:p>
          <a:endParaRPr lang="en-US"/>
        </a:p>
      </dgm:t>
    </dgm:pt>
    <dgm:pt modelId="{9B54499D-0B37-454A-B550-58467454F8CD}" type="sibTrans" cxnId="{084179E2-E92A-4C65-96A3-0B2F732A6A3D}">
      <dgm:prSet/>
      <dgm:spPr/>
      <dgm:t>
        <a:bodyPr/>
        <a:lstStyle/>
        <a:p>
          <a:endParaRPr lang="en-US"/>
        </a:p>
      </dgm:t>
    </dgm:pt>
    <dgm:pt modelId="{266E3A7C-6700-4A9E-BF4E-7A26EC568304}">
      <dgm:prSet phldrT="[Text]"/>
      <dgm:spPr/>
      <dgm:t>
        <a:bodyPr/>
        <a:lstStyle/>
        <a:p>
          <a:r>
            <a:rPr lang="el-GR" dirty="0"/>
            <a:t>Ασφάλεια ανθρωπίνου δυναμικού</a:t>
          </a:r>
          <a:endParaRPr lang="en-US" dirty="0"/>
        </a:p>
      </dgm:t>
    </dgm:pt>
    <dgm:pt modelId="{2C506D7A-1838-4989-8565-96CAA46087FB}" type="parTrans" cxnId="{C483967D-2509-43E5-AF61-9CDAD488C6E2}">
      <dgm:prSet/>
      <dgm:spPr/>
      <dgm:t>
        <a:bodyPr/>
        <a:lstStyle/>
        <a:p>
          <a:endParaRPr lang="en-US"/>
        </a:p>
      </dgm:t>
    </dgm:pt>
    <dgm:pt modelId="{14383A90-6168-4E1B-B654-738FF4E4BF99}" type="sibTrans" cxnId="{C483967D-2509-43E5-AF61-9CDAD488C6E2}">
      <dgm:prSet/>
      <dgm:spPr/>
      <dgm:t>
        <a:bodyPr/>
        <a:lstStyle/>
        <a:p>
          <a:endParaRPr lang="en-US"/>
        </a:p>
      </dgm:t>
    </dgm:pt>
    <dgm:pt modelId="{00125FE2-046B-453C-A8F4-65E48667BE4A}">
      <dgm:prSet phldrT="[Text]"/>
      <dgm:spPr/>
      <dgm:t>
        <a:bodyPr/>
        <a:lstStyle/>
        <a:p>
          <a:r>
            <a:rPr lang="el-GR" dirty="0"/>
            <a:t>Διαχείριση παγίων</a:t>
          </a:r>
          <a:endParaRPr lang="en-US" dirty="0"/>
        </a:p>
      </dgm:t>
    </dgm:pt>
    <dgm:pt modelId="{36C3F970-7D87-4430-97F3-D5A5B017425A}" type="parTrans" cxnId="{39CC7E8E-3931-4F03-80FA-6D2DDA6CBF4B}">
      <dgm:prSet/>
      <dgm:spPr/>
      <dgm:t>
        <a:bodyPr/>
        <a:lstStyle/>
        <a:p>
          <a:endParaRPr lang="en-US"/>
        </a:p>
      </dgm:t>
    </dgm:pt>
    <dgm:pt modelId="{FCB924F9-6F83-4A38-9D8F-AF9BFB7F96C5}" type="sibTrans" cxnId="{39CC7E8E-3931-4F03-80FA-6D2DDA6CBF4B}">
      <dgm:prSet/>
      <dgm:spPr/>
      <dgm:t>
        <a:bodyPr/>
        <a:lstStyle/>
        <a:p>
          <a:endParaRPr lang="en-US"/>
        </a:p>
      </dgm:t>
    </dgm:pt>
    <dgm:pt modelId="{EA789FAC-227D-4884-BAD0-6807E7EA2D00}">
      <dgm:prSet phldrT="[Text]"/>
      <dgm:spPr/>
      <dgm:t>
        <a:bodyPr/>
        <a:lstStyle/>
        <a:p>
          <a:r>
            <a:rPr lang="el-GR" dirty="0"/>
            <a:t>Ασφάλεια λειτουργιών</a:t>
          </a:r>
          <a:endParaRPr lang="en-US" dirty="0"/>
        </a:p>
      </dgm:t>
    </dgm:pt>
    <dgm:pt modelId="{4F8BF4EC-0028-4A8A-9B0E-2F6A185BF61A}" type="parTrans" cxnId="{012C492F-9421-454C-83D1-5181486133F5}">
      <dgm:prSet/>
      <dgm:spPr/>
      <dgm:t>
        <a:bodyPr/>
        <a:lstStyle/>
        <a:p>
          <a:endParaRPr lang="en-US"/>
        </a:p>
      </dgm:t>
    </dgm:pt>
    <dgm:pt modelId="{BEA1CD79-0492-4EAC-A6A3-A14C47602BC2}" type="sibTrans" cxnId="{012C492F-9421-454C-83D1-5181486133F5}">
      <dgm:prSet/>
      <dgm:spPr/>
      <dgm:t>
        <a:bodyPr/>
        <a:lstStyle/>
        <a:p>
          <a:endParaRPr lang="en-US"/>
        </a:p>
      </dgm:t>
    </dgm:pt>
    <dgm:pt modelId="{81BA8750-45C6-4ACD-BAFE-7A0C4B8F705F}">
      <dgm:prSet phldrT="[Text]"/>
      <dgm:spPr/>
      <dgm:t>
        <a:bodyPr/>
        <a:lstStyle/>
        <a:p>
          <a:r>
            <a:rPr lang="el-GR" dirty="0"/>
            <a:t>Έλεγχος Πρόσβασης</a:t>
          </a:r>
          <a:endParaRPr lang="en-US" dirty="0"/>
        </a:p>
      </dgm:t>
    </dgm:pt>
    <dgm:pt modelId="{F2356881-271D-42EB-9476-22042D8EDAAE}" type="parTrans" cxnId="{2662F5DA-33AD-4E07-ADAD-21C0782CAB8A}">
      <dgm:prSet/>
      <dgm:spPr/>
      <dgm:t>
        <a:bodyPr/>
        <a:lstStyle/>
        <a:p>
          <a:endParaRPr lang="en-US"/>
        </a:p>
      </dgm:t>
    </dgm:pt>
    <dgm:pt modelId="{78496C84-263C-493B-B9D5-B9AEA0D4C785}" type="sibTrans" cxnId="{2662F5DA-33AD-4E07-ADAD-21C0782CAB8A}">
      <dgm:prSet/>
      <dgm:spPr/>
      <dgm:t>
        <a:bodyPr/>
        <a:lstStyle/>
        <a:p>
          <a:endParaRPr lang="en-US"/>
        </a:p>
      </dgm:t>
    </dgm:pt>
    <dgm:pt modelId="{2F1BD6AD-A54D-486A-B9A8-4D4FC05E5785}">
      <dgm:prSet phldrT="[Text]"/>
      <dgm:spPr/>
      <dgm:t>
        <a:bodyPr/>
        <a:lstStyle/>
        <a:p>
          <a:r>
            <a:rPr lang="el-GR" dirty="0"/>
            <a:t>Κρυπτογράφηση </a:t>
          </a:r>
          <a:endParaRPr lang="en-US" dirty="0"/>
        </a:p>
      </dgm:t>
    </dgm:pt>
    <dgm:pt modelId="{87C823C8-39F8-4430-B1D8-AC2A40F2EED1}" type="parTrans" cxnId="{91915EAC-F668-4AD1-A657-AE6F72204B92}">
      <dgm:prSet/>
      <dgm:spPr/>
      <dgm:t>
        <a:bodyPr/>
        <a:lstStyle/>
        <a:p>
          <a:endParaRPr lang="en-US"/>
        </a:p>
      </dgm:t>
    </dgm:pt>
    <dgm:pt modelId="{90D457C2-2D16-4C2A-80F7-C11BB1A664A5}" type="sibTrans" cxnId="{91915EAC-F668-4AD1-A657-AE6F72204B92}">
      <dgm:prSet/>
      <dgm:spPr/>
      <dgm:t>
        <a:bodyPr/>
        <a:lstStyle/>
        <a:p>
          <a:endParaRPr lang="en-US"/>
        </a:p>
      </dgm:t>
    </dgm:pt>
    <dgm:pt modelId="{7499243C-006F-48B4-840D-19821E6E1C1B}">
      <dgm:prSet phldrT="[Text]"/>
      <dgm:spPr/>
      <dgm:t>
        <a:bodyPr/>
        <a:lstStyle/>
        <a:p>
          <a:r>
            <a:rPr lang="el-GR" dirty="0"/>
            <a:t>Φυσική και περιβαλλοντική ασφάλεια</a:t>
          </a:r>
          <a:endParaRPr lang="en-US" dirty="0"/>
        </a:p>
      </dgm:t>
    </dgm:pt>
    <dgm:pt modelId="{3DD2AA7C-9207-4A5C-AC44-D2CD8CB0D2C4}" type="parTrans" cxnId="{273A7E66-9C4E-4228-907C-A8F119E44E55}">
      <dgm:prSet/>
      <dgm:spPr/>
      <dgm:t>
        <a:bodyPr/>
        <a:lstStyle/>
        <a:p>
          <a:endParaRPr lang="en-US"/>
        </a:p>
      </dgm:t>
    </dgm:pt>
    <dgm:pt modelId="{E2571F59-84C9-4F48-B7E8-A185B91F979D}" type="sibTrans" cxnId="{273A7E66-9C4E-4228-907C-A8F119E44E55}">
      <dgm:prSet/>
      <dgm:spPr/>
      <dgm:t>
        <a:bodyPr/>
        <a:lstStyle/>
        <a:p>
          <a:endParaRPr lang="en-US"/>
        </a:p>
      </dgm:t>
    </dgm:pt>
    <dgm:pt modelId="{1EB9A48D-A2F7-4950-9547-97F46DCA7527}">
      <dgm:prSet phldrT="[Text]"/>
      <dgm:spPr/>
      <dgm:t>
        <a:bodyPr/>
        <a:lstStyle/>
        <a:p>
          <a:r>
            <a:rPr lang="el-GR" dirty="0"/>
            <a:t>Ασφάλεια επικοινωνιών</a:t>
          </a:r>
          <a:endParaRPr lang="en-US" dirty="0"/>
        </a:p>
      </dgm:t>
    </dgm:pt>
    <dgm:pt modelId="{1C6E872A-BFEE-4FEB-A68F-D6E3F6C6739B}" type="parTrans" cxnId="{0AA402AF-E972-43DE-868A-AA60F8CA9DE4}">
      <dgm:prSet/>
      <dgm:spPr/>
      <dgm:t>
        <a:bodyPr/>
        <a:lstStyle/>
        <a:p>
          <a:endParaRPr lang="en-US"/>
        </a:p>
      </dgm:t>
    </dgm:pt>
    <dgm:pt modelId="{7F40C26C-168D-4467-A685-B8CFB1E591AB}" type="sibTrans" cxnId="{0AA402AF-E972-43DE-868A-AA60F8CA9DE4}">
      <dgm:prSet/>
      <dgm:spPr/>
      <dgm:t>
        <a:bodyPr/>
        <a:lstStyle/>
        <a:p>
          <a:endParaRPr lang="en-US"/>
        </a:p>
      </dgm:t>
    </dgm:pt>
    <dgm:pt modelId="{3ABE0FE0-FD19-44F6-8E95-7F4B477A6730}">
      <dgm:prSet phldrT="[Text]"/>
      <dgm:spPr/>
      <dgm:t>
        <a:bodyPr/>
        <a:lstStyle/>
        <a:p>
          <a:r>
            <a:rPr lang="el-GR" dirty="0"/>
            <a:t> Απόκτηση, ανάπτυξη	 και συντήρηση συστήματος</a:t>
          </a:r>
          <a:endParaRPr lang="en-US" dirty="0"/>
        </a:p>
      </dgm:t>
    </dgm:pt>
    <dgm:pt modelId="{3AFBDB6E-986F-412C-A17F-54F5C7444AD4}" type="parTrans" cxnId="{CD7C7D54-4DC0-41A9-9D71-A11763F95946}">
      <dgm:prSet/>
      <dgm:spPr/>
      <dgm:t>
        <a:bodyPr/>
        <a:lstStyle/>
        <a:p>
          <a:endParaRPr lang="en-US"/>
        </a:p>
      </dgm:t>
    </dgm:pt>
    <dgm:pt modelId="{07EA7923-A605-4986-9628-F07BB6018457}" type="sibTrans" cxnId="{CD7C7D54-4DC0-41A9-9D71-A11763F95946}">
      <dgm:prSet/>
      <dgm:spPr/>
      <dgm:t>
        <a:bodyPr/>
        <a:lstStyle/>
        <a:p>
          <a:endParaRPr lang="en-US"/>
        </a:p>
      </dgm:t>
    </dgm:pt>
    <dgm:pt modelId="{4A234794-CA00-436F-864B-A498C2028B35}">
      <dgm:prSet phldrT="[Text]"/>
      <dgm:spPr/>
      <dgm:t>
        <a:bodyPr/>
        <a:lstStyle/>
        <a:p>
          <a:r>
            <a:rPr lang="el-GR" dirty="0"/>
            <a:t>Σχέσεις	με προμηθευτές</a:t>
          </a:r>
          <a:endParaRPr lang="en-US" dirty="0"/>
        </a:p>
      </dgm:t>
    </dgm:pt>
    <dgm:pt modelId="{429501DA-A108-4355-8BA1-82CC8F6F0820}" type="parTrans" cxnId="{3BFBDF5E-F144-484D-A3E1-E9B7E2C803D1}">
      <dgm:prSet/>
      <dgm:spPr/>
      <dgm:t>
        <a:bodyPr/>
        <a:lstStyle/>
        <a:p>
          <a:endParaRPr lang="en-US"/>
        </a:p>
      </dgm:t>
    </dgm:pt>
    <dgm:pt modelId="{5A9E0910-CAA5-4D56-831D-5A69904DFFD1}" type="sibTrans" cxnId="{3BFBDF5E-F144-484D-A3E1-E9B7E2C803D1}">
      <dgm:prSet/>
      <dgm:spPr/>
      <dgm:t>
        <a:bodyPr/>
        <a:lstStyle/>
        <a:p>
          <a:endParaRPr lang="en-US"/>
        </a:p>
      </dgm:t>
    </dgm:pt>
    <dgm:pt modelId="{4A22A1EB-E083-49E5-A710-04930C66F6D8}">
      <dgm:prSet phldrT="[Text]"/>
      <dgm:spPr/>
      <dgm:t>
        <a:bodyPr/>
        <a:lstStyle/>
        <a:p>
          <a:r>
            <a:rPr lang="el-GR" dirty="0"/>
            <a:t>Διαχείριση περιστατικών στην ασφάλεια πληροφοριών</a:t>
          </a:r>
          <a:endParaRPr lang="en-US" dirty="0"/>
        </a:p>
      </dgm:t>
    </dgm:pt>
    <dgm:pt modelId="{5BBA6B56-B650-44A4-BBC5-1C1929F9B4E1}" type="parTrans" cxnId="{1792046B-6D2F-4B68-9E07-344AFBCEBBAF}">
      <dgm:prSet/>
      <dgm:spPr/>
      <dgm:t>
        <a:bodyPr/>
        <a:lstStyle/>
        <a:p>
          <a:endParaRPr lang="en-US"/>
        </a:p>
      </dgm:t>
    </dgm:pt>
    <dgm:pt modelId="{D7A7B01E-45E7-4661-A015-730D15531177}" type="sibTrans" cxnId="{1792046B-6D2F-4B68-9E07-344AFBCEBBAF}">
      <dgm:prSet/>
      <dgm:spPr/>
      <dgm:t>
        <a:bodyPr/>
        <a:lstStyle/>
        <a:p>
          <a:endParaRPr lang="en-US"/>
        </a:p>
      </dgm:t>
    </dgm:pt>
    <dgm:pt modelId="{197E4917-3B6C-4146-A648-624C1D5CA082}">
      <dgm:prSet phldrT="[Text]"/>
      <dgm:spPr/>
      <dgm:t>
        <a:bodyPr/>
        <a:lstStyle/>
        <a:p>
          <a:r>
            <a:rPr lang="el-GR" dirty="0"/>
            <a:t>Πτυχές	της ασφάλειας πληροφοριών	στη διαχείριση της επιχειρησιακής	 συνέχειας</a:t>
          </a:r>
          <a:endParaRPr lang="en-US" dirty="0"/>
        </a:p>
      </dgm:t>
    </dgm:pt>
    <dgm:pt modelId="{4B94FE87-D26D-45C7-8993-FB1F38C67337}" type="parTrans" cxnId="{CA02A62A-FB3B-4F3E-9B31-FA64B6978B24}">
      <dgm:prSet/>
      <dgm:spPr/>
      <dgm:t>
        <a:bodyPr/>
        <a:lstStyle/>
        <a:p>
          <a:endParaRPr lang="en-US"/>
        </a:p>
      </dgm:t>
    </dgm:pt>
    <dgm:pt modelId="{44B0D693-D2FF-4D10-A196-966603B9A769}" type="sibTrans" cxnId="{CA02A62A-FB3B-4F3E-9B31-FA64B6978B24}">
      <dgm:prSet/>
      <dgm:spPr/>
      <dgm:t>
        <a:bodyPr/>
        <a:lstStyle/>
        <a:p>
          <a:endParaRPr lang="en-US"/>
        </a:p>
      </dgm:t>
    </dgm:pt>
    <dgm:pt modelId="{922D6CDF-34CB-4537-B29E-31CAE2E97FDB}">
      <dgm:prSet phldrT="[Text]"/>
      <dgm:spPr/>
      <dgm:t>
        <a:bodyPr/>
        <a:lstStyle/>
        <a:p>
          <a:r>
            <a:rPr lang="el-GR" dirty="0"/>
            <a:t>Συμμόρφωση</a:t>
          </a:r>
          <a:endParaRPr lang="en-US" dirty="0"/>
        </a:p>
      </dgm:t>
    </dgm:pt>
    <dgm:pt modelId="{ADEE022D-C8F1-41E1-B11A-0B5708FF0472}" type="parTrans" cxnId="{D95C50C6-91BC-456D-A987-D10E59AE260F}">
      <dgm:prSet/>
      <dgm:spPr/>
      <dgm:t>
        <a:bodyPr/>
        <a:lstStyle/>
        <a:p>
          <a:endParaRPr lang="en-US"/>
        </a:p>
      </dgm:t>
    </dgm:pt>
    <dgm:pt modelId="{D2F22FCE-4476-4412-93E2-883935DE0FA1}" type="sibTrans" cxnId="{D95C50C6-91BC-456D-A987-D10E59AE260F}">
      <dgm:prSet/>
      <dgm:spPr/>
      <dgm:t>
        <a:bodyPr/>
        <a:lstStyle/>
        <a:p>
          <a:endParaRPr lang="en-US"/>
        </a:p>
      </dgm:t>
    </dgm:pt>
    <dgm:pt modelId="{1FCEA249-C7E1-4944-AAF4-DB471F230847}" type="pres">
      <dgm:prSet presAssocID="{79574AE6-565F-442C-A2F9-AA12E0271FDE}" presName="Name0" presStyleCnt="0">
        <dgm:presLayoutVars>
          <dgm:chPref val="1"/>
          <dgm:dir/>
          <dgm:animOne val="branch"/>
          <dgm:animLvl val="lvl"/>
          <dgm:resizeHandles/>
        </dgm:presLayoutVars>
      </dgm:prSet>
      <dgm:spPr/>
    </dgm:pt>
    <dgm:pt modelId="{561EC3A9-7C86-4598-842A-C421497EB515}" type="pres">
      <dgm:prSet presAssocID="{C9306369-8531-45E6-ACDB-795725E4F754}" presName="vertOne" presStyleCnt="0"/>
      <dgm:spPr/>
    </dgm:pt>
    <dgm:pt modelId="{0BB82833-BC8B-4D5E-9B0C-79695B3FB199}" type="pres">
      <dgm:prSet presAssocID="{C9306369-8531-45E6-ACDB-795725E4F754}" presName="txOne" presStyleLbl="node0" presStyleIdx="0" presStyleCnt="1" custScaleY="40505">
        <dgm:presLayoutVars>
          <dgm:chPref val="3"/>
        </dgm:presLayoutVars>
      </dgm:prSet>
      <dgm:spPr/>
    </dgm:pt>
    <dgm:pt modelId="{E6BE659F-718E-47CE-A4E6-BD95C4717BE7}" type="pres">
      <dgm:prSet presAssocID="{C9306369-8531-45E6-ACDB-795725E4F754}" presName="parTransOne" presStyleCnt="0"/>
      <dgm:spPr/>
    </dgm:pt>
    <dgm:pt modelId="{5320DE92-9DEF-4EFD-815E-0D89322A6A3E}" type="pres">
      <dgm:prSet presAssocID="{C9306369-8531-45E6-ACDB-795725E4F754}" presName="horzOne" presStyleCnt="0"/>
      <dgm:spPr/>
    </dgm:pt>
    <dgm:pt modelId="{86AC8674-91A9-4258-A41D-851BE7D8B7F2}" type="pres">
      <dgm:prSet presAssocID="{F5C4B2B7-BA6E-4110-9B7C-0A1E446AEFCD}" presName="vertTwo" presStyleCnt="0"/>
      <dgm:spPr/>
    </dgm:pt>
    <dgm:pt modelId="{4F543A4F-0BBE-4ACB-A713-1EDFEF18332E}" type="pres">
      <dgm:prSet presAssocID="{F5C4B2B7-BA6E-4110-9B7C-0A1E446AEFCD}" presName="txTwo" presStyleLbl="node2" presStyleIdx="0" presStyleCnt="4">
        <dgm:presLayoutVars>
          <dgm:chPref val="3"/>
        </dgm:presLayoutVars>
      </dgm:prSet>
      <dgm:spPr/>
    </dgm:pt>
    <dgm:pt modelId="{FF85F416-4759-46F4-842D-8E85E91DA9A6}" type="pres">
      <dgm:prSet presAssocID="{F5C4B2B7-BA6E-4110-9B7C-0A1E446AEFCD}" presName="parTransTwo" presStyleCnt="0"/>
      <dgm:spPr/>
    </dgm:pt>
    <dgm:pt modelId="{F17320B6-E517-4FDD-8DBA-1B000C8866B2}" type="pres">
      <dgm:prSet presAssocID="{F5C4B2B7-BA6E-4110-9B7C-0A1E446AEFCD}" presName="horzTwo" presStyleCnt="0"/>
      <dgm:spPr/>
    </dgm:pt>
    <dgm:pt modelId="{01EA4333-C995-4BB4-8940-205C13B19E8F}" type="pres">
      <dgm:prSet presAssocID="{81BA8750-45C6-4ACD-BAFE-7A0C4B8F705F}" presName="vertThree" presStyleCnt="0"/>
      <dgm:spPr/>
    </dgm:pt>
    <dgm:pt modelId="{2F3D5532-341D-4BB1-B611-AEDD5C766F6D}" type="pres">
      <dgm:prSet presAssocID="{81BA8750-45C6-4ACD-BAFE-7A0C4B8F705F}" presName="txThree" presStyleLbl="node3" presStyleIdx="0" presStyleCnt="4">
        <dgm:presLayoutVars>
          <dgm:chPref val="3"/>
        </dgm:presLayoutVars>
      </dgm:prSet>
      <dgm:spPr/>
    </dgm:pt>
    <dgm:pt modelId="{A01EA217-EC48-4C05-A5B8-C094D9EB3BFB}" type="pres">
      <dgm:prSet presAssocID="{81BA8750-45C6-4ACD-BAFE-7A0C4B8F705F}" presName="parTransThree" presStyleCnt="0"/>
      <dgm:spPr/>
    </dgm:pt>
    <dgm:pt modelId="{70C6ECE4-19E8-45BF-B5E1-4B59D3977382}" type="pres">
      <dgm:prSet presAssocID="{81BA8750-45C6-4ACD-BAFE-7A0C4B8F705F}" presName="horzThree" presStyleCnt="0"/>
      <dgm:spPr/>
    </dgm:pt>
    <dgm:pt modelId="{1E54A7FE-402B-423A-95AA-CFAD9B7B35D1}" type="pres">
      <dgm:prSet presAssocID="{1EB9A48D-A2F7-4950-9547-97F46DCA7527}" presName="vertFour" presStyleCnt="0">
        <dgm:presLayoutVars>
          <dgm:chPref val="3"/>
        </dgm:presLayoutVars>
      </dgm:prSet>
      <dgm:spPr/>
    </dgm:pt>
    <dgm:pt modelId="{3F36085A-25A9-4634-9DCE-4E7E820D523F}" type="pres">
      <dgm:prSet presAssocID="{1EB9A48D-A2F7-4950-9547-97F46DCA7527}" presName="txFour" presStyleLbl="node4" presStyleIdx="0" presStyleCnt="6">
        <dgm:presLayoutVars>
          <dgm:chPref val="3"/>
        </dgm:presLayoutVars>
      </dgm:prSet>
      <dgm:spPr/>
    </dgm:pt>
    <dgm:pt modelId="{E74860B6-CD94-43D1-AEA1-FA18CC3144BE}" type="pres">
      <dgm:prSet presAssocID="{1EB9A48D-A2F7-4950-9547-97F46DCA7527}" presName="parTransFour" presStyleCnt="0"/>
      <dgm:spPr/>
    </dgm:pt>
    <dgm:pt modelId="{7219E7F8-3932-4852-B728-547380FC3C04}" type="pres">
      <dgm:prSet presAssocID="{1EB9A48D-A2F7-4950-9547-97F46DCA7527}" presName="horzFour" presStyleCnt="0"/>
      <dgm:spPr/>
    </dgm:pt>
    <dgm:pt modelId="{3DA9D15B-35D1-493C-B318-148C56244347}" type="pres">
      <dgm:prSet presAssocID="{197E4917-3B6C-4146-A648-624C1D5CA082}" presName="vertFour" presStyleCnt="0">
        <dgm:presLayoutVars>
          <dgm:chPref val="3"/>
        </dgm:presLayoutVars>
      </dgm:prSet>
      <dgm:spPr/>
    </dgm:pt>
    <dgm:pt modelId="{CE1BCAED-A4E2-404A-A04B-997E7FDA1369}" type="pres">
      <dgm:prSet presAssocID="{197E4917-3B6C-4146-A648-624C1D5CA082}" presName="txFour" presStyleLbl="node4" presStyleIdx="1" presStyleCnt="6">
        <dgm:presLayoutVars>
          <dgm:chPref val="3"/>
        </dgm:presLayoutVars>
      </dgm:prSet>
      <dgm:spPr/>
    </dgm:pt>
    <dgm:pt modelId="{3B53658C-366B-4BC9-9382-193A0B6A8A45}" type="pres">
      <dgm:prSet presAssocID="{197E4917-3B6C-4146-A648-624C1D5CA082}" presName="horzFour" presStyleCnt="0"/>
      <dgm:spPr/>
    </dgm:pt>
    <dgm:pt modelId="{5CD1B0AE-5B64-465F-B504-191EFE053D7F}" type="pres">
      <dgm:prSet presAssocID="{9144FEFD-6EA8-44EA-A411-E0D253C0162E}" presName="sibSpaceTwo" presStyleCnt="0"/>
      <dgm:spPr/>
    </dgm:pt>
    <dgm:pt modelId="{BA1A8706-2EDD-4767-9D8D-5E97D3AC349C}" type="pres">
      <dgm:prSet presAssocID="{A4A131A9-7482-4F57-87A9-7052201CAAE1}" presName="vertTwo" presStyleCnt="0"/>
      <dgm:spPr/>
    </dgm:pt>
    <dgm:pt modelId="{C4293B77-C4F8-41A8-98D3-0EA2FC88009E}" type="pres">
      <dgm:prSet presAssocID="{A4A131A9-7482-4F57-87A9-7052201CAAE1}" presName="txTwo" presStyleLbl="node2" presStyleIdx="1" presStyleCnt="4">
        <dgm:presLayoutVars>
          <dgm:chPref val="3"/>
        </dgm:presLayoutVars>
      </dgm:prSet>
      <dgm:spPr/>
    </dgm:pt>
    <dgm:pt modelId="{4297F04C-B1FA-405E-AE65-D11BAC5BE88E}" type="pres">
      <dgm:prSet presAssocID="{A4A131A9-7482-4F57-87A9-7052201CAAE1}" presName="parTransTwo" presStyleCnt="0"/>
      <dgm:spPr/>
    </dgm:pt>
    <dgm:pt modelId="{8DA7982F-0B75-446B-802C-E5E34F392C89}" type="pres">
      <dgm:prSet presAssocID="{A4A131A9-7482-4F57-87A9-7052201CAAE1}" presName="horzTwo" presStyleCnt="0"/>
      <dgm:spPr/>
    </dgm:pt>
    <dgm:pt modelId="{86848298-4D86-45ED-9985-5DD4FC06A9B5}" type="pres">
      <dgm:prSet presAssocID="{2F1BD6AD-A54D-486A-B9A8-4D4FC05E5785}" presName="vertThree" presStyleCnt="0"/>
      <dgm:spPr/>
    </dgm:pt>
    <dgm:pt modelId="{4853737A-8ACE-4A7F-9643-9A284B5F0238}" type="pres">
      <dgm:prSet presAssocID="{2F1BD6AD-A54D-486A-B9A8-4D4FC05E5785}" presName="txThree" presStyleLbl="node3" presStyleIdx="1" presStyleCnt="4">
        <dgm:presLayoutVars>
          <dgm:chPref val="3"/>
        </dgm:presLayoutVars>
      </dgm:prSet>
      <dgm:spPr/>
    </dgm:pt>
    <dgm:pt modelId="{88170BB8-84F2-4926-BCAF-25294F14CF26}" type="pres">
      <dgm:prSet presAssocID="{2F1BD6AD-A54D-486A-B9A8-4D4FC05E5785}" presName="parTransThree" presStyleCnt="0"/>
      <dgm:spPr/>
    </dgm:pt>
    <dgm:pt modelId="{BC575117-123C-4DA3-95C2-EAF03CE9F33D}" type="pres">
      <dgm:prSet presAssocID="{2F1BD6AD-A54D-486A-B9A8-4D4FC05E5785}" presName="horzThree" presStyleCnt="0"/>
      <dgm:spPr/>
    </dgm:pt>
    <dgm:pt modelId="{A3DCB156-ED1F-4122-ACEC-EBAF04B8942E}" type="pres">
      <dgm:prSet presAssocID="{3ABE0FE0-FD19-44F6-8E95-7F4B477A6730}" presName="vertFour" presStyleCnt="0">
        <dgm:presLayoutVars>
          <dgm:chPref val="3"/>
        </dgm:presLayoutVars>
      </dgm:prSet>
      <dgm:spPr/>
    </dgm:pt>
    <dgm:pt modelId="{6908B538-3E7C-41B7-9A6E-795C43EA458F}" type="pres">
      <dgm:prSet presAssocID="{3ABE0FE0-FD19-44F6-8E95-7F4B477A6730}" presName="txFour" presStyleLbl="node4" presStyleIdx="2" presStyleCnt="6">
        <dgm:presLayoutVars>
          <dgm:chPref val="3"/>
        </dgm:presLayoutVars>
      </dgm:prSet>
      <dgm:spPr/>
    </dgm:pt>
    <dgm:pt modelId="{FA90099D-D70D-4C80-8AA7-012FAD95ABE7}" type="pres">
      <dgm:prSet presAssocID="{3ABE0FE0-FD19-44F6-8E95-7F4B477A6730}" presName="horzFour" presStyleCnt="0"/>
      <dgm:spPr/>
    </dgm:pt>
    <dgm:pt modelId="{7745A7F4-7F87-4A32-9947-2CDFAE16AD23}" type="pres">
      <dgm:prSet presAssocID="{9B54499D-0B37-454A-B550-58467454F8CD}" presName="sibSpaceTwo" presStyleCnt="0"/>
      <dgm:spPr/>
    </dgm:pt>
    <dgm:pt modelId="{39A502FB-2A62-4D81-BDDB-7B42DC0ED92D}" type="pres">
      <dgm:prSet presAssocID="{266E3A7C-6700-4A9E-BF4E-7A26EC568304}" presName="vertTwo" presStyleCnt="0"/>
      <dgm:spPr/>
    </dgm:pt>
    <dgm:pt modelId="{9B788E79-9075-454D-837A-942ADBE3E82D}" type="pres">
      <dgm:prSet presAssocID="{266E3A7C-6700-4A9E-BF4E-7A26EC568304}" presName="txTwo" presStyleLbl="node2" presStyleIdx="2" presStyleCnt="4">
        <dgm:presLayoutVars>
          <dgm:chPref val="3"/>
        </dgm:presLayoutVars>
      </dgm:prSet>
      <dgm:spPr/>
    </dgm:pt>
    <dgm:pt modelId="{A47AF437-B471-4955-BA54-6F7B7FCDBDC5}" type="pres">
      <dgm:prSet presAssocID="{266E3A7C-6700-4A9E-BF4E-7A26EC568304}" presName="parTransTwo" presStyleCnt="0"/>
      <dgm:spPr/>
    </dgm:pt>
    <dgm:pt modelId="{046C3DA1-9AB1-4B2C-8358-A9F82F65DDCD}" type="pres">
      <dgm:prSet presAssocID="{266E3A7C-6700-4A9E-BF4E-7A26EC568304}" presName="horzTwo" presStyleCnt="0"/>
      <dgm:spPr/>
    </dgm:pt>
    <dgm:pt modelId="{ACB8D0DD-F1CA-4FA6-BE19-46B3BD6F0572}" type="pres">
      <dgm:prSet presAssocID="{7499243C-006F-48B4-840D-19821E6E1C1B}" presName="vertThree" presStyleCnt="0"/>
      <dgm:spPr/>
    </dgm:pt>
    <dgm:pt modelId="{E012873C-7D0B-4409-A683-51FC28E1E8F0}" type="pres">
      <dgm:prSet presAssocID="{7499243C-006F-48B4-840D-19821E6E1C1B}" presName="txThree" presStyleLbl="node3" presStyleIdx="2" presStyleCnt="4">
        <dgm:presLayoutVars>
          <dgm:chPref val="3"/>
        </dgm:presLayoutVars>
      </dgm:prSet>
      <dgm:spPr/>
    </dgm:pt>
    <dgm:pt modelId="{A62007CB-2FB0-4897-88D7-AAB6DCCB72E3}" type="pres">
      <dgm:prSet presAssocID="{7499243C-006F-48B4-840D-19821E6E1C1B}" presName="parTransThree" presStyleCnt="0"/>
      <dgm:spPr/>
    </dgm:pt>
    <dgm:pt modelId="{39C47128-083F-40A1-BCAE-F46A36E0E02D}" type="pres">
      <dgm:prSet presAssocID="{7499243C-006F-48B4-840D-19821E6E1C1B}" presName="horzThree" presStyleCnt="0"/>
      <dgm:spPr/>
    </dgm:pt>
    <dgm:pt modelId="{1C2187B0-36D4-4279-A8D6-C617AAFB09D8}" type="pres">
      <dgm:prSet presAssocID="{4A234794-CA00-436F-864B-A498C2028B35}" presName="vertFour" presStyleCnt="0">
        <dgm:presLayoutVars>
          <dgm:chPref val="3"/>
        </dgm:presLayoutVars>
      </dgm:prSet>
      <dgm:spPr/>
    </dgm:pt>
    <dgm:pt modelId="{ED57B6AF-39F5-4D46-959B-818AB77AAC8C}" type="pres">
      <dgm:prSet presAssocID="{4A234794-CA00-436F-864B-A498C2028B35}" presName="txFour" presStyleLbl="node4" presStyleIdx="3" presStyleCnt="6">
        <dgm:presLayoutVars>
          <dgm:chPref val="3"/>
        </dgm:presLayoutVars>
      </dgm:prSet>
      <dgm:spPr/>
    </dgm:pt>
    <dgm:pt modelId="{0A0316D2-4D7D-4693-A5BF-D406413C5B80}" type="pres">
      <dgm:prSet presAssocID="{4A234794-CA00-436F-864B-A498C2028B35}" presName="parTransFour" presStyleCnt="0"/>
      <dgm:spPr/>
    </dgm:pt>
    <dgm:pt modelId="{85C1908D-20DC-4415-8E0A-F9273FF475C0}" type="pres">
      <dgm:prSet presAssocID="{4A234794-CA00-436F-864B-A498C2028B35}" presName="horzFour" presStyleCnt="0"/>
      <dgm:spPr/>
    </dgm:pt>
    <dgm:pt modelId="{19239BA2-1D0D-47A6-8442-5005610952D4}" type="pres">
      <dgm:prSet presAssocID="{922D6CDF-34CB-4537-B29E-31CAE2E97FDB}" presName="vertFour" presStyleCnt="0">
        <dgm:presLayoutVars>
          <dgm:chPref val="3"/>
        </dgm:presLayoutVars>
      </dgm:prSet>
      <dgm:spPr/>
    </dgm:pt>
    <dgm:pt modelId="{1800D9F1-19B5-45AF-8D90-60F5B66D852E}" type="pres">
      <dgm:prSet presAssocID="{922D6CDF-34CB-4537-B29E-31CAE2E97FDB}" presName="txFour" presStyleLbl="node4" presStyleIdx="4" presStyleCnt="6">
        <dgm:presLayoutVars>
          <dgm:chPref val="3"/>
        </dgm:presLayoutVars>
      </dgm:prSet>
      <dgm:spPr/>
    </dgm:pt>
    <dgm:pt modelId="{1EFFCCD7-774D-4EE3-A2E8-549320997EE9}" type="pres">
      <dgm:prSet presAssocID="{922D6CDF-34CB-4537-B29E-31CAE2E97FDB}" presName="horzFour" presStyleCnt="0"/>
      <dgm:spPr/>
    </dgm:pt>
    <dgm:pt modelId="{6B8DE706-8DB2-40A1-8611-277B97298EA1}" type="pres">
      <dgm:prSet presAssocID="{14383A90-6168-4E1B-B654-738FF4E4BF99}" presName="sibSpaceTwo" presStyleCnt="0"/>
      <dgm:spPr/>
    </dgm:pt>
    <dgm:pt modelId="{5678C016-85C0-45E9-9D88-579FFA5F9C98}" type="pres">
      <dgm:prSet presAssocID="{00125FE2-046B-453C-A8F4-65E48667BE4A}" presName="vertTwo" presStyleCnt="0"/>
      <dgm:spPr/>
    </dgm:pt>
    <dgm:pt modelId="{0C2BCA1A-6F83-4403-ACAE-1B50477E9004}" type="pres">
      <dgm:prSet presAssocID="{00125FE2-046B-453C-A8F4-65E48667BE4A}" presName="txTwo" presStyleLbl="node2" presStyleIdx="3" presStyleCnt="4">
        <dgm:presLayoutVars>
          <dgm:chPref val="3"/>
        </dgm:presLayoutVars>
      </dgm:prSet>
      <dgm:spPr/>
    </dgm:pt>
    <dgm:pt modelId="{9158A4E1-35F9-4116-B038-9FFC5FF835C3}" type="pres">
      <dgm:prSet presAssocID="{00125FE2-046B-453C-A8F4-65E48667BE4A}" presName="parTransTwo" presStyleCnt="0"/>
      <dgm:spPr/>
    </dgm:pt>
    <dgm:pt modelId="{9B06C942-FFEA-4B94-9DB0-9F2BE3CEEFA1}" type="pres">
      <dgm:prSet presAssocID="{00125FE2-046B-453C-A8F4-65E48667BE4A}" presName="horzTwo" presStyleCnt="0"/>
      <dgm:spPr/>
    </dgm:pt>
    <dgm:pt modelId="{D437D9DB-BBAC-4A4F-96C1-567EA86ED75D}" type="pres">
      <dgm:prSet presAssocID="{EA789FAC-227D-4884-BAD0-6807E7EA2D00}" presName="vertThree" presStyleCnt="0"/>
      <dgm:spPr/>
    </dgm:pt>
    <dgm:pt modelId="{5A5EDCA2-A721-49FC-B4FE-82462CD96C54}" type="pres">
      <dgm:prSet presAssocID="{EA789FAC-227D-4884-BAD0-6807E7EA2D00}" presName="txThree" presStyleLbl="node3" presStyleIdx="3" presStyleCnt="4">
        <dgm:presLayoutVars>
          <dgm:chPref val="3"/>
        </dgm:presLayoutVars>
      </dgm:prSet>
      <dgm:spPr/>
    </dgm:pt>
    <dgm:pt modelId="{543D4747-8755-4173-850E-3C23AB05707F}" type="pres">
      <dgm:prSet presAssocID="{EA789FAC-227D-4884-BAD0-6807E7EA2D00}" presName="parTransThree" presStyleCnt="0"/>
      <dgm:spPr/>
    </dgm:pt>
    <dgm:pt modelId="{148CE56F-12B7-4224-A700-65DF356C223E}" type="pres">
      <dgm:prSet presAssocID="{EA789FAC-227D-4884-BAD0-6807E7EA2D00}" presName="horzThree" presStyleCnt="0"/>
      <dgm:spPr/>
    </dgm:pt>
    <dgm:pt modelId="{32991B40-2D19-4DDF-88E3-656C2ED93DCD}" type="pres">
      <dgm:prSet presAssocID="{4A22A1EB-E083-49E5-A710-04930C66F6D8}" presName="vertFour" presStyleCnt="0">
        <dgm:presLayoutVars>
          <dgm:chPref val="3"/>
        </dgm:presLayoutVars>
      </dgm:prSet>
      <dgm:spPr/>
    </dgm:pt>
    <dgm:pt modelId="{EE1E2449-2146-497C-B32E-5A54D848E888}" type="pres">
      <dgm:prSet presAssocID="{4A22A1EB-E083-49E5-A710-04930C66F6D8}" presName="txFour" presStyleLbl="node4" presStyleIdx="5" presStyleCnt="6">
        <dgm:presLayoutVars>
          <dgm:chPref val="3"/>
        </dgm:presLayoutVars>
      </dgm:prSet>
      <dgm:spPr/>
    </dgm:pt>
    <dgm:pt modelId="{89A46DEA-7347-406B-8162-3DE8CE2F2E41}" type="pres">
      <dgm:prSet presAssocID="{4A22A1EB-E083-49E5-A710-04930C66F6D8}" presName="horzFour" presStyleCnt="0"/>
      <dgm:spPr/>
    </dgm:pt>
  </dgm:ptLst>
  <dgm:cxnLst>
    <dgm:cxn modelId="{F9241803-F1ED-4DB4-9FCB-68D27C3803EB}" type="presOf" srcId="{3ABE0FE0-FD19-44F6-8E95-7F4B477A6730}" destId="{6908B538-3E7C-41B7-9A6E-795C43EA458F}" srcOrd="0" destOrd="0" presId="urn:microsoft.com/office/officeart/2005/8/layout/hierarchy4"/>
    <dgm:cxn modelId="{97D60C0C-9042-4A8E-ABC5-F6603FBC9037}" srcId="{79574AE6-565F-442C-A2F9-AA12E0271FDE}" destId="{C9306369-8531-45E6-ACDB-795725E4F754}" srcOrd="0" destOrd="0" parTransId="{E7C5C86C-9841-4C5D-A2AD-D40D292B4475}" sibTransId="{90443613-E181-47C3-AAB5-815533C09C5C}"/>
    <dgm:cxn modelId="{772A5413-5EA8-4281-8509-3F40177F1978}" type="presOf" srcId="{00125FE2-046B-453C-A8F4-65E48667BE4A}" destId="{0C2BCA1A-6F83-4403-ACAE-1B50477E9004}" srcOrd="0" destOrd="0" presId="urn:microsoft.com/office/officeart/2005/8/layout/hierarchy4"/>
    <dgm:cxn modelId="{5CC89714-9B78-444B-A266-77DB96D76FDF}" type="presOf" srcId="{922D6CDF-34CB-4537-B29E-31CAE2E97FDB}" destId="{1800D9F1-19B5-45AF-8D90-60F5B66D852E}" srcOrd="0" destOrd="0" presId="urn:microsoft.com/office/officeart/2005/8/layout/hierarchy4"/>
    <dgm:cxn modelId="{85685326-C6E4-42ED-BC52-D793AD1DCD4B}" type="presOf" srcId="{7499243C-006F-48B4-840D-19821E6E1C1B}" destId="{E012873C-7D0B-4409-A683-51FC28E1E8F0}" srcOrd="0" destOrd="0" presId="urn:microsoft.com/office/officeart/2005/8/layout/hierarchy4"/>
    <dgm:cxn modelId="{CA02A62A-FB3B-4F3E-9B31-FA64B6978B24}" srcId="{1EB9A48D-A2F7-4950-9547-97F46DCA7527}" destId="{197E4917-3B6C-4146-A648-624C1D5CA082}" srcOrd="0" destOrd="0" parTransId="{4B94FE87-D26D-45C7-8993-FB1F38C67337}" sibTransId="{44B0D693-D2FF-4D10-A196-966603B9A769}"/>
    <dgm:cxn modelId="{012C492F-9421-454C-83D1-5181486133F5}" srcId="{00125FE2-046B-453C-A8F4-65E48667BE4A}" destId="{EA789FAC-227D-4884-BAD0-6807E7EA2D00}" srcOrd="0" destOrd="0" parTransId="{4F8BF4EC-0028-4A8A-9B0E-2F6A185BF61A}" sibTransId="{BEA1CD79-0492-4EAC-A6A3-A14C47602BC2}"/>
    <dgm:cxn modelId="{1C6C7031-9E10-47AC-9383-1018C321E5FA}" type="presOf" srcId="{A4A131A9-7482-4F57-87A9-7052201CAAE1}" destId="{C4293B77-C4F8-41A8-98D3-0EA2FC88009E}" srcOrd="0" destOrd="0" presId="urn:microsoft.com/office/officeart/2005/8/layout/hierarchy4"/>
    <dgm:cxn modelId="{3BFBDF5E-F144-484D-A3E1-E9B7E2C803D1}" srcId="{7499243C-006F-48B4-840D-19821E6E1C1B}" destId="{4A234794-CA00-436F-864B-A498C2028B35}" srcOrd="0" destOrd="0" parTransId="{429501DA-A108-4355-8BA1-82CC8F6F0820}" sibTransId="{5A9E0910-CAA5-4D56-831D-5A69904DFFD1}"/>
    <dgm:cxn modelId="{8D06FE5E-F6AD-4B98-9042-B453B420AA6D}" type="presOf" srcId="{EA789FAC-227D-4884-BAD0-6807E7EA2D00}" destId="{5A5EDCA2-A721-49FC-B4FE-82462CD96C54}" srcOrd="0" destOrd="0" presId="urn:microsoft.com/office/officeart/2005/8/layout/hierarchy4"/>
    <dgm:cxn modelId="{273A7E66-9C4E-4228-907C-A8F119E44E55}" srcId="{266E3A7C-6700-4A9E-BF4E-7A26EC568304}" destId="{7499243C-006F-48B4-840D-19821E6E1C1B}" srcOrd="0" destOrd="0" parTransId="{3DD2AA7C-9207-4A5C-AC44-D2CD8CB0D2C4}" sibTransId="{E2571F59-84C9-4F48-B7E8-A185B91F979D}"/>
    <dgm:cxn modelId="{B0E3B568-2155-4498-A858-8C5E309FFA19}" type="presOf" srcId="{266E3A7C-6700-4A9E-BF4E-7A26EC568304}" destId="{9B788E79-9075-454D-837A-942ADBE3E82D}" srcOrd="0" destOrd="0" presId="urn:microsoft.com/office/officeart/2005/8/layout/hierarchy4"/>
    <dgm:cxn modelId="{1792046B-6D2F-4B68-9E07-344AFBCEBBAF}" srcId="{EA789FAC-227D-4884-BAD0-6807E7EA2D00}" destId="{4A22A1EB-E083-49E5-A710-04930C66F6D8}" srcOrd="0" destOrd="0" parTransId="{5BBA6B56-B650-44A4-BBC5-1C1929F9B4E1}" sibTransId="{D7A7B01E-45E7-4661-A015-730D15531177}"/>
    <dgm:cxn modelId="{9428E36C-A102-4C13-96F7-5E86158FF787}" type="presOf" srcId="{F5C4B2B7-BA6E-4110-9B7C-0A1E446AEFCD}" destId="{4F543A4F-0BBE-4ACB-A713-1EDFEF18332E}" srcOrd="0" destOrd="0" presId="urn:microsoft.com/office/officeart/2005/8/layout/hierarchy4"/>
    <dgm:cxn modelId="{4B48EE51-018A-40D1-9A8E-81D1030D5005}" srcId="{C9306369-8531-45E6-ACDB-795725E4F754}" destId="{F5C4B2B7-BA6E-4110-9B7C-0A1E446AEFCD}" srcOrd="0" destOrd="0" parTransId="{93A97FAD-2B04-4A2B-B5E1-A5209D070B4A}" sibTransId="{9144FEFD-6EA8-44EA-A411-E0D253C0162E}"/>
    <dgm:cxn modelId="{CD7C7D54-4DC0-41A9-9D71-A11763F95946}" srcId="{2F1BD6AD-A54D-486A-B9A8-4D4FC05E5785}" destId="{3ABE0FE0-FD19-44F6-8E95-7F4B477A6730}" srcOrd="0" destOrd="0" parTransId="{3AFBDB6E-986F-412C-A17F-54F5C7444AD4}" sibTransId="{07EA7923-A605-4986-9628-F07BB6018457}"/>
    <dgm:cxn modelId="{EC47DC7B-388D-4174-B5F4-89CB38B8E556}" type="presOf" srcId="{81BA8750-45C6-4ACD-BAFE-7A0C4B8F705F}" destId="{2F3D5532-341D-4BB1-B611-AEDD5C766F6D}" srcOrd="0" destOrd="0" presId="urn:microsoft.com/office/officeart/2005/8/layout/hierarchy4"/>
    <dgm:cxn modelId="{C483967D-2509-43E5-AF61-9CDAD488C6E2}" srcId="{C9306369-8531-45E6-ACDB-795725E4F754}" destId="{266E3A7C-6700-4A9E-BF4E-7A26EC568304}" srcOrd="2" destOrd="0" parTransId="{2C506D7A-1838-4989-8565-96CAA46087FB}" sibTransId="{14383A90-6168-4E1B-B654-738FF4E4BF99}"/>
    <dgm:cxn modelId="{549A2783-2049-4B34-A961-CCAF748CB4BA}" type="presOf" srcId="{79574AE6-565F-442C-A2F9-AA12E0271FDE}" destId="{1FCEA249-C7E1-4944-AAF4-DB471F230847}" srcOrd="0" destOrd="0" presId="urn:microsoft.com/office/officeart/2005/8/layout/hierarchy4"/>
    <dgm:cxn modelId="{39CC7E8E-3931-4F03-80FA-6D2DDA6CBF4B}" srcId="{C9306369-8531-45E6-ACDB-795725E4F754}" destId="{00125FE2-046B-453C-A8F4-65E48667BE4A}" srcOrd="3" destOrd="0" parTransId="{36C3F970-7D87-4430-97F3-D5A5B017425A}" sibTransId="{FCB924F9-6F83-4A38-9D8F-AF9BFB7F96C5}"/>
    <dgm:cxn modelId="{11E42AA1-D233-4E0B-9A76-C941A25E7C47}" type="presOf" srcId="{197E4917-3B6C-4146-A648-624C1D5CA082}" destId="{CE1BCAED-A4E2-404A-A04B-997E7FDA1369}" srcOrd="0" destOrd="0" presId="urn:microsoft.com/office/officeart/2005/8/layout/hierarchy4"/>
    <dgm:cxn modelId="{91915EAC-F668-4AD1-A657-AE6F72204B92}" srcId="{A4A131A9-7482-4F57-87A9-7052201CAAE1}" destId="{2F1BD6AD-A54D-486A-B9A8-4D4FC05E5785}" srcOrd="0" destOrd="0" parTransId="{87C823C8-39F8-4430-B1D8-AC2A40F2EED1}" sibTransId="{90D457C2-2D16-4C2A-80F7-C11BB1A664A5}"/>
    <dgm:cxn modelId="{E4E354AD-3310-481A-837C-C315F9A1A1FC}" type="presOf" srcId="{C9306369-8531-45E6-ACDB-795725E4F754}" destId="{0BB82833-BC8B-4D5E-9B0C-79695B3FB199}" srcOrd="0" destOrd="0" presId="urn:microsoft.com/office/officeart/2005/8/layout/hierarchy4"/>
    <dgm:cxn modelId="{0AA402AF-E972-43DE-868A-AA60F8CA9DE4}" srcId="{81BA8750-45C6-4ACD-BAFE-7A0C4B8F705F}" destId="{1EB9A48D-A2F7-4950-9547-97F46DCA7527}" srcOrd="0" destOrd="0" parTransId="{1C6E872A-BFEE-4FEB-A68F-D6E3F6C6739B}" sibTransId="{7F40C26C-168D-4467-A685-B8CFB1E591AB}"/>
    <dgm:cxn modelId="{AFDC0CC1-8C19-4F4C-82D7-B1626DF743A8}" type="presOf" srcId="{2F1BD6AD-A54D-486A-B9A8-4D4FC05E5785}" destId="{4853737A-8ACE-4A7F-9643-9A284B5F0238}" srcOrd="0" destOrd="0" presId="urn:microsoft.com/office/officeart/2005/8/layout/hierarchy4"/>
    <dgm:cxn modelId="{D95C50C6-91BC-456D-A987-D10E59AE260F}" srcId="{4A234794-CA00-436F-864B-A498C2028B35}" destId="{922D6CDF-34CB-4537-B29E-31CAE2E97FDB}" srcOrd="0" destOrd="0" parTransId="{ADEE022D-C8F1-41E1-B11A-0B5708FF0472}" sibTransId="{D2F22FCE-4476-4412-93E2-883935DE0FA1}"/>
    <dgm:cxn modelId="{309265D9-3A4A-4356-A65E-BC44D9CE3F8E}" type="presOf" srcId="{4A234794-CA00-436F-864B-A498C2028B35}" destId="{ED57B6AF-39F5-4D46-959B-818AB77AAC8C}" srcOrd="0" destOrd="0" presId="urn:microsoft.com/office/officeart/2005/8/layout/hierarchy4"/>
    <dgm:cxn modelId="{2662F5DA-33AD-4E07-ADAD-21C0782CAB8A}" srcId="{F5C4B2B7-BA6E-4110-9B7C-0A1E446AEFCD}" destId="{81BA8750-45C6-4ACD-BAFE-7A0C4B8F705F}" srcOrd="0" destOrd="0" parTransId="{F2356881-271D-42EB-9476-22042D8EDAAE}" sibTransId="{78496C84-263C-493B-B9D5-B9AEA0D4C785}"/>
    <dgm:cxn modelId="{084179E2-E92A-4C65-96A3-0B2F732A6A3D}" srcId="{C9306369-8531-45E6-ACDB-795725E4F754}" destId="{A4A131A9-7482-4F57-87A9-7052201CAAE1}" srcOrd="1" destOrd="0" parTransId="{B9E56F30-7A0B-4D5B-AFEF-413930FB4805}" sibTransId="{9B54499D-0B37-454A-B550-58467454F8CD}"/>
    <dgm:cxn modelId="{040FA3EE-62F4-4A71-BBD8-AF8F6DF85F20}" type="presOf" srcId="{4A22A1EB-E083-49E5-A710-04930C66F6D8}" destId="{EE1E2449-2146-497C-B32E-5A54D848E888}" srcOrd="0" destOrd="0" presId="urn:microsoft.com/office/officeart/2005/8/layout/hierarchy4"/>
    <dgm:cxn modelId="{427421F2-71D9-4F85-88B8-D5BFC0E5ADD5}" type="presOf" srcId="{1EB9A48D-A2F7-4950-9547-97F46DCA7527}" destId="{3F36085A-25A9-4634-9DCE-4E7E820D523F}" srcOrd="0" destOrd="0" presId="urn:microsoft.com/office/officeart/2005/8/layout/hierarchy4"/>
    <dgm:cxn modelId="{AD3A4C4D-1FC3-459A-BE8A-FCA46CF10955}" type="presParOf" srcId="{1FCEA249-C7E1-4944-AAF4-DB471F230847}" destId="{561EC3A9-7C86-4598-842A-C421497EB515}" srcOrd="0" destOrd="0" presId="urn:microsoft.com/office/officeart/2005/8/layout/hierarchy4"/>
    <dgm:cxn modelId="{CCE8E0F0-C573-4522-B3C2-B365A321FE24}" type="presParOf" srcId="{561EC3A9-7C86-4598-842A-C421497EB515}" destId="{0BB82833-BC8B-4D5E-9B0C-79695B3FB199}" srcOrd="0" destOrd="0" presId="urn:microsoft.com/office/officeart/2005/8/layout/hierarchy4"/>
    <dgm:cxn modelId="{3AC8E667-A553-44EA-9E49-40039CF5DE0C}" type="presParOf" srcId="{561EC3A9-7C86-4598-842A-C421497EB515}" destId="{E6BE659F-718E-47CE-A4E6-BD95C4717BE7}" srcOrd="1" destOrd="0" presId="urn:microsoft.com/office/officeart/2005/8/layout/hierarchy4"/>
    <dgm:cxn modelId="{3C728C4A-65BA-4B60-BCF6-216B3A4F5E0D}" type="presParOf" srcId="{561EC3A9-7C86-4598-842A-C421497EB515}" destId="{5320DE92-9DEF-4EFD-815E-0D89322A6A3E}" srcOrd="2" destOrd="0" presId="urn:microsoft.com/office/officeart/2005/8/layout/hierarchy4"/>
    <dgm:cxn modelId="{1A879F59-F955-4CCE-9A61-2FAC7546EC2F}" type="presParOf" srcId="{5320DE92-9DEF-4EFD-815E-0D89322A6A3E}" destId="{86AC8674-91A9-4258-A41D-851BE7D8B7F2}" srcOrd="0" destOrd="0" presId="urn:microsoft.com/office/officeart/2005/8/layout/hierarchy4"/>
    <dgm:cxn modelId="{4890701B-C2AA-46BF-8068-420B60B5946D}" type="presParOf" srcId="{86AC8674-91A9-4258-A41D-851BE7D8B7F2}" destId="{4F543A4F-0BBE-4ACB-A713-1EDFEF18332E}" srcOrd="0" destOrd="0" presId="urn:microsoft.com/office/officeart/2005/8/layout/hierarchy4"/>
    <dgm:cxn modelId="{1BD0205F-DC4F-46EF-8C9B-12071AF6982C}" type="presParOf" srcId="{86AC8674-91A9-4258-A41D-851BE7D8B7F2}" destId="{FF85F416-4759-46F4-842D-8E85E91DA9A6}" srcOrd="1" destOrd="0" presId="urn:microsoft.com/office/officeart/2005/8/layout/hierarchy4"/>
    <dgm:cxn modelId="{62039B1C-AC4E-43A7-8F12-7BABC67E4DBF}" type="presParOf" srcId="{86AC8674-91A9-4258-A41D-851BE7D8B7F2}" destId="{F17320B6-E517-4FDD-8DBA-1B000C8866B2}" srcOrd="2" destOrd="0" presId="urn:microsoft.com/office/officeart/2005/8/layout/hierarchy4"/>
    <dgm:cxn modelId="{CD2B9CC1-776B-46E1-BC2D-2723B757A21E}" type="presParOf" srcId="{F17320B6-E517-4FDD-8DBA-1B000C8866B2}" destId="{01EA4333-C995-4BB4-8940-205C13B19E8F}" srcOrd="0" destOrd="0" presId="urn:microsoft.com/office/officeart/2005/8/layout/hierarchy4"/>
    <dgm:cxn modelId="{5F06F774-5C95-46FC-BE89-2B968D7E2B2D}" type="presParOf" srcId="{01EA4333-C995-4BB4-8940-205C13B19E8F}" destId="{2F3D5532-341D-4BB1-B611-AEDD5C766F6D}" srcOrd="0" destOrd="0" presId="urn:microsoft.com/office/officeart/2005/8/layout/hierarchy4"/>
    <dgm:cxn modelId="{718502B9-4C03-4930-BC60-D2BC7A9317C4}" type="presParOf" srcId="{01EA4333-C995-4BB4-8940-205C13B19E8F}" destId="{A01EA217-EC48-4C05-A5B8-C094D9EB3BFB}" srcOrd="1" destOrd="0" presId="urn:microsoft.com/office/officeart/2005/8/layout/hierarchy4"/>
    <dgm:cxn modelId="{B8D0DE87-AAEE-4654-B932-5030FBB1AA58}" type="presParOf" srcId="{01EA4333-C995-4BB4-8940-205C13B19E8F}" destId="{70C6ECE4-19E8-45BF-B5E1-4B59D3977382}" srcOrd="2" destOrd="0" presId="urn:microsoft.com/office/officeart/2005/8/layout/hierarchy4"/>
    <dgm:cxn modelId="{76EBA3F4-F7E5-4041-8E98-969930FAB62E}" type="presParOf" srcId="{70C6ECE4-19E8-45BF-B5E1-4B59D3977382}" destId="{1E54A7FE-402B-423A-95AA-CFAD9B7B35D1}" srcOrd="0" destOrd="0" presId="urn:microsoft.com/office/officeart/2005/8/layout/hierarchy4"/>
    <dgm:cxn modelId="{83B11B65-4281-43B4-ADBE-0F72D9813FAC}" type="presParOf" srcId="{1E54A7FE-402B-423A-95AA-CFAD9B7B35D1}" destId="{3F36085A-25A9-4634-9DCE-4E7E820D523F}" srcOrd="0" destOrd="0" presId="urn:microsoft.com/office/officeart/2005/8/layout/hierarchy4"/>
    <dgm:cxn modelId="{ABA4162D-2DB8-40B6-9323-247E7554C36F}" type="presParOf" srcId="{1E54A7FE-402B-423A-95AA-CFAD9B7B35D1}" destId="{E74860B6-CD94-43D1-AEA1-FA18CC3144BE}" srcOrd="1" destOrd="0" presId="urn:microsoft.com/office/officeart/2005/8/layout/hierarchy4"/>
    <dgm:cxn modelId="{438F0294-297C-4926-AB26-45CD9FB8A2C0}" type="presParOf" srcId="{1E54A7FE-402B-423A-95AA-CFAD9B7B35D1}" destId="{7219E7F8-3932-4852-B728-547380FC3C04}" srcOrd="2" destOrd="0" presId="urn:microsoft.com/office/officeart/2005/8/layout/hierarchy4"/>
    <dgm:cxn modelId="{B8ECB7D8-3393-4257-8499-0CC243F4C38F}" type="presParOf" srcId="{7219E7F8-3932-4852-B728-547380FC3C04}" destId="{3DA9D15B-35D1-493C-B318-148C56244347}" srcOrd="0" destOrd="0" presId="urn:microsoft.com/office/officeart/2005/8/layout/hierarchy4"/>
    <dgm:cxn modelId="{228D19E6-39D7-4637-8DD6-2C8CD7269E1B}" type="presParOf" srcId="{3DA9D15B-35D1-493C-B318-148C56244347}" destId="{CE1BCAED-A4E2-404A-A04B-997E7FDA1369}" srcOrd="0" destOrd="0" presId="urn:microsoft.com/office/officeart/2005/8/layout/hierarchy4"/>
    <dgm:cxn modelId="{A1F1D3DA-1573-4954-9600-3DFE99856FE6}" type="presParOf" srcId="{3DA9D15B-35D1-493C-B318-148C56244347}" destId="{3B53658C-366B-4BC9-9382-193A0B6A8A45}" srcOrd="1" destOrd="0" presId="urn:microsoft.com/office/officeart/2005/8/layout/hierarchy4"/>
    <dgm:cxn modelId="{426D6922-203A-4CEE-B29B-136A3185CE23}" type="presParOf" srcId="{5320DE92-9DEF-4EFD-815E-0D89322A6A3E}" destId="{5CD1B0AE-5B64-465F-B504-191EFE053D7F}" srcOrd="1" destOrd="0" presId="urn:microsoft.com/office/officeart/2005/8/layout/hierarchy4"/>
    <dgm:cxn modelId="{8BE34BC3-4131-4412-9742-EC3475D054DF}" type="presParOf" srcId="{5320DE92-9DEF-4EFD-815E-0D89322A6A3E}" destId="{BA1A8706-2EDD-4767-9D8D-5E97D3AC349C}" srcOrd="2" destOrd="0" presId="urn:microsoft.com/office/officeart/2005/8/layout/hierarchy4"/>
    <dgm:cxn modelId="{32E040A0-8630-4D9A-894C-100DD705A844}" type="presParOf" srcId="{BA1A8706-2EDD-4767-9D8D-5E97D3AC349C}" destId="{C4293B77-C4F8-41A8-98D3-0EA2FC88009E}" srcOrd="0" destOrd="0" presId="urn:microsoft.com/office/officeart/2005/8/layout/hierarchy4"/>
    <dgm:cxn modelId="{4326326E-CA37-490E-A473-56A50F28A787}" type="presParOf" srcId="{BA1A8706-2EDD-4767-9D8D-5E97D3AC349C}" destId="{4297F04C-B1FA-405E-AE65-D11BAC5BE88E}" srcOrd="1" destOrd="0" presId="urn:microsoft.com/office/officeart/2005/8/layout/hierarchy4"/>
    <dgm:cxn modelId="{186DF744-851D-4828-B845-A330F8193246}" type="presParOf" srcId="{BA1A8706-2EDD-4767-9D8D-5E97D3AC349C}" destId="{8DA7982F-0B75-446B-802C-E5E34F392C89}" srcOrd="2" destOrd="0" presId="urn:microsoft.com/office/officeart/2005/8/layout/hierarchy4"/>
    <dgm:cxn modelId="{A2A25F40-1066-4061-85BB-DF5B6E526EAA}" type="presParOf" srcId="{8DA7982F-0B75-446B-802C-E5E34F392C89}" destId="{86848298-4D86-45ED-9985-5DD4FC06A9B5}" srcOrd="0" destOrd="0" presId="urn:microsoft.com/office/officeart/2005/8/layout/hierarchy4"/>
    <dgm:cxn modelId="{C9977BE6-B7ED-450C-A5C1-047F108BE657}" type="presParOf" srcId="{86848298-4D86-45ED-9985-5DD4FC06A9B5}" destId="{4853737A-8ACE-4A7F-9643-9A284B5F0238}" srcOrd="0" destOrd="0" presId="urn:microsoft.com/office/officeart/2005/8/layout/hierarchy4"/>
    <dgm:cxn modelId="{6AC58D50-DBC7-4163-AAA8-05192605611F}" type="presParOf" srcId="{86848298-4D86-45ED-9985-5DD4FC06A9B5}" destId="{88170BB8-84F2-4926-BCAF-25294F14CF26}" srcOrd="1" destOrd="0" presId="urn:microsoft.com/office/officeart/2005/8/layout/hierarchy4"/>
    <dgm:cxn modelId="{09E97A9D-D4B6-4033-AF47-536FB3A14EE7}" type="presParOf" srcId="{86848298-4D86-45ED-9985-5DD4FC06A9B5}" destId="{BC575117-123C-4DA3-95C2-EAF03CE9F33D}" srcOrd="2" destOrd="0" presId="urn:microsoft.com/office/officeart/2005/8/layout/hierarchy4"/>
    <dgm:cxn modelId="{105AE310-33BE-4AF1-BDCC-247F90C2A2F1}" type="presParOf" srcId="{BC575117-123C-4DA3-95C2-EAF03CE9F33D}" destId="{A3DCB156-ED1F-4122-ACEC-EBAF04B8942E}" srcOrd="0" destOrd="0" presId="urn:microsoft.com/office/officeart/2005/8/layout/hierarchy4"/>
    <dgm:cxn modelId="{A3541BC6-6015-4F13-8B9D-FF56773F2BB3}" type="presParOf" srcId="{A3DCB156-ED1F-4122-ACEC-EBAF04B8942E}" destId="{6908B538-3E7C-41B7-9A6E-795C43EA458F}" srcOrd="0" destOrd="0" presId="urn:microsoft.com/office/officeart/2005/8/layout/hierarchy4"/>
    <dgm:cxn modelId="{2C427387-1DC1-4809-8F87-B6EC6A7DE96B}" type="presParOf" srcId="{A3DCB156-ED1F-4122-ACEC-EBAF04B8942E}" destId="{FA90099D-D70D-4C80-8AA7-012FAD95ABE7}" srcOrd="1" destOrd="0" presId="urn:microsoft.com/office/officeart/2005/8/layout/hierarchy4"/>
    <dgm:cxn modelId="{DBB943CF-79EE-4020-B870-454D61BA8CB8}" type="presParOf" srcId="{5320DE92-9DEF-4EFD-815E-0D89322A6A3E}" destId="{7745A7F4-7F87-4A32-9947-2CDFAE16AD23}" srcOrd="3" destOrd="0" presId="urn:microsoft.com/office/officeart/2005/8/layout/hierarchy4"/>
    <dgm:cxn modelId="{0C276CE7-94DA-4091-9BE5-AC075939E57E}" type="presParOf" srcId="{5320DE92-9DEF-4EFD-815E-0D89322A6A3E}" destId="{39A502FB-2A62-4D81-BDDB-7B42DC0ED92D}" srcOrd="4" destOrd="0" presId="urn:microsoft.com/office/officeart/2005/8/layout/hierarchy4"/>
    <dgm:cxn modelId="{AF3F1BB6-A6B3-49F2-A566-907CA21A93BD}" type="presParOf" srcId="{39A502FB-2A62-4D81-BDDB-7B42DC0ED92D}" destId="{9B788E79-9075-454D-837A-942ADBE3E82D}" srcOrd="0" destOrd="0" presId="urn:microsoft.com/office/officeart/2005/8/layout/hierarchy4"/>
    <dgm:cxn modelId="{AFBFD313-6B2B-4F3C-9362-3B02180F2DCA}" type="presParOf" srcId="{39A502FB-2A62-4D81-BDDB-7B42DC0ED92D}" destId="{A47AF437-B471-4955-BA54-6F7B7FCDBDC5}" srcOrd="1" destOrd="0" presId="urn:microsoft.com/office/officeart/2005/8/layout/hierarchy4"/>
    <dgm:cxn modelId="{AB3D1798-4112-4964-93E1-8CEB31EA747A}" type="presParOf" srcId="{39A502FB-2A62-4D81-BDDB-7B42DC0ED92D}" destId="{046C3DA1-9AB1-4B2C-8358-A9F82F65DDCD}" srcOrd="2" destOrd="0" presId="urn:microsoft.com/office/officeart/2005/8/layout/hierarchy4"/>
    <dgm:cxn modelId="{1657D1F2-817B-417F-9D8B-0129F3A043B6}" type="presParOf" srcId="{046C3DA1-9AB1-4B2C-8358-A9F82F65DDCD}" destId="{ACB8D0DD-F1CA-4FA6-BE19-46B3BD6F0572}" srcOrd="0" destOrd="0" presId="urn:microsoft.com/office/officeart/2005/8/layout/hierarchy4"/>
    <dgm:cxn modelId="{F1B86682-14E1-4E36-B448-47D708F5893A}" type="presParOf" srcId="{ACB8D0DD-F1CA-4FA6-BE19-46B3BD6F0572}" destId="{E012873C-7D0B-4409-A683-51FC28E1E8F0}" srcOrd="0" destOrd="0" presId="urn:microsoft.com/office/officeart/2005/8/layout/hierarchy4"/>
    <dgm:cxn modelId="{0B98D24F-B985-42C1-A45E-269DD3A52B62}" type="presParOf" srcId="{ACB8D0DD-F1CA-4FA6-BE19-46B3BD6F0572}" destId="{A62007CB-2FB0-4897-88D7-AAB6DCCB72E3}" srcOrd="1" destOrd="0" presId="urn:microsoft.com/office/officeart/2005/8/layout/hierarchy4"/>
    <dgm:cxn modelId="{E549D480-E282-471E-B76D-F1FBFD81CA5F}" type="presParOf" srcId="{ACB8D0DD-F1CA-4FA6-BE19-46B3BD6F0572}" destId="{39C47128-083F-40A1-BCAE-F46A36E0E02D}" srcOrd="2" destOrd="0" presId="urn:microsoft.com/office/officeart/2005/8/layout/hierarchy4"/>
    <dgm:cxn modelId="{327A67BA-70AE-4D2E-964B-005D126A6AFB}" type="presParOf" srcId="{39C47128-083F-40A1-BCAE-F46A36E0E02D}" destId="{1C2187B0-36D4-4279-A8D6-C617AAFB09D8}" srcOrd="0" destOrd="0" presId="urn:microsoft.com/office/officeart/2005/8/layout/hierarchy4"/>
    <dgm:cxn modelId="{83056CC6-534A-40F6-9AD8-4D4B87F342DB}" type="presParOf" srcId="{1C2187B0-36D4-4279-A8D6-C617AAFB09D8}" destId="{ED57B6AF-39F5-4D46-959B-818AB77AAC8C}" srcOrd="0" destOrd="0" presId="urn:microsoft.com/office/officeart/2005/8/layout/hierarchy4"/>
    <dgm:cxn modelId="{21670510-823B-4214-83A5-1ABC4E410D1B}" type="presParOf" srcId="{1C2187B0-36D4-4279-A8D6-C617AAFB09D8}" destId="{0A0316D2-4D7D-4693-A5BF-D406413C5B80}" srcOrd="1" destOrd="0" presId="urn:microsoft.com/office/officeart/2005/8/layout/hierarchy4"/>
    <dgm:cxn modelId="{FB50EA26-E086-45A3-B0AD-3162FAE2C75A}" type="presParOf" srcId="{1C2187B0-36D4-4279-A8D6-C617AAFB09D8}" destId="{85C1908D-20DC-4415-8E0A-F9273FF475C0}" srcOrd="2" destOrd="0" presId="urn:microsoft.com/office/officeart/2005/8/layout/hierarchy4"/>
    <dgm:cxn modelId="{FFDC008A-DE3F-45A3-9972-66B8F104925F}" type="presParOf" srcId="{85C1908D-20DC-4415-8E0A-F9273FF475C0}" destId="{19239BA2-1D0D-47A6-8442-5005610952D4}" srcOrd="0" destOrd="0" presId="urn:microsoft.com/office/officeart/2005/8/layout/hierarchy4"/>
    <dgm:cxn modelId="{729E71C8-97CC-4937-A398-0D48040A4159}" type="presParOf" srcId="{19239BA2-1D0D-47A6-8442-5005610952D4}" destId="{1800D9F1-19B5-45AF-8D90-60F5B66D852E}" srcOrd="0" destOrd="0" presId="urn:microsoft.com/office/officeart/2005/8/layout/hierarchy4"/>
    <dgm:cxn modelId="{73287A86-E504-4F6A-BEA3-AB6CCFFA13E0}" type="presParOf" srcId="{19239BA2-1D0D-47A6-8442-5005610952D4}" destId="{1EFFCCD7-774D-4EE3-A2E8-549320997EE9}" srcOrd="1" destOrd="0" presId="urn:microsoft.com/office/officeart/2005/8/layout/hierarchy4"/>
    <dgm:cxn modelId="{22B3CAF5-7428-41A1-9373-D07E507EE501}" type="presParOf" srcId="{5320DE92-9DEF-4EFD-815E-0D89322A6A3E}" destId="{6B8DE706-8DB2-40A1-8611-277B97298EA1}" srcOrd="5" destOrd="0" presId="urn:microsoft.com/office/officeart/2005/8/layout/hierarchy4"/>
    <dgm:cxn modelId="{304BE278-1531-45F7-BC12-125242235878}" type="presParOf" srcId="{5320DE92-9DEF-4EFD-815E-0D89322A6A3E}" destId="{5678C016-85C0-45E9-9D88-579FFA5F9C98}" srcOrd="6" destOrd="0" presId="urn:microsoft.com/office/officeart/2005/8/layout/hierarchy4"/>
    <dgm:cxn modelId="{9506F68C-AE13-4125-AB6B-970C4C2C3465}" type="presParOf" srcId="{5678C016-85C0-45E9-9D88-579FFA5F9C98}" destId="{0C2BCA1A-6F83-4403-ACAE-1B50477E9004}" srcOrd="0" destOrd="0" presId="urn:microsoft.com/office/officeart/2005/8/layout/hierarchy4"/>
    <dgm:cxn modelId="{44E1F053-662F-4963-919E-DAC17218EAC1}" type="presParOf" srcId="{5678C016-85C0-45E9-9D88-579FFA5F9C98}" destId="{9158A4E1-35F9-4116-B038-9FFC5FF835C3}" srcOrd="1" destOrd="0" presId="urn:microsoft.com/office/officeart/2005/8/layout/hierarchy4"/>
    <dgm:cxn modelId="{F4419883-5298-4511-8793-05C41C2D023B}" type="presParOf" srcId="{5678C016-85C0-45E9-9D88-579FFA5F9C98}" destId="{9B06C942-FFEA-4B94-9DB0-9F2BE3CEEFA1}" srcOrd="2" destOrd="0" presId="urn:microsoft.com/office/officeart/2005/8/layout/hierarchy4"/>
    <dgm:cxn modelId="{1FF6F1B7-BA33-4872-B69E-3707EF8932B4}" type="presParOf" srcId="{9B06C942-FFEA-4B94-9DB0-9F2BE3CEEFA1}" destId="{D437D9DB-BBAC-4A4F-96C1-567EA86ED75D}" srcOrd="0" destOrd="0" presId="urn:microsoft.com/office/officeart/2005/8/layout/hierarchy4"/>
    <dgm:cxn modelId="{890E617B-10D4-4EEC-94B6-D6F4A1F11DE6}" type="presParOf" srcId="{D437D9DB-BBAC-4A4F-96C1-567EA86ED75D}" destId="{5A5EDCA2-A721-49FC-B4FE-82462CD96C54}" srcOrd="0" destOrd="0" presId="urn:microsoft.com/office/officeart/2005/8/layout/hierarchy4"/>
    <dgm:cxn modelId="{D38AD370-CAE8-4E5E-A7EF-89824FE67A1C}" type="presParOf" srcId="{D437D9DB-BBAC-4A4F-96C1-567EA86ED75D}" destId="{543D4747-8755-4173-850E-3C23AB05707F}" srcOrd="1" destOrd="0" presId="urn:microsoft.com/office/officeart/2005/8/layout/hierarchy4"/>
    <dgm:cxn modelId="{FC31526D-C15F-43D9-9044-2F9EA054BC08}" type="presParOf" srcId="{D437D9DB-BBAC-4A4F-96C1-567EA86ED75D}" destId="{148CE56F-12B7-4224-A700-65DF356C223E}" srcOrd="2" destOrd="0" presId="urn:microsoft.com/office/officeart/2005/8/layout/hierarchy4"/>
    <dgm:cxn modelId="{0274AAFF-EC2C-4774-A3CC-6460DF47BF73}" type="presParOf" srcId="{148CE56F-12B7-4224-A700-65DF356C223E}" destId="{32991B40-2D19-4DDF-88E3-656C2ED93DCD}" srcOrd="0" destOrd="0" presId="urn:microsoft.com/office/officeart/2005/8/layout/hierarchy4"/>
    <dgm:cxn modelId="{68DA63A1-CD85-4D79-A602-F19817786EF0}" type="presParOf" srcId="{32991B40-2D19-4DDF-88E3-656C2ED93DCD}" destId="{EE1E2449-2146-497C-B32E-5A54D848E888}" srcOrd="0" destOrd="0" presId="urn:microsoft.com/office/officeart/2005/8/layout/hierarchy4"/>
    <dgm:cxn modelId="{F935A337-146D-454F-8B70-941580E6D41B}" type="presParOf" srcId="{32991B40-2D19-4DDF-88E3-656C2ED93DCD}" destId="{89A46DEA-7347-406B-8162-3DE8CE2F2E4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2833-BC8B-4D5E-9B0C-79695B3FB199}">
      <dsp:nvSpPr>
        <dsp:cNvPr id="0" name=""/>
        <dsp:cNvSpPr/>
      </dsp:nvSpPr>
      <dsp:spPr>
        <a:xfrm>
          <a:off x="1454" y="725"/>
          <a:ext cx="8998090" cy="366586"/>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Παράρτημα Α – Περιοχές Ελέγχου</a:t>
          </a:r>
          <a:endParaRPr lang="en-US" sz="1500" kern="1200" dirty="0"/>
        </a:p>
      </dsp:txBody>
      <dsp:txXfrm>
        <a:off x="12191" y="11462"/>
        <a:ext cx="8976616" cy="345112"/>
      </dsp:txXfrm>
    </dsp:sp>
    <dsp:sp modelId="{4F543A4F-0BBE-4ACB-A713-1EDFEF18332E}">
      <dsp:nvSpPr>
        <dsp:cNvPr id="0" name=""/>
        <dsp:cNvSpPr/>
      </dsp:nvSpPr>
      <dsp:spPr>
        <a:xfrm>
          <a:off x="1454"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Πολιτικές ασφάλειας πληροφοριών</a:t>
          </a:r>
          <a:endParaRPr lang="en-US" sz="1500" kern="1200" dirty="0"/>
        </a:p>
      </dsp:txBody>
      <dsp:txXfrm>
        <a:off x="27962" y="497436"/>
        <a:ext cx="2063185" cy="852024"/>
      </dsp:txXfrm>
    </dsp:sp>
    <dsp:sp modelId="{2F3D5532-341D-4BB1-B611-AEDD5C766F6D}">
      <dsp:nvSpPr>
        <dsp:cNvPr id="0" name=""/>
        <dsp:cNvSpPr/>
      </dsp:nvSpPr>
      <dsp:spPr>
        <a:xfrm>
          <a:off x="1454"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Έλεγχος Πρόσβασης</a:t>
          </a:r>
          <a:endParaRPr lang="en-US" sz="1500" kern="1200" dirty="0"/>
        </a:p>
      </dsp:txBody>
      <dsp:txXfrm>
        <a:off x="27962" y="1506094"/>
        <a:ext cx="2063185" cy="852024"/>
      </dsp:txXfrm>
    </dsp:sp>
    <dsp:sp modelId="{3F36085A-25A9-4634-9DCE-4E7E820D523F}">
      <dsp:nvSpPr>
        <dsp:cNvPr id="0" name=""/>
        <dsp:cNvSpPr/>
      </dsp:nvSpPr>
      <dsp:spPr>
        <a:xfrm>
          <a:off x="1454"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Ασφάλεια επικοινωνιών</a:t>
          </a:r>
          <a:endParaRPr lang="en-US" sz="1200" kern="1200" dirty="0"/>
        </a:p>
      </dsp:txBody>
      <dsp:txXfrm>
        <a:off x="27962" y="2514751"/>
        <a:ext cx="2063185" cy="852024"/>
      </dsp:txXfrm>
    </dsp:sp>
    <dsp:sp modelId="{CE1BCAED-A4E2-404A-A04B-997E7FDA1369}">
      <dsp:nvSpPr>
        <dsp:cNvPr id="0" name=""/>
        <dsp:cNvSpPr/>
      </dsp:nvSpPr>
      <dsp:spPr>
        <a:xfrm>
          <a:off x="1454" y="3496901"/>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Πτυχές	της ασφάλειας πληροφοριών	στη διαχείριση της επιχειρησιακής	 συνέχειας</a:t>
          </a:r>
          <a:endParaRPr lang="en-US" sz="1200" kern="1200" dirty="0"/>
        </a:p>
      </dsp:txBody>
      <dsp:txXfrm>
        <a:off x="27962" y="3523409"/>
        <a:ext cx="2063185" cy="852024"/>
      </dsp:txXfrm>
    </dsp:sp>
    <dsp:sp modelId="{C4293B77-C4F8-41A8-98D3-0EA2FC88009E}">
      <dsp:nvSpPr>
        <dsp:cNvPr id="0" name=""/>
        <dsp:cNvSpPr/>
      </dsp:nvSpPr>
      <dsp:spPr>
        <a:xfrm>
          <a:off x="2295417"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Οργάνωση της Ασφάλειας Πληροφοριών</a:t>
          </a:r>
          <a:endParaRPr lang="en-US" sz="1500" kern="1200" dirty="0"/>
        </a:p>
      </dsp:txBody>
      <dsp:txXfrm>
        <a:off x="2321925" y="497436"/>
        <a:ext cx="2063185" cy="852024"/>
      </dsp:txXfrm>
    </dsp:sp>
    <dsp:sp modelId="{4853737A-8ACE-4A7F-9643-9A284B5F0238}">
      <dsp:nvSpPr>
        <dsp:cNvPr id="0" name=""/>
        <dsp:cNvSpPr/>
      </dsp:nvSpPr>
      <dsp:spPr>
        <a:xfrm>
          <a:off x="2295417"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Κρυπτογράφηση </a:t>
          </a:r>
          <a:endParaRPr lang="en-US" sz="1500" kern="1200" dirty="0"/>
        </a:p>
      </dsp:txBody>
      <dsp:txXfrm>
        <a:off x="2321925" y="1506094"/>
        <a:ext cx="2063185" cy="852024"/>
      </dsp:txXfrm>
    </dsp:sp>
    <dsp:sp modelId="{6908B538-3E7C-41B7-9A6E-795C43EA458F}">
      <dsp:nvSpPr>
        <dsp:cNvPr id="0" name=""/>
        <dsp:cNvSpPr/>
      </dsp:nvSpPr>
      <dsp:spPr>
        <a:xfrm>
          <a:off x="2295417"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 Απόκτηση, ανάπτυξη	 και συντήρηση συστήματος</a:t>
          </a:r>
          <a:endParaRPr lang="en-US" sz="1200" kern="1200" dirty="0"/>
        </a:p>
      </dsp:txBody>
      <dsp:txXfrm>
        <a:off x="2321925" y="2514751"/>
        <a:ext cx="2063185" cy="852024"/>
      </dsp:txXfrm>
    </dsp:sp>
    <dsp:sp modelId="{9B788E79-9075-454D-837A-942ADBE3E82D}">
      <dsp:nvSpPr>
        <dsp:cNvPr id="0" name=""/>
        <dsp:cNvSpPr/>
      </dsp:nvSpPr>
      <dsp:spPr>
        <a:xfrm>
          <a:off x="4589380"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Ασφάλεια ανθρωπίνου δυναμικού</a:t>
          </a:r>
          <a:endParaRPr lang="en-US" sz="1500" kern="1200" dirty="0"/>
        </a:p>
      </dsp:txBody>
      <dsp:txXfrm>
        <a:off x="4615888" y="497436"/>
        <a:ext cx="2063185" cy="852024"/>
      </dsp:txXfrm>
    </dsp:sp>
    <dsp:sp modelId="{E012873C-7D0B-4409-A683-51FC28E1E8F0}">
      <dsp:nvSpPr>
        <dsp:cNvPr id="0" name=""/>
        <dsp:cNvSpPr/>
      </dsp:nvSpPr>
      <dsp:spPr>
        <a:xfrm>
          <a:off x="4589380"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Φυσική και περιβαλλοντική ασφάλεια</a:t>
          </a:r>
          <a:endParaRPr lang="en-US" sz="1500" kern="1200" dirty="0"/>
        </a:p>
      </dsp:txBody>
      <dsp:txXfrm>
        <a:off x="4615888" y="1506094"/>
        <a:ext cx="2063185" cy="852024"/>
      </dsp:txXfrm>
    </dsp:sp>
    <dsp:sp modelId="{ED57B6AF-39F5-4D46-959B-818AB77AAC8C}">
      <dsp:nvSpPr>
        <dsp:cNvPr id="0" name=""/>
        <dsp:cNvSpPr/>
      </dsp:nvSpPr>
      <dsp:spPr>
        <a:xfrm>
          <a:off x="4589380"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Σχέσεις	με προμηθευτές</a:t>
          </a:r>
          <a:endParaRPr lang="en-US" sz="1200" kern="1200" dirty="0"/>
        </a:p>
      </dsp:txBody>
      <dsp:txXfrm>
        <a:off x="4615888" y="2514751"/>
        <a:ext cx="2063185" cy="852024"/>
      </dsp:txXfrm>
    </dsp:sp>
    <dsp:sp modelId="{1800D9F1-19B5-45AF-8D90-60F5B66D852E}">
      <dsp:nvSpPr>
        <dsp:cNvPr id="0" name=""/>
        <dsp:cNvSpPr/>
      </dsp:nvSpPr>
      <dsp:spPr>
        <a:xfrm>
          <a:off x="4589380" y="3496901"/>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Συμμόρφωση</a:t>
          </a:r>
          <a:endParaRPr lang="en-US" sz="1200" kern="1200" dirty="0"/>
        </a:p>
      </dsp:txBody>
      <dsp:txXfrm>
        <a:off x="4615888" y="3523409"/>
        <a:ext cx="2063185" cy="852024"/>
      </dsp:txXfrm>
    </dsp:sp>
    <dsp:sp modelId="{0C2BCA1A-6F83-4403-ACAE-1B50477E9004}">
      <dsp:nvSpPr>
        <dsp:cNvPr id="0" name=""/>
        <dsp:cNvSpPr/>
      </dsp:nvSpPr>
      <dsp:spPr>
        <a:xfrm>
          <a:off x="6883343"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Διαχείριση παγίων</a:t>
          </a:r>
          <a:endParaRPr lang="en-US" sz="1500" kern="1200" dirty="0"/>
        </a:p>
      </dsp:txBody>
      <dsp:txXfrm>
        <a:off x="6909851" y="497436"/>
        <a:ext cx="2063185" cy="852024"/>
      </dsp:txXfrm>
    </dsp:sp>
    <dsp:sp modelId="{5A5EDCA2-A721-49FC-B4FE-82462CD96C54}">
      <dsp:nvSpPr>
        <dsp:cNvPr id="0" name=""/>
        <dsp:cNvSpPr/>
      </dsp:nvSpPr>
      <dsp:spPr>
        <a:xfrm>
          <a:off x="6883343"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Ασφάλεια λειτουργιών</a:t>
          </a:r>
          <a:endParaRPr lang="en-US" sz="1500" kern="1200" dirty="0"/>
        </a:p>
      </dsp:txBody>
      <dsp:txXfrm>
        <a:off x="6909851" y="1506094"/>
        <a:ext cx="2063185" cy="852024"/>
      </dsp:txXfrm>
    </dsp:sp>
    <dsp:sp modelId="{EE1E2449-2146-497C-B32E-5A54D848E888}">
      <dsp:nvSpPr>
        <dsp:cNvPr id="0" name=""/>
        <dsp:cNvSpPr/>
      </dsp:nvSpPr>
      <dsp:spPr>
        <a:xfrm>
          <a:off x="6883343"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Διαχείριση περιστατικών στην ασφάλεια πληροφοριών</a:t>
          </a:r>
          <a:endParaRPr lang="en-US" sz="1200" kern="1200" dirty="0"/>
        </a:p>
      </dsp:txBody>
      <dsp:txXfrm>
        <a:off x="6909851" y="2514751"/>
        <a:ext cx="2063185" cy="8520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11/7/2024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11/7/2024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iso.org/contents/data/standard/05/45/54534.html" TargetMode="External"/><Relationship Id="rId7" Type="http://schemas.openxmlformats.org/officeDocument/2006/relationships/image" Target="../media/image4.svg"/><Relationship Id="rId2" Type="http://schemas.openxmlformats.org/officeDocument/2006/relationships/hyperlink" Target="https://www.iso.org/standard/73906.html" TargetMode="Externa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s://www.iso.org/standard/62777.html" TargetMode="External"/><Relationship Id="rId10" Type="http://schemas.openxmlformats.org/officeDocument/2006/relationships/image" Target="../media/image13.png"/><Relationship Id="rId4" Type="http://schemas.openxmlformats.org/officeDocument/2006/relationships/hyperlink" Target="https://www.iso.org/standard/54533.html" TargetMode="Externa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l-GR" sz="3200" dirty="0"/>
              <a:t>Διαχείριση</a:t>
            </a:r>
            <a:r>
              <a:rPr lang="en-US" sz="3200" dirty="0"/>
              <a:t> </a:t>
            </a:r>
            <a:r>
              <a:rPr lang="el-GR" sz="3200" dirty="0"/>
              <a:t>κινδύνων</a:t>
            </a:r>
            <a:r>
              <a:rPr lang="en-US" sz="3200" dirty="0"/>
              <a:t> </a:t>
            </a:r>
            <a:r>
              <a:rPr lang="el-GR" sz="3200" dirty="0" err="1"/>
              <a:t>κυβερνοασφάλειας</a:t>
            </a:r>
            <a:r>
              <a:rPr lang="el-GR" sz="3200" dirty="0"/>
              <a:t> και</a:t>
            </a:r>
            <a:r>
              <a:rPr lang="en-US" sz="3200" dirty="0"/>
              <a:t> </a:t>
            </a:r>
            <a:r>
              <a:rPr lang="el-GR" sz="3200" dirty="0"/>
              <a:t>διακυβέρνηση</a:t>
            </a:r>
            <a:r>
              <a:rPr lang="en-US" sz="3200" dirty="0"/>
              <a:t> </a:t>
            </a:r>
            <a:r>
              <a:rPr lang="el-GR" sz="3200" dirty="0"/>
              <a:t>στον τομέα της</a:t>
            </a:r>
            <a:r>
              <a:rPr lang="en-US" sz="3200" dirty="0"/>
              <a:t> </a:t>
            </a:r>
            <a:r>
              <a:rPr lang="el-GR" sz="3200" dirty="0"/>
              <a:t>υγειονομικής</a:t>
            </a:r>
            <a:r>
              <a:rPr lang="en-US" sz="3200" dirty="0"/>
              <a:t> </a:t>
            </a:r>
            <a:r>
              <a:rPr lang="el-GR" sz="3200" dirty="0"/>
              <a:t>περίθαλψης</a:t>
            </a:r>
            <a:endParaRPr lang="en-US" sz="32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GR" dirty="0"/>
              <a:t>ΠΑΡΟΥΣΊΑΣΗ ΑΠΌ:</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sz="5000" dirty="0"/>
              <a:t>CSP003_SA_H</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GR" dirty="0"/>
              <a:t>Γιατί</a:t>
            </a:r>
            <a:endParaRPr lang="en-US"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GR" dirty="0"/>
              <a:t>Αποτελέσματα μάθησης</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pointing at papers&#10;&#10;Description automatically generated">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sp>
        <p:nvSpPr>
          <p:cNvPr id="5" name="Text Placeholder 14">
            <a:extLst>
              <a:ext uri="{FF2B5EF4-FFF2-40B4-BE49-F238E27FC236}">
                <a16:creationId xmlns:a16="http://schemas.microsoft.com/office/drawing/2014/main" id="{C9F31C1C-86FB-D24F-D76A-707A566076A8}"/>
              </a:ext>
            </a:extLst>
          </p:cNvPr>
          <p:cNvSpPr txBox="1">
            <a:spLocks/>
          </p:cNvSpPr>
          <p:nvPr/>
        </p:nvSpPr>
        <p:spPr>
          <a:xfrm>
            <a:off x="6498130" y="1977017"/>
            <a:ext cx="5282538" cy="2569866"/>
          </a:xfrm>
          <a:prstGeom prst="rect">
            <a:avLst/>
          </a:prstGeom>
        </p:spPr>
        <p:txBody>
          <a:bodyPr vert="horz" lIns="91440" tIns="0" rIns="0" bIns="45720" rtlCol="0">
            <a:noAutofit/>
          </a:bodyPr>
          <a:lstStyle>
            <a:lvl1pPr marL="274320" indent="-27432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Char char="o"/>
              <a:defRPr sz="1400" kern="1200">
                <a:solidFill>
                  <a:schemeClr val="bg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pPr>
            <a:r>
              <a:rPr lang="el-GR" sz="1600" dirty="0"/>
              <a:t>Επίδειξη εμπεριστατωμένης κατανόησης του πλαισίου διαχείρισης κινδύνων </a:t>
            </a:r>
            <a:r>
              <a:rPr lang="el-GR" sz="1600" dirty="0" err="1"/>
              <a:t>κυβερνοασφάλειας</a:t>
            </a:r>
            <a:r>
              <a:rPr lang="el-GR" sz="1600" dirty="0"/>
              <a:t> στον τομέα της Υγείας,</a:t>
            </a:r>
            <a:endParaRPr lang="en-US" sz="1600" dirty="0"/>
          </a:p>
          <a:p>
            <a:pPr>
              <a:spcBef>
                <a:spcPts val="600"/>
              </a:spcBef>
            </a:pPr>
            <a:r>
              <a:rPr lang="el-GR" sz="1600" dirty="0"/>
              <a:t>Αναγνώριση των σημαντικών δομών και διαδικασιών διακυβέρνησης της </a:t>
            </a:r>
            <a:r>
              <a:rPr lang="el-GR" sz="1600" dirty="0" err="1"/>
              <a:t>κυβερνοασφάλειας</a:t>
            </a:r>
            <a:r>
              <a:rPr lang="el-GR" sz="1600" dirty="0"/>
              <a:t> στον τομέα της Υγείας,</a:t>
            </a:r>
            <a:endParaRPr lang="en-US" sz="1600" dirty="0"/>
          </a:p>
          <a:p>
            <a:pPr>
              <a:spcBef>
                <a:spcPts val="600"/>
              </a:spcBef>
            </a:pPr>
            <a:r>
              <a:rPr lang="en-US" sz="1600" dirty="0"/>
              <a:t>N</a:t>
            </a:r>
            <a:r>
              <a:rPr lang="el-GR" sz="1600" dirty="0"/>
              <a:t>α αξιολογείτε και να αναφέρετε τους κινδύνους ασφάλειας και να προτείνετε κατάλληλες στρατηγικές μετριασμού με επαγγελματικό τρόπο </a:t>
            </a:r>
            <a:endParaRPr lang="en-US" sz="1600" dirty="0"/>
          </a:p>
          <a:p>
            <a:pPr>
              <a:spcBef>
                <a:spcPts val="600"/>
              </a:spcBef>
            </a:pPr>
            <a:r>
              <a:rPr lang="el-GR" sz="1600" dirty="0"/>
              <a:t>Κριτική ανάπτυξη και αξιολόγηση της πολιτικής ασφάλειας και επιλογή μέτρων σύμφωνα με το πρότυπο ISO 27019 για τη διακυβέρνηση της ασφάλειας.</a:t>
            </a:r>
            <a:endParaRPr lang="en-US" sz="1200" dirty="0"/>
          </a:p>
          <a:p>
            <a:pPr>
              <a:spcBef>
                <a:spcPts val="600"/>
              </a:spcBef>
            </a:pPr>
            <a:endParaRPr lang="en-US" sz="1200" dirty="0"/>
          </a:p>
        </p:txBody>
      </p:sp>
    </p:spTree>
    <p:extLst>
      <p:ext uri="{BB962C8B-B14F-4D97-AF65-F5344CB8AC3E}">
        <p14:creationId xmlns:p14="http://schemas.microsoft.com/office/powerpoint/2010/main" val="9194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5188800" cy="983225"/>
          </a:xfrm>
        </p:spPr>
        <p:txBody>
          <a:bodyPr>
            <a:normAutofit fontScale="90000"/>
          </a:bodyPr>
          <a:lstStyle/>
          <a:p>
            <a:r>
              <a:rPr lang="el-GR" dirty="0"/>
              <a:t>Περίγραμμα εκπαίδευσης</a:t>
            </a:r>
            <a:endParaRPr lang="en-US" dirty="0"/>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l-GR" dirty="0"/>
              <a:t>Μέρος 1</a:t>
            </a:r>
            <a:endParaRPr lang="en-US" dirty="0"/>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7" y="2341261"/>
            <a:ext cx="5188799" cy="401939"/>
          </a:xfrm>
        </p:spPr>
        <p:txBody>
          <a:bodyPr>
            <a:noAutofit/>
          </a:bodyPr>
          <a:lstStyle/>
          <a:p>
            <a:r>
              <a:rPr lang="el-GR" sz="1600" dirty="0">
                <a:solidFill>
                  <a:schemeClr val="accent1"/>
                </a:solidFill>
              </a:rPr>
              <a:t>Θέμα-1: </a:t>
            </a:r>
            <a:r>
              <a:rPr lang="el-GR" sz="1600" dirty="0" err="1">
                <a:solidFill>
                  <a:schemeClr val="accent1"/>
                </a:solidFill>
              </a:rPr>
              <a:t>Κυβερνοασφάλεια</a:t>
            </a:r>
            <a:r>
              <a:rPr lang="el-GR" sz="1600" dirty="0">
                <a:solidFill>
                  <a:schemeClr val="accent1"/>
                </a:solidFill>
              </a:rPr>
              <a:t> στον τομέα της υγείας</a:t>
            </a:r>
            <a:endParaRPr lang="en-US" sz="1600" dirty="0">
              <a:solidFill>
                <a:schemeClr val="accent1"/>
              </a:solidFill>
            </a:endParaRP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599788" y="2753247"/>
            <a:ext cx="5592211" cy="817345"/>
          </a:xfrm>
        </p:spPr>
        <p:txBody>
          <a:bodyPr/>
          <a:lstStyle/>
          <a:p>
            <a:pPr>
              <a:spcBef>
                <a:spcPts val="600"/>
              </a:spcBef>
              <a:spcAft>
                <a:spcPts val="0"/>
              </a:spcAft>
            </a:pPr>
            <a:r>
              <a:rPr lang="el-GR" sz="1400" dirty="0"/>
              <a:t>Βασικές αρχές ασφάλειας στον </a:t>
            </a:r>
            <a:r>
              <a:rPr lang="el-GR" sz="1400" dirty="0" err="1"/>
              <a:t>κυβερνοχώροΠλαίσιο</a:t>
            </a:r>
            <a:r>
              <a:rPr lang="el-GR" sz="1400" dirty="0"/>
              <a:t> ασφάλειας στον κυβερνοχώρο στον τομέα της υγείας </a:t>
            </a:r>
            <a:endParaRPr lang="en-US" dirty="0"/>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7" y="3754998"/>
            <a:ext cx="5188800" cy="401939"/>
          </a:xfrm>
        </p:spPr>
        <p:txBody>
          <a:bodyPr>
            <a:noAutofit/>
          </a:bodyPr>
          <a:lstStyle/>
          <a:p>
            <a:r>
              <a:rPr lang="el-GR" sz="1600" dirty="0">
                <a:solidFill>
                  <a:schemeClr val="accent1"/>
                </a:solidFill>
              </a:rPr>
              <a:t>Θέμα-2: Πλαίσιο διαχείρισης κινδύνου</a:t>
            </a:r>
            <a:endParaRPr lang="en-US" sz="1600" dirty="0">
              <a:solidFill>
                <a:schemeClr val="accent1"/>
              </a:solidFill>
            </a:endParaRP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599786" y="4174291"/>
            <a:ext cx="5502565" cy="529133"/>
          </a:xfrm>
        </p:spPr>
        <p:txBody>
          <a:bodyPr/>
          <a:lstStyle/>
          <a:p>
            <a:pPr>
              <a:spcBef>
                <a:spcPts val="600"/>
              </a:spcBef>
              <a:spcAft>
                <a:spcPts val="0"/>
              </a:spcAft>
            </a:pPr>
            <a:r>
              <a:rPr lang="el-GR" sz="1400" dirty="0"/>
              <a:t>Βασικά στοιχεία διαχείρισης κινδύνου</a:t>
            </a:r>
          </a:p>
          <a:p>
            <a:pPr>
              <a:spcBef>
                <a:spcPts val="600"/>
              </a:spcBef>
              <a:spcAft>
                <a:spcPts val="0"/>
              </a:spcAft>
            </a:pPr>
            <a:r>
              <a:rPr lang="el-GR" sz="1400" dirty="0"/>
              <a:t>Αρχές και διαδικασίες διαχείρισης κινδύνων</a:t>
            </a:r>
          </a:p>
          <a:p>
            <a:pPr>
              <a:spcBef>
                <a:spcPts val="600"/>
              </a:spcBef>
              <a:spcAft>
                <a:spcPts val="0"/>
              </a:spcAft>
            </a:pPr>
            <a:r>
              <a:rPr lang="el-GR" sz="1400" dirty="0"/>
              <a:t>Απειλές </a:t>
            </a:r>
            <a:r>
              <a:rPr lang="el-GR" sz="1400" dirty="0" err="1"/>
              <a:t>κυβερνοασφάλειας</a:t>
            </a:r>
            <a:r>
              <a:rPr lang="el-GR" sz="1400" dirty="0"/>
              <a:t> και διαχείριση τρωτών σημείων στον τομέα της υγείας </a:t>
            </a:r>
          </a:p>
          <a:p>
            <a:pPr>
              <a:spcBef>
                <a:spcPts val="600"/>
              </a:spcBef>
              <a:spcAft>
                <a:spcPts val="0"/>
              </a:spcAft>
            </a:pPr>
            <a:r>
              <a:rPr lang="el-GR" sz="1400" dirty="0"/>
              <a:t>Παραδείγματα και ασκήσεις</a:t>
            </a:r>
            <a:endParaRPr lang="en-US" dirty="0"/>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682147BC-C4E1-4495-E0FB-4CD835EBA7B5}"/>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DB005A3-ACFE-FF2D-CA01-74294B0E7B1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9872A76-81F0-C262-1CF5-CDDB82B8A20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719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a:bodyPr>
          <a:lstStyle/>
          <a:p>
            <a:r>
              <a:rPr lang="el-GR" sz="3200" dirty="0">
                <a:solidFill>
                  <a:schemeClr val="accent1"/>
                </a:solidFill>
              </a:rPr>
              <a:t>Περίγραμμα εκπαίδευσης</a:t>
            </a:r>
            <a:br>
              <a:rPr lang="el-GR" sz="3200" dirty="0">
                <a:solidFill>
                  <a:schemeClr val="accent1"/>
                </a:solidFill>
              </a:rPr>
            </a:br>
            <a:r>
              <a:rPr lang="el-GR" sz="3200" dirty="0">
                <a:solidFill>
                  <a:schemeClr val="accent1"/>
                </a:solidFill>
              </a:rPr>
              <a:t> </a:t>
            </a:r>
            <a:br>
              <a:rPr lang="el-GR" sz="3200" dirty="0">
                <a:solidFill>
                  <a:schemeClr val="accent1"/>
                </a:solidFill>
              </a:rPr>
            </a:br>
            <a:r>
              <a:rPr lang="el-GR" sz="3200" dirty="0"/>
              <a:t>Μέρος-2</a:t>
            </a:r>
            <a:endParaRPr lang="en-US" sz="3200"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sz="1600" dirty="0">
                <a:solidFill>
                  <a:schemeClr val="accent1"/>
                </a:solidFill>
              </a:rPr>
              <a:t>Θέμα-3: Μέτρα ασφαλείας και πρότυπα του συγκεκριμένου τομέα.</a:t>
            </a:r>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510108"/>
            <a:ext cx="6574041" cy="2848275"/>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600"/>
              </a:spcAft>
            </a:pPr>
            <a:r>
              <a:rPr lang="el-GR" sz="1400" dirty="0"/>
              <a:t>Εισαγωγή στο ISO/IEC 27001, κατάσταση, εκδόσεις, δομή (παράγραφοι 1-10 και παράρτημα Α).</a:t>
            </a:r>
          </a:p>
          <a:p>
            <a:pPr>
              <a:spcAft>
                <a:spcPts val="600"/>
              </a:spcAft>
            </a:pPr>
            <a:r>
              <a:rPr lang="el-GR" sz="1400" dirty="0"/>
              <a:t>Θέματα μέτρων ISO 27001:2013 / ISO/IEC 27002:2013</a:t>
            </a:r>
          </a:p>
          <a:p>
            <a:pPr>
              <a:spcAft>
                <a:spcPts val="600"/>
              </a:spcAft>
            </a:pPr>
            <a:r>
              <a:rPr lang="el-GR" sz="1400" dirty="0"/>
              <a:t>Όροι και ορισμοί του ISO 27000 προσαρμοσμένοι στον τομέα των υπηρεσιών υγείας</a:t>
            </a:r>
          </a:p>
          <a:p>
            <a:pPr>
              <a:spcAft>
                <a:spcPts val="600"/>
              </a:spcAft>
            </a:pPr>
            <a:r>
              <a:rPr lang="el-GR" sz="1400" dirty="0"/>
              <a:t>Καθοδήγηση σχετικά με τα μέτρα του προτύπου ISO/IEC 27002:2013, προσαρμοσμένο στον τομέα των υπηρεσιών υγείας.</a:t>
            </a:r>
          </a:p>
          <a:p>
            <a:pPr>
              <a:spcAft>
                <a:spcPts val="600"/>
              </a:spcAft>
            </a:pPr>
            <a:r>
              <a:rPr lang="el-GR" sz="1400" dirty="0"/>
              <a:t>Ειδικοί μέτρα για την υγεία, όπως προτείνεται από το πρότυπο ISO 27700:2016.</a:t>
            </a:r>
            <a:endParaRPr lang="en-US" sz="1400" dirty="0"/>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26E31E1F-04A7-FD67-CD24-E41E73A9851A}"/>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379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fontScale="90000"/>
          </a:bodyPr>
          <a:lstStyle/>
          <a:p>
            <a:r>
              <a:rPr lang="el-GR" sz="3600" dirty="0"/>
              <a:t>Θέμα-1: </a:t>
            </a:r>
            <a:r>
              <a:rPr lang="el-GR" sz="3600" dirty="0" err="1"/>
              <a:t>Κυβερνοασφάλεια</a:t>
            </a:r>
            <a:r>
              <a:rPr lang="el-GR" sz="3600" dirty="0"/>
              <a:t> στον τομέα της υγείας</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l-GR" dirty="0"/>
              <a:t>Θα καλύψουμε τις παρακάτω δεξιότητες</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marL="0" indent="0">
              <a:spcBef>
                <a:spcPts val="600"/>
              </a:spcBef>
              <a:spcAft>
                <a:spcPts val="0"/>
              </a:spcAft>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grpSp>
        <p:nvGrpSpPr>
          <p:cNvPr id="2" name="Group 1">
            <a:extLst>
              <a:ext uri="{FF2B5EF4-FFF2-40B4-BE49-F238E27FC236}">
                <a16:creationId xmlns:a16="http://schemas.microsoft.com/office/drawing/2014/main" id="{889791B5-2FE9-26A2-120B-414B3A4592C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F0891052-20D2-EE70-A24C-F87A188C751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5DD4F59-056E-5E51-1EA5-6F564F4DBB51}"/>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3132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l-GR" sz="3600" dirty="0"/>
              <a:t>Θέμα 2: Πλαίσιο διαχείρισης κινδύνων</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l-GR" dirty="0"/>
              <a:t>Θα καλύψουμε τις παρακάτω δεξιότητες</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l-GR" sz="1000" dirty="0"/>
              <a:t>Επίδειξη εμπεριστατωμένης κατανόησης του πλαισίου διαχείρισης κινδύνων </a:t>
            </a:r>
            <a:r>
              <a:rPr lang="el-GR" sz="1000" dirty="0" err="1"/>
              <a:t>κυβερνοασφάλειας</a:t>
            </a:r>
            <a:r>
              <a:rPr lang="el-GR" sz="1000" dirty="0"/>
              <a:t> στον τομέα της υγείας </a:t>
            </a:r>
            <a:endParaRPr lang="en-US" sz="1000" dirty="0"/>
          </a:p>
          <a:p>
            <a:pPr>
              <a:spcBef>
                <a:spcPts val="600"/>
              </a:spcBef>
              <a:spcAft>
                <a:spcPts val="0"/>
              </a:spcAft>
            </a:pPr>
            <a:r>
              <a:rPr lang="el-GR" sz="1000" dirty="0"/>
              <a:t>Αναγνώριση των σημαντικών δομών και διαδικασιών διακυβέρνησης της </a:t>
            </a:r>
            <a:r>
              <a:rPr lang="el-GR" sz="1000" dirty="0" err="1"/>
              <a:t>κυβερνοασφάλειας</a:t>
            </a:r>
            <a:r>
              <a:rPr lang="el-GR" sz="1000" dirty="0"/>
              <a:t> στον τομέα της υγείας.</a:t>
            </a:r>
            <a:endParaRPr lang="en-US" sz="1000" dirty="0"/>
          </a:p>
          <a:p>
            <a:pPr>
              <a:spcBef>
                <a:spcPts val="600"/>
              </a:spcBef>
              <a:spcAft>
                <a:spcPts val="0"/>
              </a:spcAft>
            </a:pPr>
            <a:r>
              <a:rPr lang="el-GR" sz="1000" dirty="0"/>
              <a:t>Να αξιολογεί κριτικά και να αναφέρει τους κινδύνους ασφάλειας και να προτείνει κατάλληλες στρατηγικές μετριασμού με επαγγελματικό τρόπο </a:t>
            </a:r>
            <a:endParaRPr lang="en-US" sz="1000" dirty="0"/>
          </a:p>
          <a:p>
            <a:pPr marL="0" indent="0">
              <a:spcBef>
                <a:spcPts val="600"/>
              </a:spcBef>
              <a:spcAft>
                <a:spcPts val="0"/>
              </a:spcAft>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grpSp>
        <p:nvGrpSpPr>
          <p:cNvPr id="2" name="Group 1">
            <a:extLst>
              <a:ext uri="{FF2B5EF4-FFF2-40B4-BE49-F238E27FC236}">
                <a16:creationId xmlns:a16="http://schemas.microsoft.com/office/drawing/2014/main" id="{73E7E86D-6F90-3475-9ED2-7816EB398B6D}"/>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0B422C54-96CD-3927-786C-C6AE04A8431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82D3ECB-1638-129A-AB38-745EBEA0BD5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340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l-GR" sz="3600" dirty="0"/>
              <a:t>Θέμα-3: Μέτρα ασφαλείας και πρότυπα του συγκεκριμένου τομέα.</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l-GR" dirty="0"/>
              <a:t>Θα καλύψουμε τις παρακάτω δεξιότητες</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l-GR" sz="1000" dirty="0"/>
              <a:t>Απόκτηση βασικών γνώσεων σχετικά με τη δομή, την κατάσταση και τις εκδόσεις του ISO/IEC 27001</a:t>
            </a:r>
          </a:p>
          <a:p>
            <a:pPr>
              <a:spcBef>
                <a:spcPts val="600"/>
              </a:spcBef>
              <a:spcAft>
                <a:spcPts val="0"/>
              </a:spcAft>
            </a:pPr>
            <a:r>
              <a:rPr lang="el-GR" sz="1000" dirty="0"/>
              <a:t>Απόκτηση γνώσεων σχετικά με τα θέματα του ISO/IEC 27002:2013</a:t>
            </a:r>
          </a:p>
          <a:p>
            <a:pPr>
              <a:spcBef>
                <a:spcPts val="600"/>
              </a:spcBef>
              <a:spcAft>
                <a:spcPts val="0"/>
              </a:spcAft>
            </a:pPr>
            <a:r>
              <a:rPr lang="el-GR" sz="1000" dirty="0"/>
              <a:t>Να εξοικειωθείτε με τους βασικούς όρους και τους ορισμούς τους όπως χρησιμοποιούνται από το ISO/IEC 27002 </a:t>
            </a:r>
          </a:p>
          <a:p>
            <a:pPr>
              <a:spcBef>
                <a:spcPts val="600"/>
              </a:spcBef>
              <a:spcAft>
                <a:spcPts val="0"/>
              </a:spcAft>
            </a:pPr>
            <a:r>
              <a:rPr lang="el-GR" sz="1000" dirty="0"/>
              <a:t>Να εξοικειωθείτε με τον τρόπο με τον οποίο αυτοί οι βασικοί όροι προσαρμόζονται ώστε να ταιριάζουν στον τομέα των υπηρεσιών κοινής ωφέλειας στον τομέα της υγείας</a:t>
            </a:r>
          </a:p>
          <a:p>
            <a:pPr>
              <a:spcBef>
                <a:spcPts val="600"/>
              </a:spcBef>
              <a:spcAft>
                <a:spcPts val="0"/>
              </a:spcAft>
            </a:pPr>
            <a:r>
              <a:rPr lang="el-GR" sz="1000" dirty="0"/>
              <a:t>.Να αναπτύσσετε και να αξιολογείτε κριτικά την πολιτική ασφάλειας και να επιλέγετε μέτρα ακολουθώντας το ISO 27799 για τη διακυβέρνηση ασφάλειας.</a:t>
            </a: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2609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l-GR" dirty="0"/>
              <a:t>Μέθοδος αξιολόγησης</a:t>
            </a:r>
            <a:endParaRPr lang="en-US" dirty="0"/>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16</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1802377573"/>
              </p:ext>
            </p:extLst>
          </p:nvPr>
        </p:nvGraphicFramePr>
        <p:xfrm>
          <a:off x="661472" y="1502710"/>
          <a:ext cx="6337053" cy="4962600"/>
        </p:xfrm>
        <a:graphic>
          <a:graphicData uri="http://schemas.openxmlformats.org/drawingml/2006/table">
            <a:tbl>
              <a:tblPr firstRow="1" bandRow="1">
                <a:tableStyleId>{5C22544A-7EE6-4342-B048-85BDC9FD1C3A}</a:tableStyleId>
              </a:tblPr>
              <a:tblGrid>
                <a:gridCol w="1850909">
                  <a:extLst>
                    <a:ext uri="{9D8B030D-6E8A-4147-A177-3AD203B41FA5}">
                      <a16:colId xmlns:a16="http://schemas.microsoft.com/office/drawing/2014/main" val="1250756599"/>
                    </a:ext>
                  </a:extLst>
                </a:gridCol>
                <a:gridCol w="2725444">
                  <a:extLst>
                    <a:ext uri="{9D8B030D-6E8A-4147-A177-3AD203B41FA5}">
                      <a16:colId xmlns:a16="http://schemas.microsoft.com/office/drawing/2014/main" val="637806288"/>
                    </a:ext>
                  </a:extLst>
                </a:gridCol>
                <a:gridCol w="1760700">
                  <a:extLst>
                    <a:ext uri="{9D8B030D-6E8A-4147-A177-3AD203B41FA5}">
                      <a16:colId xmlns:a16="http://schemas.microsoft.com/office/drawing/2014/main" val="486932779"/>
                    </a:ext>
                  </a:extLst>
                </a:gridCol>
              </a:tblGrid>
              <a:tr h="687960">
                <a:tc>
                  <a:txBody>
                    <a:bodyPr/>
                    <a:lstStyle/>
                    <a:p>
                      <a:r>
                        <a:rPr lang="el-GR" sz="1600" dirty="0"/>
                        <a:t>Στοιχείο αξιολόγησης</a:t>
                      </a:r>
                      <a:endParaRPr lang="fi-FI" sz="1600" dirty="0"/>
                    </a:p>
                  </a:txBody>
                  <a:tcPr/>
                </a:tc>
                <a:tc>
                  <a:txBody>
                    <a:bodyPr/>
                    <a:lstStyle/>
                    <a:p>
                      <a:r>
                        <a:rPr lang="el-GR" sz="1600" dirty="0"/>
                        <a:t>Πως</a:t>
                      </a:r>
                      <a:endParaRPr lang="fi-FI" sz="1600" dirty="0"/>
                    </a:p>
                  </a:txBody>
                  <a:tcPr/>
                </a:tc>
                <a:tc>
                  <a:txBody>
                    <a:bodyPr/>
                    <a:lstStyle/>
                    <a:p>
                      <a:r>
                        <a:rPr lang="el-GR" sz="1600" dirty="0"/>
                        <a:t>Σημειώσεις</a:t>
                      </a:r>
                      <a:endParaRPr lang="fi-FI" sz="1600" dirty="0"/>
                    </a:p>
                  </a:txBody>
                  <a:tcPr/>
                </a:tc>
                <a:extLst>
                  <a:ext uri="{0D108BD9-81ED-4DB2-BD59-A6C34878D82A}">
                    <a16:rowId xmlns:a16="http://schemas.microsoft.com/office/drawing/2014/main" val="3214980605"/>
                  </a:ext>
                </a:extLst>
              </a:tr>
              <a:tr h="1474200">
                <a:tc>
                  <a:txBody>
                    <a:bodyPr/>
                    <a:lstStyle/>
                    <a:p>
                      <a:r>
                        <a:rPr lang="el-GR" sz="1800" dirty="0"/>
                        <a:t>Χαρτοφυλάκιο μαθημάτων</a:t>
                      </a:r>
                      <a:endParaRPr lang="en-GB" sz="1800" dirty="0"/>
                    </a:p>
                  </a:txBody>
                  <a:tcPr/>
                </a:tc>
                <a:tc>
                  <a:txBody>
                    <a:bodyPr/>
                    <a:lstStyle/>
                    <a:p>
                      <a:r>
                        <a:rPr lang="el-GR" sz="1200" dirty="0"/>
                        <a:t>Ο εκπαιδευόμενος πρέπει να συντάξει μια έκθεση 2000 λέξεων στο τέλος της ενότητας, εκτελώντας έναν κατάλογο εργασιών για να αποδείξει το αποτέλεσμα της αξιολόγησης των απειλών και των τρωτών σημείων και του ελέγχου για την αντιμετώπιση των απειλών με βάση ένα πραγματικό σενάριο. </a:t>
                      </a:r>
                      <a:endParaRPr lang="en-US" sz="1200" dirty="0"/>
                    </a:p>
                  </a:txBody>
                  <a:tcPr/>
                </a:tc>
                <a:tc>
                  <a:txBody>
                    <a:bodyPr/>
                    <a:lstStyle/>
                    <a:p>
                      <a:r>
                        <a:rPr lang="el-GR" dirty="0"/>
                        <a:t>(80%) Συνολική αξιολόγηση</a:t>
                      </a:r>
                      <a:endParaRPr lang="fi-FI" dirty="0"/>
                    </a:p>
                  </a:txBody>
                  <a:tcPr/>
                </a:tc>
                <a:extLst>
                  <a:ext uri="{0D108BD9-81ED-4DB2-BD59-A6C34878D82A}">
                    <a16:rowId xmlns:a16="http://schemas.microsoft.com/office/drawing/2014/main" val="65237492"/>
                  </a:ext>
                </a:extLst>
              </a:tr>
              <a:tr h="1277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Παρουσίαση</a:t>
                      </a:r>
                    </a:p>
                  </a:txBody>
                  <a:tcPr/>
                </a:tc>
                <a:tc>
                  <a:txBody>
                    <a:bodyPr/>
                    <a:lstStyle/>
                    <a:p>
                      <a:r>
                        <a:rPr lang="el-GR" sz="1200" dirty="0"/>
                        <a:t>Ο εκπαιδευόμενος πρέπει να αναπτύξει αρχείο καταγραφής με βάση την ατομική άσκηση που καλύπτεται στο τέλος κάθε συνεδρίας για να αποδείξει την κατανόηση των γνώσεων που καλύπτονται από την ενότητα.</a:t>
                      </a:r>
                      <a:endParaRPr lang="en-US" sz="1200" dirty="0"/>
                    </a:p>
                  </a:txBody>
                  <a:tcPr/>
                </a:tc>
                <a:tc>
                  <a:txBody>
                    <a:bodyPr/>
                    <a:lstStyle/>
                    <a:p>
                      <a:r>
                        <a:rPr lang="el-GR" dirty="0"/>
                        <a:t>(20%) Διαμορφωτική αξιολόγηση</a:t>
                      </a:r>
                      <a:endParaRPr lang="fi-FI" dirty="0"/>
                    </a:p>
                  </a:txBody>
                  <a:tcPr/>
                </a:tc>
                <a:extLst>
                  <a:ext uri="{0D108BD9-81ED-4DB2-BD59-A6C34878D82A}">
                    <a16:rowId xmlns:a16="http://schemas.microsoft.com/office/drawing/2014/main" val="442509884"/>
                  </a:ext>
                </a:extLst>
              </a:tr>
              <a:tr h="982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Ομαδική συζήτηση</a:t>
                      </a:r>
                      <a:endParaRPr lang="fi-FI" dirty="0"/>
                    </a:p>
                  </a:txBody>
                  <a:tcPr/>
                </a:tc>
                <a:tc>
                  <a:txBody>
                    <a:bodyPr/>
                    <a:lstStyle/>
                    <a:p>
                      <a:r>
                        <a:rPr lang="el-GR" sz="1200" dirty="0"/>
                        <a:t>Κατά τη διάρκεια του σεμιναρίου</a:t>
                      </a:r>
                    </a:p>
                    <a:p>
                      <a:endParaRPr lang="fi-FI" sz="1800" dirty="0"/>
                    </a:p>
                  </a:txBody>
                  <a:tcPr/>
                </a:tc>
                <a:tc>
                  <a:txBody>
                    <a:bodyPr/>
                    <a:lstStyle/>
                    <a:p>
                      <a:endParaRPr lang="fi-FI" dirty="0"/>
                    </a:p>
                  </a:txBody>
                  <a:tcPr/>
                </a:tc>
                <a:extLst>
                  <a:ext uri="{0D108BD9-81ED-4DB2-BD59-A6C34878D82A}">
                    <a16:rowId xmlns:a16="http://schemas.microsoft.com/office/drawing/2014/main" val="4271612279"/>
                  </a:ext>
                </a:extLst>
              </a:tr>
            </a:tbl>
          </a:graphicData>
        </a:graphic>
      </p:graphicFrame>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a:xfrm>
            <a:off x="822799" y="6493273"/>
            <a:ext cx="6637071" cy="365125"/>
          </a:xfrm>
        </p:spPr>
        <p:txBody>
          <a:bodyPr/>
          <a:lstStyle/>
          <a:p>
            <a:r>
              <a:rPr lang="en-US" dirty="0"/>
              <a:t>CSP Training Module Name: Presentation Template Created by PR</a:t>
            </a:r>
          </a:p>
        </p:txBody>
      </p:sp>
      <p:pic>
        <p:nvPicPr>
          <p:cNvPr id="7" name="Picture Placeholder 6" descr="A person sitting at a desk writing on a paper&#10;&#10;Description automatically generated">
            <a:extLst>
              <a:ext uri="{FF2B5EF4-FFF2-40B4-BE49-F238E27FC236}">
                <a16:creationId xmlns:a16="http://schemas.microsoft.com/office/drawing/2014/main" id="{48D0F593-DE77-0D7C-9756-4FBEE80ADB34}"/>
              </a:ext>
            </a:extLst>
          </p:cNvPr>
          <p:cNvPicPr>
            <a:picLocks noGrp="1" noChangeAspect="1"/>
          </p:cNvPicPr>
          <p:nvPr>
            <p:ph type="pic" sz="quarter" idx="11"/>
          </p:nvPr>
        </p:nvPicPr>
        <p:blipFill>
          <a:blip r:embed="rId4"/>
          <a:srcRect l="13621" r="13621"/>
          <a:stretch>
            <a:fillRect/>
          </a:stretch>
        </p:blipFill>
        <p:spPr/>
      </p:pic>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8573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GR" sz="3600" dirty="0"/>
              <a:t>Βασικές γνώσεις και </a:t>
            </a:r>
            <a:r>
              <a:rPr lang="el-GR" sz="3600" dirty="0" err="1"/>
              <a:t>προαπαιτούμενα</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l-GR" dirty="0"/>
              <a:t>Βασικές γνώσεις:</a:t>
            </a:r>
            <a:endParaRPr lang="en-US" dirty="0"/>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3" y="2466589"/>
            <a:ext cx="5885179" cy="850643"/>
          </a:xfrm>
        </p:spPr>
        <p:txBody>
          <a:bodyPr>
            <a:noAutofit/>
          </a:bodyPr>
          <a:lstStyle/>
          <a:p>
            <a:r>
              <a:rPr lang="el-GR" sz="1600" dirty="0"/>
              <a:t>Βασική κατανόηση των υπολογιστών και της δικτύωσης (IT)Βασική κατανόηση των εννοιών της </a:t>
            </a:r>
            <a:r>
              <a:rPr lang="el-GR" sz="1600" dirty="0" err="1"/>
              <a:t>κυβερνοασφάλειας</a:t>
            </a:r>
            <a:endParaRPr lang="en-US" sz="1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l-GR" dirty="0" err="1"/>
              <a:t>Προαπαιτούμενα</a:t>
            </a:r>
            <a:r>
              <a:rPr lang="el-GR" dirty="0"/>
              <a:t>:</a:t>
            </a:r>
            <a:endParaRPr lang="en-US" dirty="0"/>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sz="1600" dirty="0"/>
              <a:t>Κανένα</a:t>
            </a:r>
            <a:endParaRPr lang="en-US" sz="1600" dirty="0"/>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4169937E-4762-A841-5ED2-63F229D7CE1F}"/>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22C05AC-D440-E4A3-0C62-59178149B510}"/>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F28938-2670-AF32-94BE-6AFC2DCB1D38}"/>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61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l-GR" dirty="0">
                <a:solidFill>
                  <a:schemeClr val="accent1"/>
                </a:solidFill>
              </a:rPr>
              <a:t>Πόροι: </a:t>
            </a:r>
            <a:r>
              <a:rPr lang="el-GR" dirty="0"/>
              <a:t>Βιβλία και υλικά αναφοράς</a:t>
            </a:r>
            <a:endParaRPr lang="en-US" dirty="0"/>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2252394"/>
            <a:ext cx="6732237" cy="2532966"/>
          </a:xfrm>
        </p:spPr>
        <p:txBody>
          <a:bodyPr>
            <a:normAutofit/>
          </a:bodyPr>
          <a:lstStyle/>
          <a:p>
            <a:pPr marL="228600" indent="-228600">
              <a:spcAft>
                <a:spcPts val="0"/>
              </a:spcAft>
              <a:buFont typeface="+mj-lt"/>
              <a:buAutoNum type="arabicPeriod"/>
            </a:pPr>
            <a:r>
              <a:rPr lang="en-US" sz="1100" dirty="0"/>
              <a:t>ISO/IEC 27000:2018, Information technology. Security techniques. Information security management systems. Overview and vocabulary, </a:t>
            </a:r>
            <a:r>
              <a:rPr lang="en-US" sz="1100" dirty="0">
                <a:hlinkClick r:id="rId2"/>
              </a:rPr>
              <a:t>https://www.iso.org/standard/73906.html</a:t>
            </a:r>
            <a:endParaRPr lang="en-US" sz="1100" dirty="0"/>
          </a:p>
          <a:p>
            <a:pPr marL="228600" indent="-228600">
              <a:spcAft>
                <a:spcPts val="0"/>
              </a:spcAft>
              <a:buFont typeface="+mj-lt"/>
              <a:buAutoNum type="arabicPeriod"/>
            </a:pPr>
            <a:r>
              <a:rPr lang="en-US" sz="1100" dirty="0"/>
              <a:t>ISO/IEC 27001:2013, Information technology. Security techniques. Information security management systems. Requirements. </a:t>
            </a:r>
            <a:r>
              <a:rPr lang="en-US" sz="1100" dirty="0">
                <a:hlinkClick r:id="rId3"/>
              </a:rPr>
              <a:t>https://www.iso.org/contents/data/standard/05/45/54534.html</a:t>
            </a:r>
            <a:endParaRPr lang="en-US" sz="1100" dirty="0"/>
          </a:p>
          <a:p>
            <a:pPr marL="228600" indent="-228600">
              <a:spcAft>
                <a:spcPts val="0"/>
              </a:spcAft>
              <a:buFont typeface="+mj-lt"/>
              <a:buAutoNum type="arabicPeriod"/>
            </a:pPr>
            <a:r>
              <a:rPr lang="en-US" sz="1100" dirty="0"/>
              <a:t>ISO/IEC 27002:2013, Information technology. Security techniques. Code of practice for information security controls. </a:t>
            </a:r>
            <a:r>
              <a:rPr lang="en-US" sz="1100" dirty="0">
                <a:hlinkClick r:id="rId4"/>
              </a:rPr>
              <a:t>https://www.iso.org/standard/54533.html</a:t>
            </a:r>
            <a:endParaRPr lang="en-US" sz="1100" dirty="0"/>
          </a:p>
          <a:p>
            <a:pPr marL="228600" indent="-228600">
              <a:spcAft>
                <a:spcPts val="0"/>
              </a:spcAft>
              <a:buFont typeface="+mj-lt"/>
              <a:buAutoNum type="arabicPeriod"/>
            </a:pPr>
            <a:r>
              <a:rPr lang="en-US" sz="1100" dirty="0"/>
              <a:t>ISO 27799:2016, Health informatics. Information security management in health using ISO/IEC 27002. </a:t>
            </a:r>
            <a:r>
              <a:rPr lang="en-US" sz="1100" dirty="0">
                <a:hlinkClick r:id="rId5"/>
              </a:rPr>
              <a:t>https://www.iso.org/standard/62777.html</a:t>
            </a:r>
            <a:r>
              <a:rPr lang="en-US" sz="1100" dirty="0"/>
              <a:t> </a:t>
            </a:r>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18</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pic>
        <p:nvPicPr>
          <p:cNvPr id="14" name="Picture Placeholder 13" descr="A group of people working on a computer&#10;&#10;Description automatically generated">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8"/>
          <a:srcRect l="13162" r="13162"/>
          <a:stretch>
            <a:fillRect/>
          </a:stretch>
        </p:blipFill>
        <p:spPr/>
      </p:pic>
      <p:sp>
        <p:nvSpPr>
          <p:cNvPr id="3" name="Footer Placeholder 2">
            <a:extLst>
              <a:ext uri="{FF2B5EF4-FFF2-40B4-BE49-F238E27FC236}">
                <a16:creationId xmlns:a16="http://schemas.microsoft.com/office/drawing/2014/main" id="{58465F72-F670-64FE-073D-4BF210CDD83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4" name="Group 3">
            <a:extLst>
              <a:ext uri="{FF2B5EF4-FFF2-40B4-BE49-F238E27FC236}">
                <a16:creationId xmlns:a16="http://schemas.microsoft.com/office/drawing/2014/main" id="{719C09F1-E50A-0FEB-1118-D5097197CCAF}"/>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E06F535-C40A-529C-CB28-6DD487AF34FE}"/>
                </a:ext>
              </a:extLst>
            </p:cNvPr>
            <p:cNvPicPr>
              <a:picLocks noChangeAspect="1"/>
            </p:cNvPicPr>
            <p:nvPr/>
          </p:nvPicPr>
          <p:blipFill>
            <a:blip r:embed="rId9"/>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8E2A628-5092-F573-51CD-A8AE8198343A}"/>
                </a:ext>
              </a:extLst>
            </p:cNvPr>
            <p:cNvPicPr>
              <a:picLocks noChangeAspect="1"/>
            </p:cNvPicPr>
            <p:nvPr/>
          </p:nvPicPr>
          <p:blipFill>
            <a:blip r:embed="rId10"/>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121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GR" dirty="0">
                <a:solidFill>
                  <a:schemeClr val="accent1"/>
                </a:solidFill>
              </a:rPr>
              <a:t>Εγγραφή: </a:t>
            </a:r>
            <a:r>
              <a:rPr lang="el-GR" dirty="0"/>
              <a:t>Πώς να εγγραφείτε και άλλες πρακτικές πληροφορίες</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796322" y="2252076"/>
            <a:ext cx="5797550" cy="3051762"/>
          </a:xfrm>
        </p:spPr>
        <p:txBody>
          <a:bodyPr>
            <a:normAutofit/>
          </a:bodyPr>
          <a:lstStyle/>
          <a:p>
            <a:r>
              <a:rPr lang="el-GR" dirty="0"/>
              <a:t>Η συγκεκριμένη διαδικασία εγγραφής για την κατάρτιση Διαχείριση κινδύνων </a:t>
            </a:r>
            <a:r>
              <a:rPr lang="el-GR" dirty="0" err="1"/>
              <a:t>κυβερνοασφάλειας</a:t>
            </a:r>
            <a:r>
              <a:rPr lang="el-GR" dirty="0"/>
              <a:t> και διακυβέρνησης μπορεί να διαφέρει ανάλογα με τον </a:t>
            </a:r>
            <a:r>
              <a:rPr lang="el-GR" dirty="0" err="1"/>
              <a:t>πάροχο</a:t>
            </a:r>
            <a:r>
              <a:rPr lang="el-GR" dirty="0"/>
              <a:t> κατάρτισης ή το ίδρυμα. Ωστόσο, τα γενικά βήματα είναι συνήθως απλά και μπορούν να ολοκληρωθούν ηλεκτρονικά ή αυτοπροσώπως.</a:t>
            </a:r>
            <a:endParaRPr lang="en-US" dirty="0"/>
          </a:p>
          <a:p>
            <a:pPr marL="342900" indent="-342900">
              <a:buFont typeface="+mj-lt"/>
              <a:buAutoNum type="arabicPeriod"/>
            </a:pPr>
            <a:r>
              <a:rPr lang="el-GR" dirty="0" err="1"/>
              <a:t>Online</a:t>
            </a:r>
            <a:r>
              <a:rPr lang="el-GR" dirty="0"/>
              <a:t> εγγραφή</a:t>
            </a:r>
          </a:p>
          <a:p>
            <a:pPr marL="342900" indent="-342900">
              <a:buFont typeface="+mj-lt"/>
              <a:buAutoNum type="arabicPeriod"/>
            </a:pPr>
            <a:r>
              <a:rPr lang="el-GR" dirty="0"/>
              <a:t>Προσωπική εγγραφή</a:t>
            </a:r>
          </a:p>
          <a:p>
            <a:pPr marL="342900" indent="-342900">
              <a:buFont typeface="+mj-lt"/>
              <a:buAutoNum type="arabicPeriod"/>
            </a:pPr>
            <a:r>
              <a:rPr lang="el-GR" dirty="0"/>
              <a:t>Άλλες πρακτικές πληροφορίες</a:t>
            </a:r>
            <a:endParaRPr lang="en-US" dirty="0"/>
          </a:p>
          <a:p>
            <a:endParaRPr lang="en-US" dirty="0"/>
          </a:p>
          <a:p>
            <a:endParaRPr lang="en-US" dirty="0"/>
          </a:p>
          <a:p>
            <a:endParaRPr lang="en-US" dirty="0"/>
          </a:p>
        </p:txBody>
      </p:sp>
      <p:pic>
        <p:nvPicPr>
          <p:cNvPr id="19" name="Picture Placeholder 18" descr="A person working at a desk">
            <a:extLst>
              <a:ext uri="{FF2B5EF4-FFF2-40B4-BE49-F238E27FC236}">
                <a16:creationId xmlns:a16="http://schemas.microsoft.com/office/drawing/2014/main" id="{52D45C27-4F4D-5A89-8C52-CB8FC47BCEFF}"/>
              </a:ext>
            </a:extLst>
          </p:cNvPr>
          <p:cNvPicPr>
            <a:picLocks noGrp="1" noChangeAspect="1"/>
          </p:cNvPicPr>
          <p:nvPr>
            <p:ph type="pic" sz="quarter" idx="11"/>
          </p:nvPr>
        </p:nvPicPr>
        <p:blipFill>
          <a:blip r:embed="rId2"/>
          <a:srcRect l="3565" r="3565"/>
          <a:stretch/>
        </p:blipFill>
        <p:spPr>
          <a:xfrm flipH="1">
            <a:off x="7163691" y="0"/>
            <a:ext cx="5024825" cy="6858000"/>
          </a:xfrm>
        </p:spPr>
      </p:pic>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19</a:t>
            </a:fld>
            <a:endParaRPr lang="en-US" dirty="0"/>
          </a:p>
        </p:txBody>
      </p:sp>
      <p:sp>
        <p:nvSpPr>
          <p:cNvPr id="2" name="Footer Placeholder 1">
            <a:extLst>
              <a:ext uri="{FF2B5EF4-FFF2-40B4-BE49-F238E27FC236}">
                <a16:creationId xmlns:a16="http://schemas.microsoft.com/office/drawing/2014/main" id="{8E39E862-557A-EE8F-7F6E-9D4CE1F05BE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035201A9-E926-7AB9-66DE-F49549196321}"/>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D94BE53-2C4A-8673-6789-126A2BB17E1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A271F107-858F-675B-6862-73821EA44E7F}"/>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32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l-GR" dirty="0"/>
              <a:t>Πρόοδος μαθημάτων</a:t>
            </a:r>
            <a:endParaRPr lang="en-US" dirty="0"/>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p:txBody>
          <a:bodyPr/>
          <a:lstStyle/>
          <a:p>
            <a:r>
              <a:rPr lang="en-US" sz="5400"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p:txBody>
          <a:bodyPr>
            <a:normAutofit fontScale="92500"/>
          </a:bodyPr>
          <a:lstStyle/>
          <a:p>
            <a:r>
              <a:rPr lang="el-GR" sz="2400" dirty="0" err="1">
                <a:solidFill>
                  <a:schemeClr val="tx1"/>
                </a:solidFill>
              </a:rPr>
              <a:t>Κυβερνοασφάλεια</a:t>
            </a:r>
            <a:r>
              <a:rPr lang="el-GR" sz="2400" dirty="0">
                <a:solidFill>
                  <a:schemeClr val="tx1"/>
                </a:solidFill>
              </a:rPr>
              <a:t> στον τομέα της υγείας</a:t>
            </a:r>
            <a:endParaRPr lang="en-US" sz="2400" dirty="0">
              <a:solidFill>
                <a:schemeClr val="tx1"/>
              </a:solidFill>
            </a:endParaRP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p:txBody>
          <a:bodyPr/>
          <a:lstStyle/>
          <a:p>
            <a:r>
              <a:rPr lang="en-US" sz="4400" dirty="0"/>
              <a:t>o2.</a:t>
            </a:r>
          </a:p>
        </p:txBody>
      </p:sp>
      <p:sp>
        <p:nvSpPr>
          <p:cNvPr id="7" name="Text Placeholder 6">
            <a:extLst>
              <a:ext uri="{FF2B5EF4-FFF2-40B4-BE49-F238E27FC236}">
                <a16:creationId xmlns:a16="http://schemas.microsoft.com/office/drawing/2014/main" id="{BDA9475A-A652-4BB2-F82D-18D978C3972A}"/>
              </a:ext>
            </a:extLst>
          </p:cNvPr>
          <p:cNvSpPr>
            <a:spLocks noGrp="1"/>
          </p:cNvSpPr>
          <p:nvPr>
            <p:ph type="body" sz="quarter" idx="17"/>
          </p:nvPr>
        </p:nvSpPr>
        <p:spPr>
          <a:xfrm>
            <a:off x="1643379" y="2327254"/>
            <a:ext cx="5885179" cy="533400"/>
          </a:xfrm>
        </p:spPr>
        <p:txBody>
          <a:bodyPr>
            <a:normAutofit/>
          </a:bodyPr>
          <a:lstStyle/>
          <a:p>
            <a:r>
              <a:rPr lang="el-GR" sz="2000" dirty="0">
                <a:solidFill>
                  <a:schemeClr val="tx1">
                    <a:lumMod val="50000"/>
                    <a:lumOff val="50000"/>
                  </a:schemeClr>
                </a:solidFill>
              </a:rPr>
              <a:t>Πλαίσιο διαχείρισης κινδύνων</a:t>
            </a:r>
            <a:endParaRPr lang="en-US" sz="2000" dirty="0">
              <a:solidFill>
                <a:schemeClr val="tx1">
                  <a:lumMod val="50000"/>
                  <a:lumOff val="50000"/>
                </a:schemeClr>
              </a:solidFill>
            </a:endParaRP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151940"/>
            <a:ext cx="5885179" cy="533400"/>
          </a:xfrm>
        </p:spPr>
        <p:txBody>
          <a:bodyPr>
            <a:noAutofit/>
          </a:bodyPr>
          <a:lstStyle/>
          <a:p>
            <a:r>
              <a:rPr lang="el-GR" dirty="0"/>
              <a:t>Μέτρα ασφαλείας και πρότυπα του συγκεκριμένου τομέα</a:t>
            </a:r>
            <a:endParaRPr lang="en-US" dirty="0"/>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20</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E23DE18F-7AFD-DB50-9897-F97159459009}"/>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4" name="Group 13">
            <a:extLst>
              <a:ext uri="{FF2B5EF4-FFF2-40B4-BE49-F238E27FC236}">
                <a16:creationId xmlns:a16="http://schemas.microsoft.com/office/drawing/2014/main" id="{711BE9EE-676E-4D46-24AE-17C01B98D498}"/>
              </a:ext>
            </a:extLst>
          </p:cNvPr>
          <p:cNvGrpSpPr/>
          <p:nvPr/>
        </p:nvGrpSpPr>
        <p:grpSpPr>
          <a:xfrm>
            <a:off x="7549377" y="6167336"/>
            <a:ext cx="3294001" cy="612000"/>
            <a:chOff x="5179092" y="5483822"/>
            <a:chExt cx="3294001" cy="612000"/>
          </a:xfrm>
        </p:grpSpPr>
        <p:pic>
          <p:nvPicPr>
            <p:cNvPr id="20" name="Picture 19">
              <a:extLst>
                <a:ext uri="{FF2B5EF4-FFF2-40B4-BE49-F238E27FC236}">
                  <a16:creationId xmlns:a16="http://schemas.microsoft.com/office/drawing/2014/main" id="{A026A557-3DE1-3E50-8BC1-594416D2EA68}"/>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1" name="Picture 20">
              <a:extLst>
                <a:ext uri="{FF2B5EF4-FFF2-40B4-BE49-F238E27FC236}">
                  <a16:creationId xmlns:a16="http://schemas.microsoft.com/office/drawing/2014/main" id="{E9956B31-4661-7CF3-E04C-72D2F172C424}"/>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9008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a:srcRect l="8333" r="8333"/>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21</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4" name="Group 13">
            <a:extLst>
              <a:ext uri="{FF2B5EF4-FFF2-40B4-BE49-F238E27FC236}">
                <a16:creationId xmlns:a16="http://schemas.microsoft.com/office/drawing/2014/main" id="{95B7ACBD-F428-52E9-0C51-F88781F5789D}"/>
              </a:ext>
            </a:extLst>
          </p:cNvPr>
          <p:cNvGrpSpPr/>
          <p:nvPr/>
        </p:nvGrpSpPr>
        <p:grpSpPr>
          <a:xfrm>
            <a:off x="7549377" y="6167336"/>
            <a:ext cx="3294001" cy="612000"/>
            <a:chOff x="5179092" y="5483822"/>
            <a:chExt cx="3294001" cy="612000"/>
          </a:xfrm>
        </p:grpSpPr>
        <p:pic>
          <p:nvPicPr>
            <p:cNvPr id="20" name="Picture 19">
              <a:extLst>
                <a:ext uri="{FF2B5EF4-FFF2-40B4-BE49-F238E27FC236}">
                  <a16:creationId xmlns:a16="http://schemas.microsoft.com/office/drawing/2014/main" id="{7F42CD8B-BB48-B548-DC7F-CA55FD85EA0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1" name="Picture 20">
              <a:extLst>
                <a:ext uri="{FF2B5EF4-FFF2-40B4-BE49-F238E27FC236}">
                  <a16:creationId xmlns:a16="http://schemas.microsoft.com/office/drawing/2014/main" id="{54B8669F-3FFF-80E7-0A75-1BA7CDDD38D0}"/>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42" name="Text Placeholder 3">
            <a:extLst>
              <a:ext uri="{FF2B5EF4-FFF2-40B4-BE49-F238E27FC236}">
                <a16:creationId xmlns:a16="http://schemas.microsoft.com/office/drawing/2014/main" id="{9F7A391E-EDB7-D8CE-F56F-63F04B830CA9}"/>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43" name="Text Placeholder 5">
            <a:extLst>
              <a:ext uri="{FF2B5EF4-FFF2-40B4-BE49-F238E27FC236}">
                <a16:creationId xmlns:a16="http://schemas.microsoft.com/office/drawing/2014/main" id="{42D3A64B-E655-26CA-2771-B1C6ED4C0958}"/>
              </a:ext>
            </a:extLst>
          </p:cNvPr>
          <p:cNvSpPr txBox="1">
            <a:spLocks/>
          </p:cNvSpPr>
          <p:nvPr/>
        </p:nvSpPr>
        <p:spPr>
          <a:xfrm>
            <a:off x="824242" y="2378035"/>
            <a:ext cx="788639" cy="533400"/>
          </a:xfrm>
          <a:prstGeom prst="rect">
            <a:avLst/>
          </a:prstGeom>
        </p:spPr>
        <p:txBody>
          <a:bodyPr vert="horz" lIns="0" tIns="0" rIns="0" bIns="0" rtlCol="0" anchor="ctr">
            <a:noAutofit/>
          </a:bodyPr>
          <a:lstStyle>
            <a:lvl1pPr indent="0" algn="ctr">
              <a:lnSpc>
                <a:spcPct val="60000"/>
              </a:lnSpc>
              <a:spcBef>
                <a:spcPts val="0"/>
              </a:spcBef>
              <a:spcAft>
                <a:spcPts val="0"/>
              </a:spcAft>
              <a:buClr>
                <a:schemeClr val="accent1"/>
              </a:buClr>
              <a:buSzPct val="100000"/>
              <a:buFont typeface="Calibri" panose="020F0502020204030204" pitchFamily="34" charset="0"/>
              <a:buNone/>
              <a:defRPr sz="5400" b="0" spc="100" baseline="-25000">
                <a:solidFill>
                  <a:schemeClr val="tx2"/>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o2.</a:t>
            </a:r>
          </a:p>
        </p:txBody>
      </p:sp>
      <p:sp>
        <p:nvSpPr>
          <p:cNvPr id="44" name="Text Placeholder 7">
            <a:extLst>
              <a:ext uri="{FF2B5EF4-FFF2-40B4-BE49-F238E27FC236}">
                <a16:creationId xmlns:a16="http://schemas.microsoft.com/office/drawing/2014/main" id="{6A387099-5443-F093-EB3F-C8F3AB4B4CD7}"/>
              </a:ext>
            </a:extLst>
          </p:cNvPr>
          <p:cNvSpPr txBox="1">
            <a:spLocks/>
          </p:cNvSpPr>
          <p:nvPr/>
        </p:nvSpPr>
        <p:spPr>
          <a:xfrm>
            <a:off x="824242" y="3006909"/>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5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4400" dirty="0"/>
              <a:t>o3.</a:t>
            </a:r>
          </a:p>
        </p:txBody>
      </p:sp>
      <p:sp>
        <p:nvSpPr>
          <p:cNvPr id="45" name="Text Placeholder 8">
            <a:extLst>
              <a:ext uri="{FF2B5EF4-FFF2-40B4-BE49-F238E27FC236}">
                <a16:creationId xmlns:a16="http://schemas.microsoft.com/office/drawing/2014/main" id="{F52474E6-5814-B280-C3F5-F980DE8B4546}"/>
              </a:ext>
            </a:extLst>
          </p:cNvPr>
          <p:cNvSpPr txBox="1">
            <a:spLocks/>
          </p:cNvSpPr>
          <p:nvPr/>
        </p:nvSpPr>
        <p:spPr>
          <a:xfrm>
            <a:off x="1643379" y="3070282"/>
            <a:ext cx="5024825" cy="717435"/>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pPr>
            <a:r>
              <a:rPr lang="el-GR" sz="2000" dirty="0">
                <a:solidFill>
                  <a:schemeClr val="tx1">
                    <a:lumMod val="50000"/>
                    <a:lumOff val="50000"/>
                  </a:schemeClr>
                </a:solidFill>
              </a:rPr>
              <a:t>Μέτρα ασφαλείας και πρότυπα του συγκεκριμένου τομέα</a:t>
            </a:r>
          </a:p>
        </p:txBody>
      </p:sp>
      <p:sp>
        <p:nvSpPr>
          <p:cNvPr id="46" name="Text Placeholder 6">
            <a:extLst>
              <a:ext uri="{FF2B5EF4-FFF2-40B4-BE49-F238E27FC236}">
                <a16:creationId xmlns:a16="http://schemas.microsoft.com/office/drawing/2014/main" id="{0908BE16-AF64-743A-AFEE-A135ED6DD594}"/>
              </a:ext>
            </a:extLst>
          </p:cNvPr>
          <p:cNvSpPr txBox="1">
            <a:spLocks/>
          </p:cNvSpPr>
          <p:nvPr/>
        </p:nvSpPr>
        <p:spPr>
          <a:xfrm>
            <a:off x="1643379" y="2378035"/>
            <a:ext cx="5885179" cy="533400"/>
          </a:xfrm>
          <a:prstGeom prst="rect">
            <a:avLst/>
          </a:prstGeom>
        </p:spPr>
        <p:txBody>
          <a:bodyPr vert="horz" lIns="0" tIns="45720" rIns="0" bIns="0" rtlCol="0" anchor="b">
            <a:normAutofit/>
          </a:bodyPr>
          <a:lstStyle>
            <a:lvl1pPr indent="0">
              <a:lnSpc>
                <a:spcPct val="100000"/>
              </a:lnSpc>
              <a:spcBef>
                <a:spcPts val="1200"/>
              </a:spcBef>
              <a:spcAft>
                <a:spcPts val="200"/>
              </a:spcAft>
              <a:buClr>
                <a:schemeClr val="accent1"/>
              </a:buClr>
              <a:buSzPct val="100000"/>
              <a:buFont typeface="Calibri" panose="020F0502020204030204" pitchFamily="34" charset="0"/>
              <a:buNone/>
              <a:defRPr sz="2400"/>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l-GR" dirty="0"/>
              <a:t>Πλαίσιο διαχείρισης κινδύνων</a:t>
            </a:r>
          </a:p>
        </p:txBody>
      </p:sp>
      <p:sp>
        <p:nvSpPr>
          <p:cNvPr id="47" name="Text Placeholder 4">
            <a:extLst>
              <a:ext uri="{FF2B5EF4-FFF2-40B4-BE49-F238E27FC236}">
                <a16:creationId xmlns:a16="http://schemas.microsoft.com/office/drawing/2014/main" id="{478F93CF-657C-EA0D-0B2E-A98718851C94}"/>
              </a:ext>
            </a:extLst>
          </p:cNvPr>
          <p:cNvSpPr>
            <a:spLocks noGrp="1"/>
          </p:cNvSpPr>
          <p:nvPr>
            <p:ph type="body" sz="quarter" idx="16"/>
          </p:nvPr>
        </p:nvSpPr>
        <p:spPr>
          <a:xfrm>
            <a:off x="1643379" y="1749479"/>
            <a:ext cx="5885179" cy="533400"/>
          </a:xfrm>
        </p:spPr>
        <p:txBody>
          <a:bodyPr>
            <a:normAutofit/>
          </a:bodyPr>
          <a:lstStyle/>
          <a:p>
            <a:r>
              <a:rPr lang="el-GR" dirty="0" err="1"/>
              <a:t>Κυβερνοασφάλεια</a:t>
            </a:r>
            <a:r>
              <a:rPr lang="el-GR" dirty="0"/>
              <a:t> στον τομέα της υγείας</a:t>
            </a:r>
          </a:p>
        </p:txBody>
      </p:sp>
    </p:spTree>
    <p:extLst>
      <p:ext uri="{BB962C8B-B14F-4D97-AF65-F5344CB8AC3E}">
        <p14:creationId xmlns:p14="http://schemas.microsoft.com/office/powerpoint/2010/main" val="670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a:srcRect l="8333" r="8333"/>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22</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4" name="Group 13">
            <a:extLst>
              <a:ext uri="{FF2B5EF4-FFF2-40B4-BE49-F238E27FC236}">
                <a16:creationId xmlns:a16="http://schemas.microsoft.com/office/drawing/2014/main" id="{95B7ACBD-F428-52E9-0C51-F88781F5789D}"/>
              </a:ext>
            </a:extLst>
          </p:cNvPr>
          <p:cNvGrpSpPr/>
          <p:nvPr/>
        </p:nvGrpSpPr>
        <p:grpSpPr>
          <a:xfrm>
            <a:off x="7549377" y="6167336"/>
            <a:ext cx="3294001" cy="612000"/>
            <a:chOff x="5179092" y="5483822"/>
            <a:chExt cx="3294001" cy="612000"/>
          </a:xfrm>
        </p:grpSpPr>
        <p:pic>
          <p:nvPicPr>
            <p:cNvPr id="20" name="Picture 19">
              <a:extLst>
                <a:ext uri="{FF2B5EF4-FFF2-40B4-BE49-F238E27FC236}">
                  <a16:creationId xmlns:a16="http://schemas.microsoft.com/office/drawing/2014/main" id="{7F42CD8B-BB48-B548-DC7F-CA55FD85EA0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1" name="Picture 20">
              <a:extLst>
                <a:ext uri="{FF2B5EF4-FFF2-40B4-BE49-F238E27FC236}">
                  <a16:creationId xmlns:a16="http://schemas.microsoft.com/office/drawing/2014/main" id="{54B8669F-3FFF-80E7-0A75-1BA7CDDD38D0}"/>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42" name="Text Placeholder 3">
            <a:extLst>
              <a:ext uri="{FF2B5EF4-FFF2-40B4-BE49-F238E27FC236}">
                <a16:creationId xmlns:a16="http://schemas.microsoft.com/office/drawing/2014/main" id="{9F7A391E-EDB7-D8CE-F56F-63F04B830CA9}"/>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43" name="Text Placeholder 5">
            <a:extLst>
              <a:ext uri="{FF2B5EF4-FFF2-40B4-BE49-F238E27FC236}">
                <a16:creationId xmlns:a16="http://schemas.microsoft.com/office/drawing/2014/main" id="{42D3A64B-E655-26CA-2771-B1C6ED4C0958}"/>
              </a:ext>
            </a:extLst>
          </p:cNvPr>
          <p:cNvSpPr txBox="1">
            <a:spLocks/>
          </p:cNvSpPr>
          <p:nvPr/>
        </p:nvSpPr>
        <p:spPr>
          <a:xfrm>
            <a:off x="824242" y="2378035"/>
            <a:ext cx="788639" cy="533400"/>
          </a:xfrm>
          <a:prstGeom prst="rect">
            <a:avLst/>
          </a:prstGeom>
        </p:spPr>
        <p:txBody>
          <a:bodyPr vert="horz" lIns="0" tIns="0" rIns="0" bIns="0" rtlCol="0" anchor="ctr">
            <a:noAutofit/>
          </a:bodyPr>
          <a:lstStyle>
            <a:lvl1pPr indent="0" algn="ctr">
              <a:lnSpc>
                <a:spcPct val="60000"/>
              </a:lnSpc>
              <a:spcBef>
                <a:spcPts val="0"/>
              </a:spcBef>
              <a:spcAft>
                <a:spcPts val="0"/>
              </a:spcAft>
              <a:buClr>
                <a:schemeClr val="accent1"/>
              </a:buClr>
              <a:buSzPct val="100000"/>
              <a:buFont typeface="Calibri" panose="020F0502020204030204" pitchFamily="34" charset="0"/>
              <a:buNone/>
              <a:defRPr sz="4400" b="0" spc="100" baseline="-25000">
                <a:solidFill>
                  <a:schemeClr val="tx2"/>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o2.</a:t>
            </a:r>
          </a:p>
        </p:txBody>
      </p:sp>
      <p:sp>
        <p:nvSpPr>
          <p:cNvPr id="44" name="Text Placeholder 7">
            <a:extLst>
              <a:ext uri="{FF2B5EF4-FFF2-40B4-BE49-F238E27FC236}">
                <a16:creationId xmlns:a16="http://schemas.microsoft.com/office/drawing/2014/main" id="{6A387099-5443-F093-EB3F-C8F3AB4B4CD7}"/>
              </a:ext>
            </a:extLst>
          </p:cNvPr>
          <p:cNvSpPr txBox="1">
            <a:spLocks/>
          </p:cNvSpPr>
          <p:nvPr/>
        </p:nvSpPr>
        <p:spPr>
          <a:xfrm>
            <a:off x="824242" y="3006909"/>
            <a:ext cx="788639" cy="533400"/>
          </a:xfrm>
          <a:prstGeom prst="rect">
            <a:avLst/>
          </a:prstGeom>
        </p:spPr>
        <p:txBody>
          <a:bodyPr vert="horz" lIns="0" tIns="0" rIns="0" bIns="0" rtlCol="0" anchor="ctr">
            <a:noAutofit/>
          </a:bodyPr>
          <a:lstStyle>
            <a:defPPr>
              <a:defRPr lang="en-US"/>
            </a:defPPr>
            <a:lvl1pPr indent="0" algn="ctr">
              <a:lnSpc>
                <a:spcPct val="60000"/>
              </a:lnSpc>
              <a:spcBef>
                <a:spcPts val="0"/>
              </a:spcBef>
              <a:spcAft>
                <a:spcPts val="0"/>
              </a:spcAft>
              <a:buClr>
                <a:schemeClr val="accent1"/>
              </a:buClr>
              <a:buSzPct val="100000"/>
              <a:buFont typeface="Calibri" panose="020F0502020204030204" pitchFamily="34" charset="0"/>
              <a:buNone/>
              <a:defRPr sz="5400" b="0" spc="100" baseline="-25000">
                <a:solidFill>
                  <a:schemeClr val="tx2"/>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o3.</a:t>
            </a:r>
          </a:p>
        </p:txBody>
      </p:sp>
      <p:sp>
        <p:nvSpPr>
          <p:cNvPr id="45" name="Text Placeholder 8">
            <a:extLst>
              <a:ext uri="{FF2B5EF4-FFF2-40B4-BE49-F238E27FC236}">
                <a16:creationId xmlns:a16="http://schemas.microsoft.com/office/drawing/2014/main" id="{F52474E6-5814-B280-C3F5-F980DE8B4546}"/>
              </a:ext>
            </a:extLst>
          </p:cNvPr>
          <p:cNvSpPr txBox="1">
            <a:spLocks/>
          </p:cNvSpPr>
          <p:nvPr/>
        </p:nvSpPr>
        <p:spPr>
          <a:xfrm>
            <a:off x="1643379" y="3180009"/>
            <a:ext cx="5024825" cy="717435"/>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pPr>
            <a:r>
              <a:rPr lang="el-GR" dirty="0"/>
              <a:t>Μέτρα ασφαλείας και πρότυπα του συγκεκριμένου τομέα</a:t>
            </a:r>
          </a:p>
        </p:txBody>
      </p:sp>
      <p:sp>
        <p:nvSpPr>
          <p:cNvPr id="46" name="Text Placeholder 6">
            <a:extLst>
              <a:ext uri="{FF2B5EF4-FFF2-40B4-BE49-F238E27FC236}">
                <a16:creationId xmlns:a16="http://schemas.microsoft.com/office/drawing/2014/main" id="{0908BE16-AF64-743A-AFEE-A135ED6DD594}"/>
              </a:ext>
            </a:extLst>
          </p:cNvPr>
          <p:cNvSpPr txBox="1">
            <a:spLocks/>
          </p:cNvSpPr>
          <p:nvPr/>
        </p:nvSpPr>
        <p:spPr>
          <a:xfrm>
            <a:off x="1643379" y="2378035"/>
            <a:ext cx="5885179" cy="533400"/>
          </a:xfrm>
          <a:prstGeom prst="rect">
            <a:avLst/>
          </a:prstGeom>
        </p:spPr>
        <p:txBody>
          <a:bodyPr vert="horz" lIns="0" tIns="45720" rIns="0" bIns="0" rtlCol="0" anchor="b">
            <a:normAutofit/>
          </a:bodyPr>
          <a:lstStyle>
            <a:lvl1pPr indent="0">
              <a:lnSpc>
                <a:spcPct val="100000"/>
              </a:lnSpc>
              <a:spcBef>
                <a:spcPts val="1200"/>
              </a:spcBef>
              <a:spcAft>
                <a:spcPts val="200"/>
              </a:spcAft>
              <a:buClr>
                <a:schemeClr val="accent1"/>
              </a:buClr>
              <a:buSzPct val="100000"/>
              <a:buFont typeface="Calibri" panose="020F0502020204030204" pitchFamily="34" charset="0"/>
              <a:buNone/>
              <a:defRPr sz="2000">
                <a:solidFill>
                  <a:schemeClr val="tx1">
                    <a:lumMod val="50000"/>
                    <a:lumOff val="50000"/>
                  </a:schemeClr>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l-GR" dirty="0"/>
              <a:t>Πλαίσιο διαχείρισης κινδύνων</a:t>
            </a:r>
          </a:p>
        </p:txBody>
      </p:sp>
      <p:sp>
        <p:nvSpPr>
          <p:cNvPr id="47" name="Text Placeholder 4">
            <a:extLst>
              <a:ext uri="{FF2B5EF4-FFF2-40B4-BE49-F238E27FC236}">
                <a16:creationId xmlns:a16="http://schemas.microsoft.com/office/drawing/2014/main" id="{478F93CF-657C-EA0D-0B2E-A98718851C94}"/>
              </a:ext>
            </a:extLst>
          </p:cNvPr>
          <p:cNvSpPr>
            <a:spLocks noGrp="1"/>
          </p:cNvSpPr>
          <p:nvPr>
            <p:ph type="body" sz="quarter" idx="16"/>
          </p:nvPr>
        </p:nvSpPr>
        <p:spPr>
          <a:xfrm>
            <a:off x="1643379" y="1749479"/>
            <a:ext cx="5885179" cy="533400"/>
          </a:xfrm>
        </p:spPr>
        <p:txBody>
          <a:bodyPr>
            <a:normAutofit/>
          </a:bodyPr>
          <a:lstStyle/>
          <a:p>
            <a:r>
              <a:rPr lang="el-GR" dirty="0" err="1"/>
              <a:t>Κυβερνοασφάλεια</a:t>
            </a:r>
            <a:r>
              <a:rPr lang="el-GR" dirty="0"/>
              <a:t> στον τομέα της υγείας</a:t>
            </a:r>
          </a:p>
        </p:txBody>
      </p:sp>
    </p:spTree>
    <p:extLst>
      <p:ext uri="{BB962C8B-B14F-4D97-AF65-F5344CB8AC3E}">
        <p14:creationId xmlns:p14="http://schemas.microsoft.com/office/powerpoint/2010/main" val="275905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EF0CCEE-980B-F17D-8444-6F7AECA07734}"/>
              </a:ext>
            </a:extLst>
          </p:cNvPr>
          <p:cNvPicPr>
            <a:picLocks noGrp="1" noChangeAspect="1"/>
          </p:cNvPicPr>
          <p:nvPr>
            <p:ph type="pic" sz="quarter" idx="11"/>
          </p:nvPr>
        </p:nvPicPr>
        <p:blipFill rotWithShape="1">
          <a:blip r:embed="rId2"/>
          <a:srcRect l="18710" r="34460"/>
          <a:stretch/>
        </p:blipFill>
        <p:spPr>
          <a:xfrm flipH="1">
            <a:off x="7181979" y="0"/>
            <a:ext cx="5024825" cy="6858000"/>
          </a:xfrm>
        </p:spPr>
      </p:pic>
      <p:sp>
        <p:nvSpPr>
          <p:cNvPr id="2" name="Title 1">
            <a:extLst>
              <a:ext uri="{FF2B5EF4-FFF2-40B4-BE49-F238E27FC236}">
                <a16:creationId xmlns:a16="http://schemas.microsoft.com/office/drawing/2014/main" id="{B6417E99-195F-BC44-6BCE-9EABCAA8B41F}"/>
              </a:ext>
            </a:extLst>
          </p:cNvPr>
          <p:cNvSpPr>
            <a:spLocks noGrp="1"/>
          </p:cNvSpPr>
          <p:nvPr>
            <p:ph type="ctrTitle"/>
          </p:nvPr>
        </p:nvSpPr>
        <p:spPr/>
        <p:txBody>
          <a:bodyPr/>
          <a:lstStyle/>
          <a:p>
            <a:r>
              <a:rPr lang="el-GR" dirty="0"/>
              <a:t>Εισαγωγή στο ISO/IEC 27001</a:t>
            </a:r>
          </a:p>
        </p:txBody>
      </p:sp>
      <p:sp>
        <p:nvSpPr>
          <p:cNvPr id="3" name="Content Placeholder 2">
            <a:extLst>
              <a:ext uri="{FF2B5EF4-FFF2-40B4-BE49-F238E27FC236}">
                <a16:creationId xmlns:a16="http://schemas.microsoft.com/office/drawing/2014/main" id="{52910FB1-7A73-1B53-33B9-E025092A8CC2}"/>
              </a:ext>
            </a:extLst>
          </p:cNvPr>
          <p:cNvSpPr>
            <a:spLocks noGrp="1"/>
          </p:cNvSpPr>
          <p:nvPr>
            <p:ph sz="quarter" idx="17"/>
          </p:nvPr>
        </p:nvSpPr>
        <p:spPr>
          <a:xfrm>
            <a:off x="796322" y="2252075"/>
            <a:ext cx="5797550" cy="3755185"/>
          </a:xfrm>
        </p:spPr>
        <p:txBody>
          <a:bodyPr>
            <a:normAutofit fontScale="92500" lnSpcReduction="10000"/>
          </a:bodyPr>
          <a:lstStyle/>
          <a:p>
            <a:r>
              <a:rPr lang="el-GR" sz="1600" dirty="0"/>
              <a:t>Το ISO/IEC 27001 είναι το πιο γνωστό πρότυπο παγκοσμίως για τα συστήματα διαχείρισης της ασφάλειας των πληροφοριών (ISMS). Καθορίζει τις απαιτήσεις που πρέπει να πληροί ένα ISMS. </a:t>
            </a:r>
          </a:p>
          <a:p>
            <a:r>
              <a:rPr lang="el-GR" sz="1600" dirty="0"/>
              <a:t>Το πρότυπο ISO/IEC 27001 παρέχει σε εταιρείες οποιουδήποτε μεγέθους και από όλους τους τομείς δραστηριότητας καθοδήγηση για την καθιέρωση, την εφαρμογή, τη διατήρηση και τη συνεχή βελτίωση ενός συστήματος διαχείρισης της ασφάλειας των πληροφοριών. </a:t>
            </a:r>
          </a:p>
          <a:p>
            <a:r>
              <a:rPr lang="el-GR" sz="1600" dirty="0"/>
              <a:t>Η συμμόρφωση με το πρότυπο ISO/IEC 27001 σημαίνει ότι ένας οργανισμός ή μια επιχείρηση έχει θέσει σε εφαρμογή ένα σύστημα για τη διαχείριση των κινδύνων που σχετίζονται με την ασφάλεια των δεδομένων που κατέχει ή χειρίζεται η εταιρεία, και ότι το σύστημα αυτό σέβεται όλες τις βέλτιστες πρακτικές και αρχές που κατοχυρώνονται στο παρόν διεθνές πρότυπο.</a:t>
            </a:r>
          </a:p>
        </p:txBody>
      </p:sp>
      <p:sp>
        <p:nvSpPr>
          <p:cNvPr id="5" name="Footer Placeholder 4">
            <a:extLst>
              <a:ext uri="{FF2B5EF4-FFF2-40B4-BE49-F238E27FC236}">
                <a16:creationId xmlns:a16="http://schemas.microsoft.com/office/drawing/2014/main" id="{AEB139B9-D926-D94B-0F57-5482BEA339F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486DBD8E-2065-D0D2-7A54-B8A09DC5FCA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6ECCDB0-78F3-B5AF-125A-3250FB821F96}"/>
              </a:ext>
            </a:extLst>
          </p:cNvPr>
          <p:cNvSpPr txBox="1"/>
          <p:nvPr/>
        </p:nvSpPr>
        <p:spPr>
          <a:xfrm>
            <a:off x="809422" y="5904007"/>
            <a:ext cx="60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https://www.iso.org/standard/27001</a:t>
            </a: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2BA1DA7C-40A8-40A1-273C-3DDF43C4E1AC}"/>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7775DECB-C0DD-0BFF-0282-D04EF37F4A9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110744A-E538-203C-29C2-E377C806BD8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24030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E007EAD-300E-9E25-9314-A272E11559B4}"/>
              </a:ext>
            </a:extLst>
          </p:cNvPr>
          <p:cNvPicPr>
            <a:picLocks noGrp="1" noChangeAspect="1"/>
          </p:cNvPicPr>
          <p:nvPr>
            <p:ph type="pic" sz="quarter" idx="11"/>
          </p:nvPr>
        </p:nvPicPr>
        <p:blipFill rotWithShape="1">
          <a:blip r:embed="rId2"/>
          <a:srcRect l="7562" t="7195" r="1242" b="10161"/>
          <a:stretch/>
        </p:blipFill>
        <p:spPr>
          <a:xfrm flipH="1">
            <a:off x="7163691" y="0"/>
            <a:ext cx="5024825" cy="6858000"/>
          </a:xfrm>
        </p:spPr>
      </p:pic>
      <p:sp>
        <p:nvSpPr>
          <p:cNvPr id="2" name="Title 1">
            <a:extLst>
              <a:ext uri="{FF2B5EF4-FFF2-40B4-BE49-F238E27FC236}">
                <a16:creationId xmlns:a16="http://schemas.microsoft.com/office/drawing/2014/main" id="{E5D958F4-24FC-4541-BF8A-81895E1076D5}"/>
              </a:ext>
            </a:extLst>
          </p:cNvPr>
          <p:cNvSpPr>
            <a:spLocks noGrp="1"/>
          </p:cNvSpPr>
          <p:nvPr>
            <p:ph type="ctrTitle"/>
          </p:nvPr>
        </p:nvSpPr>
        <p:spPr/>
        <p:txBody>
          <a:bodyPr/>
          <a:lstStyle/>
          <a:p>
            <a:r>
              <a:rPr lang="el-GR" dirty="0"/>
              <a:t>ISO/IEC 27001 Ιστορικό αναθεώρησης</a:t>
            </a:r>
          </a:p>
        </p:txBody>
      </p:sp>
      <p:sp>
        <p:nvSpPr>
          <p:cNvPr id="3" name="Content Placeholder 2">
            <a:extLst>
              <a:ext uri="{FF2B5EF4-FFF2-40B4-BE49-F238E27FC236}">
                <a16:creationId xmlns:a16="http://schemas.microsoft.com/office/drawing/2014/main" id="{BDA2179A-BE4D-DF07-25B5-19519308A5D6}"/>
              </a:ext>
            </a:extLst>
          </p:cNvPr>
          <p:cNvSpPr>
            <a:spLocks noGrp="1"/>
          </p:cNvSpPr>
          <p:nvPr>
            <p:ph sz="quarter" idx="17"/>
          </p:nvPr>
        </p:nvSpPr>
        <p:spPr>
          <a:solidFill>
            <a:srgbClr val="F4F3F3"/>
          </a:solidFill>
        </p:spPr>
        <p:txBody>
          <a:bodyPr/>
          <a:lstStyle/>
          <a:p>
            <a:r>
              <a:rPr lang="en-US" b="1" dirty="0">
                <a:solidFill>
                  <a:srgbClr val="72777E"/>
                </a:solidFill>
              </a:rPr>
              <a:t> More previously</a:t>
            </a:r>
            <a:endParaRPr lang="el-GR" b="1" dirty="0">
              <a:solidFill>
                <a:srgbClr val="72777E"/>
              </a:solidFill>
            </a:endParaRPr>
          </a:p>
        </p:txBody>
      </p:sp>
      <p:sp>
        <p:nvSpPr>
          <p:cNvPr id="5" name="Footer Placeholder 4">
            <a:extLst>
              <a:ext uri="{FF2B5EF4-FFF2-40B4-BE49-F238E27FC236}">
                <a16:creationId xmlns:a16="http://schemas.microsoft.com/office/drawing/2014/main" id="{3C391ACA-6BD6-8956-D6C0-06A0E2D15AB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4F63774-BFA1-707F-CD69-571E2E47EC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18" name="Picture 17">
            <a:extLst>
              <a:ext uri="{FF2B5EF4-FFF2-40B4-BE49-F238E27FC236}">
                <a16:creationId xmlns:a16="http://schemas.microsoft.com/office/drawing/2014/main" id="{03F00172-EA63-8868-42DE-83C63C40320D}"/>
              </a:ext>
            </a:extLst>
          </p:cNvPr>
          <p:cNvPicPr>
            <a:picLocks noChangeAspect="1"/>
          </p:cNvPicPr>
          <p:nvPr/>
        </p:nvPicPr>
        <p:blipFill>
          <a:blip r:embed="rId3"/>
          <a:stretch>
            <a:fillRect/>
          </a:stretch>
        </p:blipFill>
        <p:spPr>
          <a:xfrm>
            <a:off x="755742" y="3429000"/>
            <a:ext cx="5838130" cy="2578261"/>
          </a:xfrm>
          <a:prstGeom prst="rect">
            <a:avLst/>
          </a:prstGeom>
        </p:spPr>
      </p:pic>
      <p:pic>
        <p:nvPicPr>
          <p:cNvPr id="20" name="Picture 19">
            <a:extLst>
              <a:ext uri="{FF2B5EF4-FFF2-40B4-BE49-F238E27FC236}">
                <a16:creationId xmlns:a16="http://schemas.microsoft.com/office/drawing/2014/main" id="{75239B41-03F8-15EE-40BD-E3A45F5E62DA}"/>
              </a:ext>
            </a:extLst>
          </p:cNvPr>
          <p:cNvPicPr>
            <a:picLocks noChangeAspect="1"/>
          </p:cNvPicPr>
          <p:nvPr/>
        </p:nvPicPr>
        <p:blipFill>
          <a:blip r:embed="rId4"/>
          <a:stretch>
            <a:fillRect/>
          </a:stretch>
        </p:blipFill>
        <p:spPr>
          <a:xfrm>
            <a:off x="824241" y="2659313"/>
            <a:ext cx="1775614" cy="769687"/>
          </a:xfrm>
          <a:prstGeom prst="rect">
            <a:avLst/>
          </a:prstGeom>
        </p:spPr>
      </p:pic>
    </p:spTree>
    <p:extLst>
      <p:ext uri="{BB962C8B-B14F-4D97-AF65-F5344CB8AC3E}">
        <p14:creationId xmlns:p14="http://schemas.microsoft.com/office/powerpoint/2010/main" val="368579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D74D-B33A-C2CD-6BA4-4AF8E7286201}"/>
              </a:ext>
            </a:extLst>
          </p:cNvPr>
          <p:cNvSpPr>
            <a:spLocks noGrp="1"/>
          </p:cNvSpPr>
          <p:nvPr>
            <p:ph type="ctrTitle"/>
          </p:nvPr>
        </p:nvSpPr>
        <p:spPr/>
        <p:txBody>
          <a:bodyPr/>
          <a:lstStyle/>
          <a:p>
            <a:r>
              <a:rPr lang="el-GR" dirty="0"/>
              <a:t>Δομή </a:t>
            </a:r>
            <a:r>
              <a:rPr lang="en-US" dirty="0"/>
              <a:t>ISO/IEC 27001</a:t>
            </a:r>
            <a:endParaRPr lang="el-GR" dirty="0"/>
          </a:p>
        </p:txBody>
      </p:sp>
      <p:sp>
        <p:nvSpPr>
          <p:cNvPr id="3" name="Content Placeholder 2">
            <a:extLst>
              <a:ext uri="{FF2B5EF4-FFF2-40B4-BE49-F238E27FC236}">
                <a16:creationId xmlns:a16="http://schemas.microsoft.com/office/drawing/2014/main" id="{1F3E835E-7F99-F715-63F1-2AC5B96C49A6}"/>
              </a:ext>
            </a:extLst>
          </p:cNvPr>
          <p:cNvSpPr>
            <a:spLocks noGrp="1"/>
          </p:cNvSpPr>
          <p:nvPr>
            <p:ph sz="quarter" idx="17"/>
          </p:nvPr>
        </p:nvSpPr>
        <p:spPr/>
        <p:txBody>
          <a:bodyPr/>
          <a:lstStyle/>
          <a:p>
            <a:endParaRPr lang="el-GR" dirty="0"/>
          </a:p>
        </p:txBody>
      </p:sp>
      <p:pic>
        <p:nvPicPr>
          <p:cNvPr id="8" name="Picture Placeholder 7">
            <a:extLst>
              <a:ext uri="{FF2B5EF4-FFF2-40B4-BE49-F238E27FC236}">
                <a16:creationId xmlns:a16="http://schemas.microsoft.com/office/drawing/2014/main" id="{A6CA8828-7622-790D-620F-334FC65DB0A7}"/>
              </a:ext>
            </a:extLst>
          </p:cNvPr>
          <p:cNvPicPr>
            <a:picLocks noGrp="1" noChangeAspect="1"/>
          </p:cNvPicPr>
          <p:nvPr>
            <p:ph type="pic" sz="quarter" idx="11"/>
          </p:nvPr>
        </p:nvPicPr>
        <p:blipFill>
          <a:blip r:embed="rId2"/>
          <a:srcRect l="1104" r="1104"/>
          <a:stretch>
            <a:fillRect/>
          </a:stretch>
        </p:blipFill>
        <p:spPr>
          <a:xfrm flipH="1">
            <a:off x="7181979" y="0"/>
            <a:ext cx="5024825" cy="6858000"/>
          </a:xfrm>
        </p:spPr>
      </p:pic>
      <p:sp>
        <p:nvSpPr>
          <p:cNvPr id="5" name="Footer Placeholder 4">
            <a:extLst>
              <a:ext uri="{FF2B5EF4-FFF2-40B4-BE49-F238E27FC236}">
                <a16:creationId xmlns:a16="http://schemas.microsoft.com/office/drawing/2014/main" id="{924819D6-446C-1CF8-E93E-8340FE0592B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52A17B1-30E9-3B77-E823-9BFEC052E7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059B4BF-0E0D-A847-6A87-481A6F40E517}"/>
              </a:ext>
            </a:extLst>
          </p:cNvPr>
          <p:cNvSpPr txBox="1"/>
          <p:nvPr/>
        </p:nvSpPr>
        <p:spPr>
          <a:xfrm>
            <a:off x="824241" y="5914901"/>
            <a:ext cx="60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https://www.iso.org/obp/ui/en/#iso:std:iso-iec:27001:ed-3:v1:en</a:t>
            </a: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38C759A0-6317-A7FB-272A-4B087C57C2A2}"/>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49847498-D2E8-AC84-B175-6DD278F1F8B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9BD7EF95-9126-78ED-561B-983B5FC455AC}"/>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13" name="Picture 12">
            <a:extLst>
              <a:ext uri="{FF2B5EF4-FFF2-40B4-BE49-F238E27FC236}">
                <a16:creationId xmlns:a16="http://schemas.microsoft.com/office/drawing/2014/main" id="{3D0B7772-CDAF-38F3-E0D5-A049B34D355D}"/>
              </a:ext>
            </a:extLst>
          </p:cNvPr>
          <p:cNvPicPr>
            <a:picLocks noChangeAspect="1"/>
          </p:cNvPicPr>
          <p:nvPr/>
        </p:nvPicPr>
        <p:blipFill>
          <a:blip r:embed="rId5"/>
          <a:stretch>
            <a:fillRect/>
          </a:stretch>
        </p:blipFill>
        <p:spPr>
          <a:xfrm>
            <a:off x="990676" y="2093064"/>
            <a:ext cx="3288481" cy="3821837"/>
          </a:xfrm>
          <a:prstGeom prst="rect">
            <a:avLst/>
          </a:prstGeom>
        </p:spPr>
      </p:pic>
    </p:spTree>
    <p:extLst>
      <p:ext uri="{BB962C8B-B14F-4D97-AF65-F5344CB8AC3E}">
        <p14:creationId xmlns:p14="http://schemas.microsoft.com/office/powerpoint/2010/main" val="3298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417B-7E09-0578-76B9-78789BFA9BB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FF9D455-4D72-8F68-C39B-816907D111B8}"/>
              </a:ext>
            </a:extLst>
          </p:cNvPr>
          <p:cNvPicPr>
            <a:picLocks noChangeAspect="1"/>
          </p:cNvPicPr>
          <p:nvPr/>
        </p:nvPicPr>
        <p:blipFill>
          <a:blip r:embed="rId2"/>
          <a:stretch>
            <a:fillRect/>
          </a:stretch>
        </p:blipFill>
        <p:spPr>
          <a:xfrm>
            <a:off x="477167" y="2192528"/>
            <a:ext cx="3288481" cy="3821837"/>
          </a:xfrm>
          <a:prstGeom prst="rect">
            <a:avLst/>
          </a:prstGeom>
        </p:spPr>
      </p:pic>
      <p:sp>
        <p:nvSpPr>
          <p:cNvPr id="2" name="Title 1">
            <a:extLst>
              <a:ext uri="{FF2B5EF4-FFF2-40B4-BE49-F238E27FC236}">
                <a16:creationId xmlns:a16="http://schemas.microsoft.com/office/drawing/2014/main" id="{9536C719-EEFF-64FF-7405-C82D5E5C1141}"/>
              </a:ext>
            </a:extLst>
          </p:cNvPr>
          <p:cNvSpPr>
            <a:spLocks noGrp="1"/>
          </p:cNvSpPr>
          <p:nvPr>
            <p:ph type="ctrTitle"/>
          </p:nvPr>
        </p:nvSpPr>
        <p:spPr/>
        <p:txBody>
          <a:bodyPr/>
          <a:lstStyle/>
          <a:p>
            <a:r>
              <a:rPr lang="el-GR" dirty="0"/>
              <a:t>Δομή </a:t>
            </a:r>
            <a:r>
              <a:rPr lang="en-US" dirty="0"/>
              <a:t>ISO/IEC 27001</a:t>
            </a:r>
            <a:endParaRPr lang="el-GR" dirty="0"/>
          </a:p>
        </p:txBody>
      </p:sp>
      <p:pic>
        <p:nvPicPr>
          <p:cNvPr id="8" name="Picture Placeholder 7">
            <a:extLst>
              <a:ext uri="{FF2B5EF4-FFF2-40B4-BE49-F238E27FC236}">
                <a16:creationId xmlns:a16="http://schemas.microsoft.com/office/drawing/2014/main" id="{FFB52AE9-16E3-63BC-F797-50594F7A4F7D}"/>
              </a:ext>
            </a:extLst>
          </p:cNvPr>
          <p:cNvPicPr>
            <a:picLocks noGrp="1" noChangeAspect="1"/>
          </p:cNvPicPr>
          <p:nvPr>
            <p:ph type="pic" sz="quarter" idx="11"/>
          </p:nvPr>
        </p:nvPicPr>
        <p:blipFill>
          <a:blip r:embed="rId3"/>
          <a:srcRect l="1104" r="1104"/>
          <a:stretch>
            <a:fillRect/>
          </a:stretch>
        </p:blipFill>
        <p:spPr>
          <a:xfrm flipH="1">
            <a:off x="7181979" y="0"/>
            <a:ext cx="5024825" cy="6858000"/>
          </a:xfrm>
        </p:spPr>
      </p:pic>
      <p:sp>
        <p:nvSpPr>
          <p:cNvPr id="5" name="Footer Placeholder 4">
            <a:extLst>
              <a:ext uri="{FF2B5EF4-FFF2-40B4-BE49-F238E27FC236}">
                <a16:creationId xmlns:a16="http://schemas.microsoft.com/office/drawing/2014/main" id="{9F981F00-B1B3-C7D6-5720-F04EC072CCB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89901E2-CE13-2D08-405B-71B65014664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AB29FFFE-A804-2FFF-507B-E5F0ED16CD6E}"/>
              </a:ext>
            </a:extLst>
          </p:cNvPr>
          <p:cNvSpPr txBox="1"/>
          <p:nvPr/>
        </p:nvSpPr>
        <p:spPr>
          <a:xfrm>
            <a:off x="824241" y="5914901"/>
            <a:ext cx="60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https://www.iso.org/obp/ui/en/#iso:std:iso-iec:27001:ed-3:v1:en</a:t>
            </a: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70DE938C-45BA-C730-930C-74E904D7DD73}"/>
              </a:ext>
            </a:extLst>
          </p:cNvPr>
          <p:cNvSpPr/>
          <p:nvPr/>
        </p:nvSpPr>
        <p:spPr>
          <a:xfrm>
            <a:off x="355645" y="2149883"/>
            <a:ext cx="1956329" cy="179763"/>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7FC267EC-5828-C35C-F343-F5570C3D8336}"/>
              </a:ext>
            </a:extLst>
          </p:cNvPr>
          <p:cNvSpPr/>
          <p:nvPr/>
        </p:nvSpPr>
        <p:spPr>
          <a:xfrm>
            <a:off x="355646" y="2737658"/>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02682CB9-094B-6B10-67C1-2862FA6EE572}"/>
              </a:ext>
            </a:extLst>
          </p:cNvPr>
          <p:cNvSpPr/>
          <p:nvPr/>
        </p:nvSpPr>
        <p:spPr>
          <a:xfrm>
            <a:off x="355646" y="3178601"/>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15738BAC-C91A-2801-BA63-298EDDEF11A3}"/>
              </a:ext>
            </a:extLst>
          </p:cNvPr>
          <p:cNvSpPr/>
          <p:nvPr/>
        </p:nvSpPr>
        <p:spPr>
          <a:xfrm>
            <a:off x="355646" y="3773838"/>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BA6DA9A3-5BC6-1479-2BD3-CA6F3C88D286}"/>
              </a:ext>
            </a:extLst>
          </p:cNvPr>
          <p:cNvSpPr/>
          <p:nvPr/>
        </p:nvSpPr>
        <p:spPr>
          <a:xfrm>
            <a:off x="355646" y="4641906"/>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AAC1735E-89C0-B292-5128-AE09EAB89BF7}"/>
              </a:ext>
            </a:extLst>
          </p:cNvPr>
          <p:cNvSpPr/>
          <p:nvPr/>
        </p:nvSpPr>
        <p:spPr>
          <a:xfrm>
            <a:off x="355646" y="5047999"/>
            <a:ext cx="1402080" cy="179764"/>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2BE997F5-EC70-73D0-443E-820698AF4078}"/>
              </a:ext>
            </a:extLst>
          </p:cNvPr>
          <p:cNvSpPr/>
          <p:nvPr/>
        </p:nvSpPr>
        <p:spPr>
          <a:xfrm>
            <a:off x="355646" y="5471777"/>
            <a:ext cx="1402080" cy="179763"/>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31883714-CBFA-C7CF-A274-B35234FEF089}"/>
              </a:ext>
            </a:extLst>
          </p:cNvPr>
          <p:cNvSpPr/>
          <p:nvPr/>
        </p:nvSpPr>
        <p:spPr>
          <a:xfrm>
            <a:off x="3269556" y="3108037"/>
            <a:ext cx="448071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err="1">
                <a:ln w="22225">
                  <a:solidFill>
                    <a:srgbClr val="7229D2"/>
                  </a:solidFill>
                  <a:prstDash val="solid"/>
                </a:ln>
                <a:solidFill>
                  <a:srgbClr val="7229D2">
                    <a:lumMod val="40000"/>
                    <a:lumOff val="60000"/>
                  </a:srgbClr>
                </a:solidFill>
                <a:effectLst/>
                <a:uLnTx/>
                <a:uFillTx/>
                <a:latin typeface="Century Gothic"/>
                <a:ea typeface="+mn-ea"/>
                <a:cs typeface="+mn-cs"/>
              </a:rPr>
              <a:t>Παραγραφοι</a:t>
            </a:r>
            <a:endParaRPr kumimoji="0" lang="en-US" sz="5400" b="1" i="0" u="none" strike="noStrike" kern="1200" cap="none" spc="0" normalizeH="0" baseline="0" noProof="0" dirty="0">
              <a:ln w="22225">
                <a:solidFill>
                  <a:srgbClr val="7229D2"/>
                </a:solidFill>
                <a:prstDash val="solid"/>
              </a:ln>
              <a:solidFill>
                <a:srgbClr val="7229D2">
                  <a:lumMod val="40000"/>
                  <a:lumOff val="60000"/>
                </a:srgbClr>
              </a:solidFill>
              <a:effectLst/>
              <a:uLnTx/>
              <a:uFillTx/>
              <a:latin typeface="Century Gothic"/>
              <a:ea typeface="+mn-ea"/>
              <a:cs typeface="+mn-cs"/>
            </a:endParaRPr>
          </a:p>
        </p:txBody>
      </p:sp>
      <p:cxnSp>
        <p:nvCxnSpPr>
          <p:cNvPr id="40" name="Connector: Elbow 39">
            <a:extLst>
              <a:ext uri="{FF2B5EF4-FFF2-40B4-BE49-F238E27FC236}">
                <a16:creationId xmlns:a16="http://schemas.microsoft.com/office/drawing/2014/main" id="{1EA982DD-2344-1014-40EF-363721CC2992}"/>
              </a:ext>
            </a:extLst>
          </p:cNvPr>
          <p:cNvCxnSpPr>
            <a:cxnSpLocks/>
            <a:endCxn id="38" idx="1"/>
          </p:cNvCxnSpPr>
          <p:nvPr/>
        </p:nvCxnSpPr>
        <p:spPr>
          <a:xfrm rot="16200000" flipH="1">
            <a:off x="2131952" y="2432098"/>
            <a:ext cx="1317626" cy="957582"/>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2" name="Connector: Elbow 41">
            <a:extLst>
              <a:ext uri="{FF2B5EF4-FFF2-40B4-BE49-F238E27FC236}">
                <a16:creationId xmlns:a16="http://schemas.microsoft.com/office/drawing/2014/main" id="{EADF2D7F-2C84-2C33-2960-27962F17A359}"/>
              </a:ext>
            </a:extLst>
          </p:cNvPr>
          <p:cNvCxnSpPr>
            <a:stCxn id="28" idx="3"/>
            <a:endCxn id="38" idx="1"/>
          </p:cNvCxnSpPr>
          <p:nvPr/>
        </p:nvCxnSpPr>
        <p:spPr>
          <a:xfrm>
            <a:off x="1757726" y="2832146"/>
            <a:ext cx="1511830" cy="737556"/>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4" name="Connector: Elbow 43">
            <a:extLst>
              <a:ext uri="{FF2B5EF4-FFF2-40B4-BE49-F238E27FC236}">
                <a16:creationId xmlns:a16="http://schemas.microsoft.com/office/drawing/2014/main" id="{A585832B-9FD3-89A5-48E3-4A42EBCD92BD}"/>
              </a:ext>
            </a:extLst>
          </p:cNvPr>
          <p:cNvCxnSpPr>
            <a:stCxn id="29" idx="3"/>
            <a:endCxn id="38" idx="1"/>
          </p:cNvCxnSpPr>
          <p:nvPr/>
        </p:nvCxnSpPr>
        <p:spPr>
          <a:xfrm>
            <a:off x="1757726" y="3273089"/>
            <a:ext cx="1511830" cy="296613"/>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6" name="Connector: Elbow 45">
            <a:extLst>
              <a:ext uri="{FF2B5EF4-FFF2-40B4-BE49-F238E27FC236}">
                <a16:creationId xmlns:a16="http://schemas.microsoft.com/office/drawing/2014/main" id="{752ABFB1-A7F5-1BE5-9253-B319B1BCF3A2}"/>
              </a:ext>
            </a:extLst>
          </p:cNvPr>
          <p:cNvCxnSpPr>
            <a:stCxn id="30" idx="3"/>
            <a:endCxn id="38" idx="1"/>
          </p:cNvCxnSpPr>
          <p:nvPr/>
        </p:nvCxnSpPr>
        <p:spPr>
          <a:xfrm flipV="1">
            <a:off x="1757726" y="3569702"/>
            <a:ext cx="1511830" cy="298624"/>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8" name="Connector: Elbow 47">
            <a:extLst>
              <a:ext uri="{FF2B5EF4-FFF2-40B4-BE49-F238E27FC236}">
                <a16:creationId xmlns:a16="http://schemas.microsoft.com/office/drawing/2014/main" id="{010D1388-9889-8924-A4E4-00D443041E61}"/>
              </a:ext>
            </a:extLst>
          </p:cNvPr>
          <p:cNvCxnSpPr>
            <a:stCxn id="33" idx="3"/>
            <a:endCxn id="38" idx="1"/>
          </p:cNvCxnSpPr>
          <p:nvPr/>
        </p:nvCxnSpPr>
        <p:spPr>
          <a:xfrm flipV="1">
            <a:off x="1757726" y="3569702"/>
            <a:ext cx="1511830" cy="1166692"/>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0" name="Connector: Elbow 49">
            <a:extLst>
              <a:ext uri="{FF2B5EF4-FFF2-40B4-BE49-F238E27FC236}">
                <a16:creationId xmlns:a16="http://schemas.microsoft.com/office/drawing/2014/main" id="{7FCE36C5-0A1F-C184-8C90-8B47BEAB1307}"/>
              </a:ext>
            </a:extLst>
          </p:cNvPr>
          <p:cNvCxnSpPr>
            <a:cxnSpLocks/>
            <a:stCxn id="36" idx="3"/>
            <a:endCxn id="38" idx="1"/>
          </p:cNvCxnSpPr>
          <p:nvPr/>
        </p:nvCxnSpPr>
        <p:spPr>
          <a:xfrm flipV="1">
            <a:off x="1757726" y="3569702"/>
            <a:ext cx="1511830" cy="1568179"/>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2" name="Connector: Elbow 51">
            <a:extLst>
              <a:ext uri="{FF2B5EF4-FFF2-40B4-BE49-F238E27FC236}">
                <a16:creationId xmlns:a16="http://schemas.microsoft.com/office/drawing/2014/main" id="{798AD207-7A3A-2F7B-4412-991A342BEB48}"/>
              </a:ext>
            </a:extLst>
          </p:cNvPr>
          <p:cNvCxnSpPr>
            <a:cxnSpLocks/>
            <a:stCxn id="37" idx="3"/>
            <a:endCxn id="38" idx="1"/>
          </p:cNvCxnSpPr>
          <p:nvPr/>
        </p:nvCxnSpPr>
        <p:spPr>
          <a:xfrm flipV="1">
            <a:off x="1757726" y="3569702"/>
            <a:ext cx="1511830" cy="1991957"/>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grpSp>
        <p:nvGrpSpPr>
          <p:cNvPr id="3" name="Group 2">
            <a:extLst>
              <a:ext uri="{FF2B5EF4-FFF2-40B4-BE49-F238E27FC236}">
                <a16:creationId xmlns:a16="http://schemas.microsoft.com/office/drawing/2014/main" id="{3C22202D-655B-37C9-EB8B-ACD12C602EE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18DF5B2-865B-3925-B0E9-AEE83369DCE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3D46B4F-E304-91E5-6088-07FE5222532E}"/>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06057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26B9-473A-ED00-4E64-5B9803252746}"/>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35AD897-D59F-83E8-C458-698322EDA5E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1CF4CD9E-8B96-171A-B5F7-A3AED3A45A18}"/>
              </a:ext>
            </a:extLst>
          </p:cNvPr>
          <p:cNvSpPr>
            <a:spLocks noGrp="1"/>
          </p:cNvSpPr>
          <p:nvPr>
            <p:ph type="ctrTitle"/>
          </p:nvPr>
        </p:nvSpPr>
        <p:spPr/>
        <p:txBody>
          <a:bodyPr/>
          <a:lstStyle/>
          <a:p>
            <a:r>
              <a:rPr lang="en-US" dirty="0"/>
              <a:t>ISO/IEC 27001 </a:t>
            </a:r>
            <a:r>
              <a:rPr lang="el-GR" dirty="0"/>
              <a:t>Παράγραφοι</a:t>
            </a:r>
          </a:p>
        </p:txBody>
      </p:sp>
      <p:sp>
        <p:nvSpPr>
          <p:cNvPr id="3" name="Content Placeholder 2">
            <a:extLst>
              <a:ext uri="{FF2B5EF4-FFF2-40B4-BE49-F238E27FC236}">
                <a16:creationId xmlns:a16="http://schemas.microsoft.com/office/drawing/2014/main" id="{AC7CA274-4623-BF36-A0F8-B6A45D7FD752}"/>
              </a:ext>
            </a:extLst>
          </p:cNvPr>
          <p:cNvSpPr>
            <a:spLocks noGrp="1"/>
          </p:cNvSpPr>
          <p:nvPr>
            <p:ph sz="quarter" idx="17"/>
          </p:nvPr>
        </p:nvSpPr>
        <p:spPr/>
        <p:txBody>
          <a:bodyPr/>
          <a:lstStyle/>
          <a:p>
            <a:pPr lvl="0"/>
            <a:r>
              <a:rPr lang="el-GR" sz="1400" dirty="0"/>
              <a:t>4. Πλαίσιο</a:t>
            </a:r>
            <a:r>
              <a:rPr lang="en-US" sz="1400" dirty="0"/>
              <a:t> </a:t>
            </a:r>
            <a:r>
              <a:rPr lang="el-GR" sz="1400" dirty="0"/>
              <a:t>λειτουργίας</a:t>
            </a:r>
            <a:r>
              <a:rPr lang="en-US" dirty="0"/>
              <a:t> </a:t>
            </a:r>
            <a:r>
              <a:rPr lang="el-GR" sz="1400" dirty="0"/>
              <a:t>του</a:t>
            </a:r>
            <a:r>
              <a:rPr lang="en-US" dirty="0"/>
              <a:t> </a:t>
            </a:r>
            <a:r>
              <a:rPr lang="el-GR" sz="1400" dirty="0"/>
              <a:t>Οργανισμού</a:t>
            </a:r>
            <a:endParaRPr lang="en-US" sz="1400" dirty="0"/>
          </a:p>
          <a:p>
            <a:pPr lvl="0"/>
            <a:r>
              <a:rPr lang="en-US" sz="1400" dirty="0"/>
              <a:t>5. </a:t>
            </a:r>
            <a:r>
              <a:rPr lang="el-GR" sz="1400" dirty="0"/>
              <a:t>Ηγεσία	</a:t>
            </a:r>
            <a:endParaRPr lang="en-US" sz="1400" dirty="0"/>
          </a:p>
          <a:p>
            <a:pPr lvl="0"/>
            <a:r>
              <a:rPr lang="en-US" sz="1400" dirty="0"/>
              <a:t>6. </a:t>
            </a:r>
            <a:r>
              <a:rPr lang="el-GR" sz="1400" dirty="0"/>
              <a:t>Σχεδιασμός</a:t>
            </a:r>
            <a:endParaRPr lang="en-US" sz="1400" dirty="0"/>
          </a:p>
          <a:p>
            <a:pPr lvl="0"/>
            <a:r>
              <a:rPr lang="en-US" sz="1400" dirty="0"/>
              <a:t>7. </a:t>
            </a:r>
            <a:r>
              <a:rPr lang="el-GR" sz="1400" dirty="0"/>
              <a:t>Υποστήριξη</a:t>
            </a:r>
            <a:endParaRPr lang="en-US" sz="1400" dirty="0"/>
          </a:p>
          <a:p>
            <a:pPr lvl="0"/>
            <a:r>
              <a:rPr lang="en-US" sz="1400" dirty="0"/>
              <a:t>8. </a:t>
            </a:r>
            <a:r>
              <a:rPr lang="el-GR" sz="1400" dirty="0"/>
              <a:t>Λειτουργία</a:t>
            </a:r>
            <a:endParaRPr lang="en-US" sz="1400" dirty="0"/>
          </a:p>
          <a:p>
            <a:pPr lvl="0"/>
            <a:r>
              <a:rPr lang="en-US" sz="1400" dirty="0"/>
              <a:t>9. </a:t>
            </a:r>
            <a:r>
              <a:rPr lang="el-GR" sz="1400" dirty="0"/>
              <a:t>Αποτίμηση</a:t>
            </a:r>
            <a:r>
              <a:rPr lang="en-US" sz="1400" dirty="0"/>
              <a:t> </a:t>
            </a:r>
            <a:r>
              <a:rPr lang="el-GR" sz="1400" dirty="0"/>
              <a:t>επιδόσεων</a:t>
            </a:r>
            <a:endParaRPr lang="en-US" sz="1400" dirty="0"/>
          </a:p>
          <a:p>
            <a:pPr lvl="0"/>
            <a:r>
              <a:rPr lang="en-US" sz="1400" dirty="0"/>
              <a:t>10. </a:t>
            </a:r>
            <a:r>
              <a:rPr lang="el-GR" sz="1400" dirty="0"/>
              <a:t>Βελτίωση</a:t>
            </a:r>
            <a:r>
              <a:rPr lang="en-US" sz="1400" dirty="0"/>
              <a:t> </a:t>
            </a:r>
          </a:p>
          <a:p>
            <a:pPr marL="0" indent="0">
              <a:buNone/>
            </a:pPr>
            <a:endParaRPr lang="el-GR" dirty="0"/>
          </a:p>
        </p:txBody>
      </p:sp>
      <p:sp>
        <p:nvSpPr>
          <p:cNvPr id="5" name="Footer Placeholder 4">
            <a:extLst>
              <a:ext uri="{FF2B5EF4-FFF2-40B4-BE49-F238E27FC236}">
                <a16:creationId xmlns:a16="http://schemas.microsoft.com/office/drawing/2014/main" id="{9B5722A5-EB0D-E871-0A54-90AF056B65F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5E4B965-6C2F-D2E4-5A11-EDE6457AA0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6FDA5907-0C60-6DF8-6143-38FD39530F1F}"/>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CA313711-6014-2D67-B2CA-E1F307EC0AB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CBAD2E4D-8CA1-3CBB-1AD3-313D0C0098B6}"/>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0238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B7F5-38D7-E44F-B9AF-3DE8A80CD3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76D3897-5E85-D00F-CD19-F897AE279F8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64D41155-562D-9C16-C5A0-3D0429D5EC4A}"/>
              </a:ext>
            </a:extLst>
          </p:cNvPr>
          <p:cNvSpPr>
            <a:spLocks noGrp="1"/>
          </p:cNvSpPr>
          <p:nvPr>
            <p:ph type="ctrTitle"/>
          </p:nvPr>
        </p:nvSpPr>
        <p:spPr/>
        <p:txBody>
          <a:bodyPr/>
          <a:lstStyle/>
          <a:p>
            <a:r>
              <a:rPr lang="en-US" dirty="0"/>
              <a:t>ISO/IEC 27001 </a:t>
            </a:r>
            <a:r>
              <a:rPr lang="el-GR" dirty="0"/>
              <a:t>Παράγραφοι</a:t>
            </a:r>
          </a:p>
        </p:txBody>
      </p:sp>
      <p:sp>
        <p:nvSpPr>
          <p:cNvPr id="3" name="Content Placeholder 2">
            <a:extLst>
              <a:ext uri="{FF2B5EF4-FFF2-40B4-BE49-F238E27FC236}">
                <a16:creationId xmlns:a16="http://schemas.microsoft.com/office/drawing/2014/main" id="{10A436BF-01E4-23AE-FF4B-956B5CEC4EE7}"/>
              </a:ext>
            </a:extLst>
          </p:cNvPr>
          <p:cNvSpPr>
            <a:spLocks noGrp="1"/>
          </p:cNvSpPr>
          <p:nvPr>
            <p:ph sz="quarter" idx="17"/>
          </p:nvPr>
        </p:nvSpPr>
        <p:spPr>
          <a:xfrm>
            <a:off x="796321" y="2252076"/>
            <a:ext cx="6007601" cy="4038698"/>
          </a:xfrm>
        </p:spPr>
        <p:txBody>
          <a:bodyPr>
            <a:normAutofit fontScale="85000" lnSpcReduction="10000"/>
          </a:bodyPr>
          <a:lstStyle/>
          <a:p>
            <a:pPr marL="3224213" indent="-3224213" defTabSz="1031875">
              <a:lnSpc>
                <a:spcPct val="120000"/>
              </a:lnSpc>
              <a:spcBef>
                <a:spcPts val="0"/>
              </a:spcBef>
              <a:spcAft>
                <a:spcPts val="0"/>
              </a:spcAft>
              <a:buNone/>
              <a:tabLst>
                <a:tab pos="2693988" algn="l"/>
                <a:tab pos="3224213" algn="l"/>
              </a:tabLst>
            </a:pPr>
            <a:r>
              <a:rPr lang="el-GR" sz="1400" dirty="0"/>
              <a:t>4. Πλαίσιο</a:t>
            </a:r>
            <a:r>
              <a:rPr lang="en-US" sz="1400" dirty="0"/>
              <a:t> </a:t>
            </a:r>
            <a:r>
              <a:rPr lang="el-GR" sz="1400" dirty="0"/>
              <a:t>λειτουργίας</a:t>
            </a:r>
            <a:r>
              <a:rPr lang="en-US" dirty="0"/>
              <a:t> </a:t>
            </a:r>
            <a:r>
              <a:rPr lang="el-GR" sz="1400" dirty="0"/>
              <a:t>του</a:t>
            </a:r>
            <a:r>
              <a:rPr lang="en-US" dirty="0"/>
              <a:t> </a:t>
            </a:r>
            <a:r>
              <a:rPr lang="el-GR" sz="1400" dirty="0"/>
              <a:t>Οργανισμού</a:t>
            </a:r>
            <a:r>
              <a:rPr lang="en-US" sz="1400" dirty="0"/>
              <a:t> 	</a:t>
            </a:r>
            <a:r>
              <a:rPr lang="en-US" sz="1400" dirty="0">
                <a:sym typeface="Wingdings" panose="05000000000000000000" pitchFamily="2" charset="2"/>
              </a:rPr>
              <a:t> </a:t>
            </a:r>
            <a:r>
              <a:rPr lang="el-GR" sz="1400" dirty="0">
                <a:sym typeface="Wingdings" panose="05000000000000000000" pitchFamily="2" charset="2"/>
              </a:rPr>
              <a:t>Πεδίο εφαρμογής του συστήματος και ανάλυση των ζητημάτων και των ενδιαφερομένων μερών.</a:t>
            </a:r>
            <a:endParaRPr lang="en-US" sz="1400" dirty="0">
              <a:sym typeface="Wingdings" panose="05000000000000000000" pitchFamily="2" charset="2"/>
            </a:endParaRPr>
          </a:p>
          <a:p>
            <a:pPr marL="3224213" indent="-3224213" defTabSz="1031875">
              <a:lnSpc>
                <a:spcPct val="120000"/>
              </a:lnSpc>
              <a:spcBef>
                <a:spcPts val="0"/>
              </a:spcBef>
              <a:spcAft>
                <a:spcPts val="0"/>
              </a:spcAft>
              <a:buNone/>
              <a:tabLst>
                <a:tab pos="2693988" algn="l"/>
                <a:tab pos="3224213" algn="l"/>
              </a:tabLst>
            </a:pPr>
            <a:r>
              <a:rPr lang="en-US" dirty="0"/>
              <a:t>5. </a:t>
            </a:r>
            <a:r>
              <a:rPr lang="el-GR" sz="1400" dirty="0"/>
              <a:t>Ηγεσία</a:t>
            </a:r>
            <a:r>
              <a:rPr lang="en-US" dirty="0"/>
              <a:t> 	</a:t>
            </a:r>
            <a:r>
              <a:rPr lang="en-US" dirty="0">
                <a:sym typeface="Wingdings" panose="05000000000000000000" pitchFamily="2" charset="2"/>
              </a:rPr>
              <a:t>	</a:t>
            </a:r>
            <a:r>
              <a:rPr lang="el-GR" dirty="0">
                <a:sym typeface="Wingdings" panose="05000000000000000000" pitchFamily="2" charset="2"/>
              </a:rPr>
              <a:t>Πολιτική ασφάλειας πληροφοριών , Ρόλοι, αρμοδιότητες και ευθύνες</a:t>
            </a:r>
            <a:endParaRPr lang="en-US" dirty="0">
              <a:sym typeface="Wingdings" panose="05000000000000000000" pitchFamily="2" charset="2"/>
            </a:endParaRPr>
          </a:p>
          <a:p>
            <a:pPr marL="3224213" indent="-3224213" defTabSz="1031875">
              <a:lnSpc>
                <a:spcPct val="120000"/>
              </a:lnSpc>
              <a:spcBef>
                <a:spcPts val="0"/>
              </a:spcBef>
              <a:spcAft>
                <a:spcPts val="0"/>
              </a:spcAft>
              <a:buNone/>
              <a:tabLst>
                <a:tab pos="2693988" algn="l"/>
                <a:tab pos="3224213" algn="l"/>
              </a:tabLst>
            </a:pPr>
            <a:r>
              <a:rPr lang="en-US" dirty="0"/>
              <a:t>6. </a:t>
            </a:r>
            <a:r>
              <a:rPr lang="el-GR" sz="1400" dirty="0"/>
              <a:t>Σχεδιασμός</a:t>
            </a:r>
            <a:r>
              <a:rPr lang="en-US" dirty="0"/>
              <a:t> 	</a:t>
            </a:r>
            <a:r>
              <a:rPr lang="en-US" dirty="0">
                <a:sym typeface="Wingdings" panose="05000000000000000000" pitchFamily="2" charset="2"/>
              </a:rPr>
              <a:t>	</a:t>
            </a:r>
            <a:r>
              <a:rPr lang="el-GR" dirty="0">
                <a:sym typeface="Wingdings" panose="05000000000000000000" pitchFamily="2" charset="2"/>
              </a:rPr>
              <a:t>Μεθοδολογία διαχείρισης κινδύνων, αξιολόγηση κινδύνων, μητρώο κινδύνων, σχέδια αντιμετώπισης κινδύνων, στόχοι και σχέδια</a:t>
            </a:r>
          </a:p>
          <a:p>
            <a:pPr marL="3224213" indent="-3224213" defTabSz="1031875">
              <a:lnSpc>
                <a:spcPct val="120000"/>
              </a:lnSpc>
              <a:spcBef>
                <a:spcPts val="0"/>
              </a:spcBef>
              <a:spcAft>
                <a:spcPts val="0"/>
              </a:spcAft>
              <a:buNone/>
              <a:tabLst>
                <a:tab pos="2693988" algn="l"/>
                <a:tab pos="3224213" algn="l"/>
              </a:tabLst>
            </a:pPr>
            <a:r>
              <a:rPr lang="en-US" dirty="0"/>
              <a:t>7. </a:t>
            </a:r>
            <a:r>
              <a:rPr lang="el-GR" sz="1400" dirty="0"/>
              <a:t>Υποστήριξη</a:t>
            </a:r>
            <a:r>
              <a:rPr lang="en-US" dirty="0"/>
              <a:t> 	</a:t>
            </a:r>
            <a:r>
              <a:rPr lang="en-US" dirty="0">
                <a:sym typeface="Wingdings" panose="05000000000000000000" pitchFamily="2" charset="2"/>
              </a:rPr>
              <a:t> 	</a:t>
            </a:r>
            <a:r>
              <a:rPr lang="el-GR" dirty="0">
                <a:sym typeface="Wingdings" panose="05000000000000000000" pitchFamily="2" charset="2"/>
              </a:rPr>
              <a:t>Ικανότητες, Διαδικασίες διαχείρισης εγγράφων, Διαδικασίες επικοινωνίας</a:t>
            </a:r>
          </a:p>
          <a:p>
            <a:pPr marL="3224213" indent="-3224213" defTabSz="1031875">
              <a:lnSpc>
                <a:spcPct val="120000"/>
              </a:lnSpc>
              <a:spcBef>
                <a:spcPts val="0"/>
              </a:spcBef>
              <a:spcAft>
                <a:spcPts val="0"/>
              </a:spcAft>
              <a:buNone/>
              <a:tabLst>
                <a:tab pos="2693988" algn="l"/>
                <a:tab pos="3224213" algn="l"/>
              </a:tabLst>
            </a:pPr>
            <a:r>
              <a:rPr lang="en-US" dirty="0"/>
              <a:t>8. </a:t>
            </a:r>
            <a:r>
              <a:rPr lang="el-GR" sz="1400" dirty="0"/>
              <a:t>Λειτουργία </a:t>
            </a:r>
            <a:r>
              <a:rPr lang="en-US" dirty="0"/>
              <a:t>	</a:t>
            </a:r>
            <a:r>
              <a:rPr lang="en-US" dirty="0">
                <a:sym typeface="Wingdings" panose="05000000000000000000" pitchFamily="2" charset="2"/>
              </a:rPr>
              <a:t>	</a:t>
            </a:r>
            <a:r>
              <a:rPr lang="el-GR" dirty="0">
                <a:sym typeface="Wingdings" panose="05000000000000000000" pitchFamily="2" charset="2"/>
              </a:rPr>
              <a:t>Διαδικασία διαχείρισης αλλαγών</a:t>
            </a:r>
          </a:p>
          <a:p>
            <a:pPr marL="3224213" indent="-3224213" defTabSz="1031875">
              <a:lnSpc>
                <a:spcPct val="120000"/>
              </a:lnSpc>
              <a:spcBef>
                <a:spcPts val="0"/>
              </a:spcBef>
              <a:spcAft>
                <a:spcPts val="0"/>
              </a:spcAft>
              <a:buNone/>
              <a:tabLst>
                <a:tab pos="2693988" algn="l"/>
                <a:tab pos="3224213" algn="l"/>
              </a:tabLst>
            </a:pPr>
            <a:r>
              <a:rPr lang="en-US" dirty="0"/>
              <a:t>9. </a:t>
            </a:r>
            <a:r>
              <a:rPr lang="el-GR" sz="1400" dirty="0"/>
              <a:t>Αποτίμηση</a:t>
            </a:r>
            <a:r>
              <a:rPr lang="en-US" sz="1400" dirty="0"/>
              <a:t> </a:t>
            </a:r>
            <a:r>
              <a:rPr lang="el-GR" sz="1400" dirty="0"/>
              <a:t>επιδόσεων</a:t>
            </a:r>
            <a:r>
              <a:rPr lang="en-US" dirty="0"/>
              <a:t>	</a:t>
            </a:r>
            <a:r>
              <a:rPr lang="en-US" dirty="0">
                <a:sym typeface="Wingdings" panose="05000000000000000000" pitchFamily="2" charset="2"/>
              </a:rPr>
              <a:t>	</a:t>
            </a:r>
            <a:r>
              <a:rPr lang="el-GR" dirty="0" err="1">
                <a:sym typeface="Wingdings" panose="05000000000000000000" pitchFamily="2" charset="2"/>
              </a:rPr>
              <a:t>KPIs</a:t>
            </a:r>
            <a:r>
              <a:rPr lang="el-GR" dirty="0">
                <a:sym typeface="Wingdings" panose="05000000000000000000" pitchFamily="2" charset="2"/>
              </a:rPr>
              <a:t>, Διαδικασία εσωτερικής επιθεώρησης, Εσωτερικές επιθεωρήσεις, Ανασκόπηση από τη διοίκηση</a:t>
            </a:r>
          </a:p>
          <a:p>
            <a:pPr marL="3224213" indent="-3224213" defTabSz="1031875">
              <a:lnSpc>
                <a:spcPct val="120000"/>
              </a:lnSpc>
              <a:spcBef>
                <a:spcPts val="0"/>
              </a:spcBef>
              <a:spcAft>
                <a:spcPts val="0"/>
              </a:spcAft>
              <a:buNone/>
              <a:tabLst>
                <a:tab pos="2693988" algn="l"/>
                <a:tab pos="3224213" algn="l"/>
              </a:tabLst>
            </a:pPr>
            <a:r>
              <a:rPr lang="en-US" dirty="0"/>
              <a:t>10. </a:t>
            </a:r>
            <a:r>
              <a:rPr lang="el-GR" sz="1400" dirty="0"/>
              <a:t>Βελτίωση</a:t>
            </a:r>
            <a:r>
              <a:rPr lang="en-US" dirty="0"/>
              <a:t> 	</a:t>
            </a:r>
            <a:r>
              <a:rPr lang="en-US" dirty="0">
                <a:sym typeface="Wingdings" panose="05000000000000000000" pitchFamily="2" charset="2"/>
              </a:rPr>
              <a:t>	</a:t>
            </a:r>
            <a:r>
              <a:rPr lang="el-GR" dirty="0">
                <a:sym typeface="Wingdings" panose="05000000000000000000" pitchFamily="2" charset="2"/>
              </a:rPr>
              <a:t>Διαδικασία διορθωτικών ενεργειών</a:t>
            </a:r>
            <a:endParaRPr lang="el-GR" dirty="0"/>
          </a:p>
        </p:txBody>
      </p:sp>
      <p:sp>
        <p:nvSpPr>
          <p:cNvPr id="5" name="Footer Placeholder 4">
            <a:extLst>
              <a:ext uri="{FF2B5EF4-FFF2-40B4-BE49-F238E27FC236}">
                <a16:creationId xmlns:a16="http://schemas.microsoft.com/office/drawing/2014/main" id="{0B644388-FB22-0477-E8E0-9D9B7ECC77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AE02316-3566-6388-9F07-AC2B5667FBC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0D2B7454-7838-E5E8-5AAC-D42F4EB82B01}"/>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2857AE18-D328-3FBD-89A0-BDC708CC4AD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24037FD-296B-19DA-F7FE-99DF081ADCF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5295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C18CD14A-84F2-EE33-F07B-CF7CF973BE20}"/>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CB8E7F6-5BAE-098A-E6FB-EDC57B8419CE}"/>
              </a:ext>
            </a:extLst>
          </p:cNvPr>
          <p:cNvSpPr>
            <a:spLocks noGrp="1"/>
          </p:cNvSpPr>
          <p:nvPr>
            <p:ph type="ctrTitle"/>
          </p:nvPr>
        </p:nvSpPr>
        <p:spPr/>
        <p:txBody>
          <a:bodyPr/>
          <a:lstStyle/>
          <a:p>
            <a:r>
              <a:rPr lang="en-US" dirty="0"/>
              <a:t>ISO 27001 - </a:t>
            </a:r>
            <a:r>
              <a:rPr lang="el-GR" dirty="0"/>
              <a:t>Παράρτημα Α</a:t>
            </a:r>
          </a:p>
        </p:txBody>
      </p:sp>
      <p:sp>
        <p:nvSpPr>
          <p:cNvPr id="3" name="Content Placeholder 2">
            <a:extLst>
              <a:ext uri="{FF2B5EF4-FFF2-40B4-BE49-F238E27FC236}">
                <a16:creationId xmlns:a16="http://schemas.microsoft.com/office/drawing/2014/main" id="{B6A64AB6-BD1C-6A65-1136-8B7F2D8FB64F}"/>
              </a:ext>
            </a:extLst>
          </p:cNvPr>
          <p:cNvSpPr>
            <a:spLocks noGrp="1"/>
          </p:cNvSpPr>
          <p:nvPr>
            <p:ph sz="quarter" idx="17"/>
          </p:nvPr>
        </p:nvSpPr>
        <p:spPr>
          <a:xfrm>
            <a:off x="796322" y="2252076"/>
            <a:ext cx="5797550" cy="3676776"/>
          </a:xfrm>
        </p:spPr>
        <p:txBody>
          <a:bodyPr>
            <a:normAutofit lnSpcReduction="10000"/>
          </a:bodyPr>
          <a:lstStyle/>
          <a:p>
            <a:r>
              <a:rPr lang="el-GR" dirty="0"/>
              <a:t>Το ISO 27001, στις παραγράφους 4-10, δεν προδιαγράφει ένα σύνολο ελέγχων που πρέπει να εφαρμόζονται από τους οργανισμούς. </a:t>
            </a:r>
          </a:p>
          <a:p>
            <a:r>
              <a:rPr lang="el-GR" dirty="0"/>
              <a:t>Το ISO 27001 επιβάλλει το σχεδιασμό και την εφαρμογή μιας διαδικασίας διαχείρισης κινδύνων, η οποία επιτρέπει στον οργανισμό να </a:t>
            </a:r>
          </a:p>
          <a:p>
            <a:r>
              <a:rPr lang="en-US" dirty="0"/>
              <a:t>- </a:t>
            </a:r>
            <a:r>
              <a:rPr lang="el-GR" dirty="0"/>
              <a:t>προσδιορίζει τα δικά του κριτήρια για την αποδοχή του κινδύνου, </a:t>
            </a:r>
          </a:p>
          <a:p>
            <a:r>
              <a:rPr lang="en-US" dirty="0"/>
              <a:t>- </a:t>
            </a:r>
            <a:r>
              <a:rPr lang="el-GR" dirty="0"/>
              <a:t>εξετάζει τους πιθανούς κινδύνους λαμβάνοντας υπόψη τα μέτρα που ήδη εφαρμόζονται (υφιστάμενα μέτρα) και </a:t>
            </a:r>
          </a:p>
          <a:p>
            <a:r>
              <a:rPr lang="en-US" dirty="0"/>
              <a:t>- </a:t>
            </a:r>
            <a:r>
              <a:rPr lang="el-GR" dirty="0"/>
              <a:t>κίνδυνοι ταυτότητας που δεν τους πληρούν. </a:t>
            </a:r>
          </a:p>
          <a:p>
            <a:r>
              <a:rPr lang="el-GR" dirty="0"/>
              <a:t>Για τους κινδύνους αυτούς, ο οργανισμός πρέπει να προτείνει (προτεινόμενα μέτρα) και να εφαρμόσει κατάλληλα σχέδια αντιμετώπισης των κινδύνων. </a:t>
            </a:r>
          </a:p>
        </p:txBody>
      </p:sp>
      <p:sp>
        <p:nvSpPr>
          <p:cNvPr id="5" name="Footer Placeholder 4">
            <a:extLst>
              <a:ext uri="{FF2B5EF4-FFF2-40B4-BE49-F238E27FC236}">
                <a16:creationId xmlns:a16="http://schemas.microsoft.com/office/drawing/2014/main" id="{BC3FBC73-94CB-8B1A-3F57-C1E71E48CDC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9510571-0241-7036-76F7-6F825CC69EF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81FF7B22-DD73-5627-F1DC-758B465E8806}"/>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2EA98F6-63C0-3345-3249-748D4969C4B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2ED970A8-EE2D-2A6E-3724-55AA3C93C3F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162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GR" sz="3200" dirty="0"/>
              <a:t>Βασικές αρχές και διαχείριση</a:t>
            </a:r>
            <a:r>
              <a:rPr lang="en-US" sz="3200" dirty="0"/>
              <a:t> </a:t>
            </a:r>
            <a:r>
              <a:rPr lang="el-GR" sz="3200" dirty="0"/>
              <a:t>της</a:t>
            </a:r>
            <a:r>
              <a:rPr lang="en-US" sz="3200" dirty="0"/>
              <a:t> </a:t>
            </a:r>
            <a:r>
              <a:rPr lang="el-GR" sz="3200" dirty="0"/>
              <a:t>ασφάλειας στο</a:t>
            </a:r>
            <a:r>
              <a:rPr lang="en-US" sz="3200" dirty="0"/>
              <a:t>v </a:t>
            </a:r>
            <a:r>
              <a:rPr lang="el-GR" sz="3200" dirty="0"/>
              <a:t>κυβερνοχώρο</a:t>
            </a:r>
            <a:endParaRPr lang="en-US" sz="3200"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l-GR" dirty="0"/>
              <a:t>Στόχοι: Ποιος-Τι-Γιατί πρέπει να παρακολουθήσετε</a:t>
            </a:r>
            <a:r>
              <a:rPr lang="en-US" dirty="0"/>
              <a:t> </a:t>
            </a:r>
            <a:r>
              <a:rPr lang="el-GR" dirty="0"/>
              <a:t>αυτή την εκπαίδευση</a:t>
            </a:r>
            <a:endParaRPr lang="en-US" dirty="0"/>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normAutofit/>
          </a:bodyPr>
          <a:lstStyle/>
          <a:p>
            <a:r>
              <a:rPr lang="el-GR" dirty="0"/>
              <a:t>Αποτελέσματα μάθησης</a:t>
            </a:r>
            <a:endParaRPr lang="en-US" dirty="0"/>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l-GR" dirty="0"/>
              <a:t>Περίγραμμα εκπαίδευσης</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l-GR" dirty="0"/>
              <a:t>Λεπτομερείς ασκήσεις</a:t>
            </a:r>
            <a:endParaRPr lang="en-US" dirty="0"/>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6185823" cy="533400"/>
          </a:xfrm>
        </p:spPr>
        <p:txBody>
          <a:bodyPr>
            <a:normAutofit/>
          </a:bodyPr>
          <a:lstStyle/>
          <a:p>
            <a:r>
              <a:rPr lang="el-GR" dirty="0"/>
              <a:t>Διοικητική υποστήριξη εκπαίδευσης: Πότε-Που-Πως</a:t>
            </a:r>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dirty="0"/>
              <a:t>Πρακτικές πληροφορίες και απαιτήσεις</a:t>
            </a:r>
            <a:endParaRPr lang="en-US" dirty="0"/>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dirty="0"/>
              <a:t>Πληροφορίες εγγραφής και επαφές</a:t>
            </a:r>
            <a:endParaRPr lang="en-US" dirty="0"/>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00FC4-D618-C3BC-B39D-883A7FD25AA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F505AADC-A1C4-83D8-73DF-E0897BD09A00}"/>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2B620732-3D38-6B68-5495-30FAD5421B83}"/>
              </a:ext>
            </a:extLst>
          </p:cNvPr>
          <p:cNvSpPr>
            <a:spLocks noGrp="1"/>
          </p:cNvSpPr>
          <p:nvPr>
            <p:ph type="ctrTitle"/>
          </p:nvPr>
        </p:nvSpPr>
        <p:spPr/>
        <p:txBody>
          <a:bodyPr/>
          <a:lstStyle/>
          <a:p>
            <a:r>
              <a:rPr lang="en-US" dirty="0"/>
              <a:t>ISO 27001 - </a:t>
            </a:r>
            <a:r>
              <a:rPr lang="el-GR" dirty="0"/>
              <a:t>Παράρτημα Α</a:t>
            </a:r>
          </a:p>
        </p:txBody>
      </p:sp>
      <p:sp>
        <p:nvSpPr>
          <p:cNvPr id="3" name="Content Placeholder 2">
            <a:extLst>
              <a:ext uri="{FF2B5EF4-FFF2-40B4-BE49-F238E27FC236}">
                <a16:creationId xmlns:a16="http://schemas.microsoft.com/office/drawing/2014/main" id="{2FEA2346-8632-DA52-25DF-5BF36FB7ED67}"/>
              </a:ext>
            </a:extLst>
          </p:cNvPr>
          <p:cNvSpPr>
            <a:spLocks noGrp="1"/>
          </p:cNvSpPr>
          <p:nvPr>
            <p:ph sz="quarter" idx="17"/>
          </p:nvPr>
        </p:nvSpPr>
        <p:spPr>
          <a:xfrm>
            <a:off x="796322" y="2252076"/>
            <a:ext cx="5797550" cy="3676776"/>
          </a:xfrm>
        </p:spPr>
        <p:txBody>
          <a:bodyPr>
            <a:normAutofit/>
          </a:bodyPr>
          <a:lstStyle/>
          <a:p>
            <a:r>
              <a:rPr lang="el-GR" dirty="0"/>
              <a:t>Μετά από αυτή τη διαδικασία, οι οργανισμοί καλούνται να συγκρίνουν τα υφιστάμενα και προτεινόμενα μέτρα με έναν κατάλογο μέτρων ασφάλειας πληροφοριών που μπορεί να χρησιμοποιηθεί ως σημείο αναφοράς, προκειμένου να διαπιστωθεί εάν έχει παραλειφθεί κάτι απαραίτητο. </a:t>
            </a:r>
          </a:p>
          <a:p>
            <a:r>
              <a:rPr lang="el-GR" dirty="0"/>
              <a:t>Ως έλεγχος ορίζεται ένα μέτρο</a:t>
            </a:r>
            <a:r>
              <a:rPr lang="en-US" dirty="0"/>
              <a:t> </a:t>
            </a:r>
            <a:r>
              <a:rPr lang="el-GR" dirty="0"/>
              <a:t>που τροποποιεί ή διατηρεί τον κίνδυνο. Ορισμένοι από τους </a:t>
            </a:r>
            <a:r>
              <a:rPr lang="el-GR" dirty="0" err="1"/>
              <a:t>έλέγχους</a:t>
            </a:r>
            <a:r>
              <a:rPr lang="el-GR" dirty="0"/>
              <a:t> τροποποιούν τον κίνδυνο, ενώ άλλοι διατηρούν τον κίνδυνο. </a:t>
            </a:r>
          </a:p>
          <a:p>
            <a:r>
              <a:rPr lang="el-GR" dirty="0"/>
              <a:t>Μια πολιτική ασφάλειας πληροφοριών, για παράδειγμα, μπορεί μόνο να διατηρήσει τον κίνδυνο, ενώ η συμμόρφωση με την πολιτική ασφάλειας πληροφοριών μπορεί να τροποποιήσει τον κίνδυνο. Επιπλέον, ορισμένοι έλεγχοι περιγράφουν το ίδιο γενικό μέτρο σε διαφορετικά πλαίσια κινδύνου. </a:t>
            </a:r>
            <a:endParaRPr lang="en-US" dirty="0"/>
          </a:p>
          <a:p>
            <a:r>
              <a:rPr lang="en-US" dirty="0"/>
              <a:t>[</a:t>
            </a:r>
            <a:r>
              <a:rPr lang="el-GR" dirty="0"/>
              <a:t>ορισμός του ελέγχου (</a:t>
            </a:r>
            <a:r>
              <a:rPr lang="en-US" dirty="0"/>
              <a:t>control)</a:t>
            </a:r>
            <a:r>
              <a:rPr lang="el-GR" dirty="0"/>
              <a:t> από </a:t>
            </a:r>
            <a:r>
              <a:rPr lang="en-US" dirty="0"/>
              <a:t>ISO 27000:2018]</a:t>
            </a:r>
            <a:endParaRPr lang="el-GR" dirty="0"/>
          </a:p>
        </p:txBody>
      </p:sp>
      <p:sp>
        <p:nvSpPr>
          <p:cNvPr id="5" name="Footer Placeholder 4">
            <a:extLst>
              <a:ext uri="{FF2B5EF4-FFF2-40B4-BE49-F238E27FC236}">
                <a16:creationId xmlns:a16="http://schemas.microsoft.com/office/drawing/2014/main" id="{564EAE9D-135B-A344-C5EF-B5EA2FE23D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95BC88D-E61E-A91B-4391-7AFC11436A1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405ABA96-58A8-050F-1D50-72709CA71C6E}"/>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FD52DCCF-803B-7228-4AC1-3BCE226FCB2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C88643B-48CA-E6CE-307F-5142290E583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38235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E6DF1-9592-3751-920A-19E60982C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0E685-4503-DC51-0329-1D388D382F78}"/>
              </a:ext>
            </a:extLst>
          </p:cNvPr>
          <p:cNvSpPr>
            <a:spLocks noGrp="1"/>
          </p:cNvSpPr>
          <p:nvPr>
            <p:ph type="ctrTitle"/>
          </p:nvPr>
        </p:nvSpPr>
        <p:spPr>
          <a:xfrm>
            <a:off x="1115901" y="111435"/>
            <a:ext cx="6732237" cy="848837"/>
          </a:xfrm>
        </p:spPr>
        <p:txBody>
          <a:bodyPr/>
          <a:lstStyle/>
          <a:p>
            <a:r>
              <a:rPr lang="el-GR" dirty="0"/>
              <a:t>Δομή των μέτρων ασφάλειας</a:t>
            </a:r>
          </a:p>
        </p:txBody>
      </p:sp>
      <p:sp>
        <p:nvSpPr>
          <p:cNvPr id="5" name="Footer Placeholder 4">
            <a:extLst>
              <a:ext uri="{FF2B5EF4-FFF2-40B4-BE49-F238E27FC236}">
                <a16:creationId xmlns:a16="http://schemas.microsoft.com/office/drawing/2014/main" id="{B6BF3FE8-B0C3-C468-BDC9-6CC214D5E51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0E9A3F8-2965-AD5A-E1EC-4794F42F6ED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13" name="Diagram 12">
            <a:extLst>
              <a:ext uri="{FF2B5EF4-FFF2-40B4-BE49-F238E27FC236}">
                <a16:creationId xmlns:a16="http://schemas.microsoft.com/office/drawing/2014/main" id="{03BAAA83-1D20-BA1E-5558-C51D055C9ABE}"/>
              </a:ext>
            </a:extLst>
          </p:cNvPr>
          <p:cNvGraphicFramePr/>
          <p:nvPr>
            <p:extLst>
              <p:ext uri="{D42A27DB-BD31-4B8C-83A1-F6EECF244321}">
                <p14:modId xmlns:p14="http://schemas.microsoft.com/office/powerpoint/2010/main" val="2855088575"/>
              </p:ext>
            </p:extLst>
          </p:nvPr>
        </p:nvGraphicFramePr>
        <p:xfrm>
          <a:off x="1115901" y="1435056"/>
          <a:ext cx="9001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BE096049-E211-2E14-ACD1-AD7D0F0DB0DD}"/>
              </a:ext>
            </a:extLst>
          </p:cNvPr>
          <p:cNvSpPr txBox="1">
            <a:spLocks/>
          </p:cNvSpPr>
          <p:nvPr/>
        </p:nvSpPr>
        <p:spPr>
          <a:xfrm>
            <a:off x="7358989" y="5542504"/>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18" name="TextBox 17">
            <a:extLst>
              <a:ext uri="{FF2B5EF4-FFF2-40B4-BE49-F238E27FC236}">
                <a16:creationId xmlns:a16="http://schemas.microsoft.com/office/drawing/2014/main" id="{93F04782-738E-E88B-2A7D-9FA827397297}"/>
              </a:ext>
            </a:extLst>
          </p:cNvPr>
          <p:cNvSpPr txBox="1">
            <a:spLocks/>
          </p:cNvSpPr>
          <p:nvPr/>
        </p:nvSpPr>
        <p:spPr>
          <a:xfrm>
            <a:off x="9652815" y="4538849"/>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a:t>
            </a:r>
          </a:p>
        </p:txBody>
      </p:sp>
      <p:sp>
        <p:nvSpPr>
          <p:cNvPr id="20" name="TextBox 19">
            <a:extLst>
              <a:ext uri="{FF2B5EF4-FFF2-40B4-BE49-F238E27FC236}">
                <a16:creationId xmlns:a16="http://schemas.microsoft.com/office/drawing/2014/main" id="{DC08FC9E-8D09-4E05-96AA-1B2A162A72E1}"/>
              </a:ext>
            </a:extLst>
          </p:cNvPr>
          <p:cNvSpPr txBox="1">
            <a:spLocks/>
          </p:cNvSpPr>
          <p:nvPr/>
        </p:nvSpPr>
        <p:spPr>
          <a:xfrm>
            <a:off x="2744048" y="5532688"/>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17</a:t>
            </a:r>
          </a:p>
        </p:txBody>
      </p:sp>
      <p:sp>
        <p:nvSpPr>
          <p:cNvPr id="22" name="TextBox 21">
            <a:extLst>
              <a:ext uri="{FF2B5EF4-FFF2-40B4-BE49-F238E27FC236}">
                <a16:creationId xmlns:a16="http://schemas.microsoft.com/office/drawing/2014/main" id="{B1992673-8814-1C88-C310-F908E45F290F}"/>
              </a:ext>
            </a:extLst>
          </p:cNvPr>
          <p:cNvSpPr txBox="1">
            <a:spLocks/>
          </p:cNvSpPr>
          <p:nvPr/>
        </p:nvSpPr>
        <p:spPr>
          <a:xfrm>
            <a:off x="2773236" y="452396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13</a:t>
            </a:r>
          </a:p>
        </p:txBody>
      </p:sp>
      <p:sp>
        <p:nvSpPr>
          <p:cNvPr id="23" name="TextBox 22">
            <a:extLst>
              <a:ext uri="{FF2B5EF4-FFF2-40B4-BE49-F238E27FC236}">
                <a16:creationId xmlns:a16="http://schemas.microsoft.com/office/drawing/2014/main" id="{5783D1C0-18C4-38C4-A13C-6F27A3336559}"/>
              </a:ext>
            </a:extLst>
          </p:cNvPr>
          <p:cNvSpPr txBox="1">
            <a:spLocks/>
          </p:cNvSpPr>
          <p:nvPr/>
        </p:nvSpPr>
        <p:spPr>
          <a:xfrm>
            <a:off x="5058970" y="452396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14</a:t>
            </a:r>
          </a:p>
        </p:txBody>
      </p:sp>
      <p:sp>
        <p:nvSpPr>
          <p:cNvPr id="24" name="TextBox 23">
            <a:extLst>
              <a:ext uri="{FF2B5EF4-FFF2-40B4-BE49-F238E27FC236}">
                <a16:creationId xmlns:a16="http://schemas.microsoft.com/office/drawing/2014/main" id="{5C788EA0-09F1-3C7F-D54E-F0BF97FD4C63}"/>
              </a:ext>
            </a:extLst>
          </p:cNvPr>
          <p:cNvSpPr txBox="1">
            <a:spLocks/>
          </p:cNvSpPr>
          <p:nvPr/>
        </p:nvSpPr>
        <p:spPr>
          <a:xfrm>
            <a:off x="7358988" y="452396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p>
        </p:txBody>
      </p:sp>
      <p:sp>
        <p:nvSpPr>
          <p:cNvPr id="26" name="TextBox 25">
            <a:extLst>
              <a:ext uri="{FF2B5EF4-FFF2-40B4-BE49-F238E27FC236}">
                <a16:creationId xmlns:a16="http://schemas.microsoft.com/office/drawing/2014/main" id="{EFE33245-72F4-AA3D-3077-3DAB3C94ED4C}"/>
              </a:ext>
            </a:extLst>
          </p:cNvPr>
          <p:cNvSpPr txBox="1">
            <a:spLocks/>
          </p:cNvSpPr>
          <p:nvPr/>
        </p:nvSpPr>
        <p:spPr>
          <a:xfrm>
            <a:off x="5058970" y="3517864"/>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28" name="TextBox 27">
            <a:extLst>
              <a:ext uri="{FF2B5EF4-FFF2-40B4-BE49-F238E27FC236}">
                <a16:creationId xmlns:a16="http://schemas.microsoft.com/office/drawing/2014/main" id="{C523193B-59D4-B734-29C5-1039DE368270}"/>
              </a:ext>
            </a:extLst>
          </p:cNvPr>
          <p:cNvSpPr txBox="1">
            <a:spLocks/>
          </p:cNvSpPr>
          <p:nvPr/>
        </p:nvSpPr>
        <p:spPr>
          <a:xfrm>
            <a:off x="7344704" y="3510703"/>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11</a:t>
            </a:r>
          </a:p>
        </p:txBody>
      </p:sp>
      <p:sp>
        <p:nvSpPr>
          <p:cNvPr id="36" name="TextBox 35">
            <a:extLst>
              <a:ext uri="{FF2B5EF4-FFF2-40B4-BE49-F238E27FC236}">
                <a16:creationId xmlns:a16="http://schemas.microsoft.com/office/drawing/2014/main" id="{F4578C7A-475A-49FB-9957-6E99EECEB322}"/>
              </a:ext>
            </a:extLst>
          </p:cNvPr>
          <p:cNvSpPr txBox="1">
            <a:spLocks/>
          </p:cNvSpPr>
          <p:nvPr/>
        </p:nvSpPr>
        <p:spPr>
          <a:xfrm>
            <a:off x="9644816" y="3510703"/>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p>
        </p:txBody>
      </p:sp>
      <p:sp>
        <p:nvSpPr>
          <p:cNvPr id="37" name="TextBox 36">
            <a:extLst>
              <a:ext uri="{FF2B5EF4-FFF2-40B4-BE49-F238E27FC236}">
                <a16:creationId xmlns:a16="http://schemas.microsoft.com/office/drawing/2014/main" id="{88C0F6B7-3A06-7BE6-B0F1-3364DEBF9FBC}"/>
              </a:ext>
            </a:extLst>
          </p:cNvPr>
          <p:cNvSpPr txBox="1">
            <a:spLocks/>
          </p:cNvSpPr>
          <p:nvPr/>
        </p:nvSpPr>
        <p:spPr>
          <a:xfrm>
            <a:off x="2768324" y="3523017"/>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38" name="TextBox 37">
            <a:extLst>
              <a:ext uri="{FF2B5EF4-FFF2-40B4-BE49-F238E27FC236}">
                <a16:creationId xmlns:a16="http://schemas.microsoft.com/office/drawing/2014/main" id="{29BA6EE4-6F8B-B720-98C6-A2EBB670846A}"/>
              </a:ext>
            </a:extLst>
          </p:cNvPr>
          <p:cNvSpPr txBox="1">
            <a:spLocks/>
          </p:cNvSpPr>
          <p:nvPr/>
        </p:nvSpPr>
        <p:spPr>
          <a:xfrm>
            <a:off x="2768324" y="2520635"/>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a:t>
            </a:r>
          </a:p>
        </p:txBody>
      </p:sp>
      <p:sp>
        <p:nvSpPr>
          <p:cNvPr id="39" name="TextBox 38">
            <a:extLst>
              <a:ext uri="{FF2B5EF4-FFF2-40B4-BE49-F238E27FC236}">
                <a16:creationId xmlns:a16="http://schemas.microsoft.com/office/drawing/2014/main" id="{F4029EC4-021F-1D1C-F869-09EBC7E95D3B}"/>
              </a:ext>
            </a:extLst>
          </p:cNvPr>
          <p:cNvSpPr txBox="1">
            <a:spLocks/>
          </p:cNvSpPr>
          <p:nvPr/>
        </p:nvSpPr>
        <p:spPr>
          <a:xfrm>
            <a:off x="5079793" y="2523948"/>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p>
        </p:txBody>
      </p:sp>
      <p:sp>
        <p:nvSpPr>
          <p:cNvPr id="40" name="TextBox 39">
            <a:extLst>
              <a:ext uri="{FF2B5EF4-FFF2-40B4-BE49-F238E27FC236}">
                <a16:creationId xmlns:a16="http://schemas.microsoft.com/office/drawing/2014/main" id="{8234185D-EBA4-1363-A2F7-A17238D4ED52}"/>
              </a:ext>
            </a:extLst>
          </p:cNvPr>
          <p:cNvSpPr txBox="1">
            <a:spLocks/>
          </p:cNvSpPr>
          <p:nvPr/>
        </p:nvSpPr>
        <p:spPr>
          <a:xfrm>
            <a:off x="7358988" y="252110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a:t>
            </a:r>
          </a:p>
        </p:txBody>
      </p:sp>
      <p:sp>
        <p:nvSpPr>
          <p:cNvPr id="41" name="TextBox 40">
            <a:extLst>
              <a:ext uri="{FF2B5EF4-FFF2-40B4-BE49-F238E27FC236}">
                <a16:creationId xmlns:a16="http://schemas.microsoft.com/office/drawing/2014/main" id="{05D4F671-86B3-A3C5-0F48-7D420BA12438}"/>
              </a:ext>
            </a:extLst>
          </p:cNvPr>
          <p:cNvSpPr txBox="1">
            <a:spLocks/>
          </p:cNvSpPr>
          <p:nvPr/>
        </p:nvSpPr>
        <p:spPr>
          <a:xfrm>
            <a:off x="9644816" y="2514081"/>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a:t>
            </a:r>
          </a:p>
        </p:txBody>
      </p:sp>
      <p:grpSp>
        <p:nvGrpSpPr>
          <p:cNvPr id="3" name="Group 2">
            <a:extLst>
              <a:ext uri="{FF2B5EF4-FFF2-40B4-BE49-F238E27FC236}">
                <a16:creationId xmlns:a16="http://schemas.microsoft.com/office/drawing/2014/main" id="{7A1AD497-1CE2-05AD-2532-120C5708ACB2}"/>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6A1988D-4EC6-7A8F-4EEE-9DE52A8DA4FD}"/>
                </a:ext>
              </a:extLst>
            </p:cNvPr>
            <p:cNvPicPr>
              <a:picLocks noChangeAspect="1"/>
            </p:cNvPicPr>
            <p:nvPr/>
          </p:nvPicPr>
          <p:blipFill>
            <a:blip r:embed="rId7"/>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F82A5AC-BAE2-DE15-C7A6-4BC6D3882AC5}"/>
                </a:ext>
              </a:extLst>
            </p:cNvPr>
            <p:cNvPicPr>
              <a:picLocks noChangeAspect="1"/>
            </p:cNvPicPr>
            <p:nvPr/>
          </p:nvPicPr>
          <p:blipFill>
            <a:blip r:embed="rId8"/>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0854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B373EA11-C6AF-62E8-1AEF-DA91D4DE7B4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14" name="Title 13">
            <a:extLst>
              <a:ext uri="{FF2B5EF4-FFF2-40B4-BE49-F238E27FC236}">
                <a16:creationId xmlns:a16="http://schemas.microsoft.com/office/drawing/2014/main" id="{6B794F50-5D43-F5C0-A87A-71A2E53B1186}"/>
              </a:ext>
            </a:extLst>
          </p:cNvPr>
          <p:cNvSpPr>
            <a:spLocks noGrp="1"/>
          </p:cNvSpPr>
          <p:nvPr>
            <p:ph type="ctrTitle"/>
          </p:nvPr>
        </p:nvSpPr>
        <p:spPr/>
        <p:txBody>
          <a:bodyPr/>
          <a:lstStyle/>
          <a:p>
            <a:r>
              <a:rPr lang="en-US" dirty="0"/>
              <a:t>ISO/IEC 27002:2013</a:t>
            </a:r>
            <a:endParaRPr lang="el-GR" dirty="0"/>
          </a:p>
        </p:txBody>
      </p:sp>
      <p:sp>
        <p:nvSpPr>
          <p:cNvPr id="16" name="Content Placeholder 15">
            <a:extLst>
              <a:ext uri="{FF2B5EF4-FFF2-40B4-BE49-F238E27FC236}">
                <a16:creationId xmlns:a16="http://schemas.microsoft.com/office/drawing/2014/main" id="{320CE638-151B-0B53-CEFF-F7C18805981D}"/>
              </a:ext>
            </a:extLst>
          </p:cNvPr>
          <p:cNvSpPr>
            <a:spLocks noGrp="1"/>
          </p:cNvSpPr>
          <p:nvPr>
            <p:ph sz="quarter" idx="17"/>
          </p:nvPr>
        </p:nvSpPr>
        <p:spPr/>
        <p:txBody>
          <a:bodyPr/>
          <a:lstStyle/>
          <a:p>
            <a:r>
              <a:rPr lang="el-GR" dirty="0"/>
              <a:t>Το πρότυπο προσφέρει καθοδήγηση για ένα ευρύ φάσμα ελέγχων ασφάλειας πληροφοριών που εφαρμόζονται συνήθως σε πολλούς διαφορετικούς οργανισμούς.</a:t>
            </a:r>
          </a:p>
          <a:p>
            <a:r>
              <a:rPr lang="el-GR" dirty="0"/>
              <a:t>Η καθοδήγηση είναι γενική και μπορεί να χρησιμοποιηθεί από οργανισμούς όλων των τύπων και μεγεθών (συμπεριλαμβανομένου του δημόσιου και ιδιωτικού τομέα, εμπορικούς και μη κερδοσκοπικούς) που δημιουργούν, συλλέγουν, επεξεργάζονται, αποθηκεύουν, μεταδίδουν και διαθέτουν πληροφορίες σε πολλές μορφές, συμπεριλαμβανομένων των ηλεκτρονικών, φυσικών και προφορικών (π.χ. συζητήσεις και παρουσιάσεις).</a:t>
            </a:r>
          </a:p>
        </p:txBody>
      </p:sp>
      <p:sp>
        <p:nvSpPr>
          <p:cNvPr id="12" name="Footer Placeholder 11">
            <a:extLst>
              <a:ext uri="{FF2B5EF4-FFF2-40B4-BE49-F238E27FC236}">
                <a16:creationId xmlns:a16="http://schemas.microsoft.com/office/drawing/2014/main" id="{875F61E9-0A3F-4D72-C76B-0935137F62C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13" name="Slide Number Placeholder 12">
            <a:extLst>
              <a:ext uri="{FF2B5EF4-FFF2-40B4-BE49-F238E27FC236}">
                <a16:creationId xmlns:a16="http://schemas.microsoft.com/office/drawing/2014/main" id="{A0776AD6-0B5D-7126-9AD7-741BE04FDD5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3" name="Group 2">
            <a:extLst>
              <a:ext uri="{FF2B5EF4-FFF2-40B4-BE49-F238E27FC236}">
                <a16:creationId xmlns:a16="http://schemas.microsoft.com/office/drawing/2014/main" id="{D8A0ADB9-F247-0F25-F1D6-2097074C74A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56A4D38-EA60-5DBA-51EB-D936F4251B6F}"/>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19AE4DA-3721-EB1B-7D52-DD67BCA9DCEA}"/>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18868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3A0A735E-5354-DCF8-9C9F-9AEE085E3DE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835C657A-36AA-0FFF-C4C1-3D1DC32610ED}"/>
              </a:ext>
            </a:extLst>
          </p:cNvPr>
          <p:cNvSpPr>
            <a:spLocks noGrp="1"/>
          </p:cNvSpPr>
          <p:nvPr>
            <p:ph type="ctrTitle"/>
          </p:nvPr>
        </p:nvSpPr>
        <p:spPr>
          <a:xfrm>
            <a:off x="796322" y="153346"/>
            <a:ext cx="8283055" cy="1276814"/>
          </a:xfrm>
        </p:spPr>
        <p:txBody>
          <a:bodyPr>
            <a:normAutofit/>
          </a:bodyPr>
          <a:lstStyle/>
          <a:p>
            <a:pPr algn="l"/>
            <a:r>
              <a:rPr lang="el-GR" dirty="0"/>
              <a:t>Καθήκοντα και σχετικά έγγραφα για την καθιέρωση του ΣΔΠΔ</a:t>
            </a:r>
          </a:p>
        </p:txBody>
      </p:sp>
      <p:sp>
        <p:nvSpPr>
          <p:cNvPr id="7" name="Content Placeholder 6">
            <a:extLst>
              <a:ext uri="{FF2B5EF4-FFF2-40B4-BE49-F238E27FC236}">
                <a16:creationId xmlns:a16="http://schemas.microsoft.com/office/drawing/2014/main" id="{76E1613E-45B8-17F1-3499-BEC66D16A96A}"/>
              </a:ext>
            </a:extLst>
          </p:cNvPr>
          <p:cNvSpPr>
            <a:spLocks noGrp="1"/>
          </p:cNvSpPr>
          <p:nvPr>
            <p:ph sz="quarter" idx="17"/>
          </p:nvPr>
        </p:nvSpPr>
        <p:spPr/>
        <p:txBody>
          <a:bodyPr/>
          <a:lstStyle/>
          <a:p>
            <a:endParaRPr lang="el-GR"/>
          </a:p>
        </p:txBody>
      </p:sp>
      <p:sp>
        <p:nvSpPr>
          <p:cNvPr id="12" name="Footer Placeholder 11">
            <a:extLst>
              <a:ext uri="{FF2B5EF4-FFF2-40B4-BE49-F238E27FC236}">
                <a16:creationId xmlns:a16="http://schemas.microsoft.com/office/drawing/2014/main" id="{7C124C44-9E87-A8F7-3AFC-972BECD7D47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BAEC094F-5C5A-4DFB-924F-76312FCA3F4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43F9D8CA-EDAE-0672-301C-838C4FC84560}"/>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AE2420FB-5C55-4386-CC96-BB7067FCC500}"/>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pic>
        <p:nvPicPr>
          <p:cNvPr id="9" name="Picture 8">
            <a:extLst>
              <a:ext uri="{FF2B5EF4-FFF2-40B4-BE49-F238E27FC236}">
                <a16:creationId xmlns:a16="http://schemas.microsoft.com/office/drawing/2014/main" id="{3F29B7BD-6AB9-B2B2-FE6E-5DA4C5D0D63C}"/>
              </a:ext>
            </a:extLst>
          </p:cNvPr>
          <p:cNvPicPr>
            <a:picLocks noChangeAspect="1"/>
          </p:cNvPicPr>
          <p:nvPr/>
        </p:nvPicPr>
        <p:blipFill>
          <a:blip r:embed="rId3"/>
          <a:stretch>
            <a:fillRect/>
          </a:stretch>
        </p:blipFill>
        <p:spPr>
          <a:xfrm>
            <a:off x="699790" y="1430160"/>
            <a:ext cx="6925300" cy="4860614"/>
          </a:xfrm>
          <a:prstGeom prst="rect">
            <a:avLst/>
          </a:prstGeom>
        </p:spPr>
      </p:pic>
      <p:grpSp>
        <p:nvGrpSpPr>
          <p:cNvPr id="3" name="Group 2">
            <a:extLst>
              <a:ext uri="{FF2B5EF4-FFF2-40B4-BE49-F238E27FC236}">
                <a16:creationId xmlns:a16="http://schemas.microsoft.com/office/drawing/2014/main" id="{ABC5E040-F831-59BE-D5F2-31D10EEFBC69}"/>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3E14CFB0-3C05-8F36-C724-F6A83E1D13B0}"/>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DBC7800-DB0B-F34C-DCDD-A0F93A18C98A}"/>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9335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C4ED-6957-0957-BD92-E41EEF8194FE}"/>
            </a:ext>
          </a:extLst>
        </p:cNvPr>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C828C730-DFA1-083D-F628-3CD8A1E77514}"/>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C3E92497-E2AC-6D64-F18B-8FE7CB0FC3A3}"/>
              </a:ext>
            </a:extLst>
          </p:cNvPr>
          <p:cNvSpPr>
            <a:spLocks noGrp="1"/>
          </p:cNvSpPr>
          <p:nvPr>
            <p:ph type="ctrTitle"/>
          </p:nvPr>
        </p:nvSpPr>
        <p:spPr>
          <a:xfrm>
            <a:off x="796322" y="210221"/>
            <a:ext cx="8896318" cy="1178803"/>
          </a:xfrm>
        </p:spPr>
        <p:txBody>
          <a:bodyPr>
            <a:normAutofit/>
          </a:bodyPr>
          <a:lstStyle/>
          <a:p>
            <a:pPr algn="l"/>
            <a:r>
              <a:rPr lang="el-GR" dirty="0"/>
              <a:t>Καθήκοντα και σχετικά έγγραφα για την καθιέρωση του ΣΔΠΔ</a:t>
            </a:r>
          </a:p>
        </p:txBody>
      </p:sp>
      <p:sp>
        <p:nvSpPr>
          <p:cNvPr id="7" name="Content Placeholder 6">
            <a:extLst>
              <a:ext uri="{FF2B5EF4-FFF2-40B4-BE49-F238E27FC236}">
                <a16:creationId xmlns:a16="http://schemas.microsoft.com/office/drawing/2014/main" id="{B35BA3D2-68EF-F2EA-ADE6-A07896CBDD1A}"/>
              </a:ext>
            </a:extLst>
          </p:cNvPr>
          <p:cNvSpPr>
            <a:spLocks noGrp="1"/>
          </p:cNvSpPr>
          <p:nvPr>
            <p:ph sz="quarter" idx="17"/>
          </p:nvPr>
        </p:nvSpPr>
        <p:spPr/>
        <p:txBody>
          <a:bodyPr/>
          <a:lstStyle/>
          <a:p>
            <a:endParaRPr lang="el-GR"/>
          </a:p>
        </p:txBody>
      </p:sp>
      <p:sp>
        <p:nvSpPr>
          <p:cNvPr id="12" name="Footer Placeholder 11">
            <a:extLst>
              <a:ext uri="{FF2B5EF4-FFF2-40B4-BE49-F238E27FC236}">
                <a16:creationId xmlns:a16="http://schemas.microsoft.com/office/drawing/2014/main" id="{3FED0032-248A-811C-0476-FE7E5DA2819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9E9F3B39-C661-5C46-0DB5-B6C5BC0051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BD80C8DA-386B-8578-101A-0B75A38E5B8E}"/>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B96B6B06-B0A4-997A-4FA3-D622C45BDBCE}"/>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18D56B93-8703-2CDB-CE75-FA51044B242E}"/>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pic>
        <p:nvPicPr>
          <p:cNvPr id="3" name="Picture 2">
            <a:extLst>
              <a:ext uri="{FF2B5EF4-FFF2-40B4-BE49-F238E27FC236}">
                <a16:creationId xmlns:a16="http://schemas.microsoft.com/office/drawing/2014/main" id="{A8804208-B541-AC43-2D35-EB8A61E50D15}"/>
              </a:ext>
            </a:extLst>
          </p:cNvPr>
          <p:cNvPicPr>
            <a:picLocks noChangeAspect="1"/>
          </p:cNvPicPr>
          <p:nvPr/>
        </p:nvPicPr>
        <p:blipFill>
          <a:blip r:embed="rId3"/>
          <a:stretch>
            <a:fillRect/>
          </a:stretch>
        </p:blipFill>
        <p:spPr>
          <a:xfrm>
            <a:off x="689907" y="1590854"/>
            <a:ext cx="6905738" cy="4668668"/>
          </a:xfrm>
          <a:prstGeom prst="rect">
            <a:avLst/>
          </a:prstGeom>
        </p:spPr>
      </p:pic>
      <p:grpSp>
        <p:nvGrpSpPr>
          <p:cNvPr id="2" name="Group 1">
            <a:extLst>
              <a:ext uri="{FF2B5EF4-FFF2-40B4-BE49-F238E27FC236}">
                <a16:creationId xmlns:a16="http://schemas.microsoft.com/office/drawing/2014/main" id="{4A8F6285-BB00-633E-83D8-1C188FB0C87E}"/>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AD548031-2143-B1B0-65DE-2B9A339905A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F041810-E2DD-DD67-8EB1-AE41C7E1944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40435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8EFF-A9D3-525D-B54F-0AC846E213E8}"/>
            </a:ext>
          </a:extLst>
        </p:cNvPr>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85D9BAD3-05C9-DBB3-BE2F-D64942895E59}"/>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D2B8AF1F-6FA3-3196-D4AE-2C2E907AF802}"/>
              </a:ext>
            </a:extLst>
          </p:cNvPr>
          <p:cNvSpPr>
            <a:spLocks noGrp="1"/>
          </p:cNvSpPr>
          <p:nvPr>
            <p:ph type="ctrTitle"/>
          </p:nvPr>
        </p:nvSpPr>
        <p:spPr/>
        <p:txBody>
          <a:bodyPr>
            <a:normAutofit/>
          </a:bodyPr>
          <a:lstStyle/>
          <a:p>
            <a:pPr algn="l"/>
            <a:r>
              <a:rPr lang="en-US" dirty="0"/>
              <a:t>ISO 27799:2016 </a:t>
            </a:r>
            <a:r>
              <a:rPr lang="el-GR" dirty="0"/>
              <a:t>και το</a:t>
            </a:r>
            <a:r>
              <a:rPr lang="en-US" dirty="0"/>
              <a:t> ISO/IEC 27002:2013</a:t>
            </a:r>
            <a:endParaRPr lang="el-GR" dirty="0"/>
          </a:p>
        </p:txBody>
      </p:sp>
      <p:sp>
        <p:nvSpPr>
          <p:cNvPr id="12" name="Footer Placeholder 11">
            <a:extLst>
              <a:ext uri="{FF2B5EF4-FFF2-40B4-BE49-F238E27FC236}">
                <a16:creationId xmlns:a16="http://schemas.microsoft.com/office/drawing/2014/main" id="{8AAF856E-7E18-D4B0-C251-BA7D792977B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DAAB916D-3704-7BEE-C904-34994065974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77B5EA8F-C016-772C-2470-8F36CF94B5F7}"/>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A5FADF13-1BEF-C24E-2319-F80839D07FB5}"/>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FAEA4E6F-BD82-01B7-2A3D-3F68B43C8812}"/>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sp>
        <p:nvSpPr>
          <p:cNvPr id="7" name="TextBox 6">
            <a:extLst>
              <a:ext uri="{FF2B5EF4-FFF2-40B4-BE49-F238E27FC236}">
                <a16:creationId xmlns:a16="http://schemas.microsoft.com/office/drawing/2014/main" id="{3E9337FD-5073-A261-59D5-C9D73933397C}"/>
              </a:ext>
            </a:extLst>
          </p:cNvPr>
          <p:cNvSpPr txBox="1"/>
          <p:nvPr/>
        </p:nvSpPr>
        <p:spPr>
          <a:xfrm>
            <a:off x="824241" y="1762821"/>
            <a:ext cx="6033759"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Century Gothic"/>
                <a:ea typeface="+mn-ea"/>
                <a:cs typeface="+mn-cs"/>
              </a:rPr>
              <a:t>Το πρότυπο ISO/IEC 27002 χρησιμοποιείται ήδη εκτενώς για τη διαχείριση της ασφάλειας της πληροφορικής της υγείας μέσω της θέσπισης εθνικών ή περιφερειακών κατευθυντήριων γραμμών σε πολλές χώρες. Το ISO 27799 βασίζεται στην εμπειρία που αποκτήθηκε σε αυτές τις εθνικές προσπάθειες για την αντιμετώπιση της ασφάλειας των προσωπικών πληροφοριών υγείας και προορίζεται ως συνοδευτικό έγγραφο του ISO/IEC 27002.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Century Gothic"/>
                <a:ea typeface="+mn-ea"/>
                <a:cs typeface="+mn-cs"/>
              </a:rPr>
              <a:t>Το ISO 27799 εφαρμόζει το ISO/IEC 27002 στον τομέα της υγειονομικής περίθαλψης με τρόπο που εξετάζει προσεκτικά την κατάλληλη εφαρμογή των ελέγχων ασφαλείας για τους σκοπούς της προστασίας των προσωπικών πληροφοριών υγείας.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Century Gothic"/>
                <a:ea typeface="+mn-ea"/>
                <a:cs typeface="+mn-cs"/>
              </a:rPr>
              <a:t>Οι εκτιμήσεις αυτές οδήγησαν, σε ορισμένες περιπτώσεις, τους συγγραφείς στο συμπέρασμα ότι η εφαρμογή ορισμένων στόχων ελέγχου του ISO/IEC 27002 είναι απαραίτητη για την επαρκή προστασία των προσωπικών πληροφοριών υγείας. Συνεπώς, το ISO 27799 θέτει περιορισμούς στην εφαρμογή ορισμένων ελέγχων ασφαλείας που καθορίζονται στο ISO/IEC 27002.</a:t>
            </a: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30576F99-7F5C-D6CF-A0B5-2FE7F43E4D86}"/>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33482085-8F1C-8531-94C6-62462746B08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66210047-50C1-AB51-0954-AD3447AB9FF1}"/>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85810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67F2A-A3CA-A04F-EB2E-1132BBE0A1A9}"/>
            </a:ext>
          </a:extLst>
        </p:cNvPr>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9801FCBC-A05D-B002-910F-C30E3DDF638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6E045323-6994-4937-ADC1-92638F17D175}"/>
              </a:ext>
            </a:extLst>
          </p:cNvPr>
          <p:cNvSpPr>
            <a:spLocks noGrp="1"/>
          </p:cNvSpPr>
          <p:nvPr>
            <p:ph type="ctrTitle"/>
          </p:nvPr>
        </p:nvSpPr>
        <p:spPr>
          <a:xfrm>
            <a:off x="796322" y="320040"/>
            <a:ext cx="8365966" cy="1524000"/>
          </a:xfrm>
        </p:spPr>
        <p:txBody>
          <a:bodyPr>
            <a:normAutofit/>
          </a:bodyPr>
          <a:lstStyle/>
          <a:p>
            <a:pPr algn="l"/>
            <a:r>
              <a:rPr lang="el-GR" dirty="0"/>
              <a:t>Απειλές για την ασφάλεια των πληροφοριών υγείας (ISO 27799:2016)</a:t>
            </a:r>
          </a:p>
        </p:txBody>
      </p:sp>
      <p:sp>
        <p:nvSpPr>
          <p:cNvPr id="12" name="Footer Placeholder 11">
            <a:extLst>
              <a:ext uri="{FF2B5EF4-FFF2-40B4-BE49-F238E27FC236}">
                <a16:creationId xmlns:a16="http://schemas.microsoft.com/office/drawing/2014/main" id="{588C87E2-AE22-91B4-A8BF-CB3C597112A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E8E7365D-0D80-FCC7-A0D0-BB9CBBB2403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36CBB61E-88F0-C330-B8F5-7F6A1056EE8F}"/>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4926BF6E-44F1-9D51-E344-4AB4B0A4F2F8}"/>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3814F33C-2BF2-26B3-BED3-3C32F1F7FCAC}"/>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sp>
        <p:nvSpPr>
          <p:cNvPr id="7" name="TextBox 6">
            <a:extLst>
              <a:ext uri="{FF2B5EF4-FFF2-40B4-BE49-F238E27FC236}">
                <a16:creationId xmlns:a16="http://schemas.microsoft.com/office/drawing/2014/main" id="{C1E396B6-990D-F1B3-611E-D24CAC41DE68}"/>
              </a:ext>
            </a:extLst>
          </p:cNvPr>
          <p:cNvSpPr txBox="1"/>
          <p:nvPr/>
        </p:nvSpPr>
        <p:spPr>
          <a:xfrm>
            <a:off x="824241" y="1873270"/>
            <a:ext cx="6783567"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Μεταμφίεση από εσωτερικούς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(συμπεριλαμβανομένης της μεταμφίεσης από επαγγελματίες υγείας και προσωπικό υποστήριξης)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Μεταμφίεση από </a:t>
            </a:r>
            <a:r>
              <a:rPr kumimoji="0" lang="el-GR" sz="1400" b="1" i="0" u="none" strike="noStrike" kern="1200" cap="none" spc="0" normalizeH="0" baseline="0" noProof="0" dirty="0" err="1">
                <a:ln>
                  <a:noFill/>
                </a:ln>
                <a:solidFill>
                  <a:srgbClr val="000000"/>
                </a:solidFill>
                <a:effectLst/>
                <a:uLnTx/>
                <a:uFillTx/>
                <a:latin typeface="Century Gothic"/>
                <a:ea typeface="+mn-ea"/>
                <a:cs typeface="+mn-cs"/>
              </a:rPr>
              <a:t>παρόχους</a:t>
            </a:r>
            <a:r>
              <a:rPr kumimoji="0" lang="el-GR" sz="1400" b="1" i="0" u="none" strike="noStrike" kern="1200" cap="none" spc="0" normalizeH="0" baseline="0" noProof="0" dirty="0">
                <a:ln>
                  <a:noFill/>
                </a:ln>
                <a:solidFill>
                  <a:srgbClr val="000000"/>
                </a:solidFill>
                <a:effectLst/>
                <a:uLnTx/>
                <a:uFillTx/>
                <a:latin typeface="Century Gothic"/>
                <a:ea typeface="+mn-ea"/>
                <a:cs typeface="+mn-cs"/>
              </a:rPr>
              <a:t> υπηρεσιών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(συμπεριλαμβανομένου του συμβεβλημένου προσωπικού συντήρησης, όπως οι μηχανικοί λογισμικού συστήματος, το προσωπικό επισκευής υλικού και άλλοι που μπορεί να έχουν νόμιμο λόγο πρόσβασης σε συστήματα και δεδομένα)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Μεταμφίεση από </a:t>
            </a:r>
            <a:r>
              <a:rPr kumimoji="0" lang="el-GR" sz="1400" b="1" i="0" u="none" strike="noStrike" kern="1200" cap="none" spc="0" normalizeH="0" baseline="0" noProof="0" dirty="0" err="1">
                <a:ln>
                  <a:noFill/>
                </a:ln>
                <a:solidFill>
                  <a:srgbClr val="000000"/>
                </a:solidFill>
                <a:effectLst/>
                <a:uLnTx/>
                <a:uFillTx/>
                <a:latin typeface="Century Gothic"/>
                <a:ea typeface="+mn-ea"/>
                <a:cs typeface="+mn-cs"/>
              </a:rPr>
              <a:t>εξωτερικο</a:t>
            </a:r>
            <a:r>
              <a:rPr lang="el-GR" sz="1400" b="1" dirty="0" err="1">
                <a:solidFill>
                  <a:srgbClr val="000000"/>
                </a:solidFill>
                <a:latin typeface="Century Gothic"/>
              </a:rPr>
              <a:t>ύς</a:t>
            </a:r>
            <a:r>
              <a:rPr kumimoji="0" lang="el-GR" sz="1400" i="0" u="none" strike="noStrike" kern="1200" cap="none" spc="0" normalizeH="0" baseline="0" noProof="0" dirty="0">
                <a:ln>
                  <a:noFill/>
                </a:ln>
                <a:solidFill>
                  <a:srgbClr val="000000"/>
                </a:solidFill>
                <a:effectLst/>
                <a:uLnTx/>
                <a:uFillTx/>
                <a:latin typeface="Century Gothic"/>
                <a:ea typeface="+mn-ea"/>
                <a:cs typeface="+mn-cs"/>
              </a:rPr>
              <a:t> (συμπεριλαμβανομένων των </a:t>
            </a:r>
            <a:r>
              <a:rPr kumimoji="0" lang="el-GR" sz="1400" i="0" u="none" strike="noStrike" kern="1200" cap="none" spc="0" normalizeH="0" baseline="0" noProof="0" dirty="0" err="1">
                <a:ln>
                  <a:noFill/>
                </a:ln>
                <a:solidFill>
                  <a:srgbClr val="000000"/>
                </a:solidFill>
                <a:effectLst/>
                <a:uLnTx/>
                <a:uFillTx/>
                <a:latin typeface="Century Gothic"/>
                <a:ea typeface="+mn-ea"/>
                <a:cs typeface="+mn-cs"/>
              </a:rPr>
              <a:t>χάκερ</a:t>
            </a:r>
            <a:r>
              <a:rPr kumimoji="0" lang="el-GR" sz="1400" i="0" u="none" strike="noStrike" kern="1200" cap="none" spc="0" normalizeH="0" baseline="0" noProof="0" dirty="0">
                <a:ln>
                  <a:noFill/>
                </a:ln>
                <a:solidFill>
                  <a:srgbClr val="00000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Μη εξουσιοδοτημένη χρήση εφαρμογής πληροφοριών υγείας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Εισαγωγή επιζήμιου ή διασπαστικού λογισμικού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(συμπεριλαμβανομένων ιών, «σκουληκιών» και άλλου «κακόβουλου λογισμικού»)</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Κατάχρηση των πόρων του συστήματος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Διείσδυση στις επικοινωνίες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Υποκλοπή επικοινωνιών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Αποποίηση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Αποτυχία σύνδεσης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(συμπεριλαμβανομένων των αποτυχιών των δικτύων πληροφοριών υγείας)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Ενσωμάτωση κακόβουλου κώδικα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Τυχαία εσφαλμένη δρομολόγηση</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E1F92D14-B4F1-7C85-54AD-6B341745CE84}"/>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956D1DBE-798F-E09D-145D-96D405ACD33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70228CA3-E190-35AB-4D6A-F71703184CB5}"/>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681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F19E0-0A69-B747-8955-531EFC3FF7E7}"/>
            </a:ext>
          </a:extLst>
        </p:cNvPr>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CC912714-6AB1-C8ED-F273-C2145895BD4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59567C0A-1C55-7AA5-BD3B-E063DF5AADCD}"/>
              </a:ext>
            </a:extLst>
          </p:cNvPr>
          <p:cNvSpPr>
            <a:spLocks noGrp="1"/>
          </p:cNvSpPr>
          <p:nvPr>
            <p:ph type="ctrTitle"/>
          </p:nvPr>
        </p:nvSpPr>
        <p:spPr>
          <a:xfrm>
            <a:off x="796322" y="320040"/>
            <a:ext cx="7963214" cy="1524000"/>
          </a:xfrm>
        </p:spPr>
        <p:txBody>
          <a:bodyPr>
            <a:normAutofit fontScale="90000"/>
          </a:bodyPr>
          <a:lstStyle/>
          <a:p>
            <a:pPr algn="l"/>
            <a:r>
              <a:rPr lang="el-GR" dirty="0"/>
              <a:t>Απειλές για την ασφάλεια των πληροφοριών υγείας (ISO 27799:2016)</a:t>
            </a:r>
          </a:p>
        </p:txBody>
      </p:sp>
      <p:sp>
        <p:nvSpPr>
          <p:cNvPr id="12" name="Footer Placeholder 11">
            <a:extLst>
              <a:ext uri="{FF2B5EF4-FFF2-40B4-BE49-F238E27FC236}">
                <a16:creationId xmlns:a16="http://schemas.microsoft.com/office/drawing/2014/main" id="{482E4ACF-F339-517C-0C63-CF16C249CF9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94375A1B-877C-10F6-C056-F9E0283BD5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ECCC282E-2A20-B519-3059-948F8C812375}"/>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2C846A6A-88FA-E10A-DC25-EB8612B7F8CA}"/>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7C995FEF-F8DB-A598-C6C1-2F8F9E484981}"/>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sp>
        <p:nvSpPr>
          <p:cNvPr id="7" name="TextBox 6">
            <a:extLst>
              <a:ext uri="{FF2B5EF4-FFF2-40B4-BE49-F238E27FC236}">
                <a16:creationId xmlns:a16="http://schemas.microsoft.com/office/drawing/2014/main" id="{66ADA017-7197-6A36-D391-30A1A0AAE146}"/>
              </a:ext>
            </a:extLst>
          </p:cNvPr>
          <p:cNvSpPr txBox="1"/>
          <p:nvPr/>
        </p:nvSpPr>
        <p:spPr>
          <a:xfrm>
            <a:off x="824241" y="1997762"/>
            <a:ext cx="7329946"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Τεχνική βλάβη του κεντρικού υπολογιστή, της εγκατάστασης αποθήκευσης ή της υποδομής δικτύου</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Αποτυχία περιβαλλοντικής υποστήριξης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(συμπεριλαμβανομένων των διακοπών ρεύματος και των διακοπών των υπηρεσιών που οφείλονται σε φυσικές ή ανθρωπογενείς καταστροφές)</a:t>
            </a:r>
            <a:endParaRPr kumimoji="0" lang="en-US" sz="1400"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Αποτυχία λογισμικού συστήματος ή δικτύου</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Αποτυχία λογισμικού εφαρμογών</a:t>
            </a:r>
            <a:r>
              <a:rPr kumimoji="0" lang="el-GR" sz="1400" i="0" u="none" strike="noStrike" kern="1200" cap="none" spc="0" normalizeH="0" baseline="0" noProof="0" dirty="0">
                <a:ln>
                  <a:noFill/>
                </a:ln>
                <a:solidFill>
                  <a:srgbClr val="000000"/>
                </a:solidFill>
                <a:effectLst/>
                <a:uLnTx/>
                <a:uFillTx/>
                <a:latin typeface="Century Gothic"/>
                <a:ea typeface="+mn-ea"/>
                <a:cs typeface="+mn-cs"/>
              </a:rPr>
              <a:t> (π.χ. μιας εφαρμογής πληροφοριών υγείας)</a:t>
            </a:r>
            <a:endParaRPr kumimoji="0" lang="en-US" sz="1400"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Σφάλμα λειτουργίας</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Σφάλμα συντήρησης</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Σφάλμα χρήστη</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Έλλειψη προσωπικού</a:t>
            </a: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Κλοπή από εσωτερικούς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(συμπεριλαμβανομένης της κλοπής εξοπλισμού ή δεδομένων)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Κλοπή από εξωτερικούς </a:t>
            </a:r>
            <a:r>
              <a:rPr kumimoji="0" lang="el-GR" sz="1400" i="0" u="none" strike="noStrike" kern="1200" cap="none" spc="0" normalizeH="0" baseline="0" noProof="0" dirty="0">
                <a:ln>
                  <a:noFill/>
                </a:ln>
                <a:solidFill>
                  <a:srgbClr val="000000"/>
                </a:solidFill>
                <a:effectLst/>
                <a:uLnTx/>
                <a:uFillTx/>
                <a:latin typeface="Century Gothic"/>
                <a:ea typeface="+mn-ea"/>
                <a:cs typeface="+mn-cs"/>
              </a:rPr>
              <a:t>(συμπεριλαμβανομένης της κλοπής εξοπλισμού ή δεδομένων)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Εσκεμμένη ζημία από εσωτερικούς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Εσκεμμένη ζημία από εξωτερικούς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solidFill>
                  <a:srgbClr val="000000"/>
                </a:solidFill>
                <a:effectLst/>
                <a:uLnTx/>
                <a:uFillTx/>
                <a:latin typeface="Century Gothic"/>
                <a:ea typeface="+mn-ea"/>
                <a:cs typeface="+mn-cs"/>
              </a:rPr>
              <a:t>Τρομοκρατία</a:t>
            </a:r>
          </a:p>
        </p:txBody>
      </p:sp>
      <p:grpSp>
        <p:nvGrpSpPr>
          <p:cNvPr id="5" name="Group 4">
            <a:extLst>
              <a:ext uri="{FF2B5EF4-FFF2-40B4-BE49-F238E27FC236}">
                <a16:creationId xmlns:a16="http://schemas.microsoft.com/office/drawing/2014/main" id="{CDAC2259-CB0A-D242-F734-0D3878CA051E}"/>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E688C9BA-D1CC-9F77-0065-BC0EDCBBBC5E}"/>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81F8C200-BE49-CB25-5B97-127FB066DEE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78094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descr="A person writing on a glass board&#10;&#10;Description automatically generated">
            <a:extLst>
              <a:ext uri="{FF2B5EF4-FFF2-40B4-BE49-F238E27FC236}">
                <a16:creationId xmlns:a16="http://schemas.microsoft.com/office/drawing/2014/main" id="{637A4D4C-A457-D1ED-DC7D-20B294D0A107}"/>
              </a:ext>
            </a:extLst>
          </p:cNvPr>
          <p:cNvPicPr>
            <a:picLocks noGrp="1" noChangeAspect="1"/>
          </p:cNvPicPr>
          <p:nvPr>
            <p:ph type="pic" sz="quarter" idx="11"/>
          </p:nvPr>
        </p:nvPicPr>
        <p:blipFill>
          <a:blip r:embed="rId2"/>
          <a:srcRect l="6899" r="6899"/>
          <a:stretch>
            <a:fillRect/>
          </a:stretch>
        </p:blipFill>
        <p:spPr>
          <a:xfrm>
            <a:off x="0" y="-1588"/>
            <a:ext cx="5840413" cy="6861176"/>
          </a:xfrm>
        </p:spPr>
      </p:pic>
      <p:sp>
        <p:nvSpPr>
          <p:cNvPr id="7" name="Title 6">
            <a:extLst>
              <a:ext uri="{FF2B5EF4-FFF2-40B4-BE49-F238E27FC236}">
                <a16:creationId xmlns:a16="http://schemas.microsoft.com/office/drawing/2014/main" id="{102EBDE6-D03D-33E3-5A59-4008DA657C7F}"/>
              </a:ext>
            </a:extLst>
          </p:cNvPr>
          <p:cNvSpPr>
            <a:spLocks noGrp="1"/>
          </p:cNvSpPr>
          <p:nvPr>
            <p:ph type="ctrTitle"/>
          </p:nvPr>
        </p:nvSpPr>
        <p:spPr/>
        <p:txBody>
          <a:bodyPr>
            <a:normAutofit/>
          </a:bodyPr>
          <a:lstStyle/>
          <a:p>
            <a:r>
              <a:rPr lang="el-GR" dirty="0"/>
              <a:t>Όροι και ορισμοί</a:t>
            </a:r>
          </a:p>
        </p:txBody>
      </p:sp>
      <p:sp>
        <p:nvSpPr>
          <p:cNvPr id="10" name="Text Placeholder 9">
            <a:extLst>
              <a:ext uri="{FF2B5EF4-FFF2-40B4-BE49-F238E27FC236}">
                <a16:creationId xmlns:a16="http://schemas.microsoft.com/office/drawing/2014/main" id="{23216EB6-1A2B-4355-29FD-47E6C5FDBDD0}"/>
              </a:ext>
            </a:extLst>
          </p:cNvPr>
          <p:cNvSpPr>
            <a:spLocks noGrp="1"/>
          </p:cNvSpPr>
          <p:nvPr>
            <p:ph type="body" sz="quarter" idx="12"/>
          </p:nvPr>
        </p:nvSpPr>
        <p:spPr>
          <a:xfrm>
            <a:off x="6521129" y="1849649"/>
            <a:ext cx="4796710" cy="401939"/>
          </a:xfrm>
        </p:spPr>
        <p:txBody>
          <a:bodyPr/>
          <a:lstStyle/>
          <a:p>
            <a:r>
              <a:rPr lang="el-GR" sz="1800" b="1" i="0" u="none" strike="noStrike" baseline="0" dirty="0">
                <a:latin typeface="Cambria-Bold"/>
              </a:rPr>
              <a:t>πληροφορική της υγείας</a:t>
            </a:r>
            <a:endParaRPr lang="el-GR" dirty="0"/>
          </a:p>
        </p:txBody>
      </p:sp>
      <p:sp>
        <p:nvSpPr>
          <p:cNvPr id="13" name="Text Placeholder 12">
            <a:extLst>
              <a:ext uri="{FF2B5EF4-FFF2-40B4-BE49-F238E27FC236}">
                <a16:creationId xmlns:a16="http://schemas.microsoft.com/office/drawing/2014/main" id="{24D40287-25A0-8BD4-1E7E-0F7E3A7ACD8A}"/>
              </a:ext>
            </a:extLst>
          </p:cNvPr>
          <p:cNvSpPr>
            <a:spLocks noGrp="1"/>
          </p:cNvSpPr>
          <p:nvPr>
            <p:ph type="body" sz="quarter" idx="15"/>
          </p:nvPr>
        </p:nvSpPr>
        <p:spPr>
          <a:xfrm>
            <a:off x="6521129" y="2261635"/>
            <a:ext cx="5397244" cy="1763610"/>
          </a:xfrm>
        </p:spPr>
        <p:txBody>
          <a:bodyPr/>
          <a:lstStyle/>
          <a:p>
            <a:r>
              <a:rPr lang="el-GR" sz="1800" b="0" i="0" u="none" strike="noStrike" baseline="0" dirty="0">
                <a:latin typeface="Cambria" panose="02040503050406030204" pitchFamily="18" charset="0"/>
              </a:rPr>
              <a:t>επιστημονικός κλάδος που ασχολείται με τα γνωστικά, πληροφοριακά και επικοινωνιακά καθήκοντα της πρακτικής, της εκπαίδευσης και της έρευνας στον τομέα της υγειονομικής περίθαλψης, συμπεριλαμβανομένης της επιστήμης και της τεχνολογίας της πληροφορικής για την υποστήριξη αυτών των καθηκόντων</a:t>
            </a:r>
            <a:endParaRPr lang="el-GR" dirty="0"/>
          </a:p>
        </p:txBody>
      </p:sp>
      <p:sp>
        <p:nvSpPr>
          <p:cNvPr id="5" name="Footer Placeholder 4">
            <a:extLst>
              <a:ext uri="{FF2B5EF4-FFF2-40B4-BE49-F238E27FC236}">
                <a16:creationId xmlns:a16="http://schemas.microsoft.com/office/drawing/2014/main" id="{F6FF8D0F-A525-3E4C-DF78-B08EE32027A6}"/>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24696E7-5976-68A6-548A-499CDFCB17B5}"/>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2" name="Text Placeholder 9">
            <a:extLst>
              <a:ext uri="{FF2B5EF4-FFF2-40B4-BE49-F238E27FC236}">
                <a16:creationId xmlns:a16="http://schemas.microsoft.com/office/drawing/2014/main" id="{7EC01263-CE88-8501-1412-548EF7A5167C}"/>
              </a:ext>
            </a:extLst>
          </p:cNvPr>
          <p:cNvSpPr txBox="1">
            <a:spLocks/>
          </p:cNvSpPr>
          <p:nvPr/>
        </p:nvSpPr>
        <p:spPr>
          <a:xfrm>
            <a:off x="6521129" y="4260453"/>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l-GR" sz="1800" b="1" i="0" u="none" strike="noStrike" kern="1200" cap="none" spc="0" normalizeH="0" baseline="0" noProof="0" dirty="0">
                <a:ln>
                  <a:noFill/>
                </a:ln>
                <a:solidFill>
                  <a:srgbClr val="FFBA00"/>
                </a:solidFill>
                <a:effectLst/>
                <a:uLnTx/>
                <a:uFillTx/>
                <a:latin typeface="Cambria-Bold"/>
                <a:ea typeface="+mn-ea"/>
                <a:cs typeface="+mn-cs"/>
              </a:rPr>
              <a:t>σύστημα πληροφόρησης για την υγεία</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5B429AC9-226B-62DE-18DB-63620474FC40}"/>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Text Placeholder 12">
            <a:extLst>
              <a:ext uri="{FF2B5EF4-FFF2-40B4-BE49-F238E27FC236}">
                <a16:creationId xmlns:a16="http://schemas.microsoft.com/office/drawing/2014/main" id="{A2282234-3E5A-2D36-205F-1616D7C9365B}"/>
              </a:ext>
            </a:extLst>
          </p:cNvPr>
          <p:cNvSpPr txBox="1">
            <a:spLocks/>
          </p:cNvSpPr>
          <p:nvPr/>
        </p:nvSpPr>
        <p:spPr>
          <a:xfrm>
            <a:off x="6521129" y="4664623"/>
            <a:ext cx="4865535" cy="146214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αποθετήριο πληροφοριών σχετικά με την υγεία ενός υποκειμένου περίθαλψης σε μορφή επεξεργάσιμη από υπολογιστή, αποθηκευμένη και μεταδιδόμενη με ασφάλεια και </a:t>
            </a:r>
            <a:r>
              <a:rPr kumimoji="0" lang="el-GR" sz="1800" b="0"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προσβάσιμη</a:t>
            </a:r>
            <a:r>
              <a:rPr kumimoji="0" lang="el-GR"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από πολλαπλούς εξουσιοδοτημένους χρήστες</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grpSp>
        <p:nvGrpSpPr>
          <p:cNvPr id="16" name="Group 15">
            <a:extLst>
              <a:ext uri="{FF2B5EF4-FFF2-40B4-BE49-F238E27FC236}">
                <a16:creationId xmlns:a16="http://schemas.microsoft.com/office/drawing/2014/main" id="{D4050AC1-A3E6-915D-A66D-E11FA1ED2A0C}"/>
              </a:ext>
            </a:extLst>
          </p:cNvPr>
          <p:cNvGrpSpPr/>
          <p:nvPr/>
        </p:nvGrpSpPr>
        <p:grpSpPr>
          <a:xfrm>
            <a:off x="7549377" y="6167336"/>
            <a:ext cx="3294001" cy="612000"/>
            <a:chOff x="5179092" y="5483822"/>
            <a:chExt cx="3294001" cy="612000"/>
          </a:xfrm>
        </p:grpSpPr>
        <p:pic>
          <p:nvPicPr>
            <p:cNvPr id="17" name="Picture 16">
              <a:extLst>
                <a:ext uri="{FF2B5EF4-FFF2-40B4-BE49-F238E27FC236}">
                  <a16:creationId xmlns:a16="http://schemas.microsoft.com/office/drawing/2014/main" id="{2F6E5B59-9693-CDE5-4219-1BE99A89700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8" name="Picture 17">
              <a:extLst>
                <a:ext uri="{FF2B5EF4-FFF2-40B4-BE49-F238E27FC236}">
                  <a16:creationId xmlns:a16="http://schemas.microsoft.com/office/drawing/2014/main" id="{F627C12C-B551-BDA5-A6B9-C816C4FA3EF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68759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36DA1-FB5D-B981-6A5F-943DF286B751}"/>
            </a:ext>
          </a:extLst>
        </p:cNvPr>
        <p:cNvGrpSpPr/>
        <p:nvPr/>
      </p:nvGrpSpPr>
      <p:grpSpPr>
        <a:xfrm>
          <a:off x="0" y="0"/>
          <a:ext cx="0" cy="0"/>
          <a:chOff x="0" y="0"/>
          <a:chExt cx="0" cy="0"/>
        </a:xfrm>
      </p:grpSpPr>
      <p:pic>
        <p:nvPicPr>
          <p:cNvPr id="11" name="Picture Placeholder 6" descr="A person writing on a glass board&#10;&#10;Description automatically generated">
            <a:extLst>
              <a:ext uri="{FF2B5EF4-FFF2-40B4-BE49-F238E27FC236}">
                <a16:creationId xmlns:a16="http://schemas.microsoft.com/office/drawing/2014/main" id="{DDDD8045-1996-264A-9431-39EFA8FF71C5}"/>
              </a:ext>
            </a:extLst>
          </p:cNvPr>
          <p:cNvPicPr>
            <a:picLocks noChangeAspect="1"/>
          </p:cNvPicPr>
          <p:nvPr/>
        </p:nvPicPr>
        <p:blipFill>
          <a:blip r:embed="rId2"/>
          <a:srcRect l="6899" r="6899"/>
          <a:stretch>
            <a:fillRect/>
          </a:stretch>
        </p:blipFill>
        <p:spPr>
          <a:xfrm>
            <a:off x="0" y="-427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pic>
      <p:sp>
        <p:nvSpPr>
          <p:cNvPr id="7" name="Title 6">
            <a:extLst>
              <a:ext uri="{FF2B5EF4-FFF2-40B4-BE49-F238E27FC236}">
                <a16:creationId xmlns:a16="http://schemas.microsoft.com/office/drawing/2014/main" id="{CE1345A9-FCAE-92F8-F719-52DC705E5242}"/>
              </a:ext>
            </a:extLst>
          </p:cNvPr>
          <p:cNvSpPr>
            <a:spLocks noGrp="1"/>
          </p:cNvSpPr>
          <p:nvPr>
            <p:ph type="ctrTitle"/>
          </p:nvPr>
        </p:nvSpPr>
        <p:spPr/>
        <p:txBody>
          <a:bodyPr>
            <a:normAutofit/>
          </a:bodyPr>
          <a:lstStyle/>
          <a:p>
            <a:r>
              <a:rPr lang="el-GR" dirty="0"/>
              <a:t>Όροι και ορισμοί</a:t>
            </a:r>
          </a:p>
        </p:txBody>
      </p:sp>
      <p:sp>
        <p:nvSpPr>
          <p:cNvPr id="10" name="Text Placeholder 9">
            <a:extLst>
              <a:ext uri="{FF2B5EF4-FFF2-40B4-BE49-F238E27FC236}">
                <a16:creationId xmlns:a16="http://schemas.microsoft.com/office/drawing/2014/main" id="{E69CA023-CD38-32B0-6B5C-BBB7AB813940}"/>
              </a:ext>
            </a:extLst>
          </p:cNvPr>
          <p:cNvSpPr>
            <a:spLocks noGrp="1"/>
          </p:cNvSpPr>
          <p:nvPr>
            <p:ph type="body" sz="quarter" idx="12"/>
          </p:nvPr>
        </p:nvSpPr>
        <p:spPr>
          <a:xfrm>
            <a:off x="6521129" y="1849649"/>
            <a:ext cx="4796710" cy="401939"/>
          </a:xfrm>
        </p:spPr>
        <p:txBody>
          <a:bodyPr/>
          <a:lstStyle/>
          <a:p>
            <a:r>
              <a:rPr lang="el-GR" sz="1800" b="1" i="0" u="none" strike="noStrike" baseline="0" dirty="0">
                <a:latin typeface="Cambria-Bold"/>
              </a:rPr>
              <a:t>υγειονομική περίθαλψη</a:t>
            </a:r>
            <a:endParaRPr lang="el-GR" dirty="0"/>
          </a:p>
        </p:txBody>
      </p:sp>
      <p:sp>
        <p:nvSpPr>
          <p:cNvPr id="13" name="Text Placeholder 12">
            <a:extLst>
              <a:ext uri="{FF2B5EF4-FFF2-40B4-BE49-F238E27FC236}">
                <a16:creationId xmlns:a16="http://schemas.microsoft.com/office/drawing/2014/main" id="{EEF91255-DAD5-B800-D8DF-76FD738CB451}"/>
              </a:ext>
            </a:extLst>
          </p:cNvPr>
          <p:cNvSpPr>
            <a:spLocks noGrp="1"/>
          </p:cNvSpPr>
          <p:nvPr>
            <p:ph type="body" sz="quarter" idx="15"/>
          </p:nvPr>
        </p:nvSpPr>
        <p:spPr>
          <a:xfrm>
            <a:off x="6521129" y="2261635"/>
            <a:ext cx="4865535" cy="983225"/>
          </a:xfrm>
        </p:spPr>
        <p:txBody>
          <a:bodyPr/>
          <a:lstStyle/>
          <a:p>
            <a:r>
              <a:rPr lang="el-GR" sz="1800" b="0" i="0" u="none" strike="noStrike" baseline="0" dirty="0">
                <a:latin typeface="Cambria" panose="02040503050406030204" pitchFamily="18" charset="0"/>
              </a:rPr>
              <a:t>είδος των υπηρεσιών που παρέχονται από επαγγελματίες ή </a:t>
            </a:r>
            <a:r>
              <a:rPr lang="el-GR" sz="1800" b="0" i="0" u="none" strike="noStrike" baseline="0" dirty="0" err="1">
                <a:latin typeface="Cambria" panose="02040503050406030204" pitchFamily="18" charset="0"/>
              </a:rPr>
              <a:t>παραεπαγγελματίες</a:t>
            </a:r>
            <a:r>
              <a:rPr lang="el-GR" sz="1800" b="0" i="0" u="none" strike="noStrike" baseline="0" dirty="0">
                <a:latin typeface="Cambria" panose="02040503050406030204" pitchFamily="18" charset="0"/>
              </a:rPr>
              <a:t> με αντίκτυπο στην κατάσταση της υγείας</a:t>
            </a:r>
            <a:endParaRPr lang="el-GR" dirty="0"/>
          </a:p>
        </p:txBody>
      </p:sp>
      <p:sp>
        <p:nvSpPr>
          <p:cNvPr id="5" name="Footer Placeholder 4">
            <a:extLst>
              <a:ext uri="{FF2B5EF4-FFF2-40B4-BE49-F238E27FC236}">
                <a16:creationId xmlns:a16="http://schemas.microsoft.com/office/drawing/2014/main" id="{CD0E8EC7-EA63-7C68-970F-C743F61EDC92}"/>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519F4F0-EFC2-04FB-ECBE-00398DDE99A2}"/>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2" name="Text Placeholder 9">
            <a:extLst>
              <a:ext uri="{FF2B5EF4-FFF2-40B4-BE49-F238E27FC236}">
                <a16:creationId xmlns:a16="http://schemas.microsoft.com/office/drawing/2014/main" id="{819AEA5C-CDB9-20AC-454D-4322F1DF4C9A}"/>
              </a:ext>
            </a:extLst>
          </p:cNvPr>
          <p:cNvSpPr txBox="1">
            <a:spLocks/>
          </p:cNvSpPr>
          <p:nvPr/>
        </p:nvSpPr>
        <p:spPr>
          <a:xfrm>
            <a:off x="6521129" y="3254907"/>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l-GR" sz="1800" b="1" i="0" u="none" strike="noStrike" kern="1200" cap="none" spc="0" normalizeH="0" baseline="0" noProof="0" dirty="0">
                <a:ln>
                  <a:noFill/>
                </a:ln>
                <a:solidFill>
                  <a:srgbClr val="FFBA00"/>
                </a:solidFill>
                <a:effectLst/>
                <a:uLnTx/>
                <a:uFillTx/>
                <a:latin typeface="Cambria-Bold"/>
                <a:ea typeface="+mn-ea"/>
                <a:cs typeface="+mn-cs"/>
              </a:rPr>
              <a:t>οργανισμός υγειονομικής περίθαλψης</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5AA1B9E2-E8E1-DFB0-B010-550EEEF70D03}"/>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Text Placeholder 12">
            <a:extLst>
              <a:ext uri="{FF2B5EF4-FFF2-40B4-BE49-F238E27FC236}">
                <a16:creationId xmlns:a16="http://schemas.microsoft.com/office/drawing/2014/main" id="{0666C03D-99F9-07F7-A7DF-AA62CB0D0AAC}"/>
              </a:ext>
            </a:extLst>
          </p:cNvPr>
          <p:cNvSpPr txBox="1">
            <a:spLocks/>
          </p:cNvSpPr>
          <p:nvPr/>
        </p:nvSpPr>
        <p:spPr>
          <a:xfrm>
            <a:off x="6521128" y="3653433"/>
            <a:ext cx="4865535" cy="40194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οργανισμός που παρέχει υπηρεσίες υγειονομικής περίθαλψης</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Text Placeholder 9">
            <a:extLst>
              <a:ext uri="{FF2B5EF4-FFF2-40B4-BE49-F238E27FC236}">
                <a16:creationId xmlns:a16="http://schemas.microsoft.com/office/drawing/2014/main" id="{3794D9C3-5205-4D7D-5D28-AB89A6A11FA4}"/>
              </a:ext>
            </a:extLst>
          </p:cNvPr>
          <p:cNvSpPr txBox="1">
            <a:spLocks/>
          </p:cNvSpPr>
          <p:nvPr/>
        </p:nvSpPr>
        <p:spPr>
          <a:xfrm>
            <a:off x="6555540" y="4484723"/>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l-GR" sz="1800" b="1" i="0" u="none" strike="noStrike" kern="1200" cap="none" spc="0" normalizeH="0" baseline="0" noProof="0" dirty="0">
                <a:ln>
                  <a:noFill/>
                </a:ln>
                <a:solidFill>
                  <a:srgbClr val="FFBA00"/>
                </a:solidFill>
                <a:effectLst/>
                <a:uLnTx/>
                <a:uFillTx/>
                <a:latin typeface="Cambria-Bold"/>
                <a:ea typeface="+mn-ea"/>
                <a:cs typeface="+mn-cs"/>
              </a:rPr>
              <a:t>επαγγελματίας του τομέα της υγείας</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3" name="Text Placeholder 12">
            <a:extLst>
              <a:ext uri="{FF2B5EF4-FFF2-40B4-BE49-F238E27FC236}">
                <a16:creationId xmlns:a16="http://schemas.microsoft.com/office/drawing/2014/main" id="{8E2331F3-168D-C7D6-ECB5-9FB45A28C572}"/>
              </a:ext>
            </a:extLst>
          </p:cNvPr>
          <p:cNvSpPr txBox="1">
            <a:spLocks/>
          </p:cNvSpPr>
          <p:nvPr/>
        </p:nvSpPr>
        <p:spPr>
          <a:xfrm>
            <a:off x="6560458" y="4852527"/>
            <a:ext cx="4865535" cy="983225"/>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πρόσωπο που έχει εξουσιοδοτηθεί από αναγνωρισμένο οργανισμό να έχει τα προσόντα να εκτελεί ορισμένα υγειονομικά καθήκοντα</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grpSp>
        <p:nvGrpSpPr>
          <p:cNvPr id="12" name="Group 11">
            <a:extLst>
              <a:ext uri="{FF2B5EF4-FFF2-40B4-BE49-F238E27FC236}">
                <a16:creationId xmlns:a16="http://schemas.microsoft.com/office/drawing/2014/main" id="{C6052C85-7C89-6A64-D469-94E3DB3BC6A3}"/>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F945DD15-456F-8C89-8B91-7E19AD157C4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A005AB8A-6F9B-91AA-2EC9-D9F243F8394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l-GR" dirty="0">
                <a:solidFill>
                  <a:schemeClr val="accent1"/>
                </a:solidFill>
              </a:rPr>
              <a:t>Στόχοι</a:t>
            </a:r>
            <a:r>
              <a:rPr lang="en-US" dirty="0">
                <a:solidFill>
                  <a:schemeClr val="accent1"/>
                </a:solidFill>
              </a:rPr>
              <a:t>: </a:t>
            </a:r>
            <a:r>
              <a:rPr lang="el-GR" sz="3600" spc="-6" dirty="0">
                <a:solidFill>
                  <a:srgbClr val="FFFFFF"/>
                </a:solidFill>
                <a:latin typeface="Arial MT"/>
                <a:cs typeface="Arial MT"/>
              </a:rPr>
              <a:t>Ποιος, Τι και Γιατί πρέπει να παρακολουθήσετε αυτή την εκπαίδευση</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l-GR" dirty="0"/>
              <a:t>Ποιος</a:t>
            </a:r>
            <a:endParaRPr lang="en-US" dirty="0"/>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556649" y="3989853"/>
            <a:ext cx="2371379" cy="914400"/>
          </a:xfrm>
        </p:spPr>
        <p:txBody>
          <a:bodyPr/>
          <a:lstStyle/>
          <a:p>
            <a:pPr lvl="0"/>
            <a:r>
              <a:rPr lang="el-GR" dirty="0"/>
              <a:t>Ποιοι μπορούν να παρακολουθήσουν τις ενότητες κατάρτισης και τα προφίλ των συμμετεχόντων</a:t>
            </a:r>
            <a:endParaRPr lang="en-US" dirty="0"/>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793942" y="3748088"/>
            <a:ext cx="2592279" cy="1135079"/>
          </a:xfrm>
        </p:spPr>
        <p:txBody>
          <a:bodyPr/>
          <a:lstStyle/>
          <a:p>
            <a:r>
              <a:rPr lang="el-GR" dirty="0"/>
              <a:t>βασικές έννοιες σχετικά με τη διαχείριση κινδύνων </a:t>
            </a:r>
            <a:r>
              <a:rPr lang="el-GR" dirty="0" err="1"/>
              <a:t>κυβερνοασφάλειας</a:t>
            </a:r>
            <a:r>
              <a:rPr lang="el-GR" dirty="0"/>
              <a:t> και τη διακυβέρνηση, όπως εμφανίζονται και εφαρμόζονται στον τομέα της ενέργειας</a:t>
            </a:r>
            <a:endParaRPr lang="en-US" dirty="0"/>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140823" y="3751563"/>
            <a:ext cx="2627723" cy="893763"/>
          </a:xfrm>
        </p:spPr>
        <p:txBody>
          <a:bodyPr/>
          <a:lstStyle/>
          <a:p>
            <a:pPr lvl="0"/>
            <a:r>
              <a:rPr lang="el-GR" dirty="0"/>
              <a:t>Εξοπλισμός των συμμετεχόντων με τις απαραίτητες γνώσεις και δεξιότητες για την εφαρμογή των εννοιών της διακυβέρνησης σε έναν οργανισμό </a:t>
            </a:r>
            <a:endParaRPr lang="en-US" dirty="0"/>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2" name="Group 11">
            <a:extLst>
              <a:ext uri="{FF2B5EF4-FFF2-40B4-BE49-F238E27FC236}">
                <a16:creationId xmlns:a16="http://schemas.microsoft.com/office/drawing/2014/main" id="{D84F3D55-657A-4041-4AFF-49E463AAECFF}"/>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B6F4FF58-BFA2-73F8-15B7-C2654283FF4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E88491F3-1743-683A-2308-D19EF74DC0B5}"/>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A83C7-9045-144C-827C-F2E7C7C0D1A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4545703-5902-2C2E-9F1A-DE26ACB5E7DB}"/>
              </a:ext>
            </a:extLst>
          </p:cNvPr>
          <p:cNvSpPr>
            <a:spLocks noGrp="1"/>
          </p:cNvSpPr>
          <p:nvPr>
            <p:ph type="ctrTitle"/>
          </p:nvPr>
        </p:nvSpPr>
        <p:spPr/>
        <p:txBody>
          <a:bodyPr>
            <a:normAutofit/>
          </a:bodyPr>
          <a:lstStyle/>
          <a:p>
            <a:r>
              <a:rPr lang="el-GR" dirty="0"/>
              <a:t>Όροι και ορισμοί</a:t>
            </a:r>
          </a:p>
        </p:txBody>
      </p:sp>
      <p:sp>
        <p:nvSpPr>
          <p:cNvPr id="10" name="Text Placeholder 9">
            <a:extLst>
              <a:ext uri="{FF2B5EF4-FFF2-40B4-BE49-F238E27FC236}">
                <a16:creationId xmlns:a16="http://schemas.microsoft.com/office/drawing/2014/main" id="{82EFDF07-89ED-7D22-F9E1-F7EA0DA8CC3A}"/>
              </a:ext>
            </a:extLst>
          </p:cNvPr>
          <p:cNvSpPr>
            <a:spLocks noGrp="1"/>
          </p:cNvSpPr>
          <p:nvPr>
            <p:ph type="body" sz="quarter" idx="12"/>
          </p:nvPr>
        </p:nvSpPr>
        <p:spPr>
          <a:xfrm>
            <a:off x="6521129" y="1849649"/>
            <a:ext cx="4796710" cy="401939"/>
          </a:xfrm>
        </p:spPr>
        <p:txBody>
          <a:bodyPr>
            <a:normAutofit/>
          </a:bodyPr>
          <a:lstStyle/>
          <a:p>
            <a:r>
              <a:rPr lang="el-GR" sz="1800" b="1" i="0" u="none" strike="noStrike" baseline="0" dirty="0">
                <a:latin typeface="Cambria-Bold"/>
              </a:rPr>
              <a:t>πρόσωπο που μπορεί να </a:t>
            </a:r>
            <a:r>
              <a:rPr lang="el-GR" sz="1800" b="1" i="0" u="none" strike="noStrike" baseline="0" dirty="0" err="1">
                <a:latin typeface="Cambria-Bold"/>
              </a:rPr>
              <a:t>ταυτοποιηθεί</a:t>
            </a:r>
            <a:endParaRPr lang="el-GR" dirty="0"/>
          </a:p>
        </p:txBody>
      </p:sp>
      <p:sp>
        <p:nvSpPr>
          <p:cNvPr id="13" name="Text Placeholder 12">
            <a:extLst>
              <a:ext uri="{FF2B5EF4-FFF2-40B4-BE49-F238E27FC236}">
                <a16:creationId xmlns:a16="http://schemas.microsoft.com/office/drawing/2014/main" id="{F753E03F-FA40-D17A-F8BE-C5AAB48FBCEA}"/>
              </a:ext>
            </a:extLst>
          </p:cNvPr>
          <p:cNvSpPr>
            <a:spLocks noGrp="1"/>
          </p:cNvSpPr>
          <p:nvPr>
            <p:ph type="body" sz="quarter" idx="15"/>
          </p:nvPr>
        </p:nvSpPr>
        <p:spPr>
          <a:xfrm>
            <a:off x="6521129" y="2261635"/>
            <a:ext cx="4865535" cy="1527940"/>
          </a:xfrm>
        </p:spPr>
        <p:txBody>
          <a:bodyPr/>
          <a:lstStyle/>
          <a:p>
            <a:r>
              <a:rPr lang="el-GR" sz="1800" b="0" i="0" u="none" strike="noStrike" baseline="0" dirty="0">
                <a:latin typeface="Cambria" panose="02040503050406030204" pitchFamily="18" charset="0"/>
              </a:rPr>
              <a:t>αυτός που μπορεί να </a:t>
            </a:r>
            <a:r>
              <a:rPr lang="el-GR" sz="1800" b="0" i="0" u="none" strike="noStrike" baseline="0" dirty="0" err="1">
                <a:latin typeface="Cambria" panose="02040503050406030204" pitchFamily="18" charset="0"/>
              </a:rPr>
              <a:t>ταυτοποιηθεί</a:t>
            </a:r>
            <a:r>
              <a:rPr lang="el-GR" sz="1800" b="0" i="0" u="none" strike="noStrike" baseline="0" dirty="0">
                <a:latin typeface="Cambria" panose="02040503050406030204" pitchFamily="18" charset="0"/>
              </a:rPr>
              <a:t>, άμεσα ή έμμεσα, ιδίως με βάση έναν αριθμό αναγνώρισης ή έναν ή περισσότερους παράγοντες που σχετίζονται με τη φυσική, φυσιολογική, ψυχική, οικονομική, πολιτιστική ή κοινωνική του ταυτότητα</a:t>
            </a:r>
            <a:endParaRPr lang="el-GR" dirty="0"/>
          </a:p>
        </p:txBody>
      </p:sp>
      <p:sp>
        <p:nvSpPr>
          <p:cNvPr id="5" name="Footer Placeholder 4">
            <a:extLst>
              <a:ext uri="{FF2B5EF4-FFF2-40B4-BE49-F238E27FC236}">
                <a16:creationId xmlns:a16="http://schemas.microsoft.com/office/drawing/2014/main" id="{11BF7440-3A7F-2809-76D5-E3CE8B697A7F}"/>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0C5C1A1-8008-4D94-7876-B318CAE7C40B}"/>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94E4340B-8034-B3EE-C1C9-CBFA88417E3E}"/>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Text Placeholder 9">
            <a:extLst>
              <a:ext uri="{FF2B5EF4-FFF2-40B4-BE49-F238E27FC236}">
                <a16:creationId xmlns:a16="http://schemas.microsoft.com/office/drawing/2014/main" id="{F8526220-A94B-5E86-61F2-8357905CF2AF}"/>
              </a:ext>
            </a:extLst>
          </p:cNvPr>
          <p:cNvSpPr txBox="1">
            <a:spLocks/>
          </p:cNvSpPr>
          <p:nvPr/>
        </p:nvSpPr>
        <p:spPr>
          <a:xfrm>
            <a:off x="6521129" y="3927166"/>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l-GR" sz="1800" b="1" i="0" u="none" strike="noStrike" kern="1200" cap="none" spc="0" normalizeH="0" baseline="0" noProof="0" dirty="0">
                <a:ln>
                  <a:noFill/>
                </a:ln>
                <a:solidFill>
                  <a:srgbClr val="FFBA00"/>
                </a:solidFill>
                <a:effectLst/>
                <a:uLnTx/>
                <a:uFillTx/>
                <a:latin typeface="Cambria-Bold"/>
                <a:ea typeface="+mn-ea"/>
                <a:cs typeface="+mn-cs"/>
              </a:rPr>
              <a:t>αντικείμενο της φροντίδας</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12" name="Text Placeholder 12">
            <a:extLst>
              <a:ext uri="{FF2B5EF4-FFF2-40B4-BE49-F238E27FC236}">
                <a16:creationId xmlns:a16="http://schemas.microsoft.com/office/drawing/2014/main" id="{55775839-BE5E-A2E2-8E52-B049243C6086}"/>
              </a:ext>
            </a:extLst>
          </p:cNvPr>
          <p:cNvSpPr txBox="1">
            <a:spLocks/>
          </p:cNvSpPr>
          <p:nvPr/>
        </p:nvSpPr>
        <p:spPr>
          <a:xfrm>
            <a:off x="6521128" y="4217311"/>
            <a:ext cx="4865535" cy="947563"/>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ένα ή περισσότερα πρόσωπα που έχουν προγραμματίσει να λάβουν, λαμβάνουν ή έχουν λάβει υπηρεσία υγείας</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4" name="Text Placeholder 9">
            <a:extLst>
              <a:ext uri="{FF2B5EF4-FFF2-40B4-BE49-F238E27FC236}">
                <a16:creationId xmlns:a16="http://schemas.microsoft.com/office/drawing/2014/main" id="{3BB3EACB-DEB9-67B9-03C0-5AD4C0521A80}"/>
              </a:ext>
            </a:extLst>
          </p:cNvPr>
          <p:cNvSpPr txBox="1">
            <a:spLocks/>
          </p:cNvSpPr>
          <p:nvPr/>
        </p:nvSpPr>
        <p:spPr>
          <a:xfrm>
            <a:off x="6521127" y="5122160"/>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l-GR" sz="1800" b="1" i="0" u="none" strike="noStrike" kern="1200" cap="none" spc="0" normalizeH="0" baseline="0" noProof="0" dirty="0">
                <a:ln>
                  <a:noFill/>
                </a:ln>
                <a:solidFill>
                  <a:srgbClr val="FFBA00"/>
                </a:solidFill>
                <a:effectLst/>
                <a:uLnTx/>
                <a:uFillTx/>
                <a:latin typeface="Cambria-Bold"/>
                <a:ea typeface="+mn-ea"/>
                <a:cs typeface="+mn-cs"/>
              </a:rPr>
              <a:t>ασθενής</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15" name="Text Placeholder 12">
            <a:extLst>
              <a:ext uri="{FF2B5EF4-FFF2-40B4-BE49-F238E27FC236}">
                <a16:creationId xmlns:a16="http://schemas.microsoft.com/office/drawing/2014/main" id="{5C20FBFC-89BA-B5E9-7A14-067A9FEF5F9D}"/>
              </a:ext>
            </a:extLst>
          </p:cNvPr>
          <p:cNvSpPr txBox="1">
            <a:spLocks/>
          </p:cNvSpPr>
          <p:nvPr/>
        </p:nvSpPr>
        <p:spPr>
          <a:xfrm>
            <a:off x="6560458" y="5421209"/>
            <a:ext cx="4865535" cy="61200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υποκείμενο φροντίδας που αποτελείται από ένα άτομο</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Placeholder 6" descr="A person writing on a glass board&#10;&#10;Description automatically generated">
            <a:extLst>
              <a:ext uri="{FF2B5EF4-FFF2-40B4-BE49-F238E27FC236}">
                <a16:creationId xmlns:a16="http://schemas.microsoft.com/office/drawing/2014/main" id="{38E26CAF-57EB-4087-B7FB-3EDA87213BD5}"/>
              </a:ext>
            </a:extLst>
          </p:cNvPr>
          <p:cNvPicPr>
            <a:picLocks noGrp="1" noChangeAspect="1"/>
          </p:cNvPicPr>
          <p:nvPr>
            <p:ph type="pic" sz="quarter" idx="11"/>
          </p:nvPr>
        </p:nvPicPr>
        <p:blipFill>
          <a:blip r:embed="rId2"/>
          <a:srcRect l="6899" r="6899"/>
          <a:stretch>
            <a:fillRect/>
          </a:stretch>
        </p:blipFill>
        <p:spPr>
          <a:xfrm>
            <a:off x="0" y="-2235"/>
            <a:ext cx="5840730" cy="6862275"/>
          </a:xfrm>
        </p:spPr>
      </p:pic>
      <p:grpSp>
        <p:nvGrpSpPr>
          <p:cNvPr id="3" name="Group 2">
            <a:extLst>
              <a:ext uri="{FF2B5EF4-FFF2-40B4-BE49-F238E27FC236}">
                <a16:creationId xmlns:a16="http://schemas.microsoft.com/office/drawing/2014/main" id="{AD280239-41F7-28FD-14D4-D0A91C48117E}"/>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8252C9A-61C8-C466-8707-0996009498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14A595D-3F79-873F-704C-C19FB6281C7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18293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E93F-6237-EEC0-A357-2522AD1E8E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BB1788-C7CD-8DC4-DAE5-05710603C088}"/>
              </a:ext>
            </a:extLst>
          </p:cNvPr>
          <p:cNvSpPr>
            <a:spLocks noGrp="1"/>
          </p:cNvSpPr>
          <p:nvPr>
            <p:ph type="ctrTitle"/>
          </p:nvPr>
        </p:nvSpPr>
        <p:spPr/>
        <p:txBody>
          <a:bodyPr>
            <a:normAutofit/>
          </a:bodyPr>
          <a:lstStyle/>
          <a:p>
            <a:r>
              <a:rPr lang="el-GR" dirty="0"/>
              <a:t>Όροι και ορισμοί</a:t>
            </a:r>
          </a:p>
        </p:txBody>
      </p:sp>
      <p:sp>
        <p:nvSpPr>
          <p:cNvPr id="10" name="Text Placeholder 9">
            <a:extLst>
              <a:ext uri="{FF2B5EF4-FFF2-40B4-BE49-F238E27FC236}">
                <a16:creationId xmlns:a16="http://schemas.microsoft.com/office/drawing/2014/main" id="{924D1405-9178-43B0-776E-32DB03EDE016}"/>
              </a:ext>
            </a:extLst>
          </p:cNvPr>
          <p:cNvSpPr>
            <a:spLocks noGrp="1"/>
          </p:cNvSpPr>
          <p:nvPr>
            <p:ph type="body" sz="quarter" idx="12"/>
          </p:nvPr>
        </p:nvSpPr>
        <p:spPr>
          <a:xfrm>
            <a:off x="6521129" y="1849649"/>
            <a:ext cx="4796710" cy="401939"/>
          </a:xfrm>
        </p:spPr>
        <p:txBody>
          <a:bodyPr>
            <a:normAutofit fontScale="85000" lnSpcReduction="10000"/>
          </a:bodyPr>
          <a:lstStyle/>
          <a:p>
            <a:r>
              <a:rPr lang="el-GR" sz="1800" b="1" i="0" u="none" strike="noStrike" baseline="0" dirty="0">
                <a:latin typeface="Cambria-Bold"/>
              </a:rPr>
              <a:t>προσωπικές πληροφορίες σχετικά με την υγεία</a:t>
            </a:r>
            <a:endParaRPr lang="el-GR" dirty="0"/>
          </a:p>
        </p:txBody>
      </p:sp>
      <p:sp>
        <p:nvSpPr>
          <p:cNvPr id="13" name="Text Placeholder 12">
            <a:extLst>
              <a:ext uri="{FF2B5EF4-FFF2-40B4-BE49-F238E27FC236}">
                <a16:creationId xmlns:a16="http://schemas.microsoft.com/office/drawing/2014/main" id="{8EC0071B-1C5E-397D-6F06-3E67E45D6A94}"/>
              </a:ext>
            </a:extLst>
          </p:cNvPr>
          <p:cNvSpPr>
            <a:spLocks noGrp="1"/>
          </p:cNvSpPr>
          <p:nvPr>
            <p:ph type="body" sz="quarter" idx="15"/>
          </p:nvPr>
        </p:nvSpPr>
        <p:spPr>
          <a:xfrm>
            <a:off x="6521129" y="2261635"/>
            <a:ext cx="4865535" cy="905771"/>
          </a:xfrm>
        </p:spPr>
        <p:txBody>
          <a:bodyPr/>
          <a:lstStyle/>
          <a:p>
            <a:r>
              <a:rPr lang="el-GR" sz="1800" b="0" i="0" u="none" strike="noStrike" baseline="0" dirty="0">
                <a:latin typeface="Cambria" panose="02040503050406030204" pitchFamily="18" charset="0"/>
              </a:rPr>
              <a:t>πληροφορίες σχετικά με αναγνωρίσιμο πρόσωπο που αφορούν τη σωματική ή ψυχική υγεία του ατόμου</a:t>
            </a:r>
            <a:endParaRPr lang="el-GR" dirty="0"/>
          </a:p>
        </p:txBody>
      </p:sp>
      <p:sp>
        <p:nvSpPr>
          <p:cNvPr id="5" name="Footer Placeholder 4">
            <a:extLst>
              <a:ext uri="{FF2B5EF4-FFF2-40B4-BE49-F238E27FC236}">
                <a16:creationId xmlns:a16="http://schemas.microsoft.com/office/drawing/2014/main" id="{C2A60DE1-3B26-EDDE-53AB-49E3D2BC181A}"/>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622817FA-E849-8640-60BD-826A356288FF}"/>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C06066F8-A222-5D9B-4827-D04A3426CFCD}"/>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Placeholder 6" descr="A person writing on a glass board&#10;&#10;Description automatically generated">
            <a:extLst>
              <a:ext uri="{FF2B5EF4-FFF2-40B4-BE49-F238E27FC236}">
                <a16:creationId xmlns:a16="http://schemas.microsoft.com/office/drawing/2014/main" id="{258BBCE2-4E37-B287-17ED-854FB4AB5897}"/>
              </a:ext>
            </a:extLst>
          </p:cNvPr>
          <p:cNvPicPr>
            <a:picLocks noGrp="1" noChangeAspect="1"/>
          </p:cNvPicPr>
          <p:nvPr>
            <p:ph type="pic" sz="quarter" idx="11"/>
          </p:nvPr>
        </p:nvPicPr>
        <p:blipFill>
          <a:blip r:embed="rId2"/>
          <a:srcRect l="6899" r="6899"/>
          <a:stretch>
            <a:fillRect/>
          </a:stretch>
        </p:blipFill>
        <p:spPr>
          <a:xfrm>
            <a:off x="0" y="-2235"/>
            <a:ext cx="5840730" cy="6862275"/>
          </a:xfrm>
        </p:spPr>
      </p:pic>
      <p:grpSp>
        <p:nvGrpSpPr>
          <p:cNvPr id="3" name="Group 2">
            <a:extLst>
              <a:ext uri="{FF2B5EF4-FFF2-40B4-BE49-F238E27FC236}">
                <a16:creationId xmlns:a16="http://schemas.microsoft.com/office/drawing/2014/main" id="{E2D3FA27-40FE-D6FB-2F72-2F0F9DC4BA3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399E3008-1A79-A744-0308-9060100B889E}"/>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4FC0EBBC-4DFA-72DA-9FEF-FBA2CF85325D}"/>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6247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9DCDF3D4-A6BA-023F-0F0D-64EBB544CB3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715AFCF9-9BED-5F60-E247-6334AD95D2E9}"/>
              </a:ext>
            </a:extLst>
          </p:cNvPr>
          <p:cNvSpPr>
            <a:spLocks noGrp="1"/>
          </p:cNvSpPr>
          <p:nvPr>
            <p:ph type="ctrTitle"/>
          </p:nvPr>
        </p:nvSpPr>
        <p:spPr/>
        <p:txBody>
          <a:bodyPr>
            <a:normAutofit/>
          </a:bodyPr>
          <a:lstStyle/>
          <a:p>
            <a:r>
              <a:rPr lang="en-US" dirty="0"/>
              <a:t>A.5 </a:t>
            </a:r>
            <a:r>
              <a:rPr lang="el-GR" dirty="0"/>
              <a:t>Πολιτικές</a:t>
            </a:r>
            <a:r>
              <a:rPr lang="en-US" dirty="0"/>
              <a:t> </a:t>
            </a:r>
            <a:r>
              <a:rPr lang="el-GR" dirty="0"/>
              <a:t>για</a:t>
            </a:r>
            <a:r>
              <a:rPr lang="en-US" dirty="0"/>
              <a:t> </a:t>
            </a:r>
            <a:r>
              <a:rPr lang="el-GR" dirty="0"/>
              <a:t>την</a:t>
            </a:r>
            <a:r>
              <a:rPr lang="en-US" dirty="0"/>
              <a:t> </a:t>
            </a:r>
            <a:r>
              <a:rPr lang="el-GR" dirty="0"/>
              <a:t>ασφάλεια</a:t>
            </a:r>
            <a:r>
              <a:rPr lang="en-US" dirty="0"/>
              <a:t> </a:t>
            </a:r>
            <a:r>
              <a:rPr lang="el-GR" dirty="0"/>
              <a:t>πληροφοριών</a:t>
            </a:r>
          </a:p>
        </p:txBody>
      </p:sp>
      <p:sp>
        <p:nvSpPr>
          <p:cNvPr id="3" name="Content Placeholder 2">
            <a:extLst>
              <a:ext uri="{FF2B5EF4-FFF2-40B4-BE49-F238E27FC236}">
                <a16:creationId xmlns:a16="http://schemas.microsoft.com/office/drawing/2014/main" id="{D9A81226-80D6-2D20-6A56-4F11E53397ED}"/>
              </a:ext>
            </a:extLst>
          </p:cNvPr>
          <p:cNvSpPr>
            <a:spLocks noGrp="1"/>
          </p:cNvSpPr>
          <p:nvPr>
            <p:ph sz="quarter" idx="17"/>
          </p:nvPr>
        </p:nvSpPr>
        <p:spPr>
          <a:xfrm>
            <a:off x="796321" y="2632748"/>
            <a:ext cx="6367369" cy="962465"/>
          </a:xfrm>
        </p:spPr>
        <p:txBody>
          <a:bodyPr>
            <a:normAutofit lnSpcReduction="10000"/>
          </a:bodyPr>
          <a:lstStyle/>
          <a:p>
            <a:pPr marL="0" indent="0">
              <a:buNone/>
            </a:pPr>
            <a:r>
              <a:rPr lang="en-US" sz="1600" dirty="0"/>
              <a:t>A.5.1.1 </a:t>
            </a:r>
            <a:r>
              <a:rPr lang="el-GR" sz="1600" dirty="0"/>
              <a:t>Πολιτικές</a:t>
            </a:r>
            <a:r>
              <a:rPr lang="en-US" sz="1600" dirty="0"/>
              <a:t> </a:t>
            </a:r>
            <a:r>
              <a:rPr lang="el-GR" sz="1600" dirty="0"/>
              <a:t>για</a:t>
            </a:r>
            <a:r>
              <a:rPr lang="en-US" sz="1600" dirty="0"/>
              <a:t> </a:t>
            </a:r>
            <a:r>
              <a:rPr lang="el-GR" sz="1600" dirty="0"/>
              <a:t>την</a:t>
            </a:r>
            <a:r>
              <a:rPr lang="en-US" sz="1600" dirty="0"/>
              <a:t> </a:t>
            </a:r>
            <a:r>
              <a:rPr lang="el-GR" sz="1600" dirty="0"/>
              <a:t>ασφάλεια</a:t>
            </a:r>
            <a:r>
              <a:rPr lang="en-US" sz="1600" dirty="0"/>
              <a:t> </a:t>
            </a:r>
            <a:r>
              <a:rPr lang="el-GR" sz="1600" dirty="0"/>
              <a:t>των</a:t>
            </a:r>
            <a:r>
              <a:rPr lang="en-US" sz="1600" dirty="0"/>
              <a:t> </a:t>
            </a:r>
            <a:r>
              <a:rPr lang="el-GR" sz="1600" dirty="0"/>
              <a:t>πληροφοριών</a:t>
            </a:r>
            <a:endParaRPr lang="en-US" sz="1600" dirty="0"/>
          </a:p>
          <a:p>
            <a:pPr marL="0" indent="0">
              <a:buNone/>
            </a:pPr>
            <a:r>
              <a:rPr lang="en-US" sz="1600" dirty="0"/>
              <a:t>A.5.1.2 </a:t>
            </a:r>
            <a:r>
              <a:rPr lang="el-GR" sz="1600" dirty="0"/>
              <a:t>Ανασκόπηση</a:t>
            </a:r>
            <a:r>
              <a:rPr lang="en-US" sz="1600" dirty="0"/>
              <a:t> </a:t>
            </a:r>
            <a:r>
              <a:rPr lang="el-GR" sz="1600" dirty="0"/>
              <a:t>των</a:t>
            </a:r>
            <a:r>
              <a:rPr lang="en-US" sz="1600" dirty="0"/>
              <a:t> </a:t>
            </a:r>
            <a:r>
              <a:rPr lang="el-GR" sz="1600" dirty="0"/>
              <a:t>πολιτικών</a:t>
            </a:r>
            <a:r>
              <a:rPr lang="en-US" sz="1600" dirty="0"/>
              <a:t> </a:t>
            </a:r>
            <a:r>
              <a:rPr lang="el-GR" sz="1600" dirty="0"/>
              <a:t>για</a:t>
            </a:r>
            <a:r>
              <a:rPr lang="en-US" sz="1600" dirty="0"/>
              <a:t> </a:t>
            </a:r>
            <a:r>
              <a:rPr lang="el-GR" sz="1600" dirty="0"/>
              <a:t>την</a:t>
            </a:r>
            <a:r>
              <a:rPr lang="en-US" sz="1600" dirty="0"/>
              <a:t> </a:t>
            </a:r>
            <a:r>
              <a:rPr lang="el-GR" sz="1600" dirty="0"/>
              <a:t>ασφάλεια</a:t>
            </a:r>
            <a:r>
              <a:rPr lang="en-US" sz="1600" dirty="0"/>
              <a:t> </a:t>
            </a:r>
            <a:r>
              <a:rPr lang="el-GR" sz="1600" dirty="0"/>
              <a:t>πληροφοριών	</a:t>
            </a:r>
          </a:p>
        </p:txBody>
      </p:sp>
      <p:sp>
        <p:nvSpPr>
          <p:cNvPr id="5" name="Footer Placeholder 4">
            <a:extLst>
              <a:ext uri="{FF2B5EF4-FFF2-40B4-BE49-F238E27FC236}">
                <a16:creationId xmlns:a16="http://schemas.microsoft.com/office/drawing/2014/main" id="{2169DFED-8662-F8D0-C5CD-CFEA338305D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2AD1052-2D13-681C-F96A-03310E3C5B8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5F08CB70-6C02-C61E-5410-FEB2AC5575CF}"/>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grpSp>
        <p:nvGrpSpPr>
          <p:cNvPr id="8" name="Group 7">
            <a:extLst>
              <a:ext uri="{FF2B5EF4-FFF2-40B4-BE49-F238E27FC236}">
                <a16:creationId xmlns:a16="http://schemas.microsoft.com/office/drawing/2014/main" id="{471CD865-CAF2-5CAE-428C-92578B5658C2}"/>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96611B7C-C0BA-5BDB-117B-3D923D544EE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A4540CC3-BAC6-FEA5-5974-8ADE7C39533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85249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BEA7-69A5-4506-BAF3-FA09B6ED9C85}"/>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BD66D949-2F19-D9FD-CB3B-C71C208543B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C603EF83-B10C-1392-C329-FD5D615E2C00}"/>
              </a:ext>
            </a:extLst>
          </p:cNvPr>
          <p:cNvSpPr>
            <a:spLocks noGrp="1"/>
          </p:cNvSpPr>
          <p:nvPr>
            <p:ph type="ctrTitle"/>
          </p:nvPr>
        </p:nvSpPr>
        <p:spPr/>
        <p:txBody>
          <a:bodyPr/>
          <a:lstStyle/>
          <a:p>
            <a:r>
              <a:rPr lang="en-US" dirty="0"/>
              <a:t>A.5 </a:t>
            </a:r>
            <a:r>
              <a:rPr lang="el-GR" dirty="0"/>
              <a:t>Σύνοψη</a:t>
            </a:r>
            <a:r>
              <a:rPr lang="en-US" dirty="0"/>
              <a:t> </a:t>
            </a:r>
            <a:endParaRPr lang="el-GR" dirty="0"/>
          </a:p>
        </p:txBody>
      </p:sp>
      <p:sp>
        <p:nvSpPr>
          <p:cNvPr id="5" name="Footer Placeholder 4">
            <a:extLst>
              <a:ext uri="{FF2B5EF4-FFF2-40B4-BE49-F238E27FC236}">
                <a16:creationId xmlns:a16="http://schemas.microsoft.com/office/drawing/2014/main" id="{52D6259E-5EDE-1A18-9785-D0CD00DC64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37E335F-C6B5-EF2A-2879-13CD373F8F9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7" name="Chart 6">
            <a:extLst>
              <a:ext uri="{FF2B5EF4-FFF2-40B4-BE49-F238E27FC236}">
                <a16:creationId xmlns:a16="http://schemas.microsoft.com/office/drawing/2014/main" id="{A44FF16F-26AC-AAD2-DBA7-61CB4A44DAB6}"/>
              </a:ext>
            </a:extLst>
          </p:cNvPr>
          <p:cNvGraphicFramePr>
            <a:graphicFrameLocks/>
          </p:cNvGraphicFramePr>
          <p:nvPr>
            <p:extLst>
              <p:ext uri="{D42A27DB-BD31-4B8C-83A1-F6EECF244321}">
                <p14:modId xmlns:p14="http://schemas.microsoft.com/office/powerpoint/2010/main" val="2299547134"/>
              </p:ext>
            </p:extLst>
          </p:nvPr>
        </p:nvGraphicFramePr>
        <p:xfrm>
          <a:off x="557753" y="2053589"/>
          <a:ext cx="6257826" cy="403508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3AD709A0-5450-891E-F9A7-9F39348EAF46}"/>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5E1830D8-E17D-8401-937E-2564E15895A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E6BCCF7-7F7A-2EE7-E39D-93C2E310C39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81471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B1B02-CF8C-05F6-0EC9-820AAEF902D8}"/>
            </a:ext>
          </a:extLst>
        </p:cNvPr>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59735585-17B1-7B88-25E3-BE8E4E7C3F9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9ED44E9-9D87-72B5-C19A-A067FB4D02F2}"/>
              </a:ext>
            </a:extLst>
          </p:cNvPr>
          <p:cNvSpPr>
            <a:spLocks noGrp="1"/>
          </p:cNvSpPr>
          <p:nvPr>
            <p:ph type="ctrTitle"/>
          </p:nvPr>
        </p:nvSpPr>
        <p:spPr/>
        <p:txBody>
          <a:bodyPr>
            <a:normAutofit/>
          </a:bodyPr>
          <a:lstStyle/>
          <a:p>
            <a:r>
              <a:rPr lang="en-US" dirty="0"/>
              <a:t>A.6 </a:t>
            </a:r>
            <a:r>
              <a:rPr lang="el-GR" dirty="0"/>
              <a:t>	Οργάνωση</a:t>
            </a:r>
            <a:r>
              <a:rPr lang="en-US" dirty="0"/>
              <a:t> </a:t>
            </a:r>
            <a:r>
              <a:rPr lang="el-GR" dirty="0"/>
              <a:t>τη</a:t>
            </a:r>
            <a:r>
              <a:rPr lang="en-US" dirty="0"/>
              <a:t> </a:t>
            </a:r>
            <a:r>
              <a:rPr lang="el-GR" dirty="0"/>
              <a:t>ασφάλειας</a:t>
            </a:r>
            <a:r>
              <a:rPr lang="en-US" dirty="0"/>
              <a:t> </a:t>
            </a:r>
            <a:r>
              <a:rPr lang="el-GR" dirty="0"/>
              <a:t>πληροφοριών</a:t>
            </a:r>
          </a:p>
        </p:txBody>
      </p:sp>
      <p:sp>
        <p:nvSpPr>
          <p:cNvPr id="3" name="Content Placeholder 2">
            <a:extLst>
              <a:ext uri="{FF2B5EF4-FFF2-40B4-BE49-F238E27FC236}">
                <a16:creationId xmlns:a16="http://schemas.microsoft.com/office/drawing/2014/main" id="{CE3DAB25-1044-A79E-73DE-0F359EF330AA}"/>
              </a:ext>
            </a:extLst>
          </p:cNvPr>
          <p:cNvSpPr>
            <a:spLocks noGrp="1"/>
          </p:cNvSpPr>
          <p:nvPr>
            <p:ph sz="quarter" idx="17"/>
          </p:nvPr>
        </p:nvSpPr>
        <p:spPr>
          <a:xfrm>
            <a:off x="796321" y="2632748"/>
            <a:ext cx="6367369" cy="1201957"/>
          </a:xfrm>
        </p:spPr>
        <p:txBody>
          <a:bodyPr>
            <a:normAutofit fontScale="92500"/>
          </a:bodyPr>
          <a:lstStyle/>
          <a:p>
            <a:pPr marL="0" indent="0">
              <a:buNone/>
            </a:pPr>
            <a:r>
              <a:rPr lang="en-US" sz="1600" dirty="0"/>
              <a:t>A.6.1.1 </a:t>
            </a:r>
            <a:r>
              <a:rPr lang="el-GR" sz="1600" dirty="0"/>
              <a:t>Ρόλοι</a:t>
            </a:r>
            <a:r>
              <a:rPr lang="en-US" sz="1600" dirty="0"/>
              <a:t> </a:t>
            </a:r>
            <a:r>
              <a:rPr lang="el-GR" sz="1600" dirty="0"/>
              <a:t>και</a:t>
            </a:r>
            <a:r>
              <a:rPr lang="en-US" sz="1600" dirty="0"/>
              <a:t> </a:t>
            </a:r>
            <a:r>
              <a:rPr lang="el-GR" sz="1600" dirty="0" err="1"/>
              <a:t>υπευθυνότητες</a:t>
            </a:r>
            <a:r>
              <a:rPr lang="en-US" sz="1600" dirty="0"/>
              <a:t> </a:t>
            </a:r>
            <a:r>
              <a:rPr lang="el-GR" sz="1600" dirty="0"/>
              <a:t>για</a:t>
            </a:r>
            <a:r>
              <a:rPr lang="en-US" sz="1600" dirty="0"/>
              <a:t> </a:t>
            </a:r>
            <a:r>
              <a:rPr lang="el-GR" sz="1600" dirty="0"/>
              <a:t>την</a:t>
            </a:r>
            <a:r>
              <a:rPr lang="en-US" sz="1600" dirty="0"/>
              <a:t> </a:t>
            </a:r>
            <a:r>
              <a:rPr lang="el-GR" sz="1600" dirty="0"/>
              <a:t>ασφάλεια</a:t>
            </a:r>
            <a:r>
              <a:rPr lang="en-US" sz="1600" dirty="0"/>
              <a:t> </a:t>
            </a:r>
            <a:r>
              <a:rPr lang="el-GR" sz="1600" dirty="0"/>
              <a:t>των</a:t>
            </a:r>
            <a:r>
              <a:rPr lang="en-US" sz="1600" dirty="0"/>
              <a:t> </a:t>
            </a:r>
            <a:r>
              <a:rPr lang="el-GR" sz="1600" dirty="0"/>
              <a:t>πληροφοριών</a:t>
            </a:r>
            <a:endParaRPr lang="en-US" sz="1600" dirty="0"/>
          </a:p>
          <a:p>
            <a:pPr marL="0" indent="0">
              <a:buNone/>
            </a:pPr>
            <a:r>
              <a:rPr lang="en-US" sz="1600" dirty="0"/>
              <a:t>A.6.1.2 </a:t>
            </a:r>
            <a:r>
              <a:rPr lang="el-GR" sz="1600" dirty="0"/>
              <a:t>Διάκριση</a:t>
            </a:r>
            <a:r>
              <a:rPr lang="en-US" sz="1600" dirty="0"/>
              <a:t> </a:t>
            </a:r>
            <a:r>
              <a:rPr lang="el-GR" sz="1600" dirty="0"/>
              <a:t>καθηκόντων</a:t>
            </a:r>
            <a:endParaRPr lang="en-US" sz="1600" dirty="0"/>
          </a:p>
          <a:p>
            <a:pPr marL="0" indent="0">
              <a:buNone/>
            </a:pPr>
            <a:r>
              <a:rPr lang="en-US" sz="1600" dirty="0"/>
              <a:t>A.6.1.5 </a:t>
            </a:r>
            <a:r>
              <a:rPr lang="el-GR" sz="1600" dirty="0"/>
              <a:t>Ασφάλεια</a:t>
            </a:r>
            <a:r>
              <a:rPr lang="en-US" sz="1600" dirty="0"/>
              <a:t> </a:t>
            </a:r>
            <a:r>
              <a:rPr lang="el-GR" sz="1600" dirty="0"/>
              <a:t>πληροφοριών</a:t>
            </a:r>
            <a:r>
              <a:rPr lang="en-US" sz="1600" dirty="0"/>
              <a:t> </a:t>
            </a:r>
            <a:r>
              <a:rPr lang="el-GR" sz="1600" dirty="0"/>
              <a:t>σε</a:t>
            </a:r>
            <a:r>
              <a:rPr lang="en-US" sz="1600" dirty="0"/>
              <a:t> </a:t>
            </a:r>
            <a:r>
              <a:rPr lang="el-GR" sz="1600" dirty="0"/>
              <a:t>θέματα</a:t>
            </a:r>
            <a:r>
              <a:rPr lang="en-US" sz="1600" dirty="0"/>
              <a:t> </a:t>
            </a:r>
            <a:r>
              <a:rPr lang="el-GR" sz="1600" dirty="0"/>
              <a:t>διαχείρισης</a:t>
            </a:r>
            <a:r>
              <a:rPr lang="en-US" sz="1600" dirty="0"/>
              <a:t> </a:t>
            </a:r>
            <a:r>
              <a:rPr lang="el-GR" sz="1600" dirty="0"/>
              <a:t>έργων</a:t>
            </a:r>
          </a:p>
        </p:txBody>
      </p:sp>
      <p:sp>
        <p:nvSpPr>
          <p:cNvPr id="5" name="Footer Placeholder 4">
            <a:extLst>
              <a:ext uri="{FF2B5EF4-FFF2-40B4-BE49-F238E27FC236}">
                <a16:creationId xmlns:a16="http://schemas.microsoft.com/office/drawing/2014/main" id="{6C5C9D23-C24C-B13F-2554-EE3A04A215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9E96FE9E-0747-2FF8-D21D-2BA48458F47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FDF781F7-11F0-CCAE-6F05-D8B827AB457D}"/>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7" name="Content Placeholder 2">
            <a:extLst>
              <a:ext uri="{FF2B5EF4-FFF2-40B4-BE49-F238E27FC236}">
                <a16:creationId xmlns:a16="http://schemas.microsoft.com/office/drawing/2014/main" id="{CCD157CB-6DCA-6239-792F-5C2DF26112C3}"/>
              </a:ext>
            </a:extLst>
          </p:cNvPr>
          <p:cNvSpPr txBox="1">
            <a:spLocks/>
          </p:cNvSpPr>
          <p:nvPr/>
        </p:nvSpPr>
        <p:spPr>
          <a:xfrm>
            <a:off x="796320" y="3918868"/>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1781727F-B4A0-F801-6F8C-456DBFE66AD8}"/>
              </a:ext>
            </a:extLst>
          </p:cNvPr>
          <p:cNvSpPr txBox="1">
            <a:spLocks/>
          </p:cNvSpPr>
          <p:nvPr/>
        </p:nvSpPr>
        <p:spPr>
          <a:xfrm>
            <a:off x="796319" y="4387536"/>
            <a:ext cx="6367369" cy="183415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Επαφή</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a:t>
            </a:r>
            <a:r>
              <a:rPr lang="en-US"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τις</a:t>
            </a:r>
            <a:r>
              <a:rPr lang="en-US"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Αρχές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A.6.1.4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Επαφές</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a:t>
            </a:r>
            <a:r>
              <a:rPr lang="en-US"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ομάδες</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ειδικού</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ενδιαφέροντος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Πολιτική</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για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τις</a:t>
            </a:r>
            <a:r>
              <a:rPr lang="en-US"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κινητές</a:t>
            </a:r>
            <a:r>
              <a:rPr lang="en-US"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συσκευές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Τηλεργασία</a:t>
            </a:r>
          </a:p>
        </p:txBody>
      </p:sp>
      <p:grpSp>
        <p:nvGrpSpPr>
          <p:cNvPr id="11" name="Group 10">
            <a:extLst>
              <a:ext uri="{FF2B5EF4-FFF2-40B4-BE49-F238E27FC236}">
                <a16:creationId xmlns:a16="http://schemas.microsoft.com/office/drawing/2014/main" id="{AC470667-5F1B-906D-432A-F0161F3AD8AA}"/>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3E5C8980-5374-DAED-A2D5-EFC337001FA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61A558F8-A814-108E-B2DE-24BB41E95E6D}"/>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34755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A1AE-12FF-6B34-1F34-D32208446AD9}"/>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32C5C963-D731-521A-C613-9C2F7BC24A8C}"/>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F8F3699-BD78-FAC5-8825-33E0C1600ED2}"/>
              </a:ext>
            </a:extLst>
          </p:cNvPr>
          <p:cNvSpPr>
            <a:spLocks noGrp="1"/>
          </p:cNvSpPr>
          <p:nvPr>
            <p:ph type="ctrTitle"/>
          </p:nvPr>
        </p:nvSpPr>
        <p:spPr/>
        <p:txBody>
          <a:bodyPr/>
          <a:lstStyle/>
          <a:p>
            <a:r>
              <a:rPr lang="en-US" dirty="0"/>
              <a:t>A.6 </a:t>
            </a:r>
            <a:r>
              <a:rPr lang="el-GR" dirty="0"/>
              <a:t>Σύνοψη</a:t>
            </a:r>
          </a:p>
        </p:txBody>
      </p:sp>
      <p:sp>
        <p:nvSpPr>
          <p:cNvPr id="5" name="Footer Placeholder 4">
            <a:extLst>
              <a:ext uri="{FF2B5EF4-FFF2-40B4-BE49-F238E27FC236}">
                <a16:creationId xmlns:a16="http://schemas.microsoft.com/office/drawing/2014/main" id="{72786B7B-001E-538C-C228-A568ABD682F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38FD8A8-AAB3-E797-6980-67E6A41FC8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13" name="Chart 12">
            <a:extLst>
              <a:ext uri="{FF2B5EF4-FFF2-40B4-BE49-F238E27FC236}">
                <a16:creationId xmlns:a16="http://schemas.microsoft.com/office/drawing/2014/main" id="{9DDD43C5-1732-8242-64AA-ECFD1C6F1C04}"/>
              </a:ext>
            </a:extLst>
          </p:cNvPr>
          <p:cNvGraphicFramePr>
            <a:graphicFrameLocks/>
          </p:cNvGraphicFramePr>
          <p:nvPr/>
        </p:nvGraphicFramePr>
        <p:xfrm>
          <a:off x="824241" y="1844040"/>
          <a:ext cx="5746241" cy="401000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0DF448D1-9E73-5262-9CD2-ADEF30B59B55}"/>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C9140E54-BF11-5780-6CF8-32530578660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B40D01E1-98C9-F858-BC52-305D15DE9E25}"/>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73865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841E5-C875-473C-0A04-78B17105E426}"/>
            </a:ext>
          </a:extLst>
        </p:cNvPr>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2501F5DA-0C31-4587-ECC8-F5A02F56524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5C0F2A0F-66AA-4B69-261A-625EDE9E62F6}"/>
              </a:ext>
            </a:extLst>
          </p:cNvPr>
          <p:cNvSpPr>
            <a:spLocks noGrp="1"/>
          </p:cNvSpPr>
          <p:nvPr>
            <p:ph type="ctrTitle"/>
          </p:nvPr>
        </p:nvSpPr>
        <p:spPr/>
        <p:txBody>
          <a:bodyPr/>
          <a:lstStyle/>
          <a:p>
            <a:r>
              <a:rPr lang="en-US" dirty="0"/>
              <a:t>A.7 </a:t>
            </a:r>
            <a:r>
              <a:rPr lang="el-GR" dirty="0"/>
              <a:t>Ασφάλεια ανθρωπίνου δυναμικού</a:t>
            </a:r>
          </a:p>
        </p:txBody>
      </p:sp>
      <p:sp>
        <p:nvSpPr>
          <p:cNvPr id="3" name="Content Placeholder 2">
            <a:extLst>
              <a:ext uri="{FF2B5EF4-FFF2-40B4-BE49-F238E27FC236}">
                <a16:creationId xmlns:a16="http://schemas.microsoft.com/office/drawing/2014/main" id="{C47A8904-AA08-5531-432B-5AD204F0AA1D}"/>
              </a:ext>
            </a:extLst>
          </p:cNvPr>
          <p:cNvSpPr>
            <a:spLocks noGrp="1"/>
          </p:cNvSpPr>
          <p:nvPr>
            <p:ph sz="quarter" idx="17"/>
          </p:nvPr>
        </p:nvSpPr>
        <p:spPr>
          <a:xfrm>
            <a:off x="796321" y="2632748"/>
            <a:ext cx="6367369" cy="1201957"/>
          </a:xfrm>
        </p:spPr>
        <p:txBody>
          <a:bodyPr>
            <a:normAutofit fontScale="85000" lnSpcReduction="20000"/>
          </a:bodyPr>
          <a:lstStyle/>
          <a:p>
            <a:pPr marL="0" indent="0">
              <a:buNone/>
            </a:pPr>
            <a:r>
              <a:rPr lang="en-US" sz="1600" dirty="0"/>
              <a:t>A.7.1.1 </a:t>
            </a:r>
            <a:r>
              <a:rPr lang="el-GR" sz="1600" dirty="0"/>
              <a:t>Θωράκιση</a:t>
            </a:r>
            <a:endParaRPr lang="en-US" sz="1600" dirty="0"/>
          </a:p>
          <a:p>
            <a:pPr marL="0" indent="0">
              <a:buNone/>
            </a:pPr>
            <a:r>
              <a:rPr lang="en-US" sz="1600" dirty="0"/>
              <a:t>A.7.1.2 </a:t>
            </a:r>
            <a:r>
              <a:rPr lang="el-GR" sz="1600" dirty="0"/>
              <a:t>Όροι και προϋποθέσεις απασχόλησης</a:t>
            </a:r>
            <a:endParaRPr lang="en-US" sz="1600" dirty="0"/>
          </a:p>
          <a:p>
            <a:pPr marL="0" indent="0">
              <a:buNone/>
            </a:pPr>
            <a:r>
              <a:rPr lang="en-US" sz="1600" dirty="0"/>
              <a:t>A.7.2.2 </a:t>
            </a:r>
            <a:r>
              <a:rPr lang="el-GR" sz="1600" dirty="0"/>
              <a:t>Ευαισθητοποίηση, εκπαίδευση και κατάρτιση για την ασφάλεια πληροφοριών</a:t>
            </a:r>
          </a:p>
        </p:txBody>
      </p:sp>
      <p:sp>
        <p:nvSpPr>
          <p:cNvPr id="5" name="Footer Placeholder 4">
            <a:extLst>
              <a:ext uri="{FF2B5EF4-FFF2-40B4-BE49-F238E27FC236}">
                <a16:creationId xmlns:a16="http://schemas.microsoft.com/office/drawing/2014/main" id="{8F1BD14A-671C-E2E3-C550-7C1A3806F53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BA6119A-FEF2-527F-448D-35465225C8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014E9A12-B8E1-1945-4911-28B74287AC68}"/>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7" name="Content Placeholder 2">
            <a:extLst>
              <a:ext uri="{FF2B5EF4-FFF2-40B4-BE49-F238E27FC236}">
                <a16:creationId xmlns:a16="http://schemas.microsoft.com/office/drawing/2014/main" id="{6C6A0EFA-DC07-B239-9719-45A72EC599F4}"/>
              </a:ext>
            </a:extLst>
          </p:cNvPr>
          <p:cNvSpPr txBox="1">
            <a:spLocks/>
          </p:cNvSpPr>
          <p:nvPr/>
        </p:nvSpPr>
        <p:spPr>
          <a:xfrm>
            <a:off x="796320" y="3918868"/>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23AC8C36-4F8D-130C-165F-CA8A242B3533}"/>
              </a:ext>
            </a:extLst>
          </p:cNvPr>
          <p:cNvSpPr txBox="1">
            <a:spLocks/>
          </p:cNvSpPr>
          <p:nvPr/>
        </p:nvSpPr>
        <p:spPr>
          <a:xfrm>
            <a:off x="796319" y="4387537"/>
            <a:ext cx="6367369" cy="128612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A.7.2.1 </a:t>
            </a:r>
            <a:r>
              <a:rPr kumimoji="0" lang="el-GR" sz="1600" b="0" i="0" u="none" strike="noStrike" kern="1200" cap="none" spc="0" normalizeH="0" baseline="0" noProof="0" dirty="0" err="1">
                <a:ln>
                  <a:noFill/>
                </a:ln>
                <a:solidFill>
                  <a:srgbClr val="000000"/>
                </a:solidFill>
                <a:effectLst/>
                <a:uLnTx/>
                <a:uFillTx/>
                <a:latin typeface="Century Gothic"/>
                <a:ea typeface="+mn-ea"/>
                <a:cs typeface="+mn-cs"/>
              </a:rPr>
              <a:t>Υπευθυνότητες</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 της Διοίκησης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A.7.2.3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Πειθαρχική	διεργασία</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A.7.3.1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Λήξη ή μεταβολή των </a:t>
            </a:r>
            <a:r>
              <a:rPr kumimoji="0" lang="el-GR" sz="1600" b="0" i="0" u="none" strike="noStrike" kern="1200" cap="none" spc="0" normalizeH="0" baseline="0" noProof="0" dirty="0" err="1">
                <a:ln>
                  <a:noFill/>
                </a:ln>
                <a:solidFill>
                  <a:srgbClr val="000000"/>
                </a:solidFill>
                <a:effectLst/>
                <a:uLnTx/>
                <a:uFillTx/>
                <a:latin typeface="Century Gothic"/>
                <a:ea typeface="+mn-ea"/>
                <a:cs typeface="+mn-cs"/>
              </a:rPr>
              <a:t>υπευθυνοτήτων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απασχόλησης</a:t>
            </a:r>
          </a:p>
        </p:txBody>
      </p:sp>
      <p:grpSp>
        <p:nvGrpSpPr>
          <p:cNvPr id="11" name="Group 10">
            <a:extLst>
              <a:ext uri="{FF2B5EF4-FFF2-40B4-BE49-F238E27FC236}">
                <a16:creationId xmlns:a16="http://schemas.microsoft.com/office/drawing/2014/main" id="{95B485C1-770C-60F3-B7B7-0A5F84052A4D}"/>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5EF8B139-10EE-33D0-2E65-D6DA511B442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F8073ADF-BDE6-C7AA-DEE9-C6546D291FC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96451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01D1-FE77-090B-FB54-B5F42FEFE927}"/>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8895BA3D-978F-88C8-C955-EEC62AF3B146}"/>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71951C6-AC26-618C-C7C3-C0A7CC7CCE2E}"/>
              </a:ext>
            </a:extLst>
          </p:cNvPr>
          <p:cNvSpPr>
            <a:spLocks noGrp="1"/>
          </p:cNvSpPr>
          <p:nvPr>
            <p:ph type="ctrTitle"/>
          </p:nvPr>
        </p:nvSpPr>
        <p:spPr/>
        <p:txBody>
          <a:bodyPr/>
          <a:lstStyle/>
          <a:p>
            <a:r>
              <a:rPr lang="en-US" dirty="0"/>
              <a:t>A.7 </a:t>
            </a:r>
            <a:r>
              <a:rPr lang="el-GR" dirty="0"/>
              <a:t>Σύνοψη</a:t>
            </a:r>
          </a:p>
        </p:txBody>
      </p:sp>
      <p:sp>
        <p:nvSpPr>
          <p:cNvPr id="5" name="Footer Placeholder 4">
            <a:extLst>
              <a:ext uri="{FF2B5EF4-FFF2-40B4-BE49-F238E27FC236}">
                <a16:creationId xmlns:a16="http://schemas.microsoft.com/office/drawing/2014/main" id="{7B56003C-AFDF-0419-E457-A6ED71F1C7E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4E91777C-ECAE-E965-2CBC-6887334042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12" name="Chart 11">
            <a:extLst>
              <a:ext uri="{FF2B5EF4-FFF2-40B4-BE49-F238E27FC236}">
                <a16:creationId xmlns:a16="http://schemas.microsoft.com/office/drawing/2014/main" id="{EFBAB221-4E23-C8D8-2E6C-245535E713C0}"/>
              </a:ext>
            </a:extLst>
          </p:cNvPr>
          <p:cNvGraphicFramePr>
            <a:graphicFrameLocks/>
          </p:cNvGraphicFramePr>
          <p:nvPr/>
        </p:nvGraphicFramePr>
        <p:xfrm>
          <a:off x="796321" y="2053589"/>
          <a:ext cx="6019257" cy="3753321"/>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6233DD0D-434B-09AC-EC3C-E6C20B9C14C6}"/>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25794956-C668-CFB1-D14A-263DD25F87E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6862EFA-0D94-1A69-B042-1868A20C5A7D}"/>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54157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A25B-AC2F-8C29-5FAF-7A57EF505638}"/>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98951277-6D08-F883-7807-161111F4E79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18405B0-B5C4-989D-8376-F3C2BB6A2F61}"/>
              </a:ext>
            </a:extLst>
          </p:cNvPr>
          <p:cNvSpPr>
            <a:spLocks noGrp="1"/>
          </p:cNvSpPr>
          <p:nvPr>
            <p:ph type="ctrTitle"/>
          </p:nvPr>
        </p:nvSpPr>
        <p:spPr/>
        <p:txBody>
          <a:bodyPr/>
          <a:lstStyle/>
          <a:p>
            <a:r>
              <a:rPr lang="en-US" dirty="0"/>
              <a:t>A.8 </a:t>
            </a:r>
            <a:r>
              <a:rPr lang="el-GR" dirty="0"/>
              <a:t>Διαχείριση παγίων</a:t>
            </a:r>
          </a:p>
        </p:txBody>
      </p:sp>
      <p:sp>
        <p:nvSpPr>
          <p:cNvPr id="3" name="Content Placeholder 2">
            <a:extLst>
              <a:ext uri="{FF2B5EF4-FFF2-40B4-BE49-F238E27FC236}">
                <a16:creationId xmlns:a16="http://schemas.microsoft.com/office/drawing/2014/main" id="{321C7B38-490B-03C0-2A1C-59C3300AA899}"/>
              </a:ext>
            </a:extLst>
          </p:cNvPr>
          <p:cNvSpPr>
            <a:spLocks noGrp="1"/>
          </p:cNvSpPr>
          <p:nvPr>
            <p:ph sz="quarter" idx="17"/>
          </p:nvPr>
        </p:nvSpPr>
        <p:spPr>
          <a:xfrm>
            <a:off x="796321" y="2632748"/>
            <a:ext cx="5142566" cy="2665116"/>
          </a:xfrm>
        </p:spPr>
        <p:txBody>
          <a:bodyPr>
            <a:normAutofit/>
          </a:bodyPr>
          <a:lstStyle/>
          <a:p>
            <a:pPr marL="0" indent="0">
              <a:buNone/>
            </a:pPr>
            <a:r>
              <a:rPr lang="en-US" sz="1600" dirty="0"/>
              <a:t>A.8.1.1 </a:t>
            </a:r>
            <a:r>
              <a:rPr lang="el-GR" sz="1600" dirty="0"/>
              <a:t>Απογραφή	των παγίων</a:t>
            </a:r>
          </a:p>
          <a:p>
            <a:pPr marL="0" indent="0">
              <a:buNone/>
            </a:pPr>
            <a:r>
              <a:rPr lang="en-US" sz="1600" dirty="0"/>
              <a:t>A.8.1.4 </a:t>
            </a:r>
            <a:r>
              <a:rPr lang="el-GR" sz="1600" dirty="0"/>
              <a:t>Επιστροφή	παγίων</a:t>
            </a:r>
          </a:p>
          <a:p>
            <a:pPr marL="0" indent="0">
              <a:buNone/>
            </a:pPr>
            <a:r>
              <a:rPr lang="en-US" sz="1600" dirty="0"/>
              <a:t>A.8.2.1 </a:t>
            </a:r>
            <a:r>
              <a:rPr lang="el-GR" sz="1600" dirty="0"/>
              <a:t>Ταξινόμηση των πληροφοριών</a:t>
            </a:r>
          </a:p>
          <a:p>
            <a:pPr marL="0" indent="0">
              <a:buNone/>
            </a:pPr>
            <a:r>
              <a:rPr lang="en-US" sz="1600" dirty="0"/>
              <a:t>A.8.2.2 </a:t>
            </a:r>
            <a:r>
              <a:rPr lang="el-GR" sz="1600" dirty="0"/>
              <a:t>Επισήμανση των πληροφοριών</a:t>
            </a:r>
          </a:p>
          <a:p>
            <a:pPr marL="0" indent="0">
              <a:buNone/>
            </a:pPr>
            <a:r>
              <a:rPr lang="en-US" sz="1600" dirty="0"/>
              <a:t>A.8.3.1 </a:t>
            </a:r>
            <a:r>
              <a:rPr lang="el-GR" sz="1600" dirty="0"/>
              <a:t>Διαχείριση των </a:t>
            </a:r>
            <a:r>
              <a:rPr lang="el-GR" sz="1600" dirty="0" err="1"/>
              <a:t>αφαιρούμενων</a:t>
            </a:r>
            <a:r>
              <a:rPr lang="el-GR" sz="1600" dirty="0"/>
              <a:t> μέσων</a:t>
            </a:r>
            <a:endParaRPr lang="en-US" sz="1600" dirty="0"/>
          </a:p>
          <a:p>
            <a:pPr marL="0" indent="0">
              <a:buFont typeface="Calibri" panose="020F0502020204030204" pitchFamily="34" charset="0"/>
              <a:buNone/>
            </a:pPr>
            <a:r>
              <a:rPr lang="en-US" sz="1600" dirty="0"/>
              <a:t>A.8.3.2 </a:t>
            </a:r>
            <a:r>
              <a:rPr lang="el-GR" sz="1600" dirty="0"/>
              <a:t>Απόρριψη των μέσων</a:t>
            </a:r>
            <a:endParaRPr lang="en-US" sz="1600" dirty="0"/>
          </a:p>
        </p:txBody>
      </p:sp>
      <p:sp>
        <p:nvSpPr>
          <p:cNvPr id="5" name="Footer Placeholder 4">
            <a:extLst>
              <a:ext uri="{FF2B5EF4-FFF2-40B4-BE49-F238E27FC236}">
                <a16:creationId xmlns:a16="http://schemas.microsoft.com/office/drawing/2014/main" id="{03C963DF-2378-E8F8-2102-D7053C0FBF6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9AE2DF7-86F4-5B52-D679-200CA1D15F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BBAB9DA7-B920-369C-E018-5F73B327FA74}"/>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grpSp>
        <p:nvGrpSpPr>
          <p:cNvPr id="8" name="Group 7">
            <a:extLst>
              <a:ext uri="{FF2B5EF4-FFF2-40B4-BE49-F238E27FC236}">
                <a16:creationId xmlns:a16="http://schemas.microsoft.com/office/drawing/2014/main" id="{18E11DBD-B95A-DA3B-0983-13C48C4FEA1C}"/>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D75A90CA-F369-E2F1-D1B1-D710F960930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6D319008-CAB2-F407-35E4-05D3EDE9EBA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09465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2F73E-F204-5248-56C6-BE74167BD39E}"/>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F6689D6C-BE0A-0BC1-2B5B-E436F1072BF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C99B309-16FB-0112-9D97-33F6B17C8C1B}"/>
              </a:ext>
            </a:extLst>
          </p:cNvPr>
          <p:cNvSpPr>
            <a:spLocks noGrp="1"/>
          </p:cNvSpPr>
          <p:nvPr>
            <p:ph type="ctrTitle"/>
          </p:nvPr>
        </p:nvSpPr>
        <p:spPr/>
        <p:txBody>
          <a:bodyPr/>
          <a:lstStyle/>
          <a:p>
            <a:r>
              <a:rPr lang="en-US" dirty="0"/>
              <a:t>A.8 </a:t>
            </a:r>
            <a:r>
              <a:rPr lang="el-GR" dirty="0"/>
              <a:t>Διαχείριση παγίων</a:t>
            </a:r>
          </a:p>
        </p:txBody>
      </p:sp>
      <p:sp>
        <p:nvSpPr>
          <p:cNvPr id="5" name="Footer Placeholder 4">
            <a:extLst>
              <a:ext uri="{FF2B5EF4-FFF2-40B4-BE49-F238E27FC236}">
                <a16:creationId xmlns:a16="http://schemas.microsoft.com/office/drawing/2014/main" id="{A216808B-C6A5-9081-E3D3-CD1275EC9D3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4741D0D-54B7-39A0-6669-93D2D266290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90C75CDF-FFE7-4BEC-0DB6-CD23DFD92D74}"/>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0A0E1DF6-57CE-DC01-90D3-78F5747D86A7}"/>
              </a:ext>
            </a:extLst>
          </p:cNvPr>
          <p:cNvSpPr txBox="1">
            <a:spLocks/>
          </p:cNvSpPr>
          <p:nvPr/>
        </p:nvSpPr>
        <p:spPr>
          <a:xfrm>
            <a:off x="796322" y="2635663"/>
            <a:ext cx="6367369" cy="170113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Ιδιοκτησία παγίων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Αποδεκτή χρήση των παγίων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Μεταχείριση παγίων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A.8.3.3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Φυσικά μέσα μεταφοράς</a:t>
            </a:r>
          </a:p>
        </p:txBody>
      </p:sp>
      <p:grpSp>
        <p:nvGrpSpPr>
          <p:cNvPr id="9" name="Group 8">
            <a:extLst>
              <a:ext uri="{FF2B5EF4-FFF2-40B4-BE49-F238E27FC236}">
                <a16:creationId xmlns:a16="http://schemas.microsoft.com/office/drawing/2014/main" id="{374B650B-4B96-F51F-C2DE-34A713B6C1AC}"/>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9B25965-0BDA-0EDB-DFC5-0881243FAE3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C55BAAD7-73AB-AF4E-96D2-1A01DA243F7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50580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l-GR" dirty="0"/>
              <a:t>Πότε</a:t>
            </a:r>
            <a:endParaRPr lang="en-US" dirty="0"/>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l-GR" dirty="0"/>
              <a:t>Χρονοδιάγραμμα:</a:t>
            </a:r>
            <a:endParaRPr lang="en-US" dirty="0"/>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l-GR" dirty="0"/>
              <a:t>Που</a:t>
            </a:r>
            <a:endParaRPr lang="en-US" dirty="0"/>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ONLINE-ONSITE-</a:t>
            </a:r>
            <a:r>
              <a:rPr lang="el-GR" dirty="0"/>
              <a:t>Πληροφορίες για την τοποθεσία</a:t>
            </a:r>
            <a:endParaRPr lang="en-US" dirty="0"/>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l-GR" dirty="0"/>
              <a:t>Πως</a:t>
            </a:r>
            <a:endParaRPr lang="en-US" dirty="0"/>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l-GR" dirty="0"/>
              <a:t>Τρόπος παράδοσης</a:t>
            </a:r>
            <a:endParaRPr lang="en-US" dirty="0"/>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a:xfrm>
            <a:off x="232361" y="6163176"/>
            <a:ext cx="6637071" cy="365125"/>
          </a:xfrm>
        </p:spPr>
        <p:txBody>
          <a:bodyPr/>
          <a:lstStyle/>
          <a:p>
            <a:r>
              <a:rPr lang="en-US" b="1" dirty="0"/>
              <a:t>CSP Training Module Name: Presentation Template Created by Cristiana &amp; Paresh</a:t>
            </a:r>
          </a:p>
        </p:txBody>
      </p:sp>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l-GR" dirty="0">
                <a:solidFill>
                  <a:schemeClr val="accent1"/>
                </a:solidFill>
              </a:rPr>
              <a:t>Διοικητική υποστήριξη κατάρτισης: </a:t>
            </a:r>
            <a:r>
              <a:rPr lang="el-GR" dirty="0"/>
              <a:t>Πότε-Που-Πως</a:t>
            </a:r>
            <a:endParaRPr lang="en-US" dirty="0"/>
          </a:p>
        </p:txBody>
      </p:sp>
      <p:grpSp>
        <p:nvGrpSpPr>
          <p:cNvPr id="18" name="Group 17">
            <a:extLst>
              <a:ext uri="{FF2B5EF4-FFF2-40B4-BE49-F238E27FC236}">
                <a16:creationId xmlns:a16="http://schemas.microsoft.com/office/drawing/2014/main" id="{E8B101EF-089E-8B8E-C653-8EF4BB6BEF09}"/>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EBD66521-2733-B3CC-973F-FADC3604571B}"/>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29337557-1D57-5D39-131C-8760D2CC7038}"/>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7799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4B31-39EE-7355-70BE-A03F574DE91C}"/>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7E03D558-47B5-1C08-46DE-3756D56BEEC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159BDF8-DFDD-4FBC-E380-226C08F2C87D}"/>
              </a:ext>
            </a:extLst>
          </p:cNvPr>
          <p:cNvSpPr>
            <a:spLocks noGrp="1"/>
          </p:cNvSpPr>
          <p:nvPr>
            <p:ph type="ctrTitle"/>
          </p:nvPr>
        </p:nvSpPr>
        <p:spPr/>
        <p:txBody>
          <a:bodyPr/>
          <a:lstStyle/>
          <a:p>
            <a:r>
              <a:rPr lang="en-US" dirty="0"/>
              <a:t>A.8 </a:t>
            </a:r>
            <a:r>
              <a:rPr lang="el-GR" dirty="0"/>
              <a:t>Σύνοψη</a:t>
            </a:r>
          </a:p>
        </p:txBody>
      </p:sp>
      <p:sp>
        <p:nvSpPr>
          <p:cNvPr id="5" name="Footer Placeholder 4">
            <a:extLst>
              <a:ext uri="{FF2B5EF4-FFF2-40B4-BE49-F238E27FC236}">
                <a16:creationId xmlns:a16="http://schemas.microsoft.com/office/drawing/2014/main" id="{83B08AA6-56B8-B13A-B981-298FC2519D5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7365FFA-889F-D097-59FD-129B4745093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FC70F5E2-036A-20A6-6FA2-048C308913DF}"/>
              </a:ext>
            </a:extLst>
          </p:cNvPr>
          <p:cNvGraphicFramePr>
            <a:graphicFrameLocks/>
          </p:cNvGraphicFramePr>
          <p:nvPr/>
        </p:nvGraphicFramePr>
        <p:xfrm>
          <a:off x="796321" y="2053590"/>
          <a:ext cx="5868429" cy="373446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72FCFB02-8EC2-E07E-7F70-E1A39637C1E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338C1894-4AEB-C133-ED9E-59A7F3BAF719}"/>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C4D7E7E3-66E2-0A83-105F-1143D8F3C87D}"/>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772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C9EE7-9DFB-5AD6-372C-5953722BA58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923F38EB-2FDA-3253-100B-93EFC07ADAF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FA72353-9AE9-E434-4589-A032E5464288}"/>
              </a:ext>
            </a:extLst>
          </p:cNvPr>
          <p:cNvSpPr>
            <a:spLocks noGrp="1"/>
          </p:cNvSpPr>
          <p:nvPr>
            <p:ph type="ctrTitle"/>
          </p:nvPr>
        </p:nvSpPr>
        <p:spPr/>
        <p:txBody>
          <a:bodyPr/>
          <a:lstStyle/>
          <a:p>
            <a:r>
              <a:rPr lang="en-US" dirty="0"/>
              <a:t>A.9 </a:t>
            </a:r>
            <a:r>
              <a:rPr lang="el-GR" dirty="0"/>
              <a:t>Έλεγχος	πρόσβασης</a:t>
            </a:r>
          </a:p>
        </p:txBody>
      </p:sp>
      <p:sp>
        <p:nvSpPr>
          <p:cNvPr id="3" name="Content Placeholder 2">
            <a:extLst>
              <a:ext uri="{FF2B5EF4-FFF2-40B4-BE49-F238E27FC236}">
                <a16:creationId xmlns:a16="http://schemas.microsoft.com/office/drawing/2014/main" id="{01078CA2-07FB-1917-A706-3164E0153C4F}"/>
              </a:ext>
            </a:extLst>
          </p:cNvPr>
          <p:cNvSpPr>
            <a:spLocks noGrp="1"/>
          </p:cNvSpPr>
          <p:nvPr>
            <p:ph sz="quarter" idx="17"/>
          </p:nvPr>
        </p:nvSpPr>
        <p:spPr>
          <a:xfrm>
            <a:off x="796321" y="2632748"/>
            <a:ext cx="6367369" cy="1754788"/>
          </a:xfrm>
        </p:spPr>
        <p:txBody>
          <a:bodyPr>
            <a:normAutofit/>
          </a:bodyPr>
          <a:lstStyle/>
          <a:p>
            <a:pPr marL="0" indent="0">
              <a:buNone/>
            </a:pPr>
            <a:r>
              <a:rPr lang="en-US" sz="1600" dirty="0"/>
              <a:t>A.9.1.1 </a:t>
            </a:r>
            <a:r>
              <a:rPr lang="el-GR" sz="1600" dirty="0"/>
              <a:t>Πολιτική για τον έλεγχο πρόσβασης</a:t>
            </a:r>
          </a:p>
          <a:p>
            <a:pPr marL="0" indent="0">
              <a:buNone/>
            </a:pPr>
            <a:r>
              <a:rPr lang="en-US" sz="1600" dirty="0"/>
              <a:t>A.9.2.1 </a:t>
            </a:r>
            <a:r>
              <a:rPr lang="el-GR" sz="1600" dirty="0"/>
              <a:t>Εγγραφή και διαγραφή χρήστη</a:t>
            </a:r>
          </a:p>
          <a:p>
            <a:pPr marL="0" indent="0">
              <a:buNone/>
            </a:pPr>
            <a:r>
              <a:rPr lang="en-US" sz="1600" dirty="0"/>
              <a:t>A.9.2.6 </a:t>
            </a:r>
            <a:r>
              <a:rPr lang="el-GR" sz="1600" dirty="0"/>
              <a:t>Αφαίρεση ή προσαρμογή δικαιωμάτων πρόσβασης</a:t>
            </a:r>
            <a:endParaRPr lang="en-US" sz="1600" dirty="0"/>
          </a:p>
          <a:p>
            <a:pPr marL="0" indent="0">
              <a:buNone/>
            </a:pPr>
            <a:r>
              <a:rPr lang="en-US" sz="1600" dirty="0"/>
              <a:t>A.9.4.1 </a:t>
            </a:r>
            <a:r>
              <a:rPr lang="el-GR" sz="1600" dirty="0"/>
              <a:t>Περιορισμός πρόσβασης στην πληροφορία</a:t>
            </a:r>
          </a:p>
        </p:txBody>
      </p:sp>
      <p:sp>
        <p:nvSpPr>
          <p:cNvPr id="5" name="Footer Placeholder 4">
            <a:extLst>
              <a:ext uri="{FF2B5EF4-FFF2-40B4-BE49-F238E27FC236}">
                <a16:creationId xmlns:a16="http://schemas.microsoft.com/office/drawing/2014/main" id="{CEE5BBCB-77C0-A6E3-FB1C-ED5D71D9F78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D8E6E9D-DD29-9E53-2593-4155D6AF26E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A51CDE0B-5CC0-C6BA-8442-7EABED2E6F85}"/>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grpSp>
        <p:nvGrpSpPr>
          <p:cNvPr id="8" name="Group 7">
            <a:extLst>
              <a:ext uri="{FF2B5EF4-FFF2-40B4-BE49-F238E27FC236}">
                <a16:creationId xmlns:a16="http://schemas.microsoft.com/office/drawing/2014/main" id="{83C6259D-4B1E-976E-7881-D59D7665C9DA}"/>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B1F5CF55-3022-73BA-F1FA-4EB3F895EB4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94563BC0-13C3-7110-9F2B-225408CA9B2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58980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D8F7F-4D1F-DC8C-AF53-32192A2DB8E7}"/>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0F884C37-B916-6468-F674-90129C34929C}"/>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35EF591-7229-67B1-269B-244BA2511883}"/>
              </a:ext>
            </a:extLst>
          </p:cNvPr>
          <p:cNvSpPr>
            <a:spLocks noGrp="1"/>
          </p:cNvSpPr>
          <p:nvPr>
            <p:ph type="ctrTitle"/>
          </p:nvPr>
        </p:nvSpPr>
        <p:spPr/>
        <p:txBody>
          <a:bodyPr/>
          <a:lstStyle/>
          <a:p>
            <a:r>
              <a:rPr lang="en-US" dirty="0"/>
              <a:t>A.9 </a:t>
            </a:r>
            <a:r>
              <a:rPr lang="el-GR" dirty="0"/>
              <a:t>Έλεγχος	πρόσβασης</a:t>
            </a:r>
            <a:r>
              <a:rPr lang="en-US" dirty="0"/>
              <a:t> control</a:t>
            </a:r>
            <a:endParaRPr lang="el-GR" dirty="0"/>
          </a:p>
        </p:txBody>
      </p:sp>
      <p:sp>
        <p:nvSpPr>
          <p:cNvPr id="5" name="Footer Placeholder 4">
            <a:extLst>
              <a:ext uri="{FF2B5EF4-FFF2-40B4-BE49-F238E27FC236}">
                <a16:creationId xmlns:a16="http://schemas.microsoft.com/office/drawing/2014/main" id="{EF2DCCED-D091-D6BF-ADB4-1143D63DB7E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DFEE315-439E-B999-98D5-8AAA7ADC2E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3BAC2B78-1F89-5702-7F71-62CF9146F142}"/>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F5F6869F-4B74-002D-EB18-AD1927BCECC7}"/>
              </a:ext>
            </a:extLst>
          </p:cNvPr>
          <p:cNvSpPr txBox="1">
            <a:spLocks/>
          </p:cNvSpPr>
          <p:nvPr/>
        </p:nvSpPr>
        <p:spPr>
          <a:xfrm>
            <a:off x="796321" y="2632748"/>
            <a:ext cx="6367369" cy="3739772"/>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Πρόσβαση σε δίκτυα και υπηρεσίες δικτύου</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Παροχή πρόσβασης χρήστη</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των προνομιακών δικαιωμάτων πρόσβασης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των απόρρητων πληροφοριών επαλήθευσης ταυτότητας χρηστών</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Ανασκόπηση των δικαιωμάτων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πρόσβαση χρηστών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A.9.3.1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Χρήση απορρήτων πληροφοριών επαλήθευσης ταυτότητας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Ασφαλείς διεργασίες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εισόδου</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στο σύστημα</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Σύστημα διαχείρισης κωδικού πρόσβασης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Χρήση προνομιακών βοηθητικών προγραμμάτων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Έλεγχος πρόσβασης στον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πηγαίο κώδικα προγράμματος</a:t>
            </a:r>
          </a:p>
        </p:txBody>
      </p:sp>
      <p:grpSp>
        <p:nvGrpSpPr>
          <p:cNvPr id="9" name="Group 8">
            <a:extLst>
              <a:ext uri="{FF2B5EF4-FFF2-40B4-BE49-F238E27FC236}">
                <a16:creationId xmlns:a16="http://schemas.microsoft.com/office/drawing/2014/main" id="{1C43B3B5-2C35-B643-96E2-B31E5520DDE5}"/>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C6D9B099-1C4E-0E70-B39E-876B1EA85999}"/>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6CF045E7-0D74-2D8C-397F-09F1EDA7220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23070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AA0F-8BD7-2D97-32A2-239CE2B67036}"/>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3693E7DF-3999-77A3-14A1-B5A975278E16}"/>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B5DB1125-BCBB-3AA0-D70B-D73FEC7743FD}"/>
              </a:ext>
            </a:extLst>
          </p:cNvPr>
          <p:cNvSpPr>
            <a:spLocks noGrp="1"/>
          </p:cNvSpPr>
          <p:nvPr>
            <p:ph type="ctrTitle"/>
          </p:nvPr>
        </p:nvSpPr>
        <p:spPr/>
        <p:txBody>
          <a:bodyPr/>
          <a:lstStyle/>
          <a:p>
            <a:r>
              <a:rPr lang="en-US" dirty="0"/>
              <a:t>A.9 </a:t>
            </a:r>
            <a:r>
              <a:rPr lang="el-GR" dirty="0"/>
              <a:t>Σύνοψη</a:t>
            </a:r>
          </a:p>
        </p:txBody>
      </p:sp>
      <p:sp>
        <p:nvSpPr>
          <p:cNvPr id="5" name="Footer Placeholder 4">
            <a:extLst>
              <a:ext uri="{FF2B5EF4-FFF2-40B4-BE49-F238E27FC236}">
                <a16:creationId xmlns:a16="http://schemas.microsoft.com/office/drawing/2014/main" id="{068DCA42-5978-D422-8847-7DC53032966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64C6D9A4-DF40-ED4D-68DE-74D2D8084B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A35E3414-0FA6-CB4D-3B85-A318AAE19485}"/>
              </a:ext>
            </a:extLst>
          </p:cNvPr>
          <p:cNvGraphicFramePr>
            <a:graphicFrameLocks/>
          </p:cNvGraphicFramePr>
          <p:nvPr/>
        </p:nvGraphicFramePr>
        <p:xfrm>
          <a:off x="824240" y="2053590"/>
          <a:ext cx="6047899" cy="380988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7B789534-E8B8-5D22-E2D5-C581CC9ACC39}"/>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B71A6E49-16AE-A03F-8595-638D0D20600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640FB940-86C5-98BC-9774-89E578422F09}"/>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03415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711A0-C2A1-D6DA-E5B1-6F888AD2D2E3}"/>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ADA40054-7CE1-99C4-B5F4-8ADF6A7ED0D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2BBFAC6-5883-4CCF-858E-35312721F124}"/>
              </a:ext>
            </a:extLst>
          </p:cNvPr>
          <p:cNvSpPr>
            <a:spLocks noGrp="1"/>
          </p:cNvSpPr>
          <p:nvPr>
            <p:ph type="ctrTitle"/>
          </p:nvPr>
        </p:nvSpPr>
        <p:spPr/>
        <p:txBody>
          <a:bodyPr/>
          <a:lstStyle/>
          <a:p>
            <a:r>
              <a:rPr lang="en-US" dirty="0"/>
              <a:t>A.10 </a:t>
            </a:r>
            <a:r>
              <a:rPr lang="el-GR" dirty="0"/>
              <a:t>Κρυπτογράφηση</a:t>
            </a:r>
          </a:p>
        </p:txBody>
      </p:sp>
      <p:sp>
        <p:nvSpPr>
          <p:cNvPr id="5" name="Footer Placeholder 4">
            <a:extLst>
              <a:ext uri="{FF2B5EF4-FFF2-40B4-BE49-F238E27FC236}">
                <a16:creationId xmlns:a16="http://schemas.microsoft.com/office/drawing/2014/main" id="{1BF9CFE1-AE68-19FA-1883-B6CBEC693E0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58B6410-B861-02F8-6B5F-507F5949D9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174BB6D1-7A7D-7691-14ED-DFA80353F908}"/>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EE3156AF-A96A-32CF-4D21-76DF06E3AB4A}"/>
              </a:ext>
            </a:extLst>
          </p:cNvPr>
          <p:cNvSpPr txBox="1">
            <a:spLocks/>
          </p:cNvSpPr>
          <p:nvPr/>
        </p:nvSpPr>
        <p:spPr>
          <a:xfrm>
            <a:off x="796321" y="2632748"/>
            <a:ext cx="6367369" cy="120396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A.10.1.1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Πολιτική για την εφαρμογής 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κρυπτογραφικών ελέγχων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A.10.1.2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κλειδιών</a:t>
            </a:r>
          </a:p>
        </p:txBody>
      </p:sp>
      <p:grpSp>
        <p:nvGrpSpPr>
          <p:cNvPr id="9" name="Group 8">
            <a:extLst>
              <a:ext uri="{FF2B5EF4-FFF2-40B4-BE49-F238E27FC236}">
                <a16:creationId xmlns:a16="http://schemas.microsoft.com/office/drawing/2014/main" id="{FEE5A52E-C5F8-59BB-F647-ACB1524FDEE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AD60C39-00B1-939D-15BA-367ABC055C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45CC306-320A-EAF2-BDA9-34666838C2F5}"/>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82950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A6DBB-0781-5F44-0D1B-3D466887C47E}"/>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29EF3A2-9FDD-8958-D7FC-916F3E3E025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778FBD1D-EE08-F4B0-8816-6BE70D27C5C6}"/>
              </a:ext>
            </a:extLst>
          </p:cNvPr>
          <p:cNvSpPr>
            <a:spLocks noGrp="1"/>
          </p:cNvSpPr>
          <p:nvPr>
            <p:ph type="ctrTitle"/>
          </p:nvPr>
        </p:nvSpPr>
        <p:spPr/>
        <p:txBody>
          <a:bodyPr/>
          <a:lstStyle/>
          <a:p>
            <a:r>
              <a:rPr lang="en-US" dirty="0"/>
              <a:t>A.10 </a:t>
            </a:r>
            <a:r>
              <a:rPr lang="el-GR" dirty="0"/>
              <a:t>Σύνοψη</a:t>
            </a:r>
          </a:p>
        </p:txBody>
      </p:sp>
      <p:sp>
        <p:nvSpPr>
          <p:cNvPr id="5" name="Footer Placeholder 4">
            <a:extLst>
              <a:ext uri="{FF2B5EF4-FFF2-40B4-BE49-F238E27FC236}">
                <a16:creationId xmlns:a16="http://schemas.microsoft.com/office/drawing/2014/main" id="{4941E0FD-80EB-67FA-3985-BDF8BB8E27A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24B62D1-B42E-335B-791C-DAEC130066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AF477776-AA17-59BE-0D7D-06DDA4E66CEA}"/>
              </a:ext>
            </a:extLst>
          </p:cNvPr>
          <p:cNvGraphicFramePr>
            <a:graphicFrameLocks/>
          </p:cNvGraphicFramePr>
          <p:nvPr/>
        </p:nvGraphicFramePr>
        <p:xfrm>
          <a:off x="796321" y="2053589"/>
          <a:ext cx="6085245" cy="3819309"/>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50388DBA-38FF-12F5-FBCD-F2576B7CA9F7}"/>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7693F6E2-D08F-84D5-EEC7-563B6516132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B0BABFD-E5ED-0DD4-08DA-2EC948F59D4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1056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0D73F-CBA8-7ECF-2EF2-7D718CAA5A40}"/>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28B50940-46FE-5E45-EE7F-E72C330D3E5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CC6101A4-C013-A261-2B78-B4190E6C0DC8}"/>
              </a:ext>
            </a:extLst>
          </p:cNvPr>
          <p:cNvSpPr>
            <a:spLocks noGrp="1"/>
          </p:cNvSpPr>
          <p:nvPr>
            <p:ph type="ctrTitle"/>
          </p:nvPr>
        </p:nvSpPr>
        <p:spPr/>
        <p:txBody>
          <a:bodyPr>
            <a:normAutofit/>
          </a:bodyPr>
          <a:lstStyle/>
          <a:p>
            <a:r>
              <a:rPr lang="en-US" dirty="0"/>
              <a:t>A.11 </a:t>
            </a:r>
            <a:r>
              <a:rPr lang="el-GR" dirty="0"/>
              <a:t>Φυσική και περιβαλλοντική ασφάλεια</a:t>
            </a:r>
          </a:p>
        </p:txBody>
      </p:sp>
      <p:sp>
        <p:nvSpPr>
          <p:cNvPr id="5" name="Footer Placeholder 4">
            <a:extLst>
              <a:ext uri="{FF2B5EF4-FFF2-40B4-BE49-F238E27FC236}">
                <a16:creationId xmlns:a16="http://schemas.microsoft.com/office/drawing/2014/main" id="{01658144-E78B-0D46-E352-74CA7E9D24C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5FF64BF-5FB0-4BFF-84DA-8EEE1897F53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C718E8DF-E762-07E4-A9C2-F73536F94CA7}"/>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8" name="Content Placeholder 2">
            <a:extLst>
              <a:ext uri="{FF2B5EF4-FFF2-40B4-BE49-F238E27FC236}">
                <a16:creationId xmlns:a16="http://schemas.microsoft.com/office/drawing/2014/main" id="{4E1D0F28-233A-0976-CA4B-87EA9A71B708}"/>
              </a:ext>
            </a:extLst>
          </p:cNvPr>
          <p:cNvSpPr txBox="1">
            <a:spLocks/>
          </p:cNvSpPr>
          <p:nvPr/>
        </p:nvSpPr>
        <p:spPr>
          <a:xfrm>
            <a:off x="796321" y="2632748"/>
            <a:ext cx="6367369" cy="213721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Περίμετρος φυσικής ασφάλειας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Απομάκρυνση παγίων</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A.11.2.6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Ασφάλεια εξοπλισμού και</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παγίων εκτός εγκαταστάσεων</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A.11.2.7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Ασφαλής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απόρριψη ή επαναχρησιμοποίηση εξοπλισμού</a:t>
            </a:r>
          </a:p>
        </p:txBody>
      </p:sp>
      <p:grpSp>
        <p:nvGrpSpPr>
          <p:cNvPr id="9" name="Group 8">
            <a:extLst>
              <a:ext uri="{FF2B5EF4-FFF2-40B4-BE49-F238E27FC236}">
                <a16:creationId xmlns:a16="http://schemas.microsoft.com/office/drawing/2014/main" id="{415F1FA2-C1C8-F98F-9C7E-AF1F6321A25B}"/>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A70D657-46E4-BF25-7EFD-FB05177AFA79}"/>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F48329D1-1A2E-73C4-4950-2893235B9B9A}"/>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49822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2FA9-D916-F664-5031-58BEC3924106}"/>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C44937D6-6BC9-4B48-FFE2-39B439B84805}"/>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FB0FFFB2-A1CF-4BA4-4B5C-A7CC9998C2E0}"/>
              </a:ext>
            </a:extLst>
          </p:cNvPr>
          <p:cNvSpPr>
            <a:spLocks noGrp="1"/>
          </p:cNvSpPr>
          <p:nvPr>
            <p:ph type="ctrTitle"/>
          </p:nvPr>
        </p:nvSpPr>
        <p:spPr/>
        <p:txBody>
          <a:bodyPr/>
          <a:lstStyle/>
          <a:p>
            <a:r>
              <a:rPr lang="en-US" dirty="0"/>
              <a:t>A.11 </a:t>
            </a:r>
            <a:r>
              <a:rPr lang="el-GR" dirty="0"/>
              <a:t>Φυσική και περιβαλλοντική ασφάλεια</a:t>
            </a:r>
          </a:p>
        </p:txBody>
      </p:sp>
      <p:sp>
        <p:nvSpPr>
          <p:cNvPr id="5" name="Footer Placeholder 4">
            <a:extLst>
              <a:ext uri="{FF2B5EF4-FFF2-40B4-BE49-F238E27FC236}">
                <a16:creationId xmlns:a16="http://schemas.microsoft.com/office/drawing/2014/main" id="{7F85562F-5F0D-B1EE-BD81-E415060F6C1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20767C6-4D60-7131-B3C6-5CC36CFAA44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6E7D5039-2C1E-6EE2-5799-ABCDF295C508}"/>
              </a:ext>
            </a:extLst>
          </p:cNvPr>
          <p:cNvSpPr txBox="1">
            <a:spLocks/>
          </p:cNvSpPr>
          <p:nvPr/>
        </p:nvSpPr>
        <p:spPr>
          <a:xfrm>
            <a:off x="824241" y="2043688"/>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3F24043F-FE57-B8A8-955F-60FDB2E38F87}"/>
              </a:ext>
            </a:extLst>
          </p:cNvPr>
          <p:cNvSpPr txBox="1">
            <a:spLocks/>
          </p:cNvSpPr>
          <p:nvPr/>
        </p:nvSpPr>
        <p:spPr>
          <a:xfrm>
            <a:off x="796321" y="2424929"/>
            <a:ext cx="6367369" cy="3865845"/>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Έλεγχοι φυσικών εγγραφών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Ασφάλιση γραφείων, αιθουσών και εγκαταστάσεων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Προστασία έναντι εξωτερικών και περιβαλλοντικών απειλών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Εργασία σε ασφαλείς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τομείς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A.11.1.6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Τομείς παράδοσης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και φόρτωσης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Τοποθέτηση και προστασία εξοπλισμού</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Υπηρεσίες κοινής ωφέλειας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Ασφάλεια καλωδίωσης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Συντήρηση εξοπλισμού</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A.11.2.8 </a:t>
            </a:r>
            <a:r>
              <a:rPr kumimoji="0" lang="el-GR" sz="1600" b="0" i="0" u="none" strike="noStrike" kern="1200" cap="none" spc="0" normalizeH="0" baseline="0" noProof="0" dirty="0" err="1">
                <a:ln>
                  <a:noFill/>
                </a:ln>
                <a:solidFill>
                  <a:srgbClr val="000000"/>
                </a:solidFill>
                <a:effectLst/>
                <a:uLnTx/>
                <a:uFillTx/>
                <a:latin typeface="Century Gothic"/>
                <a:ea typeface="+mn-ea"/>
                <a:cs typeface="+mn-cs"/>
              </a:rPr>
              <a:t>Ανεπίβλεπτος</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 εξοπλισμός χρήστη</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A.11.2.9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Πολιτική για εκκαθάριση γραφείου και εκκαθάριση οθόνης</a:t>
            </a:r>
          </a:p>
        </p:txBody>
      </p:sp>
      <p:grpSp>
        <p:nvGrpSpPr>
          <p:cNvPr id="9" name="Group 8">
            <a:extLst>
              <a:ext uri="{FF2B5EF4-FFF2-40B4-BE49-F238E27FC236}">
                <a16:creationId xmlns:a16="http://schemas.microsoft.com/office/drawing/2014/main" id="{FAC874BB-95B5-5679-66E1-923A50256D1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C184BA9-FF29-179A-53FB-5E048727B9C4}"/>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32BF78C4-CB5F-183B-C391-8C20E7B3F79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86213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DBA3-E935-84B0-C8DD-FD5FCDACB8A5}"/>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AEC2EEF-F437-414E-6837-3B937D01674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981F9795-FB0C-FE72-BA55-8569B0927A0E}"/>
              </a:ext>
            </a:extLst>
          </p:cNvPr>
          <p:cNvSpPr>
            <a:spLocks noGrp="1"/>
          </p:cNvSpPr>
          <p:nvPr>
            <p:ph type="ctrTitle"/>
          </p:nvPr>
        </p:nvSpPr>
        <p:spPr/>
        <p:txBody>
          <a:bodyPr/>
          <a:lstStyle/>
          <a:p>
            <a:r>
              <a:rPr lang="en-US" dirty="0"/>
              <a:t>A.11 </a:t>
            </a:r>
            <a:r>
              <a:rPr lang="el-GR" dirty="0"/>
              <a:t>Σύνοψη</a:t>
            </a:r>
          </a:p>
        </p:txBody>
      </p:sp>
      <p:sp>
        <p:nvSpPr>
          <p:cNvPr id="5" name="Footer Placeholder 4">
            <a:extLst>
              <a:ext uri="{FF2B5EF4-FFF2-40B4-BE49-F238E27FC236}">
                <a16:creationId xmlns:a16="http://schemas.microsoft.com/office/drawing/2014/main" id="{3E6C5515-250F-33A5-3C6D-5202D5F0A3B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B77D7DE-649F-018C-E84F-868135692D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9F8B4132-84F0-2317-0B72-A6BA77ACFD17}"/>
              </a:ext>
            </a:extLst>
          </p:cNvPr>
          <p:cNvGraphicFramePr>
            <a:graphicFrameLocks/>
          </p:cNvGraphicFramePr>
          <p:nvPr/>
        </p:nvGraphicFramePr>
        <p:xfrm>
          <a:off x="796321" y="2053589"/>
          <a:ext cx="6038111" cy="403508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4E7A90EA-BE05-01F6-D4F0-EEF3400E5AF9}"/>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7328D3C1-FF4C-D9AC-1702-8494ADF0016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A4EA09C-C429-1C41-FD12-9523DE432CC9}"/>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00997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482C-2F0F-FA86-A343-DFF81DE889C2}"/>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B046C7C5-C09E-717D-B6FA-19FE7C72E718}"/>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5EDD30F-00E1-20D0-87CD-34F8A6707F9B}"/>
              </a:ext>
            </a:extLst>
          </p:cNvPr>
          <p:cNvSpPr>
            <a:spLocks noGrp="1"/>
          </p:cNvSpPr>
          <p:nvPr>
            <p:ph type="ctrTitle"/>
          </p:nvPr>
        </p:nvSpPr>
        <p:spPr/>
        <p:txBody>
          <a:bodyPr/>
          <a:lstStyle/>
          <a:p>
            <a:r>
              <a:rPr lang="en-US" dirty="0"/>
              <a:t>A.12 </a:t>
            </a:r>
            <a:r>
              <a:rPr lang="el-GR" dirty="0"/>
              <a:t>Ασφάλεια λειτουργιών</a:t>
            </a:r>
          </a:p>
        </p:txBody>
      </p:sp>
      <p:sp>
        <p:nvSpPr>
          <p:cNvPr id="5" name="Footer Placeholder 4">
            <a:extLst>
              <a:ext uri="{FF2B5EF4-FFF2-40B4-BE49-F238E27FC236}">
                <a16:creationId xmlns:a16="http://schemas.microsoft.com/office/drawing/2014/main" id="{EFF97AAF-EE5E-DF0A-6B63-3450041BBB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D6B43B3A-9662-99CF-F229-F6372EF8D5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2C4E5116-C5A4-663A-9FB8-FA6AF48AF2B6}"/>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8" name="Content Placeholder 2">
            <a:extLst>
              <a:ext uri="{FF2B5EF4-FFF2-40B4-BE49-F238E27FC236}">
                <a16:creationId xmlns:a16="http://schemas.microsoft.com/office/drawing/2014/main" id="{C73CEC7E-FFDB-E5CB-3D2A-E7D144C5B629}"/>
              </a:ext>
            </a:extLst>
          </p:cNvPr>
          <p:cNvSpPr txBox="1">
            <a:spLocks/>
          </p:cNvSpPr>
          <p:nvPr/>
        </p:nvSpPr>
        <p:spPr>
          <a:xfrm>
            <a:off x="796321" y="2632748"/>
            <a:ext cx="6367369" cy="283479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αλλαγών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Διαχωρισμός περιβάλλοντος ανάπτυξης, δοκιμών και λειτουργικού περιβάλλοντος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Έλεγχοι έναντι κακόβουλων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λογισμικών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A.12.3.1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Αντίγραφα ασφαλείας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Τήρηση αρχείου ημερολογίου συμβάντων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Συγχρονισμός ρολογιού</a:t>
            </a:r>
          </a:p>
        </p:txBody>
      </p:sp>
      <p:grpSp>
        <p:nvGrpSpPr>
          <p:cNvPr id="9" name="Group 8">
            <a:extLst>
              <a:ext uri="{FF2B5EF4-FFF2-40B4-BE49-F238E27FC236}">
                <a16:creationId xmlns:a16="http://schemas.microsoft.com/office/drawing/2014/main" id="{35CB7B99-2D4E-D78E-CCD0-F7990537E458}"/>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59341D41-058E-F076-0A08-7800A6A5D30F}"/>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AF5D55ED-1D05-1754-2D9E-8B52D308849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9360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GR" dirty="0"/>
              <a:t>Προτάσεις αξίας</a:t>
            </a:r>
            <a:endParaRPr lang="en-US"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GR" dirty="0"/>
              <a:t>Οφέλη για τους συμμετέχοντες</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grpSp>
        <p:nvGrpSpPr>
          <p:cNvPr id="2" name="Group 1">
            <a:extLst>
              <a:ext uri="{FF2B5EF4-FFF2-40B4-BE49-F238E27FC236}">
                <a16:creationId xmlns:a16="http://schemas.microsoft.com/office/drawing/2014/main" id="{2A28E6F5-17AA-C2E2-4830-E809B2508E7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66D668E-62C0-62F3-8740-82DD531563B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29FD837F-7605-A3B7-46BC-D7FF90D532EB}"/>
                </a:ext>
              </a:extLst>
            </p:cNvPr>
            <p:cNvPicPr>
              <a:picLocks noChangeAspect="1"/>
            </p:cNvPicPr>
            <p:nvPr/>
          </p:nvPicPr>
          <p:blipFill>
            <a:blip r:embed="rId4"/>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2E68AC72-2D91-757C-39E4-A6AD48505BA4}"/>
              </a:ext>
            </a:extLst>
          </p:cNvPr>
          <p:cNvSpPr txBox="1">
            <a:spLocks/>
          </p:cNvSpPr>
          <p:nvPr/>
        </p:nvSpPr>
        <p:spPr>
          <a:xfrm>
            <a:off x="6498130" y="1977017"/>
            <a:ext cx="5541470" cy="2523962"/>
          </a:xfrm>
          <a:prstGeom prst="rect">
            <a:avLst/>
          </a:prstGeom>
        </p:spPr>
        <p:txBody>
          <a:bodyPr vert="horz" lIns="91440" tIns="0" rIns="0" bIns="45720" rtlCol="0">
            <a:noAutofit/>
          </a:bodyPr>
          <a:lstStyle>
            <a:lvl1pPr marL="274320" indent="-27432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Char char="o"/>
              <a:defRPr sz="1400" kern="1200">
                <a:solidFill>
                  <a:schemeClr val="bg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pPr>
            <a:r>
              <a:rPr lang="el-GR" sz="1200" dirty="0"/>
              <a:t>Επίπεδο εκπαιδευτικής ενότητας:</a:t>
            </a:r>
            <a:r>
              <a:rPr lang="en-US" sz="1200" dirty="0"/>
              <a:t> </a:t>
            </a:r>
            <a:r>
              <a:rPr lang="el-GR" sz="1200" dirty="0"/>
              <a:t>Προχωρημένο</a:t>
            </a:r>
            <a:endParaRPr lang="en-US" sz="1200" dirty="0"/>
          </a:p>
          <a:p>
            <a:pPr>
              <a:spcBef>
                <a:spcPts val="600"/>
              </a:spcBef>
            </a:pPr>
            <a:r>
              <a:rPr lang="el-GR" sz="1200" dirty="0"/>
              <a:t>Επαγγελματική κατάρτιση στον τομέα της </a:t>
            </a:r>
            <a:r>
              <a:rPr lang="el-GR" sz="1200" dirty="0" err="1"/>
              <a:t>κυβερνοασφάλειας</a:t>
            </a:r>
            <a:r>
              <a:rPr lang="el-GR" sz="1200" dirty="0"/>
              <a:t> </a:t>
            </a:r>
            <a:endParaRPr lang="en-US" sz="1200" dirty="0"/>
          </a:p>
          <a:p>
            <a:pPr>
              <a:spcBef>
                <a:spcPts val="600"/>
              </a:spcBef>
            </a:pPr>
            <a:r>
              <a:rPr lang="el-GR" sz="1200" dirty="0"/>
              <a:t>Ανάπτυξη πρακτικών δεξιοτήτων</a:t>
            </a:r>
            <a:endParaRPr lang="en-US" sz="1200" dirty="0"/>
          </a:p>
          <a:p>
            <a:pPr>
              <a:spcBef>
                <a:spcPts val="600"/>
              </a:spcBef>
            </a:pPr>
            <a:r>
              <a:rPr lang="el-GR" sz="1200" dirty="0"/>
              <a:t>Ευθυγράμμιση με το Ευρωπαϊκό Πλαίσιο Δεξιοτήτων </a:t>
            </a:r>
            <a:r>
              <a:rPr lang="el-GR" sz="1200" dirty="0" err="1"/>
              <a:t>Κυβερνοασφάλειας</a:t>
            </a:r>
            <a:endParaRPr lang="el-GR" sz="1200" dirty="0"/>
          </a:p>
          <a:p>
            <a:pPr>
              <a:spcBef>
                <a:spcPts val="600"/>
              </a:spcBef>
            </a:pPr>
            <a:r>
              <a:rPr lang="el-GR" sz="1200" dirty="0"/>
              <a:t>Τεχνογνωσία αιχμής από εμπειρογνώμονες της βιομηχανίας και των πανεπιστημίων</a:t>
            </a:r>
          </a:p>
          <a:p>
            <a:pPr>
              <a:spcBef>
                <a:spcPts val="600"/>
              </a:spcBef>
            </a:pPr>
            <a:r>
              <a:rPr lang="el-GR" sz="1200" dirty="0"/>
              <a:t>Εξειδικευμένες πληροφορίες για τον τομέα της Υγείας</a:t>
            </a:r>
          </a:p>
          <a:p>
            <a:pPr>
              <a:spcBef>
                <a:spcPts val="600"/>
              </a:spcBef>
            </a:pPr>
            <a:r>
              <a:rPr lang="el-GR" sz="1200" dirty="0"/>
              <a:t>Πιστοποιητικό ολοκλήρωσης της εκπαίδευσης</a:t>
            </a:r>
          </a:p>
          <a:p>
            <a:pPr>
              <a:spcBef>
                <a:spcPts val="600"/>
              </a:spcBef>
            </a:pPr>
            <a:r>
              <a:rPr lang="el-GR" sz="1200" dirty="0"/>
              <a:t>Βοηθά στην ανάπτυξη δεξιοτήτων και στην εξέλιξη της σταδιοδρομίας </a:t>
            </a:r>
            <a:endParaRPr lang="en-US" sz="1200" dirty="0"/>
          </a:p>
        </p:txBody>
      </p:sp>
    </p:spTree>
    <p:extLst>
      <p:ext uri="{BB962C8B-B14F-4D97-AF65-F5344CB8AC3E}">
        <p14:creationId xmlns:p14="http://schemas.microsoft.com/office/powerpoint/2010/main" val="600642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639D-92AA-06DD-5D3B-8703446B4EB5}"/>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27EADC0C-E292-2B64-29A1-1C02934159E5}"/>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B235FFD-56F6-1ACA-7147-8A3F0E0899D7}"/>
              </a:ext>
            </a:extLst>
          </p:cNvPr>
          <p:cNvSpPr>
            <a:spLocks noGrp="1"/>
          </p:cNvSpPr>
          <p:nvPr>
            <p:ph type="ctrTitle"/>
          </p:nvPr>
        </p:nvSpPr>
        <p:spPr/>
        <p:txBody>
          <a:bodyPr/>
          <a:lstStyle/>
          <a:p>
            <a:r>
              <a:rPr lang="en-US" dirty="0"/>
              <a:t>A.12 </a:t>
            </a:r>
            <a:r>
              <a:rPr lang="el-GR" dirty="0"/>
              <a:t>Ασφάλεια λειτουργιών</a:t>
            </a:r>
          </a:p>
        </p:txBody>
      </p:sp>
      <p:sp>
        <p:nvSpPr>
          <p:cNvPr id="5" name="Footer Placeholder 4">
            <a:extLst>
              <a:ext uri="{FF2B5EF4-FFF2-40B4-BE49-F238E27FC236}">
                <a16:creationId xmlns:a16="http://schemas.microsoft.com/office/drawing/2014/main" id="{230EDC6A-51AB-DDB7-5A21-BAA5EE3B71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087E9CC-D870-AEB1-FA63-E2554535D3F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4FC775B5-4E7B-E1A1-5D8C-E7ACC60356D6}"/>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4BB38890-6D30-C3A2-E764-04339771325D}"/>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Τεκμηριωμένες λειτουργικές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διαδικασίες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χωρητικότητας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Τήρηση αρχείου ημερολογίου συμβάντων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Αρχεία ημερολογίου διαχειριστή και</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χειριστή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A.12.5.1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Εγκατάσταση λειτουργικού σε λειτουργικά συστήματα</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A.12.6.1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των τεχνικών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τρωτοτήτων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A.12.6.2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Περιορισμοί στην εγκατάσταση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λογισμικού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A.12.7.1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Έλεγχοι επιθεώρησης 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πληροφοριακών συστημάτων</a:t>
            </a:r>
          </a:p>
        </p:txBody>
      </p:sp>
      <p:grpSp>
        <p:nvGrpSpPr>
          <p:cNvPr id="9" name="Group 8">
            <a:extLst>
              <a:ext uri="{FF2B5EF4-FFF2-40B4-BE49-F238E27FC236}">
                <a16:creationId xmlns:a16="http://schemas.microsoft.com/office/drawing/2014/main" id="{3FF49C7D-731B-BD84-2FA1-23F864D909A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7D696A9B-359C-A250-B961-C8DF5185986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AFD2247F-A93F-EB68-449F-B9751B6FB1C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27722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34C77-C58E-BC5F-814E-1E62490EFB92}"/>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3A0AF888-65EC-C0EC-2177-A4D3CA13FAB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AB74B9E-289F-1671-718C-0363D886A71A}"/>
              </a:ext>
            </a:extLst>
          </p:cNvPr>
          <p:cNvSpPr>
            <a:spLocks noGrp="1"/>
          </p:cNvSpPr>
          <p:nvPr>
            <p:ph type="ctrTitle"/>
          </p:nvPr>
        </p:nvSpPr>
        <p:spPr/>
        <p:txBody>
          <a:bodyPr/>
          <a:lstStyle/>
          <a:p>
            <a:r>
              <a:rPr lang="en-US" dirty="0"/>
              <a:t>A.12 </a:t>
            </a:r>
            <a:r>
              <a:rPr lang="el-GR" dirty="0"/>
              <a:t>Σύνοψη</a:t>
            </a:r>
          </a:p>
        </p:txBody>
      </p:sp>
      <p:sp>
        <p:nvSpPr>
          <p:cNvPr id="5" name="Footer Placeholder 4">
            <a:extLst>
              <a:ext uri="{FF2B5EF4-FFF2-40B4-BE49-F238E27FC236}">
                <a16:creationId xmlns:a16="http://schemas.microsoft.com/office/drawing/2014/main" id="{4D1A4AF0-A66B-A6CC-6309-A2FA9A1EC01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3FA7867-9821-75A5-7676-27534C82A5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8B1B1BBA-10D8-65D6-3C0D-15DF55F738D3}"/>
              </a:ext>
            </a:extLst>
          </p:cNvPr>
          <p:cNvGraphicFramePr>
            <a:graphicFrameLocks/>
          </p:cNvGraphicFramePr>
          <p:nvPr/>
        </p:nvGraphicFramePr>
        <p:xfrm>
          <a:off x="796322" y="1968749"/>
          <a:ext cx="6188940" cy="378160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1A018301-3B8A-F6DD-78F8-F62DA94DE3DB}"/>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3EA82800-156E-CB98-7F98-4265980ABBA5}"/>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5B2364B0-6D95-DDB3-C0C5-52C9515854DD}"/>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33558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BE447-DF3E-DF71-CBEF-B01CF8026115}"/>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50C037E0-5779-8323-0F8E-381EC02E70A9}"/>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ABD67A1-A01A-0E5C-EE00-BCA619B5994E}"/>
              </a:ext>
            </a:extLst>
          </p:cNvPr>
          <p:cNvSpPr>
            <a:spLocks noGrp="1"/>
          </p:cNvSpPr>
          <p:nvPr>
            <p:ph type="ctrTitle"/>
          </p:nvPr>
        </p:nvSpPr>
        <p:spPr/>
        <p:txBody>
          <a:bodyPr/>
          <a:lstStyle/>
          <a:p>
            <a:r>
              <a:rPr lang="en-US" dirty="0"/>
              <a:t>A.13 </a:t>
            </a:r>
            <a:r>
              <a:rPr lang="el-GR" dirty="0"/>
              <a:t>Ασφάλεια επικοινωνιών</a:t>
            </a:r>
          </a:p>
        </p:txBody>
      </p:sp>
      <p:sp>
        <p:nvSpPr>
          <p:cNvPr id="5" name="Footer Placeholder 4">
            <a:extLst>
              <a:ext uri="{FF2B5EF4-FFF2-40B4-BE49-F238E27FC236}">
                <a16:creationId xmlns:a16="http://schemas.microsoft.com/office/drawing/2014/main" id="{6B94658C-CFAB-3FFB-38F0-CA4916AB216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3E2BEDD-A02B-99C0-5467-0794D6AF93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9110D74A-91A8-5BDF-31C2-F947FDC448ED}"/>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8" name="Content Placeholder 2">
            <a:extLst>
              <a:ext uri="{FF2B5EF4-FFF2-40B4-BE49-F238E27FC236}">
                <a16:creationId xmlns:a16="http://schemas.microsoft.com/office/drawing/2014/main" id="{6051DDEC-7255-07AB-8331-5A7B376E1807}"/>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Συμφωνίες εμπιστευτικότητας	ή μη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γνωστοποίησης</a:t>
            </a:r>
          </a:p>
        </p:txBody>
      </p:sp>
      <p:grpSp>
        <p:nvGrpSpPr>
          <p:cNvPr id="9" name="Group 8">
            <a:extLst>
              <a:ext uri="{FF2B5EF4-FFF2-40B4-BE49-F238E27FC236}">
                <a16:creationId xmlns:a16="http://schemas.microsoft.com/office/drawing/2014/main" id="{CE4EFF10-C1D3-F72E-3D88-CEFD18E3EE9C}"/>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4D408452-2CD3-2A76-2F8C-51DEF86F712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7E3D9239-1347-3605-CB85-B3D01306418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80497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4FB6F-6E4F-D533-9351-22B1327632FA}"/>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5A126D36-93B0-3532-9FD6-C05FF146AC00}"/>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15ED38ED-361B-A359-67B5-A129C9CDD101}"/>
              </a:ext>
            </a:extLst>
          </p:cNvPr>
          <p:cNvSpPr>
            <a:spLocks noGrp="1"/>
          </p:cNvSpPr>
          <p:nvPr>
            <p:ph type="ctrTitle"/>
          </p:nvPr>
        </p:nvSpPr>
        <p:spPr/>
        <p:txBody>
          <a:bodyPr/>
          <a:lstStyle/>
          <a:p>
            <a:r>
              <a:rPr lang="en-US" dirty="0"/>
              <a:t>A.13 </a:t>
            </a:r>
            <a:r>
              <a:rPr lang="el-GR" dirty="0"/>
              <a:t>Ασφάλεια επικοινωνιών</a:t>
            </a:r>
          </a:p>
        </p:txBody>
      </p:sp>
      <p:sp>
        <p:nvSpPr>
          <p:cNvPr id="5" name="Footer Placeholder 4">
            <a:extLst>
              <a:ext uri="{FF2B5EF4-FFF2-40B4-BE49-F238E27FC236}">
                <a16:creationId xmlns:a16="http://schemas.microsoft.com/office/drawing/2014/main" id="{751A161F-398C-927C-BF51-09D3EC17B56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D94855A-A194-4F42-8B6A-3E572B4D9CD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A9055CF5-40C0-70F0-A413-C89510FB06D9}"/>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0F9BFB8E-CF23-9676-44A4-CD72FD6D54A6}"/>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Έλεγχοι δικτύου</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Ασφάλεια	των υπηρεσιών δικτύου</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Διαχωρισμός στα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δίκτυα</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Πολιτικές και διαδικασίες για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 μεταφορά</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Συμφωνίες για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μεταφορά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Ηλεκτρονικά μηνύματα</a:t>
            </a:r>
          </a:p>
        </p:txBody>
      </p:sp>
      <p:grpSp>
        <p:nvGrpSpPr>
          <p:cNvPr id="9" name="Group 8">
            <a:extLst>
              <a:ext uri="{FF2B5EF4-FFF2-40B4-BE49-F238E27FC236}">
                <a16:creationId xmlns:a16="http://schemas.microsoft.com/office/drawing/2014/main" id="{D3393271-8DD7-F2C8-03DD-AB313D31414D}"/>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49A2C3B8-E440-3AB8-4CB0-78A5073A9D0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A7C3782-005D-DC0A-2E6B-6BB27769AB8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98319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30EC2-3779-A371-6CCA-FF6BBA7AC340}"/>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45BB6C54-8D21-4DDB-B54A-792BBC105DC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633D3FD2-1E15-BF6B-203A-42B96095BF27}"/>
              </a:ext>
            </a:extLst>
          </p:cNvPr>
          <p:cNvSpPr>
            <a:spLocks noGrp="1"/>
          </p:cNvSpPr>
          <p:nvPr>
            <p:ph type="ctrTitle"/>
          </p:nvPr>
        </p:nvSpPr>
        <p:spPr/>
        <p:txBody>
          <a:bodyPr/>
          <a:lstStyle/>
          <a:p>
            <a:r>
              <a:rPr lang="en-US" dirty="0"/>
              <a:t>A.13 </a:t>
            </a:r>
            <a:r>
              <a:rPr lang="el-GR" dirty="0"/>
              <a:t>Σύνοψη</a:t>
            </a:r>
          </a:p>
        </p:txBody>
      </p:sp>
      <p:sp>
        <p:nvSpPr>
          <p:cNvPr id="5" name="Footer Placeholder 4">
            <a:extLst>
              <a:ext uri="{FF2B5EF4-FFF2-40B4-BE49-F238E27FC236}">
                <a16:creationId xmlns:a16="http://schemas.microsoft.com/office/drawing/2014/main" id="{A75C650B-A981-63F8-0E21-6A4F11067D1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EA97CA0-FEDF-1B79-A679-E1438E739A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28D9CBAD-0B5D-1306-78C5-BC3A0DD55A52}"/>
              </a:ext>
            </a:extLst>
          </p:cNvPr>
          <p:cNvGraphicFramePr>
            <a:graphicFrameLocks/>
          </p:cNvGraphicFramePr>
          <p:nvPr/>
        </p:nvGraphicFramePr>
        <p:xfrm>
          <a:off x="796322" y="1968749"/>
          <a:ext cx="6113525" cy="396071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FC3DD233-D353-44C8-01A1-B6F1373DBBAF}"/>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5534E0E9-C760-AEED-B01E-2816952F610A}"/>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589D27EA-F59A-2386-78B9-72D7F956A43A}"/>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93514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38113-3155-C462-D95E-2933355E527B}"/>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213695E5-0376-04ED-9B8A-4173802A7B98}"/>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B7CD237F-A0A2-0439-AEB8-3857557755A4}"/>
              </a:ext>
            </a:extLst>
          </p:cNvPr>
          <p:cNvSpPr>
            <a:spLocks noGrp="1"/>
          </p:cNvSpPr>
          <p:nvPr>
            <p:ph type="ctrTitle"/>
          </p:nvPr>
        </p:nvSpPr>
        <p:spPr/>
        <p:txBody>
          <a:bodyPr>
            <a:normAutofit/>
          </a:bodyPr>
          <a:lstStyle/>
          <a:p>
            <a:r>
              <a:rPr lang="en-US" dirty="0"/>
              <a:t>A.14 </a:t>
            </a:r>
            <a:r>
              <a:rPr lang="el-GR" dirty="0"/>
              <a:t>Απόκτηση, ανάπτυξη και συντήρηση συστήματος</a:t>
            </a:r>
          </a:p>
        </p:txBody>
      </p:sp>
      <p:sp>
        <p:nvSpPr>
          <p:cNvPr id="5" name="Footer Placeholder 4">
            <a:extLst>
              <a:ext uri="{FF2B5EF4-FFF2-40B4-BE49-F238E27FC236}">
                <a16:creationId xmlns:a16="http://schemas.microsoft.com/office/drawing/2014/main" id="{50DEB183-70C7-8D40-5BFF-30D9FD681C2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BEDC7E9-E1F1-81A1-7087-9F10986320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827BBFF1-EB96-B545-6F8F-CE696D921E0A}"/>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8" name="Content Placeholder 2">
            <a:extLst>
              <a:ext uri="{FF2B5EF4-FFF2-40B4-BE49-F238E27FC236}">
                <a16:creationId xmlns:a16="http://schemas.microsoft.com/office/drawing/2014/main" id="{79629F6D-8745-7505-F46F-156C654204E9}"/>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Μοναδική ταυτοποίηση των υποκειμένων περίθαλψης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Επικύρωση δεδομένων εξόδου</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A.14.1.3.1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Δημόσια διαθέσιμες πληροφορίες για την υγεία</a:t>
            </a:r>
          </a:p>
        </p:txBody>
      </p:sp>
      <p:grpSp>
        <p:nvGrpSpPr>
          <p:cNvPr id="9" name="Group 8">
            <a:extLst>
              <a:ext uri="{FF2B5EF4-FFF2-40B4-BE49-F238E27FC236}">
                <a16:creationId xmlns:a16="http://schemas.microsoft.com/office/drawing/2014/main" id="{FFFDBF20-F055-EBA5-68E6-19635CF07BB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932CDF0-3AAD-D018-DD67-C6ABD3305A0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6246BDC7-5060-9F47-66B0-B09D842B111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52556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D396-1B44-D1E7-6886-2A2EBA6E69F3}"/>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020D7973-1CA6-B86C-C285-E51795507D44}"/>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FF995A5-9F73-84D4-63AB-227E027DC79C}"/>
              </a:ext>
            </a:extLst>
          </p:cNvPr>
          <p:cNvSpPr>
            <a:spLocks noGrp="1"/>
          </p:cNvSpPr>
          <p:nvPr>
            <p:ph type="ctrTitle"/>
          </p:nvPr>
        </p:nvSpPr>
        <p:spPr/>
        <p:txBody>
          <a:bodyPr>
            <a:normAutofit/>
          </a:bodyPr>
          <a:lstStyle/>
          <a:p>
            <a:r>
              <a:rPr lang="en-US" dirty="0"/>
              <a:t>A.14 </a:t>
            </a:r>
            <a:r>
              <a:rPr lang="el-GR" dirty="0"/>
              <a:t>Απόκτηση, ανάπτυξη και συντήρηση συστήματος</a:t>
            </a:r>
          </a:p>
        </p:txBody>
      </p:sp>
      <p:sp>
        <p:nvSpPr>
          <p:cNvPr id="5" name="Footer Placeholder 4">
            <a:extLst>
              <a:ext uri="{FF2B5EF4-FFF2-40B4-BE49-F238E27FC236}">
                <a16:creationId xmlns:a16="http://schemas.microsoft.com/office/drawing/2014/main" id="{01724B80-94A7-1EB1-D1E2-5094EF7FFAC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C75F51A-F806-A2CC-7822-1AA19C6CF69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DAB2D6EA-219D-FB22-0147-256C16706AC2}"/>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B1E1F833-096B-7A4C-227B-3C7E360D8212}"/>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Ανάλυση και προδιαγραφή απαιτήσεων πληροφοριακών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συστημάτων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Ασφάλιση των υπηρεσιών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εφαρμογής στα δημόσια δίκτυα</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Προστασία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συναλλαγών των υπηρεσιών εφαρμογής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Πολιτική ασφαλούς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ανάπτυξης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Διαδικασίες ελέγχου των αλλαγών συστήματος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Τεχνική ανασκόπηση των εφαρμογών μετά τις αλλαγές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της λειτουργικής πλατφόρμας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9788F43B-F67C-C67B-7E3F-5D13A96BFA41}"/>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EDE9293A-560A-CA77-DA9F-4FFC8727DA3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C754695-D136-4C10-368D-AE78DB86F7C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49815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8F54-2C7E-90B6-0FFF-B1E3D36D836B}"/>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5D3AAC4A-DE75-B03A-D4C0-8861D043BAF6}"/>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63BE8E5A-E5C7-83CB-C5FB-1EDFA165CDE3}"/>
              </a:ext>
            </a:extLst>
          </p:cNvPr>
          <p:cNvSpPr>
            <a:spLocks noGrp="1"/>
          </p:cNvSpPr>
          <p:nvPr>
            <p:ph type="ctrTitle"/>
          </p:nvPr>
        </p:nvSpPr>
        <p:spPr/>
        <p:txBody>
          <a:bodyPr>
            <a:normAutofit/>
          </a:bodyPr>
          <a:lstStyle/>
          <a:p>
            <a:r>
              <a:rPr lang="en-US" dirty="0"/>
              <a:t>A.14 </a:t>
            </a:r>
            <a:r>
              <a:rPr lang="el-GR" dirty="0"/>
              <a:t>Απόκτηση, ανάπτυξη και συντήρηση συστήματος</a:t>
            </a:r>
          </a:p>
        </p:txBody>
      </p:sp>
      <p:sp>
        <p:nvSpPr>
          <p:cNvPr id="5" name="Footer Placeholder 4">
            <a:extLst>
              <a:ext uri="{FF2B5EF4-FFF2-40B4-BE49-F238E27FC236}">
                <a16:creationId xmlns:a16="http://schemas.microsoft.com/office/drawing/2014/main" id="{D54DE921-3A9B-223C-B6FD-F2E69C76941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DAB7FCA-78BC-AB92-8729-0896E556FA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D35C9B3E-566D-BF35-1B7B-3E9DDAA46F25}"/>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ADE25504-C407-4F44-C960-EE1E5B338B9B}"/>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Περιορισμοί σε αλλαγές στα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πακέτα λογισμικού</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Αρχές μηχανικής ασφαλούς συστήματος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A.14.2.6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Ασφαλές περιβάλλον ανάπτυξης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A.14.2.7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Ανάπτυξη	που ανατίθεται σε</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Εξωτερικά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A.14.2.8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Δοκιμές ασφάλειας του</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συστήματος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A.14.2.9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Δοκιμές αποδοχής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τους συστήματος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A.14.3.1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Προστασία δεδομένων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δοκιμών</a:t>
            </a:r>
          </a:p>
        </p:txBody>
      </p:sp>
      <p:grpSp>
        <p:nvGrpSpPr>
          <p:cNvPr id="9" name="Group 8">
            <a:extLst>
              <a:ext uri="{FF2B5EF4-FFF2-40B4-BE49-F238E27FC236}">
                <a16:creationId xmlns:a16="http://schemas.microsoft.com/office/drawing/2014/main" id="{0151BE29-AAF4-8D3D-4250-A2C1115B5918}"/>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EA48ADE-E102-499A-2FD0-81FF0EAB1A4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2CD460C-9A14-14F5-E9A3-0814ABD404B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41493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C5B1-D4C8-BF09-7A5E-A5126E2E152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749AD3BF-FCA2-47D3-D030-FE477C06C2E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FD51ECC-E437-C63E-98F2-A84DE2B64804}"/>
              </a:ext>
            </a:extLst>
          </p:cNvPr>
          <p:cNvSpPr>
            <a:spLocks noGrp="1"/>
          </p:cNvSpPr>
          <p:nvPr>
            <p:ph type="ctrTitle"/>
          </p:nvPr>
        </p:nvSpPr>
        <p:spPr/>
        <p:txBody>
          <a:bodyPr>
            <a:normAutofit/>
          </a:bodyPr>
          <a:lstStyle/>
          <a:p>
            <a:r>
              <a:rPr lang="en-US" dirty="0"/>
              <a:t>A.14 </a:t>
            </a:r>
            <a:r>
              <a:rPr lang="el-GR" dirty="0"/>
              <a:t>Σύνοψη</a:t>
            </a:r>
          </a:p>
        </p:txBody>
      </p:sp>
      <p:sp>
        <p:nvSpPr>
          <p:cNvPr id="5" name="Footer Placeholder 4">
            <a:extLst>
              <a:ext uri="{FF2B5EF4-FFF2-40B4-BE49-F238E27FC236}">
                <a16:creationId xmlns:a16="http://schemas.microsoft.com/office/drawing/2014/main" id="{6C3AB8A9-0B30-C005-E741-9DD06F5B5E1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13439C2-E890-0C12-C9CC-AD0B113D08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E4FA4C9F-29B7-04B3-68AA-53F1D6552CBB}"/>
              </a:ext>
            </a:extLst>
          </p:cNvPr>
          <p:cNvGraphicFramePr>
            <a:graphicFrameLocks/>
          </p:cNvGraphicFramePr>
          <p:nvPr/>
        </p:nvGraphicFramePr>
        <p:xfrm>
          <a:off x="796321" y="1940468"/>
          <a:ext cx="6113525" cy="389472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64BC996F-2684-DEC7-44F3-56F0470678C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A4CC90FB-AAD9-62BC-B7B3-DBE9CA42244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7D5B230-7CA3-1564-A151-D655A802B1B6}"/>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5293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FE277-20AB-999F-C6B8-DB673EB322B3}"/>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92CF7DBA-BE78-FEA4-C829-B0FFE3DBAF0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981D73A-20D6-FCB3-EC08-67054350BBEF}"/>
              </a:ext>
            </a:extLst>
          </p:cNvPr>
          <p:cNvSpPr>
            <a:spLocks noGrp="1"/>
          </p:cNvSpPr>
          <p:nvPr>
            <p:ph type="ctrTitle"/>
          </p:nvPr>
        </p:nvSpPr>
        <p:spPr/>
        <p:txBody>
          <a:bodyPr>
            <a:normAutofit/>
          </a:bodyPr>
          <a:lstStyle/>
          <a:p>
            <a:r>
              <a:rPr lang="en-US" dirty="0"/>
              <a:t>A.15 </a:t>
            </a:r>
            <a:r>
              <a:rPr lang="el-GR" dirty="0"/>
              <a:t>Σχέσεις	με προμηθευτές</a:t>
            </a:r>
          </a:p>
        </p:txBody>
      </p:sp>
      <p:sp>
        <p:nvSpPr>
          <p:cNvPr id="5" name="Footer Placeholder 4">
            <a:extLst>
              <a:ext uri="{FF2B5EF4-FFF2-40B4-BE49-F238E27FC236}">
                <a16:creationId xmlns:a16="http://schemas.microsoft.com/office/drawing/2014/main" id="{6B0283AB-6BA5-78DB-5639-B506CA645F7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605C70CC-17C1-AFC6-74AE-5162BCB9004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46038CB2-51A1-971B-991C-83F669586621}"/>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8" name="Content Placeholder 2">
            <a:extLst>
              <a:ext uri="{FF2B5EF4-FFF2-40B4-BE49-F238E27FC236}">
                <a16:creationId xmlns:a16="http://schemas.microsoft.com/office/drawing/2014/main" id="{5FF98CEF-A81C-9572-7D9A-C620A91437C4}"/>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Πολιτική ασφάλειας	 πληροφοριών για τις σχέσεις με προμηθευτές</a:t>
            </a:r>
          </a:p>
        </p:txBody>
      </p:sp>
      <p:grpSp>
        <p:nvGrpSpPr>
          <p:cNvPr id="9" name="Group 8">
            <a:extLst>
              <a:ext uri="{FF2B5EF4-FFF2-40B4-BE49-F238E27FC236}">
                <a16:creationId xmlns:a16="http://schemas.microsoft.com/office/drawing/2014/main" id="{7E7F63CB-8DBE-1099-1FFB-1518E5121563}"/>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8712737D-F62E-B9C1-BDA2-5529D713D9F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509FAD93-98D0-E0DF-9233-29FE399E1746}"/>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12354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GR" dirty="0"/>
              <a:t>Ποιος</a:t>
            </a:r>
            <a:endParaRPr lang="en-US"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r>
              <a:rPr lang="el-GR" dirty="0"/>
              <a:t>Προφίλ των συμμετεχόντων στην εκπαίδευση</a:t>
            </a:r>
            <a:endParaRPr lang="en-US" dirty="0"/>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grpSp>
        <p:nvGrpSpPr>
          <p:cNvPr id="2" name="Group 1">
            <a:extLst>
              <a:ext uri="{FF2B5EF4-FFF2-40B4-BE49-F238E27FC236}">
                <a16:creationId xmlns:a16="http://schemas.microsoft.com/office/drawing/2014/main" id="{B26D347A-20E7-4DC2-0806-08257411B6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0F2EEB5-C1DE-5F47-D5EF-241DF9662E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4B6AACB-8573-5E98-CEF7-AD314E69B5CE}"/>
                </a:ext>
              </a:extLst>
            </p:cNvPr>
            <p:cNvPicPr>
              <a:picLocks noChangeAspect="1"/>
            </p:cNvPicPr>
            <p:nvPr/>
          </p:nvPicPr>
          <p:blipFill>
            <a:blip r:embed="rId4"/>
            <a:stretch>
              <a:fillRect/>
            </a:stretch>
          </p:blipFill>
          <p:spPr>
            <a:xfrm>
              <a:off x="6709092" y="5483822"/>
              <a:ext cx="1764001" cy="612000"/>
            </a:xfrm>
            <a:prstGeom prst="rect">
              <a:avLst/>
            </a:prstGeom>
          </p:spPr>
        </p:pic>
      </p:grpSp>
      <p:sp>
        <p:nvSpPr>
          <p:cNvPr id="7" name="Text Placeholder 14">
            <a:extLst>
              <a:ext uri="{FF2B5EF4-FFF2-40B4-BE49-F238E27FC236}">
                <a16:creationId xmlns:a16="http://schemas.microsoft.com/office/drawing/2014/main" id="{AD85A782-732C-5494-E3E9-806167A90644}"/>
              </a:ext>
            </a:extLst>
          </p:cNvPr>
          <p:cNvSpPr txBox="1">
            <a:spLocks/>
          </p:cNvSpPr>
          <p:nvPr/>
        </p:nvSpPr>
        <p:spPr>
          <a:xfrm>
            <a:off x="6498131" y="1977017"/>
            <a:ext cx="4289474" cy="2569866"/>
          </a:xfrm>
          <a:prstGeom prst="rect">
            <a:avLst/>
          </a:prstGeom>
        </p:spPr>
        <p:txBody>
          <a:bodyPr vert="horz" lIns="91440" tIns="0" rIns="0" bIns="45720" rtlCol="0">
            <a:normAutofit/>
          </a:bodyPr>
          <a:lstStyle>
            <a:lvl1pPr marL="274320" indent="-27432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Char char="o"/>
              <a:defRPr sz="1400" kern="1200">
                <a:solidFill>
                  <a:schemeClr val="bg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a:t>Επαγγελματίες πληροφορικής</a:t>
            </a:r>
          </a:p>
          <a:p>
            <a:r>
              <a:rPr lang="el-GR"/>
              <a:t>Επαγγελματίες σε θέματα ασφάλειας (Πληροφοριών)</a:t>
            </a:r>
          </a:p>
          <a:p>
            <a:r>
              <a:rPr lang="el-GR"/>
              <a:t>Διευθυντές επιχειρήσεων</a:t>
            </a:r>
          </a:p>
          <a:p>
            <a:pPr marL="0" indent="0">
              <a:buFont typeface="Courier New" panose="02070309020205020404" pitchFamily="49" charset="0"/>
              <a:buNone/>
            </a:pPr>
            <a:r>
              <a:rPr lang="el-GR"/>
              <a:t>και κάθε άλλον επαγγελματία που χρειάζεται ή θέλει να κατανοήσει τις βασικές έννοιες που σχετίζονται με τη διαχείριση κινδύνων</a:t>
            </a:r>
            <a:r>
              <a:rPr lang="en-US"/>
              <a:t> </a:t>
            </a:r>
            <a:r>
              <a:rPr lang="el-GR"/>
              <a:t>της κυβερνοασφάλειας και τη διακυβέρνηση.</a:t>
            </a:r>
            <a:endParaRPr lang="en-US" dirty="0"/>
          </a:p>
        </p:txBody>
      </p:sp>
    </p:spTree>
    <p:extLst>
      <p:ext uri="{BB962C8B-B14F-4D97-AF65-F5344CB8AC3E}">
        <p14:creationId xmlns:p14="http://schemas.microsoft.com/office/powerpoint/2010/main" val="463479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401C7-A1EF-92BE-E169-B97839F4EF56}"/>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F8E52330-3757-81FB-B2A2-38DB6BC756F5}"/>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949E5063-5AD7-C037-7231-9E26E4A0A09C}"/>
              </a:ext>
            </a:extLst>
          </p:cNvPr>
          <p:cNvSpPr>
            <a:spLocks noGrp="1"/>
          </p:cNvSpPr>
          <p:nvPr>
            <p:ph type="ctrTitle"/>
          </p:nvPr>
        </p:nvSpPr>
        <p:spPr/>
        <p:txBody>
          <a:bodyPr>
            <a:normAutofit/>
          </a:bodyPr>
          <a:lstStyle/>
          <a:p>
            <a:r>
              <a:rPr lang="en-US" dirty="0"/>
              <a:t>A.15 Supplier relationships</a:t>
            </a:r>
            <a:endParaRPr lang="el-GR" dirty="0"/>
          </a:p>
        </p:txBody>
      </p:sp>
      <p:sp>
        <p:nvSpPr>
          <p:cNvPr id="5" name="Footer Placeholder 4">
            <a:extLst>
              <a:ext uri="{FF2B5EF4-FFF2-40B4-BE49-F238E27FC236}">
                <a16:creationId xmlns:a16="http://schemas.microsoft.com/office/drawing/2014/main" id="{A62AA123-9CB0-9272-10C5-A2C826AF893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9A4A8E3-807E-9FAC-0BB6-3D51B9C85E6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F1335E37-2F17-101E-C002-7AA60BC98142}"/>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E33BAFF9-4B71-626E-01B7-3C7825F0B857}"/>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Αντιμετώπιση της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ασφάλειας εντός των συμβάσεων με τον προμηθευτή</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Αλυσίδα εφοδιασμού τεχνολογίας πληροφοριών και επικοινωνίας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Παρακολούθηση και</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ανασκόπηση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υπηρεσιών των προμηθευτών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αλλαγών στις υπηρεσίες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προμηθευτών</a:t>
            </a:r>
          </a:p>
        </p:txBody>
      </p:sp>
      <p:grpSp>
        <p:nvGrpSpPr>
          <p:cNvPr id="9" name="Group 8">
            <a:extLst>
              <a:ext uri="{FF2B5EF4-FFF2-40B4-BE49-F238E27FC236}">
                <a16:creationId xmlns:a16="http://schemas.microsoft.com/office/drawing/2014/main" id="{6264A37A-A8B8-B4E3-CCDC-B5D0D23720CB}"/>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E04A19D-D4F1-42C8-D944-8983D58EB15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EBBDD2C8-744A-BBB8-49AD-922A47FB343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3104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158D2-8CCD-D4D8-5DAE-F0089B1CDD92}"/>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F0DD0325-60E6-9EDD-D2CC-CD2B08AE24D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D3F212F-215A-F7BD-2A47-573173D8769E}"/>
              </a:ext>
            </a:extLst>
          </p:cNvPr>
          <p:cNvSpPr>
            <a:spLocks noGrp="1"/>
          </p:cNvSpPr>
          <p:nvPr>
            <p:ph type="ctrTitle"/>
          </p:nvPr>
        </p:nvSpPr>
        <p:spPr/>
        <p:txBody>
          <a:bodyPr>
            <a:normAutofit/>
          </a:bodyPr>
          <a:lstStyle/>
          <a:p>
            <a:r>
              <a:rPr lang="en-US" dirty="0"/>
              <a:t>A.15 </a:t>
            </a:r>
            <a:r>
              <a:rPr lang="el-GR" dirty="0"/>
              <a:t>Σύνοψη</a:t>
            </a:r>
          </a:p>
        </p:txBody>
      </p:sp>
      <p:sp>
        <p:nvSpPr>
          <p:cNvPr id="5" name="Footer Placeholder 4">
            <a:extLst>
              <a:ext uri="{FF2B5EF4-FFF2-40B4-BE49-F238E27FC236}">
                <a16:creationId xmlns:a16="http://schemas.microsoft.com/office/drawing/2014/main" id="{671087DF-FC63-FEC5-E6ED-11E324F5AC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9DC3874-29D5-AB8A-45AE-23491CF2DB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341279EE-58CC-6F00-41C2-1937A464FBA8}"/>
              </a:ext>
            </a:extLst>
          </p:cNvPr>
          <p:cNvGraphicFramePr>
            <a:graphicFrameLocks/>
          </p:cNvGraphicFramePr>
          <p:nvPr/>
        </p:nvGraphicFramePr>
        <p:xfrm>
          <a:off x="796322" y="1940468"/>
          <a:ext cx="6141806" cy="398899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1A8D5ABC-9E8F-4A39-9303-B8893D9BC763}"/>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E9869B0A-FFA8-9D1A-8C4B-D9B37C8DA12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EF7661E-A5C9-D3CA-FB41-FBCAADD38F3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26321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43B0-78D8-EF78-6FBA-27A8F691071C}"/>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7FCE13E0-6DEF-F35B-1460-E2F016EF2F1B}"/>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F6A773D2-3D9A-1D54-5B0C-FCD9BB9D7701}"/>
              </a:ext>
            </a:extLst>
          </p:cNvPr>
          <p:cNvSpPr>
            <a:spLocks noGrp="1"/>
          </p:cNvSpPr>
          <p:nvPr>
            <p:ph type="ctrTitle"/>
          </p:nvPr>
        </p:nvSpPr>
        <p:spPr/>
        <p:txBody>
          <a:bodyPr>
            <a:normAutofit fontScale="90000"/>
          </a:bodyPr>
          <a:lstStyle/>
          <a:p>
            <a:r>
              <a:rPr lang="en-US" dirty="0"/>
              <a:t>A.16 </a:t>
            </a:r>
            <a:r>
              <a:rPr lang="el-GR" dirty="0"/>
              <a:t> Διαχείριση περιστατικών στην	ασφάλεια πληροφοριών</a:t>
            </a:r>
          </a:p>
        </p:txBody>
      </p:sp>
      <p:sp>
        <p:nvSpPr>
          <p:cNvPr id="5" name="Footer Placeholder 4">
            <a:extLst>
              <a:ext uri="{FF2B5EF4-FFF2-40B4-BE49-F238E27FC236}">
                <a16:creationId xmlns:a16="http://schemas.microsoft.com/office/drawing/2014/main" id="{0DD2F79E-BDB0-4DC5-3480-69BB663DCD1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5867467-9CFF-8CF0-9B4C-21980118BC6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97BA7FE3-D680-D5C5-680D-F05A87C661D0}"/>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Έλεγχοι ειδικά για την υγεία</a:t>
            </a:r>
          </a:p>
        </p:txBody>
      </p:sp>
      <p:sp>
        <p:nvSpPr>
          <p:cNvPr id="8" name="Content Placeholder 2">
            <a:extLst>
              <a:ext uri="{FF2B5EF4-FFF2-40B4-BE49-F238E27FC236}">
                <a16:creationId xmlns:a16="http://schemas.microsoft.com/office/drawing/2014/main" id="{8F33C337-FA52-A88F-52AA-DFC422D43660}"/>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Αναφορά	συμβάντων στην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ασφάλεια πληροφοριών</a:t>
            </a:r>
          </a:p>
        </p:txBody>
      </p:sp>
      <p:grpSp>
        <p:nvGrpSpPr>
          <p:cNvPr id="9" name="Group 8">
            <a:extLst>
              <a:ext uri="{FF2B5EF4-FFF2-40B4-BE49-F238E27FC236}">
                <a16:creationId xmlns:a16="http://schemas.microsoft.com/office/drawing/2014/main" id="{D7C44E25-44DE-5CA9-6AF7-42B0E2C84AA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F95319F2-0B7D-FE7B-8963-9E68CA00224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8B42B1AF-0756-1DB9-6B14-A3F2B34B634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17047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2A8BF-F2A5-9253-6177-17D3093B4880}"/>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C9596BFA-4916-21DC-58F3-B6150E94A9D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F01A98E-FCE4-58F2-4FE4-C1D2A4264C12}"/>
              </a:ext>
            </a:extLst>
          </p:cNvPr>
          <p:cNvSpPr>
            <a:spLocks noGrp="1"/>
          </p:cNvSpPr>
          <p:nvPr>
            <p:ph type="ctrTitle"/>
          </p:nvPr>
        </p:nvSpPr>
        <p:spPr/>
        <p:txBody>
          <a:bodyPr>
            <a:normAutofit fontScale="90000"/>
          </a:bodyPr>
          <a:lstStyle/>
          <a:p>
            <a:r>
              <a:rPr lang="en-US" dirty="0"/>
              <a:t>A.16 </a:t>
            </a:r>
            <a:r>
              <a:rPr lang="el-GR" dirty="0"/>
              <a:t>Διαχείριση περιστατικών στην	ασφάλεια πληροφοριών</a:t>
            </a:r>
          </a:p>
        </p:txBody>
      </p:sp>
      <p:sp>
        <p:nvSpPr>
          <p:cNvPr id="5" name="Footer Placeholder 4">
            <a:extLst>
              <a:ext uri="{FF2B5EF4-FFF2-40B4-BE49-F238E27FC236}">
                <a16:creationId xmlns:a16="http://schemas.microsoft.com/office/drawing/2014/main" id="{551868FF-637B-D091-0903-1176ADEF610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8A9DFF3-0979-8212-DB07-461C0980823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369C0C7F-29D4-4D10-8366-24C83C41970E}"/>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E8E36F4A-8AF5-C443-323B-820D91E45FD9}"/>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16.1.1 </a:t>
            </a:r>
            <a:r>
              <a:rPr kumimoji="0" lang="el-GR" sz="1600" b="0" i="0" u="none" strike="noStrike" kern="1200" cap="none" spc="0" normalizeH="0" baseline="0" noProof="0" dirty="0" err="1">
                <a:ln>
                  <a:noFill/>
                </a:ln>
                <a:solidFill>
                  <a:srgbClr val="000000"/>
                </a:solidFill>
                <a:effectLst/>
                <a:uLnTx/>
                <a:uFillTx/>
                <a:latin typeface="Century Gothic"/>
                <a:ea typeface="+mn-ea"/>
                <a:cs typeface="+mn-cs"/>
              </a:rPr>
              <a:t>Υπευθυνότητες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και</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διαδικασίες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Αναφορά	αδυναμιών στην ασφάλεια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Αξιολόγηση των συμβάντων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στην ασφάλεια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πληροφοριών και</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λήψη αποφάσεων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Ανταπόκριση σε περιστατικά</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στην ασφάλεια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16.1.6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Διδάγματα από</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τα περιστατικά στην ασφάλεια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16.1.7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Συλλογή αποδεικτικών στοιχείων</a:t>
            </a:r>
          </a:p>
        </p:txBody>
      </p:sp>
      <p:grpSp>
        <p:nvGrpSpPr>
          <p:cNvPr id="9" name="Group 8">
            <a:extLst>
              <a:ext uri="{FF2B5EF4-FFF2-40B4-BE49-F238E27FC236}">
                <a16:creationId xmlns:a16="http://schemas.microsoft.com/office/drawing/2014/main" id="{B8021A2D-52B4-3A97-C0B2-676E3EC99D84}"/>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0FED0178-9468-83FF-46F9-A0DC79CBA8A9}"/>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E7A4128C-AC6F-4C95-9599-F03AEDA03C8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4182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1A233-748F-AB11-9B6C-43FF972EBAF1}"/>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F476C13-1AD9-5FEE-F4C2-8AF562C9D43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288F461D-836A-73DC-4A82-B9D403B2035A}"/>
              </a:ext>
            </a:extLst>
          </p:cNvPr>
          <p:cNvSpPr>
            <a:spLocks noGrp="1"/>
          </p:cNvSpPr>
          <p:nvPr>
            <p:ph type="ctrTitle"/>
          </p:nvPr>
        </p:nvSpPr>
        <p:spPr/>
        <p:txBody>
          <a:bodyPr>
            <a:normAutofit/>
          </a:bodyPr>
          <a:lstStyle/>
          <a:p>
            <a:r>
              <a:rPr lang="en-US" dirty="0"/>
              <a:t>A.16 </a:t>
            </a:r>
            <a:r>
              <a:rPr lang="el-GR" dirty="0"/>
              <a:t>Σύνοψη</a:t>
            </a:r>
          </a:p>
        </p:txBody>
      </p:sp>
      <p:sp>
        <p:nvSpPr>
          <p:cNvPr id="5" name="Footer Placeholder 4">
            <a:extLst>
              <a:ext uri="{FF2B5EF4-FFF2-40B4-BE49-F238E27FC236}">
                <a16:creationId xmlns:a16="http://schemas.microsoft.com/office/drawing/2014/main" id="{93BAAC44-E904-24CE-2AA5-2953995E66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FFABA42-A4A6-6FB6-69B6-D0587378EE2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D91B10E0-9CBB-3C3D-D0E2-07DE02D30941}"/>
              </a:ext>
            </a:extLst>
          </p:cNvPr>
          <p:cNvGraphicFramePr>
            <a:graphicFrameLocks/>
          </p:cNvGraphicFramePr>
          <p:nvPr/>
        </p:nvGraphicFramePr>
        <p:xfrm>
          <a:off x="796322" y="1978175"/>
          <a:ext cx="6094672" cy="3800455"/>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256D3D04-2257-FB42-0E8A-B25DAF30E7C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92FA3A42-B058-782B-E2BC-BD59E2C17440}"/>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7E94D44-616B-99F5-FF74-9FAA003E7ED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56232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FE7E6-BCED-9706-B075-31622340EB44}"/>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9E3FBDB8-94FF-80E2-F15D-BEB330C44F3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4FABB37-2CAA-8C1C-D03E-B2FE945F8A60}"/>
              </a:ext>
            </a:extLst>
          </p:cNvPr>
          <p:cNvSpPr>
            <a:spLocks noGrp="1"/>
          </p:cNvSpPr>
          <p:nvPr>
            <p:ph type="ctrTitle"/>
          </p:nvPr>
        </p:nvSpPr>
        <p:spPr/>
        <p:txBody>
          <a:bodyPr>
            <a:normAutofit fontScale="90000"/>
          </a:bodyPr>
          <a:lstStyle/>
          <a:p>
            <a:r>
              <a:rPr lang="en-US" dirty="0"/>
              <a:t>A.17 </a:t>
            </a:r>
            <a:r>
              <a:rPr lang="el-GR" dirty="0"/>
              <a:t>Πτυχές της ασφάλειας πληροφοριών	στη διαχείριση της επιχειρησιακής συνέχειας</a:t>
            </a:r>
          </a:p>
        </p:txBody>
      </p:sp>
      <p:sp>
        <p:nvSpPr>
          <p:cNvPr id="5" name="Footer Placeholder 4">
            <a:extLst>
              <a:ext uri="{FF2B5EF4-FFF2-40B4-BE49-F238E27FC236}">
                <a16:creationId xmlns:a16="http://schemas.microsoft.com/office/drawing/2014/main" id="{286223E0-2912-3A71-6C68-67EBE46D2E1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6D30331-8131-D2BA-4187-0DDB8C155C3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135ED6BD-3B41-58C0-D94D-D50927627824}"/>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F488B8D8-5709-DE08-F71E-BA1829538886}"/>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Προγραμματισμός της συνεχιζόμενης ασφάλειας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Υλοποίηση της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συνεχιζόμενης ασφάλειας πληροφοριών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Επαλήθευση, ανασκόπηση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και αποτίμηση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της συνεχιζόμενης ασφάλειας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Διαθεσιμότητα εγκαταστάσεων επεξεργασίας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πληροφοριών</a:t>
            </a:r>
          </a:p>
        </p:txBody>
      </p:sp>
      <p:grpSp>
        <p:nvGrpSpPr>
          <p:cNvPr id="9" name="Group 8">
            <a:extLst>
              <a:ext uri="{FF2B5EF4-FFF2-40B4-BE49-F238E27FC236}">
                <a16:creationId xmlns:a16="http://schemas.microsoft.com/office/drawing/2014/main" id="{14FBF22A-437F-DFC6-EE92-EB3404245E7D}"/>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536E48C-77A3-CF9F-B7CE-0336CF0DA9C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AE0686D-1E44-4998-E1F2-61E751E8607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30178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AA0B-5BED-E9E5-CF22-3498BB3D6966}"/>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5F31E5B2-B69F-331D-EA46-0DA68C2CFA3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95BC67C1-F02F-1696-CB03-AE79CB2774B7}"/>
              </a:ext>
            </a:extLst>
          </p:cNvPr>
          <p:cNvSpPr>
            <a:spLocks noGrp="1"/>
          </p:cNvSpPr>
          <p:nvPr>
            <p:ph type="ctrTitle"/>
          </p:nvPr>
        </p:nvSpPr>
        <p:spPr/>
        <p:txBody>
          <a:bodyPr>
            <a:normAutofit/>
          </a:bodyPr>
          <a:lstStyle/>
          <a:p>
            <a:r>
              <a:rPr lang="en-US" dirty="0"/>
              <a:t>A.17 </a:t>
            </a:r>
            <a:r>
              <a:rPr lang="el-GR" dirty="0"/>
              <a:t>Σύνοψη</a:t>
            </a:r>
          </a:p>
        </p:txBody>
      </p:sp>
      <p:sp>
        <p:nvSpPr>
          <p:cNvPr id="5" name="Footer Placeholder 4">
            <a:extLst>
              <a:ext uri="{FF2B5EF4-FFF2-40B4-BE49-F238E27FC236}">
                <a16:creationId xmlns:a16="http://schemas.microsoft.com/office/drawing/2014/main" id="{16BD3559-4E4A-1F1E-5535-D29DDE5687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DC6ACB9-01D2-986B-53E3-645E4AE1FA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EC53F067-B4C8-4064-B921-2FE4A5F19CB8}"/>
              </a:ext>
            </a:extLst>
          </p:cNvPr>
          <p:cNvGraphicFramePr>
            <a:graphicFrameLocks/>
          </p:cNvGraphicFramePr>
          <p:nvPr/>
        </p:nvGraphicFramePr>
        <p:xfrm>
          <a:off x="796321" y="1987602"/>
          <a:ext cx="6066391" cy="3923004"/>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88C32F59-154D-51DE-582B-762A7C5DEF1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F23F79D1-8E0E-F579-7B39-38D82BF0FA2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6DECB5A-D319-3364-1E19-7778E2EA8DF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323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C4454-B687-968C-4466-05313BEB65BA}"/>
            </a:ext>
          </a:extLst>
        </p:cNvPr>
        <p:cNvGrpSpPr/>
        <p:nvPr/>
      </p:nvGrpSpPr>
      <p:grpSpPr>
        <a:xfrm>
          <a:off x="0" y="0"/>
          <a:ext cx="0" cy="0"/>
          <a:chOff x="0" y="0"/>
          <a:chExt cx="0" cy="0"/>
        </a:xfrm>
      </p:grpSpPr>
      <p:pic>
        <p:nvPicPr>
          <p:cNvPr id="9" name="Picture Placeholder 10">
            <a:extLst>
              <a:ext uri="{FF2B5EF4-FFF2-40B4-BE49-F238E27FC236}">
                <a16:creationId xmlns:a16="http://schemas.microsoft.com/office/drawing/2014/main" id="{08AEDB35-CDD1-ECE9-0C39-A6400F3BB9BB}"/>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D21D438-1C28-525F-5A90-2538CF87B235}"/>
              </a:ext>
            </a:extLst>
          </p:cNvPr>
          <p:cNvSpPr>
            <a:spLocks noGrp="1"/>
          </p:cNvSpPr>
          <p:nvPr>
            <p:ph type="ctrTitle"/>
          </p:nvPr>
        </p:nvSpPr>
        <p:spPr/>
        <p:txBody>
          <a:bodyPr>
            <a:normAutofit/>
          </a:bodyPr>
          <a:lstStyle/>
          <a:p>
            <a:r>
              <a:rPr lang="en-US" dirty="0"/>
              <a:t>A.18 </a:t>
            </a:r>
            <a:r>
              <a:rPr lang="el-GR" dirty="0"/>
              <a:t>Συμμόρφωση</a:t>
            </a:r>
          </a:p>
        </p:txBody>
      </p:sp>
      <p:sp>
        <p:nvSpPr>
          <p:cNvPr id="5" name="Footer Placeholder 4">
            <a:extLst>
              <a:ext uri="{FF2B5EF4-FFF2-40B4-BE49-F238E27FC236}">
                <a16:creationId xmlns:a16="http://schemas.microsoft.com/office/drawing/2014/main" id="{15499B6B-2F91-CAEA-97DA-0EC69F7FC28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DACDED6C-26C1-668A-AAAC-F4FC5B6E89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E1730D4D-E5B6-387E-F9EE-DB5C0A5EF70C}"/>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1" i="0" u="none" strike="noStrike" kern="1200" cap="none" spc="0" normalizeH="0" baseline="0" noProof="0" dirty="0">
                <a:ln>
                  <a:noFill/>
                </a:ln>
                <a:solidFill>
                  <a:srgbClr val="000000"/>
                </a:solidFill>
                <a:effectLst/>
                <a:uLnTx/>
                <a:uFillTx/>
                <a:latin typeface="Century Gothic"/>
                <a:ea typeface="+mn-ea"/>
                <a:cs typeface="+mn-cs"/>
              </a:rPr>
              <a:t>Μη ειδικοί για την υγεία έλεγχοι</a:t>
            </a:r>
          </a:p>
        </p:txBody>
      </p:sp>
      <p:sp>
        <p:nvSpPr>
          <p:cNvPr id="8" name="Content Placeholder 2">
            <a:extLst>
              <a:ext uri="{FF2B5EF4-FFF2-40B4-BE49-F238E27FC236}">
                <a16:creationId xmlns:a16="http://schemas.microsoft.com/office/drawing/2014/main" id="{96CCCACC-1EA1-57BF-ACC4-A93C56447FD8}"/>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Προσδιορισμός της εφαρμοστέας νομοθεσίας και των συμβατικών υποχρεώσεων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Δικαιώματα Πνευματικής Ιδιοκτησίας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Προστασία αρχείων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18.1.4 </a:t>
            </a:r>
            <a:r>
              <a:rPr kumimoji="0" lang="el-GR" sz="1600" b="0" i="0" u="none" strike="noStrike" kern="1200" cap="none" spc="0" normalizeH="0" baseline="0" noProof="0" dirty="0" err="1">
                <a:ln>
                  <a:noFill/>
                </a:ln>
                <a:solidFill>
                  <a:srgbClr val="000000"/>
                </a:solidFill>
                <a:effectLst/>
                <a:uLnTx/>
                <a:uFillTx/>
                <a:latin typeface="Century Gothic"/>
                <a:ea typeface="+mn-ea"/>
                <a:cs typeface="+mn-cs"/>
              </a:rPr>
              <a:t>Ιδιωτικότητα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και προστασία πληροφοριών προσωπικών</a:t>
            </a:r>
            <a:endParaRPr lang="el-GR" sz="1600" dirty="0">
              <a:solidFill>
                <a:srgbClr val="000000"/>
              </a:solidFill>
              <a:latin typeface="Century Gothic"/>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Κανονισμός κρυπτογραφικών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ελέγχων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Ανεξάρτητη ανασκόπηση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της ασφάλειας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Συμμόρφωση με πολιτικές και πρότυπα ασφάλειας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Ανασκόπηση τεχνικής συμμόρφωσης</a:t>
            </a:r>
          </a:p>
        </p:txBody>
      </p:sp>
      <p:grpSp>
        <p:nvGrpSpPr>
          <p:cNvPr id="10" name="Group 9">
            <a:extLst>
              <a:ext uri="{FF2B5EF4-FFF2-40B4-BE49-F238E27FC236}">
                <a16:creationId xmlns:a16="http://schemas.microsoft.com/office/drawing/2014/main" id="{6A27A318-5A34-DD96-3B2E-25385FA6725A}"/>
              </a:ext>
            </a:extLst>
          </p:cNvPr>
          <p:cNvGrpSpPr/>
          <p:nvPr/>
        </p:nvGrpSpPr>
        <p:grpSpPr>
          <a:xfrm>
            <a:off x="7549377" y="6167336"/>
            <a:ext cx="3294001" cy="612000"/>
            <a:chOff x="5179092" y="5483822"/>
            <a:chExt cx="3294001" cy="612000"/>
          </a:xfrm>
        </p:grpSpPr>
        <p:pic>
          <p:nvPicPr>
            <p:cNvPr id="11" name="Picture 10">
              <a:extLst>
                <a:ext uri="{FF2B5EF4-FFF2-40B4-BE49-F238E27FC236}">
                  <a16:creationId xmlns:a16="http://schemas.microsoft.com/office/drawing/2014/main" id="{49645C12-9E86-C27E-689E-A821628D151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BCD89A1D-BA87-3CD3-EEEA-58265BE7DF50}"/>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60867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1B76-82EB-547E-1FB1-B21250614B63}"/>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5EB80D2E-689B-C721-5F6A-B455AC91A00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4593612-8765-2DE6-11E2-2EF8B6BD7D1F}"/>
              </a:ext>
            </a:extLst>
          </p:cNvPr>
          <p:cNvSpPr>
            <a:spLocks noGrp="1"/>
          </p:cNvSpPr>
          <p:nvPr>
            <p:ph type="ctrTitle"/>
          </p:nvPr>
        </p:nvSpPr>
        <p:spPr/>
        <p:txBody>
          <a:bodyPr>
            <a:normAutofit/>
          </a:bodyPr>
          <a:lstStyle/>
          <a:p>
            <a:r>
              <a:rPr lang="en-US" dirty="0"/>
              <a:t>A.18 </a:t>
            </a:r>
            <a:r>
              <a:rPr lang="el-GR" dirty="0"/>
              <a:t>Σύνοψη</a:t>
            </a:r>
          </a:p>
        </p:txBody>
      </p:sp>
      <p:sp>
        <p:nvSpPr>
          <p:cNvPr id="5" name="Footer Placeholder 4">
            <a:extLst>
              <a:ext uri="{FF2B5EF4-FFF2-40B4-BE49-F238E27FC236}">
                <a16:creationId xmlns:a16="http://schemas.microsoft.com/office/drawing/2014/main" id="{7B0EC7EC-B50E-26E5-56A3-A1ADE192D5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0E80659-B1D6-86B8-8617-5163B13DC1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CC0E0CCC-017E-7CAC-9329-07635F1E8758}"/>
              </a:ext>
            </a:extLst>
          </p:cNvPr>
          <p:cNvGraphicFramePr>
            <a:graphicFrameLocks/>
          </p:cNvGraphicFramePr>
          <p:nvPr/>
        </p:nvGraphicFramePr>
        <p:xfrm>
          <a:off x="796321" y="1959321"/>
          <a:ext cx="6104099" cy="4129351"/>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538C07C4-4AE0-9AC1-33B4-2703B899F18E}"/>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D81BBBF7-00E2-3F9B-527B-A86D8FE14C16}"/>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4F1A769B-D2F0-7692-B861-5D91E601536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81676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AFEA-13B7-BE4D-FE80-0C16BF1A1B87}"/>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EDCC4159-4185-87CF-876F-929F460BA05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D7D58EC-28A9-BE0B-F272-657111CEC62D}"/>
              </a:ext>
            </a:extLst>
          </p:cNvPr>
          <p:cNvSpPr>
            <a:spLocks noGrp="1"/>
          </p:cNvSpPr>
          <p:nvPr>
            <p:ph type="ctrTitle"/>
          </p:nvPr>
        </p:nvSpPr>
        <p:spPr/>
        <p:txBody>
          <a:bodyPr>
            <a:noAutofit/>
          </a:bodyPr>
          <a:lstStyle/>
          <a:p>
            <a:r>
              <a:rPr lang="el-GR" sz="2800" dirty="0"/>
              <a:t>Έλεγχοι χωρίς πρόσθετη καθοδήγηση για τη διαχείριση της ασφάλειας των πληροφοριών στον τομέα της υγείας.</a:t>
            </a:r>
          </a:p>
        </p:txBody>
      </p:sp>
      <p:sp>
        <p:nvSpPr>
          <p:cNvPr id="3" name="Content Placeholder 2">
            <a:extLst>
              <a:ext uri="{FF2B5EF4-FFF2-40B4-BE49-F238E27FC236}">
                <a16:creationId xmlns:a16="http://schemas.microsoft.com/office/drawing/2014/main" id="{1DC63BE6-EA46-195C-1419-C7D4B04C0BCB}"/>
              </a:ext>
            </a:extLst>
          </p:cNvPr>
          <p:cNvSpPr>
            <a:spLocks noGrp="1"/>
          </p:cNvSpPr>
          <p:nvPr>
            <p:ph sz="quarter" idx="17"/>
          </p:nvPr>
        </p:nvSpPr>
        <p:spPr>
          <a:xfrm>
            <a:off x="796321" y="2252075"/>
            <a:ext cx="6367369" cy="3836597"/>
          </a:xfrm>
        </p:spPr>
        <p:txBody>
          <a:bodyPr>
            <a:normAutofit lnSpcReduction="10000"/>
          </a:bodyPr>
          <a:lstStyle/>
          <a:p>
            <a:pPr marL="0" indent="0">
              <a:buNone/>
            </a:pPr>
            <a:r>
              <a:rPr lang="en-US" sz="1600" dirty="0"/>
              <a:t>A.6.1.3 </a:t>
            </a:r>
            <a:r>
              <a:rPr lang="el-GR" sz="1600" dirty="0"/>
              <a:t>Επαφή με τις αρχές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lang="en-US" sz="1600" dirty="0"/>
              <a:t>A.6.1.4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Επαφές</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a:t>
            </a:r>
            <a:r>
              <a:rPr lang="en-US"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ομάδες</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ειδικού</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ενδιαφέροντος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indent="0">
              <a:buNone/>
            </a:pPr>
            <a:r>
              <a:rPr lang="en-US" sz="1600" dirty="0"/>
              <a:t>A.8.1.3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Αποδεκτή χρήση των παγίων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lang="en-US" sz="1600" dirty="0"/>
              <a:t>A.8.2.3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Μεταχείριση παγίων </a:t>
            </a:r>
          </a:p>
          <a:p>
            <a:pPr marL="0" indent="0">
              <a:buNone/>
            </a:pPr>
            <a:r>
              <a:rPr lang="en-US" sz="1600" dirty="0"/>
              <a:t>A.8.3.3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Φυσικά μέσα μεταφοράς </a:t>
            </a:r>
          </a:p>
          <a:p>
            <a:pPr marL="0" indent="0">
              <a:buNone/>
            </a:pPr>
            <a:r>
              <a:rPr lang="en-US" sz="1600" dirty="0"/>
              <a:t>A.9.2.4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των απόρρητων πληροφοριών επαλήθευσης ταυτότητας χρηστών </a:t>
            </a:r>
            <a:r>
              <a:rPr lang="el-GR" sz="1200" b="1" i="1" dirty="0"/>
              <a:t>(αν και πρέπει να σημειωθεί ότι η πίεση του χρόνου που παρατηρείται σε καταστάσεις παροχής υπηρεσιών υγείας μπορεί να καταστήσει δύσκολη την αποτελεσματική χρήση κωδικών πρόσβασης. Πολλοί οργανισμοί υγείας έχουν εξετάσει την υιοθέτηση εναλλακτικών τεχνολογιών ελέγχου ταυτότητας για την αντιμετώπιση αυτού του προβλήματος).</a:t>
            </a:r>
          </a:p>
          <a:p>
            <a:pPr marL="0" indent="0">
              <a:buNone/>
            </a:pPr>
            <a:r>
              <a:rPr lang="en-US" sz="1600" dirty="0"/>
              <a:t>A.9.4.2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Ασφαλείς διεργασίες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εισόδου</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στο σύστημα</a:t>
            </a:r>
          </a:p>
          <a:p>
            <a:pPr marL="0" indent="0">
              <a:buNone/>
            </a:pPr>
            <a:endParaRPr lang="en-US" sz="1600" dirty="0"/>
          </a:p>
        </p:txBody>
      </p:sp>
      <p:sp>
        <p:nvSpPr>
          <p:cNvPr id="5" name="Footer Placeholder 4">
            <a:extLst>
              <a:ext uri="{FF2B5EF4-FFF2-40B4-BE49-F238E27FC236}">
                <a16:creationId xmlns:a16="http://schemas.microsoft.com/office/drawing/2014/main" id="{048220AB-D7DE-A4B2-8CE3-91154908F6C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B34688B-D829-EE61-94BB-A01CFB4966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BB57EFA6-FF3D-A044-8C10-667599051B25}"/>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5F1FCE78-2186-2845-F2D4-4C9A5DFE797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DD8CE7E1-C51C-D658-35B5-F380108D14C1}"/>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2147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GR" dirty="0"/>
              <a:t>Ποιος</a:t>
            </a:r>
            <a:endParaRPr lang="en-US"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GR" dirty="0"/>
              <a:t>Χατζοπούλου Αργυρώ (Ηρώ)</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sp>
        <p:nvSpPr>
          <p:cNvPr id="8" name="Text Placeholder 14">
            <a:extLst>
              <a:ext uri="{FF2B5EF4-FFF2-40B4-BE49-F238E27FC236}">
                <a16:creationId xmlns:a16="http://schemas.microsoft.com/office/drawing/2014/main" id="{5DFB3083-5E8A-48F7-0FCD-D19B98BEEDB6}"/>
              </a:ext>
            </a:extLst>
          </p:cNvPr>
          <p:cNvSpPr>
            <a:spLocks noGrp="1"/>
          </p:cNvSpPr>
          <p:nvPr>
            <p:ph type="body" sz="quarter" idx="12"/>
          </p:nvPr>
        </p:nvSpPr>
        <p:spPr>
          <a:xfrm>
            <a:off x="6498130" y="1977017"/>
            <a:ext cx="5182881" cy="4404118"/>
          </a:xfrm>
        </p:spPr>
        <p:txBody>
          <a:bodyPr>
            <a:normAutofit/>
          </a:bodyPr>
          <a:lstStyle/>
          <a:p>
            <a:pPr marL="0" indent="0">
              <a:buNone/>
            </a:pPr>
            <a:r>
              <a:rPr lang="el-GR" dirty="0"/>
              <a:t>Έμπειρη επικεφαλής επιθεωρήτρια και εκπαιδεύτρια με αποδεδειγμένο ιστορικό εργασίας στον κλάδο των υπηρεσιών. Ικανή σε όλα τα είδη επιθεωρήσεων, συμπεριλαμβανομένων των ISO 27001, των πληροφοριακών συστημάτων, της διαχείρισης υπηρεσιών πληροφορικής, του απορρήτου, της ποιότητας και της επιχειρησιακής συνέχειας. </a:t>
            </a:r>
          </a:p>
          <a:p>
            <a:pPr marL="0" indent="0">
              <a:buNone/>
            </a:pPr>
            <a:r>
              <a:rPr lang="el-GR" dirty="0"/>
              <a:t>Άτομο με ισχυρές επικοινωνιακές και διοικητικές δεξιότητες, οι οποίες αποκτήθηκαν μέσα από τη διενέργεια περισσότερων από 1.500 επιθεωρήσεων, την παροχή περισσότερων από 500 μαθημάτων κατάρτισης και τη διαχείριση ομάδων σε εθνικό ή διεθνές επίπεδο.</a:t>
            </a:r>
            <a:endParaRPr lang="en-US" dirty="0"/>
          </a:p>
          <a:p>
            <a:pPr>
              <a:spcBef>
                <a:spcPts val="0"/>
              </a:spcBef>
              <a:spcAft>
                <a:spcPts val="0"/>
              </a:spcAft>
            </a:pPr>
            <a:r>
              <a:rPr lang="el-GR" dirty="0"/>
              <a:t>Μέλος του </a:t>
            </a:r>
            <a:r>
              <a:rPr lang="en-US" dirty="0"/>
              <a:t>CEN/CLC/JTC 13 "Cybersecurity &amp; Data Protection“</a:t>
            </a:r>
          </a:p>
          <a:p>
            <a:pPr>
              <a:spcBef>
                <a:spcPts val="0"/>
              </a:spcBef>
              <a:spcAft>
                <a:spcPts val="0"/>
              </a:spcAft>
            </a:pPr>
            <a:r>
              <a:rPr lang="el-GR" dirty="0"/>
              <a:t>Μέλος του </a:t>
            </a:r>
            <a:r>
              <a:rPr lang="en-US" dirty="0"/>
              <a:t>ISO/IEC JTC1 SC27 "Information Security, Cybersecurity &amp; Data Privacy“</a:t>
            </a:r>
          </a:p>
          <a:p>
            <a:pPr>
              <a:spcBef>
                <a:spcPts val="0"/>
              </a:spcBef>
              <a:spcAft>
                <a:spcPts val="0"/>
              </a:spcAft>
            </a:pPr>
            <a:r>
              <a:rPr lang="el-GR" dirty="0"/>
              <a:t>Μέλος του </a:t>
            </a:r>
            <a:r>
              <a:rPr lang="en-US" dirty="0"/>
              <a:t>Ad-Hoc Working Group on the European Cybersecurity Skills Framework</a:t>
            </a:r>
          </a:p>
        </p:txBody>
      </p:sp>
    </p:spTree>
    <p:extLst>
      <p:ext uri="{BB962C8B-B14F-4D97-AF65-F5344CB8AC3E}">
        <p14:creationId xmlns:p14="http://schemas.microsoft.com/office/powerpoint/2010/main" val="971830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6C87-4C94-2FDB-88BB-72AECC15E03F}"/>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C3348552-A337-95AC-4136-794536F8263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3682103-262C-0D64-02A5-F7D0A456E0DB}"/>
              </a:ext>
            </a:extLst>
          </p:cNvPr>
          <p:cNvSpPr>
            <a:spLocks noGrp="1"/>
          </p:cNvSpPr>
          <p:nvPr>
            <p:ph type="ctrTitle"/>
          </p:nvPr>
        </p:nvSpPr>
        <p:spPr/>
        <p:txBody>
          <a:bodyPr>
            <a:noAutofit/>
          </a:bodyPr>
          <a:lstStyle/>
          <a:p>
            <a:r>
              <a:rPr lang="el-GR" sz="2800" dirty="0"/>
              <a:t>Έλεγχοι χωρίς πρόσθετη καθοδήγηση για τη διαχείριση της ασφάλειας των πληροφοριών στον τομέα της υγείας.</a:t>
            </a:r>
          </a:p>
        </p:txBody>
      </p:sp>
      <p:sp>
        <p:nvSpPr>
          <p:cNvPr id="3" name="Content Placeholder 2">
            <a:extLst>
              <a:ext uri="{FF2B5EF4-FFF2-40B4-BE49-F238E27FC236}">
                <a16:creationId xmlns:a16="http://schemas.microsoft.com/office/drawing/2014/main" id="{BB905732-49AE-A152-E337-27FF37098184}"/>
              </a:ext>
            </a:extLst>
          </p:cNvPr>
          <p:cNvSpPr>
            <a:spLocks noGrp="1"/>
          </p:cNvSpPr>
          <p:nvPr>
            <p:ph sz="quarter" idx="17"/>
          </p:nvPr>
        </p:nvSpPr>
        <p:spPr>
          <a:xfrm>
            <a:off x="796321" y="2252075"/>
            <a:ext cx="6367369" cy="3836597"/>
          </a:xfrm>
        </p:spPr>
        <p:txBody>
          <a:bodyPr>
            <a:normAutofit/>
          </a:body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Σύστημα διαχείρισης κωδικού πρόσβασης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Χρήση προνομιακών βοηθητικών προγραμμάτων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Έλεγχος πρόσβασης στον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πηγαίο κώδικα προγράμματος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Ασφάλιση γραφείων, αιθουσών και εγκαταστάσεων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Εργασία σε ασφαλείς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τομείς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Υπηρεσίες κοινής ωφέλειας</a:t>
            </a:r>
          </a:p>
          <a:p>
            <a:pPr marL="0" indent="0">
              <a:buNone/>
            </a:pPr>
            <a:r>
              <a:rPr lang="en-US" sz="1600" dirty="0"/>
              <a:t>A.11.2.7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Ασφαλής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απόρριψη ή επαναχρησιμοποίηση εξοπλισμού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A.11.2.8 </a:t>
            </a:r>
            <a:r>
              <a:rPr kumimoji="0" lang="el-GR" sz="1600" b="0" i="0" u="none" strike="noStrike" kern="1200" cap="none" spc="0" normalizeH="0" baseline="0" noProof="0" dirty="0" err="1">
                <a:ln>
                  <a:noFill/>
                </a:ln>
                <a:solidFill>
                  <a:srgbClr val="000000"/>
                </a:solidFill>
                <a:effectLst/>
                <a:uLnTx/>
                <a:uFillTx/>
                <a:latin typeface="Century Gothic"/>
                <a:ea typeface="+mn-ea"/>
                <a:cs typeface="+mn-cs"/>
              </a:rPr>
              <a:t>Ανεπίβλεπτος</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 εξοπλισμός χρήστη</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Τεκμηριωμένες λειτουργικές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διαδικασίες</a:t>
            </a:r>
          </a:p>
        </p:txBody>
      </p:sp>
      <p:sp>
        <p:nvSpPr>
          <p:cNvPr id="5" name="Footer Placeholder 4">
            <a:extLst>
              <a:ext uri="{FF2B5EF4-FFF2-40B4-BE49-F238E27FC236}">
                <a16:creationId xmlns:a16="http://schemas.microsoft.com/office/drawing/2014/main" id="{54F9BB04-2023-C0A2-FB7E-A34472C7AA7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4434BB25-CED8-33B4-3F6B-0C3449B1392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0B4CD597-1DB9-D200-0FAB-564964F4B994}"/>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FCFEE402-7246-13F3-E1BB-A5AD2A93B4B5}"/>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19640D1-6F29-9EEA-C1DB-82DA21224CA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351009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ABE4-AE13-5FD6-FA47-63AB38315BD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69159B65-FE71-5A62-8D0C-079CDB11974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2564084C-1BD5-5793-B1A2-D44B1A56E820}"/>
              </a:ext>
            </a:extLst>
          </p:cNvPr>
          <p:cNvSpPr>
            <a:spLocks noGrp="1"/>
          </p:cNvSpPr>
          <p:nvPr>
            <p:ph type="ctrTitle"/>
          </p:nvPr>
        </p:nvSpPr>
        <p:spPr/>
        <p:txBody>
          <a:bodyPr>
            <a:noAutofit/>
          </a:bodyPr>
          <a:lstStyle/>
          <a:p>
            <a:r>
              <a:rPr lang="el-GR" sz="2800" dirty="0"/>
              <a:t>Έλεγχοι χωρίς πρόσθετη καθοδήγηση για τη διαχείριση της ασφάλειας των πληροφοριών στον τομέα της υγείας.</a:t>
            </a:r>
          </a:p>
        </p:txBody>
      </p:sp>
      <p:sp>
        <p:nvSpPr>
          <p:cNvPr id="3" name="Content Placeholder 2">
            <a:extLst>
              <a:ext uri="{FF2B5EF4-FFF2-40B4-BE49-F238E27FC236}">
                <a16:creationId xmlns:a16="http://schemas.microsoft.com/office/drawing/2014/main" id="{8F51770B-2212-B9F2-3A8E-B9E46EAAABA4}"/>
              </a:ext>
            </a:extLst>
          </p:cNvPr>
          <p:cNvSpPr>
            <a:spLocks noGrp="1"/>
          </p:cNvSpPr>
          <p:nvPr>
            <p:ph sz="quarter" idx="17"/>
          </p:nvPr>
        </p:nvSpPr>
        <p:spPr>
          <a:xfrm>
            <a:off x="796321" y="2252075"/>
            <a:ext cx="6367369" cy="3836597"/>
          </a:xfrm>
        </p:spPr>
        <p:txBody>
          <a:bodyPr>
            <a:normAutofit/>
          </a:body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χωρητικότητας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A.12.6.1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των τεχνικών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τρωτοτήτων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A.12.6.2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Περιορισμοί στην εγκατάσταση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λογισμικού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A.12.7.1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Έλεγχοι επιθεώρησης 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πληροφοριακών συστημάτων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Έλεγχοι δικτύου</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Διαχωρισμός στα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δίκτυα</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Συμφωνίες για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μεταφορά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Ανάλυση και προδιαγραφή απαιτήσεων πληροφοριακών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συστημάτων</a:t>
            </a:r>
          </a:p>
        </p:txBody>
      </p:sp>
      <p:sp>
        <p:nvSpPr>
          <p:cNvPr id="5" name="Footer Placeholder 4">
            <a:extLst>
              <a:ext uri="{FF2B5EF4-FFF2-40B4-BE49-F238E27FC236}">
                <a16:creationId xmlns:a16="http://schemas.microsoft.com/office/drawing/2014/main" id="{D54769F4-E8AF-B4CB-9962-B6753007F1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91D0EAF-9B2E-D373-1EE1-854D1749D01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11" name="Group 10">
            <a:extLst>
              <a:ext uri="{FF2B5EF4-FFF2-40B4-BE49-F238E27FC236}">
                <a16:creationId xmlns:a16="http://schemas.microsoft.com/office/drawing/2014/main" id="{9B705B1B-A70A-9A10-B53B-589D204B4C2A}"/>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BFBE4C7E-29FC-B7AF-5179-8F9FB582FB6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3C2D6DA9-7F49-1F3B-5E20-79041FF7F764}"/>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45324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8D6D-6C6B-BE48-FBC9-928982B38DF4}"/>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A09F2968-1135-8BC8-93AE-EB10935A005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7BF83AB-469D-C789-1F12-1F7F85D004E0}"/>
              </a:ext>
            </a:extLst>
          </p:cNvPr>
          <p:cNvSpPr>
            <a:spLocks noGrp="1"/>
          </p:cNvSpPr>
          <p:nvPr>
            <p:ph type="ctrTitle"/>
          </p:nvPr>
        </p:nvSpPr>
        <p:spPr/>
        <p:txBody>
          <a:bodyPr>
            <a:noAutofit/>
          </a:bodyPr>
          <a:lstStyle/>
          <a:p>
            <a:r>
              <a:rPr lang="el-GR" sz="2800" dirty="0"/>
              <a:t>Έλεγχοι χωρίς πρόσθετη καθοδήγηση για τη διαχείριση της ασφάλειας των πληροφοριών στον τομέα της υγείας.</a:t>
            </a:r>
          </a:p>
        </p:txBody>
      </p:sp>
      <p:sp>
        <p:nvSpPr>
          <p:cNvPr id="3" name="Content Placeholder 2">
            <a:extLst>
              <a:ext uri="{FF2B5EF4-FFF2-40B4-BE49-F238E27FC236}">
                <a16:creationId xmlns:a16="http://schemas.microsoft.com/office/drawing/2014/main" id="{1538CB43-CB74-E941-44DC-E2BDD5190709}"/>
              </a:ext>
            </a:extLst>
          </p:cNvPr>
          <p:cNvSpPr>
            <a:spLocks noGrp="1"/>
          </p:cNvSpPr>
          <p:nvPr>
            <p:ph sz="quarter" idx="17"/>
          </p:nvPr>
        </p:nvSpPr>
        <p:spPr>
          <a:xfrm>
            <a:off x="796321" y="2252075"/>
            <a:ext cx="6367369" cy="3836597"/>
          </a:xfrm>
        </p:spPr>
        <p:txBody>
          <a:bodyPr>
            <a:normAutofit/>
          </a:body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Πολιτική ασφαλούς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ανάπτυξης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Διαδικασίες ελέγχου των αλλαγών συστήματος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Τεχνική ανασκόπηση των εφαρμογών μετά τις αλλαγές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της λειτουργικής πλατφόρμας</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A.14.2.4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Περιορισμοί σε αλλαγές στα</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πακέτα λογισμικού</a:t>
            </a: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Αρχές μηχανικής ασφαλούς συστήματος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A.14.2.6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Ασφαλές περιβάλλον ανάπτυξης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A.14.2.7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Ανάπτυξη	που ανατίθεται σε</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Εξωτερικά </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A.14.2.8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Δοκιμές ασφάλειας του</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συστήματος</a:t>
            </a:r>
          </a:p>
        </p:txBody>
      </p:sp>
      <p:sp>
        <p:nvSpPr>
          <p:cNvPr id="5" name="Footer Placeholder 4">
            <a:extLst>
              <a:ext uri="{FF2B5EF4-FFF2-40B4-BE49-F238E27FC236}">
                <a16:creationId xmlns:a16="http://schemas.microsoft.com/office/drawing/2014/main" id="{6430424E-989B-19A5-C387-009D72E8862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68D8E84-2F92-F6C2-4B8D-A3308092497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D73FDEFB-DA8E-01E8-E6CE-B3533623EC2D}"/>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6665D0E0-34E5-3D7A-8988-59F8E3D40E8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62333CD5-99D1-77D6-F7AE-67F5D939DC5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6387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0D7D-72B3-234E-27DB-A0CEF18590FD}"/>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24241C1E-FCD8-63B6-F45A-97F9CCF7DB7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1736693D-B46B-E420-9C30-517B5966D456}"/>
              </a:ext>
            </a:extLst>
          </p:cNvPr>
          <p:cNvSpPr>
            <a:spLocks noGrp="1"/>
          </p:cNvSpPr>
          <p:nvPr>
            <p:ph type="ctrTitle"/>
          </p:nvPr>
        </p:nvSpPr>
        <p:spPr/>
        <p:txBody>
          <a:bodyPr>
            <a:noAutofit/>
          </a:bodyPr>
          <a:lstStyle/>
          <a:p>
            <a:r>
              <a:rPr lang="el-GR" sz="2800" dirty="0"/>
              <a:t>Έλεγχοι χωρίς πρόσθετη καθοδήγηση για τη διαχείριση της ασφάλειας των πληροφοριών στον τομέα της υγείας.</a:t>
            </a:r>
          </a:p>
        </p:txBody>
      </p:sp>
      <p:sp>
        <p:nvSpPr>
          <p:cNvPr id="3" name="Content Placeholder 2">
            <a:extLst>
              <a:ext uri="{FF2B5EF4-FFF2-40B4-BE49-F238E27FC236}">
                <a16:creationId xmlns:a16="http://schemas.microsoft.com/office/drawing/2014/main" id="{C4C554BE-EE28-BF77-8F3B-55D88F8F7C9A}"/>
              </a:ext>
            </a:extLst>
          </p:cNvPr>
          <p:cNvSpPr>
            <a:spLocks noGrp="1"/>
          </p:cNvSpPr>
          <p:nvPr>
            <p:ph sz="quarter" idx="17"/>
          </p:nvPr>
        </p:nvSpPr>
        <p:spPr>
          <a:xfrm>
            <a:off x="796321" y="2252075"/>
            <a:ext cx="6367369" cy="3836597"/>
          </a:xfrm>
        </p:spPr>
        <p:txBody>
          <a:bodyPr>
            <a:normAutofit lnSpcReduction="10000"/>
          </a:body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Αλυσίδα εφοδιασμού τεχνολογίας πληροφοριών και επικοινωνίας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Παρακολούθηση και</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ανασκόπηση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των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υπηρεσιών των προμηθευτών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Διαχείριση	 αλλαγών στις υπηρεσίες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προμηθευτών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Αναφορά	αδυναμιών στην ασφάλεια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Ανταπόκριση σε περιστατικά</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στην ασφάλεια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16.1.6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Διδάγματα από</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τα περιστατικά στην ασφάλεια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Επαλήθευση, ανασκόπηση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και αποτίμηση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της συνεχιζόμενης ασφάλειας πληροφοριών</a:t>
            </a:r>
          </a:p>
        </p:txBody>
      </p:sp>
      <p:sp>
        <p:nvSpPr>
          <p:cNvPr id="5" name="Footer Placeholder 4">
            <a:extLst>
              <a:ext uri="{FF2B5EF4-FFF2-40B4-BE49-F238E27FC236}">
                <a16:creationId xmlns:a16="http://schemas.microsoft.com/office/drawing/2014/main" id="{3686E49A-4998-B6E6-9582-BD98B2C952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813040E-4106-346F-30DF-8A4F9917CC4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15FF313D-4FE7-0D08-824A-AE3A032CB058}"/>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ACE43F9D-F050-C84F-FA13-08D29D3319C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910096C-FFDF-98F4-A5EC-77DCC49A239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351583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418F4-649D-6EE8-51DC-DD5986834861}"/>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5F29D20E-A2E2-954A-B2CC-8F3BFEE4C35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01BC1D76-169E-B56E-08CA-EFC37AF4B4ED}"/>
              </a:ext>
            </a:extLst>
          </p:cNvPr>
          <p:cNvSpPr>
            <a:spLocks noGrp="1"/>
          </p:cNvSpPr>
          <p:nvPr>
            <p:ph type="ctrTitle"/>
          </p:nvPr>
        </p:nvSpPr>
        <p:spPr/>
        <p:txBody>
          <a:bodyPr>
            <a:noAutofit/>
          </a:bodyPr>
          <a:lstStyle/>
          <a:p>
            <a:r>
              <a:rPr lang="el-GR" sz="2800" dirty="0"/>
              <a:t>Έλεγχοι χωρίς πρόσθετη καθοδήγηση για τη διαχείριση της ασφάλειας των πληροφοριών στον τομέα της υγείας.</a:t>
            </a:r>
          </a:p>
        </p:txBody>
      </p:sp>
      <p:sp>
        <p:nvSpPr>
          <p:cNvPr id="3" name="Content Placeholder 2">
            <a:extLst>
              <a:ext uri="{FF2B5EF4-FFF2-40B4-BE49-F238E27FC236}">
                <a16:creationId xmlns:a16="http://schemas.microsoft.com/office/drawing/2014/main" id="{DEF07E5D-0B9E-9A31-36C9-A3081D730795}"/>
              </a:ext>
            </a:extLst>
          </p:cNvPr>
          <p:cNvSpPr>
            <a:spLocks noGrp="1"/>
          </p:cNvSpPr>
          <p:nvPr>
            <p:ph sz="quarter" idx="17"/>
          </p:nvPr>
        </p:nvSpPr>
        <p:spPr>
          <a:xfrm>
            <a:off x="796321" y="2252075"/>
            <a:ext cx="6367369" cy="3836597"/>
          </a:xfrm>
        </p:spPr>
        <p:txBody>
          <a:bodyPr>
            <a:normAutofit/>
          </a:body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Διαθεσιμότητα εγκαταστάσεων επεξεργασίας</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Δικαιώματα Πνευματικής Ιδιοκτησίας</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18.1.3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Προστασία αρχείων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18.1.5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Κανονισμός κρυπτογραφικών</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ελέγχων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18.2.1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Ανεξάρτητη ανασκόπηση</a:t>
            </a:r>
            <a:r>
              <a:rPr lang="el-GR" sz="1600" dirty="0">
                <a:solidFill>
                  <a:srgbClr val="000000"/>
                </a:solidFill>
                <a:latin typeface="Century Gothic"/>
              </a:rPr>
              <a:t>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της ασφάλειας πληροφοριών</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18.2.2 </a:t>
            </a:r>
            <a:r>
              <a:rPr kumimoji="0" lang="el-GR" sz="1600" b="0" i="0" u="none" strike="noStrike" kern="1200" cap="none" spc="0" normalizeH="0" baseline="0" noProof="0" dirty="0">
                <a:ln>
                  <a:noFill/>
                </a:ln>
                <a:solidFill>
                  <a:srgbClr val="000000"/>
                </a:solidFill>
                <a:effectLst/>
                <a:uLnTx/>
                <a:uFillTx/>
                <a:latin typeface="Century Gothic"/>
                <a:ea typeface="+mn-ea"/>
                <a:cs typeface="+mn-cs"/>
              </a:rPr>
              <a:t>Συμμόρφωση με πολιτικές και πρότυπα ασφάλειας</a:t>
            </a:r>
          </a:p>
        </p:txBody>
      </p:sp>
      <p:sp>
        <p:nvSpPr>
          <p:cNvPr id="5" name="Footer Placeholder 4">
            <a:extLst>
              <a:ext uri="{FF2B5EF4-FFF2-40B4-BE49-F238E27FC236}">
                <a16:creationId xmlns:a16="http://schemas.microsoft.com/office/drawing/2014/main" id="{7700185F-AECD-5FD1-23D9-2E39659C0C6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7A619C0-2685-17C9-3E8B-EB03D99FA66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E03E20C4-C27C-997E-9A99-B01BBAE30AD5}"/>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987CA854-47C8-4260-1BD4-FF82241858A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B74287C3-4B75-DBAF-2C94-D934ABD29BD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73003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F2F0-A260-EB83-8F35-A2C8F702966E}"/>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E19B38EA-E7A3-2A7A-DD33-C71CEF87C8B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21A66FD-DB79-A1A0-0A3E-716954F3BBC9}"/>
              </a:ext>
            </a:extLst>
          </p:cNvPr>
          <p:cNvSpPr>
            <a:spLocks noGrp="1"/>
          </p:cNvSpPr>
          <p:nvPr>
            <p:ph type="ctrTitle"/>
          </p:nvPr>
        </p:nvSpPr>
        <p:spPr/>
        <p:txBody>
          <a:bodyPr>
            <a:noAutofit/>
          </a:bodyPr>
          <a:lstStyle/>
          <a:p>
            <a:r>
              <a:rPr lang="el-GR" sz="2800" dirty="0"/>
              <a:t>Έλεγχοι με ή χωρίς πρόσθετη καθοδήγηση για τη διαχείριση της ασφάλειας των πληροφοριών στον τομέα της υγείας.</a:t>
            </a:r>
          </a:p>
        </p:txBody>
      </p:sp>
      <p:sp>
        <p:nvSpPr>
          <p:cNvPr id="5" name="Footer Placeholder 4">
            <a:extLst>
              <a:ext uri="{FF2B5EF4-FFF2-40B4-BE49-F238E27FC236}">
                <a16:creationId xmlns:a16="http://schemas.microsoft.com/office/drawing/2014/main" id="{C62CD719-AC0A-AAE3-82B9-AD4E959F084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D0B347CC-F743-7AE1-5CD6-190A642628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9" name="Chart 8">
            <a:extLst>
              <a:ext uri="{FF2B5EF4-FFF2-40B4-BE49-F238E27FC236}">
                <a16:creationId xmlns:a16="http://schemas.microsoft.com/office/drawing/2014/main" id="{21A3234A-55A8-8F53-705D-BA91AA960233}"/>
              </a:ext>
            </a:extLst>
          </p:cNvPr>
          <p:cNvGraphicFramePr>
            <a:graphicFrameLocks/>
          </p:cNvGraphicFramePr>
          <p:nvPr/>
        </p:nvGraphicFramePr>
        <p:xfrm>
          <a:off x="796321" y="1968749"/>
          <a:ext cx="6104099" cy="411992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CB581EAC-AF2B-4113-0514-3895FC059A01}"/>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B0C8E701-220E-2A8E-3EA5-6F4E0245B97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9128D5A-4B96-975B-AF16-18B5B3BFAE81}"/>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433077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GR" dirty="0"/>
              <a:t>Ευχαριστώ!</a:t>
            </a:r>
            <a:endParaRPr lang="en-US" dirty="0"/>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l-GR"/>
              <a:t>Παρακαλούμε στείλτε όλες τις ερωτήσεις στη διεύθυνση:</a:t>
            </a:r>
          </a:p>
          <a:p>
            <a:r>
              <a:rPr lang="en-US"/>
              <a:t>ac</a:t>
            </a:r>
            <a:r>
              <a:rPr lang="en-US" dirty="0" err="1"/>
              <a:t>@apiroplus.solutions</a:t>
            </a:r>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GR" dirty="0"/>
              <a:t>Τι</a:t>
            </a:r>
            <a:endParaRPr lang="en-US"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GR" dirty="0"/>
              <a:t>Θέματα εκπαίδευσης</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31" name="Picture Placeholder 30" descr="A person in a suit holding a book&#10;&#10;Description automatically generated">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sp>
        <p:nvSpPr>
          <p:cNvPr id="5" name="Text Placeholder 14">
            <a:extLst>
              <a:ext uri="{FF2B5EF4-FFF2-40B4-BE49-F238E27FC236}">
                <a16:creationId xmlns:a16="http://schemas.microsoft.com/office/drawing/2014/main" id="{EEE61DC3-C633-34A3-CE57-84E78F21BEDB}"/>
              </a:ext>
            </a:extLst>
          </p:cNvPr>
          <p:cNvSpPr txBox="1">
            <a:spLocks/>
          </p:cNvSpPr>
          <p:nvPr/>
        </p:nvSpPr>
        <p:spPr>
          <a:xfrm>
            <a:off x="6498130" y="1977016"/>
            <a:ext cx="4546387" cy="4266467"/>
          </a:xfrm>
          <a:prstGeom prst="rect">
            <a:avLst/>
          </a:prstGeom>
        </p:spPr>
        <p:txBody>
          <a:bodyPr vert="horz" lIns="91440" tIns="0" rIns="0" bIns="45720" rtlCol="0">
            <a:noAutofit/>
          </a:bodyPr>
          <a:lstStyle>
            <a:lvl1pPr marL="274320" indent="-27432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Char char="o"/>
              <a:defRPr sz="1400" kern="1200">
                <a:solidFill>
                  <a:schemeClr val="bg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pPr>
            <a:r>
              <a:rPr lang="el-GR" sz="1600" dirty="0"/>
              <a:t>Ασφάλεια στον κυβερνοχώρο στον τομέα της Υγείας</a:t>
            </a:r>
          </a:p>
          <a:p>
            <a:pPr>
              <a:spcBef>
                <a:spcPts val="600"/>
              </a:spcBef>
            </a:pPr>
            <a:r>
              <a:rPr lang="el-GR" sz="1600" dirty="0"/>
              <a:t>Πλαίσιο διαχείρισης κινδύνων, Διαδικασίες διακυβέρνησης </a:t>
            </a:r>
          </a:p>
          <a:p>
            <a:pPr>
              <a:spcBef>
                <a:spcPts val="600"/>
              </a:spcBef>
            </a:pPr>
            <a:r>
              <a:rPr lang="el-GR" sz="1600" dirty="0"/>
              <a:t>Ρόλος, ευθύνες και αρμοδιότητες</a:t>
            </a:r>
          </a:p>
          <a:p>
            <a:pPr>
              <a:spcBef>
                <a:spcPts val="600"/>
              </a:spcBef>
            </a:pPr>
            <a:r>
              <a:rPr lang="el-GR" sz="1600" dirty="0"/>
              <a:t>Μέτρα ασφαλείας και ειδικά για τον κλάδο πρότυπα που σχετίζονται με τη διαχείριση και τη διακυβέρνηση της ασφάλειας</a:t>
            </a:r>
            <a:endParaRPr lang="en-US" sz="1200" dirty="0"/>
          </a:p>
        </p:txBody>
      </p:sp>
    </p:spTree>
    <p:extLst>
      <p:ext uri="{BB962C8B-B14F-4D97-AF65-F5344CB8AC3E}">
        <p14:creationId xmlns:p14="http://schemas.microsoft.com/office/powerpoint/2010/main" val="343217703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3549f8e-45d3-4163-ab1e-9d454f41c998" xsi:nil="true"/>
    <MediaServiceKeyPoints xmlns="92a3fbd7-68e5-441b-b93a-40fc3f2f99c1" xsi:nil="true"/>
    <lcf76f155ced4ddcb4097134ff3c332f xmlns="92a3fbd7-68e5-441b-b93a-40fc3f2f99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BC7CD81F104C47AB71A5AD1D5D1FAC" ma:contentTypeVersion="20" ma:contentTypeDescription="Create a new document." ma:contentTypeScope="" ma:versionID="c27413e0e27c30b9dbd642e58836b924">
  <xsd:schema xmlns:xsd="http://www.w3.org/2001/XMLSchema" xmlns:xs="http://www.w3.org/2001/XMLSchema" xmlns:p="http://schemas.microsoft.com/office/2006/metadata/properties" xmlns:ns2="13549f8e-45d3-4163-ab1e-9d454f41c998" xmlns:ns3="92a3fbd7-68e5-441b-b93a-40fc3f2f99c1" targetNamespace="http://schemas.microsoft.com/office/2006/metadata/properties" ma:root="true" ma:fieldsID="d6a7dd05991b2a2056547411df2b683b" ns2:_="" ns3:_="">
    <xsd:import namespace="13549f8e-45d3-4163-ab1e-9d454f41c998"/>
    <xsd:import namespace="92a3fbd7-68e5-441b-b93a-40fc3f2f99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49f8e-45d3-4163-ab1e-9d454f41c9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25c5a7-0c06-4abf-8040-de8bf7497027}" ma:internalName="TaxCatchAll" ma:showField="CatchAllData" ma:web="13549f8e-45d3-4163-ab1e-9d454f41c9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a3fbd7-68e5-441b-b93a-40fc3f2f99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57f8b-f80c-495c-bc2e-dcf47f2a1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13549f8e-45d3-4163-ab1e-9d454f41c998"/>
    <ds:schemaRef ds:uri="92a3fbd7-68e5-441b-b93a-40fc3f2f99c1"/>
  </ds:schemaRefs>
</ds:datastoreItem>
</file>

<file path=customXml/itemProps2.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3.xml><?xml version="1.0" encoding="utf-8"?>
<ds:datastoreItem xmlns:ds="http://schemas.openxmlformats.org/officeDocument/2006/customXml" ds:itemID="{35EEA02A-D542-4589-A5EF-B69B9CBBCA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49f8e-45d3-4163-ab1e-9d454f41c998"/>
    <ds:schemaRef ds:uri="92a3fbd7-68e5-441b-b93a-40fc3f2f9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5242</Words>
  <Application>Microsoft Office PowerPoint</Application>
  <PresentationFormat>Widescreen</PresentationFormat>
  <Paragraphs>665</Paragraphs>
  <Slides>86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Arial</vt:lpstr>
      <vt:lpstr>Arial MT</vt:lpstr>
      <vt:lpstr>Book Antiqua</vt:lpstr>
      <vt:lpstr>Calibri</vt:lpstr>
      <vt:lpstr>Cambria</vt:lpstr>
      <vt:lpstr>Cambria-Bold</vt:lpstr>
      <vt:lpstr>Century Gothic</vt:lpstr>
      <vt:lpstr>Courier New</vt:lpstr>
      <vt:lpstr>Wingdings</vt:lpstr>
      <vt:lpstr>Custom</vt:lpstr>
      <vt:lpstr>Διαχείριση κινδύνων κυβερνοασφάλειας και διακυβέρνηση στον τομέα της υγειονομικής περίθαλψης</vt:lpstr>
      <vt:lpstr>PowerPoint Presentation</vt:lpstr>
      <vt:lpstr>Βασικές αρχές και διαχείριση της ασφάλειας στοv κυβερνοχώρο</vt:lpstr>
      <vt:lpstr>Στόχοι: Ποιος, Τι και Γιατί πρέπει να παρακολουθήσετε αυτή την εκπαίδευση</vt:lpstr>
      <vt:lpstr>Διοικητική υποστήριξη κατάρτισης: Πότε-Που-Πως</vt:lpstr>
      <vt:lpstr>Προτάσεις αξίας</vt:lpstr>
      <vt:lpstr>Ποιος</vt:lpstr>
      <vt:lpstr>Ποιος</vt:lpstr>
      <vt:lpstr>Τι</vt:lpstr>
      <vt:lpstr>Γιατί</vt:lpstr>
      <vt:lpstr>Περίγραμμα εκπαίδευσης</vt:lpstr>
      <vt:lpstr>Περίγραμμα εκπαίδευσης   Μέρος-2</vt:lpstr>
      <vt:lpstr>Θέμα-1: Κυβερνοασφάλεια στον τομέα της υγείας</vt:lpstr>
      <vt:lpstr>Θέμα 2: Πλαίσιο διαχείρισης κινδύνων</vt:lpstr>
      <vt:lpstr>Θέμα-3: Μέτρα ασφαλείας και πρότυπα του συγκεκριμένου τομέα.</vt:lpstr>
      <vt:lpstr>Μέθοδος αξιολόγησης</vt:lpstr>
      <vt:lpstr>Βασικές γνώσεις και προαπαιτούμενα</vt:lpstr>
      <vt:lpstr>Πόροι: Βιβλία και υλικά αναφοράς</vt:lpstr>
      <vt:lpstr>Εγγραφή: Πώς να εγγραφείτε και άλλες πρακτικές πληροφορίες</vt:lpstr>
      <vt:lpstr>Πρόοδος μαθημάτων</vt:lpstr>
      <vt:lpstr>Course progress</vt:lpstr>
      <vt:lpstr>Course progress</vt:lpstr>
      <vt:lpstr>Εισαγωγή στο ISO/IEC 27001</vt:lpstr>
      <vt:lpstr>ISO/IEC 27001 Ιστορικό αναθεώρησης</vt:lpstr>
      <vt:lpstr>Δομή ISO/IEC 27001</vt:lpstr>
      <vt:lpstr>Δομή ISO/IEC 27001</vt:lpstr>
      <vt:lpstr>ISO/IEC 27001 Παράγραφοι</vt:lpstr>
      <vt:lpstr>ISO/IEC 27001 Παράγραφοι</vt:lpstr>
      <vt:lpstr>ISO 27001 - Παράρτημα Α</vt:lpstr>
      <vt:lpstr>ISO 27001 - Παράρτημα Α</vt:lpstr>
      <vt:lpstr>Δομή των μέτρων ασφάλειας</vt:lpstr>
      <vt:lpstr>ISO/IEC 27002:2013</vt:lpstr>
      <vt:lpstr>Καθήκοντα και σχετικά έγγραφα για την καθιέρωση του ΣΔΠΔ</vt:lpstr>
      <vt:lpstr>Καθήκοντα και σχετικά έγγραφα για την καθιέρωση του ΣΔΠΔ</vt:lpstr>
      <vt:lpstr>ISO 27799:2016 και το ISO/IEC 27002:2013</vt:lpstr>
      <vt:lpstr>Απειλές για την ασφάλεια των πληροφοριών υγείας (ISO 27799:2016)</vt:lpstr>
      <vt:lpstr>Απειλές για την ασφάλεια των πληροφοριών υγείας (ISO 27799:2016)</vt:lpstr>
      <vt:lpstr>Όροι και ορισμοί</vt:lpstr>
      <vt:lpstr>Όροι και ορισμοί</vt:lpstr>
      <vt:lpstr>Όροι και ορισμοί</vt:lpstr>
      <vt:lpstr>Όροι και ορισμοί</vt:lpstr>
      <vt:lpstr>A.5 Πολιτικές για την ασφάλεια πληροφοριών</vt:lpstr>
      <vt:lpstr>A.5 Σύνοψη </vt:lpstr>
      <vt:lpstr>A.6  Οργάνωση τη ασφάλειας πληροφοριών</vt:lpstr>
      <vt:lpstr>A.6 Σύνοψη</vt:lpstr>
      <vt:lpstr>A.7 Ασφάλεια ανθρωπίνου δυναμικού</vt:lpstr>
      <vt:lpstr>A.7 Σύνοψη</vt:lpstr>
      <vt:lpstr>A.8 Διαχείριση παγίων</vt:lpstr>
      <vt:lpstr>A.8 Διαχείριση παγίων</vt:lpstr>
      <vt:lpstr>A.8 Σύνοψη</vt:lpstr>
      <vt:lpstr>A.9 Έλεγχος πρόσβασης</vt:lpstr>
      <vt:lpstr>A.9 Έλεγχος πρόσβασης control</vt:lpstr>
      <vt:lpstr>A.9 Σύνοψη</vt:lpstr>
      <vt:lpstr>A.10 Κρυπτογράφηση</vt:lpstr>
      <vt:lpstr>A.10 Σύνοψη</vt:lpstr>
      <vt:lpstr>A.11 Φυσική και περιβαλλοντική ασφάλεια</vt:lpstr>
      <vt:lpstr>A.11 Φυσική και περιβαλλοντική ασφάλεια</vt:lpstr>
      <vt:lpstr>A.11 Σύνοψη</vt:lpstr>
      <vt:lpstr>A.12 Ασφάλεια λειτουργιών</vt:lpstr>
      <vt:lpstr>A.12 Ασφάλεια λειτουργιών</vt:lpstr>
      <vt:lpstr>A.12 Σύνοψη</vt:lpstr>
      <vt:lpstr>A.13 Ασφάλεια επικοινωνιών</vt:lpstr>
      <vt:lpstr>A.13 Ασφάλεια επικοινωνιών</vt:lpstr>
      <vt:lpstr>A.13 Σύνοψη</vt:lpstr>
      <vt:lpstr>A.14 Απόκτηση, ανάπτυξη και συντήρηση συστήματος</vt:lpstr>
      <vt:lpstr>A.14 Απόκτηση, ανάπτυξη και συντήρηση συστήματος</vt:lpstr>
      <vt:lpstr>A.14 Απόκτηση, ανάπτυξη και συντήρηση συστήματος</vt:lpstr>
      <vt:lpstr>A.14 Σύνοψη</vt:lpstr>
      <vt:lpstr>A.15 Σχέσεις με προμηθευτές</vt:lpstr>
      <vt:lpstr>A.15 Supplier relationships</vt:lpstr>
      <vt:lpstr>A.15 Σύνοψη</vt:lpstr>
      <vt:lpstr>A.16  Διαχείριση περιστατικών στην ασφάλεια πληροφοριών</vt:lpstr>
      <vt:lpstr>A.16 Διαχείριση περιστατικών στην ασφάλεια πληροφοριών</vt:lpstr>
      <vt:lpstr>A.16 Σύνοψη</vt:lpstr>
      <vt:lpstr>A.17 Πτυχές της ασφάλειας πληροφοριών στη διαχείριση της επιχειρησιακής συνέχειας</vt:lpstr>
      <vt:lpstr>A.17 Σύνοψη</vt:lpstr>
      <vt:lpstr>A.18 Συμμόρφωση</vt:lpstr>
      <vt:lpstr>A.18 Σύνοψη</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με ή χωρίς πρόσθετη καθοδήγηση για τη διαχείριση της ασφάλειας των πληροφοριών στον τομέα της υγείας.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2024-11-07T14:46:56Z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0x010100DABC7CD81F104C47AB71A5AD1D5D1FAC</vt:lpwstr>
  </property>
</Properties>
</file>