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4.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4.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Lst>
  <p:sldSz cy="6858000" cx="12192000"/>
  <p:notesSz cx="6858000" cy="9144000"/>
  <p:embeddedFontLst>
    <p:embeddedFont>
      <p:font typeface="Book Antiqua"/>
      <p:regular r:id="rId116"/>
      <p:bold r:id="rId117"/>
      <p:italic r:id="rId118"/>
      <p:boldItalic r:id="rId119"/>
    </p:embeddedFont>
    <p:embeddedFont>
      <p:font typeface="Century Gothic"/>
      <p:regular r:id="rId120"/>
      <p:bold r:id="rId121"/>
      <p:italic r:id="rId122"/>
      <p:boldItalic r:id="rId1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124" roundtripDataSignature="AMtx7mjBSOG0k3ipEqEOdA3TgFsTe2t5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664FD22-F868-4D23-93B8-79574BB62811}">
  <a:tblStyle styleId="{B664FD22-F868-4D23-93B8-79574BB62811}"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a:tcStyle>
        <a:fill>
          <a:solidFill>
            <a:srgbClr val="FFE6CA"/>
          </a:solidFill>
        </a:fill>
      </a:tcStyle>
    </a:band1H>
    <a:band2H>
      <a:tcTxStyle/>
    </a:band2H>
    <a:band1V>
      <a:tcTxStyle/>
      <a:tcStyle>
        <a:fill>
          <a:solidFill>
            <a:srgbClr val="FFE6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121" Type="http://schemas.openxmlformats.org/officeDocument/2006/relationships/font" Target="fonts/CenturyGothic-bold.fntdata"/><Relationship Id="rId25" Type="http://schemas.openxmlformats.org/officeDocument/2006/relationships/slide" Target="slides/slide19.xml"/><Relationship Id="rId120" Type="http://schemas.openxmlformats.org/officeDocument/2006/relationships/font" Target="fonts/CenturyGothic-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24" Type="http://customschemas.google.com/relationships/presentationmetadata" Target="metadata"/><Relationship Id="rId123" Type="http://schemas.openxmlformats.org/officeDocument/2006/relationships/font" Target="fonts/CenturyGothic-boldItalic.fntdata"/><Relationship Id="rId122" Type="http://schemas.openxmlformats.org/officeDocument/2006/relationships/font" Target="fonts/CenturyGothic-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BookAntiqua-italic.fntdata"/><Relationship Id="rId117" Type="http://schemas.openxmlformats.org/officeDocument/2006/relationships/font" Target="fonts/BookAntiqua-bold.fntdata"/><Relationship Id="rId116" Type="http://schemas.openxmlformats.org/officeDocument/2006/relationships/font" Target="fonts/BookAntiqua-regular.fntdata"/><Relationship Id="rId115" Type="http://schemas.openxmlformats.org/officeDocument/2006/relationships/slide" Target="slides/slide109.xml"/><Relationship Id="rId119" Type="http://schemas.openxmlformats.org/officeDocument/2006/relationships/font" Target="fonts/BookAntiqua-boldItalic.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900" b="1" i="0" u="none" strike="noStrike" kern="1200" spc="100" baseline="0" dirty="0">
                <a:solidFill>
                  <a:sysClr val="window" lastClr="FFFFFF">
                    <a:lumMod val="95000"/>
                  </a:sysClr>
                </a:solidFill>
                <a:effectLst>
                  <a:outerShdw blurRad="50800" dist="38100" dir="5400000" algn="t" rotWithShape="0">
                    <a:prstClr val="black">
                      <a:alpha val="40000"/>
                    </a:prstClr>
                  </a:outerShdw>
                </a:effectLst>
              </a:rPr>
              <a:t>5 Organizational controls </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1-44BC-4BDC-8D3C-CCF5AD0D699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3-44BC-4BDC-8D3C-CCF5AD0D699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5-44BC-4BDC-8D3C-CCF5AD0D699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7-44BC-4BDC-8D3C-CCF5AD0D6998}"/>
              </c:ext>
            </c:extLst>
          </c:dPt>
          <c:dLbls>
            <c:dLbl>
              <c:idx val="0"/>
              <c:layout>
                <c:manualLayout>
                  <c:x val="-0.11688611104523705"/>
                  <c:y val="-8.368786320937055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8.9664820744643492E-2"/>
                      <c:h val="9.0152639043729332E-2"/>
                    </c:manualLayout>
                  </c15:layout>
                </c:ext>
                <c:ext xmlns:c16="http://schemas.microsoft.com/office/drawing/2014/chart" uri="{C3380CC4-5D6E-409C-BE32-E72D297353CC}">
                  <c16:uniqueId val="{00000001-44BC-4BDC-8D3C-CCF5AD0D6998}"/>
                </c:ext>
              </c:extLst>
            </c:dLbl>
            <c:dLbl>
              <c:idx val="1"/>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1069721261638833"/>
                      <c:h val="8.8243693830258443E-2"/>
                    </c:manualLayout>
                  </c15:layout>
                </c:ext>
                <c:ext xmlns:c16="http://schemas.microsoft.com/office/drawing/2014/chart" uri="{C3380CC4-5D6E-409C-BE32-E72D297353CC}">
                  <c16:uniqueId val="{00000003-44BC-4BDC-8D3C-CCF5AD0D6998}"/>
                </c:ext>
              </c:extLst>
            </c:dLbl>
            <c:dLbl>
              <c:idx val="2"/>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8.4269499694457795E-2"/>
                      <c:h val="8.7343247974847646E-2"/>
                    </c:manualLayout>
                  </c15:layout>
                </c:ext>
                <c:ext xmlns:c16="http://schemas.microsoft.com/office/drawing/2014/chart" uri="{C3380CC4-5D6E-409C-BE32-E72D297353CC}">
                  <c16:uniqueId val="{00000005-44BC-4BDC-8D3C-CCF5AD0D6998}"/>
                </c:ext>
              </c:extLst>
            </c:dLbl>
            <c:dLbl>
              <c:idx val="3"/>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3852698029594324E-2"/>
                      <c:h val="6.3031209878756031E-2"/>
                    </c:manualLayout>
                  </c15:layout>
                </c:ext>
                <c:ext xmlns:c16="http://schemas.microsoft.com/office/drawing/2014/chart" uri="{C3380CC4-5D6E-409C-BE32-E72D297353CC}">
                  <c16:uniqueId val="{00000007-44BC-4BDC-8D3C-CCF5AD0D699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Sheet1!$A$1:$D$1</c:f>
              <c:strCache>
                <c:ptCount val="4"/>
                <c:pt idx="0">
                  <c:v>No additional guidance </c:v>
                </c:pt>
                <c:pt idx="1">
                  <c:v>Limited additional guidance </c:v>
                </c:pt>
                <c:pt idx="2">
                  <c:v>Additional guidance </c:v>
                </c:pt>
                <c:pt idx="3">
                  <c:v>New controls</c:v>
                </c:pt>
              </c:strCache>
            </c:strRef>
          </c:cat>
          <c:val>
            <c:numRef>
              <c:f>Sheet1!$A$2:$D$2</c:f>
              <c:numCache>
                <c:formatCode>General</c:formatCode>
                <c:ptCount val="4"/>
                <c:pt idx="0">
                  <c:v>22</c:v>
                </c:pt>
                <c:pt idx="1">
                  <c:v>8</c:v>
                </c:pt>
                <c:pt idx="2">
                  <c:v>7</c:v>
                </c:pt>
                <c:pt idx="3">
                  <c:v>2</c:v>
                </c:pt>
              </c:numCache>
            </c:numRef>
          </c:val>
          <c:extLst>
            <c:ext xmlns:c16="http://schemas.microsoft.com/office/drawing/2014/chart" uri="{C3380CC4-5D6E-409C-BE32-E72D297353CC}">
              <c16:uniqueId val="{00000008-44BC-4BDC-8D3C-CCF5AD0D6998}"/>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6 People Controls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1-D384-4746-9E01-FE8C2A193B7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3-D384-4746-9E01-FE8C2A193B7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5-D384-4746-9E01-FE8C2A193B7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7-D384-4746-9E01-FE8C2A193B7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Sheet2!$A$1:$D$1</c:f>
              <c:strCache>
                <c:ptCount val="4"/>
                <c:pt idx="0">
                  <c:v>No additional guidance </c:v>
                </c:pt>
                <c:pt idx="1">
                  <c:v>Limited additional guidance </c:v>
                </c:pt>
                <c:pt idx="2">
                  <c:v>Additional guidance </c:v>
                </c:pt>
                <c:pt idx="3">
                  <c:v>New controls</c:v>
                </c:pt>
              </c:strCache>
            </c:strRef>
          </c:cat>
          <c:val>
            <c:numRef>
              <c:f>Sheet2!$A$2:$D$2</c:f>
              <c:numCache>
                <c:formatCode>General</c:formatCode>
                <c:ptCount val="4"/>
                <c:pt idx="0">
                  <c:v>4</c:v>
                </c:pt>
                <c:pt idx="1">
                  <c:v>3</c:v>
                </c:pt>
                <c:pt idx="2">
                  <c:v>1</c:v>
                </c:pt>
                <c:pt idx="3">
                  <c:v>0</c:v>
                </c:pt>
              </c:numCache>
            </c:numRef>
          </c:val>
          <c:extLst>
            <c:ext xmlns:c16="http://schemas.microsoft.com/office/drawing/2014/chart" uri="{C3380CC4-5D6E-409C-BE32-E72D297353CC}">
              <c16:uniqueId val="{00000008-D384-4746-9E01-FE8C2A193B78}"/>
            </c:ext>
          </c:extLst>
        </c:ser>
        <c:dLbls>
          <c:showLegendKey val="0"/>
          <c:showVal val="0"/>
          <c:showCatName val="0"/>
          <c:showSerName val="0"/>
          <c:showPercent val="1"/>
          <c:showBubbleSize val="0"/>
          <c:showLeaderLines val="1"/>
        </c:dLbls>
      </c:pie3D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7 Physical controls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1-0113-494D-B7EF-EB933C6F2B0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3-0113-494D-B7EF-EB933C6F2B0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5-0113-494D-B7EF-EB933C6F2B0C}"/>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7-0113-494D-B7EF-EB933C6F2B0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Sheet3!$A$1:$D$1</c:f>
              <c:strCache>
                <c:ptCount val="4"/>
                <c:pt idx="0">
                  <c:v>No additional guidance </c:v>
                </c:pt>
                <c:pt idx="1">
                  <c:v>Limited additional guidance </c:v>
                </c:pt>
                <c:pt idx="2">
                  <c:v>Additional guidance </c:v>
                </c:pt>
                <c:pt idx="3">
                  <c:v>New controls</c:v>
                </c:pt>
              </c:strCache>
            </c:strRef>
          </c:cat>
          <c:val>
            <c:numRef>
              <c:f>Sheet3!$A$2:$D$2</c:f>
              <c:numCache>
                <c:formatCode>General</c:formatCode>
                <c:ptCount val="4"/>
                <c:pt idx="0">
                  <c:v>6</c:v>
                </c:pt>
                <c:pt idx="1">
                  <c:v>7</c:v>
                </c:pt>
                <c:pt idx="2">
                  <c:v>1</c:v>
                </c:pt>
                <c:pt idx="3">
                  <c:v>4</c:v>
                </c:pt>
              </c:numCache>
            </c:numRef>
          </c:val>
          <c:extLst>
            <c:ext xmlns:c16="http://schemas.microsoft.com/office/drawing/2014/chart" uri="{C3380CC4-5D6E-409C-BE32-E72D297353CC}">
              <c16:uniqueId val="{00000008-0113-494D-B7EF-EB933C6F2B0C}"/>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8 Technological controls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1-964C-4A09-A067-E5BF1785736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3-964C-4A09-A067-E5BF1785736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5-964C-4A09-A067-E5BF1785736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extLst>
              <c:ext xmlns:c16="http://schemas.microsoft.com/office/drawing/2014/chart" uri="{C3380CC4-5D6E-409C-BE32-E72D297353CC}">
                <c16:uniqueId val="{00000007-964C-4A09-A067-E5BF1785736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Sheet4!$A$1:$D$1</c:f>
              <c:strCache>
                <c:ptCount val="4"/>
                <c:pt idx="0">
                  <c:v>No additional guidance </c:v>
                </c:pt>
                <c:pt idx="1">
                  <c:v>Limited additional guidance </c:v>
                </c:pt>
                <c:pt idx="2">
                  <c:v>Additional guidance </c:v>
                </c:pt>
                <c:pt idx="3">
                  <c:v>New controls</c:v>
                </c:pt>
              </c:strCache>
            </c:strRef>
          </c:cat>
          <c:val>
            <c:numRef>
              <c:f>Sheet4!$A$2:$D$2</c:f>
              <c:numCache>
                <c:formatCode>General</c:formatCode>
                <c:ptCount val="4"/>
                <c:pt idx="0">
                  <c:v>21</c:v>
                </c:pt>
                <c:pt idx="1">
                  <c:v>7</c:v>
                </c:pt>
                <c:pt idx="2">
                  <c:v>6</c:v>
                </c:pt>
                <c:pt idx="3">
                  <c:v>6</c:v>
                </c:pt>
              </c:numCache>
            </c:numRef>
          </c:val>
          <c:extLst>
            <c:ext xmlns:c16="http://schemas.microsoft.com/office/drawing/2014/chart" uri="{C3380CC4-5D6E-409C-BE32-E72D297353CC}">
              <c16:uniqueId val="{00000008-964C-4A09-A067-E5BF17857367}"/>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l-G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0" name="Google Shape;1240;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9" name="Google Shape;1249;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8" name="Google Shape;1258;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7" name="Google Shape;1267;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1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6" name="Google Shape;1276;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5" name="Google Shape;1285;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4" name="Google Shape;1294;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1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2" name="Google Shape;1312;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2" name="Google Shape;1322;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9" name="Google Shape;80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1" name="Google Shape;83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6" name="Google Shape;85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2" name="Google Shape;89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4" name="Google Shape;91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4" name="Google Shape;94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2" name="Google Shape;982;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3" name="Google Shape;1003;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7" name="Google Shape;1017;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0" name="Google Shape;1040;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9" name="Google Shape;104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8" name="Google Shape;105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6" name="Google Shape;1076;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5" name="Google Shape;1085;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4" name="Google Shape;1094;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4" name="Google Shape;110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3" name="Google Shape;1113;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2" name="Google Shape;1122;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1" name="Google Shape;1131;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0" name="Google Shape;114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9" name="Google Shape;114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8" name="Google Shape;115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5" name="Google Shape;1185;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4" name="Google Shape;1194;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3" name="Google Shape;1203;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3" name="Google Shape;1213;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2" name="Google Shape;1222;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1" name="Google Shape;1231;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11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11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1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111"/>
          <p:cNvSpPr/>
          <p:nvPr>
            <p:ph idx="2" type="pic"/>
          </p:nvPr>
        </p:nvSpPr>
        <p:spPr>
          <a:xfrm>
            <a:off x="0" y="-2235"/>
            <a:ext cx="5840730" cy="6862275"/>
          </a:xfrm>
          <a:prstGeom prst="rect">
            <a:avLst/>
          </a:prstGeom>
          <a:solidFill>
            <a:schemeClr val="lt2"/>
          </a:solidFill>
          <a:ln>
            <a:noFill/>
          </a:ln>
        </p:spPr>
      </p:sp>
      <p:sp>
        <p:nvSpPr>
          <p:cNvPr id="19" name="Google Shape;19;p11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11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115" name="Shape 115"/>
        <p:cNvGrpSpPr/>
        <p:nvPr/>
      </p:nvGrpSpPr>
      <p:grpSpPr>
        <a:xfrm>
          <a:off x="0" y="0"/>
          <a:ext cx="0" cy="0"/>
          <a:chOff x="0" y="0"/>
          <a:chExt cx="0" cy="0"/>
        </a:xfrm>
      </p:grpSpPr>
      <p:sp>
        <p:nvSpPr>
          <p:cNvPr id="116" name="Google Shape;116;p120"/>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20"/>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18" name="Google Shape;118;p120"/>
          <p:cNvSpPr/>
          <p:nvPr>
            <p:ph idx="2" type="pic"/>
          </p:nvPr>
        </p:nvSpPr>
        <p:spPr>
          <a:xfrm>
            <a:off x="0" y="-2235"/>
            <a:ext cx="5840730" cy="6862275"/>
          </a:xfrm>
          <a:prstGeom prst="rect">
            <a:avLst/>
          </a:prstGeom>
          <a:solidFill>
            <a:schemeClr val="lt2"/>
          </a:solidFill>
          <a:ln>
            <a:noFill/>
          </a:ln>
        </p:spPr>
      </p:sp>
      <p:sp>
        <p:nvSpPr>
          <p:cNvPr id="119" name="Google Shape;119;p120"/>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0" name="Google Shape;120;p120"/>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121" name="Google Shape;121;p120"/>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122" name="Google Shape;122;p120"/>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3" name="Google Shape;123;p120"/>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4" name="Google Shape;124;p120"/>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5" name="Google Shape;125;p120"/>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26" name="Shape 126"/>
        <p:cNvGrpSpPr/>
        <p:nvPr/>
      </p:nvGrpSpPr>
      <p:grpSpPr>
        <a:xfrm>
          <a:off x="0" y="0"/>
          <a:ext cx="0" cy="0"/>
          <a:chOff x="0" y="0"/>
          <a:chExt cx="0" cy="0"/>
        </a:xfrm>
      </p:grpSpPr>
      <p:grpSp>
        <p:nvGrpSpPr>
          <p:cNvPr id="127" name="Google Shape;127;p121"/>
          <p:cNvGrpSpPr/>
          <p:nvPr/>
        </p:nvGrpSpPr>
        <p:grpSpPr>
          <a:xfrm>
            <a:off x="5382569" y="2242"/>
            <a:ext cx="6806909" cy="6862481"/>
            <a:chOff x="5382569" y="2242"/>
            <a:chExt cx="6806909" cy="6862481"/>
          </a:xfrm>
        </p:grpSpPr>
        <p:pic>
          <p:nvPicPr>
            <p:cNvPr id="128" name="Google Shape;128;p121"/>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29" name="Google Shape;129;p121"/>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30" name="Google Shape;130;p121"/>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21"/>
          <p:cNvSpPr/>
          <p:nvPr>
            <p:ph idx="2" type="pic"/>
          </p:nvPr>
        </p:nvSpPr>
        <p:spPr>
          <a:xfrm>
            <a:off x="-29499" y="-2236"/>
            <a:ext cx="6814124" cy="6871095"/>
          </a:xfrm>
          <a:prstGeom prst="rect">
            <a:avLst/>
          </a:prstGeom>
          <a:solidFill>
            <a:schemeClr val="lt2"/>
          </a:solidFill>
          <a:ln>
            <a:noFill/>
          </a:ln>
        </p:spPr>
      </p:sp>
      <p:sp>
        <p:nvSpPr>
          <p:cNvPr id="132" name="Google Shape;132;p121"/>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33" name="Shape 133"/>
        <p:cNvGrpSpPr/>
        <p:nvPr/>
      </p:nvGrpSpPr>
      <p:grpSpPr>
        <a:xfrm>
          <a:off x="0" y="0"/>
          <a:ext cx="0" cy="0"/>
          <a:chOff x="0" y="0"/>
          <a:chExt cx="0" cy="0"/>
        </a:xfrm>
      </p:grpSpPr>
      <p:sp>
        <p:nvSpPr>
          <p:cNvPr id="134" name="Google Shape;134;p122"/>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122"/>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6" name="Google Shape;136;p122"/>
          <p:cNvSpPr/>
          <p:nvPr>
            <p:ph idx="2" type="pic"/>
          </p:nvPr>
        </p:nvSpPr>
        <p:spPr>
          <a:xfrm flipH="1">
            <a:off x="7163691" y="0"/>
            <a:ext cx="5024825" cy="6858000"/>
          </a:xfrm>
          <a:prstGeom prst="rect">
            <a:avLst/>
          </a:prstGeom>
          <a:solidFill>
            <a:schemeClr val="lt2"/>
          </a:solidFill>
          <a:ln>
            <a:noFill/>
          </a:ln>
        </p:spPr>
      </p:sp>
      <p:sp>
        <p:nvSpPr>
          <p:cNvPr id="137" name="Google Shape;137;p12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39" name="Shape 139"/>
        <p:cNvGrpSpPr/>
        <p:nvPr/>
      </p:nvGrpSpPr>
      <p:grpSpPr>
        <a:xfrm>
          <a:off x="0" y="0"/>
          <a:ext cx="0" cy="0"/>
          <a:chOff x="0" y="0"/>
          <a:chExt cx="0" cy="0"/>
        </a:xfrm>
      </p:grpSpPr>
      <p:sp>
        <p:nvSpPr>
          <p:cNvPr id="140" name="Google Shape;140;p12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1" name="Google Shape;141;p123"/>
          <p:cNvSpPr/>
          <p:nvPr>
            <p:ph idx="2" type="pic"/>
          </p:nvPr>
        </p:nvSpPr>
        <p:spPr>
          <a:xfrm flipH="1">
            <a:off x="7163691" y="0"/>
            <a:ext cx="5024825" cy="6858000"/>
          </a:xfrm>
          <a:prstGeom prst="rect">
            <a:avLst/>
          </a:prstGeom>
          <a:solidFill>
            <a:schemeClr val="lt2"/>
          </a:solidFill>
          <a:ln>
            <a:noFill/>
          </a:ln>
        </p:spPr>
      </p:sp>
      <p:sp>
        <p:nvSpPr>
          <p:cNvPr id="142" name="Google Shape;142;p12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12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12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5" name="Google Shape;145;p12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6" name="Google Shape;146;p12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7" name="Google Shape;147;p12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8" name="Google Shape;148;p12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9" name="Google Shape;149;p12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0" name="Google Shape;150;p12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1" name="Google Shape;151;p12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2" name="Google Shape;152;p12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53" name="Google Shape;153;p12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54" name="Google Shape;154;p12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56" name="Shape 156"/>
        <p:cNvGrpSpPr/>
        <p:nvPr/>
      </p:nvGrpSpPr>
      <p:grpSpPr>
        <a:xfrm>
          <a:off x="0" y="0"/>
          <a:ext cx="0" cy="0"/>
          <a:chOff x="0" y="0"/>
          <a:chExt cx="0" cy="0"/>
        </a:xfrm>
      </p:grpSpPr>
      <p:sp>
        <p:nvSpPr>
          <p:cNvPr id="157" name="Google Shape;157;p12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8" name="Google Shape;158;p124"/>
          <p:cNvSpPr/>
          <p:nvPr>
            <p:ph idx="2" type="pic"/>
          </p:nvPr>
        </p:nvSpPr>
        <p:spPr>
          <a:xfrm flipH="1">
            <a:off x="7163691" y="0"/>
            <a:ext cx="5024825" cy="6858000"/>
          </a:xfrm>
          <a:prstGeom prst="rect">
            <a:avLst/>
          </a:prstGeom>
          <a:solidFill>
            <a:schemeClr val="lt2"/>
          </a:solidFill>
          <a:ln>
            <a:noFill/>
          </a:ln>
        </p:spPr>
      </p:sp>
      <p:sp>
        <p:nvSpPr>
          <p:cNvPr id="159" name="Google Shape;159;p12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12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12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12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12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12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12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6" name="Google Shape;166;p12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7" name="Google Shape;167;p12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8" name="Google Shape;168;p12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9" name="Google Shape;169;p12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70" name="Google Shape;170;p12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71" name="Google Shape;171;p12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73" name="Shape 173"/>
        <p:cNvGrpSpPr/>
        <p:nvPr/>
      </p:nvGrpSpPr>
      <p:grpSpPr>
        <a:xfrm>
          <a:off x="0" y="0"/>
          <a:ext cx="0" cy="0"/>
          <a:chOff x="0" y="0"/>
          <a:chExt cx="0" cy="0"/>
        </a:xfrm>
      </p:grpSpPr>
      <p:sp>
        <p:nvSpPr>
          <p:cNvPr id="174" name="Google Shape;174;p12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5" name="Google Shape;175;p125"/>
          <p:cNvSpPr/>
          <p:nvPr>
            <p:ph idx="2" type="pic"/>
          </p:nvPr>
        </p:nvSpPr>
        <p:spPr>
          <a:xfrm flipH="1">
            <a:off x="7163691" y="0"/>
            <a:ext cx="5024825" cy="6858000"/>
          </a:xfrm>
          <a:prstGeom prst="rect">
            <a:avLst/>
          </a:prstGeom>
          <a:solidFill>
            <a:schemeClr val="lt2"/>
          </a:solidFill>
          <a:ln>
            <a:noFill/>
          </a:ln>
        </p:spPr>
      </p:sp>
      <p:sp>
        <p:nvSpPr>
          <p:cNvPr id="176" name="Google Shape;176;p12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12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12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12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12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12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12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3" name="Google Shape;183;p12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4" name="Google Shape;184;p12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5" name="Google Shape;185;p12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6" name="Google Shape;186;p12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7" name="Google Shape;187;p12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8" name="Google Shape;188;p12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12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90" name="Shape 190"/>
        <p:cNvGrpSpPr/>
        <p:nvPr/>
      </p:nvGrpSpPr>
      <p:grpSpPr>
        <a:xfrm>
          <a:off x="0" y="0"/>
          <a:ext cx="0" cy="0"/>
          <a:chOff x="0" y="0"/>
          <a:chExt cx="0" cy="0"/>
        </a:xfrm>
      </p:grpSpPr>
      <p:sp>
        <p:nvSpPr>
          <p:cNvPr id="191" name="Google Shape;191;p12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92" name="Google Shape;192;p126"/>
          <p:cNvSpPr/>
          <p:nvPr>
            <p:ph idx="2" type="pic"/>
          </p:nvPr>
        </p:nvSpPr>
        <p:spPr>
          <a:xfrm flipH="1">
            <a:off x="7163691" y="0"/>
            <a:ext cx="5024825" cy="6858000"/>
          </a:xfrm>
          <a:prstGeom prst="rect">
            <a:avLst/>
          </a:prstGeom>
          <a:solidFill>
            <a:schemeClr val="lt2"/>
          </a:solidFill>
          <a:ln>
            <a:noFill/>
          </a:ln>
        </p:spPr>
      </p:sp>
      <p:sp>
        <p:nvSpPr>
          <p:cNvPr id="193" name="Google Shape;193;p12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12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12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12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12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12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126"/>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0" name="Google Shape;200;p126"/>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1" name="Google Shape;201;p126"/>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2" name="Google Shape;202;p126"/>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3" name="Google Shape;203;p126"/>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4" name="Google Shape;204;p12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5" name="Google Shape;205;p12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12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11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 name="Google Shape;23;p112"/>
          <p:cNvSpPr/>
          <p:nvPr>
            <p:ph idx="2" type="pic"/>
          </p:nvPr>
        </p:nvSpPr>
        <p:spPr>
          <a:xfrm flipH="1">
            <a:off x="7163691" y="0"/>
            <a:ext cx="5024825" cy="6858000"/>
          </a:xfrm>
          <a:prstGeom prst="rect">
            <a:avLst/>
          </a:prstGeom>
          <a:solidFill>
            <a:schemeClr val="lt2"/>
          </a:solidFill>
          <a:ln>
            <a:noFill/>
          </a:ln>
        </p:spPr>
      </p:sp>
      <p:cxnSp>
        <p:nvCxnSpPr>
          <p:cNvPr id="24" name="Google Shape;24;p11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11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1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
        <p:nvSpPr>
          <p:cNvPr id="27" name="Google Shape;27;p11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11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11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11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11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11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11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11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11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11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11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113"/>
          <p:cNvGrpSpPr/>
          <p:nvPr/>
        </p:nvGrpSpPr>
        <p:grpSpPr>
          <a:xfrm>
            <a:off x="8233290" y="0"/>
            <a:ext cx="2740011" cy="6850028"/>
            <a:chOff x="8233290" y="0"/>
            <a:chExt cx="2740011" cy="6850028"/>
          </a:xfrm>
        </p:grpSpPr>
        <p:pic>
          <p:nvPicPr>
            <p:cNvPr id="40" name="Google Shape;40;p11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11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11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1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113"/>
          <p:cNvSpPr/>
          <p:nvPr>
            <p:ph idx="2" type="pic"/>
          </p:nvPr>
        </p:nvSpPr>
        <p:spPr>
          <a:xfrm>
            <a:off x="2239419" y="2833688"/>
            <a:ext cx="1005840" cy="914400"/>
          </a:xfrm>
          <a:prstGeom prst="rect">
            <a:avLst/>
          </a:prstGeom>
          <a:noFill/>
          <a:ln>
            <a:noFill/>
          </a:ln>
        </p:spPr>
      </p:sp>
      <p:sp>
        <p:nvSpPr>
          <p:cNvPr id="45" name="Google Shape;45;p11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11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113"/>
          <p:cNvSpPr/>
          <p:nvPr>
            <p:ph idx="5" type="pic"/>
          </p:nvPr>
        </p:nvSpPr>
        <p:spPr>
          <a:xfrm>
            <a:off x="5572159" y="2954840"/>
            <a:ext cx="1005840" cy="914400"/>
          </a:xfrm>
          <a:prstGeom prst="rect">
            <a:avLst/>
          </a:prstGeom>
          <a:noFill/>
          <a:ln>
            <a:noFill/>
          </a:ln>
        </p:spPr>
      </p:sp>
      <p:sp>
        <p:nvSpPr>
          <p:cNvPr id="48" name="Google Shape;48;p11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11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113"/>
          <p:cNvSpPr/>
          <p:nvPr>
            <p:ph idx="8" type="pic"/>
          </p:nvPr>
        </p:nvSpPr>
        <p:spPr>
          <a:xfrm>
            <a:off x="8916470" y="2833688"/>
            <a:ext cx="1005840" cy="914400"/>
          </a:xfrm>
          <a:prstGeom prst="rect">
            <a:avLst/>
          </a:prstGeom>
          <a:noFill/>
          <a:ln>
            <a:noFill/>
          </a:ln>
        </p:spPr>
      </p:sp>
      <p:sp>
        <p:nvSpPr>
          <p:cNvPr id="51" name="Google Shape;51;p11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11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1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114"/>
          <p:cNvGrpSpPr/>
          <p:nvPr/>
        </p:nvGrpSpPr>
        <p:grpSpPr>
          <a:xfrm>
            <a:off x="8233290" y="0"/>
            <a:ext cx="2740011" cy="6850028"/>
            <a:chOff x="8233290" y="0"/>
            <a:chExt cx="2740011" cy="6850028"/>
          </a:xfrm>
        </p:grpSpPr>
        <p:pic>
          <p:nvPicPr>
            <p:cNvPr id="56" name="Google Shape;56;p11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11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11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 name="Google Shape;59;p11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14"/>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114"/>
          <p:cNvSpPr/>
          <p:nvPr>
            <p:ph idx="2" type="pic"/>
          </p:nvPr>
        </p:nvSpPr>
        <p:spPr>
          <a:xfrm>
            <a:off x="2239419" y="2833688"/>
            <a:ext cx="1005840" cy="914400"/>
          </a:xfrm>
          <a:prstGeom prst="rect">
            <a:avLst/>
          </a:prstGeom>
          <a:noFill/>
          <a:ln>
            <a:noFill/>
          </a:ln>
        </p:spPr>
      </p:sp>
      <p:sp>
        <p:nvSpPr>
          <p:cNvPr id="62" name="Google Shape;62;p11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114"/>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114"/>
          <p:cNvSpPr/>
          <p:nvPr>
            <p:ph idx="5" type="pic"/>
          </p:nvPr>
        </p:nvSpPr>
        <p:spPr>
          <a:xfrm>
            <a:off x="5572159" y="2954840"/>
            <a:ext cx="1005840" cy="914400"/>
          </a:xfrm>
          <a:prstGeom prst="rect">
            <a:avLst/>
          </a:prstGeom>
          <a:noFill/>
          <a:ln>
            <a:noFill/>
          </a:ln>
        </p:spPr>
      </p:sp>
      <p:sp>
        <p:nvSpPr>
          <p:cNvPr id="65" name="Google Shape;65;p11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114"/>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114"/>
          <p:cNvSpPr/>
          <p:nvPr>
            <p:ph idx="8" type="pic"/>
          </p:nvPr>
        </p:nvSpPr>
        <p:spPr>
          <a:xfrm>
            <a:off x="8916470" y="2833688"/>
            <a:ext cx="1005840" cy="914400"/>
          </a:xfrm>
          <a:prstGeom prst="rect">
            <a:avLst/>
          </a:prstGeom>
          <a:noFill/>
          <a:ln>
            <a:noFill/>
          </a:ln>
        </p:spPr>
      </p:sp>
      <p:sp>
        <p:nvSpPr>
          <p:cNvPr id="68" name="Google Shape;68;p11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11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1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11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1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115"/>
          <p:cNvSpPr/>
          <p:nvPr>
            <p:ph idx="2" type="pic"/>
          </p:nvPr>
        </p:nvSpPr>
        <p:spPr>
          <a:xfrm>
            <a:off x="0" y="-2235"/>
            <a:ext cx="5840730" cy="6862275"/>
          </a:xfrm>
          <a:prstGeom prst="rect">
            <a:avLst/>
          </a:prstGeom>
          <a:solidFill>
            <a:schemeClr val="lt2"/>
          </a:solidFill>
          <a:ln>
            <a:noFill/>
          </a:ln>
        </p:spPr>
      </p:sp>
      <p:sp>
        <p:nvSpPr>
          <p:cNvPr id="75" name="Google Shape;75;p11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11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77" name="Shape 77"/>
        <p:cNvGrpSpPr/>
        <p:nvPr/>
      </p:nvGrpSpPr>
      <p:grpSpPr>
        <a:xfrm>
          <a:off x="0" y="0"/>
          <a:ext cx="0" cy="0"/>
          <a:chOff x="0" y="0"/>
          <a:chExt cx="0" cy="0"/>
        </a:xfrm>
      </p:grpSpPr>
      <p:sp>
        <p:nvSpPr>
          <p:cNvPr id="78" name="Google Shape;78;p11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16"/>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0" name="Google Shape;80;p116"/>
          <p:cNvSpPr/>
          <p:nvPr>
            <p:ph idx="2" type="pic"/>
          </p:nvPr>
        </p:nvSpPr>
        <p:spPr>
          <a:xfrm flipH="1">
            <a:off x="7163691" y="0"/>
            <a:ext cx="5024825" cy="6858000"/>
          </a:xfrm>
          <a:prstGeom prst="rect">
            <a:avLst/>
          </a:prstGeom>
          <a:solidFill>
            <a:schemeClr val="lt2"/>
          </a:solidFill>
          <a:ln>
            <a:noFill/>
          </a:ln>
        </p:spPr>
      </p:sp>
      <p:sp>
        <p:nvSpPr>
          <p:cNvPr id="81" name="Google Shape;81;p11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82" name="Google Shape;82;p11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83" name="Google Shape;83;p11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85" name="Shape 85"/>
        <p:cNvGrpSpPr/>
        <p:nvPr/>
      </p:nvGrpSpPr>
      <p:grpSpPr>
        <a:xfrm>
          <a:off x="0" y="0"/>
          <a:ext cx="0" cy="0"/>
          <a:chOff x="0" y="0"/>
          <a:chExt cx="0" cy="0"/>
        </a:xfrm>
      </p:grpSpPr>
      <p:sp>
        <p:nvSpPr>
          <p:cNvPr id="86" name="Google Shape;86;p11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87" name="Google Shape;87;p117"/>
          <p:cNvSpPr/>
          <p:nvPr>
            <p:ph idx="2" type="pic"/>
          </p:nvPr>
        </p:nvSpPr>
        <p:spPr>
          <a:xfrm flipH="1">
            <a:off x="7163691" y="0"/>
            <a:ext cx="5024825" cy="6858000"/>
          </a:xfrm>
          <a:prstGeom prst="rect">
            <a:avLst/>
          </a:prstGeom>
          <a:solidFill>
            <a:schemeClr val="lt2"/>
          </a:solidFill>
          <a:ln>
            <a:noFill/>
          </a:ln>
        </p:spPr>
      </p:sp>
      <p:sp>
        <p:nvSpPr>
          <p:cNvPr id="88" name="Google Shape;88;p11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17"/>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117"/>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1" name="Google Shape;91;p117"/>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2" name="Google Shape;92;p117"/>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3" name="Google Shape;93;p117"/>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4" name="Google Shape;94;p117"/>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5" name="Google Shape;95;p117"/>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117"/>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117"/>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117"/>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99" name="Google Shape;99;p11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00" name="Google Shape;100;p11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02" name="Shape 102"/>
        <p:cNvGrpSpPr/>
        <p:nvPr/>
      </p:nvGrpSpPr>
      <p:grpSpPr>
        <a:xfrm>
          <a:off x="0" y="0"/>
          <a:ext cx="0" cy="0"/>
          <a:chOff x="0" y="0"/>
          <a:chExt cx="0" cy="0"/>
        </a:xfrm>
      </p:grpSpPr>
      <p:sp>
        <p:nvSpPr>
          <p:cNvPr id="103" name="Google Shape;103;p11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18"/>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00000"/>
              </a:lnSpc>
              <a:spcBef>
                <a:spcPts val="1200"/>
              </a:spcBef>
              <a:spcAft>
                <a:spcPts val="0"/>
              </a:spcAft>
              <a:buSzPts val="1800"/>
              <a:buChar char=" "/>
              <a:defRPr/>
            </a:lvl1pPr>
            <a:lvl2pPr indent="-342900" lvl="1" marL="914400" algn="l">
              <a:lnSpc>
                <a:spcPct val="100000"/>
              </a:lnSpc>
              <a:spcBef>
                <a:spcPts val="200"/>
              </a:spcBef>
              <a:spcAft>
                <a:spcPts val="0"/>
              </a:spcAft>
              <a:buClr>
                <a:schemeClr val="dk1"/>
              </a:buClr>
              <a:buSzPts val="1800"/>
              <a:buChar char="◦"/>
              <a:defRPr/>
            </a:lvl2pPr>
            <a:lvl3pPr indent="-342900" lvl="2" marL="1371600" algn="l">
              <a:lnSpc>
                <a:spcPct val="100000"/>
              </a:lnSpc>
              <a:spcBef>
                <a:spcPts val="400"/>
              </a:spcBef>
              <a:spcAft>
                <a:spcPts val="0"/>
              </a:spcAft>
              <a:buClr>
                <a:schemeClr val="dk1"/>
              </a:buClr>
              <a:buSzPts val="1800"/>
              <a:buChar char="◦"/>
              <a:defRPr/>
            </a:lvl3pPr>
            <a:lvl4pPr indent="-342900" lvl="3" marL="1828800" algn="l">
              <a:lnSpc>
                <a:spcPct val="100000"/>
              </a:lnSpc>
              <a:spcBef>
                <a:spcPts val="400"/>
              </a:spcBef>
              <a:spcAft>
                <a:spcPts val="0"/>
              </a:spcAft>
              <a:buClr>
                <a:schemeClr val="dk1"/>
              </a:buClr>
              <a:buSzPts val="1800"/>
              <a:buChar char="◦"/>
              <a:defRPr/>
            </a:lvl4pPr>
            <a:lvl5pPr indent="-342900" lvl="4" marL="2286000" algn="l">
              <a:lnSpc>
                <a:spcPct val="100000"/>
              </a:lnSpc>
              <a:spcBef>
                <a:spcPts val="400"/>
              </a:spcBef>
              <a:spcAft>
                <a:spcPts val="0"/>
              </a:spcAft>
              <a:buClr>
                <a:schemeClr val="dk1"/>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5" name="Google Shape;105;p118"/>
          <p:cNvSpPr txBox="1"/>
          <p:nvPr>
            <p:ph idx="11" type="ftr"/>
          </p:nvPr>
        </p:nvSpPr>
        <p:spPr>
          <a:xfrm>
            <a:off x="913795" y="6000749"/>
            <a:ext cx="9600216"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18"/>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07" name="Shape 107"/>
        <p:cNvGrpSpPr/>
        <p:nvPr/>
      </p:nvGrpSpPr>
      <p:grpSpPr>
        <a:xfrm>
          <a:off x="0" y="0"/>
          <a:ext cx="0" cy="0"/>
          <a:chOff x="0" y="0"/>
          <a:chExt cx="0" cy="0"/>
        </a:xfrm>
      </p:grpSpPr>
      <p:sp>
        <p:nvSpPr>
          <p:cNvPr id="108" name="Google Shape;108;p11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09" name="Google Shape;109;p11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1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1" name="Google Shape;111;p11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2" name="Google Shape;112;p11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19"/>
          <p:cNvSpPr/>
          <p:nvPr>
            <p:ph idx="2" type="pic"/>
          </p:nvPr>
        </p:nvSpPr>
        <p:spPr>
          <a:xfrm flipH="1">
            <a:off x="7163691" y="0"/>
            <a:ext cx="5024825" cy="6858000"/>
          </a:xfrm>
          <a:prstGeom prst="rect">
            <a:avLst/>
          </a:prstGeom>
          <a:solidFill>
            <a:schemeClr val="lt2"/>
          </a:solidFill>
          <a:ln>
            <a:noFill/>
          </a:ln>
        </p:spPr>
      </p:sp>
      <p:sp>
        <p:nvSpPr>
          <p:cNvPr id="114" name="Google Shape;114;p1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10"/>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11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11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 Id="rId3" Type="http://schemas.openxmlformats.org/officeDocument/2006/relationships/chart" Target="../charts/char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9.xml"/><Relationship Id="rId3" Type="http://schemas.openxmlformats.org/officeDocument/2006/relationships/image" Target="../media/image51.jpg"/><Relationship Id="rId4" Type="http://schemas.openxmlformats.org/officeDocument/2006/relationships/hyperlink" Target="mailto:shareeful@gmail.com" TargetMode="External"/><Relationship Id="rId5" Type="http://schemas.openxmlformats.org/officeDocument/2006/relationships/hyperlink" Target="mailto:ac@apiroplus.solution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6.jp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6.jp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7.jpg"/><Relationship Id="rId4" Type="http://schemas.openxmlformats.org/officeDocument/2006/relationships/image" Target="../media/image31.jpg"/><Relationship Id="rId5"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3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16.jp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57.xml"/><Relationship Id="rId3" Type="http://schemas.openxmlformats.org/officeDocument/2006/relationships/hyperlink" Target="https://www.iso.org/standard/73906.html" TargetMode="External"/><Relationship Id="rId4" Type="http://schemas.openxmlformats.org/officeDocument/2006/relationships/hyperlink" Target="https://www.iso.org/standard/27001" TargetMode="External"/><Relationship Id="rId9" Type="http://schemas.openxmlformats.org/officeDocument/2006/relationships/hyperlink" Target="https://www.iso.org/standard/54533.html" TargetMode="External"/><Relationship Id="rId5" Type="http://schemas.openxmlformats.org/officeDocument/2006/relationships/hyperlink" Target="https://www.iso.org/standard/75652.html" TargetMode="External"/><Relationship Id="rId6" Type="http://schemas.openxmlformats.org/officeDocument/2006/relationships/hyperlink" Target="https://www.iso.org/standard/68091.html" TargetMode="External"/><Relationship Id="rId7" Type="http://schemas.openxmlformats.org/officeDocument/2006/relationships/hyperlink" Target="https://www.iso.org/standard/85056.html" TargetMode="External"/><Relationship Id="rId8" Type="http://schemas.openxmlformats.org/officeDocument/2006/relationships/hyperlink" Target="https://www.iso.org/contents/data/standard/05/45/54534.htm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49.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49.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44.png"/><Relationship Id="rId4" Type="http://schemas.openxmlformats.org/officeDocument/2006/relationships/image" Target="../media/image52.png"/><Relationship Id="rId5" Type="http://schemas.openxmlformats.org/officeDocument/2006/relationships/image" Target="../media/image41.png"/><Relationship Id="rId6"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chart" Target="../charts/char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chart" Target="../charts/char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chart" Target="../charts/char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l-GR" sz="3600"/>
              <a:t>Διαχείριση κινδύνων κυβερνοασφάλειας και διακυβέρνηση</a:t>
            </a:r>
            <a:endParaRPr sz="3600"/>
          </a:p>
        </p:txBody>
      </p:sp>
      <p:sp>
        <p:nvSpPr>
          <p:cNvPr id="213" name="Google Shape;213;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l-GR"/>
              <a:t>ΠΑΡΟΥΣΊΑΣΗ ΑΠΌ:  </a:t>
            </a:r>
            <a:endParaRPr/>
          </a:p>
          <a:p>
            <a:pPr indent="0" lvl="0" marL="0" rtl="0" algn="l">
              <a:lnSpc>
                <a:spcPct val="100000"/>
              </a:lnSpc>
              <a:spcBef>
                <a:spcPts val="0"/>
              </a:spcBef>
              <a:spcAft>
                <a:spcPts val="0"/>
              </a:spcAft>
              <a:buSzPts val="1600"/>
              <a:buNone/>
            </a:pPr>
            <a:r>
              <a:t/>
            </a:r>
            <a:endParaRPr/>
          </a:p>
          <a:p>
            <a:pPr indent="536575" lvl="0" marL="0" rtl="0" algn="l">
              <a:lnSpc>
                <a:spcPct val="100000"/>
              </a:lnSpc>
              <a:spcBef>
                <a:spcPts val="0"/>
              </a:spcBef>
              <a:spcAft>
                <a:spcPts val="0"/>
              </a:spcAft>
              <a:buSzPts val="1400"/>
              <a:buNone/>
            </a:pPr>
            <a:r>
              <a:rPr lang="el-GR" sz="1400"/>
              <a:t>PROF. DR. SHAREEFUL ISLAM</a:t>
            </a:r>
            <a:endParaRPr/>
          </a:p>
          <a:p>
            <a:pPr indent="536575" lvl="0" marL="0" rtl="0" algn="l">
              <a:lnSpc>
                <a:spcPct val="100000"/>
              </a:lnSpc>
              <a:spcBef>
                <a:spcPts val="0"/>
              </a:spcBef>
              <a:spcAft>
                <a:spcPts val="0"/>
              </a:spcAft>
              <a:buSzPts val="1400"/>
              <a:buNone/>
            </a:pPr>
            <a:r>
              <a:rPr lang="el-GR" sz="1400"/>
              <a:t>CHATZOPOULOU ARGYRO</a:t>
            </a:r>
            <a:endParaRPr/>
          </a:p>
        </p:txBody>
      </p:sp>
      <p:sp>
        <p:nvSpPr>
          <p:cNvPr id="214" name="Google Shape;214;p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800"/>
              <a:buNone/>
            </a:pPr>
            <a:r>
              <a:rPr lang="el-GR" sz="4800"/>
              <a:t>CSP003_C_E</a:t>
            </a:r>
            <a:endParaRPr/>
          </a:p>
        </p:txBody>
      </p:sp>
      <p:sp>
        <p:nvSpPr>
          <p:cNvPr id="215" name="Google Shape;215;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216" name="Google Shape;216;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0"/>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Γιατί</a:t>
            </a:r>
            <a:endParaRPr/>
          </a:p>
        </p:txBody>
      </p:sp>
      <p:sp>
        <p:nvSpPr>
          <p:cNvPr id="330" name="Google Shape;330;p10"/>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l-GR"/>
              <a:t>Αποτελέσματα μάθησης</a:t>
            </a:r>
            <a:endParaRPr/>
          </a:p>
        </p:txBody>
      </p:sp>
      <p:sp>
        <p:nvSpPr>
          <p:cNvPr id="331" name="Google Shape;331;p10"/>
          <p:cNvSpPr txBox="1"/>
          <p:nvPr>
            <p:ph idx="3" type="body"/>
          </p:nvPr>
        </p:nvSpPr>
        <p:spPr>
          <a:xfrm>
            <a:off x="6498130" y="1977017"/>
            <a:ext cx="4786877"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l-GR" sz="1600"/>
              <a:t>Επίδειξη εμπεριστατωμένης κατανόησης του πλαισίου διαχείρισης κινδύνων κυβερνοασφάλειας στον τομέα της ενέργειας,</a:t>
            </a:r>
            <a:endParaRPr sz="1600"/>
          </a:p>
          <a:p>
            <a:pPr indent="-274320" lvl="0" marL="274320" rtl="0" algn="l">
              <a:lnSpc>
                <a:spcPct val="100000"/>
              </a:lnSpc>
              <a:spcBef>
                <a:spcPts val="1200"/>
              </a:spcBef>
              <a:spcAft>
                <a:spcPts val="0"/>
              </a:spcAft>
              <a:buSzPts val="1600"/>
              <a:buChar char="o"/>
            </a:pPr>
            <a:r>
              <a:rPr lang="el-GR" sz="1600"/>
              <a:t>Αναγνώριση των σημαντικών δομών και διαδικασιών διακυβέρνησης της κυβερνοασφάλειας στον τομέα της ενέργειας,</a:t>
            </a:r>
            <a:endParaRPr sz="1600"/>
          </a:p>
          <a:p>
            <a:pPr indent="-274320" lvl="0" marL="274320" rtl="0" algn="l">
              <a:lnSpc>
                <a:spcPct val="100000"/>
              </a:lnSpc>
              <a:spcBef>
                <a:spcPts val="1200"/>
              </a:spcBef>
              <a:spcAft>
                <a:spcPts val="0"/>
              </a:spcAft>
              <a:buSzPts val="1600"/>
              <a:buChar char="o"/>
            </a:pPr>
            <a:r>
              <a:rPr lang="el-GR" sz="1600"/>
              <a:t>Nα αξιολογείτε και να αναφέρετε τους κινδύνους ασφάλειας και να προτείνετε κατάλληλες στρατηγικές μετριασμού με επαγγελματικό τρόπο </a:t>
            </a:r>
            <a:endParaRPr sz="1600"/>
          </a:p>
          <a:p>
            <a:pPr indent="-274320" lvl="0" marL="274320" rtl="0" algn="l">
              <a:lnSpc>
                <a:spcPct val="100000"/>
              </a:lnSpc>
              <a:spcBef>
                <a:spcPts val="1200"/>
              </a:spcBef>
              <a:spcAft>
                <a:spcPts val="0"/>
              </a:spcAft>
              <a:buSzPts val="1600"/>
              <a:buChar char="o"/>
            </a:pPr>
            <a:r>
              <a:rPr lang="el-GR" sz="1600"/>
              <a:t>Κριτική ανάπτυξη και αξιολόγηση της πολιτικής ασφάλειας και επιλογή μέτρων σύμφωνα με το πρότυπο ISO 27019 για τη διακυβέρνηση της ασφάλειας.</a:t>
            </a:r>
            <a:endParaRPr sz="1200"/>
          </a:p>
          <a:p>
            <a:pPr indent="-198120" lvl="0" marL="274320" rtl="0" algn="l">
              <a:lnSpc>
                <a:spcPct val="100000"/>
              </a:lnSpc>
              <a:spcBef>
                <a:spcPts val="1200"/>
              </a:spcBef>
              <a:spcAft>
                <a:spcPts val="0"/>
              </a:spcAft>
              <a:buSzPts val="1200"/>
              <a:buNone/>
            </a:pPr>
            <a:r>
              <a:t/>
            </a:r>
            <a:endParaRPr sz="1200"/>
          </a:p>
          <a:p>
            <a:pPr indent="-198120" lvl="0" marL="274320" rtl="0" algn="l">
              <a:lnSpc>
                <a:spcPct val="100000"/>
              </a:lnSpc>
              <a:spcBef>
                <a:spcPts val="1200"/>
              </a:spcBef>
              <a:spcAft>
                <a:spcPts val="0"/>
              </a:spcAft>
              <a:buSzPts val="1200"/>
              <a:buNone/>
            </a:pPr>
            <a:r>
              <a:t/>
            </a:r>
            <a:endParaRPr sz="1200"/>
          </a:p>
        </p:txBody>
      </p:sp>
      <p:cxnSp>
        <p:nvCxnSpPr>
          <p:cNvPr id="332" name="Google Shape;332;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33" name="Google Shape;333;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pointing at papers&#10;&#10;Description automatically generated" id="334" name="Google Shape;334;p10"/>
          <p:cNvPicPr preferRelativeResize="0"/>
          <p:nvPr>
            <p:ph idx="2" type="pic"/>
          </p:nvPr>
        </p:nvPicPr>
        <p:blipFill rotWithShape="1">
          <a:blip r:embed="rId3">
            <a:alphaModFix/>
          </a:blip>
          <a:srcRect b="0" l="4194" r="4193" t="0"/>
          <a:stretch/>
        </p:blipFill>
        <p:spPr>
          <a:xfrm>
            <a:off x="0" y="-2235"/>
            <a:ext cx="5840730" cy="6862275"/>
          </a:xfrm>
          <a:prstGeom prst="rect">
            <a:avLst/>
          </a:prstGeom>
          <a:solidFill>
            <a:schemeClr val="lt2"/>
          </a:solid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0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Τεχνολογικοί έλεγχοι με περιορισμένη πρόσθετη καθοδήγηση </a:t>
            </a:r>
            <a:endParaRPr/>
          </a:p>
        </p:txBody>
      </p:sp>
      <p:sp>
        <p:nvSpPr>
          <p:cNvPr id="1243" name="Google Shape;1243;p100"/>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A.8.4	Πρόσβαση στον πηγαίο κώδικα</a:t>
            </a:r>
            <a:endParaRPr sz="1600"/>
          </a:p>
          <a:p>
            <a:pPr indent="0" lvl="0" marL="0" rtl="0" algn="l">
              <a:lnSpc>
                <a:spcPct val="100000"/>
              </a:lnSpc>
              <a:spcBef>
                <a:spcPts val="1400"/>
              </a:spcBef>
              <a:spcAft>
                <a:spcPts val="0"/>
              </a:spcAft>
              <a:buSzPts val="1600"/>
              <a:buNone/>
            </a:pPr>
            <a:r>
              <a:rPr lang="el-GR" sz="1600"/>
              <a:t>A.8.5	Ασφαλής αυθεντικοποίηση</a:t>
            </a:r>
            <a:endParaRPr sz="1600"/>
          </a:p>
          <a:p>
            <a:pPr indent="0" lvl="0" marL="0" rtl="0" algn="l">
              <a:lnSpc>
                <a:spcPct val="100000"/>
              </a:lnSpc>
              <a:spcBef>
                <a:spcPts val="1400"/>
              </a:spcBef>
              <a:spcAft>
                <a:spcPts val="0"/>
              </a:spcAft>
              <a:buSzPts val="1600"/>
              <a:buNone/>
            </a:pPr>
            <a:r>
              <a:rPr lang="el-GR" sz="1600"/>
              <a:t>A.8.8	Διαχείριση τεχνικών ευπαθειών</a:t>
            </a:r>
            <a:endParaRPr sz="1600"/>
          </a:p>
          <a:p>
            <a:pPr indent="0" lvl="0" marL="0" rtl="0" algn="l">
              <a:lnSpc>
                <a:spcPct val="100000"/>
              </a:lnSpc>
              <a:spcBef>
                <a:spcPts val="1400"/>
              </a:spcBef>
              <a:spcAft>
                <a:spcPts val="0"/>
              </a:spcAft>
              <a:buSzPts val="1600"/>
              <a:buNone/>
            </a:pPr>
            <a:r>
              <a:rPr lang="el-GR" sz="1600"/>
              <a:t>A.8.14	Εφεδρεία εγκαταστάσεων επεξεργασίας πληροφοριών</a:t>
            </a:r>
            <a:endParaRPr sz="1600"/>
          </a:p>
          <a:p>
            <a:pPr indent="0" lvl="0" marL="0" rtl="0" algn="l">
              <a:lnSpc>
                <a:spcPct val="100000"/>
              </a:lnSpc>
              <a:spcBef>
                <a:spcPts val="1400"/>
              </a:spcBef>
              <a:spcAft>
                <a:spcPts val="0"/>
              </a:spcAft>
              <a:buSzPts val="1600"/>
              <a:buNone/>
            </a:pPr>
            <a:r>
              <a:rPr lang="el-GR" sz="1600"/>
              <a:t>A.8.19	Εγκατάσταση λογισμικού σε λειτουργικά συστήματα</a:t>
            </a:r>
            <a:endParaRPr sz="1600"/>
          </a:p>
          <a:p>
            <a:pPr indent="0" lvl="0" marL="0" rtl="0" algn="l">
              <a:lnSpc>
                <a:spcPct val="100000"/>
              </a:lnSpc>
              <a:spcBef>
                <a:spcPts val="1400"/>
              </a:spcBef>
              <a:spcAft>
                <a:spcPts val="0"/>
              </a:spcAft>
              <a:buSzPts val="1600"/>
              <a:buNone/>
            </a:pPr>
            <a:r>
              <a:rPr lang="el-GR" sz="1600"/>
              <a:t>A.8.22	Διαχωρισμός των δικτύων</a:t>
            </a:r>
            <a:endParaRPr sz="1600"/>
          </a:p>
          <a:p>
            <a:pPr indent="0" lvl="0" marL="0" rtl="0" algn="l">
              <a:lnSpc>
                <a:spcPct val="100000"/>
              </a:lnSpc>
              <a:spcBef>
                <a:spcPts val="1400"/>
              </a:spcBef>
              <a:spcAft>
                <a:spcPts val="0"/>
              </a:spcAft>
              <a:buSzPts val="1600"/>
              <a:buNone/>
            </a:pPr>
            <a:r>
              <a:rPr lang="el-GR" sz="1600"/>
              <a:t>A.8.32	Διαχείριση αλλαγών</a:t>
            </a:r>
            <a:endParaRPr/>
          </a:p>
        </p:txBody>
      </p:sp>
      <p:sp>
        <p:nvSpPr>
          <p:cNvPr id="1244" name="Google Shape;1244;p100"/>
          <p:cNvSpPr/>
          <p:nvPr>
            <p:ph idx="2" type="pic"/>
          </p:nvPr>
        </p:nvSpPr>
        <p:spPr>
          <a:xfrm flipH="1">
            <a:off x="7163691" y="0"/>
            <a:ext cx="5024825" cy="6858000"/>
          </a:xfrm>
          <a:prstGeom prst="rect">
            <a:avLst/>
          </a:prstGeom>
          <a:solidFill>
            <a:schemeClr val="lt2"/>
          </a:solidFill>
          <a:ln>
            <a:noFill/>
          </a:ln>
        </p:spPr>
      </p:sp>
      <p:sp>
        <p:nvSpPr>
          <p:cNvPr id="1245" name="Google Shape;1245;p10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46" name="Google Shape;1246;p10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0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Τεχνολογικοί έλεγχοι με πρόσθετη καθοδήγηση </a:t>
            </a:r>
            <a:endParaRPr/>
          </a:p>
        </p:txBody>
      </p:sp>
      <p:sp>
        <p:nvSpPr>
          <p:cNvPr id="1252" name="Google Shape;1252;p101"/>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A.8.1	Συσκευές τερματικού σταθμού χρήστη</a:t>
            </a:r>
            <a:endParaRPr sz="1600"/>
          </a:p>
          <a:p>
            <a:pPr indent="0" lvl="0" marL="0" rtl="0" algn="l">
              <a:lnSpc>
                <a:spcPct val="100000"/>
              </a:lnSpc>
              <a:spcBef>
                <a:spcPts val="1400"/>
              </a:spcBef>
              <a:spcAft>
                <a:spcPts val="0"/>
              </a:spcAft>
              <a:buSzPts val="1600"/>
              <a:buNone/>
            </a:pPr>
            <a:r>
              <a:rPr lang="el-GR" sz="1600"/>
              <a:t>A.8.7	Προστασία από κακόβουλο λογισμικό</a:t>
            </a:r>
            <a:endParaRPr sz="1600"/>
          </a:p>
          <a:p>
            <a:pPr indent="0" lvl="0" marL="0" rtl="0" algn="l">
              <a:lnSpc>
                <a:spcPct val="100000"/>
              </a:lnSpc>
              <a:spcBef>
                <a:spcPts val="1400"/>
              </a:spcBef>
              <a:spcAft>
                <a:spcPts val="0"/>
              </a:spcAft>
              <a:buSzPts val="1600"/>
              <a:buNone/>
            </a:pPr>
            <a:r>
              <a:rPr lang="el-GR" sz="1600"/>
              <a:t>A.8.17	Συγχρονισμός ρολογιού</a:t>
            </a:r>
            <a:endParaRPr sz="1600"/>
          </a:p>
          <a:p>
            <a:pPr indent="0" lvl="0" marL="0" rtl="0" algn="l">
              <a:lnSpc>
                <a:spcPct val="100000"/>
              </a:lnSpc>
              <a:spcBef>
                <a:spcPts val="1400"/>
              </a:spcBef>
              <a:spcAft>
                <a:spcPts val="0"/>
              </a:spcAft>
              <a:buSzPts val="1600"/>
              <a:buNone/>
            </a:pPr>
            <a:r>
              <a:rPr lang="el-GR" sz="1600"/>
              <a:t>A.8.24	Χρήση κρυπτογραφίας</a:t>
            </a:r>
            <a:endParaRPr sz="1600"/>
          </a:p>
          <a:p>
            <a:pPr indent="0" lvl="0" marL="0" rtl="0" algn="l">
              <a:lnSpc>
                <a:spcPct val="100000"/>
              </a:lnSpc>
              <a:spcBef>
                <a:spcPts val="1400"/>
              </a:spcBef>
              <a:spcAft>
                <a:spcPts val="0"/>
              </a:spcAft>
              <a:buSzPts val="1600"/>
              <a:buNone/>
            </a:pPr>
            <a:r>
              <a:rPr lang="el-GR" sz="1600"/>
              <a:t>A.8.31	Διαχωρισμός των περιβαλλόντων ανάπτυξης, δοκιμής και παραγωγής</a:t>
            </a:r>
            <a:endParaRPr sz="1600"/>
          </a:p>
          <a:p>
            <a:pPr indent="0" lvl="0" marL="0" rtl="0" algn="l">
              <a:lnSpc>
                <a:spcPct val="100000"/>
              </a:lnSpc>
              <a:spcBef>
                <a:spcPts val="1400"/>
              </a:spcBef>
              <a:spcAft>
                <a:spcPts val="0"/>
              </a:spcAft>
              <a:buSzPts val="1600"/>
              <a:buNone/>
            </a:pPr>
            <a:r>
              <a:t/>
            </a:r>
            <a:endParaRPr sz="1600"/>
          </a:p>
        </p:txBody>
      </p:sp>
      <p:sp>
        <p:nvSpPr>
          <p:cNvPr id="1253" name="Google Shape;1253;p101"/>
          <p:cNvSpPr/>
          <p:nvPr>
            <p:ph idx="2" type="pic"/>
          </p:nvPr>
        </p:nvSpPr>
        <p:spPr>
          <a:xfrm flipH="1">
            <a:off x="7163691" y="0"/>
            <a:ext cx="5024825" cy="6858000"/>
          </a:xfrm>
          <a:prstGeom prst="rect">
            <a:avLst/>
          </a:prstGeom>
          <a:solidFill>
            <a:schemeClr val="lt2"/>
          </a:solidFill>
          <a:ln>
            <a:noFill/>
          </a:ln>
        </p:spPr>
      </p:sp>
      <p:sp>
        <p:nvSpPr>
          <p:cNvPr id="1254" name="Google Shape;1254;p10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55" name="Google Shape;1255;p10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0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τεχνολογικοί έλεγχοι για τη βιομηχανία ενεργειακών υπηρεσιών κοινής ωφέλειας</a:t>
            </a:r>
            <a:endParaRPr/>
          </a:p>
        </p:txBody>
      </p:sp>
      <p:sp>
        <p:nvSpPr>
          <p:cNvPr id="1261" name="Google Shape;1261;p102"/>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A.8.35	Αντιμετώπιση παλαιών συστημάτων</a:t>
            </a:r>
            <a:endParaRPr sz="1600"/>
          </a:p>
          <a:p>
            <a:pPr indent="0" lvl="0" marL="0" rtl="0" algn="l">
              <a:lnSpc>
                <a:spcPct val="100000"/>
              </a:lnSpc>
              <a:spcBef>
                <a:spcPts val="1400"/>
              </a:spcBef>
              <a:spcAft>
                <a:spcPts val="0"/>
              </a:spcAft>
              <a:buSzPts val="1600"/>
              <a:buNone/>
            </a:pPr>
            <a:r>
              <a:rPr b="1" lang="el-GR" sz="1600"/>
              <a:t>Έλεγχος: </a:t>
            </a:r>
            <a:r>
              <a:rPr lang="el-GR" sz="1600"/>
              <a:t>Η εταιρεία παροχής ενέργειας θα πρέπει να διασφαλίσει ότι όλα τα παλαιά συστήματα εντοπίζονται μαζί με τις πιθανές ευπάθειές τους στην ασφάλεια των πληροφοριών και ότι εφαρμόζονται οι κατάλληλοι έλεγχοι.</a:t>
            </a:r>
            <a:endParaRPr sz="1600"/>
          </a:p>
          <a:p>
            <a:pPr indent="0" lvl="0" marL="0" rtl="0" algn="l">
              <a:lnSpc>
                <a:spcPct val="100000"/>
              </a:lnSpc>
              <a:spcBef>
                <a:spcPts val="1400"/>
              </a:spcBef>
              <a:spcAft>
                <a:spcPts val="0"/>
              </a:spcAft>
              <a:buSzPts val="1600"/>
              <a:buNone/>
            </a:pPr>
            <a:r>
              <a:rPr b="1" lang="el-GR" sz="1600"/>
              <a:t>Τύπος ελέγχου: </a:t>
            </a:r>
            <a:r>
              <a:rPr lang="el-GR" sz="1600"/>
              <a:t>Preventive</a:t>
            </a:r>
            <a:endParaRPr/>
          </a:p>
          <a:p>
            <a:pPr indent="0" lvl="0" marL="0" rtl="0" algn="l">
              <a:lnSpc>
                <a:spcPct val="100000"/>
              </a:lnSpc>
              <a:spcBef>
                <a:spcPts val="1400"/>
              </a:spcBef>
              <a:spcAft>
                <a:spcPts val="0"/>
              </a:spcAft>
              <a:buSzPts val="1600"/>
              <a:buNone/>
            </a:pPr>
            <a:r>
              <a:rPr b="1" lang="el-GR" sz="1600"/>
              <a:t>Σκοπός: </a:t>
            </a:r>
            <a:r>
              <a:rPr lang="el-GR" sz="1600"/>
              <a:t>Μείωση των κινδύνων από τη χρήση παλαιών συστημάτων</a:t>
            </a:r>
            <a:endParaRPr sz="1600"/>
          </a:p>
        </p:txBody>
      </p:sp>
      <p:sp>
        <p:nvSpPr>
          <p:cNvPr id="1262" name="Google Shape;1262;p102"/>
          <p:cNvSpPr/>
          <p:nvPr>
            <p:ph idx="2" type="pic"/>
          </p:nvPr>
        </p:nvSpPr>
        <p:spPr>
          <a:xfrm flipH="1">
            <a:off x="7163691" y="0"/>
            <a:ext cx="5024825" cy="6858000"/>
          </a:xfrm>
          <a:prstGeom prst="rect">
            <a:avLst/>
          </a:prstGeom>
          <a:solidFill>
            <a:schemeClr val="lt2"/>
          </a:solidFill>
          <a:ln>
            <a:noFill/>
          </a:ln>
        </p:spPr>
      </p:sp>
      <p:sp>
        <p:nvSpPr>
          <p:cNvPr id="1263" name="Google Shape;1263;p10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64" name="Google Shape;1264;p10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10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τεχνολογικοί έλεγχοι για τη βιομηχανία ενεργειακών υπηρεσιών κοινής ωφέλειας</a:t>
            </a:r>
            <a:endParaRPr/>
          </a:p>
        </p:txBody>
      </p:sp>
      <p:sp>
        <p:nvSpPr>
          <p:cNvPr id="1270" name="Google Shape;1270;p103"/>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A.8.36	Ακεραιότητα και διαθεσιμότητα των λειτουργιών ασφαλείας</a:t>
            </a:r>
            <a:endParaRPr sz="1600"/>
          </a:p>
          <a:p>
            <a:pPr indent="0" lvl="0" marL="0" rtl="0" algn="l">
              <a:lnSpc>
                <a:spcPct val="100000"/>
              </a:lnSpc>
              <a:spcBef>
                <a:spcPts val="1400"/>
              </a:spcBef>
              <a:spcAft>
                <a:spcPts val="0"/>
              </a:spcAft>
              <a:buSzPts val="1600"/>
              <a:buNone/>
            </a:pPr>
            <a:r>
              <a:rPr b="1" lang="el-GR" sz="1600"/>
              <a:t>Έλεγχος: </a:t>
            </a:r>
            <a:r>
              <a:rPr lang="el-GR" sz="1600"/>
              <a:t>Η ακεραιότητα και η διαθεσιμότητα των πληροφοριών, των περιουσιακών στοιχείων, των συστημάτων, των εξαρτημάτων και των λειτουργιών που απαιτούνται για τη διασφάλιση των λειτουργιών ασφαλείας θα πρέπει να προστατεύονται σύμφωνα με τα ειδικά για τον τομέα πρότυπα και τις νομικές απαιτήσεις.</a:t>
            </a:r>
            <a:endParaRPr sz="1600"/>
          </a:p>
          <a:p>
            <a:pPr indent="0" lvl="0" marL="0" rtl="0" algn="l">
              <a:lnSpc>
                <a:spcPct val="100000"/>
              </a:lnSpc>
              <a:spcBef>
                <a:spcPts val="1400"/>
              </a:spcBef>
              <a:spcAft>
                <a:spcPts val="0"/>
              </a:spcAft>
              <a:buSzPts val="1600"/>
              <a:buNone/>
            </a:pPr>
            <a:r>
              <a:rPr b="1" lang="el-GR" sz="1600"/>
              <a:t>Τύπος ελέγχου: </a:t>
            </a:r>
            <a:r>
              <a:rPr lang="el-GR" sz="1600"/>
              <a:t>Preventive</a:t>
            </a:r>
            <a:endParaRPr/>
          </a:p>
          <a:p>
            <a:pPr indent="0" lvl="0" marL="0" rtl="0" algn="l">
              <a:lnSpc>
                <a:spcPct val="100000"/>
              </a:lnSpc>
              <a:spcBef>
                <a:spcPts val="1400"/>
              </a:spcBef>
              <a:spcAft>
                <a:spcPts val="0"/>
              </a:spcAft>
              <a:buSzPts val="1600"/>
              <a:buNone/>
            </a:pPr>
            <a:r>
              <a:rPr b="1" lang="el-GR" sz="1600"/>
              <a:t>Σκοπός: </a:t>
            </a:r>
            <a:r>
              <a:rPr lang="el-GR" sz="1600"/>
              <a:t>Προστασία της ακεραιότητας και της διαθεσιμότητας των λειτουργιών ασφαλείας έναντι αστοχίας, παρεμβολής και χειραγώγησης.</a:t>
            </a:r>
            <a:endParaRPr sz="1600"/>
          </a:p>
        </p:txBody>
      </p:sp>
      <p:sp>
        <p:nvSpPr>
          <p:cNvPr id="1271" name="Google Shape;1271;p103"/>
          <p:cNvSpPr/>
          <p:nvPr>
            <p:ph idx="2" type="pic"/>
          </p:nvPr>
        </p:nvSpPr>
        <p:spPr>
          <a:xfrm flipH="1">
            <a:off x="7163691" y="0"/>
            <a:ext cx="5024825" cy="6858000"/>
          </a:xfrm>
          <a:prstGeom prst="rect">
            <a:avLst/>
          </a:prstGeom>
          <a:solidFill>
            <a:schemeClr val="lt2"/>
          </a:solidFill>
          <a:ln>
            <a:noFill/>
          </a:ln>
        </p:spPr>
      </p:sp>
      <p:sp>
        <p:nvSpPr>
          <p:cNvPr id="1272" name="Google Shape;1272;p10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73" name="Google Shape;1273;p10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0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τεχνολογικοί έλεγχοι για τη βιομηχανία ενεργειακών υπηρεσιών κοινής ωφέλειας</a:t>
            </a:r>
            <a:endParaRPr/>
          </a:p>
        </p:txBody>
      </p:sp>
      <p:sp>
        <p:nvSpPr>
          <p:cNvPr id="1279" name="Google Shape;1279;p104"/>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A.8.37	Διασφάλιση της επικοινωνίας δεδομένων ελέγχου διεργασιών</a:t>
            </a:r>
            <a:endParaRPr sz="1600"/>
          </a:p>
          <a:p>
            <a:pPr indent="0" lvl="0" marL="0" rtl="0" algn="l">
              <a:lnSpc>
                <a:spcPct val="100000"/>
              </a:lnSpc>
              <a:spcBef>
                <a:spcPts val="1400"/>
              </a:spcBef>
              <a:spcAft>
                <a:spcPts val="0"/>
              </a:spcAft>
              <a:buSzPts val="1600"/>
              <a:buNone/>
            </a:pPr>
            <a:r>
              <a:rPr b="1" lang="el-GR" sz="1600"/>
              <a:t>Έλεγχος: </a:t>
            </a:r>
            <a:r>
              <a:rPr lang="el-GR" sz="1600"/>
              <a:t>Θα πρέπει να σχεδιαστούν, να αναπτυχθούν και να εφαρμοστούν μέτρα ασφαλείας για την εξασφάλιση των απαιτήσεων ασφαλείας της επικοινωνίας δεδομένων εσωτερικού και εξωτερικού ελέγχου διεργασιών.</a:t>
            </a:r>
            <a:endParaRPr sz="1600"/>
          </a:p>
          <a:p>
            <a:pPr indent="0" lvl="0" marL="0" rtl="0" algn="l">
              <a:lnSpc>
                <a:spcPct val="100000"/>
              </a:lnSpc>
              <a:spcBef>
                <a:spcPts val="1400"/>
              </a:spcBef>
              <a:spcAft>
                <a:spcPts val="0"/>
              </a:spcAft>
              <a:buSzPts val="1600"/>
              <a:buNone/>
            </a:pPr>
            <a:r>
              <a:rPr b="1" lang="el-GR" sz="1600"/>
              <a:t>Τύπος ελέγχου: </a:t>
            </a:r>
            <a:r>
              <a:rPr lang="el-GR" sz="1600"/>
              <a:t>Preventive, Detective</a:t>
            </a:r>
            <a:endParaRPr/>
          </a:p>
          <a:p>
            <a:pPr indent="0" lvl="0" marL="0" rtl="0" algn="l">
              <a:lnSpc>
                <a:spcPct val="100000"/>
              </a:lnSpc>
              <a:spcBef>
                <a:spcPts val="1400"/>
              </a:spcBef>
              <a:spcAft>
                <a:spcPts val="0"/>
              </a:spcAft>
              <a:buSzPts val="1600"/>
              <a:buNone/>
            </a:pPr>
            <a:r>
              <a:rPr b="1" lang="el-GR" sz="1600"/>
              <a:t>Σκοπός: </a:t>
            </a:r>
            <a:r>
              <a:rPr lang="el-GR" sz="1600"/>
              <a:t>Προστασία των πληροφοριών που μεταδίδονται μέσω της επικοινωνίας δεδομένων ελέγχου διεργασιών από παραβίαση.</a:t>
            </a:r>
            <a:endParaRPr sz="1600"/>
          </a:p>
        </p:txBody>
      </p:sp>
      <p:sp>
        <p:nvSpPr>
          <p:cNvPr id="1280" name="Google Shape;1280;p104"/>
          <p:cNvSpPr/>
          <p:nvPr>
            <p:ph idx="2" type="pic"/>
          </p:nvPr>
        </p:nvSpPr>
        <p:spPr>
          <a:xfrm flipH="1">
            <a:off x="7163691" y="0"/>
            <a:ext cx="5024825" cy="6858000"/>
          </a:xfrm>
          <a:prstGeom prst="rect">
            <a:avLst/>
          </a:prstGeom>
          <a:solidFill>
            <a:schemeClr val="lt2"/>
          </a:solidFill>
          <a:ln>
            <a:noFill/>
          </a:ln>
        </p:spPr>
      </p:sp>
      <p:sp>
        <p:nvSpPr>
          <p:cNvPr id="1281" name="Google Shape;1281;p10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82" name="Google Shape;1282;p10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0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τεχνολογικοί έλεγχοι για τη βιομηχανία ενεργειακών υπηρεσιών κοινής ωφέλειας</a:t>
            </a:r>
            <a:endParaRPr/>
          </a:p>
        </p:txBody>
      </p:sp>
      <p:sp>
        <p:nvSpPr>
          <p:cNvPr id="1288" name="Google Shape;1288;p105"/>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A.8.38	Λογική σύνδεση εξωτερικών συστημάτων ελέγχου διεργασιών</a:t>
            </a:r>
            <a:endParaRPr sz="1600"/>
          </a:p>
          <a:p>
            <a:pPr indent="0" lvl="0" marL="0" rtl="0" algn="l">
              <a:lnSpc>
                <a:spcPct val="100000"/>
              </a:lnSpc>
              <a:spcBef>
                <a:spcPts val="1400"/>
              </a:spcBef>
              <a:spcAft>
                <a:spcPts val="0"/>
              </a:spcAft>
              <a:buSzPts val="1600"/>
              <a:buNone/>
            </a:pPr>
            <a:r>
              <a:rPr b="1" lang="el-GR" sz="1600"/>
              <a:t>Έλεγχος: </a:t>
            </a:r>
            <a:r>
              <a:rPr lang="el-GR" sz="1600"/>
              <a:t>Ο οργανισμός ενεργειακής κοινής ωφέλειας θα πρέπει να διασφαλίζει ότι οι κίνδυνοι που προκύπτουν από τη σύνδεση των συστημάτων ελέγχου διεργασιών με εξωτερικά μέρη αξιολογούνται και ότι μπορούν να ανταλλάσσονται μόνο εξουσιοδοτημένες επικοινωνίες και ροές πληροφοριών.</a:t>
            </a:r>
            <a:endParaRPr/>
          </a:p>
          <a:p>
            <a:pPr indent="0" lvl="0" marL="0" rtl="0" algn="l">
              <a:lnSpc>
                <a:spcPct val="100000"/>
              </a:lnSpc>
              <a:spcBef>
                <a:spcPts val="1400"/>
              </a:spcBef>
              <a:spcAft>
                <a:spcPts val="0"/>
              </a:spcAft>
              <a:buSzPts val="1600"/>
              <a:buNone/>
            </a:pPr>
            <a:r>
              <a:rPr b="1" lang="el-GR" sz="1600"/>
              <a:t>Τύπος ελέγχου: </a:t>
            </a:r>
            <a:r>
              <a:rPr lang="el-GR" sz="1600"/>
              <a:t>Preventive, Detective</a:t>
            </a:r>
            <a:endParaRPr/>
          </a:p>
          <a:p>
            <a:pPr indent="0" lvl="0" marL="0" rtl="0" algn="l">
              <a:lnSpc>
                <a:spcPct val="100000"/>
              </a:lnSpc>
              <a:spcBef>
                <a:spcPts val="1400"/>
              </a:spcBef>
              <a:spcAft>
                <a:spcPts val="0"/>
              </a:spcAft>
              <a:buSzPts val="1600"/>
              <a:buNone/>
            </a:pPr>
            <a:r>
              <a:rPr b="1" lang="el-GR" sz="1600"/>
              <a:t>Σκοπός: </a:t>
            </a:r>
            <a:r>
              <a:rPr lang="el-GR" sz="1600"/>
              <a:t>Προστασία των συστημάτων ελέγχου από παρεμβολές, χειραγώγηση και διακινδύνευση μέσω λογικών συνδέσεων με εξωτερικά μέρη.</a:t>
            </a:r>
            <a:endParaRPr sz="1600"/>
          </a:p>
        </p:txBody>
      </p:sp>
      <p:sp>
        <p:nvSpPr>
          <p:cNvPr id="1289" name="Google Shape;1289;p105"/>
          <p:cNvSpPr/>
          <p:nvPr>
            <p:ph idx="2" type="pic"/>
          </p:nvPr>
        </p:nvSpPr>
        <p:spPr>
          <a:xfrm flipH="1">
            <a:off x="7163691" y="0"/>
            <a:ext cx="5024825" cy="6858000"/>
          </a:xfrm>
          <a:prstGeom prst="rect">
            <a:avLst/>
          </a:prstGeom>
          <a:solidFill>
            <a:schemeClr val="lt2"/>
          </a:solidFill>
          <a:ln>
            <a:noFill/>
          </a:ln>
        </p:spPr>
      </p:sp>
      <p:sp>
        <p:nvSpPr>
          <p:cNvPr id="1290" name="Google Shape;1290;p10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91" name="Google Shape;1291;p10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0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τεχνολογικοί έλεγχοι για τη βιομηχανία ενεργειακών υπηρεσιών κοινής ωφέλειας</a:t>
            </a:r>
            <a:endParaRPr/>
          </a:p>
        </p:txBody>
      </p:sp>
      <p:sp>
        <p:nvSpPr>
          <p:cNvPr id="1297" name="Google Shape;1297;p106"/>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A.8.39	Ελάχιστη λειτουργικότητα</a:t>
            </a:r>
            <a:endParaRPr sz="1600"/>
          </a:p>
          <a:p>
            <a:pPr indent="0" lvl="0" marL="0" rtl="0" algn="l">
              <a:lnSpc>
                <a:spcPct val="100000"/>
              </a:lnSpc>
              <a:spcBef>
                <a:spcPts val="1400"/>
              </a:spcBef>
              <a:spcAft>
                <a:spcPts val="0"/>
              </a:spcAft>
              <a:buSzPts val="1600"/>
              <a:buNone/>
            </a:pPr>
            <a:r>
              <a:rPr b="1" lang="el-GR" sz="1600"/>
              <a:t>Έλεγχος: </a:t>
            </a:r>
            <a:r>
              <a:rPr lang="el-GR" sz="1600"/>
              <a:t>Τα συστήματα ελέγχου διεργασιών πρέπει να σχεδιάζονται, να διαμορφώνονται, να λειτουργούν και να συντηρούνται έτσι ώστε να παρέχουν μόνο τις απαιτούμενες λειτουργίες.</a:t>
            </a:r>
            <a:endParaRPr/>
          </a:p>
          <a:p>
            <a:pPr indent="0" lvl="0" marL="0" rtl="0" algn="l">
              <a:lnSpc>
                <a:spcPct val="100000"/>
              </a:lnSpc>
              <a:spcBef>
                <a:spcPts val="1400"/>
              </a:spcBef>
              <a:spcAft>
                <a:spcPts val="0"/>
              </a:spcAft>
              <a:buSzPts val="1600"/>
              <a:buNone/>
            </a:pPr>
            <a:r>
              <a:rPr b="1" lang="el-GR" sz="1600"/>
              <a:t>Τύπος ελέγχου: </a:t>
            </a:r>
            <a:r>
              <a:rPr lang="el-GR" sz="1600"/>
              <a:t>Preventive</a:t>
            </a:r>
            <a:endParaRPr/>
          </a:p>
          <a:p>
            <a:pPr indent="0" lvl="0" marL="0" rtl="0" algn="l">
              <a:lnSpc>
                <a:spcPct val="100000"/>
              </a:lnSpc>
              <a:spcBef>
                <a:spcPts val="1400"/>
              </a:spcBef>
              <a:spcAft>
                <a:spcPts val="0"/>
              </a:spcAft>
              <a:buSzPts val="1600"/>
              <a:buNone/>
            </a:pPr>
            <a:r>
              <a:rPr b="1" lang="el-GR" sz="1600"/>
              <a:t>Σκοπός: </a:t>
            </a:r>
            <a:r>
              <a:rPr lang="el-GR" sz="1600"/>
              <a:t>Μείωση των κινδύνων που προέρχονται από περιττές λειτουργίες.</a:t>
            </a:r>
            <a:endParaRPr sz="1600"/>
          </a:p>
        </p:txBody>
      </p:sp>
      <p:sp>
        <p:nvSpPr>
          <p:cNvPr id="1298" name="Google Shape;1298;p106"/>
          <p:cNvSpPr/>
          <p:nvPr>
            <p:ph idx="2" type="pic"/>
          </p:nvPr>
        </p:nvSpPr>
        <p:spPr>
          <a:xfrm flipH="1">
            <a:off x="7163691" y="0"/>
            <a:ext cx="5024825" cy="6858000"/>
          </a:xfrm>
          <a:prstGeom prst="rect">
            <a:avLst/>
          </a:prstGeom>
          <a:solidFill>
            <a:schemeClr val="lt2"/>
          </a:solidFill>
          <a:ln>
            <a:noFill/>
          </a:ln>
        </p:spPr>
      </p:sp>
      <p:sp>
        <p:nvSpPr>
          <p:cNvPr id="1299" name="Google Shape;1299;p10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300" name="Google Shape;1300;p10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10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τεχνολογικοί έλεγχοι για τη βιομηχανία ενεργειακών υπηρεσιών κοινής ωφέλειας</a:t>
            </a:r>
            <a:endParaRPr/>
          </a:p>
        </p:txBody>
      </p:sp>
      <p:sp>
        <p:nvSpPr>
          <p:cNvPr id="1306" name="Google Shape;1306;p107"/>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A.8.40	Επικοινωνία έκτακτης ανάγκης</a:t>
            </a:r>
            <a:endParaRPr sz="1600"/>
          </a:p>
          <a:p>
            <a:pPr indent="0" lvl="0" marL="0" rtl="0" algn="l">
              <a:lnSpc>
                <a:spcPct val="100000"/>
              </a:lnSpc>
              <a:spcBef>
                <a:spcPts val="1400"/>
              </a:spcBef>
              <a:spcAft>
                <a:spcPts val="0"/>
              </a:spcAft>
              <a:buSzPts val="1600"/>
              <a:buNone/>
            </a:pPr>
            <a:r>
              <a:rPr b="1" lang="el-GR" sz="1600"/>
              <a:t>Έλεγχος: </a:t>
            </a:r>
            <a:r>
              <a:rPr lang="el-GR" sz="1600"/>
              <a:t>Σε περίπτωση έκτακτης ανάγκης θα πρέπει να διατηρηθούν βασικές γέφυρες επικοινωνίας.</a:t>
            </a:r>
            <a:endParaRPr/>
          </a:p>
          <a:p>
            <a:pPr indent="0" lvl="0" marL="0" rtl="0" algn="l">
              <a:lnSpc>
                <a:spcPct val="100000"/>
              </a:lnSpc>
              <a:spcBef>
                <a:spcPts val="1400"/>
              </a:spcBef>
              <a:spcAft>
                <a:spcPts val="0"/>
              </a:spcAft>
              <a:buSzPts val="1600"/>
              <a:buNone/>
            </a:pPr>
            <a:r>
              <a:rPr b="1" lang="el-GR" sz="1600"/>
              <a:t>Τύπος ελέγχου: </a:t>
            </a:r>
            <a:r>
              <a:rPr lang="el-GR" sz="1600"/>
              <a:t>Preventive, Detective</a:t>
            </a:r>
            <a:endParaRPr/>
          </a:p>
          <a:p>
            <a:pPr indent="0" lvl="0" marL="0" rtl="0" algn="l">
              <a:lnSpc>
                <a:spcPct val="100000"/>
              </a:lnSpc>
              <a:spcBef>
                <a:spcPts val="1400"/>
              </a:spcBef>
              <a:spcAft>
                <a:spcPts val="0"/>
              </a:spcAft>
              <a:buSzPts val="1600"/>
              <a:buNone/>
            </a:pPr>
            <a:r>
              <a:rPr b="1" lang="el-GR" sz="1600"/>
              <a:t>Σκοπός: </a:t>
            </a:r>
            <a:r>
              <a:rPr lang="el-GR" sz="1600"/>
              <a:t>Εξασφάλιση της δυνατότητας βασικής επικοινωνίας ακόμη και υπό δυσμενείς συνθήκες.</a:t>
            </a:r>
            <a:endParaRPr sz="1600"/>
          </a:p>
        </p:txBody>
      </p:sp>
      <p:sp>
        <p:nvSpPr>
          <p:cNvPr id="1307" name="Google Shape;1307;p107"/>
          <p:cNvSpPr/>
          <p:nvPr>
            <p:ph idx="2" type="pic"/>
          </p:nvPr>
        </p:nvSpPr>
        <p:spPr>
          <a:xfrm flipH="1">
            <a:off x="7163691" y="0"/>
            <a:ext cx="5024825" cy="6858000"/>
          </a:xfrm>
          <a:prstGeom prst="rect">
            <a:avLst/>
          </a:prstGeom>
          <a:solidFill>
            <a:schemeClr val="lt2"/>
          </a:solidFill>
          <a:ln>
            <a:noFill/>
          </a:ln>
        </p:spPr>
      </p:sp>
      <p:sp>
        <p:nvSpPr>
          <p:cNvPr id="1308" name="Google Shape;1308;p10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309" name="Google Shape;1309;p10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10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8 Σύνοψη των τεχνολογικών ελέγχων</a:t>
            </a:r>
            <a:endParaRPr/>
          </a:p>
        </p:txBody>
      </p:sp>
      <p:sp>
        <p:nvSpPr>
          <p:cNvPr id="1315" name="Google Shape;1315;p108"/>
          <p:cNvSpPr/>
          <p:nvPr>
            <p:ph idx="2" type="pic"/>
          </p:nvPr>
        </p:nvSpPr>
        <p:spPr>
          <a:xfrm flipH="1">
            <a:off x="7163691" y="0"/>
            <a:ext cx="5024825" cy="6858000"/>
          </a:xfrm>
          <a:prstGeom prst="rect">
            <a:avLst/>
          </a:prstGeom>
          <a:solidFill>
            <a:schemeClr val="lt2"/>
          </a:solidFill>
          <a:ln>
            <a:noFill/>
          </a:ln>
        </p:spPr>
      </p:sp>
      <p:sp>
        <p:nvSpPr>
          <p:cNvPr id="1316" name="Google Shape;1316;p10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317" name="Google Shape;1317;p10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1318" name="Google Shape;1318;p108"/>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2539" lvl="0" marL="91440" rtl="0" algn="l">
              <a:lnSpc>
                <a:spcPct val="100000"/>
              </a:lnSpc>
              <a:spcBef>
                <a:spcPts val="0"/>
              </a:spcBef>
              <a:spcAft>
                <a:spcPts val="0"/>
              </a:spcAft>
              <a:buSzPts val="1400"/>
              <a:buNone/>
            </a:pPr>
            <a:r>
              <a:t/>
            </a:r>
            <a:endParaRPr/>
          </a:p>
        </p:txBody>
      </p:sp>
      <p:graphicFrame>
        <p:nvGraphicFramePr>
          <p:cNvPr id="1319" name="Google Shape;1319;p108"/>
          <p:cNvGraphicFramePr/>
          <p:nvPr/>
        </p:nvGraphicFramePr>
        <p:xfrm>
          <a:off x="796322" y="2252076"/>
          <a:ext cx="6236074" cy="3658530"/>
        </p:xfrm>
        <a:graphic>
          <a:graphicData uri="http://schemas.openxmlformats.org/drawingml/2006/chart">
            <c:chart r:id="rId3"/>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0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l-GR"/>
              <a:t>Σας ευχαριστούμε</a:t>
            </a:r>
            <a:endParaRPr/>
          </a:p>
        </p:txBody>
      </p:sp>
      <p:pic>
        <p:nvPicPr>
          <p:cNvPr descr="A person and person looking at a computer screen" id="1325" name="Google Shape;1325;p109"/>
          <p:cNvPicPr preferRelativeResize="0"/>
          <p:nvPr>
            <p:ph idx="2" type="pic"/>
          </p:nvPr>
        </p:nvPicPr>
        <p:blipFill rotWithShape="1">
          <a:blip r:embed="rId3">
            <a:alphaModFix/>
          </a:blip>
          <a:srcRect b="0" l="127" r="126" t="0"/>
          <a:stretch/>
        </p:blipFill>
        <p:spPr>
          <a:xfrm>
            <a:off x="-29499" y="-2236"/>
            <a:ext cx="6814124" cy="6871095"/>
          </a:xfrm>
          <a:prstGeom prst="rect">
            <a:avLst/>
          </a:prstGeom>
          <a:solidFill>
            <a:schemeClr val="lt2"/>
          </a:solidFill>
          <a:ln>
            <a:noFill/>
          </a:ln>
        </p:spPr>
      </p:pic>
      <p:sp>
        <p:nvSpPr>
          <p:cNvPr id="1326" name="Google Shape;1326;p109"/>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rPr lang="el-GR"/>
              <a:t>Παρακαλούμε στείλτε όλες τις ερωτήσεις στις διευθύνσεις:</a:t>
            </a:r>
            <a:endParaRPr/>
          </a:p>
          <a:p>
            <a:pPr indent="358775" lvl="0" marL="0" rtl="0" algn="l">
              <a:lnSpc>
                <a:spcPct val="100000"/>
              </a:lnSpc>
              <a:spcBef>
                <a:spcPts val="0"/>
              </a:spcBef>
              <a:spcAft>
                <a:spcPts val="0"/>
              </a:spcAft>
              <a:buSzPts val="1600"/>
              <a:buNone/>
            </a:pPr>
            <a:r>
              <a:rPr lang="el-GR" u="sng">
                <a:solidFill>
                  <a:schemeClr val="hlink"/>
                </a:solidFill>
                <a:hlinkClick r:id="rId4"/>
              </a:rPr>
              <a:t>shareeful@gmail.com</a:t>
            </a:r>
            <a:endParaRPr/>
          </a:p>
          <a:p>
            <a:pPr indent="358775" lvl="0" marL="0" rtl="0" algn="l">
              <a:lnSpc>
                <a:spcPct val="100000"/>
              </a:lnSpc>
              <a:spcBef>
                <a:spcPts val="0"/>
              </a:spcBef>
              <a:spcAft>
                <a:spcPts val="0"/>
              </a:spcAft>
              <a:buSzPts val="1600"/>
              <a:buNone/>
            </a:pPr>
            <a:r>
              <a:rPr lang="el-GR" u="sng">
                <a:solidFill>
                  <a:schemeClr val="hlink"/>
                </a:solidFill>
                <a:hlinkClick r:id="rId5"/>
              </a:rPr>
              <a:t>ac@apiroplus.solutions</a:t>
            </a:r>
            <a:r>
              <a:rPr lang="el-GR"/>
              <a:t> </a:t>
            </a:r>
            <a:endParaRPr/>
          </a:p>
        </p:txBody>
      </p:sp>
      <p:grpSp>
        <p:nvGrpSpPr>
          <p:cNvPr id="1327" name="Google Shape;1327;p109"/>
          <p:cNvGrpSpPr/>
          <p:nvPr/>
        </p:nvGrpSpPr>
        <p:grpSpPr>
          <a:xfrm>
            <a:off x="4059704" y="0"/>
            <a:ext cx="2928883" cy="6871447"/>
            <a:chOff x="4059704" y="0"/>
            <a:chExt cx="2928883" cy="6871447"/>
          </a:xfrm>
        </p:grpSpPr>
        <p:sp>
          <p:nvSpPr>
            <p:cNvPr id="1328" name="Google Shape;1328;p109"/>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1329" name="Google Shape;1329;p109"/>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1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340" name="Google Shape;340;p1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l-GR" sz="3600"/>
              <a:t>Βασικές γνώσεις και προαπαιτούμενα</a:t>
            </a:r>
            <a:endParaRPr/>
          </a:p>
        </p:txBody>
      </p:sp>
      <p:sp>
        <p:nvSpPr>
          <p:cNvPr id="341" name="Google Shape;341;p11"/>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l-GR"/>
              <a:t>Βασικές γνώσεις:</a:t>
            </a:r>
            <a:endParaRPr/>
          </a:p>
        </p:txBody>
      </p:sp>
      <p:sp>
        <p:nvSpPr>
          <p:cNvPr id="342" name="Google Shape;342;p11"/>
          <p:cNvSpPr txBox="1"/>
          <p:nvPr>
            <p:ph idx="3" type="body"/>
          </p:nvPr>
        </p:nvSpPr>
        <p:spPr>
          <a:xfrm>
            <a:off x="893304" y="2342273"/>
            <a:ext cx="5885179" cy="1632299"/>
          </a:xfrm>
          <a:prstGeom prst="rect">
            <a:avLst/>
          </a:prstGeom>
          <a:noFill/>
          <a:ln>
            <a:noFill/>
          </a:ln>
        </p:spPr>
        <p:txBody>
          <a:bodyPr anchorCtr="0" anchor="t" bIns="0" lIns="0" spcFirstLastPara="1" rIns="0" wrap="square" tIns="45700">
            <a:noAutofit/>
          </a:bodyPr>
          <a:lstStyle/>
          <a:p>
            <a:pPr indent="0" lvl="0" marL="0" rtl="0" algn="l">
              <a:lnSpc>
                <a:spcPct val="100000"/>
              </a:lnSpc>
              <a:spcBef>
                <a:spcPts val="0"/>
              </a:spcBef>
              <a:spcAft>
                <a:spcPts val="0"/>
              </a:spcAft>
              <a:buSzPts val="1600"/>
              <a:buNone/>
            </a:pPr>
            <a:r>
              <a:rPr lang="el-GR" sz="1600"/>
              <a:t>Βασική κατανόηση των υπολογιστών και της δικτύωσης (IT)</a:t>
            </a:r>
            <a:endParaRPr/>
          </a:p>
          <a:p>
            <a:pPr indent="0" lvl="0" marL="0" rtl="0" algn="l">
              <a:lnSpc>
                <a:spcPct val="100000"/>
              </a:lnSpc>
              <a:spcBef>
                <a:spcPts val="1400"/>
              </a:spcBef>
              <a:spcAft>
                <a:spcPts val="0"/>
              </a:spcAft>
              <a:buSzPts val="1600"/>
              <a:buNone/>
            </a:pPr>
            <a:r>
              <a:rPr lang="el-GR" sz="1600"/>
              <a:t>Βασική κατανόηση των εννοιών της κυβερνοασφάλειας</a:t>
            </a:r>
            <a:endParaRPr sz="1600"/>
          </a:p>
        </p:txBody>
      </p:sp>
      <p:sp>
        <p:nvSpPr>
          <p:cNvPr id="343" name="Google Shape;343;p1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44" name="Google Shape;344;p1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45" name="Google Shape;345;p11"/>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l-GR" sz="4400">
                <a:solidFill>
                  <a:schemeClr val="dk2"/>
                </a:solidFill>
                <a:latin typeface="Century Gothic"/>
                <a:ea typeface="Century Gothic"/>
                <a:cs typeface="Century Gothic"/>
                <a:sym typeface="Century Gothic"/>
              </a:rPr>
              <a:t>Προαπαιτούμενα:</a:t>
            </a:r>
            <a:endParaRPr/>
          </a:p>
        </p:txBody>
      </p:sp>
      <p:sp>
        <p:nvSpPr>
          <p:cNvPr id="346" name="Google Shape;346;p11"/>
          <p:cNvSpPr txBox="1"/>
          <p:nvPr/>
        </p:nvSpPr>
        <p:spPr>
          <a:xfrm>
            <a:off x="893304" y="4791488"/>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l-GR" sz="1600">
                <a:solidFill>
                  <a:srgbClr val="7F7F7F"/>
                </a:solidFill>
                <a:latin typeface="Century Gothic"/>
                <a:ea typeface="Century Gothic"/>
                <a:cs typeface="Century Gothic"/>
                <a:sym typeface="Century Gothic"/>
              </a:rPr>
              <a:t>Κανένα</a:t>
            </a:r>
            <a:endParaRPr sz="1600">
              <a:solidFill>
                <a:srgbClr val="7F7F7F"/>
              </a:solidFill>
              <a:latin typeface="Century Gothic"/>
              <a:ea typeface="Century Gothic"/>
              <a:cs typeface="Century Gothic"/>
              <a:sym typeface="Century Gothic"/>
            </a:endParaRPr>
          </a:p>
        </p:txBody>
      </p:sp>
      <p:pic>
        <p:nvPicPr>
          <p:cNvPr descr="A person holding books in a library&#10;&#10;Description automatically generated" id="347" name="Google Shape;347;p11"/>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
        <p:nvSpPr>
          <p:cNvPr id="348" name="Google Shape;348;p1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l-GR">
                <a:solidFill>
                  <a:schemeClr val="accent1"/>
                </a:solidFill>
              </a:rPr>
              <a:t>Εγγραφή: </a:t>
            </a:r>
            <a:r>
              <a:rPr lang="el-GR"/>
              <a:t>Πώς να εγγραφείτε και άλλες πρακτικές πληροφορίες</a:t>
            </a:r>
            <a:endParaRPr/>
          </a:p>
        </p:txBody>
      </p:sp>
      <p:sp>
        <p:nvSpPr>
          <p:cNvPr id="354" name="Google Shape;354;p12"/>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l-GR"/>
              <a:t>Η συγκεκριμένη διαδικασία εγγραφής για την εκπαίδευση Διαχείριση κινδύνων κυβερνοασφάλειας και διακυβέρνησης μπορεί να διαφέρει ανάλογα με τον πάροχο κατάρτισης ή το ίδρυμα. Ωστόσο, τα γενικά βήματα είναι συνήθως απλά και μπορούν να ολοκληρωθούν ηλεκτρονικά ή αυτοπροσώπως.</a:t>
            </a:r>
            <a:endParaRPr/>
          </a:p>
          <a:p>
            <a:pPr indent="-342900" lvl="0" marL="342900" rtl="0" algn="l">
              <a:lnSpc>
                <a:spcPct val="100000"/>
              </a:lnSpc>
              <a:spcBef>
                <a:spcPts val="1400"/>
              </a:spcBef>
              <a:spcAft>
                <a:spcPts val="0"/>
              </a:spcAft>
              <a:buSzPts val="1400"/>
              <a:buFont typeface="Book Antiqua"/>
              <a:buAutoNum type="arabicPeriod"/>
            </a:pPr>
            <a:r>
              <a:rPr lang="el-GR"/>
              <a:t>Online εγγραφή</a:t>
            </a:r>
            <a:endParaRPr/>
          </a:p>
          <a:p>
            <a:pPr indent="-342900" lvl="0" marL="342900" rtl="0" algn="l">
              <a:lnSpc>
                <a:spcPct val="100000"/>
              </a:lnSpc>
              <a:spcBef>
                <a:spcPts val="1400"/>
              </a:spcBef>
              <a:spcAft>
                <a:spcPts val="0"/>
              </a:spcAft>
              <a:buSzPts val="1400"/>
              <a:buFont typeface="Book Antiqua"/>
              <a:buAutoNum type="arabicPeriod"/>
            </a:pPr>
            <a:r>
              <a:rPr lang="el-GR"/>
              <a:t>Αυτοπροσώπως Εγγραφή</a:t>
            </a:r>
            <a:endParaRPr/>
          </a:p>
          <a:p>
            <a:pPr indent="-342900" lvl="0" marL="342900" rtl="0" algn="l">
              <a:lnSpc>
                <a:spcPct val="100000"/>
              </a:lnSpc>
              <a:spcBef>
                <a:spcPts val="1400"/>
              </a:spcBef>
              <a:spcAft>
                <a:spcPts val="0"/>
              </a:spcAft>
              <a:buSzPts val="1400"/>
              <a:buFont typeface="Book Antiqua"/>
              <a:buAutoNum type="arabicPeriod"/>
            </a:pPr>
            <a:r>
              <a:rPr lang="el-GR"/>
              <a:t>Πρόσθετες πρακτικές πληροφορίες</a:t>
            </a:r>
            <a:endParaRPr/>
          </a:p>
          <a:p>
            <a:pPr indent="-2539" lvl="0" marL="91440" rtl="0" algn="l">
              <a:lnSpc>
                <a:spcPct val="100000"/>
              </a:lnSpc>
              <a:spcBef>
                <a:spcPts val="1400"/>
              </a:spcBef>
              <a:spcAft>
                <a:spcPts val="0"/>
              </a:spcAft>
              <a:buSzPts val="1400"/>
              <a:buNone/>
            </a:pPr>
            <a:r>
              <a:t/>
            </a:r>
            <a:endParaRPr/>
          </a:p>
          <a:p>
            <a:pPr indent="-2539" lvl="0" marL="91440" rtl="0" algn="l">
              <a:lnSpc>
                <a:spcPct val="100000"/>
              </a:lnSpc>
              <a:spcBef>
                <a:spcPts val="1400"/>
              </a:spcBef>
              <a:spcAft>
                <a:spcPts val="0"/>
              </a:spcAft>
              <a:buSzPts val="1400"/>
              <a:buNone/>
            </a:pPr>
            <a:r>
              <a:t/>
            </a:r>
            <a:endParaRPr/>
          </a:p>
          <a:p>
            <a:pPr indent="-2539" lvl="0" marL="91440" rtl="0" algn="l">
              <a:lnSpc>
                <a:spcPct val="100000"/>
              </a:lnSpc>
              <a:spcBef>
                <a:spcPts val="1400"/>
              </a:spcBef>
              <a:spcAft>
                <a:spcPts val="0"/>
              </a:spcAft>
              <a:buSzPts val="1400"/>
              <a:buNone/>
            </a:pPr>
            <a:r>
              <a:t/>
            </a:r>
            <a:endParaRPr/>
          </a:p>
        </p:txBody>
      </p:sp>
      <p:pic>
        <p:nvPicPr>
          <p:cNvPr descr="A person working at a desk" id="355" name="Google Shape;355;p12"/>
          <p:cNvPicPr preferRelativeResize="0"/>
          <p:nvPr>
            <p:ph idx="2" type="pic"/>
          </p:nvPr>
        </p:nvPicPr>
        <p:blipFill rotWithShape="1">
          <a:blip r:embed="rId3">
            <a:alphaModFix/>
          </a:blip>
          <a:srcRect b="0" l="3565" r="3565" t="0"/>
          <a:stretch/>
        </p:blipFill>
        <p:spPr>
          <a:xfrm flipH="1">
            <a:off x="7163691" y="0"/>
            <a:ext cx="5024825" cy="6858000"/>
          </a:xfrm>
          <a:prstGeom prst="rect">
            <a:avLst/>
          </a:prstGeom>
          <a:solidFill>
            <a:schemeClr val="lt2"/>
          </a:solidFill>
          <a:ln>
            <a:noFill/>
          </a:ln>
        </p:spPr>
      </p:pic>
      <p:sp>
        <p:nvSpPr>
          <p:cNvPr id="356" name="Google Shape;356;p1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57" name="Google Shape;357;p1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358" name="Google Shape;358;p1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359" name="Google Shape;359;p1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Μέθοδος αξιολόγησης</a:t>
            </a:r>
            <a:endParaRPr/>
          </a:p>
        </p:txBody>
      </p:sp>
      <p:sp>
        <p:nvSpPr>
          <p:cNvPr id="365" name="Google Shape;365;p1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pSp>
        <p:nvGrpSpPr>
          <p:cNvPr id="366" name="Google Shape;366;p13"/>
          <p:cNvGrpSpPr/>
          <p:nvPr/>
        </p:nvGrpSpPr>
        <p:grpSpPr>
          <a:xfrm>
            <a:off x="7370364" y="-23539"/>
            <a:ext cx="2562565" cy="6885155"/>
            <a:chOff x="7370364" y="-23539"/>
            <a:chExt cx="2562565" cy="6885155"/>
          </a:xfrm>
        </p:grpSpPr>
        <p:pic>
          <p:nvPicPr>
            <p:cNvPr id="367" name="Google Shape;367;p13"/>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68" name="Google Shape;368;p1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369" name="Google Shape;369;p13"/>
          <p:cNvGraphicFramePr/>
          <p:nvPr/>
        </p:nvGraphicFramePr>
        <p:xfrm>
          <a:off x="792808" y="1737651"/>
          <a:ext cx="3000000" cy="3000000"/>
        </p:xfrm>
        <a:graphic>
          <a:graphicData uri="http://schemas.openxmlformats.org/drawingml/2006/table">
            <a:tbl>
              <a:tblPr bandRow="1" firstRow="1">
                <a:noFill/>
                <a:tableStyleId>{B664FD22-F868-4D23-93B8-79574BB62811}</a:tableStyleId>
              </a:tblPr>
              <a:tblGrid>
                <a:gridCol w="1782400"/>
                <a:gridCol w="2785050"/>
                <a:gridCol w="1803425"/>
              </a:tblGrid>
              <a:tr h="749325">
                <a:tc>
                  <a:txBody>
                    <a:bodyPr/>
                    <a:lstStyle/>
                    <a:p>
                      <a:pPr indent="0" lvl="0" marL="0" marR="0" rtl="0" algn="l">
                        <a:spcBef>
                          <a:spcPts val="0"/>
                        </a:spcBef>
                        <a:spcAft>
                          <a:spcPts val="0"/>
                        </a:spcAft>
                        <a:buNone/>
                      </a:pPr>
                      <a:r>
                        <a:rPr lang="el-GR" sz="1800" u="none" cap="none" strike="noStrike"/>
                        <a:t>Στοιχείο αξιολόγησης</a:t>
                      </a:r>
                      <a:endParaRPr sz="1800"/>
                    </a:p>
                  </a:txBody>
                  <a:tcPr marT="45725" marB="45725" marR="91450" marL="91450"/>
                </a:tc>
                <a:tc>
                  <a:txBody>
                    <a:bodyPr/>
                    <a:lstStyle/>
                    <a:p>
                      <a:pPr indent="0" lvl="0" marL="0" marR="0" rtl="0" algn="l">
                        <a:spcBef>
                          <a:spcPts val="0"/>
                        </a:spcBef>
                        <a:spcAft>
                          <a:spcPts val="0"/>
                        </a:spcAft>
                        <a:buNone/>
                      </a:pPr>
                      <a:r>
                        <a:rPr lang="el-GR" sz="1800"/>
                        <a:t>Πως</a:t>
                      </a:r>
                      <a:endParaRPr sz="1800"/>
                    </a:p>
                  </a:txBody>
                  <a:tcPr marT="45725" marB="45725" marR="91450" marL="91450"/>
                </a:tc>
                <a:tc>
                  <a:txBody>
                    <a:bodyPr/>
                    <a:lstStyle/>
                    <a:p>
                      <a:pPr indent="0" lvl="0" marL="0" marR="0" rtl="0" algn="l">
                        <a:spcBef>
                          <a:spcPts val="0"/>
                        </a:spcBef>
                        <a:spcAft>
                          <a:spcPts val="0"/>
                        </a:spcAft>
                        <a:buNone/>
                      </a:pPr>
                      <a:r>
                        <a:rPr lang="el-GR" sz="1800"/>
                        <a:t>Σημειώσεις</a:t>
                      </a:r>
                      <a:endParaRPr sz="1800"/>
                    </a:p>
                  </a:txBody>
                  <a:tcPr marT="45725" marB="45725" marR="91450" marL="91450"/>
                </a:tc>
              </a:tr>
              <a:tr h="1855475">
                <a:tc>
                  <a:txBody>
                    <a:bodyPr/>
                    <a:lstStyle/>
                    <a:p>
                      <a:pPr indent="0" lvl="0" marL="0" marR="0" rtl="0" algn="l">
                        <a:spcBef>
                          <a:spcPts val="0"/>
                        </a:spcBef>
                        <a:spcAft>
                          <a:spcPts val="0"/>
                        </a:spcAft>
                        <a:buNone/>
                      </a:pPr>
                      <a:r>
                        <a:rPr lang="el-GR" sz="1800">
                          <a:solidFill>
                            <a:schemeClr val="dk1"/>
                          </a:solidFill>
                          <a:latin typeface="Century Gothic"/>
                          <a:ea typeface="Century Gothic"/>
                          <a:cs typeface="Century Gothic"/>
                          <a:sym typeface="Century Gothic"/>
                        </a:rPr>
                        <a:t>Χαρτοφυλάκιο εργασιών</a:t>
                      </a:r>
                      <a:endParaRPr sz="1800">
                        <a:solidFill>
                          <a:schemeClr val="dk1"/>
                        </a:solidFill>
                        <a:latin typeface="Century Gothic"/>
                        <a:ea typeface="Century Gothic"/>
                        <a:cs typeface="Century Gothic"/>
                        <a:sym typeface="Century Gothic"/>
                      </a:endParaRPr>
                    </a:p>
                  </a:txBody>
                  <a:tcPr marT="45725" marB="45725" marR="91450" marL="91450"/>
                </a:tc>
                <a:tc>
                  <a:txBody>
                    <a:bodyPr/>
                    <a:lstStyle/>
                    <a:p>
                      <a:pPr indent="0" lvl="0" marL="0" marR="0" rtl="0" algn="l">
                        <a:spcBef>
                          <a:spcPts val="0"/>
                        </a:spcBef>
                        <a:spcAft>
                          <a:spcPts val="0"/>
                        </a:spcAft>
                        <a:buNone/>
                      </a:pPr>
                      <a:r>
                        <a:rPr lang="el-GR" sz="1400">
                          <a:solidFill>
                            <a:srgbClr val="000000"/>
                          </a:solidFill>
                          <a:latin typeface="Times New Roman"/>
                          <a:ea typeface="Times New Roman"/>
                          <a:cs typeface="Times New Roman"/>
                          <a:sym typeface="Times New Roman"/>
                        </a:rPr>
                        <a:t>Ο εκπαιδευόμενος πρέπει να δημιουργήσει ένα χαρτοφυλάκιο 3000 λέξεων στο τέλος της ενότητας, εκτελώντας έναν κατάλογο εργασιών για να αποδείξει την επίτευξη των μαθησιακών αποτελεσμάτων. </a:t>
                      </a:r>
                      <a:endParaRPr sz="1400"/>
                    </a:p>
                  </a:txBody>
                  <a:tcPr marT="45725" marB="45725" marR="91450" marL="91450"/>
                </a:tc>
                <a:tc>
                  <a:txBody>
                    <a:bodyPr/>
                    <a:lstStyle/>
                    <a:p>
                      <a:pPr indent="0" lvl="0" marL="0" marR="0" rtl="0" algn="l">
                        <a:spcBef>
                          <a:spcPts val="0"/>
                        </a:spcBef>
                        <a:spcAft>
                          <a:spcPts val="0"/>
                        </a:spcAft>
                        <a:buNone/>
                      </a:pPr>
                      <a:r>
                        <a:rPr lang="el-GR" sz="1400">
                          <a:solidFill>
                            <a:srgbClr val="000000"/>
                          </a:solidFill>
                          <a:latin typeface="Times New Roman"/>
                          <a:ea typeface="Times New Roman"/>
                          <a:cs typeface="Times New Roman"/>
                          <a:sym typeface="Times New Roman"/>
                        </a:rPr>
                        <a:t>(80%) Συνολική αξιολόγηση</a:t>
                      </a:r>
                      <a:endParaRPr sz="1400">
                        <a:solidFill>
                          <a:srgbClr val="000000"/>
                        </a:solidFill>
                        <a:latin typeface="Times New Roman"/>
                        <a:ea typeface="Times New Roman"/>
                        <a:cs typeface="Times New Roman"/>
                        <a:sym typeface="Times New Roman"/>
                      </a:endParaRPr>
                    </a:p>
                  </a:txBody>
                  <a:tcPr marT="45725" marB="45725" marR="91450" marL="91450"/>
                </a:tc>
              </a:tr>
              <a:tr h="1106150">
                <a:tc>
                  <a:txBody>
                    <a:bodyPr/>
                    <a:lstStyle/>
                    <a:p>
                      <a:pPr indent="0" lvl="0" marL="0" marR="0" rtl="0" algn="l">
                        <a:lnSpc>
                          <a:spcPct val="100000"/>
                        </a:lnSpc>
                        <a:spcBef>
                          <a:spcPts val="0"/>
                        </a:spcBef>
                        <a:spcAft>
                          <a:spcPts val="0"/>
                        </a:spcAft>
                        <a:buClr>
                          <a:schemeClr val="dk1"/>
                        </a:buClr>
                        <a:buSzPts val="1800"/>
                        <a:buFont typeface="Century Gothic"/>
                        <a:buNone/>
                      </a:pPr>
                      <a:r>
                        <a:rPr lang="el-GR" sz="1800">
                          <a:solidFill>
                            <a:schemeClr val="dk1"/>
                          </a:solidFill>
                          <a:latin typeface="Century Gothic"/>
                          <a:ea typeface="Century Gothic"/>
                          <a:cs typeface="Century Gothic"/>
                          <a:sym typeface="Century Gothic"/>
                        </a:rPr>
                        <a:t>Παρουσίαση</a:t>
                      </a:r>
                      <a:endParaRPr sz="1800">
                        <a:solidFill>
                          <a:schemeClr val="dk1"/>
                        </a:solidFill>
                        <a:latin typeface="Century Gothic"/>
                        <a:ea typeface="Century Gothic"/>
                        <a:cs typeface="Century Gothic"/>
                        <a:sym typeface="Century Gothic"/>
                      </a:endParaRPr>
                    </a:p>
                  </a:txBody>
                  <a:tcPr marT="45725" marB="45725" marR="91450" marL="91450"/>
                </a:tc>
                <a:tc>
                  <a:txBody>
                    <a:bodyPr/>
                    <a:lstStyle/>
                    <a:p>
                      <a:pPr indent="0" lvl="0" marL="0" marR="0" rtl="0" algn="l">
                        <a:spcBef>
                          <a:spcPts val="0"/>
                        </a:spcBef>
                        <a:spcAft>
                          <a:spcPts val="0"/>
                        </a:spcAft>
                        <a:buNone/>
                      </a:pPr>
                      <a:r>
                        <a:rPr lang="el-GR" sz="1400">
                          <a:solidFill>
                            <a:srgbClr val="000000"/>
                          </a:solidFill>
                          <a:latin typeface="Times New Roman"/>
                          <a:ea typeface="Times New Roman"/>
                          <a:cs typeface="Times New Roman"/>
                          <a:sym typeface="Times New Roman"/>
                        </a:rPr>
                        <a:t>Οι εκπαιδευόμενοι πρέπει να παρουσιάσουν τα αποτελέσματα του χαρτοφυλακίου για να αποδείξουν την κατανόησή τους.</a:t>
                      </a:r>
                      <a:endParaRPr sz="1400"/>
                    </a:p>
                  </a:txBody>
                  <a:tcPr marT="45725" marB="45725" marR="91450" marL="91450"/>
                </a:tc>
                <a:tc>
                  <a:txBody>
                    <a:bodyPr/>
                    <a:lstStyle/>
                    <a:p>
                      <a:pPr indent="0" lvl="0" marL="0" marR="0" rtl="0" algn="l">
                        <a:spcBef>
                          <a:spcPts val="0"/>
                        </a:spcBef>
                        <a:spcAft>
                          <a:spcPts val="0"/>
                        </a:spcAft>
                        <a:buNone/>
                      </a:pPr>
                      <a:r>
                        <a:rPr lang="el-GR" sz="1400">
                          <a:solidFill>
                            <a:srgbClr val="000000"/>
                          </a:solidFill>
                          <a:latin typeface="Times New Roman"/>
                          <a:ea typeface="Times New Roman"/>
                          <a:cs typeface="Times New Roman"/>
                          <a:sym typeface="Times New Roman"/>
                        </a:rPr>
                        <a:t>(20%) Συνολική αξιολόγηση</a:t>
                      </a:r>
                      <a:endParaRPr sz="1400">
                        <a:solidFill>
                          <a:srgbClr val="000000"/>
                        </a:solidFill>
                        <a:latin typeface="Times New Roman"/>
                        <a:ea typeface="Times New Roman"/>
                        <a:cs typeface="Times New Roman"/>
                        <a:sym typeface="Times New Roman"/>
                      </a:endParaRPr>
                    </a:p>
                  </a:txBody>
                  <a:tcPr marT="45725" marB="45725" marR="91450" marL="91450"/>
                </a:tc>
              </a:tr>
              <a:tr h="434125">
                <a:tc>
                  <a:txBody>
                    <a:bodyPr/>
                    <a:lstStyle/>
                    <a:p>
                      <a:pPr indent="0" lvl="0" marL="0" marR="0" rtl="0" algn="l">
                        <a:lnSpc>
                          <a:spcPct val="100000"/>
                        </a:lnSpc>
                        <a:spcBef>
                          <a:spcPts val="0"/>
                        </a:spcBef>
                        <a:spcAft>
                          <a:spcPts val="0"/>
                        </a:spcAft>
                        <a:buClr>
                          <a:schemeClr val="dk1"/>
                        </a:buClr>
                        <a:buSzPts val="1800"/>
                        <a:buFont typeface="Century Gothic"/>
                        <a:buNone/>
                      </a:pPr>
                      <a:r>
                        <a:rPr lang="el-GR" sz="1800"/>
                        <a:t>Ομαδική συζήτηση</a:t>
                      </a:r>
                      <a:endParaRPr/>
                    </a:p>
                  </a:txBody>
                  <a:tcPr marT="45725" marB="45725" marR="91450" marL="91450"/>
                </a:tc>
                <a:tc>
                  <a:txBody>
                    <a:bodyPr/>
                    <a:lstStyle/>
                    <a:p>
                      <a:pPr indent="0" lvl="0" marL="0" marR="0" rtl="0" algn="l">
                        <a:spcBef>
                          <a:spcPts val="0"/>
                        </a:spcBef>
                        <a:spcAft>
                          <a:spcPts val="0"/>
                        </a:spcAft>
                        <a:buNone/>
                      </a:pPr>
                      <a:r>
                        <a:rPr lang="el-GR" sz="1400">
                          <a:solidFill>
                            <a:srgbClr val="000000"/>
                          </a:solidFill>
                          <a:latin typeface="Times New Roman"/>
                          <a:ea typeface="Times New Roman"/>
                          <a:cs typeface="Times New Roman"/>
                          <a:sym typeface="Times New Roman"/>
                        </a:rPr>
                        <a:t>Κατά τη διάρκεια του σεμιναρίου</a:t>
                      </a:r>
                      <a:endParaRPr sz="1400">
                        <a:solidFill>
                          <a:srgbClr val="000000"/>
                        </a:solidFill>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370" name="Google Shape;370;p1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pic>
        <p:nvPicPr>
          <p:cNvPr descr="A person sitting at a desk writing on a paper&#10;&#10;Description automatically generated" id="371" name="Google Shape;371;p13"/>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1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l-GR">
                <a:solidFill>
                  <a:schemeClr val="accent1"/>
                </a:solidFill>
              </a:rPr>
              <a:t>Περίγραμμα εκπαίδευσης:</a:t>
            </a:r>
            <a:br>
              <a:rPr lang="el-GR">
                <a:solidFill>
                  <a:schemeClr val="accent1"/>
                </a:solidFill>
              </a:rPr>
            </a:br>
            <a:r>
              <a:rPr lang="el-GR">
                <a:solidFill>
                  <a:schemeClr val="accent1"/>
                </a:solidFill>
              </a:rPr>
              <a:t>Μέρος 1</a:t>
            </a:r>
            <a:endParaRPr/>
          </a:p>
        </p:txBody>
      </p:sp>
      <p:sp>
        <p:nvSpPr>
          <p:cNvPr id="377" name="Google Shape;377;p1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78" name="Google Shape;378;p1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79" name="Google Shape;379;p1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380" name="Google Shape;380;p14"/>
          <p:cNvSpPr txBox="1"/>
          <p:nvPr/>
        </p:nvSpPr>
        <p:spPr>
          <a:xfrm>
            <a:off x="796322" y="2164080"/>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l-GR" sz="1600">
                <a:solidFill>
                  <a:schemeClr val="accent1"/>
                </a:solidFill>
                <a:latin typeface="Century Gothic"/>
                <a:ea typeface="Century Gothic"/>
                <a:cs typeface="Century Gothic"/>
                <a:sym typeface="Century Gothic"/>
              </a:rPr>
              <a:t>Θέμα-1: Ασφάλεια στον κυβερνοχώρο στον τομέα της ενέργειας</a:t>
            </a:r>
            <a:endParaRPr sz="1600">
              <a:solidFill>
                <a:schemeClr val="accent1"/>
              </a:solidFill>
              <a:latin typeface="Century Gothic"/>
              <a:ea typeface="Century Gothic"/>
              <a:cs typeface="Century Gothic"/>
              <a:sym typeface="Century Gothic"/>
            </a:endParaRPr>
          </a:p>
        </p:txBody>
      </p:sp>
      <p:sp>
        <p:nvSpPr>
          <p:cNvPr id="381" name="Google Shape;381;p14"/>
          <p:cNvSpPr txBox="1"/>
          <p:nvPr/>
        </p:nvSpPr>
        <p:spPr>
          <a:xfrm>
            <a:off x="796323" y="2510108"/>
            <a:ext cx="6980091" cy="918891"/>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Βασικές αρχές ασφάλειας στον κυβερνοχώρο</a:t>
            </a:r>
            <a:endParaRPr/>
          </a:p>
          <a:p>
            <a:pPr indent="-91440" lvl="0" marL="91440" marR="0" rtl="0" algn="l">
              <a:lnSpc>
                <a:spcPct val="100000"/>
              </a:lnSpc>
              <a:spcBef>
                <a:spcPts val="60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Πλαίσιο ασφάλειας στον κυβερνοχώρο στον τομέα της ενέργειας </a:t>
            </a:r>
            <a:endParaRPr sz="1400">
              <a:solidFill>
                <a:schemeClr val="dk1"/>
              </a:solidFill>
              <a:latin typeface="Century Gothic"/>
              <a:ea typeface="Century Gothic"/>
              <a:cs typeface="Century Gothic"/>
              <a:sym typeface="Century Gothic"/>
            </a:endParaRPr>
          </a:p>
        </p:txBody>
      </p:sp>
      <p:sp>
        <p:nvSpPr>
          <p:cNvPr id="382" name="Google Shape;382;p14"/>
          <p:cNvSpPr txBox="1"/>
          <p:nvPr/>
        </p:nvSpPr>
        <p:spPr>
          <a:xfrm>
            <a:off x="805286" y="3732905"/>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l-GR" sz="1600">
                <a:solidFill>
                  <a:schemeClr val="accent1"/>
                </a:solidFill>
                <a:latin typeface="Century Gothic"/>
                <a:ea typeface="Century Gothic"/>
                <a:cs typeface="Century Gothic"/>
                <a:sym typeface="Century Gothic"/>
              </a:rPr>
              <a:t>Θέμα-2: Πλαίσιο διαχείρισης κινδύνων</a:t>
            </a:r>
            <a:endParaRPr sz="1600">
              <a:solidFill>
                <a:schemeClr val="accent1"/>
              </a:solidFill>
              <a:latin typeface="Century Gothic"/>
              <a:ea typeface="Century Gothic"/>
              <a:cs typeface="Century Gothic"/>
              <a:sym typeface="Century Gothic"/>
            </a:endParaRPr>
          </a:p>
        </p:txBody>
      </p:sp>
      <p:sp>
        <p:nvSpPr>
          <p:cNvPr id="383" name="Google Shape;383;p14"/>
          <p:cNvSpPr txBox="1"/>
          <p:nvPr/>
        </p:nvSpPr>
        <p:spPr>
          <a:xfrm>
            <a:off x="805287" y="4078933"/>
            <a:ext cx="6190424" cy="1498011"/>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Βασικά στοιχεία διαχείρισης κινδύνου</a:t>
            </a:r>
            <a:endParaRPr/>
          </a:p>
          <a:p>
            <a:pPr indent="-91440" lvl="0" marL="91440" marR="0" rtl="0" algn="l">
              <a:lnSpc>
                <a:spcPct val="100000"/>
              </a:lnSpc>
              <a:spcBef>
                <a:spcPts val="60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Αρχές και διαδικασίες διαχείρισης κινδύνων</a:t>
            </a:r>
            <a:endParaRPr/>
          </a:p>
          <a:p>
            <a:pPr indent="-91440" lvl="0" marL="91440" marR="0" rtl="0" algn="l">
              <a:lnSpc>
                <a:spcPct val="100000"/>
              </a:lnSpc>
              <a:spcBef>
                <a:spcPts val="60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Απειλές κυβερνοασφάλειας και διαχείριση τρωτότητας στον ενεργειακό τομέα </a:t>
            </a:r>
            <a:endParaRPr/>
          </a:p>
          <a:p>
            <a:pPr indent="-91440" lvl="0" marL="91440" marR="0" rtl="0" algn="l">
              <a:lnSpc>
                <a:spcPct val="100000"/>
              </a:lnSpc>
              <a:spcBef>
                <a:spcPts val="60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Παραδείγματα και ασκήσεις</a:t>
            </a:r>
            <a:endParaRPr sz="1400">
              <a:solidFill>
                <a:schemeClr val="dk1"/>
              </a:solidFill>
              <a:latin typeface="Century Gothic"/>
              <a:ea typeface="Century Gothic"/>
              <a:cs typeface="Century Gothic"/>
              <a:sym typeface="Century Gothic"/>
            </a:endParaRPr>
          </a:p>
        </p:txBody>
      </p:sp>
      <p:pic>
        <p:nvPicPr>
          <p:cNvPr descr="A cup of coffee and a notebook on a table&#10;&#10;Description automatically generated" id="384" name="Google Shape;384;p14"/>
          <p:cNvPicPr preferRelativeResize="0"/>
          <p:nvPr>
            <p:ph idx="2" type="pic"/>
          </p:nvPr>
        </p:nvPicPr>
        <p:blipFill rotWithShape="1">
          <a:blip r:embed="rId4">
            <a:alphaModFix/>
          </a:blip>
          <a:srcRect b="0" l="18260" r="18260"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A person raising his hand" id="389" name="Google Shape;389;p15"/>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390" name="Google Shape;390;p1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Πρόοδος του μαθήματος</a:t>
            </a:r>
            <a:endParaRPr/>
          </a:p>
        </p:txBody>
      </p:sp>
      <p:sp>
        <p:nvSpPr>
          <p:cNvPr id="391" name="Google Shape;391;p1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l-GR" sz="5400"/>
              <a:t>o1</a:t>
            </a:r>
            <a:r>
              <a:rPr lang="el-GR"/>
              <a:t>.</a:t>
            </a:r>
            <a:endParaRPr/>
          </a:p>
        </p:txBody>
      </p:sp>
      <p:sp>
        <p:nvSpPr>
          <p:cNvPr id="392" name="Google Shape;392;p1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85000" lnSpcReduction="20000"/>
          </a:bodyPr>
          <a:lstStyle/>
          <a:p>
            <a:pPr indent="0" lvl="0" marL="0" rtl="0" algn="l">
              <a:lnSpc>
                <a:spcPct val="100000"/>
              </a:lnSpc>
              <a:spcBef>
                <a:spcPts val="0"/>
              </a:spcBef>
              <a:spcAft>
                <a:spcPts val="0"/>
              </a:spcAft>
              <a:buSzPct val="100000"/>
              <a:buNone/>
            </a:pPr>
            <a:r>
              <a:rPr lang="el-GR" sz="2400">
                <a:solidFill>
                  <a:schemeClr val="dk1"/>
                </a:solidFill>
              </a:rPr>
              <a:t>Ασφάλεια στον κυβερνοχώρο στον τομέα της ενέργειας</a:t>
            </a:r>
            <a:endParaRPr sz="2400">
              <a:solidFill>
                <a:schemeClr val="dk1"/>
              </a:solidFill>
            </a:endParaRPr>
          </a:p>
        </p:txBody>
      </p:sp>
      <p:sp>
        <p:nvSpPr>
          <p:cNvPr id="393" name="Google Shape;393;p1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sz="4400"/>
              <a:t>o2.</a:t>
            </a:r>
            <a:endParaRPr/>
          </a:p>
        </p:txBody>
      </p:sp>
      <p:sp>
        <p:nvSpPr>
          <p:cNvPr id="394" name="Google Shape;394;p1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l-GR" sz="2000">
                <a:solidFill>
                  <a:srgbClr val="7F7F7F"/>
                </a:solidFill>
              </a:rPr>
              <a:t>Risk Management framework</a:t>
            </a:r>
            <a:endParaRPr/>
          </a:p>
        </p:txBody>
      </p:sp>
      <p:sp>
        <p:nvSpPr>
          <p:cNvPr id="395" name="Google Shape;395;p1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o3.</a:t>
            </a:r>
            <a:endParaRPr/>
          </a:p>
        </p:txBody>
      </p:sp>
      <p:sp>
        <p:nvSpPr>
          <p:cNvPr id="396" name="Google Shape;396;p15"/>
          <p:cNvSpPr txBox="1"/>
          <p:nvPr>
            <p:ph idx="7" type="body"/>
          </p:nvPr>
        </p:nvSpPr>
        <p:spPr>
          <a:xfrm>
            <a:off x="1643379" y="3070282"/>
            <a:ext cx="5024825" cy="717435"/>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l-GR"/>
              <a:t>Security controls and standards of the specific domain</a:t>
            </a:r>
            <a:endParaRPr/>
          </a:p>
        </p:txBody>
      </p:sp>
      <p:sp>
        <p:nvSpPr>
          <p:cNvPr id="397" name="Google Shape;397;p1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pSp>
        <p:nvGrpSpPr>
          <p:cNvPr id="398" name="Google Shape;398;p15"/>
          <p:cNvGrpSpPr/>
          <p:nvPr/>
        </p:nvGrpSpPr>
        <p:grpSpPr>
          <a:xfrm>
            <a:off x="7370364" y="-23539"/>
            <a:ext cx="2562565" cy="6885155"/>
            <a:chOff x="7370364" y="-23539"/>
            <a:chExt cx="2562565" cy="6885155"/>
          </a:xfrm>
        </p:grpSpPr>
        <p:pic>
          <p:nvPicPr>
            <p:cNvPr id="399" name="Google Shape;399;p15"/>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00" name="Google Shape;400;p15"/>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
        <p:nvSpPr>
          <p:cNvPr id="401" name="Google Shape;401;p1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16"/>
          <p:cNvSpPr txBox="1"/>
          <p:nvPr>
            <p:ph type="ctrTitle"/>
          </p:nvPr>
        </p:nvSpPr>
        <p:spPr>
          <a:xfrm>
            <a:off x="796322" y="320040"/>
            <a:ext cx="11101895" cy="60910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A1DA"/>
              </a:buClr>
              <a:buSzPts val="2800"/>
              <a:buFont typeface="Book Antiqua"/>
              <a:buNone/>
            </a:pPr>
            <a:r>
              <a:rPr lang="el-GR" sz="2800">
                <a:solidFill>
                  <a:srgbClr val="00A1DA"/>
                </a:solidFill>
              </a:rPr>
              <a:t>Ασφάλεια πληροφοριών έναντι ασφάλειας στον κυβερνοχώρο</a:t>
            </a:r>
            <a:endParaRPr sz="2800"/>
          </a:p>
        </p:txBody>
      </p:sp>
      <p:sp>
        <p:nvSpPr>
          <p:cNvPr id="407" name="Google Shape;407;p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408" name="Google Shape;408;p16"/>
          <p:cNvSpPr txBox="1"/>
          <p:nvPr>
            <p:ph idx="1" type="body"/>
          </p:nvPr>
        </p:nvSpPr>
        <p:spPr>
          <a:xfrm>
            <a:off x="796321" y="1084521"/>
            <a:ext cx="7252525" cy="4219317"/>
          </a:xfrm>
          <a:prstGeom prst="rect">
            <a:avLst/>
          </a:prstGeom>
          <a:noFill/>
          <a:ln>
            <a:noFill/>
          </a:ln>
        </p:spPr>
        <p:txBody>
          <a:bodyPr anchorCtr="0" anchor="t" bIns="45700" lIns="0" spcFirstLastPara="1" rIns="0" wrap="square" tIns="45700">
            <a:normAutofit fontScale="70000" lnSpcReduction="20000"/>
          </a:bodyPr>
          <a:lstStyle/>
          <a:p>
            <a:pPr indent="-124460" lvl="0" marL="91440" rtl="0" algn="l">
              <a:lnSpc>
                <a:spcPct val="100000"/>
              </a:lnSpc>
              <a:spcBef>
                <a:spcPts val="0"/>
              </a:spcBef>
              <a:spcAft>
                <a:spcPts val="0"/>
              </a:spcAft>
              <a:buSzPct val="100000"/>
              <a:buChar char=" "/>
            </a:pPr>
            <a:r>
              <a:rPr lang="el-GR" sz="2800">
                <a:solidFill>
                  <a:srgbClr val="000000"/>
                </a:solidFill>
              </a:rPr>
              <a:t>Ασφάλεια πληροφοριών </a:t>
            </a:r>
            <a:endParaRPr/>
          </a:p>
          <a:p>
            <a:pPr indent="-182879" lvl="1" marL="384048" rtl="0" algn="l">
              <a:lnSpc>
                <a:spcPct val="100000"/>
              </a:lnSpc>
              <a:spcBef>
                <a:spcPts val="400"/>
              </a:spcBef>
              <a:spcAft>
                <a:spcPts val="0"/>
              </a:spcAft>
              <a:buClr>
                <a:srgbClr val="000000"/>
              </a:buClr>
              <a:buSzPct val="100000"/>
              <a:buChar char="◦"/>
            </a:pPr>
            <a:r>
              <a:rPr lang="el-GR" sz="2200">
                <a:solidFill>
                  <a:srgbClr val="000000"/>
                </a:solidFill>
              </a:rPr>
              <a:t>Προστασία των πληροφοριών και των συστημάτων πληροφοριών από μη εξουσιοδοτημένη χρήση, αξιολόγηση, τροποποίηση ή αφαίρεση. </a:t>
            </a:r>
            <a:endParaRPr sz="2200">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sz="2200">
                <a:solidFill>
                  <a:srgbClr val="000000"/>
                </a:solidFill>
              </a:rPr>
              <a:t>Δύο υποκατηγορίες </a:t>
            </a:r>
            <a:endParaRPr/>
          </a:p>
          <a:p>
            <a:pPr indent="-182880" lvl="2" marL="566928" rtl="0" algn="l">
              <a:lnSpc>
                <a:spcPct val="100000"/>
              </a:lnSpc>
              <a:spcBef>
                <a:spcPts val="600"/>
              </a:spcBef>
              <a:spcAft>
                <a:spcPts val="0"/>
              </a:spcAft>
              <a:buClr>
                <a:srgbClr val="000000"/>
              </a:buClr>
              <a:buSzPct val="100000"/>
              <a:buChar char="◦"/>
            </a:pPr>
            <a:r>
              <a:rPr lang="el-GR" sz="1900">
                <a:solidFill>
                  <a:srgbClr val="000000"/>
                </a:solidFill>
              </a:rPr>
              <a:t>Φυσικό περιβάλλον με τη διασφάλιση της ασφάλειας των χώρων</a:t>
            </a:r>
            <a:endParaRPr/>
          </a:p>
          <a:p>
            <a:pPr indent="-182880" lvl="2" marL="566928" rtl="0" algn="l">
              <a:lnSpc>
                <a:spcPct val="100000"/>
              </a:lnSpc>
              <a:spcBef>
                <a:spcPts val="600"/>
              </a:spcBef>
              <a:spcAft>
                <a:spcPts val="0"/>
              </a:spcAft>
              <a:buClr>
                <a:srgbClr val="000000"/>
              </a:buClr>
              <a:buSzPct val="100000"/>
              <a:buChar char="◦"/>
            </a:pPr>
            <a:r>
              <a:rPr lang="el-GR" sz="1900">
                <a:solidFill>
                  <a:srgbClr val="000000"/>
                </a:solidFill>
              </a:rPr>
              <a:t>Κανείς δεν μπορεί να έχει πρόσβαση στις πληροφορίες ηλεκτρονικά</a:t>
            </a:r>
            <a:endParaRPr/>
          </a:p>
          <a:p>
            <a:pPr indent="-182879" lvl="1" marL="384048" rtl="0" algn="l">
              <a:lnSpc>
                <a:spcPct val="100000"/>
              </a:lnSpc>
              <a:spcBef>
                <a:spcPts val="600"/>
              </a:spcBef>
              <a:spcAft>
                <a:spcPts val="0"/>
              </a:spcAft>
              <a:buClr>
                <a:srgbClr val="000000"/>
              </a:buClr>
              <a:buSzPct val="100000"/>
              <a:buChar char="◦"/>
            </a:pPr>
            <a:r>
              <a:rPr lang="el-GR" sz="2200">
                <a:solidFill>
                  <a:srgbClr val="000000"/>
                </a:solidFill>
              </a:rPr>
              <a:t>Αφορά τη διασφάλιση της ασφάλειας των δεδομένων σε οποιαδήποτε μορφή και είναι λίγο πιο ευρεία από την ασφάλεια στον κυβερνοχώρο</a:t>
            </a:r>
            <a:endParaRPr/>
          </a:p>
          <a:p>
            <a:pPr indent="-128904" lvl="1" marL="91440" rtl="0" algn="l">
              <a:lnSpc>
                <a:spcPct val="100000"/>
              </a:lnSpc>
              <a:spcBef>
                <a:spcPts val="1600"/>
              </a:spcBef>
              <a:spcAft>
                <a:spcPts val="0"/>
              </a:spcAft>
              <a:buClr>
                <a:schemeClr val="accent1"/>
              </a:buClr>
              <a:buSzPct val="100000"/>
              <a:buFont typeface="Calibri"/>
              <a:buChar char=" "/>
            </a:pPr>
            <a:r>
              <a:rPr lang="el-GR" sz="2900">
                <a:solidFill>
                  <a:srgbClr val="000000"/>
                </a:solidFill>
              </a:rPr>
              <a:t>Κυβερνοασφάλεια</a:t>
            </a:r>
            <a:endParaRPr sz="2900">
              <a:solidFill>
                <a:srgbClr val="000000"/>
              </a:solidFill>
            </a:endParaRPr>
          </a:p>
          <a:p>
            <a:pPr indent="-182880" lvl="1" marL="384048" rtl="0" algn="l">
              <a:lnSpc>
                <a:spcPct val="100000"/>
              </a:lnSpc>
              <a:spcBef>
                <a:spcPts val="400"/>
              </a:spcBef>
              <a:spcAft>
                <a:spcPts val="0"/>
              </a:spcAft>
              <a:buClr>
                <a:srgbClr val="000000"/>
              </a:buClr>
              <a:buSzPct val="100000"/>
              <a:buChar char="◦"/>
            </a:pPr>
            <a:r>
              <a:rPr lang="el-GR" sz="2100">
                <a:solidFill>
                  <a:srgbClr val="000000"/>
                </a:solidFill>
              </a:rPr>
              <a:t>Πώς τα άτομα και οι οργανισμοί μειώνουν τον κίνδυνο κυβερνοεπιθέσεων.</a:t>
            </a:r>
            <a:endParaRPr/>
          </a:p>
          <a:p>
            <a:pPr indent="-182880" lvl="1" marL="384048" rtl="0" algn="l">
              <a:lnSpc>
                <a:spcPct val="100000"/>
              </a:lnSpc>
              <a:spcBef>
                <a:spcPts val="600"/>
              </a:spcBef>
              <a:spcAft>
                <a:spcPts val="0"/>
              </a:spcAft>
              <a:buClr>
                <a:srgbClr val="000000"/>
              </a:buClr>
              <a:buSzPct val="100000"/>
              <a:buChar char="◦"/>
            </a:pPr>
            <a:r>
              <a:rPr lang="el-GR" sz="2100">
                <a:solidFill>
                  <a:srgbClr val="000000"/>
                </a:solidFill>
              </a:rPr>
              <a:t>Η ασφάλεια στον κυβερνοχώρο είναι η πρακτική της προστασίας των πληροφοριών και των δεδομένων από εξωτερικές πηγές στο Διαδίκτυο.</a:t>
            </a:r>
            <a:endParaRPr/>
          </a:p>
          <a:p>
            <a:pPr indent="-182880" lvl="1" marL="384048" rtl="0" algn="l">
              <a:lnSpc>
                <a:spcPct val="100000"/>
              </a:lnSpc>
              <a:spcBef>
                <a:spcPts val="600"/>
              </a:spcBef>
              <a:spcAft>
                <a:spcPts val="0"/>
              </a:spcAft>
              <a:buClr>
                <a:srgbClr val="000000"/>
              </a:buClr>
              <a:buSzPct val="100000"/>
              <a:buChar char="◦"/>
            </a:pPr>
            <a:r>
              <a:rPr lang="el-GR" sz="2000">
                <a:solidFill>
                  <a:srgbClr val="000000"/>
                </a:solidFill>
              </a:rPr>
              <a:t>η ασφάλεια στον κυβερνοχώρο επικεντρώνεται στις ψηφιακές πληροφορίες, αλλά ασχολείται και με άλλα πράγματα: εγκλήματα στον κυβερνοχώρο, επιθέσεις στον κυβερνοχώρο, απάτες στον κυβερνοχώρο, επιβολή του νόμου.</a:t>
            </a:r>
            <a:endParaRPr/>
          </a:p>
          <a:p>
            <a:pPr indent="-29209" lvl="0" marL="91440" rtl="0" algn="l">
              <a:lnSpc>
                <a:spcPct val="100000"/>
              </a:lnSpc>
              <a:spcBef>
                <a:spcPts val="1600"/>
              </a:spcBef>
              <a:spcAft>
                <a:spcPts val="0"/>
              </a:spcAft>
              <a:buSzPct val="1000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414" name="Google Shape;414;p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415" name="Google Shape;415;p1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2539" lvl="0" marL="91440" rtl="0" algn="l">
              <a:lnSpc>
                <a:spcPct val="100000"/>
              </a:lnSpc>
              <a:spcBef>
                <a:spcPts val="0"/>
              </a:spcBef>
              <a:spcAft>
                <a:spcPts val="0"/>
              </a:spcAft>
              <a:buSzPts val="1400"/>
              <a:buNone/>
            </a:pPr>
            <a:r>
              <a:t/>
            </a:r>
            <a:endParaRPr/>
          </a:p>
        </p:txBody>
      </p:sp>
      <p:pic>
        <p:nvPicPr>
          <p:cNvPr descr="Logical relationships between cyber security and other security domains...  | Download Scientific Diagram" id="416" name="Google Shape;416;p17"/>
          <p:cNvPicPr preferRelativeResize="0"/>
          <p:nvPr/>
        </p:nvPicPr>
        <p:blipFill rotWithShape="1">
          <a:blip r:embed="rId3">
            <a:alphaModFix/>
          </a:blip>
          <a:srcRect b="0" l="0" r="0" t="0"/>
          <a:stretch/>
        </p:blipFill>
        <p:spPr>
          <a:xfrm>
            <a:off x="1131235" y="341510"/>
            <a:ext cx="9929530" cy="5840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18"/>
          <p:cNvSpPr txBox="1"/>
          <p:nvPr>
            <p:ph type="ctrTitle"/>
          </p:nvPr>
        </p:nvSpPr>
        <p:spPr>
          <a:xfrm>
            <a:off x="796322" y="320040"/>
            <a:ext cx="8974999" cy="60910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A1DA"/>
              </a:buClr>
              <a:buSzPts val="3600"/>
              <a:buFont typeface="Book Antiqua"/>
              <a:buNone/>
            </a:pPr>
            <a:r>
              <a:rPr lang="el-GR" sz="3600">
                <a:solidFill>
                  <a:srgbClr val="00A1DA"/>
                </a:solidFill>
              </a:rPr>
              <a:t>Στόχος ασφάλειας</a:t>
            </a:r>
            <a:endParaRPr/>
          </a:p>
        </p:txBody>
      </p:sp>
      <p:sp>
        <p:nvSpPr>
          <p:cNvPr id="422" name="Google Shape;422;p1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423" name="Google Shape;423;p1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424" name="Google Shape;424;p18"/>
          <p:cNvSpPr txBox="1"/>
          <p:nvPr>
            <p:ph idx="1" type="body"/>
          </p:nvPr>
        </p:nvSpPr>
        <p:spPr>
          <a:xfrm>
            <a:off x="317857" y="1074420"/>
            <a:ext cx="8429536" cy="4709160"/>
          </a:xfrm>
          <a:prstGeom prst="rect">
            <a:avLst/>
          </a:prstGeom>
          <a:noFill/>
          <a:ln>
            <a:noFill/>
          </a:ln>
        </p:spPr>
        <p:txBody>
          <a:bodyPr anchorCtr="0" anchor="t" bIns="45700" lIns="0" spcFirstLastPara="1" rIns="0" wrap="square" tIns="45700">
            <a:normAutofit fontScale="85000" lnSpcReduction="20000"/>
          </a:bodyPr>
          <a:lstStyle/>
          <a:p>
            <a:pPr indent="-140335" lvl="0" marL="91440" rtl="0" algn="l">
              <a:lnSpc>
                <a:spcPct val="90000"/>
              </a:lnSpc>
              <a:spcBef>
                <a:spcPts val="0"/>
              </a:spcBef>
              <a:spcAft>
                <a:spcPts val="0"/>
              </a:spcAft>
              <a:buSzPct val="100000"/>
              <a:buChar char=" "/>
            </a:pPr>
            <a:r>
              <a:rPr lang="el-GR" sz="2600">
                <a:solidFill>
                  <a:srgbClr val="000000"/>
                </a:solidFill>
              </a:rPr>
              <a:t>Τα επιθυμητά επίπεδα ασφάλειας και διασφάλισης διαφέρουν μεταξύ οργανισμών, κλάδων, ακόμη και τμημάτων. </a:t>
            </a:r>
            <a:br>
              <a:rPr lang="el-GR" sz="2600">
                <a:solidFill>
                  <a:srgbClr val="000000"/>
                </a:solidFill>
              </a:rPr>
            </a:br>
            <a:endParaRPr sz="2600">
              <a:solidFill>
                <a:srgbClr val="000000"/>
              </a:solidFill>
            </a:endParaRPr>
          </a:p>
          <a:p>
            <a:pPr indent="-140335" lvl="0" marL="91440" rtl="0" algn="l">
              <a:lnSpc>
                <a:spcPct val="90000"/>
              </a:lnSpc>
              <a:spcBef>
                <a:spcPts val="1400"/>
              </a:spcBef>
              <a:spcAft>
                <a:spcPts val="0"/>
              </a:spcAft>
              <a:buSzPct val="100000"/>
              <a:buChar char=" "/>
            </a:pPr>
            <a:r>
              <a:rPr lang="el-GR" sz="2600">
                <a:solidFill>
                  <a:srgbClr val="C00000"/>
                </a:solidFill>
              </a:rPr>
              <a:t>Δεν υπάρχει ενιαία προσέγγιση που να ισχύει για όλους.</a:t>
            </a:r>
            <a:endParaRPr/>
          </a:p>
          <a:p>
            <a:pPr indent="-140335" lvl="0" marL="91440" rtl="0" algn="l">
              <a:lnSpc>
                <a:spcPct val="90000"/>
              </a:lnSpc>
              <a:spcBef>
                <a:spcPts val="1400"/>
              </a:spcBef>
              <a:spcAft>
                <a:spcPts val="0"/>
              </a:spcAft>
              <a:buSzPct val="100000"/>
              <a:buChar char=" "/>
            </a:pPr>
            <a:r>
              <a:rPr lang="el-GR" sz="2600">
                <a:solidFill>
                  <a:srgbClr val="000000"/>
                </a:solidFill>
              </a:rPr>
              <a:t>Τρεις κύριοι στόχοι ασφάλειας</a:t>
            </a:r>
            <a:endParaRPr/>
          </a:p>
          <a:p>
            <a:pPr indent="-118745" lvl="0" marL="91440" rtl="0" algn="l">
              <a:lnSpc>
                <a:spcPct val="90000"/>
              </a:lnSpc>
              <a:spcBef>
                <a:spcPts val="1400"/>
              </a:spcBef>
              <a:spcAft>
                <a:spcPts val="0"/>
              </a:spcAft>
              <a:buSzPct val="100000"/>
              <a:buChar char=" "/>
            </a:pPr>
            <a:r>
              <a:rPr lang="el-GR" sz="2200">
                <a:solidFill>
                  <a:srgbClr val="000000"/>
                </a:solidFill>
              </a:rPr>
              <a:t>Εμπιστευτικότητα(C)</a:t>
            </a:r>
            <a:endParaRPr sz="2200">
              <a:solidFill>
                <a:srgbClr val="000000"/>
              </a:solidFill>
            </a:endParaRPr>
          </a:p>
          <a:p>
            <a:pPr indent="-118745" lvl="0" marL="91440" rtl="0" algn="l">
              <a:lnSpc>
                <a:spcPct val="90000"/>
              </a:lnSpc>
              <a:spcBef>
                <a:spcPts val="1400"/>
              </a:spcBef>
              <a:spcAft>
                <a:spcPts val="0"/>
              </a:spcAft>
              <a:buSzPct val="100000"/>
              <a:buChar char=" "/>
            </a:pPr>
            <a:r>
              <a:rPr lang="el-GR" sz="2200">
                <a:solidFill>
                  <a:srgbClr val="000000"/>
                </a:solidFill>
              </a:rPr>
              <a:t>Ακεραιότητα(I)</a:t>
            </a:r>
            <a:endParaRPr sz="2200">
              <a:solidFill>
                <a:srgbClr val="000000"/>
              </a:solidFill>
            </a:endParaRPr>
          </a:p>
          <a:p>
            <a:pPr indent="-118745" lvl="0" marL="91440" rtl="0" algn="l">
              <a:lnSpc>
                <a:spcPct val="90000"/>
              </a:lnSpc>
              <a:spcBef>
                <a:spcPts val="1400"/>
              </a:spcBef>
              <a:spcAft>
                <a:spcPts val="0"/>
              </a:spcAft>
              <a:buSzPct val="100000"/>
              <a:buChar char=" "/>
            </a:pPr>
            <a:r>
              <a:rPr lang="el-GR" sz="2200">
                <a:solidFill>
                  <a:srgbClr val="000000"/>
                </a:solidFill>
              </a:rPr>
              <a:t>Διαθεσιμότητα(A)</a:t>
            </a:r>
            <a:endParaRPr/>
          </a:p>
          <a:p>
            <a:pPr indent="-118745" lvl="0" marL="91440" rtl="0" algn="l">
              <a:lnSpc>
                <a:spcPct val="100000"/>
              </a:lnSpc>
              <a:spcBef>
                <a:spcPts val="1400"/>
              </a:spcBef>
              <a:spcAft>
                <a:spcPts val="0"/>
              </a:spcAft>
              <a:buSzPct val="100000"/>
              <a:buChar char=" "/>
            </a:pPr>
            <a:r>
              <a:rPr lang="el-GR" sz="2200">
                <a:solidFill>
                  <a:srgbClr val="000000"/>
                </a:solidFill>
              </a:rPr>
              <a:t>Τρεις υπηρεσίες ασφαλείας απαραίτητες για την υποστήριξη του CIA</a:t>
            </a:r>
            <a:endParaRPr/>
          </a:p>
          <a:p>
            <a:pPr indent="-118745" lvl="0" marL="91440" rtl="0" algn="l">
              <a:lnSpc>
                <a:spcPct val="100000"/>
              </a:lnSpc>
              <a:spcBef>
                <a:spcPts val="1400"/>
              </a:spcBef>
              <a:spcAft>
                <a:spcPts val="0"/>
              </a:spcAft>
              <a:buSzPct val="100000"/>
              <a:buChar char=" "/>
            </a:pPr>
            <a:r>
              <a:rPr lang="el-GR" sz="2200">
                <a:solidFill>
                  <a:srgbClr val="000000"/>
                </a:solidFill>
              </a:rPr>
              <a:t>Ταυτοποίηση </a:t>
            </a:r>
            <a:endParaRPr/>
          </a:p>
          <a:p>
            <a:pPr indent="-118745" lvl="0" marL="91440" rtl="0" algn="l">
              <a:lnSpc>
                <a:spcPct val="100000"/>
              </a:lnSpc>
              <a:spcBef>
                <a:spcPts val="1400"/>
              </a:spcBef>
              <a:spcAft>
                <a:spcPts val="0"/>
              </a:spcAft>
              <a:buSzPct val="100000"/>
              <a:buChar char=" "/>
            </a:pPr>
            <a:r>
              <a:rPr lang="el-GR" sz="2200">
                <a:solidFill>
                  <a:srgbClr val="000000"/>
                </a:solidFill>
              </a:rPr>
              <a:t>Αυθεντικοποίηση</a:t>
            </a:r>
            <a:endParaRPr sz="2200">
              <a:solidFill>
                <a:srgbClr val="000000"/>
              </a:solidFill>
            </a:endParaRPr>
          </a:p>
          <a:p>
            <a:pPr indent="-118745" lvl="0" marL="91440" rtl="0" algn="l">
              <a:lnSpc>
                <a:spcPct val="100000"/>
              </a:lnSpc>
              <a:spcBef>
                <a:spcPts val="1400"/>
              </a:spcBef>
              <a:spcAft>
                <a:spcPts val="0"/>
              </a:spcAft>
              <a:buSzPct val="100000"/>
              <a:buChar char=" "/>
            </a:pPr>
            <a:r>
              <a:rPr lang="el-GR" sz="2200">
                <a:solidFill>
                  <a:srgbClr val="000000"/>
                </a:solidFill>
              </a:rPr>
              <a:t>Εξουσιοδότηση</a:t>
            </a:r>
            <a:endParaRPr sz="22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19"/>
          <p:cNvSpPr txBox="1"/>
          <p:nvPr/>
        </p:nvSpPr>
        <p:spPr>
          <a:xfrm>
            <a:off x="457200" y="274638"/>
            <a:ext cx="8229600" cy="634082"/>
          </a:xfrm>
          <a:prstGeom prst="rect">
            <a:avLst/>
          </a:prstGeom>
          <a:noFill/>
          <a:ln>
            <a:noFill/>
          </a:ln>
        </p:spPr>
        <p:txBody>
          <a:bodyPr anchorCtr="0" anchor="b" bIns="45700" lIns="91425" spcFirstLastPara="1" rIns="91425" wrap="square" tIns="45700">
            <a:normAutofit fontScale="75000" lnSpcReduction="20000"/>
          </a:bodyPr>
          <a:lstStyle/>
          <a:p>
            <a:pPr indent="0" lvl="0" marL="0" marR="0" rtl="0" algn="ctr">
              <a:lnSpc>
                <a:spcPct val="90000"/>
              </a:lnSpc>
              <a:spcBef>
                <a:spcPts val="0"/>
              </a:spcBef>
              <a:spcAft>
                <a:spcPts val="0"/>
              </a:spcAft>
              <a:buClr>
                <a:srgbClr val="00A1DA"/>
              </a:buClr>
              <a:buSzPct val="100000"/>
              <a:buFont typeface="Book Antiqua"/>
              <a:buNone/>
            </a:pPr>
            <a:r>
              <a:rPr lang="el-GR" sz="6000">
                <a:solidFill>
                  <a:srgbClr val="00A1DA"/>
                </a:solidFill>
                <a:latin typeface="Book Antiqua"/>
                <a:ea typeface="Book Antiqua"/>
                <a:cs typeface="Book Antiqua"/>
                <a:sym typeface="Book Antiqua"/>
              </a:rPr>
              <a:t>CIA </a:t>
            </a:r>
            <a:endParaRPr sz="6000">
              <a:solidFill>
                <a:srgbClr val="00A1DA"/>
              </a:solidFill>
              <a:latin typeface="Book Antiqua"/>
              <a:ea typeface="Book Antiqua"/>
              <a:cs typeface="Book Antiqua"/>
              <a:sym typeface="Book Antiqua"/>
            </a:endParaRPr>
          </a:p>
        </p:txBody>
      </p:sp>
      <p:sp>
        <p:nvSpPr>
          <p:cNvPr id="430" name="Google Shape;430;p19"/>
          <p:cNvSpPr/>
          <p:nvPr/>
        </p:nvSpPr>
        <p:spPr>
          <a:xfrm>
            <a:off x="707503" y="1260376"/>
            <a:ext cx="2160586" cy="44243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l-GR" sz="1400">
                <a:solidFill>
                  <a:srgbClr val="000000"/>
                </a:solidFill>
                <a:latin typeface="Century Gothic"/>
                <a:ea typeface="Century Gothic"/>
                <a:cs typeface="Century Gothic"/>
                <a:sym typeface="Century Gothic"/>
              </a:rPr>
              <a:t>Δυνατότητα ελέγχου ή περιορισμού της πρόσβασης, ώστε μόνο εξουσιοδοτημένα άτομα να μπορούν να βλέπουν ευαίσθητες πληροφορίες.  Η διαβάθμιση μπορεί να περιλαμβάνει</a:t>
            </a:r>
            <a:endParaRPr/>
          </a:p>
          <a:p>
            <a:pPr indent="-285750" lvl="0" marL="285750" marR="0" rtl="0" algn="l">
              <a:lnSpc>
                <a:spcPct val="100000"/>
              </a:lnSpc>
              <a:spcBef>
                <a:spcPts val="0"/>
              </a:spcBef>
              <a:spcAft>
                <a:spcPts val="0"/>
              </a:spcAft>
              <a:buClr>
                <a:srgbClr val="000000"/>
              </a:buClr>
              <a:buSzPts val="1400"/>
              <a:buFont typeface="Arial"/>
              <a:buChar char="•"/>
            </a:pPr>
            <a:r>
              <a:rPr lang="el-GR" sz="1400">
                <a:solidFill>
                  <a:srgbClr val="000000"/>
                </a:solidFill>
                <a:latin typeface="Century Gothic"/>
                <a:ea typeface="Century Gothic"/>
                <a:cs typeface="Century Gothic"/>
                <a:sym typeface="Century Gothic"/>
              </a:rPr>
              <a:t>Μυστικό</a:t>
            </a:r>
            <a:endParaRPr/>
          </a:p>
          <a:p>
            <a:pPr indent="-285750" lvl="0" marL="285750" marR="0" rtl="0" algn="l">
              <a:lnSpc>
                <a:spcPct val="100000"/>
              </a:lnSpc>
              <a:spcBef>
                <a:spcPts val="0"/>
              </a:spcBef>
              <a:spcAft>
                <a:spcPts val="0"/>
              </a:spcAft>
              <a:buClr>
                <a:srgbClr val="000000"/>
              </a:buClr>
              <a:buSzPts val="1400"/>
              <a:buFont typeface="Arial"/>
              <a:buChar char="•"/>
            </a:pPr>
            <a:r>
              <a:rPr lang="el-GR" sz="1400">
                <a:solidFill>
                  <a:srgbClr val="000000"/>
                </a:solidFill>
                <a:latin typeface="Century Gothic"/>
                <a:ea typeface="Century Gothic"/>
                <a:cs typeface="Century Gothic"/>
                <a:sym typeface="Century Gothic"/>
              </a:rPr>
              <a:t>Εμπιστευτικό</a:t>
            </a:r>
            <a:endParaRPr/>
          </a:p>
          <a:p>
            <a:pPr indent="-285750" lvl="0" marL="285750" marR="0" rtl="0" algn="l">
              <a:lnSpc>
                <a:spcPct val="100000"/>
              </a:lnSpc>
              <a:spcBef>
                <a:spcPts val="0"/>
              </a:spcBef>
              <a:spcAft>
                <a:spcPts val="0"/>
              </a:spcAft>
              <a:buClr>
                <a:srgbClr val="000000"/>
              </a:buClr>
              <a:buSzPts val="1400"/>
              <a:buFont typeface="Arial"/>
              <a:buChar char="•"/>
            </a:pPr>
            <a:r>
              <a:rPr lang="el-GR" sz="1400">
                <a:solidFill>
                  <a:srgbClr val="000000"/>
                </a:solidFill>
                <a:latin typeface="Century Gothic"/>
                <a:ea typeface="Century Gothic"/>
                <a:cs typeface="Century Gothic"/>
                <a:sym typeface="Century Gothic"/>
              </a:rPr>
              <a:t>Εσωτερικό &amp; </a:t>
            </a:r>
            <a:endParaRPr/>
          </a:p>
          <a:p>
            <a:pPr indent="-285750" lvl="0" marL="285750" marR="0" rtl="0" algn="l">
              <a:lnSpc>
                <a:spcPct val="100000"/>
              </a:lnSpc>
              <a:spcBef>
                <a:spcPts val="0"/>
              </a:spcBef>
              <a:spcAft>
                <a:spcPts val="0"/>
              </a:spcAft>
              <a:buClr>
                <a:srgbClr val="000000"/>
              </a:buClr>
              <a:buSzPts val="1400"/>
              <a:buFont typeface="Arial"/>
              <a:buChar char="•"/>
            </a:pPr>
            <a:r>
              <a:rPr lang="el-GR" sz="1400">
                <a:solidFill>
                  <a:srgbClr val="000000"/>
                </a:solidFill>
                <a:latin typeface="Century Gothic"/>
                <a:ea typeface="Century Gothic"/>
                <a:cs typeface="Century Gothic"/>
                <a:sym typeface="Century Gothic"/>
              </a:rPr>
              <a:t>Δημόσιο</a:t>
            </a:r>
            <a:endParaRPr sz="1400">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lang="el-GR" sz="1400">
                <a:solidFill>
                  <a:srgbClr val="000000"/>
                </a:solidFill>
                <a:latin typeface="Century Gothic"/>
                <a:ea typeface="Century Gothic"/>
                <a:cs typeface="Century Gothic"/>
                <a:sym typeface="Century Gothic"/>
              </a:rPr>
              <a:t>Χαρακτηριστικοί κίνδυνοι: </a:t>
            </a:r>
            <a:r>
              <a:rPr lang="el-GR" sz="1400">
                <a:solidFill>
                  <a:srgbClr val="000000"/>
                </a:solidFill>
                <a:latin typeface="Century Gothic"/>
                <a:ea typeface="Century Gothic"/>
                <a:cs typeface="Century Gothic"/>
                <a:sym typeface="Century Gothic"/>
              </a:rPr>
              <a:t>Απώλεια της ιδιωτικότητας, μη εξουσιοδοτημένη πρόσβαση σε πληροφορίες, κλοπή ταυτότητας κ.λπ.</a:t>
            </a:r>
            <a:endParaRPr sz="1400">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sz="1400">
              <a:solidFill>
                <a:srgbClr val="000000"/>
              </a:solidFill>
              <a:latin typeface="Century Gothic"/>
              <a:ea typeface="Century Gothic"/>
              <a:cs typeface="Century Gothic"/>
              <a:sym typeface="Century Gothic"/>
            </a:endParaRPr>
          </a:p>
          <a:p>
            <a:pPr indent="-254000" lvl="0" marL="342900" marR="0" rtl="0" algn="l">
              <a:lnSpc>
                <a:spcPct val="100000"/>
              </a:lnSpc>
              <a:spcBef>
                <a:spcPts val="0"/>
              </a:spcBef>
              <a:spcAft>
                <a:spcPts val="0"/>
              </a:spcAft>
              <a:buClr>
                <a:schemeClr val="dk1"/>
              </a:buClr>
              <a:buSzPts val="1400"/>
              <a:buFont typeface="Arial"/>
              <a:buNone/>
            </a:pPr>
            <a:r>
              <a:t/>
            </a:r>
            <a:endParaRPr sz="1400">
              <a:solidFill>
                <a:srgbClr val="000000"/>
              </a:solidFill>
              <a:latin typeface="Century Gothic"/>
              <a:ea typeface="Century Gothic"/>
              <a:cs typeface="Century Gothic"/>
              <a:sym typeface="Century Gothic"/>
            </a:endParaRPr>
          </a:p>
        </p:txBody>
      </p:sp>
      <p:sp>
        <p:nvSpPr>
          <p:cNvPr id="431" name="Google Shape;431;p19"/>
          <p:cNvSpPr/>
          <p:nvPr/>
        </p:nvSpPr>
        <p:spPr>
          <a:xfrm>
            <a:off x="8490484" y="1412775"/>
            <a:ext cx="2140442" cy="39438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l-GR" sz="1400">
                <a:solidFill>
                  <a:srgbClr val="000000"/>
                </a:solidFill>
                <a:latin typeface="Century Gothic"/>
                <a:ea typeface="Century Gothic"/>
                <a:cs typeface="Century Gothic"/>
                <a:sym typeface="Century Gothic"/>
              </a:rPr>
              <a:t>Οι πληροφορίες είναι ακριβείς και αξιόπιστες και δεν έχουν αλλοιωθεί ή αλλάξει με μη εξουσιοδοτημένο τρόπο. Οι έλεγχοι ακεραιότητας διασφαλίζουν ότι οι πληροφορίες είναι αυθεντικές, ακριβείς και αξιόπιστες.</a:t>
            </a:r>
            <a:endParaRPr sz="1400">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lang="el-GR" sz="1400">
                <a:solidFill>
                  <a:srgbClr val="000000"/>
                </a:solidFill>
                <a:latin typeface="Century Gothic"/>
                <a:ea typeface="Century Gothic"/>
                <a:cs typeface="Century Gothic"/>
                <a:sym typeface="Century Gothic"/>
              </a:rPr>
              <a:t>Χαρακτηριστικοί κίνδυνοι: </a:t>
            </a:r>
            <a:r>
              <a:rPr lang="el-GR" sz="1400">
                <a:solidFill>
                  <a:srgbClr val="000000"/>
                </a:solidFill>
                <a:latin typeface="Century Gothic"/>
                <a:ea typeface="Century Gothic"/>
                <a:cs typeface="Century Gothic"/>
                <a:sym typeface="Century Gothic"/>
              </a:rPr>
              <a:t>Αθέμιτες δραστηριότητες, κατασκευαστικά ελαττώματα, ανακριβείς οικονομικές εκθέσεις κ.λπ.</a:t>
            </a:r>
            <a:endParaRPr sz="1400">
              <a:solidFill>
                <a:srgbClr val="000000"/>
              </a:solidFill>
              <a:latin typeface="Century Gothic"/>
              <a:ea typeface="Century Gothic"/>
              <a:cs typeface="Century Gothic"/>
              <a:sym typeface="Century Gothic"/>
            </a:endParaRPr>
          </a:p>
        </p:txBody>
      </p:sp>
      <p:sp>
        <p:nvSpPr>
          <p:cNvPr id="432" name="Google Shape;432;p19"/>
          <p:cNvSpPr/>
          <p:nvPr/>
        </p:nvSpPr>
        <p:spPr>
          <a:xfrm>
            <a:off x="3487697" y="5434260"/>
            <a:ext cx="4386432" cy="1149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l-GR" sz="1400">
                <a:solidFill>
                  <a:srgbClr val="000000"/>
                </a:solidFill>
                <a:latin typeface="Century Gothic"/>
                <a:ea typeface="Century Gothic"/>
                <a:cs typeface="Century Gothic"/>
                <a:sym typeface="Century Gothic"/>
              </a:rPr>
              <a:t>Τα δεδομένα είναι διαθέσιμα στους χρήστες όταν χρειάζεται</a:t>
            </a:r>
            <a:endParaRPr/>
          </a:p>
          <a:p>
            <a:pPr indent="0" lvl="0" marL="0" marR="0" rtl="0" algn="l">
              <a:lnSpc>
                <a:spcPct val="100000"/>
              </a:lnSpc>
              <a:spcBef>
                <a:spcPts val="0"/>
              </a:spcBef>
              <a:spcAft>
                <a:spcPts val="0"/>
              </a:spcAft>
              <a:buNone/>
            </a:pPr>
            <a:r>
              <a:rPr b="1" lang="el-GR" sz="1400">
                <a:solidFill>
                  <a:srgbClr val="000000"/>
                </a:solidFill>
                <a:latin typeface="Century Gothic"/>
                <a:ea typeface="Century Gothic"/>
                <a:cs typeface="Century Gothic"/>
                <a:sym typeface="Century Gothic"/>
              </a:rPr>
              <a:t>Χαρακτηριστικοί κίνδυνοι: </a:t>
            </a:r>
            <a:r>
              <a:rPr lang="el-GR" sz="1400">
                <a:solidFill>
                  <a:srgbClr val="000000"/>
                </a:solidFill>
                <a:latin typeface="Century Gothic"/>
                <a:ea typeface="Century Gothic"/>
                <a:cs typeface="Century Gothic"/>
                <a:sym typeface="Century Gothic"/>
              </a:rPr>
              <a:t>Διαταραχή της επιχείρησης, απώλεια της εμπιστοσύνης των πελατών, απώλεια εσόδων κ.λπ.</a:t>
            </a:r>
            <a:endParaRPr sz="1400">
              <a:solidFill>
                <a:srgbClr val="000000"/>
              </a:solidFill>
              <a:latin typeface="Century Gothic"/>
              <a:ea typeface="Century Gothic"/>
              <a:cs typeface="Century Gothic"/>
              <a:sym typeface="Century Gothic"/>
            </a:endParaRPr>
          </a:p>
        </p:txBody>
      </p:sp>
      <p:pic>
        <p:nvPicPr>
          <p:cNvPr id="433" name="Google Shape;433;p19"/>
          <p:cNvPicPr preferRelativeResize="0"/>
          <p:nvPr/>
        </p:nvPicPr>
        <p:blipFill rotWithShape="1">
          <a:blip r:embed="rId3">
            <a:alphaModFix/>
          </a:blip>
          <a:srcRect b="0" l="0" r="0" t="0"/>
          <a:stretch/>
        </p:blipFill>
        <p:spPr>
          <a:xfrm>
            <a:off x="3298395" y="1350590"/>
            <a:ext cx="4575734" cy="39438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erson writing at a desk&#10;" id="221" name="Google Shape;221;p2"/>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222" name="Google Shape;222;p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223" name="Google Shape;223;p2"/>
          <p:cNvSpPr txBox="1"/>
          <p:nvPr>
            <p:ph type="ctrTitle"/>
          </p:nvPr>
        </p:nvSpPr>
        <p:spPr>
          <a:xfrm>
            <a:off x="796322" y="320040"/>
            <a:ext cx="8501914"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l-GR" sz="3600"/>
              <a:t>Διαχείριση κινδύνων κυβερνοασφάλειας και διακυβέρνηση</a:t>
            </a:r>
            <a:endParaRPr/>
          </a:p>
        </p:txBody>
      </p:sp>
      <p:sp>
        <p:nvSpPr>
          <p:cNvPr id="224" name="Google Shape;224;p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o1.</a:t>
            </a:r>
            <a:endParaRPr/>
          </a:p>
        </p:txBody>
      </p:sp>
      <p:sp>
        <p:nvSpPr>
          <p:cNvPr id="225" name="Google Shape;225;p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l-GR"/>
              <a:t>Στόχοι: Ποιος, Τι και Γιατί πρέπει να παρακολουθήσετε αυτή την εκπαίδευση</a:t>
            </a:r>
            <a:endParaRPr/>
          </a:p>
        </p:txBody>
      </p:sp>
      <p:sp>
        <p:nvSpPr>
          <p:cNvPr id="226" name="Google Shape;226;p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o3.</a:t>
            </a:r>
            <a:endParaRPr/>
          </a:p>
        </p:txBody>
      </p:sp>
      <p:sp>
        <p:nvSpPr>
          <p:cNvPr id="227" name="Google Shape;227;p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l-GR"/>
              <a:t>Αποτελέσματα μάθησης</a:t>
            </a:r>
            <a:endParaRPr/>
          </a:p>
        </p:txBody>
      </p:sp>
      <p:sp>
        <p:nvSpPr>
          <p:cNvPr id="228" name="Google Shape;228;p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o4.</a:t>
            </a:r>
            <a:endParaRPr/>
          </a:p>
        </p:txBody>
      </p:sp>
      <p:sp>
        <p:nvSpPr>
          <p:cNvPr id="229" name="Google Shape;229;p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l-GR"/>
              <a:t>Περιγράμματα εκπαίδευσης</a:t>
            </a:r>
            <a:endParaRPr/>
          </a:p>
        </p:txBody>
      </p:sp>
      <p:sp>
        <p:nvSpPr>
          <p:cNvPr id="230" name="Google Shape;230;p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o5.</a:t>
            </a:r>
            <a:endParaRPr/>
          </a:p>
        </p:txBody>
      </p:sp>
      <p:sp>
        <p:nvSpPr>
          <p:cNvPr id="231" name="Google Shape;231;p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l-GR"/>
              <a:t>Λεπτομερείς ασκήσεις</a:t>
            </a:r>
            <a:endParaRPr/>
          </a:p>
        </p:txBody>
      </p:sp>
      <p:sp>
        <p:nvSpPr>
          <p:cNvPr id="232" name="Google Shape;232;p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o2.</a:t>
            </a:r>
            <a:endParaRPr/>
          </a:p>
        </p:txBody>
      </p:sp>
      <p:sp>
        <p:nvSpPr>
          <p:cNvPr id="233" name="Google Shape;233;p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fontScale="92500"/>
          </a:bodyPr>
          <a:lstStyle/>
          <a:p>
            <a:pPr indent="0" lvl="0" marL="0" rtl="0" algn="l">
              <a:lnSpc>
                <a:spcPct val="100000"/>
              </a:lnSpc>
              <a:spcBef>
                <a:spcPts val="0"/>
              </a:spcBef>
              <a:spcAft>
                <a:spcPts val="0"/>
              </a:spcAft>
              <a:buSzPct val="100000"/>
              <a:buNone/>
            </a:pPr>
            <a:r>
              <a:rPr lang="el-GR"/>
              <a:t>Διοικητική υποστήριξη εκπαίδευσης: Πότε-Που-Πως</a:t>
            </a:r>
            <a:endParaRPr/>
          </a:p>
        </p:txBody>
      </p:sp>
      <p:sp>
        <p:nvSpPr>
          <p:cNvPr id="234" name="Google Shape;234;p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35" name="Google Shape;235;p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236" name="Google Shape;236;p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237" name="Google Shape;237;p2"/>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l-GR" sz="4400">
                <a:solidFill>
                  <a:schemeClr val="dk2"/>
                </a:solidFill>
                <a:latin typeface="Century Gothic"/>
                <a:ea typeface="Century Gothic"/>
                <a:cs typeface="Century Gothic"/>
                <a:sym typeface="Century Gothic"/>
              </a:rPr>
              <a:t>o6.</a:t>
            </a:r>
            <a:endParaRPr/>
          </a:p>
        </p:txBody>
      </p:sp>
      <p:sp>
        <p:nvSpPr>
          <p:cNvPr id="238" name="Google Shape;238;p2"/>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l-GR" sz="2000">
                <a:solidFill>
                  <a:srgbClr val="7F7F7F"/>
                </a:solidFill>
                <a:latin typeface="Century Gothic"/>
                <a:ea typeface="Century Gothic"/>
                <a:cs typeface="Century Gothic"/>
                <a:sym typeface="Century Gothic"/>
              </a:rPr>
              <a:t>Πρακτικές πληροφορίες και απαιτήσεις</a:t>
            </a:r>
            <a:endParaRPr sz="2000">
              <a:solidFill>
                <a:srgbClr val="7F7F7F"/>
              </a:solidFill>
              <a:latin typeface="Century Gothic"/>
              <a:ea typeface="Century Gothic"/>
              <a:cs typeface="Century Gothic"/>
              <a:sym typeface="Century Gothic"/>
            </a:endParaRPr>
          </a:p>
        </p:txBody>
      </p:sp>
      <p:sp>
        <p:nvSpPr>
          <p:cNvPr id="239" name="Google Shape;239;p2"/>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l-GR" sz="4400">
                <a:solidFill>
                  <a:schemeClr val="dk2"/>
                </a:solidFill>
                <a:latin typeface="Century Gothic"/>
                <a:ea typeface="Century Gothic"/>
                <a:cs typeface="Century Gothic"/>
                <a:sym typeface="Century Gothic"/>
              </a:rPr>
              <a:t>o7.</a:t>
            </a:r>
            <a:endParaRPr/>
          </a:p>
        </p:txBody>
      </p:sp>
      <p:sp>
        <p:nvSpPr>
          <p:cNvPr id="240" name="Google Shape;240;p2"/>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l-GR" sz="2000">
                <a:solidFill>
                  <a:srgbClr val="7F7F7F"/>
                </a:solidFill>
                <a:latin typeface="Century Gothic"/>
                <a:ea typeface="Century Gothic"/>
                <a:cs typeface="Century Gothic"/>
                <a:sym typeface="Century Gothic"/>
              </a:rPr>
              <a:t>Πληροφορίες εγγραφής και επαφές</a:t>
            </a:r>
            <a:endParaRPr sz="2000">
              <a:solidFill>
                <a:srgbClr val="7F7F7F"/>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0"/>
          <p:cNvSpPr txBox="1"/>
          <p:nvPr>
            <p:ph type="ctrTitle"/>
          </p:nvPr>
        </p:nvSpPr>
        <p:spPr>
          <a:xfrm>
            <a:off x="796322" y="320040"/>
            <a:ext cx="8974999" cy="60910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A1DA"/>
              </a:buClr>
              <a:buSzPct val="100000"/>
              <a:buFont typeface="Book Antiqua"/>
              <a:buNone/>
            </a:pPr>
            <a:r>
              <a:rPr lang="el-GR" sz="3600">
                <a:solidFill>
                  <a:srgbClr val="00A1DA"/>
                </a:solidFill>
              </a:rPr>
              <a:t>Βασικές έννοιες ασφάλειας πληροφοριών</a:t>
            </a:r>
            <a:endParaRPr/>
          </a:p>
        </p:txBody>
      </p:sp>
      <p:sp>
        <p:nvSpPr>
          <p:cNvPr id="439" name="Google Shape;439;p2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440" name="Google Shape;440;p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441" name="Google Shape;441;p20"/>
          <p:cNvSpPr txBox="1"/>
          <p:nvPr>
            <p:ph idx="1" type="body"/>
          </p:nvPr>
        </p:nvSpPr>
        <p:spPr>
          <a:xfrm>
            <a:off x="796321" y="1382233"/>
            <a:ext cx="6370023" cy="4908541"/>
          </a:xfrm>
          <a:prstGeom prst="rect">
            <a:avLst/>
          </a:prstGeom>
          <a:noFill/>
          <a:ln>
            <a:noFill/>
          </a:ln>
        </p:spPr>
        <p:txBody>
          <a:bodyPr anchorCtr="0" anchor="t" bIns="45700" lIns="0" spcFirstLastPara="1" rIns="0" wrap="square" tIns="45700">
            <a:normAutofit/>
          </a:bodyPr>
          <a:lstStyle/>
          <a:p>
            <a:pPr indent="-91440" lvl="0" marL="91440" rtl="0" algn="just">
              <a:lnSpc>
                <a:spcPct val="100000"/>
              </a:lnSpc>
              <a:spcBef>
                <a:spcPts val="0"/>
              </a:spcBef>
              <a:spcAft>
                <a:spcPts val="0"/>
              </a:spcAft>
              <a:buSzPts val="1400"/>
              <a:buChar char=" "/>
            </a:pPr>
            <a:r>
              <a:rPr b="1" lang="el-GR" sz="1400">
                <a:solidFill>
                  <a:srgbClr val="000000"/>
                </a:solidFill>
              </a:rPr>
              <a:t>Πρόσβαση </a:t>
            </a:r>
            <a:r>
              <a:rPr lang="el-GR" sz="1400">
                <a:solidFill>
                  <a:srgbClr val="000000"/>
                </a:solidFill>
              </a:rPr>
              <a:t>- η ικανότητα ενός υποκειμένου ή αντικειμένου να χρησιμοποιεί, να χειρίζεται, να τροποποιεί ή να επηρεάζει ένα άλλο υποκείμενο ή αντικείμενο. </a:t>
            </a:r>
            <a:endParaRPr/>
          </a:p>
          <a:p>
            <a:pPr indent="-91440" lvl="0" marL="91440" rtl="0" algn="just">
              <a:lnSpc>
                <a:spcPct val="100000"/>
              </a:lnSpc>
              <a:spcBef>
                <a:spcPts val="575"/>
              </a:spcBef>
              <a:spcAft>
                <a:spcPts val="0"/>
              </a:spcAft>
              <a:buSzPts val="1400"/>
              <a:buChar char=" "/>
            </a:pPr>
            <a:r>
              <a:rPr b="1" lang="el-GR" sz="1400">
                <a:solidFill>
                  <a:srgbClr val="000000"/>
                </a:solidFill>
              </a:rPr>
              <a:t>Περιουσιακό στοιχείο </a:t>
            </a:r>
            <a:r>
              <a:rPr lang="el-GR" sz="1400">
                <a:solidFill>
                  <a:srgbClr val="000000"/>
                </a:solidFill>
              </a:rPr>
              <a:t>- οτιδήποτε έχει αξία για ένα άτομο, έναν οργανισμό ή μια κυβέρνηση. </a:t>
            </a:r>
            <a:endParaRPr/>
          </a:p>
          <a:p>
            <a:pPr indent="-91440" lvl="0" marL="91440" rtl="0" algn="just">
              <a:lnSpc>
                <a:spcPct val="100000"/>
              </a:lnSpc>
              <a:spcBef>
                <a:spcPts val="575"/>
              </a:spcBef>
              <a:spcAft>
                <a:spcPts val="0"/>
              </a:spcAft>
              <a:buSzPts val="1400"/>
              <a:buChar char=" "/>
            </a:pPr>
            <a:r>
              <a:rPr b="1" lang="el-GR" sz="1400">
                <a:solidFill>
                  <a:srgbClr val="000000"/>
                </a:solidFill>
              </a:rPr>
              <a:t>Κυβερνοχώρος </a:t>
            </a:r>
            <a:r>
              <a:rPr lang="el-GR" sz="1400">
                <a:solidFill>
                  <a:srgbClr val="000000"/>
                </a:solidFill>
              </a:rPr>
              <a:t>- διασυνδεδεμένο ψηφιακό περιβάλλον δικτύων, υπηρεσιών, συστημάτων και διαδικασιών</a:t>
            </a:r>
            <a:endParaRPr/>
          </a:p>
          <a:p>
            <a:pPr indent="-91440" lvl="0" marL="91440" rtl="0" algn="just">
              <a:lnSpc>
                <a:spcPct val="100000"/>
              </a:lnSpc>
              <a:spcBef>
                <a:spcPts val="575"/>
              </a:spcBef>
              <a:spcAft>
                <a:spcPts val="0"/>
              </a:spcAft>
              <a:buSzPts val="1400"/>
              <a:buChar char=" "/>
            </a:pPr>
            <a:r>
              <a:rPr b="1" lang="el-GR" sz="1400">
                <a:solidFill>
                  <a:srgbClr val="000000"/>
                </a:solidFill>
              </a:rPr>
              <a:t>Απειλή </a:t>
            </a:r>
            <a:r>
              <a:rPr lang="el-GR" sz="1400">
                <a:solidFill>
                  <a:srgbClr val="000000"/>
                </a:solidFill>
              </a:rPr>
              <a:t>- δυνητική αιτία ενός ανεπιθύμητου συμβάντος, το οποίο μπορεί να οδηγήσει σε βλάβη ενός συστήματος, ενός ατόμου ή ενός οργανισμού</a:t>
            </a:r>
            <a:endParaRPr/>
          </a:p>
          <a:p>
            <a:pPr indent="-91440" lvl="0" marL="91440" rtl="0" algn="just">
              <a:lnSpc>
                <a:spcPct val="100000"/>
              </a:lnSpc>
              <a:spcBef>
                <a:spcPts val="575"/>
              </a:spcBef>
              <a:spcAft>
                <a:spcPts val="0"/>
              </a:spcAft>
              <a:buSzPts val="1400"/>
              <a:buChar char=" "/>
            </a:pPr>
            <a:r>
              <a:rPr b="1" lang="el-GR" sz="1400">
                <a:solidFill>
                  <a:srgbClr val="000000"/>
                </a:solidFill>
              </a:rPr>
              <a:t>Ευπάθεια </a:t>
            </a:r>
            <a:r>
              <a:rPr lang="el-GR" sz="1400">
                <a:solidFill>
                  <a:srgbClr val="000000"/>
                </a:solidFill>
              </a:rPr>
              <a:t>- αδυναμία ενός περιουσιακού στοιχείου ή ενός ελέγχου που μπορεί να αξιοποιηθεί από μια απειλή</a:t>
            </a:r>
            <a:endParaRPr/>
          </a:p>
          <a:p>
            <a:pPr indent="-91440" lvl="0" marL="91440" rtl="0" algn="just">
              <a:lnSpc>
                <a:spcPct val="100000"/>
              </a:lnSpc>
              <a:spcBef>
                <a:spcPts val="575"/>
              </a:spcBef>
              <a:spcAft>
                <a:spcPts val="0"/>
              </a:spcAft>
              <a:buSzPts val="1400"/>
              <a:buChar char=" "/>
            </a:pPr>
            <a:r>
              <a:rPr b="1" lang="el-GR" sz="1400">
                <a:solidFill>
                  <a:srgbClr val="000000"/>
                </a:solidFill>
              </a:rPr>
              <a:t>Περιστατικό στον κυβερνοχώρο </a:t>
            </a:r>
            <a:r>
              <a:rPr lang="el-GR" sz="1400">
                <a:solidFill>
                  <a:srgbClr val="000000"/>
                </a:solidFill>
              </a:rPr>
              <a:t>- συμβάν στον κυβερνοχώρο που συνεπάγεται απώλεια της ασφάλειας των πληροφοριών ή επηρεάζει τις επιχειρηματικές λειτουργίες</a:t>
            </a:r>
            <a:endParaRPr sz="1400">
              <a:solidFill>
                <a:srgbClr val="000000"/>
              </a:solidFill>
            </a:endParaRPr>
          </a:p>
          <a:p>
            <a:pPr indent="-2539" lvl="0" marL="91440" rtl="0" algn="l">
              <a:lnSpc>
                <a:spcPct val="100000"/>
              </a:lnSpc>
              <a:spcBef>
                <a:spcPts val="1400"/>
              </a:spcBef>
              <a:spcAft>
                <a:spcPts val="0"/>
              </a:spcAft>
              <a:buSzPts val="14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1"/>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A1DA"/>
              </a:buClr>
              <a:buSzPct val="100000"/>
              <a:buFont typeface="Book Antiqua"/>
              <a:buNone/>
            </a:pPr>
            <a:r>
              <a:rPr lang="el-GR" sz="3600">
                <a:solidFill>
                  <a:srgbClr val="00A1DA"/>
                </a:solidFill>
              </a:rPr>
              <a:t>Βασικές έννοιες ασφάλειας πληροφοριών</a:t>
            </a:r>
            <a:endParaRPr sz="3600">
              <a:solidFill>
                <a:srgbClr val="00B0F0"/>
              </a:solidFill>
            </a:endParaRPr>
          </a:p>
        </p:txBody>
      </p:sp>
      <p:sp>
        <p:nvSpPr>
          <p:cNvPr id="447" name="Google Shape;447;p21"/>
          <p:cNvSpPr txBox="1"/>
          <p:nvPr>
            <p:ph idx="1" type="body"/>
          </p:nvPr>
        </p:nvSpPr>
        <p:spPr>
          <a:xfrm>
            <a:off x="1097280" y="1470213"/>
            <a:ext cx="10058400" cy="4398880"/>
          </a:xfrm>
          <a:prstGeom prst="rect">
            <a:avLst/>
          </a:prstGeom>
          <a:noFill/>
          <a:ln>
            <a:noFill/>
          </a:ln>
        </p:spPr>
        <p:txBody>
          <a:bodyPr anchorCtr="0" anchor="t" bIns="45700" lIns="0" spcFirstLastPara="1" rIns="0" wrap="square" tIns="45700">
            <a:normAutofit lnSpcReduction="10000"/>
          </a:bodyPr>
          <a:lstStyle/>
          <a:p>
            <a:pPr indent="-127000" lvl="0" marL="91440" rtl="0" algn="l">
              <a:lnSpc>
                <a:spcPct val="100000"/>
              </a:lnSpc>
              <a:spcBef>
                <a:spcPts val="0"/>
              </a:spcBef>
              <a:spcAft>
                <a:spcPts val="0"/>
              </a:spcAft>
              <a:buSzPts val="2000"/>
              <a:buChar char=" "/>
            </a:pPr>
            <a:r>
              <a:rPr b="1" lang="el-GR" sz="2000">
                <a:solidFill>
                  <a:srgbClr val="000000"/>
                </a:solidFill>
              </a:rPr>
              <a:t>Επίθεση </a:t>
            </a:r>
            <a:r>
              <a:rPr lang="el-GR" sz="2000">
                <a:solidFill>
                  <a:srgbClr val="000000"/>
                </a:solidFill>
              </a:rPr>
              <a:t>- μια πράξη που αποτελεί σκόπιμη ή ακούσια απόπειρα πρόκλησης ζημίας ή παραβίασης των πληροφοριών ή/και των συστημάτων που τις υποστηρίζουν</a:t>
            </a:r>
            <a:endParaRPr/>
          </a:p>
          <a:p>
            <a:pPr indent="-127000" lvl="0" marL="91440" rtl="0" algn="l">
              <a:lnSpc>
                <a:spcPct val="100000"/>
              </a:lnSpc>
              <a:spcBef>
                <a:spcPts val="575"/>
              </a:spcBef>
              <a:spcAft>
                <a:spcPts val="0"/>
              </a:spcAft>
              <a:buSzPts val="2000"/>
              <a:buChar char=" "/>
            </a:pPr>
            <a:r>
              <a:rPr b="1" lang="el-GR" sz="2000">
                <a:solidFill>
                  <a:srgbClr val="000000"/>
                </a:solidFill>
              </a:rPr>
              <a:t>Αντίμετρο ελέγχου </a:t>
            </a:r>
            <a:r>
              <a:rPr lang="el-GR" sz="2000">
                <a:solidFill>
                  <a:srgbClr val="000000"/>
                </a:solidFill>
              </a:rPr>
              <a:t>- μέσα διαχείρισης του κινδύνου, συμπεριλαμβανομένων πολιτικών, διαδικασιών, κατευθυντήριων γραμμών, πρακτικών ή οργανωτικών δομών, τα οποία μπορεί να είναι διοικητικής, τεχνικής, διαχειριστικής ή νομικής φύσης</a:t>
            </a:r>
            <a:endParaRPr/>
          </a:p>
          <a:p>
            <a:pPr indent="-127000" lvl="0" marL="91440" rtl="0" algn="l">
              <a:lnSpc>
                <a:spcPct val="100000"/>
              </a:lnSpc>
              <a:spcBef>
                <a:spcPts val="575"/>
              </a:spcBef>
              <a:spcAft>
                <a:spcPts val="0"/>
              </a:spcAft>
              <a:buSzPts val="2000"/>
              <a:buChar char=" "/>
            </a:pPr>
            <a:r>
              <a:rPr b="1" lang="el-GR" sz="2000">
                <a:solidFill>
                  <a:srgbClr val="000000"/>
                </a:solidFill>
              </a:rPr>
              <a:t>Exploit </a:t>
            </a:r>
            <a:r>
              <a:rPr lang="el-GR">
                <a:solidFill>
                  <a:srgbClr val="000000"/>
                </a:solidFill>
              </a:rPr>
              <a:t>-</a:t>
            </a:r>
            <a:r>
              <a:rPr b="1" lang="el-GR">
                <a:solidFill>
                  <a:srgbClr val="000000"/>
                </a:solidFill>
              </a:rPr>
              <a:t> </a:t>
            </a:r>
            <a:r>
              <a:rPr lang="el-GR" sz="2000">
                <a:solidFill>
                  <a:srgbClr val="000000"/>
                </a:solidFill>
              </a:rPr>
              <a:t>εκμετάλλευση των αδυναμιών ή των ευπαθειών ενός συστήματος</a:t>
            </a:r>
            <a:endParaRPr/>
          </a:p>
          <a:p>
            <a:pPr indent="-127000" lvl="0" marL="91440" rtl="0" algn="l">
              <a:lnSpc>
                <a:spcPct val="100000"/>
              </a:lnSpc>
              <a:spcBef>
                <a:spcPts val="575"/>
              </a:spcBef>
              <a:spcAft>
                <a:spcPts val="0"/>
              </a:spcAft>
              <a:buSzPts val="2000"/>
              <a:buChar char=" "/>
            </a:pPr>
            <a:r>
              <a:rPr b="1" lang="el-GR" sz="2000">
                <a:solidFill>
                  <a:srgbClr val="000000"/>
                </a:solidFill>
              </a:rPr>
              <a:t>Έκθεση (σε κίνδυνο) </a:t>
            </a:r>
            <a:r>
              <a:rPr lang="el-GR" sz="2000">
                <a:solidFill>
                  <a:srgbClr val="000000"/>
                </a:solidFill>
              </a:rPr>
              <a:t>- μια μεμονωμένη περίπτωση που είναι ανοικτή σε ζημία</a:t>
            </a:r>
            <a:endParaRPr/>
          </a:p>
          <a:p>
            <a:pPr indent="-127000" lvl="0" marL="91440" rtl="0" algn="l">
              <a:lnSpc>
                <a:spcPct val="100000"/>
              </a:lnSpc>
              <a:spcBef>
                <a:spcPts val="575"/>
              </a:spcBef>
              <a:spcAft>
                <a:spcPts val="0"/>
              </a:spcAft>
              <a:buSzPts val="2000"/>
              <a:buChar char=" "/>
            </a:pPr>
            <a:r>
              <a:rPr b="1" lang="el-GR" sz="2000">
                <a:solidFill>
                  <a:srgbClr val="000000"/>
                </a:solidFill>
              </a:rPr>
              <a:t>Κακόβουλο περιεχόμενο </a:t>
            </a:r>
            <a:r>
              <a:rPr lang="el-GR" sz="2000">
                <a:solidFill>
                  <a:srgbClr val="000000"/>
                </a:solidFill>
              </a:rPr>
              <a:t>- εφαρμογές, έγγραφα, αρχεία, δεδομένα ή άλλοι πόροι που έχουν ενσωματωμένα, μεταμφιεσμένα ή κρυμμένα κακόβουλα χαρακτηριστικά ή δυνατότητες</a:t>
            </a:r>
            <a:endParaRPr/>
          </a:p>
          <a:p>
            <a:pPr indent="-127000" lvl="0" marL="91440" rtl="0" algn="l">
              <a:lnSpc>
                <a:spcPct val="100000"/>
              </a:lnSpc>
              <a:spcBef>
                <a:spcPts val="575"/>
              </a:spcBef>
              <a:spcAft>
                <a:spcPts val="0"/>
              </a:spcAft>
              <a:buSzPts val="2000"/>
              <a:buChar char=" "/>
            </a:pPr>
            <a:r>
              <a:rPr b="1" lang="el-GR" sz="2000">
                <a:solidFill>
                  <a:srgbClr val="000000"/>
                </a:solidFill>
              </a:rPr>
              <a:t>Κίνδυνος </a:t>
            </a:r>
            <a:r>
              <a:rPr lang="el-GR" sz="2000">
                <a:solidFill>
                  <a:srgbClr val="000000"/>
                </a:solidFill>
              </a:rPr>
              <a:t>- η πιθανότητα κάτι να συμβεί</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2"/>
          <p:cNvSpPr txBox="1"/>
          <p:nvPr>
            <p:ph type="title"/>
          </p:nvPr>
        </p:nvSpPr>
        <p:spPr>
          <a:xfrm>
            <a:off x="1066800" y="233083"/>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r>
              <a:rPr lang="el-GR" sz="3600">
                <a:solidFill>
                  <a:srgbClr val="00B0F0"/>
                </a:solidFill>
              </a:rPr>
              <a:t>Ασφάλεια στον κυβερνοχώρο στον τομέα της ενέργειας</a:t>
            </a:r>
            <a:endParaRPr sz="3600">
              <a:solidFill>
                <a:srgbClr val="00B0F0"/>
              </a:solidFill>
            </a:endParaRPr>
          </a:p>
        </p:txBody>
      </p:sp>
      <p:sp>
        <p:nvSpPr>
          <p:cNvPr id="453" name="Google Shape;453;p22"/>
          <p:cNvSpPr txBox="1"/>
          <p:nvPr>
            <p:ph idx="1" type="body"/>
          </p:nvPr>
        </p:nvSpPr>
        <p:spPr>
          <a:xfrm>
            <a:off x="1097280" y="1470213"/>
            <a:ext cx="10058400" cy="5073806"/>
          </a:xfrm>
          <a:prstGeom prst="rect">
            <a:avLst/>
          </a:prstGeom>
          <a:noFill/>
          <a:ln>
            <a:noFill/>
          </a:ln>
        </p:spPr>
        <p:txBody>
          <a:bodyPr anchorCtr="0" anchor="t" bIns="45700" lIns="0" spcFirstLastPara="1" rIns="0" wrap="square" tIns="45700">
            <a:normAutofit/>
          </a:bodyPr>
          <a:lstStyle/>
          <a:p>
            <a:pPr indent="-127000" lvl="0" marL="91440" rtl="0" algn="l">
              <a:lnSpc>
                <a:spcPct val="100000"/>
              </a:lnSpc>
              <a:spcBef>
                <a:spcPts val="0"/>
              </a:spcBef>
              <a:spcAft>
                <a:spcPts val="0"/>
              </a:spcAft>
              <a:buSzPts val="2000"/>
              <a:buFont typeface="Arial"/>
              <a:buChar char="•"/>
            </a:pPr>
            <a:r>
              <a:rPr lang="el-GR">
                <a:solidFill>
                  <a:srgbClr val="000000"/>
                </a:solidFill>
              </a:rPr>
              <a:t>Ο τομέας της ενέργειας είναι μια από τις βασικές κρίσιμες υποδομές για κάθε χώρα/οικονομία.</a:t>
            </a:r>
            <a:endParaRPr>
              <a:solidFill>
                <a:srgbClr val="000000"/>
              </a:solidFill>
            </a:endParaRPr>
          </a:p>
          <a:p>
            <a:pPr indent="-127000" lvl="0" marL="91440" rtl="0" algn="l">
              <a:lnSpc>
                <a:spcPct val="100000"/>
              </a:lnSpc>
              <a:spcBef>
                <a:spcPts val="1400"/>
              </a:spcBef>
              <a:spcAft>
                <a:spcPts val="0"/>
              </a:spcAft>
              <a:buSzPts val="2000"/>
              <a:buFont typeface="Arial"/>
              <a:buChar char="•"/>
            </a:pPr>
            <a:r>
              <a:rPr lang="el-GR">
                <a:solidFill>
                  <a:srgbClr val="000000"/>
                </a:solidFill>
              </a:rPr>
              <a:t>Ο αξιόπιστος και ασφαλής ενεργειακός εφοδιασμός είναι ζωτικής σημασίας για τη λειτουργία της οικονομίας και της κοινωνίας και αποτελεί βασικό στόχο της πολιτικής</a:t>
            </a:r>
            <a:endParaRPr>
              <a:solidFill>
                <a:srgbClr val="000000"/>
              </a:solidFill>
            </a:endParaRPr>
          </a:p>
          <a:p>
            <a:pPr indent="-127000" lvl="0" marL="91440" rtl="0" algn="l">
              <a:lnSpc>
                <a:spcPct val="100000"/>
              </a:lnSpc>
              <a:spcBef>
                <a:spcPts val="1400"/>
              </a:spcBef>
              <a:spcAft>
                <a:spcPts val="0"/>
              </a:spcAft>
              <a:buSzPts val="2000"/>
              <a:buFont typeface="Arial"/>
              <a:buChar char="•"/>
            </a:pPr>
            <a:r>
              <a:rPr lang="el-GR">
                <a:solidFill>
                  <a:srgbClr val="000000"/>
                </a:solidFill>
              </a:rPr>
              <a:t>η κυβερνοασφάλεια αποτελεί εξελισσόμενη πρόκληση ασφάλειας για τον υποτομέα της ηλεκτρικής ενέργειας</a:t>
            </a:r>
            <a:endParaRPr/>
          </a:p>
          <a:p>
            <a:pPr indent="-127000" lvl="0" marL="91440" rtl="0" algn="l">
              <a:lnSpc>
                <a:spcPct val="100000"/>
              </a:lnSpc>
              <a:spcBef>
                <a:spcPts val="1400"/>
              </a:spcBef>
              <a:spcAft>
                <a:spcPts val="0"/>
              </a:spcAft>
              <a:buSzPts val="2000"/>
              <a:buFont typeface="Arial"/>
              <a:buChar char="•"/>
            </a:pPr>
            <a:r>
              <a:rPr lang="el-GR">
                <a:solidFill>
                  <a:srgbClr val="000000"/>
                </a:solidFill>
              </a:rPr>
              <a:t> persistent threat για τον υποτομέα της ηλεκτρικής ενέργειας και μπορεί να προκαλέσει σοβαρή φυσική και οικονομική ζημία</a:t>
            </a:r>
            <a:endParaRPr>
              <a:solidFill>
                <a:srgbClr val="000000"/>
              </a:solidFill>
            </a:endParaRPr>
          </a:p>
          <a:p>
            <a:pPr indent="-127000" lvl="0" marL="91440" rtl="0" algn="l">
              <a:lnSpc>
                <a:spcPct val="100000"/>
              </a:lnSpc>
              <a:spcBef>
                <a:spcPts val="1400"/>
              </a:spcBef>
              <a:spcAft>
                <a:spcPts val="0"/>
              </a:spcAft>
              <a:buSzPts val="2000"/>
              <a:buFont typeface="Arial"/>
              <a:buChar char="•"/>
            </a:pPr>
            <a:r>
              <a:rPr lang="el-GR">
                <a:solidFill>
                  <a:srgbClr val="000000"/>
                </a:solidFill>
              </a:rPr>
              <a:t>Ένας μεμονωμένος κατασκευαστής ή ένα ανεπαρκώς ασφαλισμένο εξάρτημα για βιομηχανικά συστήματα ελέγχου (ICS), συστήματα εποπτικού ελέγχου και συλλογής δεδομένων (SCADA) ή συστήματα διαχείρισης λογισμικού, όταν κατανέμονται ευρέως στον υποτομέα της ηλεκτρικής ενέργειας, θα μπορούσαν να θέσουν σε κίνδυνο τα συστήματα κοινής ωφέλειας.</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3"/>
          <p:cNvSpPr txBox="1"/>
          <p:nvPr>
            <p:ph type="ctrTitle"/>
          </p:nvPr>
        </p:nvSpPr>
        <p:spPr>
          <a:xfrm>
            <a:off x="796321" y="320040"/>
            <a:ext cx="10870541" cy="60910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r>
              <a:rPr lang="el-GR" sz="3600">
                <a:solidFill>
                  <a:srgbClr val="00B0F0"/>
                </a:solidFill>
              </a:rPr>
              <a:t>Ασφάλεια στον κυβερνοχώρο στον τομέα της ενέργειας</a:t>
            </a:r>
            <a:endParaRPr/>
          </a:p>
        </p:txBody>
      </p:sp>
      <p:sp>
        <p:nvSpPr>
          <p:cNvPr id="459" name="Google Shape;459;p2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460" name="Google Shape;460;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461" name="Google Shape;461;p23"/>
          <p:cNvSpPr txBox="1"/>
          <p:nvPr>
            <p:ph idx="1" type="body"/>
          </p:nvPr>
        </p:nvSpPr>
        <p:spPr>
          <a:xfrm>
            <a:off x="796321" y="1382233"/>
            <a:ext cx="6370023" cy="4908541"/>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l-GR">
                <a:solidFill>
                  <a:srgbClr val="000000"/>
                </a:solidFill>
              </a:rPr>
              <a:t>Μια παραβίαση στον κυβερνοχώρο ενός οργανισμού ενέργειας θα μπορούσε να οδηγήσει σε διακοπές ρεύματος και απώλεια εμπιστοσύνης από τους πελάτες του οργανισμού.</a:t>
            </a:r>
            <a:endParaRPr>
              <a:solidFill>
                <a:srgbClr val="000000"/>
              </a:solidFill>
            </a:endParaRPr>
          </a:p>
          <a:p>
            <a:pPr indent="-91440" lvl="0" marL="91440" rtl="0" algn="l">
              <a:lnSpc>
                <a:spcPct val="100000"/>
              </a:lnSpc>
              <a:spcBef>
                <a:spcPts val="1400"/>
              </a:spcBef>
              <a:spcAft>
                <a:spcPts val="0"/>
              </a:spcAft>
              <a:buSzPts val="1400"/>
              <a:buFont typeface="Arial"/>
              <a:buChar char="•"/>
            </a:pPr>
            <a:r>
              <a:rPr lang="el-GR">
                <a:solidFill>
                  <a:srgbClr val="000000"/>
                </a:solidFill>
              </a:rPr>
              <a:t>Πρωτόκολλα επικοινωνίας με βάση το Ethernet (TCP/IP) σε συστήματα βιομηχανικού αυτοματισμού και ελέγχου. </a:t>
            </a:r>
            <a:endParaRPr/>
          </a:p>
          <a:p>
            <a:pPr indent="-101600" lvl="0" marL="91440" rtl="0" algn="l">
              <a:lnSpc>
                <a:spcPct val="100000"/>
              </a:lnSpc>
              <a:spcBef>
                <a:spcPts val="1400"/>
              </a:spcBef>
              <a:spcAft>
                <a:spcPts val="0"/>
              </a:spcAft>
              <a:buSzPts val="1600"/>
              <a:buFont typeface="Arial"/>
              <a:buChar char="•"/>
            </a:pPr>
            <a:r>
              <a:rPr lang="el-GR" sz="1600">
                <a:solidFill>
                  <a:srgbClr val="000000"/>
                </a:solidFill>
                <a:latin typeface="Arial"/>
                <a:ea typeface="Arial"/>
                <a:cs typeface="Arial"/>
                <a:sym typeface="Arial"/>
              </a:rPr>
              <a:t>π.χ. IEC60870-5-104-σχεδιασμένο για τον τηλεχειρισμό σε ηλεκτρικούς υποσταθμούς.</a:t>
            </a:r>
            <a:endParaRPr/>
          </a:p>
          <a:p>
            <a:pPr indent="-182880" lvl="1" marL="384048" rtl="0" algn="l">
              <a:lnSpc>
                <a:spcPct val="100000"/>
              </a:lnSpc>
              <a:spcBef>
                <a:spcPts val="400"/>
              </a:spcBef>
              <a:spcAft>
                <a:spcPts val="0"/>
              </a:spcAft>
              <a:buClr>
                <a:srgbClr val="000000"/>
              </a:buClr>
              <a:buSzPts val="1400"/>
              <a:buFont typeface="Arial"/>
              <a:buChar char="•"/>
            </a:pPr>
            <a:r>
              <a:rPr lang="el-GR">
                <a:solidFill>
                  <a:srgbClr val="000000"/>
                </a:solidFill>
              </a:rPr>
              <a:t>Διαλειτουργικότητα μεταξύ διαφορετικών προμηθευτών</a:t>
            </a:r>
            <a:endParaRPr/>
          </a:p>
          <a:p>
            <a:pPr indent="-182880" lvl="1" marL="384048" rtl="0" algn="l">
              <a:lnSpc>
                <a:spcPct val="100000"/>
              </a:lnSpc>
              <a:spcBef>
                <a:spcPts val="600"/>
              </a:spcBef>
              <a:spcAft>
                <a:spcPts val="0"/>
              </a:spcAft>
              <a:buClr>
                <a:srgbClr val="000000"/>
              </a:buClr>
              <a:buSzPts val="1400"/>
              <a:buFont typeface="Arial"/>
              <a:buChar char="•"/>
            </a:pPr>
            <a:r>
              <a:rPr lang="el-GR">
                <a:solidFill>
                  <a:srgbClr val="000000"/>
                </a:solidFill>
              </a:rPr>
              <a:t>Δεδομένα και μέτρα από ελεγχόμενους σταθμούς στον κύριο σταθμό</a:t>
            </a:r>
            <a:endParaRPr/>
          </a:p>
          <a:p>
            <a:pPr indent="-101600" lvl="0" marL="91440" rtl="0" algn="l">
              <a:lnSpc>
                <a:spcPct val="100000"/>
              </a:lnSpc>
              <a:spcBef>
                <a:spcPts val="1600"/>
              </a:spcBef>
              <a:spcAft>
                <a:spcPts val="0"/>
              </a:spcAft>
              <a:buSzPts val="1600"/>
              <a:buFont typeface="Arial"/>
              <a:buChar char="•"/>
            </a:pPr>
            <a:r>
              <a:rPr lang="el-GR" sz="1600">
                <a:solidFill>
                  <a:srgbClr val="000000"/>
                </a:solidFill>
                <a:latin typeface="Arial"/>
                <a:ea typeface="Arial"/>
                <a:cs typeface="Arial"/>
                <a:sym typeface="Arial"/>
              </a:rPr>
              <a:t>IEC 62351 (πρωτόκολλο GOOSE ) μια ασφαλής έκδοση του IEC60870-5-104</a:t>
            </a:r>
            <a:endParaRPr/>
          </a:p>
          <a:p>
            <a:pPr indent="-182880" lvl="1" marL="384048" rtl="0" algn="l">
              <a:lnSpc>
                <a:spcPct val="100000"/>
              </a:lnSpc>
              <a:spcBef>
                <a:spcPts val="400"/>
              </a:spcBef>
              <a:spcAft>
                <a:spcPts val="0"/>
              </a:spcAft>
              <a:buClr>
                <a:srgbClr val="000000"/>
              </a:buClr>
              <a:buSzPts val="1400"/>
              <a:buFont typeface="Arial"/>
              <a:buChar char="•"/>
            </a:pPr>
            <a:r>
              <a:rPr lang="el-GR">
                <a:solidFill>
                  <a:srgbClr val="000000"/>
                </a:solidFill>
              </a:rPr>
              <a:t>Το Generic Object-Oriented Substation Events (GOOSE), το οποίο είναι ένα ευρέως χρησιμοποιούμενο πρωτόκολλο επικοινωνίας που ορίζεται στο IEC 61850, παρέχει αξιόπιστη και γρήγορη μετάδοση συμβάντων για το ηλεκτρικό σύστημα υποσταθμού.</a:t>
            </a:r>
            <a:endParaRPr/>
          </a:p>
          <a:p>
            <a:pPr indent="-182880" lvl="1" marL="384048" rtl="0" algn="l">
              <a:lnSpc>
                <a:spcPct val="100000"/>
              </a:lnSpc>
              <a:spcBef>
                <a:spcPts val="600"/>
              </a:spcBef>
              <a:spcAft>
                <a:spcPts val="0"/>
              </a:spcAft>
              <a:buClr>
                <a:srgbClr val="000000"/>
              </a:buClr>
              <a:buSzPts val="1400"/>
              <a:buFont typeface="Arial"/>
              <a:buChar char="•"/>
            </a:pPr>
            <a:r>
              <a:rPr lang="el-GR">
                <a:solidFill>
                  <a:srgbClr val="000000"/>
                </a:solidFill>
              </a:rPr>
              <a:t>Αμοιβαία πιστοποίηση (πιστοποιητικά χρήστη/συσκευής)/ Αυθεντικότητα/ Ακεραιότητα/ Έλεγχος πρόσβασης βάσει ρόλων/ Υποδομή δημόσιου κλειδιού</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4"/>
          <p:cNvSpPr/>
          <p:nvPr>
            <p:ph idx="2" type="pic"/>
          </p:nvPr>
        </p:nvSpPr>
        <p:spPr>
          <a:xfrm flipH="1">
            <a:off x="7163691" y="0"/>
            <a:ext cx="5024825" cy="6858000"/>
          </a:xfrm>
          <a:prstGeom prst="rect">
            <a:avLst/>
          </a:prstGeom>
          <a:solidFill>
            <a:schemeClr val="lt2"/>
          </a:solidFill>
          <a:ln>
            <a:noFill/>
          </a:ln>
        </p:spPr>
      </p:sp>
      <p:sp>
        <p:nvSpPr>
          <p:cNvPr id="467" name="Google Shape;467;p24"/>
          <p:cNvSpPr txBox="1"/>
          <p:nvPr>
            <p:ph type="ctrTitle"/>
          </p:nvPr>
        </p:nvSpPr>
        <p:spPr>
          <a:xfrm>
            <a:off x="796321" y="320040"/>
            <a:ext cx="11112913" cy="945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r>
              <a:rPr lang="el-GR" sz="3600">
                <a:solidFill>
                  <a:srgbClr val="00B0F0"/>
                </a:solidFill>
              </a:rPr>
              <a:t>Ασφάλεια στον κυβερνοχώρο στον τομέα της ενέργειας</a:t>
            </a:r>
            <a:endParaRPr/>
          </a:p>
        </p:txBody>
      </p:sp>
      <p:sp>
        <p:nvSpPr>
          <p:cNvPr id="468" name="Google Shape;468;p24"/>
          <p:cNvSpPr txBox="1"/>
          <p:nvPr>
            <p:ph idx="1" type="body"/>
          </p:nvPr>
        </p:nvSpPr>
        <p:spPr>
          <a:xfrm>
            <a:off x="796322" y="1585180"/>
            <a:ext cx="6367370" cy="3718658"/>
          </a:xfrm>
          <a:prstGeom prst="rect">
            <a:avLst/>
          </a:prstGeom>
          <a:noFill/>
          <a:ln>
            <a:noFill/>
          </a:ln>
        </p:spPr>
        <p:txBody>
          <a:bodyPr anchorCtr="0" anchor="t" bIns="45700" lIns="0" spcFirstLastPara="1" rIns="0" wrap="square" tIns="45700">
            <a:normAutofit lnSpcReduction="10000"/>
          </a:bodyPr>
          <a:lstStyle/>
          <a:p>
            <a:pPr indent="-182880" lvl="1" marL="384048" rtl="0" algn="l">
              <a:lnSpc>
                <a:spcPct val="100000"/>
              </a:lnSpc>
              <a:spcBef>
                <a:spcPts val="0"/>
              </a:spcBef>
              <a:spcAft>
                <a:spcPts val="0"/>
              </a:spcAft>
              <a:buClr>
                <a:srgbClr val="000000"/>
              </a:buClr>
              <a:buSzPts val="1800"/>
              <a:buFont typeface="Arial"/>
              <a:buChar char="•"/>
            </a:pPr>
            <a:r>
              <a:rPr b="0" lang="el-GR" sz="1800" strike="noStrike">
                <a:solidFill>
                  <a:srgbClr val="000000"/>
                </a:solidFill>
                <a:latin typeface="Arial"/>
                <a:ea typeface="Arial"/>
                <a:cs typeface="Arial"/>
                <a:sym typeface="Arial"/>
              </a:rPr>
              <a:t>ModBus-RTU/ ModBus-TCP/IP Master &amp; Slave</a:t>
            </a:r>
            <a:endParaRPr/>
          </a:p>
          <a:p>
            <a:pPr indent="-182880" lvl="2" marL="566928" rtl="0" algn="l">
              <a:lnSpc>
                <a:spcPct val="100000"/>
              </a:lnSpc>
              <a:spcBef>
                <a:spcPts val="600"/>
              </a:spcBef>
              <a:spcAft>
                <a:spcPts val="0"/>
              </a:spcAft>
              <a:buClr>
                <a:srgbClr val="000000"/>
              </a:buClr>
              <a:buSzPts val="1800"/>
              <a:buFont typeface="Arial"/>
              <a:buChar char="•"/>
            </a:pPr>
            <a:r>
              <a:rPr lang="el-GR" sz="1800">
                <a:solidFill>
                  <a:srgbClr val="000000"/>
                </a:solidFill>
              </a:rPr>
              <a:t>χρησιμοποιείται για τη μετάδοση πληροφοριών μεταξύ ηλεκτρονικών συσκευών</a:t>
            </a:r>
            <a:endParaRPr/>
          </a:p>
          <a:p>
            <a:pPr indent="-182880" lvl="2" marL="566928" rtl="0" algn="l">
              <a:lnSpc>
                <a:spcPct val="100000"/>
              </a:lnSpc>
              <a:spcBef>
                <a:spcPts val="600"/>
              </a:spcBef>
              <a:spcAft>
                <a:spcPts val="0"/>
              </a:spcAft>
              <a:buClr>
                <a:srgbClr val="000000"/>
              </a:buClr>
              <a:buSzPts val="1800"/>
              <a:buFont typeface="Arial"/>
              <a:buChar char="•"/>
            </a:pPr>
            <a:r>
              <a:rPr lang="el-GR" sz="1800">
                <a:solidFill>
                  <a:srgbClr val="000000"/>
                </a:solidFill>
              </a:rPr>
              <a:t>δεν διαθέτει ισχυρούς μηχανισμούς ελέγχου αυθεντικοποίησης</a:t>
            </a:r>
            <a:endParaRPr sz="1800">
              <a:solidFill>
                <a:srgbClr val="000000"/>
              </a:solidFill>
            </a:endParaRPr>
          </a:p>
          <a:p>
            <a:pPr indent="-182880" lvl="2" marL="566928" rtl="0" algn="l">
              <a:lnSpc>
                <a:spcPct val="100000"/>
              </a:lnSpc>
              <a:spcBef>
                <a:spcPts val="600"/>
              </a:spcBef>
              <a:spcAft>
                <a:spcPts val="0"/>
              </a:spcAft>
              <a:buClr>
                <a:srgbClr val="000000"/>
              </a:buClr>
              <a:buSzPts val="1800"/>
              <a:buFont typeface="Arial"/>
              <a:buChar char="•"/>
            </a:pPr>
            <a:r>
              <a:rPr lang="el-GR" sz="1800">
                <a:solidFill>
                  <a:srgbClr val="000000"/>
                </a:solidFill>
              </a:rPr>
              <a:t>Όλα τα μηνύματα MODBUS μεταδίδονται σε απλό κείμενο μέσω του μέσου μετάδοσης.</a:t>
            </a:r>
            <a:endParaRPr/>
          </a:p>
          <a:p>
            <a:pPr indent="-182880" lvl="2" marL="566928" rtl="0" algn="l">
              <a:lnSpc>
                <a:spcPct val="100000"/>
              </a:lnSpc>
              <a:spcBef>
                <a:spcPts val="600"/>
              </a:spcBef>
              <a:spcAft>
                <a:spcPts val="0"/>
              </a:spcAft>
              <a:buClr>
                <a:srgbClr val="000000"/>
              </a:buClr>
              <a:buSzPts val="1800"/>
              <a:buFont typeface="Arial"/>
              <a:buChar char="•"/>
            </a:pPr>
            <a:r>
              <a:rPr lang="el-GR" sz="1800">
                <a:solidFill>
                  <a:srgbClr val="000000"/>
                </a:solidFill>
              </a:rPr>
              <a:t>δεν υπάρχουν έλεγχοι ακεραιότητας ενσωματωμένοι στο πρωτόκολλο εφαρμογής MODBUS, με αποτέλεσμα να εξαρτάται από πρωτόκολλα χαμηλότερου επιπέδου για τη διατήρηση της ακεραιότητας.</a:t>
            </a:r>
            <a:endParaRPr>
              <a:solidFill>
                <a:srgbClr val="000000"/>
              </a:solidFill>
            </a:endParaRPr>
          </a:p>
          <a:p>
            <a:pPr indent="-2539" lvl="0" marL="91440" rtl="0" algn="l">
              <a:lnSpc>
                <a:spcPct val="100000"/>
              </a:lnSpc>
              <a:spcBef>
                <a:spcPts val="1600"/>
              </a:spcBef>
              <a:spcAft>
                <a:spcPts val="0"/>
              </a:spcAft>
              <a:buSzPts val="1400"/>
              <a:buNone/>
            </a:pPr>
            <a:r>
              <a:t/>
            </a:r>
            <a:endParaRPr/>
          </a:p>
        </p:txBody>
      </p:sp>
      <p:sp>
        <p:nvSpPr>
          <p:cNvPr id="469" name="Google Shape;469;p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25"/>
          <p:cNvSpPr txBox="1"/>
          <p:nvPr>
            <p:ph type="ctrTitle"/>
          </p:nvPr>
        </p:nvSpPr>
        <p:spPr>
          <a:xfrm>
            <a:off x="796322" y="320040"/>
            <a:ext cx="6732237" cy="77511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B0F0"/>
              </a:buClr>
              <a:buSzPts val="3600"/>
              <a:buFont typeface="Book Antiqua"/>
              <a:buNone/>
            </a:pPr>
            <a:r>
              <a:rPr lang="el-GR" sz="3600">
                <a:solidFill>
                  <a:srgbClr val="00B0F0"/>
                </a:solidFill>
              </a:rPr>
              <a:t>Smart Grid</a:t>
            </a:r>
            <a:endParaRPr/>
          </a:p>
        </p:txBody>
      </p:sp>
      <p:sp>
        <p:nvSpPr>
          <p:cNvPr id="475" name="Google Shape;475;p25"/>
          <p:cNvSpPr txBox="1"/>
          <p:nvPr>
            <p:ph idx="1" type="body"/>
          </p:nvPr>
        </p:nvSpPr>
        <p:spPr>
          <a:xfrm>
            <a:off x="796321" y="1201479"/>
            <a:ext cx="8443371" cy="4417380"/>
          </a:xfrm>
          <a:prstGeom prst="rect">
            <a:avLst/>
          </a:prstGeom>
          <a:noFill/>
          <a:ln>
            <a:noFill/>
          </a:ln>
        </p:spPr>
        <p:txBody>
          <a:bodyPr anchorCtr="0" anchor="t" bIns="45700" lIns="0" spcFirstLastPara="1" rIns="0" wrap="square" tIns="45700">
            <a:normAutofit lnSpcReduction="10000"/>
          </a:bodyPr>
          <a:lstStyle/>
          <a:p>
            <a:pPr indent="-101600" lvl="0" marL="91440" rtl="0" algn="l">
              <a:lnSpc>
                <a:spcPct val="100000"/>
              </a:lnSpc>
              <a:spcBef>
                <a:spcPts val="0"/>
              </a:spcBef>
              <a:spcAft>
                <a:spcPts val="0"/>
              </a:spcAft>
              <a:buSzPts val="1600"/>
              <a:buFont typeface="Arial"/>
              <a:buChar char="•"/>
            </a:pPr>
            <a:r>
              <a:rPr lang="el-GR" sz="1600"/>
              <a:t>Smart Grid, γνωστό και ως η επόμενη γενιά του δικτύου ηλεκτρικής ενέργειας, θεωρείται ως μια υποδομή δικτύου ηλεκτρικής ενέργειας με προηγμένες τεχνολογίες πληροφοριών και επικοινωνιών (ΤΠΕ) που θα βελτιώσει την αποδοτικότητα, τη διαθεσιμότητα και την αξιοπιστία των συστημάτων ηλεκτρικής ενέργειας.</a:t>
            </a:r>
            <a:endParaRPr/>
          </a:p>
          <a:p>
            <a:pPr indent="-101600" lvl="0" marL="91440" rtl="0" algn="l">
              <a:lnSpc>
                <a:spcPct val="100000"/>
              </a:lnSpc>
              <a:spcBef>
                <a:spcPts val="1400"/>
              </a:spcBef>
              <a:spcAft>
                <a:spcPts val="0"/>
              </a:spcAft>
              <a:buSzPts val="1600"/>
              <a:buFont typeface="Arial"/>
              <a:buChar char="•"/>
            </a:pPr>
            <a:r>
              <a:rPr lang="el-GR" sz="1600"/>
              <a:t>Στο έξυπνο δίκτυο απαιτούνται διάφορες συσκευές για την παρακολούθηση, την ανάλυση και τον έλεγχο του δικτύου ηλεκτρικής ενέργειας.</a:t>
            </a:r>
            <a:endParaRPr sz="1600"/>
          </a:p>
          <a:p>
            <a:pPr indent="-101600" lvl="0" marL="91440" rtl="0" algn="l">
              <a:lnSpc>
                <a:spcPct val="100000"/>
              </a:lnSpc>
              <a:spcBef>
                <a:spcPts val="1400"/>
              </a:spcBef>
              <a:spcAft>
                <a:spcPts val="0"/>
              </a:spcAft>
              <a:buSzPts val="1600"/>
              <a:buFont typeface="Arial"/>
              <a:buChar char="•"/>
            </a:pPr>
            <a:r>
              <a:rPr lang="el-GR" sz="1600"/>
              <a:t>Οι καινοτομίες των Τεχνολογιών Πληροφορικής και Επικοινωνιών, όπως το IoT, διαδραματίζουν σημαντικό ρόλο στο έξυπνο δίκτυο για να μπορέσουν να ενισχύσουν την αποδοτικότητα, τη διαθεσιμότητα και την αξιοπιστία των συστημάτων ηλεκτρικής ενέργειας, υποστηρίζοντας διάφορες λειτουργίες δικτύου σε όλη την παραγωγή, τη μεταφορά, τη διανομή και την κατανάλωση ηλεκτρικής ενέργειας.</a:t>
            </a:r>
            <a:endParaRPr/>
          </a:p>
          <a:p>
            <a:pPr indent="-101600" lvl="0" marL="91440" rtl="0" algn="l">
              <a:lnSpc>
                <a:spcPct val="100000"/>
              </a:lnSpc>
              <a:spcBef>
                <a:spcPts val="1400"/>
              </a:spcBef>
              <a:spcAft>
                <a:spcPts val="0"/>
              </a:spcAft>
              <a:buSzPts val="1600"/>
              <a:buFont typeface="Arial"/>
              <a:buChar char="•"/>
            </a:pPr>
            <a:r>
              <a:rPr lang="el-GR" sz="1600"/>
              <a:t>Το έξυπνο δίκτυο αποτελεί ουσιαστικό μέρος των βιώσιμων έξυπνων πόλεων για την εξασφάλιση της αξιοπιστίας, της διαθεσιμότητας και της αποδοτικότητας του δικτύου ηλεκτρικής ενέργειας. Το έξυπνο δίκτυο είναι η επόμενη γενιά δικτύου ηλεκτρικής ενέργειας στην οποία η διαχείριση και η διανομή της ηλεκτρικής ενέργειας πραγματοποιούνται σε προηγμένα συστήματα αμφίδρομης επικοινωνίας. </a:t>
            </a:r>
            <a:endParaRPr/>
          </a:p>
        </p:txBody>
      </p:sp>
      <p:sp>
        <p:nvSpPr>
          <p:cNvPr id="476" name="Google Shape;476;p25"/>
          <p:cNvSpPr/>
          <p:nvPr>
            <p:ph idx="2" type="pic"/>
          </p:nvPr>
        </p:nvSpPr>
        <p:spPr>
          <a:xfrm flipH="1">
            <a:off x="9505506" y="0"/>
            <a:ext cx="2683009" cy="6858000"/>
          </a:xfrm>
          <a:prstGeom prst="rect">
            <a:avLst/>
          </a:prstGeom>
          <a:solidFill>
            <a:schemeClr val="lt2"/>
          </a:solidFill>
          <a:ln>
            <a:noFill/>
          </a:ln>
        </p:spPr>
      </p:sp>
      <p:sp>
        <p:nvSpPr>
          <p:cNvPr id="477" name="Google Shape;477;p2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478" name="Google Shape;478;p25"/>
          <p:cNvSpPr txBox="1"/>
          <p:nvPr/>
        </p:nvSpPr>
        <p:spPr>
          <a:xfrm>
            <a:off x="363530" y="5983984"/>
            <a:ext cx="9308951" cy="59894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l-GR" sz="1600">
                <a:solidFill>
                  <a:schemeClr val="dk1"/>
                </a:solidFill>
                <a:latin typeface="Century Gothic"/>
                <a:ea typeface="Century Gothic"/>
                <a:cs typeface="Century Gothic"/>
                <a:sym typeface="Century Gothic"/>
              </a:rPr>
              <a:t>Gunduz, M. Z., &amp; Das, R. (2020). Cyber-security on smart grid: Threats and potential solutions. Computer Networks, 169, 107094.</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26"/>
          <p:cNvSpPr txBox="1"/>
          <p:nvPr/>
        </p:nvSpPr>
        <p:spPr>
          <a:xfrm>
            <a:off x="683232" y="736149"/>
            <a:ext cx="3468257" cy="117315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Book Antiqua"/>
              <a:buNone/>
            </a:pPr>
            <a:r>
              <a:rPr lang="el-GR" sz="3600">
                <a:solidFill>
                  <a:schemeClr val="dk1"/>
                </a:solidFill>
                <a:latin typeface="Book Antiqua"/>
                <a:ea typeface="Book Antiqua"/>
                <a:cs typeface="Book Antiqua"/>
                <a:sym typeface="Book Antiqua"/>
              </a:rPr>
              <a:t>ICS/SCADA Γύρω μας</a:t>
            </a:r>
            <a:endParaRPr sz="3600">
              <a:solidFill>
                <a:schemeClr val="dk1"/>
              </a:solidFill>
              <a:latin typeface="Book Antiqua"/>
              <a:ea typeface="Book Antiqua"/>
              <a:cs typeface="Book Antiqua"/>
              <a:sym typeface="Book Antiqua"/>
            </a:endParaRPr>
          </a:p>
        </p:txBody>
      </p:sp>
      <p:sp>
        <p:nvSpPr>
          <p:cNvPr id="484" name="Google Shape;484;p26"/>
          <p:cNvSpPr txBox="1"/>
          <p:nvPr/>
        </p:nvSpPr>
        <p:spPr>
          <a:xfrm>
            <a:off x="4849294" y="844922"/>
            <a:ext cx="6096000" cy="6678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chemeClr val="dk1"/>
              </a:buClr>
              <a:buSzPts val="1800"/>
              <a:buFont typeface="Arial"/>
              <a:buChar char="•"/>
            </a:pPr>
            <a:r>
              <a:rPr lang="el-GR" sz="1800">
                <a:solidFill>
                  <a:schemeClr val="dk1"/>
                </a:solidFill>
                <a:latin typeface="Century Gothic"/>
                <a:ea typeface="Century Gothic"/>
                <a:cs typeface="Century Gothic"/>
                <a:sym typeface="Century Gothic"/>
              </a:rPr>
              <a:t>ICS: Βιομηχανικό Σύστημα Ελέγχου</a:t>
            </a:r>
            <a:endParaRPr sz="1800">
              <a:solidFill>
                <a:schemeClr val="dk1"/>
              </a:solidFill>
              <a:latin typeface="Century Gothic"/>
              <a:ea typeface="Century Gothic"/>
              <a:cs typeface="Century Gothic"/>
              <a:sym typeface="Century Gothic"/>
            </a:endParaRPr>
          </a:p>
          <a:p>
            <a:pPr indent="-285750" lvl="0" marL="285750" marR="0" rtl="0" algn="l">
              <a:lnSpc>
                <a:spcPct val="90000"/>
              </a:lnSpc>
              <a:spcBef>
                <a:spcPts val="600"/>
              </a:spcBef>
              <a:spcAft>
                <a:spcPts val="0"/>
              </a:spcAft>
              <a:buClr>
                <a:schemeClr val="dk1"/>
              </a:buClr>
              <a:buSzPts val="1800"/>
              <a:buFont typeface="Arial"/>
              <a:buChar char="•"/>
            </a:pPr>
            <a:r>
              <a:rPr lang="el-GR" sz="1800">
                <a:solidFill>
                  <a:schemeClr val="dk1"/>
                </a:solidFill>
                <a:latin typeface="Century Gothic"/>
                <a:ea typeface="Century Gothic"/>
                <a:cs typeface="Century Gothic"/>
                <a:sym typeface="Century Gothic"/>
              </a:rPr>
              <a:t>SCADA: Εποπτικός έλεγχος και λήψη δεδομένων</a:t>
            </a:r>
            <a:endParaRPr sz="1800">
              <a:solidFill>
                <a:schemeClr val="dk1"/>
              </a:solidFill>
              <a:latin typeface="Century Gothic"/>
              <a:ea typeface="Century Gothic"/>
              <a:cs typeface="Century Gothic"/>
              <a:sym typeface="Century Gothic"/>
            </a:endParaRPr>
          </a:p>
        </p:txBody>
      </p:sp>
      <p:pic>
        <p:nvPicPr>
          <p:cNvPr id="485" name="Google Shape;485;p26"/>
          <p:cNvPicPr preferRelativeResize="0"/>
          <p:nvPr/>
        </p:nvPicPr>
        <p:blipFill rotWithShape="1">
          <a:blip r:embed="rId3">
            <a:alphaModFix/>
          </a:blip>
          <a:srcRect b="2" l="12467" r="11142" t="0"/>
          <a:stretch/>
        </p:blipFill>
        <p:spPr>
          <a:xfrm>
            <a:off x="1884083" y="2442135"/>
            <a:ext cx="4140200" cy="3111500"/>
          </a:xfrm>
          <a:custGeom>
            <a:rect b="b" l="l" r="r" t="t"/>
            <a:pathLst>
              <a:path extrusionOk="0" h="3072200" w="4063868">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noFill/>
          <a:ln>
            <a:noFill/>
          </a:ln>
        </p:spPr>
      </p:pic>
      <p:pic>
        <p:nvPicPr>
          <p:cNvPr id="486" name="Google Shape;486;p26"/>
          <p:cNvPicPr preferRelativeResize="0"/>
          <p:nvPr/>
        </p:nvPicPr>
        <p:blipFill rotWithShape="1">
          <a:blip r:embed="rId4">
            <a:alphaModFix/>
          </a:blip>
          <a:srcRect b="0" l="0" r="0" t="0"/>
          <a:stretch/>
        </p:blipFill>
        <p:spPr>
          <a:xfrm>
            <a:off x="7415306" y="2311026"/>
            <a:ext cx="4140200" cy="2692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27"/>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r>
              <a:rPr lang="el-GR" sz="3600">
                <a:solidFill>
                  <a:srgbClr val="00B0F0"/>
                </a:solidFill>
              </a:rPr>
              <a:t>Αρχιτεκτονική έξυπνου δικτύου (Smart Grid)</a:t>
            </a:r>
            <a:endParaRPr sz="3600">
              <a:solidFill>
                <a:srgbClr val="00B0F0"/>
              </a:solidFill>
            </a:endParaRPr>
          </a:p>
        </p:txBody>
      </p:sp>
      <p:pic>
        <p:nvPicPr>
          <p:cNvPr id="492" name="Google Shape;492;p27"/>
          <p:cNvPicPr preferRelativeResize="0"/>
          <p:nvPr>
            <p:ph idx="1" type="body"/>
          </p:nvPr>
        </p:nvPicPr>
        <p:blipFill rotWithShape="1">
          <a:blip r:embed="rId3">
            <a:alphaModFix/>
          </a:blip>
          <a:srcRect b="0" l="0" r="0" t="0"/>
          <a:stretch/>
        </p:blipFill>
        <p:spPr>
          <a:xfrm>
            <a:off x="2921023" y="2233453"/>
            <a:ext cx="5944115" cy="19935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A person raising his hand" id="497" name="Google Shape;497;p28"/>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498" name="Google Shape;498;p2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Πρόοδος του μαθήματος</a:t>
            </a:r>
            <a:endParaRPr/>
          </a:p>
        </p:txBody>
      </p:sp>
      <p:sp>
        <p:nvSpPr>
          <p:cNvPr id="499" name="Google Shape;499;p2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l-GR" sz="5400"/>
              <a:t>o1</a:t>
            </a:r>
            <a:r>
              <a:rPr lang="el-GR"/>
              <a:t>.</a:t>
            </a:r>
            <a:endParaRPr/>
          </a:p>
        </p:txBody>
      </p:sp>
      <p:sp>
        <p:nvSpPr>
          <p:cNvPr id="500" name="Google Shape;500;p2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l-GR"/>
              <a:t>Ασφάλεια στον κυβερνοχώρο στον τομέα της ενέργειας</a:t>
            </a:r>
            <a:endParaRPr/>
          </a:p>
        </p:txBody>
      </p:sp>
      <p:sp>
        <p:nvSpPr>
          <p:cNvPr id="501" name="Google Shape;501;p2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l-GR"/>
              <a:t>o2.</a:t>
            </a:r>
            <a:endParaRPr/>
          </a:p>
        </p:txBody>
      </p:sp>
      <p:sp>
        <p:nvSpPr>
          <p:cNvPr id="502" name="Google Shape;502;p2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400"/>
              <a:buNone/>
            </a:pPr>
            <a:r>
              <a:rPr lang="el-GR"/>
              <a:t>Πλαίσιο διαχείρισης κινδύνων</a:t>
            </a:r>
            <a:endParaRPr/>
          </a:p>
        </p:txBody>
      </p:sp>
      <p:sp>
        <p:nvSpPr>
          <p:cNvPr id="503" name="Google Shape;503;p2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o3.</a:t>
            </a:r>
            <a:endParaRPr/>
          </a:p>
        </p:txBody>
      </p:sp>
      <p:sp>
        <p:nvSpPr>
          <p:cNvPr id="504" name="Google Shape;504;p28"/>
          <p:cNvSpPr txBox="1"/>
          <p:nvPr>
            <p:ph idx="7" type="body"/>
          </p:nvPr>
        </p:nvSpPr>
        <p:spPr>
          <a:xfrm>
            <a:off x="1643379" y="3070282"/>
            <a:ext cx="5024825" cy="717435"/>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l-GR"/>
              <a:t>Έλεγχοι ασφαλείας και πρότυπα του συγκεκριμένου τομέα</a:t>
            </a:r>
            <a:endParaRPr/>
          </a:p>
        </p:txBody>
      </p:sp>
      <p:sp>
        <p:nvSpPr>
          <p:cNvPr id="505" name="Google Shape;505;p2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pSp>
        <p:nvGrpSpPr>
          <p:cNvPr id="506" name="Google Shape;506;p28"/>
          <p:cNvGrpSpPr/>
          <p:nvPr/>
        </p:nvGrpSpPr>
        <p:grpSpPr>
          <a:xfrm>
            <a:off x="7370364" y="-23539"/>
            <a:ext cx="2562565" cy="6885155"/>
            <a:chOff x="7370364" y="-23539"/>
            <a:chExt cx="2562565" cy="6885155"/>
          </a:xfrm>
        </p:grpSpPr>
        <p:pic>
          <p:nvPicPr>
            <p:cNvPr id="507" name="Google Shape;507;p2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08" name="Google Shape;508;p2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
        <p:nvSpPr>
          <p:cNvPr id="509" name="Google Shape;509;p2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9"/>
          <p:cNvSpPr txBox="1"/>
          <p:nvPr>
            <p:ph type="ctrTitle"/>
          </p:nvPr>
        </p:nvSpPr>
        <p:spPr>
          <a:xfrm>
            <a:off x="796322" y="320040"/>
            <a:ext cx="9028162" cy="66878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A0DA"/>
              </a:buClr>
              <a:buSzPts val="3600"/>
              <a:buFont typeface="Arial"/>
              <a:buNone/>
            </a:pPr>
            <a:r>
              <a:rPr lang="el-GR" sz="3600">
                <a:solidFill>
                  <a:srgbClr val="00A0DA"/>
                </a:solidFill>
                <a:latin typeface="Arial"/>
                <a:ea typeface="Arial"/>
                <a:cs typeface="Arial"/>
                <a:sym typeface="Arial"/>
              </a:rPr>
              <a:t>Τι είναι κίνδυνος;</a:t>
            </a:r>
            <a:endParaRPr/>
          </a:p>
        </p:txBody>
      </p:sp>
      <p:sp>
        <p:nvSpPr>
          <p:cNvPr id="515" name="Google Shape;515;p29"/>
          <p:cNvSpPr/>
          <p:nvPr>
            <p:ph idx="2" type="pic"/>
          </p:nvPr>
        </p:nvSpPr>
        <p:spPr>
          <a:xfrm flipH="1">
            <a:off x="9399180" y="0"/>
            <a:ext cx="2789335" cy="6858000"/>
          </a:xfrm>
          <a:prstGeom prst="rect">
            <a:avLst/>
          </a:prstGeom>
          <a:solidFill>
            <a:schemeClr val="lt2"/>
          </a:solidFill>
          <a:ln>
            <a:noFill/>
          </a:ln>
        </p:spPr>
      </p:sp>
      <p:sp>
        <p:nvSpPr>
          <p:cNvPr id="516" name="Google Shape;516;p2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517" name="Google Shape;517;p29"/>
          <p:cNvSpPr txBox="1"/>
          <p:nvPr/>
        </p:nvSpPr>
        <p:spPr>
          <a:xfrm>
            <a:off x="659218" y="1308868"/>
            <a:ext cx="8569842" cy="646331"/>
          </a:xfrm>
          <a:prstGeom prst="rect">
            <a:avLst/>
          </a:prstGeom>
          <a:noFill/>
          <a:ln>
            <a:noFill/>
          </a:ln>
        </p:spPr>
        <p:txBody>
          <a:bodyPr anchorCtr="0" anchor="t" bIns="45700" lIns="91425" spcFirstLastPara="1" rIns="91425" wrap="square" tIns="45700">
            <a:spAutoFit/>
          </a:bodyPr>
          <a:lstStyle/>
          <a:p>
            <a:pPr indent="0" lvl="1" marL="201168" marR="0" rtl="0" algn="ctr">
              <a:spcBef>
                <a:spcPts val="0"/>
              </a:spcBef>
              <a:spcAft>
                <a:spcPts val="0"/>
              </a:spcAft>
              <a:buClr>
                <a:srgbClr val="000000"/>
              </a:buClr>
              <a:buSzPts val="1800"/>
              <a:buFont typeface="Arial"/>
              <a:buNone/>
            </a:pPr>
            <a:r>
              <a:rPr b="0" i="0" lang="el-GR" sz="1800" u="none" cap="none" strike="noStrike">
                <a:solidFill>
                  <a:srgbClr val="000000"/>
                </a:solidFill>
                <a:latin typeface="Arial"/>
                <a:ea typeface="Arial"/>
                <a:cs typeface="Arial"/>
                <a:sym typeface="Arial"/>
              </a:rPr>
              <a:t>Ένα αβέβαιο γεγονός ή ένα σύνολο γεγονότων που αν συμβεί θα έχει αντίκτυπο στην επίτευξη των στόχων.</a:t>
            </a:r>
            <a:endParaRPr b="0" i="0" sz="1800" u="none" cap="none" strike="noStrike">
              <a:solidFill>
                <a:schemeClr val="dk1"/>
              </a:solidFill>
              <a:latin typeface="Century Gothic"/>
              <a:ea typeface="Century Gothic"/>
              <a:cs typeface="Century Gothic"/>
              <a:sym typeface="Century Gothic"/>
            </a:endParaRPr>
          </a:p>
        </p:txBody>
      </p:sp>
      <p:sp>
        <p:nvSpPr>
          <p:cNvPr id="518" name="Google Shape;518;p29"/>
          <p:cNvSpPr txBox="1"/>
          <p:nvPr/>
        </p:nvSpPr>
        <p:spPr>
          <a:xfrm>
            <a:off x="358692" y="2728602"/>
            <a:ext cx="9170894" cy="2283317"/>
          </a:xfrm>
          <a:prstGeom prst="rect">
            <a:avLst/>
          </a:prstGeom>
          <a:noFill/>
          <a:ln>
            <a:noFill/>
          </a:ln>
        </p:spPr>
        <p:txBody>
          <a:bodyPr anchorCtr="0" anchor="t" bIns="45700" lIns="91425" spcFirstLastPara="1" rIns="91425" wrap="square" tIns="45700">
            <a:spAutoFit/>
          </a:bodyPr>
          <a:lstStyle/>
          <a:p>
            <a:pPr indent="0" lvl="0" marL="0" marR="0" rtl="0" algn="l">
              <a:lnSpc>
                <a:spcPct val="161111"/>
              </a:lnSpc>
              <a:spcBef>
                <a:spcPts val="0"/>
              </a:spcBef>
              <a:spcAft>
                <a:spcPts val="0"/>
              </a:spcAft>
              <a:buNone/>
            </a:pPr>
            <a:r>
              <a:rPr lang="el-GR" sz="1800">
                <a:solidFill>
                  <a:srgbClr val="000000"/>
                </a:solidFill>
                <a:latin typeface="Arial"/>
                <a:ea typeface="Arial"/>
                <a:cs typeface="Arial"/>
                <a:sym typeface="Arial"/>
              </a:rPr>
              <a:t>Οι οργανισμοί του ενεργειακού τομέα που ασχολούνται με προγράμματα ή έργα θα αντιμετωπίσουν αβέβαια γεγονότα όταν προσπαθούν να επιτύχουν τους στόχους τους.</a:t>
            </a:r>
            <a:endParaRPr sz="1800">
              <a:solidFill>
                <a:srgbClr val="000000"/>
              </a:solidFill>
              <a:latin typeface="Arial"/>
              <a:ea typeface="Arial"/>
              <a:cs typeface="Arial"/>
              <a:sym typeface="Arial"/>
            </a:endParaRPr>
          </a:p>
          <a:p>
            <a:pPr indent="-285750" lvl="0" marL="285750" marR="0" rtl="0" algn="l">
              <a:lnSpc>
                <a:spcPct val="161111"/>
              </a:lnSpc>
              <a:spcBef>
                <a:spcPts val="0"/>
              </a:spcBef>
              <a:spcAft>
                <a:spcPts val="0"/>
              </a:spcAft>
              <a:buClr>
                <a:srgbClr val="000000"/>
              </a:buClr>
              <a:buSzPts val="1800"/>
              <a:buFont typeface="Arial"/>
              <a:buChar char="•"/>
            </a:pPr>
            <a:r>
              <a:rPr lang="el-GR" sz="1800">
                <a:solidFill>
                  <a:srgbClr val="000000"/>
                </a:solidFill>
                <a:latin typeface="Arial"/>
                <a:ea typeface="Arial"/>
                <a:cs typeface="Arial"/>
                <a:sym typeface="Arial"/>
              </a:rPr>
              <a:t>Τα γεγονότα αυτά μπορεί να προκύψουν εντός ή εκτός του οργανισμού </a:t>
            </a:r>
            <a:endParaRPr sz="1800">
              <a:solidFill>
                <a:srgbClr val="000000"/>
              </a:solidFill>
              <a:latin typeface="Arial"/>
              <a:ea typeface="Arial"/>
              <a:cs typeface="Arial"/>
              <a:sym typeface="Arial"/>
            </a:endParaRPr>
          </a:p>
          <a:p>
            <a:pPr indent="-285750" lvl="0" marL="285750" marR="0" rtl="0" algn="l">
              <a:lnSpc>
                <a:spcPct val="161111"/>
              </a:lnSpc>
              <a:spcBef>
                <a:spcPts val="0"/>
              </a:spcBef>
              <a:spcAft>
                <a:spcPts val="0"/>
              </a:spcAft>
              <a:buClr>
                <a:srgbClr val="000000"/>
              </a:buClr>
              <a:buSzPts val="1800"/>
              <a:buFont typeface="Arial"/>
              <a:buChar char="•"/>
            </a:pPr>
            <a:r>
              <a:rPr lang="el-GR" sz="1800">
                <a:solidFill>
                  <a:srgbClr val="000000"/>
                </a:solidFill>
                <a:latin typeface="Arial"/>
                <a:ea typeface="Arial"/>
                <a:cs typeface="Arial"/>
                <a:sym typeface="Arial"/>
              </a:rPr>
              <a:t>Απειλή: ένα αβέβαιο γεγονός που θα είχε </a:t>
            </a:r>
            <a:r>
              <a:rPr lang="el-GR" sz="1800">
                <a:solidFill>
                  <a:srgbClr val="FF0000"/>
                </a:solidFill>
                <a:latin typeface="Arial"/>
                <a:ea typeface="Arial"/>
                <a:cs typeface="Arial"/>
                <a:sym typeface="Arial"/>
              </a:rPr>
              <a:t>αρνητικό</a:t>
            </a:r>
            <a:r>
              <a:rPr lang="el-GR" sz="1800">
                <a:solidFill>
                  <a:srgbClr val="000000"/>
                </a:solidFill>
                <a:latin typeface="Arial"/>
                <a:ea typeface="Arial"/>
                <a:cs typeface="Arial"/>
                <a:sym typeface="Arial"/>
              </a:rPr>
              <a:t> αντίκτυπο στους στόχους εάν συνέβαινε </a:t>
            </a:r>
            <a:endParaRPr sz="1800">
              <a:solidFill>
                <a:srgbClr val="000000"/>
              </a:solidFill>
              <a:latin typeface="Arial"/>
              <a:ea typeface="Arial"/>
              <a:cs typeface="Arial"/>
              <a:sym typeface="Arial"/>
            </a:endParaRPr>
          </a:p>
          <a:p>
            <a:pPr indent="-285750" lvl="0" marL="285750" marR="0" rtl="0" algn="l">
              <a:lnSpc>
                <a:spcPct val="161111"/>
              </a:lnSpc>
              <a:spcBef>
                <a:spcPts val="0"/>
              </a:spcBef>
              <a:spcAft>
                <a:spcPts val="0"/>
              </a:spcAft>
              <a:buClr>
                <a:srgbClr val="000000"/>
              </a:buClr>
              <a:buSzPts val="1800"/>
              <a:buFont typeface="Arial"/>
              <a:buChar char="•"/>
            </a:pPr>
            <a:r>
              <a:rPr lang="el-GR" sz="1800">
                <a:solidFill>
                  <a:srgbClr val="000000"/>
                </a:solidFill>
                <a:latin typeface="Arial"/>
                <a:ea typeface="Arial"/>
                <a:cs typeface="Arial"/>
                <a:sym typeface="Arial"/>
              </a:rPr>
              <a:t>Ευκαιρία: ένα αβέβαιο γεγονός που θα είχε </a:t>
            </a:r>
            <a:r>
              <a:rPr lang="el-GR" sz="1800">
                <a:solidFill>
                  <a:srgbClr val="FF0000"/>
                </a:solidFill>
                <a:latin typeface="Arial"/>
                <a:ea typeface="Arial"/>
                <a:cs typeface="Arial"/>
                <a:sym typeface="Arial"/>
              </a:rPr>
              <a:t>θετικό</a:t>
            </a:r>
            <a:r>
              <a:rPr lang="el-GR" sz="1800">
                <a:solidFill>
                  <a:srgbClr val="000000"/>
                </a:solidFill>
                <a:latin typeface="Arial"/>
                <a:ea typeface="Arial"/>
                <a:cs typeface="Arial"/>
                <a:sym typeface="Arial"/>
              </a:rPr>
              <a:t> αντίκτυπο στον στόχο αν συνέβαινε </a:t>
            </a:r>
            <a:endParaRPr sz="180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l-GR">
                <a:solidFill>
                  <a:schemeClr val="accent1"/>
                </a:solidFill>
              </a:rPr>
              <a:t>Στόχοι: </a:t>
            </a:r>
            <a:r>
              <a:rPr lang="el-GR" sz="3600">
                <a:solidFill>
                  <a:srgbClr val="FFFFFF"/>
                </a:solidFill>
                <a:latin typeface="Arial"/>
                <a:ea typeface="Arial"/>
                <a:cs typeface="Arial"/>
                <a:sym typeface="Arial"/>
              </a:rPr>
              <a:t>Ποιος, Τι και Γιατί πρέπει να παρακολουθήσετε αυτή την εκπαίδευση</a:t>
            </a:r>
            <a:endParaRPr/>
          </a:p>
        </p:txBody>
      </p:sp>
      <p:sp>
        <p:nvSpPr>
          <p:cNvPr id="246" name="Google Shape;246;p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l-GR"/>
              <a:t>Ποιος</a:t>
            </a:r>
            <a:endParaRPr/>
          </a:p>
        </p:txBody>
      </p:sp>
      <p:sp>
        <p:nvSpPr>
          <p:cNvPr id="247" name="Google Shape;247;p3"/>
          <p:cNvSpPr txBox="1"/>
          <p:nvPr>
            <p:ph idx="3" type="body"/>
          </p:nvPr>
        </p:nvSpPr>
        <p:spPr>
          <a:xfrm>
            <a:off x="1467869" y="3950470"/>
            <a:ext cx="2548939"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l-GR"/>
              <a:t>Ποιοι μπορούν να παρακολουθήσουν τις ενότητες εκπαίδευσης και τα προφίλ των συμμετεχόντων</a:t>
            </a:r>
            <a:endParaRPr/>
          </a:p>
        </p:txBody>
      </p:sp>
      <p:sp>
        <p:nvSpPr>
          <p:cNvPr id="248" name="Google Shape;248;p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l-GR"/>
              <a:t>Τι</a:t>
            </a:r>
            <a:endParaRPr/>
          </a:p>
        </p:txBody>
      </p:sp>
      <p:sp>
        <p:nvSpPr>
          <p:cNvPr id="249" name="Google Shape;249;p3"/>
          <p:cNvSpPr txBox="1"/>
          <p:nvPr>
            <p:ph idx="6" type="body"/>
          </p:nvPr>
        </p:nvSpPr>
        <p:spPr>
          <a:xfrm>
            <a:off x="4718558" y="3866421"/>
            <a:ext cx="2713041"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l-GR"/>
              <a:t>βασικές έννοιες σχετικά με τη διαχείριση κινδύνων κυβερνοασφάλειας και τη διακυβέρνηση, όπως εμφανίζονται και εφαρμόζονται στον τομέα της ενέργειας</a:t>
            </a:r>
            <a:endParaRPr/>
          </a:p>
        </p:txBody>
      </p:sp>
      <p:sp>
        <p:nvSpPr>
          <p:cNvPr id="250" name="Google Shape;250;p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l-GR"/>
              <a:t>Γιατί</a:t>
            </a:r>
            <a:endParaRPr/>
          </a:p>
        </p:txBody>
      </p:sp>
      <p:pic>
        <p:nvPicPr>
          <p:cNvPr descr="Circuit" id="251" name="Google Shape;251;p3"/>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252" name="Google Shape;252;p3"/>
          <p:cNvSpPr txBox="1"/>
          <p:nvPr>
            <p:ph idx="9" type="body"/>
          </p:nvPr>
        </p:nvSpPr>
        <p:spPr>
          <a:xfrm>
            <a:off x="8066109" y="3866421"/>
            <a:ext cx="27459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l-GR"/>
              <a:t>Εξοπλισμός των συμμετεχόντων με τις απαραίτητες γνώσεις και δεξιότητες για την εφαρμογή των εννοιών της διακυβέρνησης σε έναν οργανισμό </a:t>
            </a:r>
            <a:endParaRPr/>
          </a:p>
        </p:txBody>
      </p:sp>
      <p:sp>
        <p:nvSpPr>
          <p:cNvPr id="253" name="Google Shape;253;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pic>
        <p:nvPicPr>
          <p:cNvPr descr="3d Glasses" id="254" name="Google Shape;254;p3"/>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255" name="Google Shape;255;p3"/>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sp>
        <p:nvSpPr>
          <p:cNvPr id="256" name="Google Shape;256;p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30"/>
          <p:cNvSpPr txBox="1"/>
          <p:nvPr>
            <p:ph type="ctrTitle"/>
          </p:nvPr>
        </p:nvSpPr>
        <p:spPr>
          <a:xfrm>
            <a:off x="796322" y="320040"/>
            <a:ext cx="6732237" cy="57309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A0DA"/>
              </a:buClr>
              <a:buSzPct val="100000"/>
              <a:buFont typeface="Arial"/>
              <a:buNone/>
            </a:pP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r>
              <a:rPr lang="el-GR" sz="3100">
                <a:solidFill>
                  <a:srgbClr val="00A0DA"/>
                </a:solidFill>
                <a:latin typeface="Arial"/>
                <a:ea typeface="Arial"/>
                <a:cs typeface="Arial"/>
                <a:sym typeface="Arial"/>
              </a:rPr>
              <a:t>Τι είναι ο κίνδυνος κυβερνοασφάλειας;</a:t>
            </a:r>
            <a:endParaRPr/>
          </a:p>
        </p:txBody>
      </p:sp>
      <p:sp>
        <p:nvSpPr>
          <p:cNvPr id="524" name="Google Shape;524;p30"/>
          <p:cNvSpPr/>
          <p:nvPr>
            <p:ph idx="2" type="pic"/>
          </p:nvPr>
        </p:nvSpPr>
        <p:spPr>
          <a:xfrm flipH="1">
            <a:off x="7163691" y="0"/>
            <a:ext cx="5024825" cy="6858000"/>
          </a:xfrm>
          <a:prstGeom prst="rect">
            <a:avLst/>
          </a:prstGeom>
          <a:solidFill>
            <a:schemeClr val="lt2"/>
          </a:solidFill>
          <a:ln>
            <a:noFill/>
          </a:ln>
        </p:spPr>
      </p:sp>
      <p:sp>
        <p:nvSpPr>
          <p:cNvPr id="525" name="Google Shape;525;p3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526" name="Google Shape;526;p3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527" name="Google Shape;527;p30"/>
          <p:cNvSpPr txBox="1"/>
          <p:nvPr/>
        </p:nvSpPr>
        <p:spPr>
          <a:xfrm>
            <a:off x="2402490" y="2339796"/>
            <a:ext cx="6890365" cy="974626"/>
          </a:xfrm>
          <a:prstGeom prst="rect">
            <a:avLst/>
          </a:prstGeom>
          <a:noFill/>
          <a:ln>
            <a:noFill/>
          </a:ln>
        </p:spPr>
        <p:txBody>
          <a:bodyPr anchorCtr="0" anchor="t" bIns="0" lIns="0" spcFirstLastPara="1" rIns="0" wrap="square" tIns="0">
            <a:spAutoFit/>
          </a:bodyPr>
          <a:lstStyle/>
          <a:p>
            <a:pPr indent="0" lvl="0" marL="0" marR="0" rtl="0" algn="ctr">
              <a:lnSpc>
                <a:spcPct val="271428"/>
              </a:lnSpc>
              <a:spcBef>
                <a:spcPts val="0"/>
              </a:spcBef>
              <a:spcAft>
                <a:spcPts val="0"/>
              </a:spcAft>
              <a:buNone/>
            </a:pPr>
            <a:r>
              <a:rPr b="1" lang="el-GR" sz="1400">
                <a:solidFill>
                  <a:srgbClr val="000000"/>
                </a:solidFill>
                <a:latin typeface="Arial"/>
                <a:ea typeface="Arial"/>
                <a:cs typeface="Arial"/>
                <a:sym typeface="Arial"/>
              </a:rPr>
              <a:t>,</a:t>
            </a:r>
            <a:endParaRPr/>
          </a:p>
          <a:p>
            <a:pPr indent="0" lvl="0" marL="0" marR="0" rtl="0" algn="l">
              <a:lnSpc>
                <a:spcPct val="118601"/>
              </a:lnSpc>
              <a:spcBef>
                <a:spcPts val="0"/>
              </a:spcBef>
              <a:spcAft>
                <a:spcPts val="0"/>
              </a:spcAft>
              <a:buNone/>
            </a:pPr>
            <a:r>
              <a:t/>
            </a:r>
            <a:endParaRPr sz="3204">
              <a:solidFill>
                <a:srgbClr val="000000"/>
              </a:solidFill>
              <a:latin typeface="Century Gothic"/>
              <a:ea typeface="Century Gothic"/>
              <a:cs typeface="Century Gothic"/>
              <a:sym typeface="Century Gothic"/>
            </a:endParaRPr>
          </a:p>
        </p:txBody>
      </p:sp>
      <p:sp>
        <p:nvSpPr>
          <p:cNvPr id="528" name="Google Shape;528;p30"/>
          <p:cNvSpPr txBox="1"/>
          <p:nvPr/>
        </p:nvSpPr>
        <p:spPr>
          <a:xfrm>
            <a:off x="1265273" y="3846879"/>
            <a:ext cx="6732237"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l-GR" sz="1800">
                <a:solidFill>
                  <a:srgbClr val="000000"/>
                </a:solidFill>
                <a:latin typeface="Arial"/>
                <a:ea typeface="Arial"/>
                <a:cs typeface="Arial"/>
                <a:sym typeface="Arial"/>
              </a:rPr>
              <a:t>Στόχος της διαχείρισης κινδύνων είναι η μεγιστοποίηση της απόδοσης του οργανισμού όσον αφορά τις υπηρεσίες, το προϊόν και τα έσοδα, ελαχιστοποιώντας παράλληλα την πιθανότητα αναμενόμενων αρνητικών αποτελεσμάτων.</a:t>
            </a:r>
            <a:endParaRPr sz="1800">
              <a:solidFill>
                <a:srgbClr val="000000"/>
              </a:solidFill>
              <a:latin typeface="Arial"/>
              <a:ea typeface="Arial"/>
              <a:cs typeface="Arial"/>
              <a:sym typeface="Arial"/>
            </a:endParaRPr>
          </a:p>
        </p:txBody>
      </p:sp>
      <p:sp>
        <p:nvSpPr>
          <p:cNvPr id="529" name="Google Shape;529;p30"/>
          <p:cNvSpPr txBox="1"/>
          <p:nvPr/>
        </p:nvSpPr>
        <p:spPr>
          <a:xfrm>
            <a:off x="1265274" y="2690699"/>
            <a:ext cx="673223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1800">
                <a:solidFill>
                  <a:srgbClr val="000000"/>
                </a:solidFill>
                <a:latin typeface="Arial"/>
                <a:ea typeface="Arial"/>
                <a:cs typeface="Arial"/>
                <a:sym typeface="Arial"/>
              </a:rPr>
              <a:t>Η πιθανή συχνότητα και το πιθανό μέγεθος της μελλοντικής απώλειας της εμπιστευτικότητας, της ακεραιότητας</a:t>
            </a:r>
            <a:endParaRPr sz="1800">
              <a:solidFill>
                <a:schemeClr val="dk1"/>
              </a:solidFill>
              <a:latin typeface="Century Gothic"/>
              <a:ea typeface="Century Gothic"/>
              <a:cs typeface="Century Gothic"/>
              <a:sym typeface="Century Gothic"/>
            </a:endParaRPr>
          </a:p>
        </p:txBody>
      </p:sp>
      <p:sp>
        <p:nvSpPr>
          <p:cNvPr id="530" name="Google Shape;530;p30"/>
          <p:cNvSpPr txBox="1"/>
          <p:nvPr/>
        </p:nvSpPr>
        <p:spPr>
          <a:xfrm>
            <a:off x="796322" y="978384"/>
            <a:ext cx="7301633" cy="907941"/>
          </a:xfrm>
          <a:prstGeom prst="rect">
            <a:avLst/>
          </a:prstGeom>
          <a:noFill/>
          <a:ln>
            <a:noFill/>
          </a:ln>
        </p:spPr>
        <p:txBody>
          <a:bodyPr anchorCtr="0" anchor="t" bIns="45700" lIns="91425" spcFirstLastPara="1" rIns="91425" wrap="square" tIns="45700">
            <a:spAutoFit/>
          </a:bodyPr>
          <a:lstStyle/>
          <a:p>
            <a:pPr indent="0" lvl="0" marL="0" marR="0" rtl="0" algn="ctr">
              <a:lnSpc>
                <a:spcPct val="188888"/>
              </a:lnSpc>
              <a:spcBef>
                <a:spcPts val="0"/>
              </a:spcBef>
              <a:spcAft>
                <a:spcPts val="0"/>
              </a:spcAft>
              <a:buNone/>
            </a:pPr>
            <a:r>
              <a:rPr b="1" lang="el-GR" sz="1800">
                <a:solidFill>
                  <a:srgbClr val="000000"/>
                </a:solidFill>
                <a:latin typeface="Arial"/>
                <a:ea typeface="Arial"/>
                <a:cs typeface="Arial"/>
                <a:sym typeface="Arial"/>
              </a:rPr>
              <a:t>Η αναμενόμενη απώλεια της εμπιστευτικότητας, της ακεραιότητας, της διαθεσιμότητας ή της λογοδοσίας</a:t>
            </a:r>
            <a:endParaRPr b="1" sz="180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1"/>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Πλαίσιο διαχείρισης κινδύνων</a:t>
            </a:r>
            <a:endParaRPr sz="3600">
              <a:solidFill>
                <a:srgbClr val="00B0F0"/>
              </a:solidFill>
            </a:endParaRPr>
          </a:p>
        </p:txBody>
      </p:sp>
      <p:sp>
        <p:nvSpPr>
          <p:cNvPr id="536" name="Google Shape;536;p31"/>
          <p:cNvSpPr txBox="1"/>
          <p:nvPr/>
        </p:nvSpPr>
        <p:spPr>
          <a:xfrm>
            <a:off x="631115" y="1084729"/>
            <a:ext cx="9164496"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Calibri"/>
              <a:buNone/>
            </a:pPr>
            <a:r>
              <a:rPr b="0" i="0" lang="el-GR" sz="2400" u="none" cap="none" strike="noStrike">
                <a:solidFill>
                  <a:srgbClr val="000000"/>
                </a:solidFill>
                <a:latin typeface="Calibri"/>
                <a:ea typeface="Calibri"/>
                <a:cs typeface="Calibri"/>
                <a:sym typeface="Calibri"/>
              </a:rPr>
              <a:t>•</a:t>
            </a:r>
            <a:r>
              <a:rPr b="0" i="0" lang="el-GR" sz="2400" u="none" cap="none" strike="noStrike">
                <a:solidFill>
                  <a:srgbClr val="000000"/>
                </a:solidFill>
                <a:latin typeface="Arial"/>
                <a:ea typeface="Arial"/>
                <a:cs typeface="Arial"/>
                <a:sym typeface="Arial"/>
              </a:rPr>
              <a:t> Η διαχείριση κινδύνων περιλαμβάνει συνήθως δύο γενικές φάσεις</a:t>
            </a:r>
            <a:endParaRPr b="0" i="0" sz="1800" u="none" cap="none" strike="noStrike">
              <a:solidFill>
                <a:schemeClr val="dk1"/>
              </a:solidFill>
              <a:latin typeface="Arial"/>
              <a:ea typeface="Arial"/>
              <a:cs typeface="Arial"/>
              <a:sym typeface="Arial"/>
            </a:endParaRPr>
          </a:p>
        </p:txBody>
      </p:sp>
      <p:sp>
        <p:nvSpPr>
          <p:cNvPr id="537" name="Google Shape;537;p31"/>
          <p:cNvSpPr txBox="1"/>
          <p:nvPr/>
        </p:nvSpPr>
        <p:spPr>
          <a:xfrm>
            <a:off x="1088315" y="1491129"/>
            <a:ext cx="2285882"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l-GR" sz="2000" u="none" cap="none" strike="noStrike">
                <a:solidFill>
                  <a:srgbClr val="000000"/>
                </a:solidFill>
                <a:latin typeface="Arial"/>
                <a:ea typeface="Arial"/>
                <a:cs typeface="Arial"/>
                <a:sym typeface="Arial"/>
              </a:rPr>
              <a:t>- Εκτίμηση κινδύνου</a:t>
            </a:r>
            <a:endParaRPr b="0" i="0" sz="1800" u="none" cap="none" strike="noStrike">
              <a:solidFill>
                <a:schemeClr val="dk1"/>
              </a:solidFill>
              <a:latin typeface="Arial"/>
              <a:ea typeface="Arial"/>
              <a:cs typeface="Arial"/>
              <a:sym typeface="Arial"/>
            </a:endParaRPr>
          </a:p>
        </p:txBody>
      </p:sp>
      <p:sp>
        <p:nvSpPr>
          <p:cNvPr id="538" name="Google Shape;538;p31"/>
          <p:cNvSpPr txBox="1"/>
          <p:nvPr/>
        </p:nvSpPr>
        <p:spPr>
          <a:xfrm>
            <a:off x="1545515" y="1795929"/>
            <a:ext cx="2423740"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Προσδιορισμός κινδύνων</a:t>
            </a:r>
            <a:endParaRPr b="0" i="0" sz="1800" u="none" cap="none" strike="noStrike">
              <a:solidFill>
                <a:schemeClr val="dk1"/>
              </a:solidFill>
              <a:latin typeface="Arial"/>
              <a:ea typeface="Arial"/>
              <a:cs typeface="Arial"/>
              <a:sym typeface="Arial"/>
            </a:endParaRPr>
          </a:p>
        </p:txBody>
      </p:sp>
      <p:sp>
        <p:nvSpPr>
          <p:cNvPr id="539" name="Google Shape;539;p31"/>
          <p:cNvSpPr txBox="1"/>
          <p:nvPr/>
        </p:nvSpPr>
        <p:spPr>
          <a:xfrm>
            <a:off x="2002715" y="2037229"/>
            <a:ext cx="7150163"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Κατάλογος των στοιχείων κινδύνου που απειλούν σε ένα συγκεκριμένο πλαίσιο</a:t>
            </a:r>
            <a:endParaRPr b="0" i="0" sz="1800" u="none" cap="none" strike="noStrike">
              <a:solidFill>
                <a:schemeClr val="dk1"/>
              </a:solidFill>
              <a:latin typeface="Arial"/>
              <a:ea typeface="Arial"/>
              <a:cs typeface="Arial"/>
              <a:sym typeface="Arial"/>
            </a:endParaRPr>
          </a:p>
        </p:txBody>
      </p:sp>
      <p:sp>
        <p:nvSpPr>
          <p:cNvPr id="540" name="Google Shape;540;p31"/>
          <p:cNvSpPr txBox="1"/>
          <p:nvPr/>
        </p:nvSpPr>
        <p:spPr>
          <a:xfrm>
            <a:off x="1545515" y="2291229"/>
            <a:ext cx="1781770"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Ανάλυση κινδύνου</a:t>
            </a:r>
            <a:endParaRPr b="0" i="0" sz="1800" u="none" cap="none" strike="noStrike">
              <a:solidFill>
                <a:schemeClr val="dk1"/>
              </a:solidFill>
              <a:latin typeface="Arial"/>
              <a:ea typeface="Arial"/>
              <a:cs typeface="Arial"/>
              <a:sym typeface="Arial"/>
            </a:endParaRPr>
          </a:p>
        </p:txBody>
      </p:sp>
      <p:sp>
        <p:nvSpPr>
          <p:cNvPr id="541" name="Google Shape;541;p31"/>
          <p:cNvSpPr txBox="1"/>
          <p:nvPr/>
        </p:nvSpPr>
        <p:spPr>
          <a:xfrm>
            <a:off x="2002715" y="2532529"/>
            <a:ext cx="7637412"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Μετατροπή ακατέργαστων κινδύνων σε γνώση που επιτρέπει τη λήψη αποφάσεων</a:t>
            </a:r>
            <a:endParaRPr b="0" i="0" sz="1800" u="none" cap="none" strike="noStrike">
              <a:solidFill>
                <a:schemeClr val="dk1"/>
              </a:solidFill>
              <a:latin typeface="Arial"/>
              <a:ea typeface="Arial"/>
              <a:cs typeface="Arial"/>
              <a:sym typeface="Arial"/>
            </a:endParaRPr>
          </a:p>
        </p:txBody>
      </p:sp>
      <p:sp>
        <p:nvSpPr>
          <p:cNvPr id="542" name="Google Shape;542;p31"/>
          <p:cNvSpPr txBox="1"/>
          <p:nvPr/>
        </p:nvSpPr>
        <p:spPr>
          <a:xfrm>
            <a:off x="2002715" y="2773829"/>
            <a:ext cx="3853619"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Σοβαρότητα των εντοπισμένων κινδύνων</a:t>
            </a:r>
            <a:endParaRPr b="0" i="0" sz="1800" u="none" cap="none" strike="noStrike">
              <a:solidFill>
                <a:schemeClr val="dk1"/>
              </a:solidFill>
              <a:latin typeface="Arial"/>
              <a:ea typeface="Arial"/>
              <a:cs typeface="Arial"/>
              <a:sym typeface="Arial"/>
            </a:endParaRPr>
          </a:p>
        </p:txBody>
      </p:sp>
      <p:sp>
        <p:nvSpPr>
          <p:cNvPr id="543" name="Google Shape;543;p31"/>
          <p:cNvSpPr txBox="1"/>
          <p:nvPr/>
        </p:nvSpPr>
        <p:spPr>
          <a:xfrm>
            <a:off x="1545515" y="3015129"/>
            <a:ext cx="1989327"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Ιεράρχηση κινδύνων</a:t>
            </a:r>
            <a:endParaRPr b="0" i="0" sz="1800" u="none" cap="none" strike="noStrike">
              <a:solidFill>
                <a:schemeClr val="dk1"/>
              </a:solidFill>
              <a:latin typeface="Arial"/>
              <a:ea typeface="Arial"/>
              <a:cs typeface="Arial"/>
              <a:sym typeface="Arial"/>
            </a:endParaRPr>
          </a:p>
        </p:txBody>
      </p:sp>
      <p:sp>
        <p:nvSpPr>
          <p:cNvPr id="544" name="Google Shape;544;p31"/>
          <p:cNvSpPr txBox="1"/>
          <p:nvPr/>
        </p:nvSpPr>
        <p:spPr>
          <a:xfrm>
            <a:off x="2002715" y="3256429"/>
            <a:ext cx="7835478"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Οι εντοπισμένοι και αναλυμένοι κίνδυνοι κατατάσσονται με βάση τη σχετική βαρύτητα</a:t>
            </a:r>
            <a:endParaRPr b="0" i="0" sz="1800" u="none" cap="none" strike="noStrike">
              <a:solidFill>
                <a:schemeClr val="dk1"/>
              </a:solidFill>
              <a:latin typeface="Arial"/>
              <a:ea typeface="Arial"/>
              <a:cs typeface="Arial"/>
              <a:sym typeface="Arial"/>
            </a:endParaRPr>
          </a:p>
        </p:txBody>
      </p:sp>
      <p:sp>
        <p:nvSpPr>
          <p:cNvPr id="545" name="Google Shape;545;p31"/>
          <p:cNvSpPr txBox="1"/>
          <p:nvPr/>
        </p:nvSpPr>
        <p:spPr>
          <a:xfrm>
            <a:off x="1088315" y="3510429"/>
            <a:ext cx="2699200"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l-GR" sz="2400" u="none" cap="none" strike="noStrike">
                <a:solidFill>
                  <a:srgbClr val="000000"/>
                </a:solidFill>
                <a:latin typeface="Arial"/>
                <a:ea typeface="Arial"/>
                <a:cs typeface="Arial"/>
                <a:sym typeface="Arial"/>
              </a:rPr>
              <a:t>- Έλεγχος κινδύνων</a:t>
            </a:r>
            <a:endParaRPr b="0" i="0" sz="1800" u="none" cap="none" strike="noStrike">
              <a:solidFill>
                <a:schemeClr val="dk1"/>
              </a:solidFill>
              <a:latin typeface="Arial"/>
              <a:ea typeface="Arial"/>
              <a:cs typeface="Arial"/>
              <a:sym typeface="Arial"/>
            </a:endParaRPr>
          </a:p>
        </p:txBody>
      </p:sp>
      <p:sp>
        <p:nvSpPr>
          <p:cNvPr id="546" name="Google Shape;546;p31"/>
          <p:cNvSpPr txBox="1"/>
          <p:nvPr/>
        </p:nvSpPr>
        <p:spPr>
          <a:xfrm>
            <a:off x="1545515" y="3866029"/>
            <a:ext cx="2704266"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Σχέδιο διαχείρισης κινδύνων</a:t>
            </a:r>
            <a:endParaRPr b="0" i="0" sz="1800" u="none" cap="none" strike="noStrike">
              <a:solidFill>
                <a:schemeClr val="dk1"/>
              </a:solidFill>
              <a:latin typeface="Arial"/>
              <a:ea typeface="Arial"/>
              <a:cs typeface="Arial"/>
              <a:sym typeface="Arial"/>
            </a:endParaRPr>
          </a:p>
        </p:txBody>
      </p:sp>
      <p:sp>
        <p:nvSpPr>
          <p:cNvPr id="547" name="Google Shape;547;p31"/>
          <p:cNvSpPr txBox="1"/>
          <p:nvPr/>
        </p:nvSpPr>
        <p:spPr>
          <a:xfrm>
            <a:off x="2002715" y="4120029"/>
            <a:ext cx="4704173"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Πώς θα αντιμετωπιστούν οι ιεραρχημένοι κίνδυνοι;</a:t>
            </a:r>
            <a:endParaRPr b="0" i="0" sz="1800" u="none" cap="none" strike="noStrike">
              <a:solidFill>
                <a:schemeClr val="dk1"/>
              </a:solidFill>
              <a:latin typeface="Arial"/>
              <a:ea typeface="Arial"/>
              <a:cs typeface="Arial"/>
              <a:sym typeface="Arial"/>
            </a:endParaRPr>
          </a:p>
        </p:txBody>
      </p:sp>
      <p:sp>
        <p:nvSpPr>
          <p:cNvPr id="548" name="Google Shape;548;p31"/>
          <p:cNvSpPr txBox="1"/>
          <p:nvPr/>
        </p:nvSpPr>
        <p:spPr>
          <a:xfrm>
            <a:off x="2002715" y="4361329"/>
            <a:ext cx="2820324"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Ποιοι κίνδυνοι είναι αποδεκτοί</a:t>
            </a:r>
            <a:endParaRPr b="0" i="0" sz="1800" u="none" cap="none" strike="noStrike">
              <a:solidFill>
                <a:schemeClr val="dk1"/>
              </a:solidFill>
              <a:latin typeface="Arial"/>
              <a:ea typeface="Arial"/>
              <a:cs typeface="Arial"/>
              <a:sym typeface="Arial"/>
            </a:endParaRPr>
          </a:p>
        </p:txBody>
      </p:sp>
      <p:sp>
        <p:nvSpPr>
          <p:cNvPr id="549" name="Google Shape;549;p31"/>
          <p:cNvSpPr txBox="1"/>
          <p:nvPr/>
        </p:nvSpPr>
        <p:spPr>
          <a:xfrm>
            <a:off x="2002715" y="4602629"/>
            <a:ext cx="3858813"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Σχέδιο αντιμετώπισης εκτάκτων αναγκών</a:t>
            </a:r>
            <a:endParaRPr b="0" i="0" sz="1800" u="none" cap="none" strike="noStrike">
              <a:solidFill>
                <a:schemeClr val="dk1"/>
              </a:solidFill>
              <a:latin typeface="Arial"/>
              <a:ea typeface="Arial"/>
              <a:cs typeface="Arial"/>
              <a:sym typeface="Arial"/>
            </a:endParaRPr>
          </a:p>
        </p:txBody>
      </p:sp>
      <p:sp>
        <p:nvSpPr>
          <p:cNvPr id="550" name="Google Shape;550;p31"/>
          <p:cNvSpPr txBox="1"/>
          <p:nvPr/>
        </p:nvSpPr>
        <p:spPr>
          <a:xfrm>
            <a:off x="1545515" y="4843929"/>
            <a:ext cx="1797864"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Έλεγχος κινδύνων</a:t>
            </a:r>
            <a:endParaRPr b="0" i="0" sz="1800" u="none" cap="none" strike="noStrike">
              <a:solidFill>
                <a:schemeClr val="dk1"/>
              </a:solidFill>
              <a:latin typeface="Arial"/>
              <a:ea typeface="Arial"/>
              <a:cs typeface="Arial"/>
              <a:sym typeface="Arial"/>
            </a:endParaRPr>
          </a:p>
        </p:txBody>
      </p:sp>
      <p:sp>
        <p:nvSpPr>
          <p:cNvPr id="551" name="Google Shape;551;p31"/>
          <p:cNvSpPr txBox="1"/>
          <p:nvPr/>
        </p:nvSpPr>
        <p:spPr>
          <a:xfrm>
            <a:off x="2002715" y="5085229"/>
            <a:ext cx="4252383"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Εφαρμογή της δράσης ελέγχου των κινδύνων</a:t>
            </a:r>
            <a:endParaRPr b="0" i="0" sz="1800" u="none" cap="none" strike="noStrike">
              <a:solidFill>
                <a:schemeClr val="dk1"/>
              </a:solidFill>
              <a:latin typeface="Arial"/>
              <a:ea typeface="Arial"/>
              <a:cs typeface="Arial"/>
              <a:sym typeface="Arial"/>
            </a:endParaRPr>
          </a:p>
        </p:txBody>
      </p:sp>
      <p:sp>
        <p:nvSpPr>
          <p:cNvPr id="552" name="Google Shape;552;p31"/>
          <p:cNvSpPr txBox="1"/>
          <p:nvPr/>
        </p:nvSpPr>
        <p:spPr>
          <a:xfrm>
            <a:off x="1545515" y="5339229"/>
            <a:ext cx="2531270"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Παρακολούθηση κινδύνων</a:t>
            </a:r>
            <a:endParaRPr b="0" i="0" sz="1800" u="none" cap="none" strike="noStrike">
              <a:solidFill>
                <a:schemeClr val="dk1"/>
              </a:solidFill>
              <a:latin typeface="Arial"/>
              <a:ea typeface="Arial"/>
              <a:cs typeface="Arial"/>
              <a:sym typeface="Arial"/>
            </a:endParaRPr>
          </a:p>
        </p:txBody>
      </p:sp>
      <p:sp>
        <p:nvSpPr>
          <p:cNvPr id="553" name="Google Shape;553;p31"/>
          <p:cNvSpPr txBox="1"/>
          <p:nvPr/>
        </p:nvSpPr>
        <p:spPr>
          <a:xfrm>
            <a:off x="2002715" y="5580529"/>
            <a:ext cx="6451061"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Έλεγχος της αποτελεσματικότητας της εκτελεσθείσας δράσης ελέγχου</a:t>
            </a:r>
            <a:endParaRPr b="0" i="0" sz="1800" u="none" cap="none" strike="noStrike">
              <a:solidFill>
                <a:schemeClr val="dk1"/>
              </a:solidFill>
              <a:latin typeface="Arial"/>
              <a:ea typeface="Arial"/>
              <a:cs typeface="Arial"/>
              <a:sym typeface="Arial"/>
            </a:endParaRPr>
          </a:p>
        </p:txBody>
      </p:sp>
      <p:sp>
        <p:nvSpPr>
          <p:cNvPr id="554" name="Google Shape;554;p31"/>
          <p:cNvSpPr txBox="1"/>
          <p:nvPr/>
        </p:nvSpPr>
        <p:spPr>
          <a:xfrm>
            <a:off x="2002715" y="5821829"/>
            <a:ext cx="2613536"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Εντοπισμός νέων κινδύνων</a:t>
            </a:r>
            <a:endParaRPr b="0" i="0" sz="1800" u="none" cap="none" strike="noStrike">
              <a:solidFill>
                <a:schemeClr val="dk1"/>
              </a:solidFill>
              <a:latin typeface="Arial"/>
              <a:ea typeface="Arial"/>
              <a:cs typeface="Arial"/>
              <a:sym typeface="Arial"/>
            </a:endParaRPr>
          </a:p>
        </p:txBody>
      </p:sp>
      <p:sp>
        <p:nvSpPr>
          <p:cNvPr id="555" name="Google Shape;555;p31"/>
          <p:cNvSpPr txBox="1"/>
          <p:nvPr/>
        </p:nvSpPr>
        <p:spPr>
          <a:xfrm>
            <a:off x="1545515" y="6063129"/>
            <a:ext cx="2720488"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Αποθετήριο πηγών κινδύνου</a:t>
            </a:r>
            <a:endParaRPr b="0" i="0" sz="1800" u="none" cap="none" strike="noStrike">
              <a:solidFill>
                <a:schemeClr val="dk1"/>
              </a:solidFill>
              <a:latin typeface="Arial"/>
              <a:ea typeface="Arial"/>
              <a:cs typeface="Arial"/>
              <a:sym typeface="Arial"/>
            </a:endParaRPr>
          </a:p>
        </p:txBody>
      </p:sp>
      <p:sp>
        <p:nvSpPr>
          <p:cNvPr id="556" name="Google Shape;556;p31"/>
          <p:cNvSpPr txBox="1"/>
          <p:nvPr/>
        </p:nvSpPr>
        <p:spPr>
          <a:xfrm>
            <a:off x="2002715" y="6304429"/>
            <a:ext cx="3708451"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l-GR" sz="1600" u="none" cap="none" strike="noStrike">
                <a:solidFill>
                  <a:srgbClr val="000000"/>
                </a:solidFill>
                <a:latin typeface="Arial"/>
                <a:ea typeface="Arial"/>
                <a:cs typeface="Arial"/>
                <a:sym typeface="Arial"/>
              </a:rPr>
              <a:t>- Δεδομένα κινδύνου για μελλοντικά έργα</a:t>
            </a:r>
            <a:endParaRPr b="0" i="0" sz="1800" u="none" cap="none" strike="noStrike">
              <a:solidFill>
                <a:schemeClr val="dk1"/>
              </a:solidFill>
              <a:latin typeface="Arial"/>
              <a:ea typeface="Arial"/>
              <a:cs typeface="Arial"/>
              <a:sym typeface="Arial"/>
            </a:endParaRPr>
          </a:p>
        </p:txBody>
      </p:sp>
      <p:sp>
        <p:nvSpPr>
          <p:cNvPr id="557" name="Google Shape;557;p31"/>
          <p:cNvSpPr/>
          <p:nvPr/>
        </p:nvSpPr>
        <p:spPr>
          <a:xfrm>
            <a:off x="631115" y="627529"/>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32"/>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ISO 31000: Διαχείριση κινδύνων</a:t>
            </a:r>
            <a:endParaRPr sz="3600">
              <a:solidFill>
                <a:srgbClr val="00B0F0"/>
              </a:solidFill>
            </a:endParaRPr>
          </a:p>
        </p:txBody>
      </p:sp>
      <p:sp>
        <p:nvSpPr>
          <p:cNvPr id="563" name="Google Shape;563;p32"/>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85000" lnSpcReduction="20000"/>
          </a:bodyPr>
          <a:lstStyle/>
          <a:p>
            <a:pPr indent="-107950" lvl="0" marL="91440" rtl="0" algn="l">
              <a:lnSpc>
                <a:spcPct val="100000"/>
              </a:lnSpc>
              <a:spcBef>
                <a:spcPts val="0"/>
              </a:spcBef>
              <a:spcAft>
                <a:spcPts val="0"/>
              </a:spcAft>
              <a:buSzPct val="100000"/>
              <a:buChar char=" "/>
            </a:pPr>
            <a:r>
              <a:rPr lang="el-GR"/>
              <a:t>Υποστήριξη του οργανισμού στην ενσωμάτωση της διαχείρισης κινδύνων σε σημαντικές δραστηριότητες και λειτουργίες </a:t>
            </a:r>
            <a:endParaRPr/>
          </a:p>
          <a:p>
            <a:pPr indent="-107950" lvl="0" marL="91440" rtl="0" algn="l">
              <a:lnSpc>
                <a:spcPct val="100000"/>
              </a:lnSpc>
              <a:spcBef>
                <a:spcPts val="1400"/>
              </a:spcBef>
              <a:spcAft>
                <a:spcPts val="0"/>
              </a:spcAft>
              <a:buSzPct val="100000"/>
              <a:buChar char=" "/>
            </a:pPr>
            <a:r>
              <a:rPr lang="el-GR"/>
              <a:t>Η αποτελεσματικότητα της διαχείρισης κινδύνων θα εξαρτηθεί από την ενσωμάτωσή της στη διακυβέρνηση του οργανισμού, συμπεριλαμβανομένης της λήψης αποφάσεων</a:t>
            </a:r>
            <a:endParaRPr/>
          </a:p>
          <a:p>
            <a:pPr indent="0" lvl="0" marL="0" rtl="0" algn="l">
              <a:lnSpc>
                <a:spcPct val="100000"/>
              </a:lnSpc>
              <a:spcBef>
                <a:spcPts val="1400"/>
              </a:spcBef>
              <a:spcAft>
                <a:spcPts val="0"/>
              </a:spcAft>
              <a:buSzPct val="100000"/>
              <a:buNone/>
            </a:pPr>
            <a:r>
              <a:rPr lang="el-GR"/>
              <a:t>	- υποστήριξη από τα ενδιαφερόμενα μέρη, ιδίως από την ανώτατη διοίκηση </a:t>
            </a:r>
            <a:endParaRPr/>
          </a:p>
          <a:p>
            <a:pPr indent="-107950" lvl="0" marL="91440" rtl="0" algn="l">
              <a:lnSpc>
                <a:spcPct val="100000"/>
              </a:lnSpc>
              <a:spcBef>
                <a:spcPts val="1400"/>
              </a:spcBef>
              <a:spcAft>
                <a:spcPts val="0"/>
              </a:spcAft>
              <a:buSzPct val="100000"/>
              <a:buChar char=" "/>
            </a:pPr>
            <a:r>
              <a:rPr lang="el-GR"/>
              <a:t>Κατά το σχεδιασμό του πλαισίου για τη διαχείριση των κινδύνων, ο οργανισμός θα πρέπει να εξετάζει και να κατανοεί το εξωτερικό και εσωτερικό του πλαίσιο</a:t>
            </a:r>
            <a:endParaRPr/>
          </a:p>
          <a:p>
            <a:pPr indent="-107950" lvl="0" marL="91440" rtl="0" algn="l">
              <a:lnSpc>
                <a:spcPct val="100000"/>
              </a:lnSpc>
              <a:spcBef>
                <a:spcPts val="1400"/>
              </a:spcBef>
              <a:spcAft>
                <a:spcPts val="0"/>
              </a:spcAft>
              <a:buSzPct val="100000"/>
              <a:buChar char=" "/>
            </a:pPr>
            <a:r>
              <a:rPr lang="el-GR"/>
              <a:t>Εξωτερικό περιβάλλον</a:t>
            </a:r>
            <a:endParaRPr/>
          </a:p>
          <a:p>
            <a:pPr indent="-107950" lvl="0" marL="91440" rtl="0" algn="l">
              <a:lnSpc>
                <a:spcPct val="100000"/>
              </a:lnSpc>
              <a:spcBef>
                <a:spcPts val="1400"/>
              </a:spcBef>
              <a:spcAft>
                <a:spcPts val="0"/>
              </a:spcAft>
              <a:buSzPct val="100000"/>
              <a:buChar char=" "/>
            </a:pPr>
            <a:r>
              <a:rPr lang="el-GR"/>
              <a:t>πολιτιστικοί, πολιτικοί, νομικοί, κανονιστικοί, χρηματοοικονομικοί, τεχνολογικοί, οικονομικοί και περιβαλλοντικοί παράγοντες</a:t>
            </a:r>
            <a:endParaRPr/>
          </a:p>
          <a:p>
            <a:pPr indent="-182880" lvl="1" marL="384048" rtl="0" algn="l">
              <a:lnSpc>
                <a:spcPct val="100000"/>
              </a:lnSpc>
              <a:spcBef>
                <a:spcPts val="400"/>
              </a:spcBef>
              <a:spcAft>
                <a:spcPts val="0"/>
              </a:spcAft>
              <a:buClr>
                <a:schemeClr val="dk1"/>
              </a:buClr>
              <a:buSzPct val="100000"/>
              <a:buChar char="◦"/>
            </a:pPr>
            <a:r>
              <a:rPr lang="el-GR"/>
              <a:t>συμβατικές σχέσεις και δεσμεύσεις,</a:t>
            </a:r>
            <a:endParaRPr/>
          </a:p>
          <a:p>
            <a:pPr indent="0" lvl="1" marL="201168" rtl="0" algn="l">
              <a:lnSpc>
                <a:spcPct val="100000"/>
              </a:lnSpc>
              <a:spcBef>
                <a:spcPts val="600"/>
              </a:spcBef>
              <a:spcAft>
                <a:spcPts val="0"/>
              </a:spcAft>
              <a:buClr>
                <a:schemeClr val="dk1"/>
              </a:buClr>
              <a:buSzPct val="100000"/>
              <a:buNone/>
            </a:pPr>
            <a:r>
              <a:rPr lang="el-GR" sz="2000"/>
              <a:t>Εσωτερικό περιβάλλον</a:t>
            </a:r>
            <a:endParaRPr sz="2000"/>
          </a:p>
          <a:p>
            <a:pPr indent="0" lvl="1" marL="201168" rtl="0" algn="l">
              <a:lnSpc>
                <a:spcPct val="100000"/>
              </a:lnSpc>
              <a:spcBef>
                <a:spcPts val="600"/>
              </a:spcBef>
              <a:spcAft>
                <a:spcPts val="0"/>
              </a:spcAft>
              <a:buClr>
                <a:schemeClr val="dk1"/>
              </a:buClr>
              <a:buSzPct val="100000"/>
              <a:buNone/>
            </a:pPr>
            <a:r>
              <a:rPr lang="el-GR"/>
              <a:t>όραμα, αποστολή και αξίες,</a:t>
            </a:r>
            <a:endParaRPr/>
          </a:p>
          <a:p>
            <a:pPr indent="0" lvl="1" marL="201168" rtl="0" algn="l">
              <a:lnSpc>
                <a:spcPct val="100000"/>
              </a:lnSpc>
              <a:spcBef>
                <a:spcPts val="600"/>
              </a:spcBef>
              <a:spcAft>
                <a:spcPts val="0"/>
              </a:spcAft>
              <a:buClr>
                <a:schemeClr val="dk1"/>
              </a:buClr>
              <a:buSzPct val="100000"/>
              <a:buNone/>
            </a:pPr>
            <a:r>
              <a:rPr lang="el-GR"/>
              <a:t>δεδομένα, συστήματα πληροφοριών και ροές πληροφοριών,</a:t>
            </a:r>
            <a:endParaRPr/>
          </a:p>
          <a:p>
            <a:pPr indent="0" lvl="1" marL="201168" rtl="0" algn="l">
              <a:lnSpc>
                <a:spcPct val="100000"/>
              </a:lnSpc>
              <a:spcBef>
                <a:spcPts val="600"/>
              </a:spcBef>
              <a:spcAft>
                <a:spcPts val="0"/>
              </a:spcAft>
              <a:buClr>
                <a:schemeClr val="dk1"/>
              </a:buClr>
              <a:buSzPct val="100000"/>
              <a:buNone/>
            </a:pPr>
            <a:r>
              <a:rPr lang="el-GR"/>
              <a:t>τα πρότυπα, τις κατευθυντήριες γραμμές και τα μοντέλα που έχει υιοθετήσει ο οργανισμός,</a:t>
            </a:r>
            <a:endParaRPr/>
          </a:p>
          <a:p>
            <a:pPr indent="0" lvl="1" marL="201168" rtl="0" algn="l">
              <a:lnSpc>
                <a:spcPct val="100000"/>
              </a:lnSpc>
              <a:spcBef>
                <a:spcPts val="600"/>
              </a:spcBef>
              <a:spcAft>
                <a:spcPts val="0"/>
              </a:spcAft>
              <a:buClr>
                <a:schemeClr val="dk1"/>
              </a:buClr>
              <a:buSzPct val="30000"/>
              <a:buNone/>
            </a:pPr>
            <a:r>
              <a:rPr lang="el-GR"/>
              <a:t>— ικανότητες, οι οποίες νοούνται ως πόροι και γνώσεις (π.χ. κεφάλαιο, χρόνος, άνθρωποι, πνευματική ιδιοκτησία, διαδικασίες, συστήματα και τεχνολογίες).</a:t>
            </a:r>
            <a:endParaRPr sz="6000">
              <a:solidFill>
                <a:srgbClr val="000000"/>
              </a:solidFill>
              <a:latin typeface="Arial"/>
              <a:ea typeface="Arial"/>
              <a:cs typeface="Arial"/>
              <a:sym typeface="Arial"/>
            </a:endParaRPr>
          </a:p>
          <a:p>
            <a:pPr indent="-85725" lvl="1" marL="384048" rtl="0" algn="l">
              <a:lnSpc>
                <a:spcPct val="100000"/>
              </a:lnSpc>
              <a:spcBef>
                <a:spcPts val="600"/>
              </a:spcBef>
              <a:spcAft>
                <a:spcPts val="0"/>
              </a:spcAft>
              <a:buClr>
                <a:schemeClr val="dk1"/>
              </a:buClr>
              <a:buSzPct val="100000"/>
              <a:buFont typeface="Arial"/>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33"/>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Δραστηριότητα διαχείρισης κινδύνων</a:t>
            </a:r>
            <a:endParaRPr sz="3600">
              <a:solidFill>
                <a:srgbClr val="00B0F0"/>
              </a:solidFill>
            </a:endParaRPr>
          </a:p>
        </p:txBody>
      </p:sp>
      <p:sp>
        <p:nvSpPr>
          <p:cNvPr id="569" name="Google Shape;569;p33"/>
          <p:cNvSpPr txBox="1"/>
          <p:nvPr/>
        </p:nvSpPr>
        <p:spPr>
          <a:xfrm>
            <a:off x="584200" y="1104900"/>
            <a:ext cx="5232971" cy="36586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lang="el-GR" sz="2000">
                <a:solidFill>
                  <a:srgbClr val="000000"/>
                </a:solidFill>
                <a:latin typeface="Arial"/>
                <a:ea typeface="Arial"/>
                <a:cs typeface="Arial"/>
                <a:sym typeface="Arial"/>
              </a:rPr>
              <a:t>- Προσδιορισμός των περιουσιακών στοιχείων</a:t>
            </a:r>
            <a:endParaRPr sz="2000">
              <a:solidFill>
                <a:srgbClr val="000000"/>
              </a:solidFill>
              <a:latin typeface="Century Gothic"/>
              <a:ea typeface="Century Gothic"/>
              <a:cs typeface="Century Gothic"/>
              <a:sym typeface="Century Gothic"/>
            </a:endParaRPr>
          </a:p>
        </p:txBody>
      </p:sp>
      <p:sp>
        <p:nvSpPr>
          <p:cNvPr id="570" name="Google Shape;570;p33"/>
          <p:cNvSpPr txBox="1"/>
          <p:nvPr/>
        </p:nvSpPr>
        <p:spPr>
          <a:xfrm>
            <a:off x="584199" y="1497433"/>
            <a:ext cx="7595541" cy="36586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lang="el-GR" sz="2000">
                <a:solidFill>
                  <a:srgbClr val="000000"/>
                </a:solidFill>
                <a:latin typeface="Arial"/>
                <a:ea typeface="Arial"/>
                <a:cs typeface="Arial"/>
                <a:sym typeface="Arial"/>
              </a:rPr>
              <a:t>- Προσδιορισμός των απειλών για τα εν λόγω περιουσιακά στοιχεία</a:t>
            </a:r>
            <a:endParaRPr sz="2000">
              <a:solidFill>
                <a:srgbClr val="000000"/>
              </a:solidFill>
              <a:latin typeface="Century Gothic"/>
              <a:ea typeface="Century Gothic"/>
              <a:cs typeface="Century Gothic"/>
              <a:sym typeface="Century Gothic"/>
            </a:endParaRPr>
          </a:p>
        </p:txBody>
      </p:sp>
      <p:sp>
        <p:nvSpPr>
          <p:cNvPr id="571" name="Google Shape;571;p33"/>
          <p:cNvSpPr txBox="1"/>
          <p:nvPr/>
        </p:nvSpPr>
        <p:spPr>
          <a:xfrm>
            <a:off x="584199" y="1889966"/>
            <a:ext cx="10083799"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l-GR" sz="2000">
                <a:solidFill>
                  <a:srgbClr val="000000"/>
                </a:solidFill>
                <a:latin typeface="Arial"/>
                <a:ea typeface="Arial"/>
                <a:cs typeface="Arial"/>
                <a:sym typeface="Arial"/>
              </a:rPr>
              <a:t>- Προσδιορισμός των τρωτών σημείων που θα μπορούσαν να αξιοποιηθούν από τις απειλές</a:t>
            </a:r>
            <a:endParaRPr sz="2000">
              <a:solidFill>
                <a:srgbClr val="000000"/>
              </a:solidFill>
              <a:latin typeface="Century Gothic"/>
              <a:ea typeface="Century Gothic"/>
              <a:cs typeface="Century Gothic"/>
              <a:sym typeface="Century Gothic"/>
            </a:endParaRPr>
          </a:p>
        </p:txBody>
      </p:sp>
      <p:sp>
        <p:nvSpPr>
          <p:cNvPr id="572" name="Google Shape;572;p33"/>
          <p:cNvSpPr txBox="1"/>
          <p:nvPr/>
        </p:nvSpPr>
        <p:spPr>
          <a:xfrm>
            <a:off x="584199" y="2526308"/>
            <a:ext cx="10630647"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l-GR" sz="2000">
                <a:solidFill>
                  <a:srgbClr val="000000"/>
                </a:solidFill>
                <a:latin typeface="Arial"/>
                <a:ea typeface="Arial"/>
                <a:cs typeface="Arial"/>
                <a:sym typeface="Arial"/>
              </a:rPr>
              <a:t>- Προσδιορισμός των επιπτώσεων που μπορεί να έχουν οι απώλειες της CIAA στα εν λόγω περιουσιακά στοιχεία</a:t>
            </a:r>
            <a:endParaRPr sz="2000">
              <a:solidFill>
                <a:srgbClr val="000000"/>
              </a:solidFill>
              <a:latin typeface="Arial"/>
              <a:ea typeface="Arial"/>
              <a:cs typeface="Arial"/>
              <a:sym typeface="Arial"/>
            </a:endParaRPr>
          </a:p>
        </p:txBody>
      </p:sp>
      <p:sp>
        <p:nvSpPr>
          <p:cNvPr id="573" name="Google Shape;573;p33"/>
          <p:cNvSpPr txBox="1"/>
          <p:nvPr/>
        </p:nvSpPr>
        <p:spPr>
          <a:xfrm>
            <a:off x="942038" y="3141861"/>
            <a:ext cx="9368119" cy="3406061"/>
          </a:xfrm>
          <a:prstGeom prst="rect">
            <a:avLst/>
          </a:prstGeom>
          <a:noFill/>
          <a:ln>
            <a:noFill/>
          </a:ln>
        </p:spPr>
        <p:txBody>
          <a:bodyPr anchorCtr="0" anchor="t" bIns="45700" lIns="91425" spcFirstLastPara="1" rIns="91425" wrap="square" tIns="45700">
            <a:spAutoFit/>
          </a:bodyPr>
          <a:lstStyle/>
          <a:p>
            <a:pPr indent="-127000" lvl="1" marL="12700" marR="48635" rtl="0" algn="l">
              <a:lnSpc>
                <a:spcPct val="169750"/>
              </a:lnSpc>
              <a:spcBef>
                <a:spcPts val="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Τα περιουσιακά στοιχεία είναι πόροι ή πληροφορίες που πρέπει να προστατευθούν</a:t>
            </a:r>
            <a:endParaRPr b="0" i="0" sz="2000" u="none" cap="none" strike="noStrike">
              <a:solidFill>
                <a:srgbClr val="000000"/>
              </a:solidFill>
              <a:latin typeface="Arial"/>
              <a:ea typeface="Arial"/>
              <a:cs typeface="Arial"/>
              <a:sym typeface="Arial"/>
            </a:endParaRPr>
          </a:p>
          <a:p>
            <a:pPr indent="-127000" lvl="1" marL="12700" marR="48635" rtl="0" algn="l">
              <a:spcBef>
                <a:spcPts val="169"/>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Στόχος</a:t>
            </a:r>
            <a:endParaRPr b="0" i="0" sz="2000" u="none" cap="none" strike="noStrike">
              <a:solidFill>
                <a:srgbClr val="000000"/>
              </a:solidFill>
              <a:latin typeface="Arial"/>
              <a:ea typeface="Arial"/>
              <a:cs typeface="Arial"/>
              <a:sym typeface="Arial"/>
            </a:endParaRPr>
          </a:p>
          <a:p>
            <a:pPr indent="-88900" lvl="1" marL="12700" marR="48635" rtl="0" algn="l">
              <a:spcBef>
                <a:spcPts val="169"/>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Προληπτική συλλογή όλων των απαραίτητων πληροφοριών σχετικά με τα περιουσιακά στοιχεία ενός οργανισμού</a:t>
            </a:r>
            <a:endParaRPr/>
          </a:p>
          <a:p>
            <a:pPr indent="-88900" lvl="1" marL="12700" marR="48635" rtl="0" algn="l">
              <a:spcBef>
                <a:spcPts val="169"/>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Παρακολούθηση των εντοπισμένων περιουσιακών στοιχείων για να αντιληφθείτε τις επιθέσεις</a:t>
            </a:r>
            <a:endParaRPr/>
          </a:p>
          <a:p>
            <a:pPr indent="-88900" lvl="1" marL="12700" marR="48635" rtl="0" algn="l">
              <a:spcBef>
                <a:spcPts val="169"/>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Ανάληψη των απαραίτητων ενεργειών</a:t>
            </a:r>
            <a:endParaRPr/>
          </a:p>
          <a:p>
            <a:pPr indent="-127000" lvl="0" marL="0" marR="0" rtl="0" algn="l">
              <a:spcBef>
                <a:spcPts val="0"/>
              </a:spcBef>
              <a:spcAft>
                <a:spcPts val="0"/>
              </a:spcAft>
              <a:buClr>
                <a:schemeClr val="dk1"/>
              </a:buClr>
              <a:buSzPts val="2000"/>
              <a:buFont typeface="Arial"/>
              <a:buChar char="•"/>
            </a:pPr>
            <a:r>
              <a:rPr lang="el-GR" sz="2000">
                <a:solidFill>
                  <a:schemeClr val="dk1"/>
                </a:solidFill>
                <a:latin typeface="Century Gothic"/>
                <a:ea typeface="Century Gothic"/>
                <a:cs typeface="Century Gothic"/>
                <a:sym typeface="Century Gothic"/>
              </a:rPr>
              <a:t>Σπουδαιότητα</a:t>
            </a:r>
            <a:endParaRPr sz="2000">
              <a:solidFill>
                <a:schemeClr val="dk1"/>
              </a:solidFill>
              <a:latin typeface="Century Gothic"/>
              <a:ea typeface="Century Gothic"/>
              <a:cs typeface="Century Gothic"/>
              <a:sym typeface="Century Gothic"/>
            </a:endParaRPr>
          </a:p>
          <a:p>
            <a:pPr indent="-88900" lvl="1" marL="457200" marR="0" rtl="0" algn="l">
              <a:spcBef>
                <a:spcPts val="0"/>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Οι περισσότεροι οργανισμοί δεν γνωρίζουν τους συμβιβασμούς</a:t>
            </a:r>
            <a:endParaRPr b="0" i="0" sz="1400" u="none" cap="none" strike="noStrike">
              <a:solidFill>
                <a:schemeClr val="dk1"/>
              </a:solidFill>
              <a:latin typeface="Century Gothic"/>
              <a:ea typeface="Century Gothic"/>
              <a:cs typeface="Century Gothic"/>
              <a:sym typeface="Century Gothic"/>
            </a:endParaRPr>
          </a:p>
          <a:p>
            <a:pPr indent="-88900" lvl="1" marL="457200" marR="0" rtl="0" algn="l">
              <a:spcBef>
                <a:spcPts val="0"/>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Το 92% όλων των περιστατικών ασφάλειας πληροφοριών το 2011 εντοπίστηκαν από τρίτους</a:t>
            </a:r>
            <a:endParaRPr b="0" i="0" sz="1400" u="none" cap="none" strike="noStrike">
              <a:solidFill>
                <a:schemeClr val="dk1"/>
              </a:solidFill>
              <a:latin typeface="Century Gothic"/>
              <a:ea typeface="Century Gothic"/>
              <a:cs typeface="Century Gothic"/>
              <a:sym typeface="Century Gothic"/>
            </a:endParaRPr>
          </a:p>
          <a:p>
            <a:pPr indent="-88900" lvl="1" marL="457200" marR="0" rtl="0" algn="l">
              <a:spcBef>
                <a:spcPts val="0"/>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Π.χ. επιβολή του νόμου, άλλοι πάροχοι υπηρεσιών διαδικτύου</a:t>
            </a:r>
            <a:endParaRPr b="0" i="0" sz="1400" u="none" cap="none" strike="noStrike">
              <a:solidFill>
                <a:schemeClr val="dk1"/>
              </a:solidFill>
              <a:latin typeface="Century Gothic"/>
              <a:ea typeface="Century Gothic"/>
              <a:cs typeface="Century Gothic"/>
              <a:sym typeface="Century Gothic"/>
            </a:endParaRPr>
          </a:p>
          <a:p>
            <a:pPr indent="-88900" lvl="1" marL="457200" marR="0" rtl="0" algn="l">
              <a:spcBef>
                <a:spcPts val="0"/>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Συχνά οι επιθέσεις διαρκούν εβδομάδες ή μήνες</a:t>
            </a:r>
            <a:endParaRPr b="0" i="0" sz="2795"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34"/>
          <p:cNvSpPr txBox="1"/>
          <p:nvPr>
            <p:ph type="title"/>
          </p:nvPr>
        </p:nvSpPr>
        <p:spPr>
          <a:xfrm>
            <a:off x="795169" y="89646"/>
            <a:ext cx="10058400" cy="110265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A0DA"/>
              </a:buClr>
              <a:buSzPts val="3600"/>
              <a:buFont typeface="Arial"/>
              <a:buNone/>
            </a:pPr>
            <a:r>
              <a:rPr lang="el-GR" sz="3600">
                <a:solidFill>
                  <a:srgbClr val="00A0DA"/>
                </a:solidFill>
                <a:latin typeface="Arial"/>
                <a:ea typeface="Arial"/>
                <a:cs typeface="Arial"/>
                <a:sym typeface="Arial"/>
              </a:rPr>
              <a:t>Τύποι περιουσιακών στοιχείων</a:t>
            </a:r>
            <a:endParaRPr sz="3600">
              <a:solidFill>
                <a:srgbClr val="00B0F0"/>
              </a:solidFill>
            </a:endParaRPr>
          </a:p>
        </p:txBody>
      </p:sp>
      <p:sp>
        <p:nvSpPr>
          <p:cNvPr id="579" name="Google Shape;579;p34"/>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580" name="Google Shape;580;p34"/>
          <p:cNvSpPr txBox="1"/>
          <p:nvPr/>
        </p:nvSpPr>
        <p:spPr>
          <a:xfrm>
            <a:off x="519953" y="1100198"/>
            <a:ext cx="10183905" cy="643868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Arial"/>
              <a:buChar char="•"/>
            </a:pPr>
            <a:r>
              <a:rPr b="0" i="0" lang="el-GR" sz="1800" u="none" cap="none" strike="noStrike">
                <a:solidFill>
                  <a:schemeClr val="dk1"/>
                </a:solidFill>
                <a:latin typeface="Century Gothic"/>
                <a:ea typeface="Century Gothic"/>
                <a:cs typeface="Century Gothic"/>
                <a:sym typeface="Century Gothic"/>
              </a:rPr>
              <a:t>Γενικά</a:t>
            </a:r>
            <a:endParaRPr b="0" i="0" sz="1800" u="none" cap="none" strike="noStrike">
              <a:solidFill>
                <a:schemeClr val="dk1"/>
              </a:solidFill>
              <a:latin typeface="Century Gothic"/>
              <a:ea typeface="Century Gothic"/>
              <a:cs typeface="Century Gothic"/>
              <a:sym typeface="Century Gothic"/>
            </a:endParaRPr>
          </a:p>
          <a:p>
            <a:pPr indent="-285750" lvl="1" marL="742950" marR="0" rtl="0" algn="l">
              <a:lnSpc>
                <a:spcPct val="100000"/>
              </a:lnSpc>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Περιουσιακά στοιχεία που βρίσκονται στους περισσότερους οργανισμούς</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lnSpc>
                <a:spcPct val="100000"/>
              </a:lnSpc>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Π.χ. ηλεκτρονικό ταχυδρομείο</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lnSpc>
                <a:spcPct val="100000"/>
              </a:lnSpc>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Πιθανές λίστες ελέγχου σε ολόκληρο τον κλάδο</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spcBef>
                <a:spcPts val="360"/>
              </a:spcBef>
              <a:spcAft>
                <a:spcPts val="0"/>
              </a:spcAft>
              <a:buClr>
                <a:schemeClr val="dk1"/>
              </a:buClr>
              <a:buSzPts val="1800"/>
              <a:buFont typeface="Arial"/>
              <a:buChar char="•"/>
            </a:pPr>
            <a:r>
              <a:rPr lang="el-GR" sz="1800">
                <a:solidFill>
                  <a:schemeClr val="dk1"/>
                </a:solidFill>
                <a:latin typeface="Century Gothic"/>
                <a:ea typeface="Century Gothic"/>
                <a:cs typeface="Century Gothic"/>
                <a:sym typeface="Century Gothic"/>
              </a:rPr>
              <a:t>Ιδιοσυγκρατική</a:t>
            </a:r>
            <a:endParaRPr sz="1800">
              <a:solidFill>
                <a:schemeClr val="dk1"/>
              </a:solidFill>
              <a:latin typeface="Century Gothic"/>
              <a:ea typeface="Century Gothic"/>
              <a:cs typeface="Century Gothic"/>
              <a:sym typeface="Century Gothic"/>
            </a:endParaRPr>
          </a:p>
          <a:p>
            <a:pPr indent="-285750" lvl="1" marL="742950" marR="0" rtl="0" algn="l">
              <a:lnSpc>
                <a:spcPct val="100000"/>
              </a:lnSpc>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Διακρίνονται σε έναν οργανισμό</a:t>
            </a:r>
            <a:endParaRPr b="0" i="0" sz="1600" u="none" cap="none" strike="noStrike">
              <a:solidFill>
                <a:schemeClr val="dk1"/>
              </a:solidFill>
              <a:latin typeface="Century Gothic"/>
              <a:ea typeface="Century Gothic"/>
              <a:cs typeface="Century Gothic"/>
              <a:sym typeface="Century Gothic"/>
            </a:endParaRPr>
          </a:p>
          <a:p>
            <a:pPr indent="-285750" lvl="2" marL="1200150" marR="0" rtl="0" algn="l">
              <a:spcBef>
                <a:spcPts val="280"/>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Π.χ. μεταγραφές φοιτητών</a:t>
            </a:r>
            <a:endParaRPr b="0" i="0" sz="1400" u="none" cap="none" strike="noStrike">
              <a:solidFill>
                <a:schemeClr val="dk1"/>
              </a:solidFill>
              <a:latin typeface="Century Gothic"/>
              <a:ea typeface="Century Gothic"/>
              <a:cs typeface="Century Gothic"/>
              <a:sym typeface="Century Gothic"/>
            </a:endParaRPr>
          </a:p>
          <a:p>
            <a:pPr indent="-285750" lvl="1" marL="742950" marR="0" rtl="0" algn="l">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Δύσκολη η ορθή ταυτοποίηση</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απαιτεί τον προσδιορισμό των διεργασιών, των διαδικασιών και των δραστηριοτήτων στον οργανισμό </a:t>
            </a:r>
            <a:endParaRPr b="0" i="0" sz="1600" u="none" cap="none" strike="noStrike">
              <a:solidFill>
                <a:schemeClr val="dk1"/>
              </a:solidFill>
              <a:latin typeface="Century Gothic"/>
              <a:ea typeface="Century Gothic"/>
              <a:cs typeface="Century Gothic"/>
              <a:sym typeface="Century Gothic"/>
            </a:endParaRPr>
          </a:p>
          <a:p>
            <a:pPr indent="-285750" lvl="2" marL="1200150" marR="0" rtl="0" algn="l">
              <a:spcBef>
                <a:spcPts val="280"/>
              </a:spcBef>
              <a:spcAft>
                <a:spcPts val="0"/>
              </a:spcAft>
              <a:buClr>
                <a:schemeClr val="dk1"/>
              </a:buClr>
              <a:buSzPts val="1400"/>
              <a:buFont typeface="Arial"/>
              <a:buChar char="–"/>
            </a:pPr>
            <a:r>
              <a:rPr b="0" i="0" lang="el-GR" sz="1400" u="none" cap="none" strike="noStrike">
                <a:solidFill>
                  <a:schemeClr val="dk1"/>
                </a:solidFill>
                <a:latin typeface="Century Gothic"/>
                <a:ea typeface="Century Gothic"/>
                <a:cs typeface="Century Gothic"/>
                <a:sym typeface="Century Gothic"/>
              </a:rPr>
              <a:t>Απαραίτητη σημαντική προσπάθεια και προσοχή στη λεπτομέρεια</a:t>
            </a:r>
            <a:endParaRPr b="0" i="0" sz="1400" u="none" cap="none" strike="noStrike">
              <a:solidFill>
                <a:schemeClr val="dk1"/>
              </a:solidFill>
              <a:latin typeface="Century Gothic"/>
              <a:ea typeface="Century Gothic"/>
              <a:cs typeface="Century Gothic"/>
              <a:sym typeface="Century Gothic"/>
            </a:endParaRPr>
          </a:p>
          <a:p>
            <a:pPr indent="-342900" lvl="2" marL="342900" marR="0" rtl="0" algn="l">
              <a:spcBef>
                <a:spcPts val="360"/>
              </a:spcBef>
              <a:spcAft>
                <a:spcPts val="0"/>
              </a:spcAft>
              <a:buClr>
                <a:schemeClr val="dk1"/>
              </a:buClr>
              <a:buSzPts val="1800"/>
              <a:buFont typeface="Arial"/>
              <a:buChar char="•"/>
            </a:pPr>
            <a:r>
              <a:rPr b="0" i="0" lang="el-GR" sz="1800" u="none" cap="none" strike="noStrike">
                <a:solidFill>
                  <a:schemeClr val="dk1"/>
                </a:solidFill>
                <a:latin typeface="Century Gothic"/>
                <a:ea typeface="Century Gothic"/>
                <a:cs typeface="Century Gothic"/>
                <a:sym typeface="Century Gothic"/>
              </a:rPr>
              <a:t>Δύο προσεγγίσεις</a:t>
            </a:r>
            <a:endParaRPr b="0" i="0" sz="1800" u="none" cap="none" strike="noStrike">
              <a:solidFill>
                <a:schemeClr val="dk1"/>
              </a:solidFill>
              <a:latin typeface="Century Gothic"/>
              <a:ea typeface="Century Gothic"/>
              <a:cs typeface="Century Gothic"/>
              <a:sym typeface="Century Gothic"/>
            </a:endParaRPr>
          </a:p>
          <a:p>
            <a:pPr indent="-342900" lvl="3" marL="800100" marR="0" rtl="0" algn="l">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Από κάτω προς τα πάνω</a:t>
            </a:r>
            <a:endParaRPr b="0" i="0" sz="1600" u="none" cap="none" strike="noStrike">
              <a:solidFill>
                <a:schemeClr val="dk1"/>
              </a:solidFill>
              <a:latin typeface="Century Gothic"/>
              <a:ea typeface="Century Gothic"/>
              <a:cs typeface="Century Gothic"/>
              <a:sym typeface="Century Gothic"/>
            </a:endParaRPr>
          </a:p>
          <a:p>
            <a:pPr indent="-342900" lvl="4" marL="1257300" marR="0" rtl="0" algn="l">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Συζήτηση με συναδέλφους/ Καμπύλη μάθησης</a:t>
            </a:r>
            <a:endParaRPr b="0" i="0" sz="1600" u="none" cap="none" strike="noStrike">
              <a:solidFill>
                <a:schemeClr val="dk1"/>
              </a:solidFill>
              <a:latin typeface="Century Gothic"/>
              <a:ea typeface="Century Gothic"/>
              <a:cs typeface="Century Gothic"/>
              <a:sym typeface="Century Gothic"/>
            </a:endParaRPr>
          </a:p>
          <a:p>
            <a:pPr indent="-342900" lvl="4" marL="1257300" marR="0" rtl="0" algn="l">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Μάθετε τις εσωτερικές λειτουργίες της εταιρείας/ Γνώση των εργαζομένων</a:t>
            </a:r>
            <a:endParaRPr b="0" i="0" sz="1600" u="none" cap="none" strike="noStrike">
              <a:solidFill>
                <a:schemeClr val="dk1"/>
              </a:solidFill>
              <a:latin typeface="Century Gothic"/>
              <a:ea typeface="Century Gothic"/>
              <a:cs typeface="Century Gothic"/>
              <a:sym typeface="Century Gothic"/>
            </a:endParaRPr>
          </a:p>
          <a:p>
            <a:pPr indent="-342900" lvl="3" marL="800100" marR="0" rtl="0" algn="l">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Από πάνω προς τα κάτω</a:t>
            </a:r>
            <a:endParaRPr b="0" i="0" sz="1600" u="none" cap="none" strike="noStrike">
              <a:solidFill>
                <a:schemeClr val="dk1"/>
              </a:solidFill>
              <a:latin typeface="Century Gothic"/>
              <a:ea typeface="Century Gothic"/>
              <a:cs typeface="Century Gothic"/>
              <a:sym typeface="Century Gothic"/>
            </a:endParaRPr>
          </a:p>
          <a:p>
            <a:pPr indent="-342900" lvl="4" marL="1257300" marR="0" rtl="0" algn="l">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«Σχετικά με εμάς» στην ιστοσελίδα/ Ετήσιες εκθέσεις</a:t>
            </a:r>
            <a:endParaRPr b="0" i="0" sz="1600" u="none" cap="none" strike="noStrike">
              <a:solidFill>
                <a:schemeClr val="dk1"/>
              </a:solidFill>
              <a:latin typeface="Century Gothic"/>
              <a:ea typeface="Century Gothic"/>
              <a:cs typeface="Century Gothic"/>
              <a:sym typeface="Century Gothic"/>
            </a:endParaRPr>
          </a:p>
          <a:p>
            <a:pPr indent="-342900" lvl="4" marL="1257300" marR="0" rtl="0" algn="l">
              <a:spcBef>
                <a:spcPts val="320"/>
              </a:spcBef>
              <a:spcAft>
                <a:spcPts val="0"/>
              </a:spcAft>
              <a:buClr>
                <a:schemeClr val="dk1"/>
              </a:buClr>
              <a:buSzPts val="1600"/>
              <a:buFont typeface="Arial"/>
              <a:buChar char="•"/>
            </a:pPr>
            <a:r>
              <a:rPr b="0" i="0" lang="el-GR" sz="1600" u="none" cap="none" strike="noStrike">
                <a:solidFill>
                  <a:schemeClr val="dk1"/>
                </a:solidFill>
                <a:latin typeface="Century Gothic"/>
                <a:ea typeface="Century Gothic"/>
                <a:cs typeface="Century Gothic"/>
                <a:sym typeface="Century Gothic"/>
              </a:rPr>
              <a:t>Δήλωση οράματος/Δήλωση αποστολής</a:t>
            </a:r>
            <a:endParaRPr b="0" i="0" sz="1400" u="none" cap="none" strike="noStrike">
              <a:solidFill>
                <a:schemeClr val="dk1"/>
              </a:solidFill>
              <a:latin typeface="Century Gothic"/>
              <a:ea typeface="Century Gothic"/>
              <a:cs typeface="Century Gothic"/>
              <a:sym typeface="Century Gothic"/>
            </a:endParaRPr>
          </a:p>
          <a:p>
            <a:pPr indent="-76200" lvl="2" marL="114300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76200" lvl="2" marL="114300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5"/>
          <p:cNvSpPr txBox="1"/>
          <p:nvPr>
            <p:ph type="title"/>
          </p:nvPr>
        </p:nvSpPr>
        <p:spPr>
          <a:xfrm>
            <a:off x="882127" y="67236"/>
            <a:ext cx="10058400" cy="101301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7CC5"/>
                </a:solidFill>
                <a:latin typeface="Arial"/>
                <a:ea typeface="Arial"/>
                <a:cs typeface="Arial"/>
                <a:sym typeface="Arial"/>
              </a:rPr>
              <a:t>Οργανωτικά περιουσιακά στοιχεία</a:t>
            </a:r>
            <a:br>
              <a:rPr lang="el-GR" sz="3600">
                <a:solidFill>
                  <a:srgbClr val="007CC5"/>
                </a:solidFill>
                <a:latin typeface="Arial"/>
                <a:ea typeface="Arial"/>
                <a:cs typeface="Arial"/>
                <a:sym typeface="Arial"/>
              </a:rPr>
            </a:br>
            <a:endParaRPr sz="3600">
              <a:solidFill>
                <a:srgbClr val="00B0F0"/>
              </a:solidFill>
            </a:endParaRPr>
          </a:p>
        </p:txBody>
      </p:sp>
      <p:sp>
        <p:nvSpPr>
          <p:cNvPr id="586" name="Google Shape;586;p35"/>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pic>
        <p:nvPicPr>
          <p:cNvPr descr="Image result for organization assets used in system" id="587" name="Google Shape;587;p35"/>
          <p:cNvPicPr preferRelativeResize="0"/>
          <p:nvPr/>
        </p:nvPicPr>
        <p:blipFill rotWithShape="1">
          <a:blip r:embed="rId3">
            <a:alphaModFix/>
          </a:blip>
          <a:srcRect b="0" l="0" r="0" t="0"/>
          <a:stretch/>
        </p:blipFill>
        <p:spPr>
          <a:xfrm>
            <a:off x="327211" y="1080247"/>
            <a:ext cx="5114366" cy="3835775"/>
          </a:xfrm>
          <a:prstGeom prst="rect">
            <a:avLst/>
          </a:prstGeom>
          <a:noFill/>
          <a:ln>
            <a:noFill/>
          </a:ln>
        </p:spPr>
      </p:pic>
      <p:graphicFrame>
        <p:nvGraphicFramePr>
          <p:cNvPr id="588" name="Google Shape;588;p35"/>
          <p:cNvGraphicFramePr/>
          <p:nvPr/>
        </p:nvGraphicFramePr>
        <p:xfrm>
          <a:off x="5535709" y="2198146"/>
          <a:ext cx="3000000" cy="3000000"/>
        </p:xfrm>
        <a:graphic>
          <a:graphicData uri="http://schemas.openxmlformats.org/drawingml/2006/table">
            <a:tbl>
              <a:tblPr bandRow="1" firstRow="1">
                <a:noFill/>
                <a:tableStyleId>{B664FD22-F868-4D23-93B8-79574BB62811}</a:tableStyleId>
              </a:tblPr>
              <a:tblGrid>
                <a:gridCol w="1779500"/>
                <a:gridCol w="1905925"/>
                <a:gridCol w="1378425"/>
                <a:gridCol w="1431075"/>
              </a:tblGrid>
              <a:tr h="268250">
                <a:tc>
                  <a:txBody>
                    <a:bodyPr/>
                    <a:lstStyle/>
                    <a:p>
                      <a:pPr indent="0" lvl="0" marL="0" marR="0" rtl="0" algn="l">
                        <a:spcBef>
                          <a:spcPts val="0"/>
                        </a:spcBef>
                        <a:spcAft>
                          <a:spcPts val="0"/>
                        </a:spcAft>
                        <a:buNone/>
                      </a:pPr>
                      <a:r>
                        <a:rPr lang="el-GR" sz="1400"/>
                        <a:t>Περιουσιακό στοιχείο</a:t>
                      </a:r>
                      <a:endParaRPr sz="1400"/>
                    </a:p>
                  </a:txBody>
                  <a:tcPr marT="45725" marB="45725" marR="91450" marL="91450"/>
                </a:tc>
                <a:tc>
                  <a:txBody>
                    <a:bodyPr/>
                    <a:lstStyle/>
                    <a:p>
                      <a:pPr indent="0" lvl="0" marL="0" marR="0" rtl="0" algn="l">
                        <a:spcBef>
                          <a:spcPts val="0"/>
                        </a:spcBef>
                        <a:spcAft>
                          <a:spcPts val="0"/>
                        </a:spcAft>
                        <a:buNone/>
                      </a:pPr>
                      <a:r>
                        <a:rPr lang="el-GR" sz="1400"/>
                        <a:t>Τύπος περιουσιακού στοιχείου</a:t>
                      </a:r>
                      <a:endParaRPr sz="1400"/>
                    </a:p>
                  </a:txBody>
                  <a:tcPr marT="45725" marB="45725" marR="91450" marL="91450"/>
                </a:tc>
                <a:tc>
                  <a:txBody>
                    <a:bodyPr/>
                    <a:lstStyle/>
                    <a:p>
                      <a:pPr indent="0" lvl="0" marL="0" marR="0" rtl="0" algn="l">
                        <a:spcBef>
                          <a:spcPts val="0"/>
                        </a:spcBef>
                        <a:spcAft>
                          <a:spcPts val="0"/>
                        </a:spcAft>
                        <a:buNone/>
                      </a:pPr>
                      <a:r>
                        <a:rPr lang="el-GR" sz="1400"/>
                        <a:t>Ευαισθησία</a:t>
                      </a:r>
                      <a:endParaRPr sz="1400"/>
                    </a:p>
                  </a:txBody>
                  <a:tcPr marT="45725" marB="45725" marR="91450" marL="91450"/>
                </a:tc>
                <a:tc>
                  <a:txBody>
                    <a:bodyPr/>
                    <a:lstStyle/>
                    <a:p>
                      <a:pPr indent="0" lvl="0" marL="0" marR="0" rtl="0" algn="l">
                        <a:spcBef>
                          <a:spcPts val="0"/>
                        </a:spcBef>
                        <a:spcAft>
                          <a:spcPts val="0"/>
                        </a:spcAft>
                        <a:buNone/>
                      </a:pPr>
                      <a:r>
                        <a:rPr lang="el-GR" sz="1400"/>
                        <a:t>Κρισιμότητα</a:t>
                      </a:r>
                      <a:endParaRPr sz="1400"/>
                    </a:p>
                  </a:txBody>
                  <a:tcPr marT="45725" marB="45725" marR="91450" marL="91450"/>
                </a:tc>
              </a:tr>
              <a:tr h="463025">
                <a:tc>
                  <a:txBody>
                    <a:bodyPr/>
                    <a:lstStyle/>
                    <a:p>
                      <a:pPr indent="0" lvl="0" marL="0" marR="0" rtl="0" algn="l">
                        <a:spcBef>
                          <a:spcPts val="0"/>
                        </a:spcBef>
                        <a:spcAft>
                          <a:spcPts val="0"/>
                        </a:spcAft>
                        <a:buNone/>
                      </a:pPr>
                      <a:r>
                        <a:rPr lang="el-GR" sz="1400"/>
                        <a:t>Φορητός υπολογιστής</a:t>
                      </a:r>
                      <a:endParaRPr sz="1400"/>
                    </a:p>
                  </a:txBody>
                  <a:tcPr marT="45725" marB="45725" marR="91450" marL="91450"/>
                </a:tc>
                <a:tc>
                  <a:txBody>
                    <a:bodyPr/>
                    <a:lstStyle/>
                    <a:p>
                      <a:pPr indent="0" lvl="0" marL="0" marR="0" rtl="0" algn="l">
                        <a:spcBef>
                          <a:spcPts val="0"/>
                        </a:spcBef>
                        <a:spcAft>
                          <a:spcPts val="0"/>
                        </a:spcAft>
                        <a:buNone/>
                      </a:pPr>
                      <a:r>
                        <a:rPr lang="el-GR" sz="1400"/>
                        <a:t>Περιουσιακό στοιχείο υλικού</a:t>
                      </a:r>
                      <a:endParaRPr sz="1400"/>
                    </a:p>
                  </a:txBody>
                  <a:tcPr marT="45725" marB="45725" marR="91450" marL="91450"/>
                </a:tc>
                <a:tc>
                  <a:txBody>
                    <a:bodyPr/>
                    <a:lstStyle/>
                    <a:p>
                      <a:pPr indent="0" lvl="0" marL="0" marR="0" rtl="0" algn="l">
                        <a:spcBef>
                          <a:spcPts val="0"/>
                        </a:spcBef>
                        <a:spcAft>
                          <a:spcPts val="0"/>
                        </a:spcAft>
                        <a:buNone/>
                      </a:pPr>
                      <a:r>
                        <a:rPr lang="el-GR" sz="1400"/>
                        <a:t>Περιορισμένο</a:t>
                      </a:r>
                      <a:endParaRPr sz="1400"/>
                    </a:p>
                  </a:txBody>
                  <a:tcPr marT="45725" marB="45725" marR="91450" marL="91450"/>
                </a:tc>
                <a:tc>
                  <a:txBody>
                    <a:bodyPr/>
                    <a:lstStyle/>
                    <a:p>
                      <a:pPr indent="0" lvl="0" marL="0" marR="0" rtl="0" algn="l">
                        <a:spcBef>
                          <a:spcPts val="0"/>
                        </a:spcBef>
                        <a:spcAft>
                          <a:spcPts val="0"/>
                        </a:spcAft>
                        <a:buNone/>
                      </a:pPr>
                      <a:r>
                        <a:rPr lang="el-GR" sz="1400"/>
                        <a:t>Απαιτείται</a:t>
                      </a:r>
                      <a:endParaRPr sz="1400"/>
                    </a:p>
                  </a:txBody>
                  <a:tcPr marT="45725" marB="45725" marR="91450" marL="91450"/>
                </a:tc>
              </a:tr>
              <a:tr h="463025">
                <a:tc>
                  <a:txBody>
                    <a:bodyPr/>
                    <a:lstStyle/>
                    <a:p>
                      <a:pPr indent="0" lvl="0" marL="0" marR="0" rtl="0" algn="l">
                        <a:spcBef>
                          <a:spcPts val="0"/>
                        </a:spcBef>
                        <a:spcAft>
                          <a:spcPts val="0"/>
                        </a:spcAft>
                        <a:buNone/>
                      </a:pPr>
                      <a:r>
                        <a:rPr lang="el-GR" sz="1400"/>
                        <a:t>Βαθμοί μαθητών</a:t>
                      </a:r>
                      <a:endParaRPr sz="1400"/>
                    </a:p>
                  </a:txBody>
                  <a:tcPr marT="45725" marB="45725" marR="91450" marL="91450"/>
                </a:tc>
                <a:tc>
                  <a:txBody>
                    <a:bodyPr/>
                    <a:lstStyle/>
                    <a:p>
                      <a:pPr indent="0" lvl="0" marL="0" marR="0" rtl="0" algn="l">
                        <a:spcBef>
                          <a:spcPts val="0"/>
                        </a:spcBef>
                        <a:spcAft>
                          <a:spcPts val="0"/>
                        </a:spcAft>
                        <a:buNone/>
                      </a:pPr>
                      <a:r>
                        <a:rPr lang="el-GR" sz="1400"/>
                        <a:t>Πληροφοριακό περιουσιακό στοιχείο</a:t>
                      </a:r>
                      <a:endParaRPr sz="1400"/>
                    </a:p>
                  </a:txBody>
                  <a:tcPr marT="45725" marB="45725" marR="91450" marL="91450"/>
                </a:tc>
                <a:tc>
                  <a:txBody>
                    <a:bodyPr/>
                    <a:lstStyle/>
                    <a:p>
                      <a:pPr indent="0" lvl="0" marL="0" marR="0" rtl="0" algn="l">
                        <a:spcBef>
                          <a:spcPts val="0"/>
                        </a:spcBef>
                        <a:spcAft>
                          <a:spcPts val="0"/>
                        </a:spcAft>
                        <a:buNone/>
                      </a:pPr>
                      <a:r>
                        <a:rPr lang="el-GR" sz="1400"/>
                        <a:t>Περιορισμένο</a:t>
                      </a:r>
                      <a:endParaRPr sz="1400"/>
                    </a:p>
                  </a:txBody>
                  <a:tcPr marT="45725" marB="45725" marR="91450" marL="91450"/>
                </a:tc>
                <a:tc>
                  <a:txBody>
                    <a:bodyPr/>
                    <a:lstStyle/>
                    <a:p>
                      <a:pPr indent="0" lvl="0" marL="0" marR="0" rtl="0" algn="l">
                        <a:spcBef>
                          <a:spcPts val="0"/>
                        </a:spcBef>
                        <a:spcAft>
                          <a:spcPts val="0"/>
                        </a:spcAft>
                        <a:buNone/>
                      </a:pPr>
                      <a:r>
                        <a:rPr lang="el-GR" sz="1400"/>
                        <a:t>Βασικό</a:t>
                      </a:r>
                      <a:endParaRPr sz="1400"/>
                    </a:p>
                  </a:txBody>
                  <a:tcPr marT="45725" marB="45725" marR="91450" marL="91450"/>
                </a:tc>
              </a:tr>
              <a:tr h="463025">
                <a:tc>
                  <a:txBody>
                    <a:bodyPr/>
                    <a:lstStyle/>
                    <a:p>
                      <a:pPr indent="0" lvl="0" marL="0" marR="0" rtl="0" algn="l">
                        <a:spcBef>
                          <a:spcPts val="0"/>
                        </a:spcBef>
                        <a:spcAft>
                          <a:spcPts val="0"/>
                        </a:spcAft>
                        <a:buNone/>
                      </a:pPr>
                      <a:r>
                        <a:rPr lang="el-GR" sz="1400"/>
                        <a:t>Smith Richard- - Αναλυτής ασφαλείας </a:t>
                      </a:r>
                      <a:endParaRPr sz="1400"/>
                    </a:p>
                  </a:txBody>
                  <a:tcPr marT="45725" marB="45725" marR="91450" marL="91450"/>
                </a:tc>
                <a:tc>
                  <a:txBody>
                    <a:bodyPr/>
                    <a:lstStyle/>
                    <a:p>
                      <a:pPr indent="0" lvl="0" marL="0" marR="0" rtl="0" algn="l">
                        <a:spcBef>
                          <a:spcPts val="0"/>
                        </a:spcBef>
                        <a:spcAft>
                          <a:spcPts val="0"/>
                        </a:spcAft>
                        <a:buNone/>
                      </a:pPr>
                      <a:r>
                        <a:rPr lang="el-GR" sz="1400"/>
                        <a:t>Περιουσιακό στοιχείο προσωπικού</a:t>
                      </a:r>
                      <a:endParaRPr sz="1400"/>
                    </a:p>
                  </a:txBody>
                  <a:tcPr marT="45725" marB="45725" marR="91450" marL="91450"/>
                </a:tc>
                <a:tc>
                  <a:txBody>
                    <a:bodyPr/>
                    <a:lstStyle/>
                    <a:p>
                      <a:pPr indent="0" lvl="0" marL="0" marR="0" rtl="0" algn="l">
                        <a:spcBef>
                          <a:spcPts val="0"/>
                        </a:spcBef>
                        <a:spcAft>
                          <a:spcPts val="0"/>
                        </a:spcAft>
                        <a:buNone/>
                      </a:pPr>
                      <a:r>
                        <a:rPr lang="el-GR" sz="1400"/>
                        <a:t>Περιορισμένο</a:t>
                      </a:r>
                      <a:endParaRPr sz="1400"/>
                    </a:p>
                  </a:txBody>
                  <a:tcPr marT="45725" marB="45725" marR="91450" marL="91450"/>
                </a:tc>
                <a:tc>
                  <a:txBody>
                    <a:bodyPr/>
                    <a:lstStyle/>
                    <a:p>
                      <a:pPr indent="0" lvl="0" marL="0" marR="0" rtl="0" algn="l">
                        <a:spcBef>
                          <a:spcPts val="0"/>
                        </a:spcBef>
                        <a:spcAft>
                          <a:spcPts val="0"/>
                        </a:spcAft>
                        <a:buNone/>
                      </a:pPr>
                      <a:r>
                        <a:rPr lang="el-GR" sz="1400"/>
                        <a:t>Απαιτείται</a:t>
                      </a:r>
                      <a:endParaRPr sz="1400"/>
                    </a:p>
                  </a:txBody>
                  <a:tcPr marT="45725" marB="45725" marR="91450" marL="91450"/>
                </a:tc>
              </a:tr>
              <a:tr h="463025">
                <a:tc>
                  <a:txBody>
                    <a:bodyPr/>
                    <a:lstStyle/>
                    <a:p>
                      <a:pPr indent="0" lvl="0" marL="0" marR="0" rtl="0" algn="l">
                        <a:spcBef>
                          <a:spcPts val="0"/>
                        </a:spcBef>
                        <a:spcAft>
                          <a:spcPts val="0"/>
                        </a:spcAft>
                        <a:buNone/>
                      </a:pPr>
                      <a:r>
                        <a:rPr lang="el-GR" sz="1400"/>
                        <a:t>Microsoft Office Suite/moodle</a:t>
                      </a:r>
                      <a:endParaRPr sz="1400"/>
                    </a:p>
                  </a:txBody>
                  <a:tcPr marT="45725" marB="45725" marR="91450" marL="91450"/>
                </a:tc>
                <a:tc>
                  <a:txBody>
                    <a:bodyPr/>
                    <a:lstStyle/>
                    <a:p>
                      <a:pPr indent="0" lvl="0" marL="0" marR="0" rtl="0" algn="l">
                        <a:spcBef>
                          <a:spcPts val="0"/>
                        </a:spcBef>
                        <a:spcAft>
                          <a:spcPts val="0"/>
                        </a:spcAft>
                        <a:buNone/>
                      </a:pPr>
                      <a:r>
                        <a:rPr lang="el-GR" sz="1400"/>
                        <a:t>Περιουσιακό στοιχείο λογισμικού</a:t>
                      </a:r>
                      <a:endParaRPr sz="1400"/>
                    </a:p>
                  </a:txBody>
                  <a:tcPr marT="45725" marB="45725" marR="91450" marL="91450"/>
                </a:tc>
                <a:tc>
                  <a:txBody>
                    <a:bodyPr/>
                    <a:lstStyle/>
                    <a:p>
                      <a:pPr indent="0" lvl="0" marL="0" marR="0" rtl="0" algn="l">
                        <a:spcBef>
                          <a:spcPts val="0"/>
                        </a:spcBef>
                        <a:spcAft>
                          <a:spcPts val="0"/>
                        </a:spcAft>
                        <a:buNone/>
                      </a:pPr>
                      <a:r>
                        <a:rPr lang="el-GR" sz="1400"/>
                        <a:t>Χωρίς περιορισμούς</a:t>
                      </a:r>
                      <a:endParaRPr sz="1400"/>
                    </a:p>
                  </a:txBody>
                  <a:tcPr marT="45725" marB="45725" marR="91450" marL="91450"/>
                </a:tc>
                <a:tc>
                  <a:txBody>
                    <a:bodyPr/>
                    <a:lstStyle/>
                    <a:p>
                      <a:pPr indent="0" lvl="0" marL="0" marR="0" rtl="0" algn="l">
                        <a:spcBef>
                          <a:spcPts val="0"/>
                        </a:spcBef>
                        <a:spcAft>
                          <a:spcPts val="0"/>
                        </a:spcAft>
                        <a:buNone/>
                      </a:pPr>
                      <a:r>
                        <a:rPr lang="el-GR" sz="1400"/>
                        <a:t>Αναστέλλοντα</a:t>
                      </a:r>
                      <a:endParaRPr sz="1400"/>
                    </a:p>
                  </a:txBody>
                  <a:tcPr marT="45725" marB="45725" marR="91450" marL="91450"/>
                </a:tc>
              </a:tr>
              <a:tr h="463025">
                <a:tc>
                  <a:txBody>
                    <a:bodyPr/>
                    <a:lstStyle/>
                    <a:p>
                      <a:pPr indent="0" lvl="0" marL="0" marR="0" rtl="0" algn="l">
                        <a:lnSpc>
                          <a:spcPct val="100000"/>
                        </a:lnSpc>
                        <a:spcBef>
                          <a:spcPts val="0"/>
                        </a:spcBef>
                        <a:spcAft>
                          <a:spcPts val="0"/>
                        </a:spcAft>
                        <a:buClr>
                          <a:schemeClr val="dk1"/>
                        </a:buClr>
                        <a:buSzPts val="1400"/>
                        <a:buFont typeface="Century Gothic"/>
                        <a:buNone/>
                      </a:pPr>
                      <a:r>
                        <a:rPr lang="el-GR" sz="1400"/>
                        <a:t>Άδεια Microsoft Office</a:t>
                      </a:r>
                      <a:endParaRPr/>
                    </a:p>
                  </a:txBody>
                  <a:tcPr marT="45725" marB="45725" marR="91450" marL="91450"/>
                </a:tc>
                <a:tc>
                  <a:txBody>
                    <a:bodyPr/>
                    <a:lstStyle/>
                    <a:p>
                      <a:pPr indent="0" lvl="0" marL="0" marR="0" rtl="0" algn="l">
                        <a:spcBef>
                          <a:spcPts val="0"/>
                        </a:spcBef>
                        <a:spcAft>
                          <a:spcPts val="0"/>
                        </a:spcAft>
                        <a:buNone/>
                      </a:pPr>
                      <a:r>
                        <a:rPr lang="el-GR" sz="1400"/>
                        <a:t>Νομικό περιουσιακό στοιχείο</a:t>
                      </a:r>
                      <a:endParaRPr sz="1400"/>
                    </a:p>
                  </a:txBody>
                  <a:tcPr marT="45725" marB="45725" marR="91450" marL="91450"/>
                </a:tc>
                <a:tc>
                  <a:txBody>
                    <a:bodyPr/>
                    <a:lstStyle/>
                    <a:p>
                      <a:pPr indent="0" lvl="0" marL="0" marR="0" rtl="0" algn="l">
                        <a:spcBef>
                          <a:spcPts val="0"/>
                        </a:spcBef>
                        <a:spcAft>
                          <a:spcPts val="0"/>
                        </a:spcAft>
                        <a:buNone/>
                      </a:pPr>
                      <a:r>
                        <a:rPr lang="el-GR" sz="1400"/>
                        <a:t>Χωρίς περιορισμούς</a:t>
                      </a:r>
                      <a:endParaRPr sz="1400"/>
                    </a:p>
                  </a:txBody>
                  <a:tcPr marT="45725" marB="45725" marR="91450" marL="91450"/>
                </a:tc>
                <a:tc>
                  <a:txBody>
                    <a:bodyPr/>
                    <a:lstStyle/>
                    <a:p>
                      <a:pPr indent="0" lvl="0" marL="0" marR="0" rtl="0" algn="l">
                        <a:spcBef>
                          <a:spcPts val="0"/>
                        </a:spcBef>
                        <a:spcAft>
                          <a:spcPts val="0"/>
                        </a:spcAft>
                        <a:buNone/>
                      </a:pPr>
                      <a:r>
                        <a:rPr lang="el-GR" sz="1400"/>
                        <a:t>Απαιτείται</a:t>
                      </a:r>
                      <a:endParaRPr sz="1400"/>
                    </a:p>
                  </a:txBody>
                  <a:tcPr marT="45725" marB="45725" marR="91450" marL="91450"/>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36"/>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Απογραφή περιουσιακών στοιχείων</a:t>
            </a:r>
            <a:endParaRPr sz="3600">
              <a:solidFill>
                <a:srgbClr val="00B0F0"/>
              </a:solidFill>
            </a:endParaRPr>
          </a:p>
        </p:txBody>
      </p:sp>
      <p:graphicFrame>
        <p:nvGraphicFramePr>
          <p:cNvPr id="594" name="Google Shape;594;p36"/>
          <p:cNvGraphicFramePr/>
          <p:nvPr/>
        </p:nvGraphicFramePr>
        <p:xfrm>
          <a:off x="1386227" y="1378659"/>
          <a:ext cx="3000000" cy="3000000"/>
        </p:xfrm>
        <a:graphic>
          <a:graphicData uri="http://schemas.openxmlformats.org/drawingml/2006/table">
            <a:tbl>
              <a:tblPr bandRow="1" firstCol="1" firstRow="1">
                <a:noFill/>
                <a:tableStyleId>{B664FD22-F868-4D23-93B8-79574BB62811}</a:tableStyleId>
              </a:tblPr>
              <a:tblGrid>
                <a:gridCol w="830325"/>
                <a:gridCol w="1068650"/>
                <a:gridCol w="1817525"/>
                <a:gridCol w="1175725"/>
                <a:gridCol w="962300"/>
                <a:gridCol w="1175725"/>
                <a:gridCol w="1175725"/>
              </a:tblGrid>
              <a:tr h="673100">
                <a:tc>
                  <a:txBody>
                    <a:bodyPr/>
                    <a:lstStyle/>
                    <a:p>
                      <a:pPr indent="0" lvl="0" marL="0" marR="0" rtl="0" algn="ctr">
                        <a:lnSpc>
                          <a:spcPct val="115000"/>
                        </a:lnSpc>
                        <a:spcBef>
                          <a:spcPts val="0"/>
                        </a:spcBef>
                        <a:spcAft>
                          <a:spcPts val="0"/>
                        </a:spcAft>
                        <a:buNone/>
                      </a:pPr>
                      <a:r>
                        <a:rPr lang="el-GR" sz="1100"/>
                        <a:t>Όνομα περιουσιακού στοιχείου</a:t>
                      </a:r>
                      <a:endParaRPr sz="1100">
                        <a:latin typeface="Calibri"/>
                        <a:ea typeface="Calibri"/>
                        <a:cs typeface="Calibri"/>
                        <a:sym typeface="Calibri"/>
                      </a:endParaRPr>
                    </a:p>
                  </a:txBody>
                  <a:tcPr marT="34750" marB="34750" marR="65825" marL="65825"/>
                </a:tc>
                <a:tc>
                  <a:txBody>
                    <a:bodyPr/>
                    <a:lstStyle/>
                    <a:p>
                      <a:pPr indent="0" lvl="0" marL="0" marR="0" rtl="0" algn="ctr">
                        <a:lnSpc>
                          <a:spcPct val="115000"/>
                        </a:lnSpc>
                        <a:spcBef>
                          <a:spcPts val="0"/>
                        </a:spcBef>
                        <a:spcAft>
                          <a:spcPts val="0"/>
                        </a:spcAft>
                        <a:buNone/>
                      </a:pPr>
                      <a:r>
                        <a:rPr lang="el-GR" sz="1100"/>
                        <a:t>Κατηγορία</a:t>
                      </a:r>
                      <a:endParaRPr sz="1100">
                        <a:latin typeface="Calibri"/>
                        <a:ea typeface="Calibri"/>
                        <a:cs typeface="Calibri"/>
                        <a:sym typeface="Calibri"/>
                      </a:endParaRPr>
                    </a:p>
                  </a:txBody>
                  <a:tcPr marT="34750" marB="34750" marR="65825" marL="65825"/>
                </a:tc>
                <a:tc>
                  <a:txBody>
                    <a:bodyPr/>
                    <a:lstStyle/>
                    <a:p>
                      <a:pPr indent="0" lvl="0" marL="0" marR="0" rtl="0" algn="ctr">
                        <a:lnSpc>
                          <a:spcPct val="115000"/>
                        </a:lnSpc>
                        <a:spcBef>
                          <a:spcPts val="0"/>
                        </a:spcBef>
                        <a:spcAft>
                          <a:spcPts val="0"/>
                        </a:spcAft>
                        <a:buNone/>
                      </a:pPr>
                      <a:r>
                        <a:rPr lang="el-GR" sz="1100"/>
                        <a:t>ΑΝΑΛΥΤΙΚΑ ΣΤΟΙΧΕΙΑ</a:t>
                      </a:r>
                      <a:endParaRPr sz="1100">
                        <a:latin typeface="Calibri"/>
                        <a:ea typeface="Calibri"/>
                        <a:cs typeface="Calibri"/>
                        <a:sym typeface="Calibri"/>
                      </a:endParaRPr>
                    </a:p>
                  </a:txBody>
                  <a:tcPr marT="34750" marB="34750" marR="65825" marL="65825" anchor="ctr"/>
                </a:tc>
                <a:tc>
                  <a:txBody>
                    <a:bodyPr/>
                    <a:lstStyle/>
                    <a:p>
                      <a:pPr indent="0" lvl="0" marL="0" marR="0" rtl="0" algn="ctr">
                        <a:lnSpc>
                          <a:spcPct val="115000"/>
                        </a:lnSpc>
                        <a:spcBef>
                          <a:spcPts val="0"/>
                        </a:spcBef>
                        <a:spcAft>
                          <a:spcPts val="0"/>
                        </a:spcAft>
                        <a:buNone/>
                      </a:pPr>
                      <a:r>
                        <a:rPr lang="el-GR" sz="1100"/>
                        <a:t>ΠΙΘΑΝΟΣ ΙΔΙΟΚΤΗΤΗΣ</a:t>
                      </a:r>
                      <a:endParaRPr sz="1100">
                        <a:latin typeface="Calibri"/>
                        <a:ea typeface="Calibri"/>
                        <a:cs typeface="Calibri"/>
                        <a:sym typeface="Calibri"/>
                      </a:endParaRPr>
                    </a:p>
                  </a:txBody>
                  <a:tcPr marT="34750" marB="34750" marR="65825" marL="65825" anchor="ctr"/>
                </a:tc>
                <a:tc>
                  <a:txBody>
                    <a:bodyPr/>
                    <a:lstStyle/>
                    <a:p>
                      <a:pPr indent="0" lvl="0" marL="0" marR="0" rtl="0" algn="ctr">
                        <a:lnSpc>
                          <a:spcPct val="115000"/>
                        </a:lnSpc>
                        <a:spcBef>
                          <a:spcPts val="0"/>
                        </a:spcBef>
                        <a:spcAft>
                          <a:spcPts val="0"/>
                        </a:spcAft>
                        <a:buNone/>
                      </a:pPr>
                      <a:r>
                        <a:rPr lang="el-GR" sz="1100"/>
                        <a:t>Αποδεκτή χρήση </a:t>
                      </a:r>
                      <a:endParaRPr sz="1100">
                        <a:latin typeface="Calibri"/>
                        <a:ea typeface="Calibri"/>
                        <a:cs typeface="Calibri"/>
                        <a:sym typeface="Calibri"/>
                      </a:endParaRPr>
                    </a:p>
                  </a:txBody>
                  <a:tcPr marT="34750" marB="34750" marR="65825" marL="65825" anchor="ctr"/>
                </a:tc>
                <a:tc>
                  <a:txBody>
                    <a:bodyPr/>
                    <a:lstStyle/>
                    <a:p>
                      <a:pPr indent="0" lvl="0" marL="0" marR="0" rtl="0" algn="ctr">
                        <a:lnSpc>
                          <a:spcPct val="115000"/>
                        </a:lnSpc>
                        <a:spcBef>
                          <a:spcPts val="0"/>
                        </a:spcBef>
                        <a:spcAft>
                          <a:spcPts val="0"/>
                        </a:spcAft>
                        <a:buNone/>
                      </a:pPr>
                      <a:r>
                        <a:rPr lang="el-GR" sz="1100"/>
                        <a:t>Απαιτούμενη προστασία</a:t>
                      </a:r>
                      <a:endParaRPr sz="1100">
                        <a:latin typeface="Calibri"/>
                        <a:ea typeface="Calibri"/>
                        <a:cs typeface="Calibri"/>
                        <a:sym typeface="Calibri"/>
                      </a:endParaRPr>
                    </a:p>
                  </a:txBody>
                  <a:tcPr marT="34750" marB="34750" marR="65825" marL="65825"/>
                </a:tc>
                <a:tc>
                  <a:txBody>
                    <a:bodyPr/>
                    <a:lstStyle/>
                    <a:p>
                      <a:pPr indent="0" lvl="0" marL="0" marR="0" rtl="0" algn="ctr">
                        <a:lnSpc>
                          <a:spcPct val="115000"/>
                        </a:lnSpc>
                        <a:spcBef>
                          <a:spcPts val="0"/>
                        </a:spcBef>
                        <a:spcAft>
                          <a:spcPts val="0"/>
                        </a:spcAft>
                        <a:buNone/>
                      </a:pPr>
                      <a:r>
                        <a:rPr lang="el-GR" sz="1100"/>
                        <a:t>Ευαισθησία/</a:t>
                      </a:r>
                      <a:endParaRPr/>
                    </a:p>
                    <a:p>
                      <a:pPr indent="0" lvl="0" marL="0" marR="0" rtl="0" algn="ctr">
                        <a:lnSpc>
                          <a:spcPct val="115000"/>
                        </a:lnSpc>
                        <a:spcBef>
                          <a:spcPts val="0"/>
                        </a:spcBef>
                        <a:spcAft>
                          <a:spcPts val="0"/>
                        </a:spcAft>
                        <a:buNone/>
                      </a:pPr>
                      <a:r>
                        <a:rPr lang="el-GR" sz="1100"/>
                        <a:t>Κρισιμότητα</a:t>
                      </a:r>
                      <a:endParaRPr sz="1100">
                        <a:latin typeface="Calibri"/>
                        <a:ea typeface="Calibri"/>
                        <a:cs typeface="Calibri"/>
                        <a:sym typeface="Calibri"/>
                      </a:endParaRPr>
                    </a:p>
                  </a:txBody>
                  <a:tcPr marT="34750" marB="34750" marR="65825" marL="65825"/>
                </a:tc>
              </a:tr>
              <a:tr h="2135200">
                <a:tc>
                  <a:txBody>
                    <a:bodyPr/>
                    <a:lstStyle/>
                    <a:p>
                      <a:pPr indent="0" lvl="0" marL="0" marR="0" rtl="0" algn="l">
                        <a:lnSpc>
                          <a:spcPct val="115000"/>
                        </a:lnSpc>
                        <a:spcBef>
                          <a:spcPts val="0"/>
                        </a:spcBef>
                        <a:spcAft>
                          <a:spcPts val="0"/>
                        </a:spcAft>
                        <a:buNone/>
                      </a:pPr>
                      <a:r>
                        <a:rPr lang="el-GR" sz="1100"/>
                        <a:t> </a:t>
                      </a:r>
                      <a:endParaRPr sz="1100">
                        <a:latin typeface="Calibri"/>
                        <a:ea typeface="Calibri"/>
                        <a:cs typeface="Calibri"/>
                        <a:sym typeface="Calibri"/>
                      </a:endParaRPr>
                    </a:p>
                  </a:txBody>
                  <a:tcPr marT="34750" marB="34750" marR="65825" marL="65825"/>
                </a:tc>
                <a:tc>
                  <a:txBody>
                    <a:bodyPr/>
                    <a:lstStyle/>
                    <a:p>
                      <a:pPr indent="0" lvl="0" marL="0" marR="0" rtl="0" algn="l">
                        <a:lnSpc>
                          <a:spcPct val="115000"/>
                        </a:lnSpc>
                        <a:spcBef>
                          <a:spcPts val="0"/>
                        </a:spcBef>
                        <a:spcAft>
                          <a:spcPts val="0"/>
                        </a:spcAft>
                        <a:buNone/>
                      </a:pPr>
                      <a:r>
                        <a:rPr lang="el-GR" sz="1100"/>
                        <a:t> </a:t>
                      </a:r>
                      <a:endParaRPr sz="1100">
                        <a:latin typeface="Calibri"/>
                        <a:ea typeface="Calibri"/>
                        <a:cs typeface="Calibri"/>
                        <a:sym typeface="Calibri"/>
                      </a:endParaRPr>
                    </a:p>
                  </a:txBody>
                  <a:tcPr marT="34750" marB="34750" marR="65825" marL="65825"/>
                </a:tc>
                <a:tc>
                  <a:txBody>
                    <a:bodyPr/>
                    <a:lstStyle/>
                    <a:p>
                      <a:pPr indent="0" lvl="0" marL="0" marR="0" rtl="0" algn="l">
                        <a:lnSpc>
                          <a:spcPct val="115000"/>
                        </a:lnSpc>
                        <a:spcBef>
                          <a:spcPts val="0"/>
                        </a:spcBef>
                        <a:spcAft>
                          <a:spcPts val="0"/>
                        </a:spcAft>
                        <a:buNone/>
                      </a:pPr>
                      <a:r>
                        <a:rPr lang="el-GR" sz="1100"/>
                        <a:t> </a:t>
                      </a:r>
                      <a:endParaRPr sz="1100">
                        <a:latin typeface="Calibri"/>
                        <a:ea typeface="Calibri"/>
                        <a:cs typeface="Calibri"/>
                        <a:sym typeface="Calibri"/>
                      </a:endParaRPr>
                    </a:p>
                  </a:txBody>
                  <a:tcPr marT="34750" marB="34750" marR="65825" marL="65825" anchor="ctr"/>
                </a:tc>
                <a:tc>
                  <a:txBody>
                    <a:bodyPr/>
                    <a:lstStyle/>
                    <a:p>
                      <a:pPr indent="0" lvl="0" marL="0" marR="0" rtl="0" algn="l">
                        <a:lnSpc>
                          <a:spcPct val="115000"/>
                        </a:lnSpc>
                        <a:spcBef>
                          <a:spcPts val="0"/>
                        </a:spcBef>
                        <a:spcAft>
                          <a:spcPts val="0"/>
                        </a:spcAft>
                        <a:buNone/>
                      </a:pPr>
                      <a:r>
                        <a:rPr lang="el-GR" sz="1100"/>
                        <a:t> </a:t>
                      </a:r>
                      <a:endParaRPr sz="1100">
                        <a:latin typeface="Calibri"/>
                        <a:ea typeface="Calibri"/>
                        <a:cs typeface="Calibri"/>
                        <a:sym typeface="Calibri"/>
                      </a:endParaRPr>
                    </a:p>
                  </a:txBody>
                  <a:tcPr marT="34750" marB="34750" marR="65825" marL="65825" anchor="ctr"/>
                </a:tc>
                <a:tc>
                  <a:txBody>
                    <a:bodyPr/>
                    <a:lstStyle/>
                    <a:p>
                      <a:pPr indent="0" lvl="0" marL="0" marR="0" rtl="0" algn="l">
                        <a:lnSpc>
                          <a:spcPct val="115000"/>
                        </a:lnSpc>
                        <a:spcBef>
                          <a:spcPts val="0"/>
                        </a:spcBef>
                        <a:spcAft>
                          <a:spcPts val="0"/>
                        </a:spcAft>
                        <a:buNone/>
                      </a:pPr>
                      <a:r>
                        <a:rPr lang="el-GR" sz="1100"/>
                        <a:t>Read </a:t>
                      </a:r>
                      <a:endParaRPr/>
                    </a:p>
                    <a:p>
                      <a:pPr indent="0" lvl="0" marL="0" marR="0" rtl="0" algn="l">
                        <a:lnSpc>
                          <a:spcPct val="115000"/>
                        </a:lnSpc>
                        <a:spcBef>
                          <a:spcPts val="0"/>
                        </a:spcBef>
                        <a:spcAft>
                          <a:spcPts val="0"/>
                        </a:spcAft>
                        <a:buNone/>
                      </a:pPr>
                      <a:r>
                        <a:rPr lang="el-GR" sz="1100"/>
                        <a:t>Write </a:t>
                      </a:r>
                      <a:endParaRPr/>
                    </a:p>
                    <a:p>
                      <a:pPr indent="0" lvl="0" marL="0" marR="0" rtl="0" algn="l">
                        <a:lnSpc>
                          <a:spcPct val="115000"/>
                        </a:lnSpc>
                        <a:spcBef>
                          <a:spcPts val="0"/>
                        </a:spcBef>
                        <a:spcAft>
                          <a:spcPts val="0"/>
                        </a:spcAft>
                        <a:buNone/>
                      </a:pPr>
                      <a:r>
                        <a:rPr lang="el-GR" sz="1100"/>
                        <a:t>Edit </a:t>
                      </a:r>
                      <a:endParaRPr/>
                    </a:p>
                    <a:p>
                      <a:pPr indent="0" lvl="0" marL="0" marR="0" rtl="0" algn="l">
                        <a:lnSpc>
                          <a:spcPct val="115000"/>
                        </a:lnSpc>
                        <a:spcBef>
                          <a:spcPts val="0"/>
                        </a:spcBef>
                        <a:spcAft>
                          <a:spcPts val="0"/>
                        </a:spcAft>
                        <a:buNone/>
                      </a:pPr>
                      <a:r>
                        <a:rPr lang="el-GR" sz="1100"/>
                        <a:t>Distribution</a:t>
                      </a:r>
                      <a:endParaRPr/>
                    </a:p>
                    <a:p>
                      <a:pPr indent="0" lvl="0" marL="0" marR="0" rtl="0" algn="l">
                        <a:lnSpc>
                          <a:spcPct val="115000"/>
                        </a:lnSpc>
                        <a:spcBef>
                          <a:spcPts val="0"/>
                        </a:spcBef>
                        <a:spcAft>
                          <a:spcPts val="0"/>
                        </a:spcAft>
                        <a:buNone/>
                      </a:pPr>
                      <a:r>
                        <a:rPr lang="el-GR" sz="1100"/>
                        <a:t>Delete </a:t>
                      </a:r>
                      <a:endParaRPr/>
                    </a:p>
                    <a:p>
                      <a:pPr indent="0" lvl="0" marL="0" marR="0" rtl="0" algn="l">
                        <a:lnSpc>
                          <a:spcPct val="115000"/>
                        </a:lnSpc>
                        <a:spcBef>
                          <a:spcPts val="0"/>
                        </a:spcBef>
                        <a:spcAft>
                          <a:spcPts val="0"/>
                        </a:spcAft>
                        <a:buNone/>
                      </a:pPr>
                      <a:r>
                        <a:rPr lang="el-GR" sz="1100"/>
                        <a:t> </a:t>
                      </a:r>
                      <a:endParaRPr sz="1100">
                        <a:latin typeface="Calibri"/>
                        <a:ea typeface="Calibri"/>
                        <a:cs typeface="Calibri"/>
                        <a:sym typeface="Calibri"/>
                      </a:endParaRPr>
                    </a:p>
                  </a:txBody>
                  <a:tcPr marT="34750" marB="34750" marR="65825" marL="65825" anchor="ctr"/>
                </a:tc>
                <a:tc>
                  <a:txBody>
                    <a:bodyPr/>
                    <a:lstStyle/>
                    <a:p>
                      <a:pPr indent="0" lvl="0" marL="0" marR="0" rtl="0" algn="l">
                        <a:lnSpc>
                          <a:spcPct val="115000"/>
                        </a:lnSpc>
                        <a:spcBef>
                          <a:spcPts val="0"/>
                        </a:spcBef>
                        <a:spcAft>
                          <a:spcPts val="0"/>
                        </a:spcAft>
                        <a:buNone/>
                      </a:pPr>
                      <a:r>
                        <a:rPr lang="el-GR" sz="1100"/>
                        <a:t>C=H/M/L</a:t>
                      </a:r>
                      <a:endParaRPr/>
                    </a:p>
                    <a:p>
                      <a:pPr indent="0" lvl="0" marL="0" marR="0" rtl="0" algn="l">
                        <a:lnSpc>
                          <a:spcPct val="115000"/>
                        </a:lnSpc>
                        <a:spcBef>
                          <a:spcPts val="0"/>
                        </a:spcBef>
                        <a:spcAft>
                          <a:spcPts val="0"/>
                        </a:spcAft>
                        <a:buNone/>
                      </a:pPr>
                      <a:r>
                        <a:rPr lang="el-GR" sz="1100"/>
                        <a:t>I=H/M/L</a:t>
                      </a:r>
                      <a:endParaRPr/>
                    </a:p>
                    <a:p>
                      <a:pPr indent="0" lvl="0" marL="0" marR="0" rtl="0" algn="l">
                        <a:lnSpc>
                          <a:spcPct val="115000"/>
                        </a:lnSpc>
                        <a:spcBef>
                          <a:spcPts val="0"/>
                        </a:spcBef>
                        <a:spcAft>
                          <a:spcPts val="0"/>
                        </a:spcAft>
                        <a:buNone/>
                      </a:pPr>
                      <a:r>
                        <a:rPr lang="el-GR" sz="1100"/>
                        <a:t>A=H/M/L</a:t>
                      </a:r>
                      <a:endParaRPr sz="1100"/>
                    </a:p>
                  </a:txBody>
                  <a:tcPr marT="34750" marB="34750" marR="65825" marL="65825"/>
                </a:tc>
                <a:tc>
                  <a:txBody>
                    <a:bodyPr/>
                    <a:lstStyle/>
                    <a:p>
                      <a:pPr indent="0" lvl="0" marL="0" marR="0" rtl="0" algn="l">
                        <a:lnSpc>
                          <a:spcPct val="115000"/>
                        </a:lnSpc>
                        <a:spcBef>
                          <a:spcPts val="0"/>
                        </a:spcBef>
                        <a:spcAft>
                          <a:spcPts val="0"/>
                        </a:spcAft>
                        <a:buNone/>
                      </a:pPr>
                      <a:r>
                        <a:rPr lang="el-GR" sz="1100"/>
                        <a:t> </a:t>
                      </a:r>
                      <a:endParaRPr sz="1100">
                        <a:latin typeface="Calibri"/>
                        <a:ea typeface="Calibri"/>
                        <a:cs typeface="Calibri"/>
                        <a:sym typeface="Calibri"/>
                      </a:endParaRPr>
                    </a:p>
                  </a:txBody>
                  <a:tcPr marT="34750" marB="34750" marR="65825" marL="65825"/>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37"/>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B0F0"/>
              </a:buClr>
              <a:buSzPts val="2800"/>
              <a:buFont typeface="Book Antiqua"/>
              <a:buNone/>
            </a:pPr>
            <a:br>
              <a:rPr lang="el-GR" sz="2800">
                <a:solidFill>
                  <a:srgbClr val="00B0F0"/>
                </a:solidFill>
              </a:rPr>
            </a:br>
            <a:br>
              <a:rPr lang="el-GR" sz="2800">
                <a:solidFill>
                  <a:srgbClr val="00B0F0"/>
                </a:solidFill>
              </a:rPr>
            </a:br>
            <a:br>
              <a:rPr lang="el-GR" sz="2800">
                <a:solidFill>
                  <a:srgbClr val="00B0F0"/>
                </a:solidFill>
              </a:rPr>
            </a:br>
            <a:r>
              <a:rPr lang="el-GR" sz="2800">
                <a:solidFill>
                  <a:srgbClr val="00B0F0"/>
                </a:solidFill>
              </a:rPr>
              <a:t>Προσδιορισμός απειλών σχετικά με τα περιουσιακά στοιχεία</a:t>
            </a:r>
            <a:endParaRPr sz="2800">
              <a:solidFill>
                <a:srgbClr val="00B0F0"/>
              </a:solidFill>
            </a:endParaRPr>
          </a:p>
        </p:txBody>
      </p:sp>
      <p:sp>
        <p:nvSpPr>
          <p:cNvPr id="600" name="Google Shape;600;p37"/>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285750" lvl="2" marL="285750" rtl="0" algn="l">
              <a:lnSpc>
                <a:spcPct val="100000"/>
              </a:lnSpc>
              <a:spcBef>
                <a:spcPts val="0"/>
              </a:spcBef>
              <a:spcAft>
                <a:spcPts val="0"/>
              </a:spcAft>
              <a:buClr>
                <a:srgbClr val="000000"/>
              </a:buClr>
              <a:buSzPts val="1800"/>
              <a:buChar char="◦"/>
            </a:pPr>
            <a:r>
              <a:rPr lang="el-GR" sz="1800">
                <a:solidFill>
                  <a:srgbClr val="000000"/>
                </a:solidFill>
              </a:rPr>
              <a:t>Δυνατότητες, προθέσεις και μέθοδοι επίθεσης των αντιπάλων για την εκμετάλλευση ή την πρόκληση ζημίας σε περιουσιακά στοιχεία</a:t>
            </a:r>
            <a:endParaRPr/>
          </a:p>
          <a:p>
            <a:pPr indent="-285750" lvl="2" marL="285750" rtl="0" algn="l">
              <a:lnSpc>
                <a:spcPct val="100000"/>
              </a:lnSpc>
              <a:spcBef>
                <a:spcPts val="600"/>
              </a:spcBef>
              <a:spcAft>
                <a:spcPts val="0"/>
              </a:spcAft>
              <a:buClr>
                <a:srgbClr val="000000"/>
              </a:buClr>
              <a:buSzPts val="1400"/>
              <a:buChar char="◦"/>
            </a:pPr>
            <a:r>
              <a:rPr lang="el-GR">
                <a:solidFill>
                  <a:srgbClr val="000000"/>
                </a:solidFill>
              </a:rPr>
              <a:t>Ορισμός του NIST</a:t>
            </a:r>
            <a:endParaRPr>
              <a:solidFill>
                <a:srgbClr val="000000"/>
              </a:solidFill>
            </a:endParaRPr>
          </a:p>
          <a:p>
            <a:pPr indent="-285750" lvl="2" marL="285750" rtl="0" algn="l">
              <a:lnSpc>
                <a:spcPct val="100000"/>
              </a:lnSpc>
              <a:spcBef>
                <a:spcPts val="600"/>
              </a:spcBef>
              <a:spcAft>
                <a:spcPts val="0"/>
              </a:spcAft>
              <a:buClr>
                <a:srgbClr val="000000"/>
              </a:buClr>
              <a:buSzPts val="1800"/>
              <a:buChar char="◦"/>
            </a:pPr>
            <a:r>
              <a:rPr lang="el-GR" sz="1800">
                <a:solidFill>
                  <a:srgbClr val="000000"/>
                </a:solidFill>
              </a:rPr>
              <a:t>Οποιαδήποτε περίσταση ή γεγονός που μπορεί να επηρεάσει αρνητικά τις λειτουργίες και τα περιουσιακά στοιχεία του οργανισμού, τα άτομα, άλλους οργανισμούς ή το έθνος μέσω ενός συστήματος πληροφοριών μέσω μη εξουσιοδοτημένης πρόσβασης, καταστροφής, αποκάλυψης ή τροποποίησης πληροφοριών ή/και άρνησης παροχής υπηρεσιών.</a:t>
            </a:r>
            <a:endParaRPr/>
          </a:p>
          <a:p>
            <a:pPr indent="-285750" lvl="2" marL="285750" rtl="0" algn="l">
              <a:lnSpc>
                <a:spcPct val="100000"/>
              </a:lnSpc>
              <a:spcBef>
                <a:spcPts val="600"/>
              </a:spcBef>
              <a:spcAft>
                <a:spcPts val="0"/>
              </a:spcAft>
              <a:buClr>
                <a:srgbClr val="000000"/>
              </a:buClr>
              <a:buSzPts val="1400"/>
              <a:buChar char="◦"/>
            </a:pPr>
            <a:r>
              <a:rPr lang="el-GR">
                <a:solidFill>
                  <a:srgbClr val="000000"/>
                </a:solidFill>
              </a:rPr>
              <a:t>Στόχος</a:t>
            </a:r>
            <a:endParaRPr>
              <a:solidFill>
                <a:srgbClr val="000000"/>
              </a:solidFill>
            </a:endParaRPr>
          </a:p>
          <a:p>
            <a:pPr indent="0" lvl="1" marL="201168" rtl="0" algn="l">
              <a:lnSpc>
                <a:spcPct val="100000"/>
              </a:lnSpc>
              <a:spcBef>
                <a:spcPts val="600"/>
              </a:spcBef>
              <a:spcAft>
                <a:spcPts val="0"/>
              </a:spcAft>
              <a:buClr>
                <a:srgbClr val="000000"/>
              </a:buClr>
              <a:buSzPts val="1800"/>
              <a:buNone/>
            </a:pPr>
            <a:r>
              <a:rPr lang="el-GR">
                <a:solidFill>
                  <a:srgbClr val="000000"/>
                </a:solidFill>
              </a:rPr>
              <a:t>Μόλις εντοπιστούν τα περιουσιακά στοιχεία, προσδιορίστε τις απειλές για βέλτιστες επενδύσεις στην ασφάλεια των πληροφοριών.</a:t>
            </a:r>
            <a:endParaRPr/>
          </a:p>
          <a:p>
            <a:pPr indent="0" lvl="1" marL="201168" rtl="0" algn="l">
              <a:lnSpc>
                <a:spcPct val="100000"/>
              </a:lnSpc>
              <a:spcBef>
                <a:spcPts val="600"/>
              </a:spcBef>
              <a:spcAft>
                <a:spcPts val="0"/>
              </a:spcAft>
              <a:buClr>
                <a:srgbClr val="000000"/>
              </a:buClr>
              <a:buSzPts val="1800"/>
              <a:buNone/>
            </a:pPr>
            <a:r>
              <a:rPr lang="el-GR">
                <a:solidFill>
                  <a:srgbClr val="000000"/>
                </a:solidFill>
              </a:rPr>
              <a:t>	- Δεν απαιτείται προστασία εάν δεν αναμένεται βλάβη</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38"/>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Απειλές</a:t>
            </a:r>
            <a:endParaRPr sz="3600">
              <a:solidFill>
                <a:srgbClr val="00B0F0"/>
              </a:solidFill>
            </a:endParaRPr>
          </a:p>
        </p:txBody>
      </p:sp>
      <p:sp>
        <p:nvSpPr>
          <p:cNvPr id="606" name="Google Shape;606;p38"/>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607" name="Google Shape;607;p38"/>
          <p:cNvSpPr txBox="1"/>
          <p:nvPr/>
        </p:nvSpPr>
        <p:spPr>
          <a:xfrm>
            <a:off x="735105" y="1202643"/>
            <a:ext cx="9592235" cy="5509200"/>
          </a:xfrm>
          <a:prstGeom prst="rect">
            <a:avLst/>
          </a:prstGeom>
          <a:noFill/>
          <a:ln>
            <a:noFill/>
          </a:ln>
        </p:spPr>
        <p:txBody>
          <a:bodyPr anchorCtr="0" anchor="t" bIns="45700" lIns="91425" spcFirstLastPara="1" rIns="91425" wrap="square" tIns="45700">
            <a:spAutoFit/>
          </a:bodyPr>
          <a:lstStyle/>
          <a:p>
            <a:pPr indent="-120650" lvl="0" marL="171450" marR="0" rtl="0" algn="l">
              <a:spcBef>
                <a:spcPts val="0"/>
              </a:spcBef>
              <a:spcAft>
                <a:spcPts val="0"/>
              </a:spcAft>
              <a:buClr>
                <a:srgbClr val="000000"/>
              </a:buClr>
              <a:buSzPts val="1800"/>
              <a:buFont typeface="Noto Sans Symbols"/>
              <a:buChar char="▪"/>
            </a:pPr>
            <a:r>
              <a:rPr lang="el-GR" sz="1800">
                <a:solidFill>
                  <a:srgbClr val="000000"/>
                </a:solidFill>
                <a:latin typeface="Century Gothic"/>
                <a:ea typeface="Century Gothic"/>
                <a:cs typeface="Century Gothic"/>
                <a:sym typeface="Century Gothic"/>
              </a:rPr>
              <a:t>Πηγές απειλών</a:t>
            </a:r>
            <a:endParaRPr/>
          </a:p>
          <a:p>
            <a:pPr indent="-120650" lvl="1" marL="628650" marR="0" rtl="0" algn="l">
              <a:spcBef>
                <a:spcPts val="360"/>
              </a:spcBef>
              <a:spcAft>
                <a:spcPts val="0"/>
              </a:spcAft>
              <a:buClr>
                <a:srgbClr val="00B0F0"/>
              </a:buClr>
              <a:buSzPts val="1800"/>
              <a:buFont typeface="Noto Sans Symbols"/>
              <a:buChar char="▪"/>
            </a:pPr>
            <a:r>
              <a:rPr b="0" i="0" lang="el-GR" sz="1800" u="none" cap="none" strike="noStrike">
                <a:solidFill>
                  <a:srgbClr val="00B0F0"/>
                </a:solidFill>
                <a:latin typeface="Century Gothic"/>
                <a:ea typeface="Century Gothic"/>
                <a:cs typeface="Century Gothic"/>
                <a:sym typeface="Century Gothic"/>
              </a:rPr>
              <a:t>Εσκεμμένες ενέργειες από άτομα </a:t>
            </a:r>
            <a:r>
              <a:rPr b="0" i="0" lang="el-GR" sz="1800" u="none" cap="none" strike="noStrike">
                <a:solidFill>
                  <a:schemeClr val="dk1"/>
                </a:solidFill>
                <a:latin typeface="Century Gothic"/>
                <a:ea typeface="Century Gothic"/>
                <a:cs typeface="Century Gothic"/>
                <a:sym typeface="Century Gothic"/>
              </a:rPr>
              <a:t>- Η ομάδα αυτή περιλαμβάνει άτομα εντός και εκτός του οργανισμού σας που ενδέχεται να προβούν σε εσκεμμένες ενέργειες κατά των περιουσιακών σας στοιχείων.</a:t>
            </a:r>
            <a:endParaRPr/>
          </a:p>
          <a:p>
            <a:pPr indent="-120650" lvl="1" marL="628650" marR="0" rtl="0" algn="l">
              <a:spcBef>
                <a:spcPts val="360"/>
              </a:spcBef>
              <a:spcAft>
                <a:spcPts val="0"/>
              </a:spcAft>
              <a:buClr>
                <a:srgbClr val="00B0F0"/>
              </a:buClr>
              <a:buSzPts val="1800"/>
              <a:buFont typeface="Noto Sans Symbols"/>
              <a:buChar char="▪"/>
            </a:pPr>
            <a:r>
              <a:rPr b="0" i="0" lang="el-GR" sz="1800" u="none" cap="none" strike="noStrike">
                <a:solidFill>
                  <a:srgbClr val="00B0F0"/>
                </a:solidFill>
                <a:latin typeface="Century Gothic"/>
                <a:ea typeface="Century Gothic"/>
                <a:cs typeface="Century Gothic"/>
                <a:sym typeface="Century Gothic"/>
              </a:rPr>
              <a:t>Τυχαίες ενέργειες από ανθρώπους </a:t>
            </a:r>
            <a:r>
              <a:rPr b="0" i="0" lang="el-GR" sz="1800" u="none" cap="none" strike="noStrike">
                <a:solidFill>
                  <a:schemeClr val="dk1"/>
                </a:solidFill>
                <a:latin typeface="Century Gothic"/>
                <a:ea typeface="Century Gothic"/>
                <a:cs typeface="Century Gothic"/>
                <a:sym typeface="Century Gothic"/>
              </a:rPr>
              <a:t>- Αυτή η ομάδα περιλαμβάνει ανθρώπους εντός και εκτός του οργανισμού σας που μπορεί να βλάψουν κατά λάθος τα περιουσιακά σας στοιχεία.</a:t>
            </a:r>
            <a:endParaRPr/>
          </a:p>
          <a:p>
            <a:pPr indent="-120650" lvl="1" marL="628650" marR="0" rtl="0" algn="l">
              <a:spcBef>
                <a:spcPts val="360"/>
              </a:spcBef>
              <a:spcAft>
                <a:spcPts val="0"/>
              </a:spcAft>
              <a:buClr>
                <a:srgbClr val="00B0F0"/>
              </a:buClr>
              <a:buSzPts val="1800"/>
              <a:buFont typeface="Noto Sans Symbols"/>
              <a:buChar char="▪"/>
            </a:pPr>
            <a:r>
              <a:rPr b="0" i="0" lang="el-GR" sz="1800" u="none" cap="none" strike="noStrike">
                <a:solidFill>
                  <a:srgbClr val="00B0F0"/>
                </a:solidFill>
                <a:latin typeface="Century Gothic"/>
                <a:ea typeface="Century Gothic"/>
                <a:cs typeface="Century Gothic"/>
                <a:sym typeface="Century Gothic"/>
              </a:rPr>
              <a:t>Προβλήματα συστήματος </a:t>
            </a:r>
            <a:r>
              <a:rPr b="0" i="0" lang="el-GR" sz="1800" u="none" cap="none" strike="noStrike">
                <a:solidFill>
                  <a:schemeClr val="dk1"/>
                </a:solidFill>
                <a:latin typeface="Century Gothic"/>
                <a:ea typeface="Century Gothic"/>
                <a:cs typeface="Century Gothic"/>
                <a:sym typeface="Century Gothic"/>
              </a:rPr>
              <a:t>- Πρόκειται για προβλήματα με τα συστήματα τεχνολογίας πληροφοριών (ΤΠ). Παραδείγματα περιλαμβάνουν ελαττώματα υλικού, ελαττώματα λογισμικού, μη διαθεσιμότητα σχετικών συστημάτων, ιούς, κακόβουλο κώδικα και άλλα προβλήματα που σχετίζονται με το σύστημα.</a:t>
            </a:r>
            <a:endParaRPr/>
          </a:p>
          <a:p>
            <a:pPr indent="-120650" lvl="1" marL="628650" marR="0" rtl="0" algn="l">
              <a:spcBef>
                <a:spcPts val="360"/>
              </a:spcBef>
              <a:spcAft>
                <a:spcPts val="0"/>
              </a:spcAft>
              <a:buClr>
                <a:srgbClr val="00B0F0"/>
              </a:buClr>
              <a:buSzPts val="1800"/>
              <a:buFont typeface="Noto Sans Symbols"/>
              <a:buChar char="▪"/>
            </a:pPr>
            <a:r>
              <a:rPr b="0" i="0" lang="el-GR" sz="1800" u="none" cap="none" strike="noStrike">
                <a:solidFill>
                  <a:srgbClr val="00B0F0"/>
                </a:solidFill>
                <a:latin typeface="Century Gothic"/>
                <a:ea typeface="Century Gothic"/>
                <a:cs typeface="Century Gothic"/>
                <a:sym typeface="Century Gothic"/>
              </a:rPr>
              <a:t>Άλλα προβλήματα </a:t>
            </a:r>
            <a:r>
              <a:rPr b="0" i="0" lang="el-GR" sz="1800" u="none" cap="none" strike="noStrike">
                <a:solidFill>
                  <a:schemeClr val="dk1"/>
                </a:solidFill>
                <a:latin typeface="Century Gothic"/>
                <a:ea typeface="Century Gothic"/>
                <a:cs typeface="Century Gothic"/>
                <a:sym typeface="Century Gothic"/>
              </a:rPr>
              <a:t>- Πρόκειται για προβλήματα που βρίσκονται εκτός του ελέγχου σας. Αυτά μπορεί να περιλαμβάνουν φυσικές καταστροφές (π.χ. πλημμύρες και σεισμούς) που μπορούν να επηρεάσουν τα συστήματα ΤΠ του οργανισμού σας, μη διαθεσιμότητα συστημάτων που συντηρούνται από άλλους οργανισμούς και θέματα αλληλεξάρτησης. Τα ζητήματα αλληλεξάρτησης περιλαμβάνουν προβλήματα με υπηρεσίες υποδομής, όπως διακοπές ρεύματος, σπασμένοι σωλήνες νερού και διακοπές τηλεπικοινωνιών.</a:t>
            </a:r>
            <a:endParaRPr b="0" i="0" sz="2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9"/>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Ευπάθειες</a:t>
            </a:r>
            <a:endParaRPr sz="3600">
              <a:solidFill>
                <a:srgbClr val="00B0F0"/>
              </a:solidFill>
            </a:endParaRPr>
          </a:p>
        </p:txBody>
      </p:sp>
      <p:sp>
        <p:nvSpPr>
          <p:cNvPr id="613" name="Google Shape;613;p39"/>
          <p:cNvSpPr txBox="1"/>
          <p:nvPr/>
        </p:nvSpPr>
        <p:spPr>
          <a:xfrm>
            <a:off x="797858" y="1262879"/>
            <a:ext cx="9762565" cy="32932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2800">
                <a:solidFill>
                  <a:srgbClr val="000000"/>
                </a:solidFill>
                <a:latin typeface="Arial"/>
                <a:ea typeface="Arial"/>
                <a:cs typeface="Arial"/>
                <a:sym typeface="Arial"/>
              </a:rPr>
              <a:t>Αδυναμίες στα συστήματα πληροφοριών που δίνουν στις απειλές την ευκαιρία να θέσουν σε κίνδυνο περιουσιακά στοιχεία</a:t>
            </a:r>
            <a:endParaRPr/>
          </a:p>
          <a:p>
            <a:pPr indent="0" lvl="0" marL="0" marR="0" rtl="0" algn="l">
              <a:spcBef>
                <a:spcPts val="0"/>
              </a:spcBef>
              <a:spcAft>
                <a:spcPts val="0"/>
              </a:spcAft>
              <a:buNone/>
            </a:pPr>
            <a:r>
              <a:rPr lang="el-GR" sz="2800">
                <a:solidFill>
                  <a:srgbClr val="000000"/>
                </a:solidFill>
                <a:latin typeface="Arial"/>
                <a:ea typeface="Arial"/>
                <a:cs typeface="Arial"/>
                <a:sym typeface="Arial"/>
              </a:rPr>
              <a:t>Σχέση με τις απειλές</a:t>
            </a:r>
            <a:endParaRPr/>
          </a:p>
          <a:p>
            <a:pPr indent="0" lvl="0" marL="0" marR="0" rtl="0" algn="l">
              <a:spcBef>
                <a:spcPts val="0"/>
              </a:spcBef>
              <a:spcAft>
                <a:spcPts val="0"/>
              </a:spcAft>
              <a:buNone/>
            </a:pPr>
            <a:r>
              <a:rPr lang="el-GR" sz="2400">
                <a:solidFill>
                  <a:srgbClr val="000000"/>
                </a:solidFill>
                <a:latin typeface="Arial"/>
                <a:ea typeface="Arial"/>
                <a:cs typeface="Arial"/>
                <a:sym typeface="Arial"/>
              </a:rPr>
              <a:t>- Η ευπάθεια δεν αποτελεί κίνδυνο χωρίς μια απειλή που την εκμεταλλεύεται.</a:t>
            </a:r>
            <a:endParaRPr/>
          </a:p>
          <a:p>
            <a:pPr indent="0" lvl="0" marL="0" marR="0" rtl="0" algn="l">
              <a:spcBef>
                <a:spcPts val="0"/>
              </a:spcBef>
              <a:spcAft>
                <a:spcPts val="0"/>
              </a:spcAft>
              <a:buNone/>
            </a:pPr>
            <a:r>
              <a:rPr lang="el-GR" sz="2400">
                <a:solidFill>
                  <a:srgbClr val="000000"/>
                </a:solidFill>
                <a:latin typeface="Arial"/>
                <a:ea typeface="Arial"/>
                <a:cs typeface="Arial"/>
                <a:sym typeface="Arial"/>
              </a:rPr>
              <a:t>- Η απειλή δεν αποτελεί κίνδυνο χωρίς ευπάθεια που μπορεί να αξιοποιηθεί</a:t>
            </a:r>
            <a:endParaRPr sz="160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l-GR">
                <a:solidFill>
                  <a:schemeClr val="accent1"/>
                </a:solidFill>
              </a:rPr>
              <a:t>Διοικητική υποστήριξη εκπαίδευσης: </a:t>
            </a:r>
            <a:br>
              <a:rPr lang="el-GR">
                <a:solidFill>
                  <a:schemeClr val="accent1"/>
                </a:solidFill>
              </a:rPr>
            </a:br>
            <a:r>
              <a:rPr lang="el-GR"/>
              <a:t>Πότε-Που-Πως</a:t>
            </a:r>
            <a:endParaRPr/>
          </a:p>
        </p:txBody>
      </p:sp>
      <p:sp>
        <p:nvSpPr>
          <p:cNvPr id="262" name="Google Shape;262;p4"/>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l-GR"/>
              <a:t>Πότε</a:t>
            </a:r>
            <a:endParaRPr/>
          </a:p>
        </p:txBody>
      </p:sp>
      <p:pic>
        <p:nvPicPr>
          <p:cNvPr descr="Abacus" id="263" name="Google Shape;263;p4"/>
          <p:cNvPicPr preferRelativeResize="0"/>
          <p:nvPr>
            <p:ph idx="2" type="pic"/>
          </p:nvPr>
        </p:nvPicPr>
        <p:blipFill rotWithShape="1">
          <a:blip r:embed="rId3">
            <a:alphaModFix/>
          </a:blip>
          <a:srcRect b="4501" l="0" r="0" t="4502"/>
          <a:stretch/>
        </p:blipFill>
        <p:spPr>
          <a:xfrm>
            <a:off x="2239419" y="2833688"/>
            <a:ext cx="1005840" cy="914400"/>
          </a:xfrm>
          <a:prstGeom prst="rect">
            <a:avLst/>
          </a:prstGeom>
          <a:noFill/>
          <a:ln>
            <a:noFill/>
          </a:ln>
        </p:spPr>
      </p:pic>
      <p:sp>
        <p:nvSpPr>
          <p:cNvPr id="264" name="Google Shape;264;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l-GR"/>
              <a:t>Χρονοδιάγραμμα: …..</a:t>
            </a:r>
            <a:endParaRPr/>
          </a:p>
        </p:txBody>
      </p:sp>
      <p:sp>
        <p:nvSpPr>
          <p:cNvPr id="265" name="Google Shape;265;p4"/>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l-GR"/>
              <a:t>Που</a:t>
            </a:r>
            <a:endParaRPr/>
          </a:p>
        </p:txBody>
      </p:sp>
      <p:pic>
        <p:nvPicPr>
          <p:cNvPr descr="3d Glasses" id="266" name="Google Shape;266;p4"/>
          <p:cNvPicPr preferRelativeResize="0"/>
          <p:nvPr>
            <p:ph idx="5" type="pic"/>
          </p:nvPr>
        </p:nvPicPr>
        <p:blipFill rotWithShape="1">
          <a:blip r:embed="rId4">
            <a:alphaModFix/>
          </a:blip>
          <a:srcRect b="4573" l="0" r="0" t="4574"/>
          <a:stretch/>
        </p:blipFill>
        <p:spPr>
          <a:xfrm>
            <a:off x="5572159" y="2954840"/>
            <a:ext cx="1005840" cy="914400"/>
          </a:xfrm>
          <a:prstGeom prst="rect">
            <a:avLst/>
          </a:prstGeom>
          <a:noFill/>
          <a:ln>
            <a:noFill/>
          </a:ln>
        </p:spPr>
      </p:pic>
      <p:sp>
        <p:nvSpPr>
          <p:cNvPr id="267" name="Google Shape;267;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l-GR"/>
              <a:t>ONLINE-ONSITE-Πληροφορίες για την τοποθεσία</a:t>
            </a:r>
            <a:endParaRPr/>
          </a:p>
        </p:txBody>
      </p:sp>
      <p:sp>
        <p:nvSpPr>
          <p:cNvPr id="268" name="Google Shape;268;p4"/>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l-GR"/>
              <a:t>Πως</a:t>
            </a:r>
            <a:endParaRPr/>
          </a:p>
          <a:p>
            <a:pPr indent="0" lvl="0" marL="0" rtl="0" algn="ctr">
              <a:lnSpc>
                <a:spcPct val="100000"/>
              </a:lnSpc>
              <a:spcBef>
                <a:spcPts val="2400"/>
              </a:spcBef>
              <a:spcAft>
                <a:spcPts val="0"/>
              </a:spcAft>
              <a:buSzPts val="2400"/>
              <a:buNone/>
            </a:pPr>
            <a:r>
              <a:t/>
            </a:r>
            <a:endParaRPr/>
          </a:p>
        </p:txBody>
      </p:sp>
      <p:pic>
        <p:nvPicPr>
          <p:cNvPr descr="Circuit" id="269" name="Google Shape;269;p4"/>
          <p:cNvPicPr preferRelativeResize="0"/>
          <p:nvPr>
            <p:ph idx="8" type="pic"/>
          </p:nvPr>
        </p:nvPicPr>
        <p:blipFill rotWithShape="1">
          <a:blip r:embed="rId5">
            <a:alphaModFix/>
          </a:blip>
          <a:srcRect b="4501" l="0" r="0" t="4502"/>
          <a:stretch/>
        </p:blipFill>
        <p:spPr>
          <a:xfrm>
            <a:off x="8916470" y="2833688"/>
            <a:ext cx="1005840" cy="914400"/>
          </a:xfrm>
          <a:prstGeom prst="rect">
            <a:avLst/>
          </a:prstGeom>
          <a:noFill/>
          <a:ln>
            <a:noFill/>
          </a:ln>
        </p:spPr>
      </p:pic>
      <p:sp>
        <p:nvSpPr>
          <p:cNvPr id="270" name="Google Shape;270;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l-GR"/>
              <a:t>Τρόπος παράδοσης</a:t>
            </a:r>
            <a:endParaRPr/>
          </a:p>
        </p:txBody>
      </p:sp>
      <p:sp>
        <p:nvSpPr>
          <p:cNvPr id="271" name="Google Shape;271;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272" name="Google Shape;272;p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40"/>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r>
              <a:rPr lang="el-GR" sz="3600">
                <a:solidFill>
                  <a:srgbClr val="00B0F0"/>
                </a:solidFill>
              </a:rPr>
              <a:t>Ανάλυση κινδύνου </a:t>
            </a:r>
            <a:endParaRPr sz="3600">
              <a:solidFill>
                <a:srgbClr val="00B0F0"/>
              </a:solidFill>
            </a:endParaRPr>
          </a:p>
        </p:txBody>
      </p:sp>
      <p:sp>
        <p:nvSpPr>
          <p:cNvPr id="620" name="Google Shape;620;p40"/>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92500" lnSpcReduction="10000"/>
          </a:bodyPr>
          <a:lstStyle/>
          <a:p>
            <a:pPr indent="0" lvl="0" marL="0" rtl="0" algn="l">
              <a:lnSpc>
                <a:spcPct val="100000"/>
              </a:lnSpc>
              <a:spcBef>
                <a:spcPts val="0"/>
              </a:spcBef>
              <a:spcAft>
                <a:spcPts val="0"/>
              </a:spcAft>
              <a:buSzPct val="100000"/>
              <a:buNone/>
            </a:pPr>
            <a:r>
              <a:rPr lang="el-GR" sz="2300">
                <a:solidFill>
                  <a:srgbClr val="000000"/>
                </a:solidFill>
                <a:latin typeface="Arial"/>
                <a:ea typeface="Arial"/>
                <a:cs typeface="Arial"/>
                <a:sym typeface="Arial"/>
              </a:rPr>
              <a:t>Μόλις εντοπιστούν οι κίνδυνοι, πρέπει να γνωρίζουμε πόσο σοβαροί είναι οι κίνδυνοι.</a:t>
            </a:r>
            <a:endParaRPr/>
          </a:p>
          <a:p>
            <a:pPr indent="0" lvl="0" marL="0" rtl="0" algn="l">
              <a:lnSpc>
                <a:spcPct val="100000"/>
              </a:lnSpc>
              <a:spcBef>
                <a:spcPts val="1400"/>
              </a:spcBef>
              <a:spcAft>
                <a:spcPts val="0"/>
              </a:spcAft>
              <a:buSzPct val="100000"/>
              <a:buNone/>
            </a:pPr>
            <a:r>
              <a:rPr lang="el-GR" sz="2300">
                <a:solidFill>
                  <a:srgbClr val="000000"/>
                </a:solidFill>
                <a:latin typeface="Arial"/>
                <a:ea typeface="Arial"/>
                <a:cs typeface="Arial"/>
                <a:sym typeface="Arial"/>
              </a:rPr>
              <a:t>Εκτίμηση και ιεράρχηση των κινδύνων</a:t>
            </a:r>
            <a:endParaRPr/>
          </a:p>
          <a:p>
            <a:pPr indent="0" lvl="0" marL="0" rtl="0" algn="l">
              <a:lnSpc>
                <a:spcPct val="100000"/>
              </a:lnSpc>
              <a:spcBef>
                <a:spcPts val="1400"/>
              </a:spcBef>
              <a:spcAft>
                <a:spcPts val="0"/>
              </a:spcAft>
              <a:buSzPct val="100000"/>
              <a:buNone/>
            </a:pPr>
            <a:r>
              <a:rPr lang="el-GR" sz="2300">
                <a:solidFill>
                  <a:srgbClr val="000000"/>
                </a:solidFill>
                <a:latin typeface="Arial"/>
                <a:ea typeface="Arial"/>
                <a:cs typeface="Arial"/>
                <a:sym typeface="Arial"/>
              </a:rPr>
              <a:t>- την πιθανότητα ή την πιθανότητα ο κίνδυνος να είναι πραγματικός </a:t>
            </a:r>
            <a:endParaRPr/>
          </a:p>
          <a:p>
            <a:pPr indent="0" lvl="0" marL="0" rtl="0" algn="l">
              <a:lnSpc>
                <a:spcPct val="100000"/>
              </a:lnSpc>
              <a:spcBef>
                <a:spcPts val="1400"/>
              </a:spcBef>
              <a:spcAft>
                <a:spcPts val="0"/>
              </a:spcAft>
              <a:buSzPct val="100000"/>
              <a:buNone/>
            </a:pPr>
            <a:r>
              <a:rPr lang="el-GR" sz="2300">
                <a:solidFill>
                  <a:srgbClr val="000000"/>
                </a:solidFill>
                <a:latin typeface="Arial"/>
                <a:ea typeface="Arial"/>
                <a:cs typeface="Arial"/>
                <a:sym typeface="Arial"/>
              </a:rPr>
              <a:t>- τις συνέπειες των προβλημάτων που συνδέονται με τον κίνδυνο, σε περίπτωση που αυτός επέλθει. </a:t>
            </a:r>
            <a:endParaRPr/>
          </a:p>
          <a:p>
            <a:pPr indent="0" lvl="0" marL="0" rtl="0" algn="l">
              <a:lnSpc>
                <a:spcPct val="100000"/>
              </a:lnSpc>
              <a:spcBef>
                <a:spcPts val="1400"/>
              </a:spcBef>
              <a:spcAft>
                <a:spcPts val="0"/>
              </a:spcAft>
              <a:buSzPct val="100000"/>
              <a:buNone/>
            </a:pPr>
            <a:r>
              <a:rPr lang="el-GR" sz="2700">
                <a:solidFill>
                  <a:srgbClr val="000000"/>
                </a:solidFill>
                <a:latin typeface="Arial"/>
                <a:ea typeface="Arial"/>
                <a:cs typeface="Arial"/>
                <a:sym typeface="Arial"/>
              </a:rPr>
              <a:t>Καλά τεκμηριωμένες αποφάσεις σχετικά με το ποιοι κίνδυνοι πρέπει να αντιμετωπιστούν και σε ποιο βαθμό είναι σκόπιμο να μετριαστούν οι κίνδυνοι</a:t>
            </a:r>
            <a:endParaRPr/>
          </a:p>
          <a:p>
            <a:pPr indent="0" lvl="0" marL="0" rtl="0" algn="l">
              <a:lnSpc>
                <a:spcPct val="100000"/>
              </a:lnSpc>
              <a:spcBef>
                <a:spcPts val="1400"/>
              </a:spcBef>
              <a:spcAft>
                <a:spcPts val="0"/>
              </a:spcAft>
              <a:buSzPct val="100000"/>
              <a:buNone/>
            </a:pPr>
            <a:r>
              <a:rPr lang="el-GR" sz="2300">
                <a:solidFill>
                  <a:srgbClr val="000000"/>
                </a:solidFill>
                <a:latin typeface="Arial"/>
                <a:ea typeface="Arial"/>
                <a:cs typeface="Arial"/>
                <a:sym typeface="Arial"/>
              </a:rPr>
              <a:t>Πολύ απαιτητικές εργασίες</a:t>
            </a:r>
            <a:endParaRPr/>
          </a:p>
          <a:p>
            <a:pPr indent="0" lvl="0" marL="0" rtl="0" algn="l">
              <a:lnSpc>
                <a:spcPct val="100000"/>
              </a:lnSpc>
              <a:spcBef>
                <a:spcPts val="1400"/>
              </a:spcBef>
              <a:spcAft>
                <a:spcPts val="0"/>
              </a:spcAft>
              <a:buSzPct val="100000"/>
              <a:buNone/>
            </a:pPr>
            <a:r>
              <a:t/>
            </a:r>
            <a:endParaRPr sz="2300">
              <a:solidFill>
                <a:srgbClr val="000000"/>
              </a:solidFill>
              <a:latin typeface="Arial"/>
              <a:ea typeface="Arial"/>
              <a:cs typeface="Arial"/>
              <a:sym typeface="Arial"/>
            </a:endParaRPr>
          </a:p>
          <a:p>
            <a:pPr indent="-277813" lvl="1" marL="735013" rtl="0" algn="ctr">
              <a:lnSpc>
                <a:spcPct val="90000"/>
              </a:lnSpc>
              <a:spcBef>
                <a:spcPts val="500"/>
              </a:spcBef>
              <a:spcAft>
                <a:spcPts val="0"/>
              </a:spcAft>
              <a:buClr>
                <a:srgbClr val="00B0F0"/>
              </a:buClr>
              <a:buSzPct val="100000"/>
              <a:buNone/>
            </a:pPr>
            <a:r>
              <a:rPr i="1" lang="el-GR" sz="2400">
                <a:solidFill>
                  <a:srgbClr val="00B0F0"/>
                </a:solidFill>
                <a:latin typeface="Arial"/>
                <a:ea typeface="Arial"/>
                <a:cs typeface="Arial"/>
                <a:sym typeface="Arial"/>
              </a:rPr>
              <a:t>Η πιθανότητα γίνεται πραγματικά υποκειμενική όταν δεν υπάρχει τιμή εμπιστοσύνης.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1"/>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r>
              <a:rPr lang="el-GR" sz="3600">
                <a:solidFill>
                  <a:srgbClr val="00B0F0"/>
                </a:solidFill>
              </a:rPr>
              <a:t>Ανάλυση κινδύνου </a:t>
            </a:r>
            <a:endParaRPr sz="3600">
              <a:solidFill>
                <a:srgbClr val="00B0F0"/>
              </a:solidFill>
            </a:endParaRPr>
          </a:p>
        </p:txBody>
      </p:sp>
      <p:sp>
        <p:nvSpPr>
          <p:cNvPr id="626" name="Google Shape;626;p41"/>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627" name="Google Shape;627;p41"/>
          <p:cNvSpPr txBox="1"/>
          <p:nvPr/>
        </p:nvSpPr>
        <p:spPr>
          <a:xfrm>
            <a:off x="500034" y="980728"/>
            <a:ext cx="8229600" cy="5794645"/>
          </a:xfrm>
          <a:prstGeom prst="rect">
            <a:avLst/>
          </a:prstGeom>
          <a:noFill/>
          <a:ln>
            <a:noFill/>
          </a:ln>
        </p:spPr>
        <p:txBody>
          <a:bodyPr anchorCtr="0" anchor="t" bIns="45700" lIns="0" spcFirstLastPara="1" rIns="0" wrap="square" tIns="45700">
            <a:normAutofit fontScale="85000" lnSpcReduction="20000"/>
          </a:bodyPr>
          <a:lstStyle/>
          <a:p>
            <a:pPr indent="-107950" lvl="0" marL="91440" marR="0" rtl="0" algn="l">
              <a:lnSpc>
                <a:spcPct val="100000"/>
              </a:lnSpc>
              <a:spcBef>
                <a:spcPts val="0"/>
              </a:spcBef>
              <a:spcAft>
                <a:spcPts val="0"/>
              </a:spcAft>
              <a:buClr>
                <a:schemeClr val="accent1"/>
              </a:buClr>
              <a:buSzPct val="100000"/>
              <a:buFont typeface="Calibri"/>
              <a:buChar char=" "/>
            </a:pPr>
            <a:r>
              <a:rPr lang="el-GR" sz="2000">
                <a:solidFill>
                  <a:srgbClr val="000000"/>
                </a:solidFill>
                <a:latin typeface="Century Gothic"/>
                <a:ea typeface="Century Gothic"/>
                <a:cs typeface="Century Gothic"/>
                <a:sym typeface="Century Gothic"/>
              </a:rPr>
              <a:t>Ορισμός πιθανότητας</a:t>
            </a:r>
            <a:endParaRPr sz="2000">
              <a:solidFill>
                <a:srgbClr val="000000"/>
              </a:solidFill>
              <a:latin typeface="Century Gothic"/>
              <a:ea typeface="Century Gothic"/>
              <a:cs typeface="Century Gothic"/>
              <a:sym typeface="Century Gothic"/>
            </a:endParaRPr>
          </a:p>
          <a:p>
            <a:pPr indent="-107950" lvl="0" marL="91440" marR="0" rtl="0" algn="l">
              <a:lnSpc>
                <a:spcPct val="100000"/>
              </a:lnSpc>
              <a:spcBef>
                <a:spcPts val="1400"/>
              </a:spcBef>
              <a:spcAft>
                <a:spcPts val="0"/>
              </a:spcAft>
              <a:buClr>
                <a:schemeClr val="accent1"/>
              </a:buClr>
              <a:buSzPct val="100000"/>
              <a:buFont typeface="Calibri"/>
              <a:buChar char=" "/>
            </a:pPr>
            <a:r>
              <a:rPr lang="el-GR" sz="2000">
                <a:solidFill>
                  <a:srgbClr val="000000"/>
                </a:solidFill>
                <a:latin typeface="Century Gothic"/>
                <a:ea typeface="Century Gothic"/>
                <a:cs typeface="Century Gothic"/>
                <a:sym typeface="Century Gothic"/>
              </a:rPr>
              <a:t>Αξιολόγηση τόσο της πιθανότητας να εκμεταλλευτεί μια απειλή επιτυχώς μια ευπάθεια όσο και του πόσο συχνά μπορεί να συμβεί αυτό. </a:t>
            </a:r>
            <a:endParaRPr sz="2000">
              <a:solidFill>
                <a:srgbClr val="000000"/>
              </a:solidFill>
              <a:latin typeface="Century Gothic"/>
              <a:ea typeface="Century Gothic"/>
              <a:cs typeface="Century Gothic"/>
              <a:sym typeface="Century Gothic"/>
            </a:endParaRPr>
          </a:p>
          <a:p>
            <a:pPr indent="-107950" lvl="0" marL="91440" marR="0" rtl="0" algn="l">
              <a:lnSpc>
                <a:spcPct val="100000"/>
              </a:lnSpc>
              <a:spcBef>
                <a:spcPts val="1400"/>
              </a:spcBef>
              <a:spcAft>
                <a:spcPts val="0"/>
              </a:spcAft>
              <a:buClr>
                <a:schemeClr val="accent1"/>
              </a:buClr>
              <a:buSzPct val="100000"/>
              <a:buFont typeface="Calibri"/>
              <a:buChar char=" "/>
            </a:pPr>
            <a:r>
              <a:rPr lang="el-GR" sz="2000">
                <a:solidFill>
                  <a:srgbClr val="000000"/>
                </a:solidFill>
                <a:latin typeface="Century Gothic"/>
                <a:ea typeface="Century Gothic"/>
                <a:cs typeface="Century Gothic"/>
                <a:sym typeface="Century Gothic"/>
              </a:rPr>
              <a:t>Κριτήρια </a:t>
            </a:r>
            <a:endParaRPr sz="2000">
              <a:solidFill>
                <a:srgbClr val="000000"/>
              </a:solidFill>
              <a:latin typeface="Century Gothic"/>
              <a:ea typeface="Century Gothic"/>
              <a:cs typeface="Century Gothic"/>
              <a:sym typeface="Century Gothic"/>
            </a:endParaRPr>
          </a:p>
          <a:p>
            <a:pPr indent="-91440" lvl="0" marL="91440" marR="0" rtl="0" algn="l">
              <a:lnSpc>
                <a:spcPct val="11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Μέγεθος του σύμπαντος της απειλής (εύρος της κοινότητας χρηστών που μπορεί να έχει πρόσβαση σε μια ευπάθεια)</a:t>
            </a:r>
            <a:endParaRPr sz="1600">
              <a:solidFill>
                <a:srgbClr val="000000"/>
              </a:solidFill>
              <a:latin typeface="Century Gothic"/>
              <a:ea typeface="Century Gothic"/>
              <a:cs typeface="Century Gothic"/>
              <a:sym typeface="Century Gothic"/>
            </a:endParaRPr>
          </a:p>
          <a:p>
            <a:pPr indent="-91440" lvl="0" marL="91440" marR="0" rtl="0" algn="l">
              <a:lnSpc>
                <a:spcPct val="11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Κίνητρα του δράστη της απειλής</a:t>
            </a:r>
            <a:endParaRPr sz="1600">
              <a:solidFill>
                <a:srgbClr val="000000"/>
              </a:solidFill>
              <a:latin typeface="Century Gothic"/>
              <a:ea typeface="Century Gothic"/>
              <a:cs typeface="Century Gothic"/>
              <a:sym typeface="Century Gothic"/>
            </a:endParaRPr>
          </a:p>
          <a:p>
            <a:pPr indent="-91440" lvl="0" marL="91440" marR="0" rtl="0" algn="l">
              <a:lnSpc>
                <a:spcPct val="11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Απαιτούμενη πολυπλοκότητα της επίθεσης ή επίπεδο δεξιοτήτων</a:t>
            </a:r>
            <a:endParaRPr sz="1600">
              <a:solidFill>
                <a:srgbClr val="000000"/>
              </a:solidFill>
              <a:latin typeface="Century Gothic"/>
              <a:ea typeface="Century Gothic"/>
              <a:cs typeface="Century Gothic"/>
              <a:sym typeface="Century Gothic"/>
            </a:endParaRPr>
          </a:p>
          <a:p>
            <a:pPr indent="-91440" lvl="0" marL="91440" marR="0" rtl="0" algn="l">
              <a:lnSpc>
                <a:spcPct val="11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Γνώση του οργανισμού</a:t>
            </a:r>
            <a:endParaRPr sz="1600">
              <a:solidFill>
                <a:srgbClr val="000000"/>
              </a:solidFill>
              <a:latin typeface="Century Gothic"/>
              <a:ea typeface="Century Gothic"/>
              <a:cs typeface="Century Gothic"/>
              <a:sym typeface="Century Gothic"/>
            </a:endParaRPr>
          </a:p>
          <a:p>
            <a:pPr indent="-91440" lvl="0" marL="91440" marR="0" rtl="0" algn="l">
              <a:lnSpc>
                <a:spcPct val="11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Επίπεδο ελέγχων για την αποτροπή ή την παρεμπόδιση της εκμετάλλευσης </a:t>
            </a:r>
            <a:endParaRPr sz="1600">
              <a:solidFill>
                <a:srgbClr val="000000"/>
              </a:solidFill>
              <a:latin typeface="Century Gothic"/>
              <a:ea typeface="Century Gothic"/>
              <a:cs typeface="Century Gothic"/>
              <a:sym typeface="Century Gothic"/>
            </a:endParaRPr>
          </a:p>
          <a:p>
            <a:pPr indent="-91440" lvl="0" marL="91440" marR="0" rtl="0" algn="l">
              <a:lnSpc>
                <a:spcPct val="11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Ελκυστικότητα του στόχου </a:t>
            </a:r>
            <a:endParaRPr sz="1600">
              <a:solidFill>
                <a:srgbClr val="000000"/>
              </a:solidFill>
              <a:latin typeface="Century Gothic"/>
              <a:ea typeface="Century Gothic"/>
              <a:cs typeface="Century Gothic"/>
              <a:sym typeface="Century Gothic"/>
            </a:endParaRPr>
          </a:p>
          <a:p>
            <a:pPr indent="-107950" lvl="0" marL="91440" marR="0" rtl="0" algn="l">
              <a:lnSpc>
                <a:spcPct val="100000"/>
              </a:lnSpc>
              <a:spcBef>
                <a:spcPts val="1400"/>
              </a:spcBef>
              <a:spcAft>
                <a:spcPts val="0"/>
              </a:spcAft>
              <a:buClr>
                <a:schemeClr val="accent1"/>
              </a:buClr>
              <a:buSzPct val="100000"/>
              <a:buFont typeface="Calibri"/>
              <a:buChar char=" "/>
            </a:pPr>
            <a:r>
              <a:rPr lang="el-GR" sz="2000">
                <a:solidFill>
                  <a:srgbClr val="000000"/>
                </a:solidFill>
                <a:latin typeface="Century Gothic"/>
                <a:ea typeface="Century Gothic"/>
                <a:cs typeface="Century Gothic"/>
                <a:sym typeface="Century Gothic"/>
              </a:rPr>
              <a:t>Ορισμός αντικτύπου</a:t>
            </a:r>
            <a:endParaRPr sz="2000">
              <a:solidFill>
                <a:srgbClr val="000000"/>
              </a:solidFill>
              <a:latin typeface="Century Gothic"/>
              <a:ea typeface="Century Gothic"/>
              <a:cs typeface="Century Gothic"/>
              <a:sym typeface="Century Gothic"/>
            </a:endParaRPr>
          </a:p>
          <a:p>
            <a:pPr indent="-91440" lvl="0" marL="91440" marR="0" rtl="0" algn="l">
              <a:lnSpc>
                <a:spcPct val="10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ΧΑΜΗΛΗ επίπτωση: υπονοεί ότι ο κίνδυνος έχει περιορισμένη αρνητική επίπτωση στην επιχείρηση και τη CIAA.</a:t>
            </a:r>
            <a:endParaRPr sz="1600">
              <a:solidFill>
                <a:srgbClr val="000000"/>
              </a:solidFill>
              <a:latin typeface="Century Gothic"/>
              <a:ea typeface="Century Gothic"/>
              <a:cs typeface="Century Gothic"/>
              <a:sym typeface="Century Gothic"/>
            </a:endParaRPr>
          </a:p>
          <a:p>
            <a:pPr indent="-91440" lvl="0" marL="91440" marR="0" rtl="0" algn="l">
              <a:lnSpc>
                <a:spcPct val="10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Μέσος αντίκτυπος: υπονοεί ότι ο κίνδυνος έχει σοβαρές δυσμενείς επιπτώσεις στην επιχείρηση και τη CIAA. </a:t>
            </a:r>
            <a:endParaRPr sz="1600">
              <a:solidFill>
                <a:srgbClr val="000000"/>
              </a:solidFill>
              <a:latin typeface="Century Gothic"/>
              <a:ea typeface="Century Gothic"/>
              <a:cs typeface="Century Gothic"/>
              <a:sym typeface="Century Gothic"/>
            </a:endParaRPr>
          </a:p>
          <a:p>
            <a:pPr indent="-91440" lvl="0" marL="91440" marR="0" rtl="0" algn="l">
              <a:lnSpc>
                <a:spcPct val="100000"/>
              </a:lnSpc>
              <a:spcBef>
                <a:spcPts val="1400"/>
              </a:spcBef>
              <a:spcAft>
                <a:spcPts val="0"/>
              </a:spcAft>
              <a:buClr>
                <a:schemeClr val="accent1"/>
              </a:buClr>
              <a:buSzPct val="100000"/>
              <a:buFont typeface="Calibri"/>
              <a:buChar char=" "/>
            </a:pPr>
            <a:r>
              <a:rPr lang="el-GR" sz="1600">
                <a:solidFill>
                  <a:srgbClr val="000000"/>
                </a:solidFill>
                <a:latin typeface="Century Gothic"/>
                <a:ea typeface="Century Gothic"/>
                <a:cs typeface="Century Gothic"/>
                <a:sym typeface="Century Gothic"/>
              </a:rPr>
              <a:t>Υψηλός αντίκτυπος: υπονοεί ότι ο κίνδυνος έχει σοβαρές αρνητικές επιπτώσεις στην επιχείρηση και τη CIAA.</a:t>
            </a:r>
            <a:endParaRPr sz="1600">
              <a:solidFill>
                <a:srgbClr val="000000"/>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2"/>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r>
              <a:rPr lang="el-GR" sz="3600">
                <a:solidFill>
                  <a:srgbClr val="00B0F0"/>
                </a:solidFill>
              </a:rPr>
              <a:t>Ανάλυση κινδύνου</a:t>
            </a:r>
            <a:endParaRPr sz="3600">
              <a:solidFill>
                <a:srgbClr val="00B0F0"/>
              </a:solidFill>
            </a:endParaRPr>
          </a:p>
        </p:txBody>
      </p:sp>
      <p:sp>
        <p:nvSpPr>
          <p:cNvPr id="633" name="Google Shape;633;p42"/>
          <p:cNvSpPr txBox="1"/>
          <p:nvPr/>
        </p:nvSpPr>
        <p:spPr>
          <a:xfrm>
            <a:off x="779929" y="1448864"/>
            <a:ext cx="8426824" cy="40780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900">
                <a:solidFill>
                  <a:srgbClr val="000000"/>
                </a:solidFill>
                <a:latin typeface="Century Gothic"/>
                <a:ea typeface="Century Gothic"/>
                <a:cs typeface="Century Gothic"/>
                <a:sym typeface="Century Gothic"/>
              </a:rPr>
              <a:t>Επίπεδο κινδύνου</a:t>
            </a:r>
            <a:endParaRPr sz="19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lang="el-GR" sz="2000">
                <a:solidFill>
                  <a:srgbClr val="000000"/>
                </a:solidFill>
                <a:latin typeface="Century Gothic"/>
                <a:ea typeface="Century Gothic"/>
                <a:cs typeface="Century Gothic"/>
                <a:sym typeface="Century Gothic"/>
              </a:rPr>
              <a:t>Χαμηλός κίνδυνος: σημαίνει ότι συνιστάται η ανάπτυξη διορθωτικού μέτρου και σχεδίου έκτακτης ανάγκης. </a:t>
            </a:r>
            <a:endParaRPr sz="20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20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lang="el-GR" sz="2000">
                <a:solidFill>
                  <a:srgbClr val="000000"/>
                </a:solidFill>
                <a:latin typeface="Century Gothic"/>
                <a:ea typeface="Century Gothic"/>
                <a:cs typeface="Century Gothic"/>
                <a:sym typeface="Century Gothic"/>
              </a:rPr>
              <a:t>Κρίσιμος κίνδυνος: υποδηλώνει ότι ο κίνδυνος έχει σοβαρές αρνητικές επιπτώσεις στον οργανισμό και ότι απαιτούνται διορθωτικές ενέργειες και ότι πρέπει να αναπτυχθεί και να εκτελεστεί σχέδιο έκτακτης ανάγκης εντός συγκεκριμένου χρονικού διαστήματος. </a:t>
            </a:r>
            <a:endParaRPr sz="20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20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lang="el-GR" sz="2000">
                <a:solidFill>
                  <a:srgbClr val="000000"/>
                </a:solidFill>
                <a:latin typeface="Century Gothic"/>
                <a:ea typeface="Century Gothic"/>
                <a:cs typeface="Century Gothic"/>
                <a:sym typeface="Century Gothic"/>
              </a:rPr>
              <a:t>Εξαιρετικά κρίσιμος κίνδυνος: σημαίνει ότι τα προσδιορισμένα μέτρα ελέγχου για τον μετριασμό του κινδύνου πρέπει να εφαρμοστούν άμεσα και σε σύντομο χρονικό διάστημα μέσω ενός σχεδίου. </a:t>
            </a:r>
            <a:endParaRPr sz="2000">
              <a:solidFill>
                <a:srgbClr val="000000"/>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43"/>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Ανάλυση κινδύνου</a:t>
            </a:r>
            <a:endParaRPr sz="3600">
              <a:solidFill>
                <a:srgbClr val="00B0F0"/>
              </a:solidFill>
            </a:endParaRPr>
          </a:p>
        </p:txBody>
      </p:sp>
      <p:sp>
        <p:nvSpPr>
          <p:cNvPr id="640" name="Google Shape;640;p43"/>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0" lvl="1" marL="201168" rtl="0" algn="l">
              <a:lnSpc>
                <a:spcPct val="100000"/>
              </a:lnSpc>
              <a:spcBef>
                <a:spcPts val="0"/>
              </a:spcBef>
              <a:spcAft>
                <a:spcPts val="0"/>
              </a:spcAft>
              <a:buClr>
                <a:schemeClr val="dk1"/>
              </a:buClr>
              <a:buSzPts val="1800"/>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641" name="Google Shape;641;p43"/>
          <p:cNvSpPr txBox="1"/>
          <p:nvPr/>
        </p:nvSpPr>
        <p:spPr>
          <a:xfrm>
            <a:off x="832883" y="1262230"/>
            <a:ext cx="8310282" cy="4496103"/>
          </a:xfrm>
          <a:prstGeom prst="rect">
            <a:avLst/>
          </a:prstGeom>
          <a:noFill/>
          <a:ln>
            <a:noFill/>
          </a:ln>
        </p:spPr>
        <p:txBody>
          <a:bodyPr anchorCtr="0" anchor="t" bIns="45700" lIns="91425" spcFirstLastPara="1" rIns="91425" wrap="square" tIns="45700">
            <a:spAutoFit/>
          </a:bodyPr>
          <a:lstStyle/>
          <a:p>
            <a:pPr indent="-334963" lvl="0" marL="334963" marR="0" rtl="0" algn="l">
              <a:spcBef>
                <a:spcPts val="0"/>
              </a:spcBef>
              <a:spcAft>
                <a:spcPts val="0"/>
              </a:spcAft>
              <a:buClr>
                <a:srgbClr val="000000"/>
              </a:buClr>
              <a:buSzPts val="1800"/>
              <a:buFont typeface="Arial"/>
              <a:buChar char="•"/>
            </a:pPr>
            <a:r>
              <a:rPr lang="el-GR" sz="1800">
                <a:solidFill>
                  <a:srgbClr val="000000"/>
                </a:solidFill>
                <a:latin typeface="Arial"/>
                <a:ea typeface="Arial"/>
                <a:cs typeface="Arial"/>
                <a:sym typeface="Arial"/>
              </a:rPr>
              <a:t>Εκτίμηση της πιθανότητας εμφάνισης</a:t>
            </a:r>
            <a:endParaRPr/>
          </a:p>
          <a:p>
            <a:pPr indent="-336550" lvl="0" marL="336550" marR="0" rtl="0" algn="l">
              <a:spcBef>
                <a:spcPts val="800"/>
              </a:spcBef>
              <a:spcAft>
                <a:spcPts val="0"/>
              </a:spcAft>
              <a:buClr>
                <a:srgbClr val="000000"/>
              </a:buClr>
              <a:buSzPts val="1800"/>
              <a:buFont typeface="Arial"/>
              <a:buChar char="•"/>
            </a:pPr>
            <a:r>
              <a:rPr lang="el-GR" sz="1800">
                <a:solidFill>
                  <a:srgbClr val="000000"/>
                </a:solidFill>
                <a:latin typeface="Century Gothic"/>
                <a:ea typeface="Century Gothic"/>
                <a:cs typeface="Century Gothic"/>
                <a:sym typeface="Century Gothic"/>
              </a:rPr>
              <a:t>Πιθανότητα είναι η συνολική βαθμολογία -συχνά μια αριθμητική τιμή σε μια καθορισμένη κλίμακα (όπως 0,1 - 1,0)- της πιθανότητας εκμετάλλευσης μιας συγκεκριμένης ευπάθειας.</a:t>
            </a:r>
            <a:endParaRPr sz="1800">
              <a:solidFill>
                <a:srgbClr val="000000"/>
              </a:solidFill>
              <a:latin typeface="Century Gothic"/>
              <a:ea typeface="Century Gothic"/>
              <a:cs typeface="Century Gothic"/>
              <a:sym typeface="Century Gothic"/>
            </a:endParaRPr>
          </a:p>
          <a:p>
            <a:pPr indent="-334963" lvl="0" marL="334963" marR="0" rtl="0" algn="l">
              <a:spcBef>
                <a:spcPts val="800"/>
              </a:spcBef>
              <a:spcAft>
                <a:spcPts val="0"/>
              </a:spcAft>
              <a:buClr>
                <a:srgbClr val="000000"/>
              </a:buClr>
              <a:buSzPts val="1800"/>
              <a:buFont typeface="Arial"/>
              <a:buChar char="•"/>
            </a:pPr>
            <a:r>
              <a:rPr lang="el-GR" sz="1800">
                <a:solidFill>
                  <a:srgbClr val="000000"/>
                </a:solidFill>
                <a:latin typeface="Arial"/>
                <a:ea typeface="Arial"/>
                <a:cs typeface="Arial"/>
                <a:sym typeface="Arial"/>
              </a:rPr>
              <a:t>Εκτιμήστε τον αντίκτυπο στο έργο σε κλίμακα από το 1 έως το 5, όπου</a:t>
            </a:r>
            <a:endParaRPr sz="1800">
              <a:solidFill>
                <a:srgbClr val="000000"/>
              </a:solidFill>
              <a:latin typeface="Arial"/>
              <a:ea typeface="Arial"/>
              <a:cs typeface="Arial"/>
              <a:sym typeface="Arial"/>
            </a:endParaRPr>
          </a:p>
          <a:p>
            <a:pPr indent="-277813" lvl="1" marL="735013" marR="0" rtl="0" algn="l">
              <a:spcBef>
                <a:spcPts val="70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1 = χαμηλός αντίκτυπος</a:t>
            </a:r>
            <a:endParaRPr b="0" i="0" sz="2000" u="none" cap="none" strike="noStrike">
              <a:solidFill>
                <a:srgbClr val="000000"/>
              </a:solidFill>
              <a:latin typeface="Arial"/>
              <a:ea typeface="Arial"/>
              <a:cs typeface="Arial"/>
              <a:sym typeface="Arial"/>
            </a:endParaRPr>
          </a:p>
          <a:p>
            <a:pPr indent="-277813" lvl="1" marL="735013" marR="0" rtl="0" algn="l">
              <a:spcBef>
                <a:spcPts val="70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5 = καταστροφικός αντίκτυπος</a:t>
            </a:r>
            <a:endParaRPr b="0" i="0" sz="2000" u="none" cap="none" strike="noStrike">
              <a:solidFill>
                <a:srgbClr val="000000"/>
              </a:solidFill>
              <a:latin typeface="Arial"/>
              <a:ea typeface="Arial"/>
              <a:cs typeface="Arial"/>
              <a:sym typeface="Arial"/>
            </a:endParaRPr>
          </a:p>
          <a:p>
            <a:pPr indent="-277813" lvl="0" marL="334963" marR="0" rtl="0" algn="l">
              <a:spcBef>
                <a:spcPts val="700"/>
              </a:spcBef>
              <a:spcAft>
                <a:spcPts val="0"/>
              </a:spcAft>
              <a:buClr>
                <a:srgbClr val="000000"/>
              </a:buClr>
              <a:buSzPts val="2400"/>
              <a:buFont typeface="Arial"/>
              <a:buChar char="–"/>
            </a:pPr>
            <a:r>
              <a:rPr lang="el-GR" sz="2400">
                <a:solidFill>
                  <a:srgbClr val="000000"/>
                </a:solidFill>
                <a:latin typeface="Arial"/>
                <a:ea typeface="Arial"/>
                <a:cs typeface="Arial"/>
                <a:sym typeface="Arial"/>
              </a:rPr>
              <a:t>Επίπεδο κινδύνου</a:t>
            </a:r>
            <a:endParaRPr sz="2400">
              <a:solidFill>
                <a:srgbClr val="000000"/>
              </a:solidFill>
              <a:latin typeface="Arial"/>
              <a:ea typeface="Arial"/>
              <a:cs typeface="Arial"/>
              <a:sym typeface="Arial"/>
            </a:endParaRPr>
          </a:p>
          <a:p>
            <a:pPr indent="-277813" lvl="1" marL="735013" marR="0" rtl="0" algn="l">
              <a:spcBef>
                <a:spcPts val="700"/>
              </a:spcBef>
              <a:spcAft>
                <a:spcPts val="0"/>
              </a:spcAft>
              <a:buClr>
                <a:srgbClr val="00B0F0"/>
              </a:buClr>
              <a:buSzPts val="1800"/>
              <a:buFont typeface="Arial"/>
              <a:buChar char="–"/>
            </a:pPr>
            <a:r>
              <a:rPr b="0" i="0" lang="el-GR" sz="1800" u="none" cap="none" strike="noStrike">
                <a:solidFill>
                  <a:srgbClr val="00B0F0"/>
                </a:solidFill>
                <a:latin typeface="Arial"/>
                <a:ea typeface="Arial"/>
                <a:cs typeface="Arial"/>
                <a:sym typeface="Arial"/>
              </a:rPr>
              <a:t>Σε περίπτωση ποσοτικής αξιολόγησης</a:t>
            </a:r>
            <a:endParaRPr b="0" i="0" sz="2000" u="none" cap="none" strike="noStrike">
              <a:solidFill>
                <a:srgbClr val="000000"/>
              </a:solidFill>
              <a:latin typeface="Arial"/>
              <a:ea typeface="Arial"/>
              <a:cs typeface="Arial"/>
              <a:sym typeface="Arial"/>
            </a:endParaRPr>
          </a:p>
          <a:p>
            <a:pPr indent="-277813" lvl="1" marL="735013" marR="0" rtl="0" algn="l">
              <a:spcBef>
                <a:spcPts val="700"/>
              </a:spcBef>
              <a:spcAft>
                <a:spcPts val="0"/>
              </a:spcAft>
              <a:buClr>
                <a:srgbClr val="000000"/>
              </a:buClr>
              <a:buSzPts val="2000"/>
              <a:buFont typeface="Arial"/>
              <a:buNone/>
            </a:pPr>
            <a:r>
              <a:rPr b="0" i="0" lang="el-GR" sz="2000" u="none" cap="none" strike="noStrike">
                <a:solidFill>
                  <a:srgbClr val="000000"/>
                </a:solidFill>
                <a:latin typeface="Arial"/>
                <a:ea typeface="Arial"/>
                <a:cs typeface="Arial"/>
                <a:sym typeface="Arial"/>
              </a:rPr>
              <a:t>Ri=P(Ri) X I(Ri)</a:t>
            </a:r>
            <a:endParaRPr/>
          </a:p>
          <a:p>
            <a:pPr indent="-277813" lvl="1" marL="735013" marR="0" rtl="0" algn="l">
              <a:spcBef>
                <a:spcPts val="700"/>
              </a:spcBef>
              <a:spcAft>
                <a:spcPts val="0"/>
              </a:spcAft>
              <a:buClr>
                <a:srgbClr val="000000"/>
              </a:buClr>
              <a:buSzPts val="2000"/>
              <a:buFont typeface="Arial"/>
              <a:buNone/>
            </a:pPr>
            <a:r>
              <a:rPr b="0" i="0" lang="el-GR" sz="2000" u="none" cap="none" strike="noStrike">
                <a:solidFill>
                  <a:srgbClr val="000000"/>
                </a:solidFill>
                <a:latin typeface="Arial"/>
                <a:ea typeface="Arial"/>
                <a:cs typeface="Arial"/>
                <a:sym typeface="Arial"/>
              </a:rPr>
              <a:t>		 =.55 X .	8  [</a:t>
            </a:r>
            <a:r>
              <a:rPr b="0" i="0" lang="el-GR" sz="2000" u="none" cap="none" strike="noStrike">
                <a:solidFill>
                  <a:srgbClr val="00B0F0"/>
                </a:solidFill>
                <a:latin typeface="Arial"/>
                <a:ea typeface="Arial"/>
                <a:cs typeface="Arial"/>
                <a:sym typeface="Arial"/>
              </a:rPr>
              <a:t>Assume P(Ri)=.55 and I(Ri)=.8</a:t>
            </a:r>
            <a:r>
              <a:rPr b="0" i="0" lang="el-GR" sz="2000" u="none" cap="none" strike="noStrike">
                <a:solidFill>
                  <a:srgbClr val="000000"/>
                </a:solidFill>
                <a:latin typeface="Arial"/>
                <a:ea typeface="Arial"/>
                <a:cs typeface="Arial"/>
                <a:sym typeface="Arial"/>
              </a:rPr>
              <a:t>]</a:t>
            </a:r>
            <a:endParaRPr/>
          </a:p>
          <a:p>
            <a:pPr indent="-277813" lvl="1" marL="735013" marR="0" rtl="0" algn="l">
              <a:spcBef>
                <a:spcPts val="700"/>
              </a:spcBef>
              <a:spcAft>
                <a:spcPts val="0"/>
              </a:spcAft>
              <a:buClr>
                <a:srgbClr val="000000"/>
              </a:buClr>
              <a:buSzPts val="2000"/>
              <a:buFont typeface="Arial"/>
              <a:buNone/>
            </a:pPr>
            <a:r>
              <a:rPr b="0" i="0" lang="el-GR" sz="2000" u="none" cap="none" strike="noStrike">
                <a:solidFill>
                  <a:srgbClr val="000000"/>
                </a:solidFill>
                <a:latin typeface="Arial"/>
                <a:ea typeface="Arial"/>
                <a:cs typeface="Arial"/>
                <a:sym typeface="Arial"/>
              </a:rPr>
              <a:t>     =.44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44"/>
          <p:cNvSpPr txBox="1"/>
          <p:nvPr>
            <p:ph type="title"/>
          </p:nvPr>
        </p:nvSpPr>
        <p:spPr>
          <a:xfrm>
            <a:off x="795169" y="260648"/>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Ανάλυση κινδύνου</a:t>
            </a:r>
            <a:endParaRPr sz="3600">
              <a:solidFill>
                <a:srgbClr val="00B0F0"/>
              </a:solidFill>
            </a:endParaRPr>
          </a:p>
        </p:txBody>
      </p:sp>
      <p:sp>
        <p:nvSpPr>
          <p:cNvPr id="647" name="Google Shape;647;p44"/>
          <p:cNvSpPr txBox="1"/>
          <p:nvPr/>
        </p:nvSpPr>
        <p:spPr>
          <a:xfrm>
            <a:off x="542564" y="977153"/>
            <a:ext cx="8229600" cy="5544616"/>
          </a:xfrm>
          <a:prstGeom prst="rect">
            <a:avLst/>
          </a:prstGeom>
          <a:noFill/>
          <a:ln>
            <a:noFill/>
          </a:ln>
        </p:spPr>
        <p:txBody>
          <a:bodyPr anchorCtr="0" anchor="t" bIns="45700" lIns="0" spcFirstLastPara="1" rIns="0" wrap="square" tIns="45700">
            <a:normAutofit lnSpcReduction="10000"/>
          </a:bodyPr>
          <a:lstStyle/>
          <a:p>
            <a:pPr indent="-177800" lvl="0" marL="91440" marR="0" rtl="0" algn="l">
              <a:lnSpc>
                <a:spcPct val="100000"/>
              </a:lnSpc>
              <a:spcBef>
                <a:spcPts val="0"/>
              </a:spcBef>
              <a:spcAft>
                <a:spcPts val="0"/>
              </a:spcAft>
              <a:buClr>
                <a:schemeClr val="accent1"/>
              </a:buClr>
              <a:buSzPts val="2800"/>
              <a:buFont typeface="Calibri"/>
              <a:buChar char=" "/>
            </a:pPr>
            <a:r>
              <a:rPr lang="el-GR" sz="2800">
                <a:solidFill>
                  <a:srgbClr val="00B0F0"/>
                </a:solidFill>
                <a:latin typeface="Arial"/>
                <a:ea typeface="Arial"/>
                <a:cs typeface="Arial"/>
                <a:sym typeface="Arial"/>
              </a:rPr>
              <a:t>Σε περίπτωση ποιοτικής αξιολόγησης</a:t>
            </a:r>
            <a:endParaRPr sz="2800">
              <a:solidFill>
                <a:srgbClr val="00B0F0"/>
              </a:solidFill>
              <a:latin typeface="Arial"/>
              <a:ea typeface="Arial"/>
              <a:cs typeface="Arial"/>
              <a:sym typeface="Arial"/>
            </a:endParaRPr>
          </a:p>
          <a:p>
            <a:pPr indent="-182880" lvl="1" marL="384048" marR="0" rtl="0" algn="l">
              <a:lnSpc>
                <a:spcPct val="100000"/>
              </a:lnSpc>
              <a:spcBef>
                <a:spcPts val="400"/>
              </a:spcBef>
              <a:spcAft>
                <a:spcPts val="0"/>
              </a:spcAft>
              <a:buClr>
                <a:srgbClr val="000000"/>
              </a:buClr>
              <a:buSzPts val="1800"/>
              <a:buFont typeface="Calibri"/>
              <a:buChar char="◦"/>
            </a:pPr>
            <a:r>
              <a:rPr b="0" i="0" lang="el-GR" sz="1800" u="none" cap="none" strike="noStrike">
                <a:solidFill>
                  <a:srgbClr val="000000"/>
                </a:solidFill>
                <a:latin typeface="Arial"/>
                <a:ea typeface="Arial"/>
                <a:cs typeface="Arial"/>
                <a:sym typeface="Arial"/>
              </a:rPr>
              <a:t> Ri=P(Ri) X I(Ri)</a:t>
            </a:r>
            <a:endParaRPr/>
          </a:p>
          <a:p>
            <a:pPr indent="-182880" lvl="1" marL="384048" marR="0" rtl="0" algn="l">
              <a:lnSpc>
                <a:spcPct val="100000"/>
              </a:lnSpc>
              <a:spcBef>
                <a:spcPts val="600"/>
              </a:spcBef>
              <a:spcAft>
                <a:spcPts val="0"/>
              </a:spcAft>
              <a:buClr>
                <a:srgbClr val="000000"/>
              </a:buClr>
              <a:buSzPts val="1800"/>
              <a:buFont typeface="Calibri"/>
              <a:buChar char="◦"/>
            </a:pPr>
            <a:r>
              <a:rPr b="0" i="0" lang="el-GR" sz="1800" u="none" cap="none" strike="noStrike">
                <a:solidFill>
                  <a:srgbClr val="000000"/>
                </a:solidFill>
                <a:latin typeface="Arial"/>
                <a:ea typeface="Arial"/>
                <a:cs typeface="Arial"/>
                <a:sym typeface="Arial"/>
              </a:rPr>
              <a:t>Ri=Medium X High</a:t>
            </a:r>
            <a:endParaRPr/>
          </a:p>
          <a:p>
            <a:pPr indent="-182880" lvl="1" marL="384048" marR="0" rtl="0" algn="l">
              <a:lnSpc>
                <a:spcPct val="100000"/>
              </a:lnSpc>
              <a:spcBef>
                <a:spcPts val="600"/>
              </a:spcBef>
              <a:spcAft>
                <a:spcPts val="0"/>
              </a:spcAft>
              <a:buClr>
                <a:srgbClr val="FF0000"/>
              </a:buClr>
              <a:buSzPts val="1800"/>
              <a:buFont typeface="Calibri"/>
              <a:buChar char="◦"/>
            </a:pPr>
            <a:r>
              <a:rPr b="0" i="0" lang="el-GR" sz="1800" u="none" cap="none" strike="noStrike">
                <a:solidFill>
                  <a:srgbClr val="FF0000"/>
                </a:solidFill>
                <a:latin typeface="Arial"/>
                <a:ea typeface="Arial"/>
                <a:cs typeface="Arial"/>
                <a:sym typeface="Arial"/>
              </a:rPr>
              <a:t>Ri=??</a:t>
            </a:r>
            <a:endParaRPr/>
          </a:p>
          <a:p>
            <a:pPr indent="-91440" lvl="0" marL="91440" marR="0" rtl="0" algn="l">
              <a:lnSpc>
                <a:spcPct val="100000"/>
              </a:lnSpc>
              <a:spcBef>
                <a:spcPts val="1600"/>
              </a:spcBef>
              <a:spcAft>
                <a:spcPts val="0"/>
              </a:spcAft>
              <a:buClr>
                <a:schemeClr val="accent1"/>
              </a:buClr>
              <a:buSzPts val="2000"/>
              <a:buFont typeface="Calibri"/>
              <a:buNone/>
            </a:pPr>
            <a:r>
              <a:rPr lang="el-GR" sz="2000">
                <a:solidFill>
                  <a:srgbClr val="C00000"/>
                </a:solidFill>
                <a:latin typeface="Arial"/>
                <a:ea typeface="Arial"/>
                <a:cs typeface="Arial"/>
                <a:sym typeface="Arial"/>
              </a:rPr>
              <a:t>Likelihood </a:t>
            </a:r>
            <a:r>
              <a:rPr lang="el-GR" sz="2000">
                <a:solidFill>
                  <a:srgbClr val="000000"/>
                </a:solidFill>
                <a:latin typeface="Arial"/>
                <a:ea typeface="Arial"/>
                <a:cs typeface="Arial"/>
                <a:sym typeface="Arial"/>
              </a:rPr>
              <a:t>		 	</a:t>
            </a:r>
            <a:r>
              <a:rPr lang="el-GR" sz="2000">
                <a:solidFill>
                  <a:srgbClr val="C00000"/>
                </a:solidFill>
                <a:latin typeface="Arial"/>
                <a:ea typeface="Arial"/>
                <a:cs typeface="Arial"/>
                <a:sym typeface="Arial"/>
              </a:rPr>
              <a:t>impact</a:t>
            </a:r>
            <a:endParaRPr/>
          </a:p>
          <a:p>
            <a:pPr indent="-91440" lvl="0" marL="91440" marR="0" rtl="0" algn="l">
              <a:lnSpc>
                <a:spcPct val="100000"/>
              </a:lnSpc>
              <a:spcBef>
                <a:spcPts val="1400"/>
              </a:spcBef>
              <a:spcAft>
                <a:spcPts val="0"/>
              </a:spcAft>
              <a:buClr>
                <a:schemeClr val="accent1"/>
              </a:buClr>
              <a:buSzPts val="2000"/>
              <a:buFont typeface="Calibri"/>
              <a:buNone/>
            </a:pPr>
            <a:r>
              <a:rPr lang="el-GR" sz="2000">
                <a:solidFill>
                  <a:srgbClr val="000000"/>
                </a:solidFill>
                <a:latin typeface="Arial"/>
                <a:ea typeface="Arial"/>
                <a:cs typeface="Arial"/>
                <a:sym typeface="Arial"/>
              </a:rPr>
              <a:t>				high      medium       low </a:t>
            </a:r>
            <a:endParaRPr/>
          </a:p>
          <a:p>
            <a:pPr indent="-91440" lvl="0" marL="91440" marR="0" rtl="0" algn="l">
              <a:lnSpc>
                <a:spcPct val="100000"/>
              </a:lnSpc>
              <a:spcBef>
                <a:spcPts val="1400"/>
              </a:spcBef>
              <a:spcAft>
                <a:spcPts val="0"/>
              </a:spcAft>
              <a:buClr>
                <a:schemeClr val="accent1"/>
              </a:buClr>
              <a:buSzPts val="2000"/>
              <a:buFont typeface="Calibri"/>
              <a:buNone/>
            </a:pPr>
            <a:r>
              <a:rPr lang="el-GR" sz="2000">
                <a:solidFill>
                  <a:srgbClr val="00B0F0"/>
                </a:solidFill>
                <a:latin typeface="Arial"/>
                <a:ea typeface="Arial"/>
                <a:cs typeface="Arial"/>
                <a:sym typeface="Arial"/>
              </a:rPr>
              <a:t>High			 H            H/M         Extreme</a:t>
            </a:r>
            <a:endParaRPr/>
          </a:p>
          <a:p>
            <a:pPr indent="-91440" lvl="0" marL="91440" marR="0" rtl="0" algn="l">
              <a:lnSpc>
                <a:spcPct val="100000"/>
              </a:lnSpc>
              <a:spcBef>
                <a:spcPts val="1400"/>
              </a:spcBef>
              <a:spcAft>
                <a:spcPts val="0"/>
              </a:spcAft>
              <a:buClr>
                <a:schemeClr val="accent1"/>
              </a:buClr>
              <a:buSzPts val="2000"/>
              <a:buFont typeface="Calibri"/>
              <a:buNone/>
            </a:pPr>
            <a:r>
              <a:rPr lang="el-GR" sz="2000">
                <a:solidFill>
                  <a:srgbClr val="000000"/>
                </a:solidFill>
                <a:latin typeface="Arial"/>
                <a:ea typeface="Arial"/>
                <a:cs typeface="Arial"/>
                <a:sym typeface="Arial"/>
              </a:rPr>
              <a:t>Medium             H/M        M                M/L</a:t>
            </a:r>
            <a:endParaRPr/>
          </a:p>
          <a:p>
            <a:pPr indent="-91440" lvl="0" marL="91440" marR="0" rtl="0" algn="l">
              <a:lnSpc>
                <a:spcPct val="100000"/>
              </a:lnSpc>
              <a:spcBef>
                <a:spcPts val="1400"/>
              </a:spcBef>
              <a:spcAft>
                <a:spcPts val="0"/>
              </a:spcAft>
              <a:buClr>
                <a:schemeClr val="accent1"/>
              </a:buClr>
              <a:buSzPts val="2000"/>
              <a:buFont typeface="Calibri"/>
              <a:buNone/>
            </a:pPr>
            <a:r>
              <a:rPr b="1" lang="el-GR" sz="2000">
                <a:solidFill>
                  <a:srgbClr val="C00000"/>
                </a:solidFill>
                <a:latin typeface="Arial"/>
                <a:ea typeface="Arial"/>
                <a:cs typeface="Arial"/>
                <a:sym typeface="Arial"/>
              </a:rPr>
              <a:t>Low                  Extreme   M/L             L</a:t>
            </a:r>
            <a:endParaRPr b="1" sz="2000">
              <a:solidFill>
                <a:srgbClr val="C00000"/>
              </a:solidFill>
              <a:latin typeface="Arial"/>
              <a:ea typeface="Arial"/>
              <a:cs typeface="Arial"/>
              <a:sym typeface="Arial"/>
            </a:endParaRPr>
          </a:p>
          <a:p>
            <a:pPr indent="-152400" lvl="0" marL="91440" marR="0" rtl="0" algn="l">
              <a:lnSpc>
                <a:spcPct val="100000"/>
              </a:lnSpc>
              <a:spcBef>
                <a:spcPts val="1400"/>
              </a:spcBef>
              <a:spcAft>
                <a:spcPts val="0"/>
              </a:spcAft>
              <a:buClr>
                <a:schemeClr val="accent1"/>
              </a:buClr>
              <a:buSzPts val="2400"/>
              <a:buFont typeface="Calibri"/>
              <a:buChar char=" "/>
            </a:pPr>
            <a:r>
              <a:rPr lang="el-GR" sz="2400">
                <a:solidFill>
                  <a:srgbClr val="000000"/>
                </a:solidFill>
                <a:latin typeface="Century Gothic"/>
                <a:ea typeface="Century Gothic"/>
                <a:cs typeface="Century Gothic"/>
                <a:sym typeface="Century Gothic"/>
              </a:rPr>
              <a:t>Το επίπεδο κινδύνου καθορίζει την προτεραιότητα των κινδύνων</a:t>
            </a:r>
            <a:endParaRPr sz="2400">
              <a:solidFill>
                <a:srgbClr val="000000"/>
              </a:solidFill>
              <a:latin typeface="Century Gothic"/>
              <a:ea typeface="Century Gothic"/>
              <a:cs typeface="Century Gothic"/>
              <a:sym typeface="Century Gothic"/>
            </a:endParaRPr>
          </a:p>
          <a:p>
            <a:pPr indent="-182880" lvl="1" marL="384048" marR="0" rtl="0" algn="l">
              <a:lnSpc>
                <a:spcPct val="100000"/>
              </a:lnSpc>
              <a:spcBef>
                <a:spcPts val="400"/>
              </a:spcBef>
              <a:spcAft>
                <a:spcPts val="0"/>
              </a:spcAft>
              <a:buClr>
                <a:srgbClr val="000000"/>
              </a:buClr>
              <a:buSzPts val="1800"/>
              <a:buFont typeface="Calibri"/>
              <a:buChar char="◦"/>
            </a:pPr>
            <a:r>
              <a:rPr b="0" i="0" lang="el-GR" sz="1800" u="none" cap="none" strike="noStrike">
                <a:solidFill>
                  <a:srgbClr val="000000"/>
                </a:solidFill>
                <a:latin typeface="Arial"/>
                <a:ea typeface="Arial"/>
                <a:cs typeface="Arial"/>
                <a:sym typeface="Arial"/>
              </a:rPr>
              <a:t>δεν είναι δυνατόν να εξεταστούν όλοι οι εντοπισμένοι κίνδυνοι</a:t>
            </a:r>
            <a:endParaRPr b="0" i="0" sz="1800" u="none" cap="none" strike="noStrike">
              <a:solidFill>
                <a:srgbClr val="000000"/>
              </a:solidFill>
              <a:latin typeface="Arial"/>
              <a:ea typeface="Arial"/>
              <a:cs typeface="Arial"/>
              <a:sym typeface="Arial"/>
            </a:endParaRPr>
          </a:p>
          <a:p>
            <a:pPr indent="-182880" lvl="1" marL="384048" marR="0" rtl="0" algn="l">
              <a:lnSpc>
                <a:spcPct val="100000"/>
              </a:lnSpc>
              <a:spcBef>
                <a:spcPts val="600"/>
              </a:spcBef>
              <a:spcAft>
                <a:spcPts val="0"/>
              </a:spcAft>
              <a:buClr>
                <a:srgbClr val="000000"/>
              </a:buClr>
              <a:buSzPts val="1800"/>
              <a:buFont typeface="Calibri"/>
              <a:buChar char="◦"/>
            </a:pPr>
            <a:r>
              <a:rPr b="0" i="0" lang="el-GR" sz="1800" u="none" cap="none" strike="noStrike">
                <a:solidFill>
                  <a:srgbClr val="000000"/>
                </a:solidFill>
                <a:latin typeface="Arial"/>
                <a:ea typeface="Arial"/>
                <a:cs typeface="Arial"/>
                <a:sym typeface="Arial"/>
              </a:rPr>
              <a:t>Κίνδυνος που χρήζει άμεσης αντιμετώπισης</a:t>
            </a:r>
            <a:endParaRPr b="0" i="0" sz="1800" u="none" cap="none" strike="noStrike">
              <a:solidFill>
                <a:srgbClr val="000000"/>
              </a:solidFill>
              <a:latin typeface="Arial"/>
              <a:ea typeface="Arial"/>
              <a:cs typeface="Arial"/>
              <a:sym typeface="Arial"/>
            </a:endParaRPr>
          </a:p>
          <a:p>
            <a:pPr indent="-17779" lvl="1" marL="384048" marR="0" rtl="0" algn="l">
              <a:lnSpc>
                <a:spcPct val="100000"/>
              </a:lnSpc>
              <a:spcBef>
                <a:spcPts val="600"/>
              </a:spcBef>
              <a:spcAft>
                <a:spcPts val="0"/>
              </a:spcAft>
              <a:buClr>
                <a:schemeClr val="dk1"/>
              </a:buClr>
              <a:buSzPts val="2600"/>
              <a:buFont typeface="Calibri"/>
              <a:buNone/>
            </a:pPr>
            <a:r>
              <a:t/>
            </a:r>
            <a:endParaRPr b="0" i="0" sz="2600" u="none" cap="none" strike="noStrike">
              <a:solidFill>
                <a:srgbClr val="000000"/>
              </a:solidFill>
              <a:latin typeface="Century Gothic"/>
              <a:ea typeface="Century Gothic"/>
              <a:cs typeface="Century Gothic"/>
              <a:sym typeface="Century Gothic"/>
            </a:endParaRPr>
          </a:p>
          <a:p>
            <a:pPr indent="0" lvl="0" marL="91440" marR="0" rtl="0" algn="l">
              <a:lnSpc>
                <a:spcPct val="100000"/>
              </a:lnSpc>
              <a:spcBef>
                <a:spcPts val="1600"/>
              </a:spcBef>
              <a:spcAft>
                <a:spcPts val="0"/>
              </a:spcAft>
              <a:buClr>
                <a:schemeClr val="accent1"/>
              </a:buClr>
              <a:buSzPts val="2000"/>
              <a:buFont typeface="Calibri"/>
              <a:buNone/>
            </a:pPr>
            <a:r>
              <a:t/>
            </a:r>
            <a:endParaRPr sz="2000">
              <a:solidFill>
                <a:schemeClr val="dk1"/>
              </a:solidFill>
              <a:latin typeface="Century Gothic"/>
              <a:ea typeface="Century Gothic"/>
              <a:cs typeface="Century Gothic"/>
              <a:sym typeface="Century Gothic"/>
            </a:endParaRPr>
          </a:p>
          <a:p>
            <a:pPr indent="0" lvl="0" marL="91440" marR="0" rtl="0" algn="l">
              <a:lnSpc>
                <a:spcPct val="100000"/>
              </a:lnSpc>
              <a:spcBef>
                <a:spcPts val="1400"/>
              </a:spcBef>
              <a:spcAft>
                <a:spcPts val="0"/>
              </a:spcAft>
              <a:buClr>
                <a:schemeClr val="accent1"/>
              </a:buClr>
              <a:buSzPts val="2000"/>
              <a:buFont typeface="Calibri"/>
              <a:buNone/>
            </a:pPr>
            <a:r>
              <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45"/>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Έλεγχος κινδύνων</a:t>
            </a:r>
            <a:endParaRPr sz="3600">
              <a:solidFill>
                <a:srgbClr val="00B0F0"/>
              </a:solidFill>
            </a:endParaRPr>
          </a:p>
        </p:txBody>
      </p:sp>
      <p:sp>
        <p:nvSpPr>
          <p:cNvPr id="653" name="Google Shape;653;p45"/>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55000" lnSpcReduction="20000"/>
          </a:bodyPr>
          <a:lstStyle/>
          <a:p>
            <a:pPr indent="-120014" lvl="1" marL="384048" rtl="0" algn="l">
              <a:lnSpc>
                <a:spcPct val="100000"/>
              </a:lnSpc>
              <a:spcBef>
                <a:spcPts val="0"/>
              </a:spcBef>
              <a:spcAft>
                <a:spcPts val="0"/>
              </a:spcAft>
              <a:buClr>
                <a:schemeClr val="dk1"/>
              </a:buClr>
              <a:buSzPct val="100000"/>
              <a:buFont typeface="Arial"/>
              <a:buNone/>
            </a:pPr>
            <a:r>
              <a:t/>
            </a:r>
            <a:endParaRPr/>
          </a:p>
          <a:p>
            <a:pPr indent="-118745" lvl="0" marL="91440" rtl="0" algn="l">
              <a:lnSpc>
                <a:spcPct val="100000"/>
              </a:lnSpc>
              <a:spcBef>
                <a:spcPts val="1600"/>
              </a:spcBef>
              <a:spcAft>
                <a:spcPts val="0"/>
              </a:spcAft>
              <a:buSzPct val="100000"/>
              <a:buFont typeface="Arial"/>
              <a:buChar char="•"/>
            </a:pPr>
            <a:r>
              <a:rPr lang="el-GR" sz="3400">
                <a:solidFill>
                  <a:srgbClr val="000000"/>
                </a:solidFill>
              </a:rPr>
              <a:t>Να αποκτήσετε τον έλεγχο των κινδύνων όσο το δυνατόν νωρίτερα </a:t>
            </a:r>
            <a:endParaRPr sz="3400">
              <a:solidFill>
                <a:srgbClr val="000000"/>
              </a:solidFill>
            </a:endParaRPr>
          </a:p>
          <a:p>
            <a:pPr indent="-118745" lvl="0" marL="91440" rtl="0" algn="l">
              <a:lnSpc>
                <a:spcPct val="100000"/>
              </a:lnSpc>
              <a:spcBef>
                <a:spcPts val="1400"/>
              </a:spcBef>
              <a:spcAft>
                <a:spcPts val="0"/>
              </a:spcAft>
              <a:buSzPct val="100000"/>
              <a:buFont typeface="Arial"/>
              <a:buChar char="•"/>
            </a:pPr>
            <a:r>
              <a:rPr lang="el-GR" sz="3400">
                <a:solidFill>
                  <a:srgbClr val="000000"/>
                </a:solidFill>
              </a:rPr>
              <a:t>Επικεντρωθείτε αρχικά στα κορυφαία γεγονότα και παράγοντες κινδύνου που έχουν τεθεί σε προτεραιότητα. </a:t>
            </a:r>
            <a:endParaRPr sz="3400">
              <a:solidFill>
                <a:srgbClr val="000000"/>
              </a:solidFill>
            </a:endParaRPr>
          </a:p>
          <a:p>
            <a:pPr indent="-118745" lvl="0" marL="91440" rtl="0" algn="l">
              <a:lnSpc>
                <a:spcPct val="100000"/>
              </a:lnSpc>
              <a:spcBef>
                <a:spcPts val="1400"/>
              </a:spcBef>
              <a:spcAft>
                <a:spcPts val="0"/>
              </a:spcAft>
              <a:buSzPct val="100000"/>
              <a:buFont typeface="Arial"/>
              <a:buChar char="•"/>
            </a:pPr>
            <a:r>
              <a:rPr lang="el-GR" sz="3400">
                <a:solidFill>
                  <a:srgbClr val="000000"/>
                </a:solidFill>
              </a:rPr>
              <a:t>Μόλις εντοπιστούν τα πιθανά αντίμετρα, πρέπει να επιλέξετε τα πιο πιθανά για τον έλεγχο των κινδύνων. </a:t>
            </a:r>
            <a:endParaRPr sz="3400">
              <a:solidFill>
                <a:srgbClr val="000000"/>
              </a:solidFill>
            </a:endParaRPr>
          </a:p>
          <a:p>
            <a:pPr indent="-182880" lvl="1" marL="384048" rtl="0" algn="l">
              <a:lnSpc>
                <a:spcPct val="100000"/>
              </a:lnSpc>
              <a:spcBef>
                <a:spcPts val="400"/>
              </a:spcBef>
              <a:spcAft>
                <a:spcPts val="0"/>
              </a:spcAft>
              <a:buClr>
                <a:srgbClr val="000000"/>
              </a:buClr>
              <a:buSzPct val="100000"/>
              <a:buFont typeface="Arial"/>
              <a:buChar char="•"/>
            </a:pPr>
            <a:r>
              <a:rPr lang="el-GR" sz="2900">
                <a:solidFill>
                  <a:srgbClr val="000000"/>
                </a:solidFill>
              </a:rPr>
              <a:t>Κόστος, τεχνογνωσία, περιουσιακά στοιχεία</a:t>
            </a:r>
            <a:endParaRPr sz="2900">
              <a:solidFill>
                <a:srgbClr val="000000"/>
              </a:solidFill>
            </a:endParaRPr>
          </a:p>
          <a:p>
            <a:pPr indent="-118745" lvl="0" marL="91440" rtl="0" algn="l">
              <a:lnSpc>
                <a:spcPct val="100000"/>
              </a:lnSpc>
              <a:spcBef>
                <a:spcPts val="1600"/>
              </a:spcBef>
              <a:spcAft>
                <a:spcPts val="0"/>
              </a:spcAft>
              <a:buSzPct val="100000"/>
              <a:buFont typeface="Arial"/>
              <a:buChar char="•"/>
            </a:pPr>
            <a:r>
              <a:rPr lang="el-GR" sz="3400">
                <a:solidFill>
                  <a:srgbClr val="000000"/>
                </a:solidFill>
              </a:rPr>
              <a:t>Χωρίς πραγματική αίσθηση του κόστους των ελέγχων με την πάροδο του χρόνου και του αντίκτυπου στον οργανισμό για την υποστήριξή τους, είναι δύσκολο να ληφθεί η σωστή απόφαση. </a:t>
            </a:r>
            <a:endParaRPr sz="3400">
              <a:solidFill>
                <a:srgbClr val="000000"/>
              </a:solidFill>
            </a:endParaRPr>
          </a:p>
          <a:p>
            <a:pPr indent="-118745" lvl="0" marL="91440" rtl="0" algn="l">
              <a:lnSpc>
                <a:spcPct val="100000"/>
              </a:lnSpc>
              <a:spcBef>
                <a:spcPts val="1400"/>
              </a:spcBef>
              <a:spcAft>
                <a:spcPts val="0"/>
              </a:spcAft>
              <a:buSzPct val="100000"/>
              <a:buFont typeface="Arial"/>
              <a:buChar char="•"/>
            </a:pPr>
            <a:r>
              <a:rPr lang="el-GR" sz="3400">
                <a:solidFill>
                  <a:srgbClr val="000000"/>
                </a:solidFill>
              </a:rPr>
              <a:t>Κατώτατο όριο κινδύνου </a:t>
            </a:r>
            <a:endParaRPr sz="3400">
              <a:solidFill>
                <a:srgbClr val="000000"/>
              </a:solidFill>
            </a:endParaRPr>
          </a:p>
          <a:p>
            <a:pPr indent="-182880" lvl="2" marL="566928" rtl="0" algn="l">
              <a:lnSpc>
                <a:spcPct val="100000"/>
              </a:lnSpc>
              <a:spcBef>
                <a:spcPts val="400"/>
              </a:spcBef>
              <a:spcAft>
                <a:spcPts val="0"/>
              </a:spcAft>
              <a:buClr>
                <a:srgbClr val="000000"/>
              </a:buClr>
              <a:buSzPct val="100000"/>
              <a:buFont typeface="Arial"/>
              <a:buChar char="•"/>
            </a:pPr>
            <a:r>
              <a:rPr lang="el-GR" sz="2300">
                <a:solidFill>
                  <a:srgbClr val="000000"/>
                </a:solidFill>
              </a:rPr>
              <a:t>Συγκεκριμένο επίπεδο μέχρι το οποίο μπορεί να γίνει αποδεκτός ένας κίνδυνος</a:t>
            </a:r>
            <a:endParaRPr sz="2300">
              <a:solidFill>
                <a:srgbClr val="000000"/>
              </a:solidFill>
            </a:endParaRPr>
          </a:p>
          <a:p>
            <a:pPr indent="-118745" lvl="0" marL="91440" rtl="0" algn="l">
              <a:lnSpc>
                <a:spcPct val="100000"/>
              </a:lnSpc>
              <a:spcBef>
                <a:spcPts val="1600"/>
              </a:spcBef>
              <a:spcAft>
                <a:spcPts val="0"/>
              </a:spcAft>
              <a:buSzPct val="100000"/>
              <a:buFont typeface="Arial"/>
              <a:buChar char="•"/>
            </a:pPr>
            <a:r>
              <a:rPr lang="el-GR" sz="3400">
                <a:solidFill>
                  <a:srgbClr val="000000"/>
                </a:solidFill>
              </a:rPr>
              <a:t>Όλα έχουν να κάνουν με τη λήψη αποφάσεων και την εξισορρόπηση του κόστους </a:t>
            </a:r>
            <a:endParaRPr sz="3400">
              <a:solidFill>
                <a:srgbClr val="000000"/>
              </a:solidFill>
            </a:endParaRPr>
          </a:p>
          <a:p>
            <a:pPr indent="-118745" lvl="0" marL="91440" rtl="0" algn="l">
              <a:lnSpc>
                <a:spcPct val="100000"/>
              </a:lnSpc>
              <a:spcBef>
                <a:spcPts val="1400"/>
              </a:spcBef>
              <a:spcAft>
                <a:spcPts val="0"/>
              </a:spcAft>
              <a:buSzPct val="100000"/>
              <a:buFont typeface="Arial"/>
              <a:buChar char="•"/>
            </a:pPr>
            <a:r>
              <a:rPr lang="el-GR" sz="3400">
                <a:solidFill>
                  <a:srgbClr val="000000"/>
                </a:solidFill>
              </a:rPr>
              <a:t>Η συνολική δαπάνη των ελέγχων δεν πρέπει ποτέ να υπερβαίνει την αξία του περιουσιακού στοιχείου. </a:t>
            </a:r>
            <a:endParaRPr sz="3400">
              <a:solidFill>
                <a:srgbClr val="000000"/>
              </a:solidFill>
            </a:endParaRPr>
          </a:p>
          <a:p>
            <a:pPr indent="-120014" lvl="1" marL="384048" rtl="0" algn="l">
              <a:lnSpc>
                <a:spcPct val="100000"/>
              </a:lnSpc>
              <a:spcBef>
                <a:spcPts val="400"/>
              </a:spcBef>
              <a:spcAft>
                <a:spcPts val="0"/>
              </a:spcAft>
              <a:buClr>
                <a:schemeClr val="dk1"/>
              </a:buClr>
              <a:buSzPct val="100000"/>
              <a:buFont typeface="Arial"/>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46"/>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Στρατηγική ελέγχου κινδύνων</a:t>
            </a:r>
            <a:endParaRPr sz="3600">
              <a:solidFill>
                <a:srgbClr val="00B0F0"/>
              </a:solidFill>
            </a:endParaRPr>
          </a:p>
        </p:txBody>
      </p:sp>
      <p:sp>
        <p:nvSpPr>
          <p:cNvPr id="659" name="Google Shape;659;p46"/>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92500" lnSpcReduction="20000"/>
          </a:bodyPr>
          <a:lstStyle/>
          <a:p>
            <a:pPr indent="-117475" lvl="0" marL="91440" rtl="0" algn="l">
              <a:lnSpc>
                <a:spcPct val="100000"/>
              </a:lnSpc>
              <a:spcBef>
                <a:spcPts val="0"/>
              </a:spcBef>
              <a:spcAft>
                <a:spcPts val="0"/>
              </a:spcAft>
              <a:buSzPct val="100000"/>
              <a:buFont typeface="Arial"/>
              <a:buChar char="•"/>
            </a:pPr>
            <a:r>
              <a:rPr lang="el-GR">
                <a:solidFill>
                  <a:srgbClr val="000000"/>
                </a:solidFill>
              </a:rPr>
              <a:t>Αποφυγή</a:t>
            </a:r>
            <a:endParaRPr>
              <a:solidFill>
                <a:srgbClr val="000000"/>
              </a:solidFill>
            </a:endParaRPr>
          </a:p>
          <a:p>
            <a:pPr indent="-182879" lvl="1" marL="384048" rtl="0" algn="l">
              <a:lnSpc>
                <a:spcPct val="100000"/>
              </a:lnSpc>
              <a:spcBef>
                <a:spcPts val="400"/>
              </a:spcBef>
              <a:spcAft>
                <a:spcPts val="0"/>
              </a:spcAft>
              <a:buClr>
                <a:srgbClr val="000000"/>
              </a:buClr>
              <a:buSzPct val="100000"/>
              <a:buChar char="◦"/>
            </a:pPr>
            <a:r>
              <a:rPr lang="el-GR">
                <a:solidFill>
                  <a:srgbClr val="000000"/>
                </a:solidFill>
              </a:rPr>
              <a:t>Αλλαγή κάποιας πτυχής του έργου έτσι ώστε οι απειλές είτε να μην έχουν πλέον αντίκτυπο είτε να μην μπορούν να συμβούν.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Π.χ.: αναδιοργανώστε συνάντηση μέσω skype αντί για φυσική συνάντηση</a:t>
            </a:r>
            <a:endParaRPr>
              <a:solidFill>
                <a:srgbClr val="000000"/>
              </a:solidFill>
            </a:endParaRPr>
          </a:p>
          <a:p>
            <a:pPr indent="-117475" lvl="0" marL="91440" rtl="0" algn="l">
              <a:lnSpc>
                <a:spcPct val="100000"/>
              </a:lnSpc>
              <a:spcBef>
                <a:spcPts val="1600"/>
              </a:spcBef>
              <a:spcAft>
                <a:spcPts val="0"/>
              </a:spcAft>
              <a:buSzPct val="100000"/>
              <a:buFont typeface="Arial"/>
              <a:buChar char="•"/>
            </a:pPr>
            <a:r>
              <a:rPr lang="el-GR">
                <a:solidFill>
                  <a:srgbClr val="000000"/>
                </a:solidFill>
              </a:rPr>
              <a:t>Μείωση</a:t>
            </a:r>
            <a:endParaRPr>
              <a:solidFill>
                <a:srgbClr val="000000"/>
              </a:solidFill>
            </a:endParaRPr>
          </a:p>
          <a:p>
            <a:pPr indent="-182879" lvl="1" marL="384048" rtl="0" algn="l">
              <a:lnSpc>
                <a:spcPct val="100000"/>
              </a:lnSpc>
              <a:spcBef>
                <a:spcPts val="400"/>
              </a:spcBef>
              <a:spcAft>
                <a:spcPts val="0"/>
              </a:spcAft>
              <a:buClr>
                <a:srgbClr val="000000"/>
              </a:buClr>
              <a:buSzPct val="100000"/>
              <a:buChar char="◦"/>
            </a:pPr>
            <a:r>
              <a:rPr lang="el-GR">
                <a:solidFill>
                  <a:srgbClr val="000000"/>
                </a:solidFill>
              </a:rPr>
              <a:t>Μείωση της πιθανότητας/επιπτώσεων του κινδύνου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Π.χ.: περισσότερη εκπαίδευση των χρηστών για να μειωθεί η χαμηλή δυνατότητα χρήσης του προϊόντος</a:t>
            </a:r>
            <a:endParaRPr>
              <a:solidFill>
                <a:srgbClr val="000000"/>
              </a:solidFill>
            </a:endParaRPr>
          </a:p>
          <a:p>
            <a:pPr indent="-117475" lvl="0" marL="91440" rtl="0" algn="l">
              <a:lnSpc>
                <a:spcPct val="100000"/>
              </a:lnSpc>
              <a:spcBef>
                <a:spcPts val="1600"/>
              </a:spcBef>
              <a:spcAft>
                <a:spcPts val="0"/>
              </a:spcAft>
              <a:buSzPct val="100000"/>
              <a:buFont typeface="Arial"/>
              <a:buChar char="•"/>
            </a:pPr>
            <a:r>
              <a:rPr lang="el-GR">
                <a:solidFill>
                  <a:srgbClr val="000000"/>
                </a:solidFill>
              </a:rPr>
              <a:t>Εναλλακτική λύση</a:t>
            </a:r>
            <a:endParaRPr>
              <a:solidFill>
                <a:srgbClr val="000000"/>
              </a:solidFill>
            </a:endParaRPr>
          </a:p>
          <a:p>
            <a:pPr indent="-182879" lvl="1" marL="384048" rtl="0" algn="l">
              <a:lnSpc>
                <a:spcPct val="100000"/>
              </a:lnSpc>
              <a:spcBef>
                <a:spcPts val="400"/>
              </a:spcBef>
              <a:spcAft>
                <a:spcPts val="0"/>
              </a:spcAft>
              <a:buClr>
                <a:srgbClr val="000000"/>
              </a:buClr>
              <a:buSzPct val="100000"/>
              <a:buChar char="◦"/>
            </a:pPr>
            <a:r>
              <a:rPr lang="el-GR">
                <a:solidFill>
                  <a:srgbClr val="000000"/>
                </a:solidFill>
              </a:rPr>
              <a:t>Ένα εναλλακτικό σχέδιο σε περίπτωση επέλευσης του κινδύνου για τη μείωση του αντίκτυπου του κινδύνου</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Αντιδραστικό</a:t>
            </a:r>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Π.χ.: Πρόσληψη επιπλέον προγραμματιστών σε περίπτωση υπέρβασης του χρονοδιαγράμματος </a:t>
            </a:r>
            <a:endParaRPr>
              <a:solidFill>
                <a:srgbClr val="000000"/>
              </a:solidFill>
            </a:endParaRPr>
          </a:p>
          <a:p>
            <a:pPr indent="-117475" lvl="0" marL="91440" rtl="0" algn="l">
              <a:lnSpc>
                <a:spcPct val="100000"/>
              </a:lnSpc>
              <a:spcBef>
                <a:spcPts val="1600"/>
              </a:spcBef>
              <a:spcAft>
                <a:spcPts val="0"/>
              </a:spcAft>
              <a:buSzPct val="100000"/>
              <a:buFont typeface="Arial"/>
              <a:buChar char="•"/>
            </a:pPr>
            <a:r>
              <a:rPr lang="el-GR">
                <a:solidFill>
                  <a:srgbClr val="000000"/>
                </a:solidFill>
              </a:rPr>
              <a:t>Μεταφορά</a:t>
            </a:r>
            <a:endParaRPr>
              <a:solidFill>
                <a:srgbClr val="000000"/>
              </a:solidFill>
            </a:endParaRPr>
          </a:p>
          <a:p>
            <a:pPr indent="-182879" lvl="1" marL="384048" rtl="0" algn="l">
              <a:lnSpc>
                <a:spcPct val="100000"/>
              </a:lnSpc>
              <a:spcBef>
                <a:spcPts val="400"/>
              </a:spcBef>
              <a:spcAft>
                <a:spcPts val="0"/>
              </a:spcAft>
              <a:buClr>
                <a:srgbClr val="000000"/>
              </a:buClr>
              <a:buSzPct val="100000"/>
              <a:buChar char="◦"/>
            </a:pPr>
            <a:r>
              <a:rPr lang="el-GR">
                <a:solidFill>
                  <a:srgbClr val="000000"/>
                </a:solidFill>
              </a:rPr>
              <a:t>Ένας τρίτος αναλαμβάνει την ευθύνη για τον οικονομικό αντίκτυπο του κινδύνου.</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Π.χ.: ασφάλιση </a:t>
            </a:r>
            <a:endParaRPr>
              <a:solidFill>
                <a:srgbClr val="000000"/>
              </a:solidFill>
            </a:endParaRPr>
          </a:p>
          <a:p>
            <a:pPr indent="-77152" lvl="1" marL="384048" rtl="0" algn="l">
              <a:lnSpc>
                <a:spcPct val="100000"/>
              </a:lnSpc>
              <a:spcBef>
                <a:spcPts val="600"/>
              </a:spcBef>
              <a:spcAft>
                <a:spcPts val="0"/>
              </a:spcAft>
              <a:buClr>
                <a:schemeClr val="dk1"/>
              </a:buClr>
              <a:buSzPct val="100000"/>
              <a:buFont typeface="Arial"/>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7"/>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br>
              <a:rPr lang="el-GR" sz="3600">
                <a:solidFill>
                  <a:srgbClr val="00B0F0"/>
                </a:solidFill>
              </a:rPr>
            </a:br>
            <a:r>
              <a:rPr lang="el-GR" sz="3600">
                <a:solidFill>
                  <a:srgbClr val="00B0F0"/>
                </a:solidFill>
              </a:rPr>
              <a:t>Στρατηγική ελέγχου κινδύνων</a:t>
            </a:r>
            <a:endParaRPr sz="3600">
              <a:solidFill>
                <a:srgbClr val="00B0F0"/>
              </a:solidFill>
            </a:endParaRPr>
          </a:p>
        </p:txBody>
      </p:sp>
      <p:sp>
        <p:nvSpPr>
          <p:cNvPr id="665" name="Google Shape;665;p47"/>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92500" lnSpcReduction="20000"/>
          </a:bodyPr>
          <a:lstStyle/>
          <a:p>
            <a:pPr indent="-117475" lvl="0" marL="91440" rtl="0" algn="l">
              <a:lnSpc>
                <a:spcPct val="100000"/>
              </a:lnSpc>
              <a:spcBef>
                <a:spcPts val="0"/>
              </a:spcBef>
              <a:spcAft>
                <a:spcPts val="0"/>
              </a:spcAft>
              <a:buSzPct val="100000"/>
              <a:buChar char=" "/>
            </a:pPr>
            <a:r>
              <a:rPr lang="el-GR">
                <a:solidFill>
                  <a:srgbClr val="000000"/>
                </a:solidFill>
              </a:rPr>
              <a:t>Αποδοχή Μην κάνετε τίποτα</a:t>
            </a:r>
            <a:endParaRPr>
              <a:solidFill>
                <a:srgbClr val="000000"/>
              </a:solidFill>
            </a:endParaRPr>
          </a:p>
          <a:p>
            <a:pPr indent="-182879" lvl="1" marL="384048" rtl="0" algn="l">
              <a:lnSpc>
                <a:spcPct val="100000"/>
              </a:lnSpc>
              <a:spcBef>
                <a:spcPts val="400"/>
              </a:spcBef>
              <a:spcAft>
                <a:spcPts val="0"/>
              </a:spcAft>
              <a:buClr>
                <a:srgbClr val="000000"/>
              </a:buClr>
              <a:buSzPct val="100000"/>
              <a:buChar char="◦"/>
            </a:pPr>
            <a:r>
              <a:rPr lang="el-GR">
                <a:solidFill>
                  <a:srgbClr val="000000"/>
                </a:solidFill>
              </a:rPr>
              <a:t>Διατηρήστε τον κίνδυνο, καθώς είναι πιο οικονομικό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Ανάγκη επαρκούς παρακολούθησης των κινδύνων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Π.χ.: ο ανταγωνιστής λανσάρει νέο προϊόν </a:t>
            </a:r>
            <a:endParaRPr>
              <a:solidFill>
                <a:srgbClr val="000000"/>
              </a:solidFill>
            </a:endParaRPr>
          </a:p>
          <a:p>
            <a:pPr indent="-117475" lvl="0" marL="91440" rtl="0" algn="l">
              <a:lnSpc>
                <a:spcPct val="100000"/>
              </a:lnSpc>
              <a:spcBef>
                <a:spcPts val="1600"/>
              </a:spcBef>
              <a:spcAft>
                <a:spcPts val="0"/>
              </a:spcAft>
              <a:buSzPct val="100000"/>
              <a:buChar char=" "/>
            </a:pPr>
            <a:r>
              <a:rPr lang="el-GR">
                <a:solidFill>
                  <a:srgbClr val="000000"/>
                </a:solidFill>
              </a:rPr>
              <a:t>Μοιραστείτε (μπορεί να είναι μια ευκαιρία)</a:t>
            </a:r>
            <a:endParaRPr>
              <a:solidFill>
                <a:srgbClr val="000000"/>
              </a:solidFill>
            </a:endParaRPr>
          </a:p>
          <a:p>
            <a:pPr indent="-182879" lvl="1" marL="384048" rtl="0" algn="l">
              <a:lnSpc>
                <a:spcPct val="100000"/>
              </a:lnSpc>
              <a:spcBef>
                <a:spcPts val="400"/>
              </a:spcBef>
              <a:spcAft>
                <a:spcPts val="0"/>
              </a:spcAft>
              <a:buClr>
                <a:srgbClr val="000000"/>
              </a:buClr>
              <a:buSzPct val="100000"/>
              <a:buChar char="◦"/>
            </a:pPr>
            <a:r>
              <a:rPr lang="el-GR">
                <a:solidFill>
                  <a:srgbClr val="000000"/>
                </a:solidFill>
              </a:rPr>
              <a:t>Φόρμουλα πόνου/κέρδους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Αρχές επιμερισμού του κινδύνου με τρίτους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Π.χ.: πελάτης/προμηθευτής συμφωνούν να μοιραστούν το κόστος της τιμής </a:t>
            </a:r>
            <a:endParaRPr>
              <a:solidFill>
                <a:srgbClr val="000000"/>
              </a:solidFill>
            </a:endParaRPr>
          </a:p>
          <a:p>
            <a:pPr indent="-117475" lvl="0" marL="91440" rtl="0" algn="l">
              <a:lnSpc>
                <a:spcPct val="100000"/>
              </a:lnSpc>
              <a:spcBef>
                <a:spcPts val="1600"/>
              </a:spcBef>
              <a:spcAft>
                <a:spcPts val="0"/>
              </a:spcAft>
              <a:buSzPct val="100000"/>
              <a:buChar char=" "/>
            </a:pPr>
            <a:r>
              <a:rPr lang="el-GR">
                <a:solidFill>
                  <a:srgbClr val="000000"/>
                </a:solidFill>
              </a:rPr>
              <a:t>Βελτίωση (Ευκαιρία)</a:t>
            </a:r>
            <a:endParaRPr>
              <a:solidFill>
                <a:srgbClr val="000000"/>
              </a:solidFill>
            </a:endParaRPr>
          </a:p>
          <a:p>
            <a:pPr indent="-182879" lvl="1" marL="384048" rtl="0" algn="l">
              <a:lnSpc>
                <a:spcPct val="100000"/>
              </a:lnSpc>
              <a:spcBef>
                <a:spcPts val="400"/>
              </a:spcBef>
              <a:spcAft>
                <a:spcPts val="0"/>
              </a:spcAft>
              <a:buClr>
                <a:srgbClr val="000000"/>
              </a:buClr>
              <a:buSzPct val="100000"/>
              <a:buChar char="◦"/>
            </a:pPr>
            <a:r>
              <a:rPr lang="el-GR">
                <a:solidFill>
                  <a:srgbClr val="000000"/>
                </a:solidFill>
              </a:rPr>
              <a:t>Βελτίωση της πιθανότητας εμφάνισης συμβάντος</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Ενίσχυση του αντίκτυπου της εκδήλωσης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Π.χ.: καθυστέρηση της κυκλοφορίας του προϊόντος </a:t>
            </a:r>
            <a:endParaRPr>
              <a:solidFill>
                <a:srgbClr val="000000"/>
              </a:solidFill>
            </a:endParaRPr>
          </a:p>
          <a:p>
            <a:pPr indent="-117475" lvl="0" marL="91440" rtl="0" algn="l">
              <a:lnSpc>
                <a:spcPct val="100000"/>
              </a:lnSpc>
              <a:spcBef>
                <a:spcPts val="1600"/>
              </a:spcBef>
              <a:spcAft>
                <a:spcPts val="0"/>
              </a:spcAft>
              <a:buSzPct val="100000"/>
              <a:buChar char=" "/>
            </a:pPr>
            <a:r>
              <a:rPr lang="el-GR">
                <a:solidFill>
                  <a:srgbClr val="000000"/>
                </a:solidFill>
              </a:rPr>
              <a:t>Απόρριψη (ευκαιρία)</a:t>
            </a:r>
            <a:endParaRPr>
              <a:solidFill>
                <a:srgbClr val="000000"/>
              </a:solidFill>
            </a:endParaRPr>
          </a:p>
          <a:p>
            <a:pPr indent="-182879" lvl="1" marL="384048" rtl="0" algn="l">
              <a:lnSpc>
                <a:spcPct val="100000"/>
              </a:lnSpc>
              <a:spcBef>
                <a:spcPts val="400"/>
              </a:spcBef>
              <a:spcAft>
                <a:spcPts val="0"/>
              </a:spcAft>
              <a:buClr>
                <a:srgbClr val="000000"/>
              </a:buClr>
              <a:buSzPct val="100000"/>
              <a:buChar char="◦"/>
            </a:pPr>
            <a:r>
              <a:rPr lang="el-GR">
                <a:solidFill>
                  <a:srgbClr val="000000"/>
                </a:solidFill>
              </a:rPr>
              <a:t>Λαμβάνεται συνειδητή και σκόπιμη απόφαση να μην αξιοποιηθεί/ενισχυθεί η ευκαιρία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Χρειάζεται συνεχή παρακολούθηση </a:t>
            </a:r>
            <a:endParaRPr>
              <a:solidFill>
                <a:srgbClr val="000000"/>
              </a:solidFill>
            </a:endParaRPr>
          </a:p>
          <a:p>
            <a:pPr indent="-182879" lvl="1" marL="384048" rtl="0" algn="l">
              <a:lnSpc>
                <a:spcPct val="100000"/>
              </a:lnSpc>
              <a:spcBef>
                <a:spcPts val="600"/>
              </a:spcBef>
              <a:spcAft>
                <a:spcPts val="0"/>
              </a:spcAft>
              <a:buClr>
                <a:srgbClr val="000000"/>
              </a:buClr>
              <a:buSzPct val="100000"/>
              <a:buChar char="◦"/>
            </a:pPr>
            <a:r>
              <a:rPr lang="el-GR">
                <a:solidFill>
                  <a:srgbClr val="000000"/>
                </a:solidFill>
              </a:rPr>
              <a:t>Π.χ.: Να μην επωφεληθεί από την πρόωρη αποδέσμευση</a:t>
            </a:r>
            <a:endParaRPr>
              <a:solidFill>
                <a:srgbClr val="000000"/>
              </a:solidFill>
            </a:endParaRPr>
          </a:p>
          <a:p>
            <a:pPr indent="-77152" lvl="1" marL="384048" rtl="0" algn="l">
              <a:lnSpc>
                <a:spcPct val="100000"/>
              </a:lnSpc>
              <a:spcBef>
                <a:spcPts val="600"/>
              </a:spcBef>
              <a:spcAft>
                <a:spcPts val="0"/>
              </a:spcAft>
              <a:buClr>
                <a:schemeClr val="dk1"/>
              </a:buClr>
              <a:buSzPct val="100000"/>
              <a:buFont typeface="Arial"/>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48"/>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l-GR" sz="3600">
                <a:solidFill>
                  <a:srgbClr val="00B0F0"/>
                </a:solidFill>
              </a:rPr>
            </a:br>
            <a:br>
              <a:rPr lang="el-GR" sz="3600">
                <a:solidFill>
                  <a:srgbClr val="00B0F0"/>
                </a:solidFill>
              </a:rPr>
            </a:br>
            <a:r>
              <a:rPr lang="el-GR" sz="3600">
                <a:solidFill>
                  <a:srgbClr val="00B0F0"/>
                </a:solidFill>
              </a:rPr>
              <a:t>Ευπάθειες του έξυπνου δικτύου</a:t>
            </a:r>
            <a:endParaRPr sz="3600">
              <a:solidFill>
                <a:srgbClr val="00B0F0"/>
              </a:solidFill>
            </a:endParaRPr>
          </a:p>
        </p:txBody>
      </p:sp>
      <p:sp>
        <p:nvSpPr>
          <p:cNvPr id="671" name="Google Shape;671;p48"/>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92500" lnSpcReduction="20000"/>
          </a:bodyPr>
          <a:lstStyle/>
          <a:p>
            <a:pPr indent="-117475" lvl="0" marL="91440" rtl="0" algn="l">
              <a:lnSpc>
                <a:spcPct val="100000"/>
              </a:lnSpc>
              <a:spcBef>
                <a:spcPts val="0"/>
              </a:spcBef>
              <a:spcAft>
                <a:spcPts val="0"/>
              </a:spcAft>
              <a:buSzPct val="100000"/>
              <a:buChar char=" "/>
            </a:pPr>
            <a:r>
              <a:rPr lang="el-GR"/>
              <a:t>Παλαιά συστήματα SCADA</a:t>
            </a:r>
            <a:endParaRPr/>
          </a:p>
          <a:p>
            <a:pPr indent="-117475" lvl="0" marL="91440" rtl="0" algn="l">
              <a:lnSpc>
                <a:spcPct val="100000"/>
              </a:lnSpc>
              <a:spcBef>
                <a:spcPts val="1200"/>
              </a:spcBef>
              <a:spcAft>
                <a:spcPts val="0"/>
              </a:spcAft>
              <a:buSzPct val="100000"/>
              <a:buChar char=" "/>
            </a:pPr>
            <a:r>
              <a:rPr lang="el-GR"/>
              <a:t>Έλλειψη ελέγχων κυβερνοασφάλειας</a:t>
            </a:r>
            <a:endParaRPr/>
          </a:p>
          <a:p>
            <a:pPr indent="-182879" lvl="1" marL="384048" rtl="0" algn="l">
              <a:lnSpc>
                <a:spcPct val="100000"/>
              </a:lnSpc>
              <a:spcBef>
                <a:spcPts val="200"/>
              </a:spcBef>
              <a:spcAft>
                <a:spcPts val="0"/>
              </a:spcAft>
              <a:buClr>
                <a:schemeClr val="dk1"/>
              </a:buClr>
              <a:buSzPct val="100000"/>
              <a:buChar char="◦"/>
            </a:pPr>
            <a:r>
              <a:rPr lang="el-GR"/>
              <a:t>Καθορίζονται για συγκεκριμένους τομείς - διανομή ηλεκτρικής ενέργειας χύδην, μέτρηση</a:t>
            </a:r>
            <a:endParaRPr/>
          </a:p>
          <a:p>
            <a:pPr indent="-117475" lvl="0" marL="91440" rtl="0" algn="l">
              <a:lnSpc>
                <a:spcPct val="100000"/>
              </a:lnSpc>
              <a:spcBef>
                <a:spcPts val="1200"/>
              </a:spcBef>
              <a:spcAft>
                <a:spcPts val="0"/>
              </a:spcAft>
              <a:buSzPct val="100000"/>
              <a:buChar char=" "/>
            </a:pPr>
            <a:r>
              <a:rPr lang="el-GR"/>
              <a:t>Οι ευπάθειες μπορεί να επιτρέψουν σε έναν εισβολέα να</a:t>
            </a:r>
            <a:endParaRPr/>
          </a:p>
          <a:p>
            <a:pPr indent="-182879" lvl="1" marL="384048" rtl="0" algn="l">
              <a:lnSpc>
                <a:spcPct val="100000"/>
              </a:lnSpc>
              <a:spcBef>
                <a:spcPts val="200"/>
              </a:spcBef>
              <a:spcAft>
                <a:spcPts val="0"/>
              </a:spcAft>
              <a:buClr>
                <a:schemeClr val="dk1"/>
              </a:buClr>
              <a:buSzPct val="100000"/>
              <a:buChar char="◦"/>
            </a:pPr>
            <a:r>
              <a:rPr lang="el-GR"/>
              <a:t>Διείσδυση σε δίκτυο, </a:t>
            </a:r>
            <a:endParaRPr/>
          </a:p>
          <a:p>
            <a:pPr indent="-182879" lvl="1" marL="384048" rtl="0" algn="l">
              <a:lnSpc>
                <a:spcPct val="100000"/>
              </a:lnSpc>
              <a:spcBef>
                <a:spcPts val="200"/>
              </a:spcBef>
              <a:spcAft>
                <a:spcPts val="0"/>
              </a:spcAft>
              <a:buClr>
                <a:schemeClr val="dk1"/>
              </a:buClr>
              <a:buSzPct val="100000"/>
              <a:buChar char="◦"/>
            </a:pPr>
            <a:r>
              <a:rPr lang="el-GR"/>
              <a:t>Πρόσβαση στο λογισμικό ελέγχου, ή </a:t>
            </a:r>
            <a:endParaRPr/>
          </a:p>
          <a:p>
            <a:pPr indent="-182879" lvl="1" marL="384048" rtl="0" algn="l">
              <a:lnSpc>
                <a:spcPct val="100000"/>
              </a:lnSpc>
              <a:spcBef>
                <a:spcPts val="200"/>
              </a:spcBef>
              <a:spcAft>
                <a:spcPts val="0"/>
              </a:spcAft>
              <a:buClr>
                <a:schemeClr val="dk1"/>
              </a:buClr>
              <a:buSzPct val="100000"/>
              <a:buChar char="◦"/>
            </a:pPr>
            <a:r>
              <a:rPr lang="el-GR"/>
              <a:t>Μεταβολή των συνθηκών φορτίου για την αποσταθεροποίηση του δικτύου με απρόβλεπτους τρόπους</a:t>
            </a:r>
            <a:endParaRPr/>
          </a:p>
          <a:p>
            <a:pPr indent="-117475" lvl="0" marL="91440" rtl="0" algn="l">
              <a:lnSpc>
                <a:spcPct val="100000"/>
              </a:lnSpc>
              <a:spcBef>
                <a:spcPts val="1200"/>
              </a:spcBef>
              <a:spcAft>
                <a:spcPts val="0"/>
              </a:spcAft>
              <a:buSzPct val="100000"/>
              <a:buChar char=" "/>
            </a:pPr>
            <a:r>
              <a:rPr lang="el-GR"/>
              <a:t>Ακόμη και ακούσια σφάλματα θα μπορούσαν να οδηγήσουν σε αποσταθεροποίηση του δικτύου.</a:t>
            </a:r>
            <a:endParaRPr/>
          </a:p>
          <a:p>
            <a:pPr indent="-117475" lvl="0" marL="91440" rtl="0" algn="l">
              <a:lnSpc>
                <a:spcPct val="100000"/>
              </a:lnSpc>
              <a:spcBef>
                <a:spcPts val="1200"/>
              </a:spcBef>
              <a:spcAft>
                <a:spcPts val="0"/>
              </a:spcAft>
              <a:buSzPct val="100000"/>
              <a:buChar char=" "/>
            </a:pPr>
            <a:r>
              <a:rPr lang="el-GR"/>
              <a:t>Εγγενής πολυπλοκότητα </a:t>
            </a:r>
            <a:endParaRPr/>
          </a:p>
          <a:p>
            <a:pPr indent="-182879" lvl="1" marL="384048" rtl="0" algn="l">
              <a:lnSpc>
                <a:spcPct val="100000"/>
              </a:lnSpc>
              <a:spcBef>
                <a:spcPts val="400"/>
              </a:spcBef>
              <a:spcAft>
                <a:spcPts val="0"/>
              </a:spcAft>
              <a:buClr>
                <a:schemeClr val="dk1"/>
              </a:buClr>
              <a:buSzPct val="100000"/>
              <a:buFont typeface="Arial"/>
              <a:buChar char="•"/>
            </a:pPr>
            <a:r>
              <a:rPr lang="el-GR"/>
              <a:t>έκθεση σε πιθανούς επιτιθέμενους και ακούσια σφάλματα</a:t>
            </a:r>
            <a:endParaRPr/>
          </a:p>
          <a:p>
            <a:pPr indent="-182879" lvl="1" marL="384048" rtl="0" algn="l">
              <a:lnSpc>
                <a:spcPct val="100000"/>
              </a:lnSpc>
              <a:spcBef>
                <a:spcPts val="600"/>
              </a:spcBef>
              <a:spcAft>
                <a:spcPts val="0"/>
              </a:spcAft>
              <a:buClr>
                <a:schemeClr val="dk1"/>
              </a:buClr>
              <a:buSzPct val="100000"/>
              <a:buFont typeface="Arial"/>
              <a:buChar char="•"/>
            </a:pPr>
            <a:r>
              <a:rPr lang="el-GR"/>
              <a:t>Τα αλληλοεξαρτώμενα δίκτυα εισάγουν κοινά τρωτά σημεία</a:t>
            </a:r>
            <a:endParaRPr/>
          </a:p>
          <a:p>
            <a:pPr indent="-117475" lvl="0" marL="91440" rtl="0" algn="l">
              <a:lnSpc>
                <a:spcPct val="100000"/>
              </a:lnSpc>
              <a:spcBef>
                <a:spcPts val="1600"/>
              </a:spcBef>
              <a:spcAft>
                <a:spcPts val="0"/>
              </a:spcAft>
              <a:buSzPct val="100000"/>
              <a:buChar char=" "/>
            </a:pPr>
            <a:r>
              <a:rPr lang="el-GR"/>
              <a:t>Αυξημένος αριθμός σημείων εισόδου και μονοπατιών</a:t>
            </a:r>
            <a:endParaRPr/>
          </a:p>
          <a:p>
            <a:pPr indent="-117475" lvl="0" marL="91440" rtl="0" algn="l">
              <a:lnSpc>
                <a:spcPct val="100000"/>
              </a:lnSpc>
              <a:spcBef>
                <a:spcPts val="1200"/>
              </a:spcBef>
              <a:spcAft>
                <a:spcPts val="0"/>
              </a:spcAft>
              <a:buSzPct val="100000"/>
              <a:buChar char=" "/>
            </a:pPr>
            <a:r>
              <a:rPr lang="el-GR"/>
              <a:t>Συμβιβασμός της εμπιστευτικότητας των δεδομένων ή του απορρήτου των πελατών</a:t>
            </a:r>
            <a:endParaRPr/>
          </a:p>
          <a:p>
            <a:pPr indent="-77152" lvl="1" marL="384048" rtl="0" algn="l">
              <a:lnSpc>
                <a:spcPct val="100000"/>
              </a:lnSpc>
              <a:spcBef>
                <a:spcPts val="200"/>
              </a:spcBef>
              <a:spcAft>
                <a:spcPts val="0"/>
              </a:spcAft>
              <a:buClr>
                <a:schemeClr val="dk1"/>
              </a:buClr>
              <a:buSzPct val="100000"/>
              <a:buFont typeface="Arial"/>
              <a:buNone/>
            </a:pPr>
            <a:r>
              <a:t/>
            </a:r>
            <a:endParaRPr/>
          </a:p>
          <a:p>
            <a:pPr indent="-77152" lvl="1" marL="384048" rtl="0" algn="l">
              <a:lnSpc>
                <a:spcPct val="100000"/>
              </a:lnSpc>
              <a:spcBef>
                <a:spcPts val="600"/>
              </a:spcBef>
              <a:spcAft>
                <a:spcPts val="0"/>
              </a:spcAft>
              <a:buClr>
                <a:schemeClr val="dk1"/>
              </a:buClr>
              <a:buSzPct val="100000"/>
              <a:buFont typeface="Arial"/>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9"/>
          <p:cNvSpPr txBox="1"/>
          <p:nvPr>
            <p:ph type="ctrTitle"/>
          </p:nvPr>
        </p:nvSpPr>
        <p:spPr>
          <a:xfrm>
            <a:off x="126471" y="202101"/>
            <a:ext cx="8677287" cy="104092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A0DA"/>
              </a:buClr>
              <a:buSzPct val="100000"/>
              <a:buFont typeface="Arial"/>
              <a:buNone/>
            </a:pP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r>
              <a:rPr lang="el-GR" sz="3200">
                <a:solidFill>
                  <a:srgbClr val="00B0F0"/>
                </a:solidFill>
              </a:rPr>
              <a:t>Φορείς επίθεσης που φτάνουν στο δίκτυο ICS/SCADA</a:t>
            </a:r>
            <a:endParaRPr/>
          </a:p>
        </p:txBody>
      </p:sp>
      <p:sp>
        <p:nvSpPr>
          <p:cNvPr id="677" name="Google Shape;677;p49"/>
          <p:cNvSpPr/>
          <p:nvPr>
            <p:ph idx="2" type="pic"/>
          </p:nvPr>
        </p:nvSpPr>
        <p:spPr>
          <a:xfrm flipH="1">
            <a:off x="7163691" y="0"/>
            <a:ext cx="5024825" cy="6858000"/>
          </a:xfrm>
          <a:prstGeom prst="rect">
            <a:avLst/>
          </a:prstGeom>
          <a:solidFill>
            <a:schemeClr val="lt2"/>
          </a:solidFill>
          <a:ln>
            <a:noFill/>
          </a:ln>
        </p:spPr>
      </p:sp>
      <p:sp>
        <p:nvSpPr>
          <p:cNvPr id="678" name="Google Shape;678;p4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679" name="Google Shape;679;p4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pic>
        <p:nvPicPr>
          <p:cNvPr descr="A hand holding a cell phone&#10;&#10;Description automatically generated" id="680" name="Google Shape;680;p49"/>
          <p:cNvPicPr preferRelativeResize="0"/>
          <p:nvPr/>
        </p:nvPicPr>
        <p:blipFill rotWithShape="1">
          <a:blip r:embed="rId3">
            <a:alphaModFix/>
          </a:blip>
          <a:srcRect b="0" l="0" r="0" t="0"/>
          <a:stretch/>
        </p:blipFill>
        <p:spPr>
          <a:xfrm>
            <a:off x="824241" y="2288509"/>
            <a:ext cx="2564002" cy="1710190"/>
          </a:xfrm>
          <a:prstGeom prst="rect">
            <a:avLst/>
          </a:prstGeom>
          <a:noFill/>
          <a:ln>
            <a:noFill/>
          </a:ln>
        </p:spPr>
      </p:pic>
      <p:sp>
        <p:nvSpPr>
          <p:cNvPr id="681" name="Google Shape;681;p49"/>
          <p:cNvSpPr txBox="1"/>
          <p:nvPr/>
        </p:nvSpPr>
        <p:spPr>
          <a:xfrm>
            <a:off x="1028433" y="3998699"/>
            <a:ext cx="253211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1400">
                <a:solidFill>
                  <a:schemeClr val="dk1"/>
                </a:solidFill>
                <a:latin typeface="Arial"/>
                <a:ea typeface="Arial"/>
                <a:cs typeface="Arial"/>
                <a:sym typeface="Arial"/>
              </a:rPr>
              <a:t>Αφαιρούμενα μέσα</a:t>
            </a:r>
            <a:endParaRPr b="1" sz="1400">
              <a:solidFill>
                <a:schemeClr val="dk1"/>
              </a:solidFill>
              <a:latin typeface="Arial"/>
              <a:ea typeface="Arial"/>
              <a:cs typeface="Arial"/>
              <a:sym typeface="Arial"/>
            </a:endParaRPr>
          </a:p>
        </p:txBody>
      </p:sp>
      <p:pic>
        <p:nvPicPr>
          <p:cNvPr descr="A picture containing object, sitting, lamp, computer&#10;&#10;Description automatically generated" id="682" name="Google Shape;682;p49"/>
          <p:cNvPicPr preferRelativeResize="0"/>
          <p:nvPr/>
        </p:nvPicPr>
        <p:blipFill rotWithShape="1">
          <a:blip r:embed="rId4">
            <a:alphaModFix/>
          </a:blip>
          <a:srcRect b="0" l="0" r="0" t="0"/>
          <a:stretch/>
        </p:blipFill>
        <p:spPr>
          <a:xfrm>
            <a:off x="3625258" y="2288509"/>
            <a:ext cx="2736304" cy="1710190"/>
          </a:xfrm>
          <a:prstGeom prst="rect">
            <a:avLst/>
          </a:prstGeom>
          <a:noFill/>
          <a:ln>
            <a:noFill/>
          </a:ln>
        </p:spPr>
      </p:pic>
      <p:sp>
        <p:nvSpPr>
          <p:cNvPr id="683" name="Google Shape;683;p49"/>
          <p:cNvSpPr txBox="1"/>
          <p:nvPr/>
        </p:nvSpPr>
        <p:spPr>
          <a:xfrm>
            <a:off x="3842976" y="3993222"/>
            <a:ext cx="253211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1400">
                <a:solidFill>
                  <a:schemeClr val="dk1"/>
                </a:solidFill>
                <a:latin typeface="Arial"/>
                <a:ea typeface="Arial"/>
                <a:cs typeface="Arial"/>
                <a:sym typeface="Arial"/>
              </a:rPr>
              <a:t>Phishing</a:t>
            </a:r>
            <a:endParaRPr/>
          </a:p>
        </p:txBody>
      </p:sp>
      <p:pic>
        <p:nvPicPr>
          <p:cNvPr descr="A picture containing keyboard&#10;&#10;Description automatically generated" id="684" name="Google Shape;684;p49"/>
          <p:cNvPicPr preferRelativeResize="0"/>
          <p:nvPr/>
        </p:nvPicPr>
        <p:blipFill rotWithShape="1">
          <a:blip r:embed="rId5">
            <a:alphaModFix/>
          </a:blip>
          <a:srcRect b="0" l="0" r="0" t="0"/>
          <a:stretch/>
        </p:blipFill>
        <p:spPr>
          <a:xfrm>
            <a:off x="6578967" y="2283032"/>
            <a:ext cx="2564002" cy="1710189"/>
          </a:xfrm>
          <a:prstGeom prst="rect">
            <a:avLst/>
          </a:prstGeom>
          <a:noFill/>
          <a:ln>
            <a:noFill/>
          </a:ln>
        </p:spPr>
      </p:pic>
      <p:sp>
        <p:nvSpPr>
          <p:cNvPr id="685" name="Google Shape;685;p49"/>
          <p:cNvSpPr txBox="1"/>
          <p:nvPr/>
        </p:nvSpPr>
        <p:spPr>
          <a:xfrm>
            <a:off x="6637439" y="3993221"/>
            <a:ext cx="253211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1400">
                <a:solidFill>
                  <a:schemeClr val="dk1"/>
                </a:solidFill>
                <a:latin typeface="Arial"/>
                <a:ea typeface="Arial"/>
                <a:cs typeface="Arial"/>
                <a:sym typeface="Arial"/>
              </a:rPr>
              <a:t>Ευπάθειες λογισμικού</a:t>
            </a:r>
            <a:endParaRPr b="1" sz="1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1000"/>
                                        <p:tgtEl>
                                          <p:spTgt spid="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2000"/>
                                        <p:tgtEl>
                                          <p:spTgt spid="6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Προτάσεις αξίας</a:t>
            </a:r>
            <a:endParaRPr/>
          </a:p>
        </p:txBody>
      </p:sp>
      <p:sp>
        <p:nvSpPr>
          <p:cNvPr id="278" name="Google Shape;278;p5"/>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l-GR"/>
              <a:t>Οφέλη για τους συμμετέχοντες</a:t>
            </a:r>
            <a:endParaRPr/>
          </a:p>
        </p:txBody>
      </p:sp>
      <p:sp>
        <p:nvSpPr>
          <p:cNvPr id="279" name="Google Shape;279;p5"/>
          <p:cNvSpPr txBox="1"/>
          <p:nvPr>
            <p:ph idx="3" type="body"/>
          </p:nvPr>
        </p:nvSpPr>
        <p:spPr>
          <a:xfrm>
            <a:off x="6498130" y="1977017"/>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l-GR" sz="1200"/>
              <a:t>Επίπεδο εκπαιδευτικής ενότητας: Προχωρημένο</a:t>
            </a:r>
            <a:endParaRPr sz="1200"/>
          </a:p>
          <a:p>
            <a:pPr indent="-274320" lvl="0" marL="274320" rtl="0" algn="l">
              <a:lnSpc>
                <a:spcPct val="100000"/>
              </a:lnSpc>
              <a:spcBef>
                <a:spcPts val="1200"/>
              </a:spcBef>
              <a:spcAft>
                <a:spcPts val="0"/>
              </a:spcAft>
              <a:buSzPts val="1200"/>
              <a:buChar char="o"/>
            </a:pPr>
            <a:r>
              <a:rPr lang="el-GR" sz="1200"/>
              <a:t>Επαγγελματική κατάρτιση στον τομέα της κυβερνοασφάλειας </a:t>
            </a:r>
            <a:endParaRPr sz="1200"/>
          </a:p>
          <a:p>
            <a:pPr indent="-274320" lvl="0" marL="274320" rtl="0" algn="l">
              <a:lnSpc>
                <a:spcPct val="100000"/>
              </a:lnSpc>
              <a:spcBef>
                <a:spcPts val="1200"/>
              </a:spcBef>
              <a:spcAft>
                <a:spcPts val="0"/>
              </a:spcAft>
              <a:buSzPts val="1200"/>
              <a:buChar char="o"/>
            </a:pPr>
            <a:r>
              <a:rPr lang="el-GR" sz="1200"/>
              <a:t>Ανάπτυξη πρακτικών δεξιοτήτων</a:t>
            </a:r>
            <a:endParaRPr sz="1200"/>
          </a:p>
          <a:p>
            <a:pPr indent="-274320" lvl="0" marL="274320" rtl="0" algn="l">
              <a:lnSpc>
                <a:spcPct val="100000"/>
              </a:lnSpc>
              <a:spcBef>
                <a:spcPts val="1200"/>
              </a:spcBef>
              <a:spcAft>
                <a:spcPts val="0"/>
              </a:spcAft>
              <a:buSzPts val="1200"/>
              <a:buChar char="o"/>
            </a:pPr>
            <a:r>
              <a:rPr lang="el-GR" sz="1200"/>
              <a:t>Ευθυγράμμιση με το Ευρωπαϊκό Πλαίσιο Δεξιοτήτων Κυβερνοασφάλειας</a:t>
            </a:r>
            <a:endParaRPr sz="1200"/>
          </a:p>
          <a:p>
            <a:pPr indent="-274320" lvl="0" marL="274320" rtl="0" algn="l">
              <a:lnSpc>
                <a:spcPct val="100000"/>
              </a:lnSpc>
              <a:spcBef>
                <a:spcPts val="1200"/>
              </a:spcBef>
              <a:spcAft>
                <a:spcPts val="0"/>
              </a:spcAft>
              <a:buSzPts val="1200"/>
              <a:buChar char="o"/>
            </a:pPr>
            <a:r>
              <a:rPr lang="el-GR" sz="1200"/>
              <a:t>Τεχνογνωσία αιχμής από εμπειρογνώμονες της βιομηχανίας και των πανεπιστημίων</a:t>
            </a:r>
            <a:endParaRPr/>
          </a:p>
          <a:p>
            <a:pPr indent="-274320" lvl="0" marL="274320" rtl="0" algn="l">
              <a:lnSpc>
                <a:spcPct val="100000"/>
              </a:lnSpc>
              <a:spcBef>
                <a:spcPts val="1200"/>
              </a:spcBef>
              <a:spcAft>
                <a:spcPts val="0"/>
              </a:spcAft>
              <a:buSzPts val="1200"/>
              <a:buChar char="o"/>
            </a:pPr>
            <a:r>
              <a:rPr lang="el-GR" sz="1200"/>
              <a:t>Εξειδικευμένες πληροφορίες για τον ενεργειακό τομέα</a:t>
            </a:r>
            <a:endParaRPr/>
          </a:p>
          <a:p>
            <a:pPr indent="-274320" lvl="0" marL="274320" rtl="0" algn="l">
              <a:lnSpc>
                <a:spcPct val="100000"/>
              </a:lnSpc>
              <a:spcBef>
                <a:spcPts val="1200"/>
              </a:spcBef>
              <a:spcAft>
                <a:spcPts val="0"/>
              </a:spcAft>
              <a:buSzPts val="1200"/>
              <a:buChar char="o"/>
            </a:pPr>
            <a:r>
              <a:rPr lang="el-GR" sz="1200"/>
              <a:t>Πιστοποιητικό ολοκλήρωσης της εκπαίδευσης</a:t>
            </a:r>
            <a:endParaRPr/>
          </a:p>
          <a:p>
            <a:pPr indent="-274320" lvl="0" marL="274320" rtl="0" algn="l">
              <a:lnSpc>
                <a:spcPct val="100000"/>
              </a:lnSpc>
              <a:spcBef>
                <a:spcPts val="1200"/>
              </a:spcBef>
              <a:spcAft>
                <a:spcPts val="0"/>
              </a:spcAft>
              <a:buSzPts val="1200"/>
              <a:buChar char="o"/>
            </a:pPr>
            <a:r>
              <a:rPr lang="el-GR" sz="1200"/>
              <a:t>Βοηθά στην ανάπτυξη δεξιοτήτων και στην εξέλιξη της σταδιοδρομίας </a:t>
            </a:r>
            <a:endParaRPr sz="1200"/>
          </a:p>
          <a:p>
            <a:pPr indent="0" lvl="0" marL="0" rtl="0" algn="l">
              <a:lnSpc>
                <a:spcPct val="100000"/>
              </a:lnSpc>
              <a:spcBef>
                <a:spcPts val="1200"/>
              </a:spcBef>
              <a:spcAft>
                <a:spcPts val="0"/>
              </a:spcAft>
              <a:buSzPts val="1200"/>
              <a:buNone/>
            </a:pPr>
            <a:r>
              <a:t/>
            </a:r>
            <a:endParaRPr sz="1200"/>
          </a:p>
        </p:txBody>
      </p:sp>
      <p:cxnSp>
        <p:nvCxnSpPr>
          <p:cNvPr id="280" name="Google Shape;280;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81" name="Google Shape;281;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group of people looking at a sign" id="282" name="Google Shape;282;p5"/>
          <p:cNvPicPr preferRelativeResize="0"/>
          <p:nvPr>
            <p:ph idx="2" type="pic"/>
          </p:nvPr>
        </p:nvPicPr>
        <p:blipFill rotWithShape="1">
          <a:blip r:embed="rId3">
            <a:alphaModFix/>
          </a:blip>
          <a:srcRect b="0" l="6288" r="6287" t="0"/>
          <a:stretch/>
        </p:blipFill>
        <p:spPr>
          <a:xfrm>
            <a:off x="0" y="-2235"/>
            <a:ext cx="5840730" cy="6862275"/>
          </a:xfrm>
          <a:prstGeom prst="rect">
            <a:avLst/>
          </a:prstGeom>
          <a:solidFill>
            <a:schemeClr val="lt2"/>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0"/>
          <p:cNvSpPr txBox="1"/>
          <p:nvPr>
            <p:ph type="title"/>
          </p:nvPr>
        </p:nvSpPr>
        <p:spPr>
          <a:xfrm>
            <a:off x="1066800" y="125897"/>
            <a:ext cx="10058400" cy="82216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B0F0"/>
              </a:buClr>
              <a:buSzPts val="4000"/>
              <a:buFont typeface="Book Antiqua"/>
              <a:buNone/>
            </a:pPr>
            <a:br>
              <a:rPr lang="el-GR" sz="4000">
                <a:solidFill>
                  <a:srgbClr val="00B0F0"/>
                </a:solidFill>
              </a:rPr>
            </a:br>
            <a:br>
              <a:rPr lang="el-GR" sz="4000">
                <a:solidFill>
                  <a:srgbClr val="00B0F0"/>
                </a:solidFill>
              </a:rPr>
            </a:br>
            <a:r>
              <a:rPr lang="el-GR" sz="2800">
                <a:solidFill>
                  <a:srgbClr val="00B0F0"/>
                </a:solidFill>
              </a:rPr>
              <a:t>Επίθεση στον κυβερνοχώρο στο ουκρανικό δίκτυο ηλεκτρικής ενέργειας Δεκέμβριος 2015</a:t>
            </a:r>
            <a:endParaRPr sz="4000">
              <a:solidFill>
                <a:srgbClr val="00B0F0"/>
              </a:solidFill>
            </a:endParaRPr>
          </a:p>
        </p:txBody>
      </p:sp>
      <p:sp>
        <p:nvSpPr>
          <p:cNvPr id="692" name="Google Shape;692;p50"/>
          <p:cNvSpPr txBox="1"/>
          <p:nvPr>
            <p:ph idx="1" type="body"/>
          </p:nvPr>
        </p:nvSpPr>
        <p:spPr>
          <a:xfrm>
            <a:off x="1066800" y="1036298"/>
            <a:ext cx="10058400" cy="1167419"/>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l-GR" sz="1400"/>
              <a:t>Το κακόβουλο λογισμικό της BlackEnergy μια κυβερνοεπίθεση στο σύστημα εποπτικού ελέγχου και συλλογής δεδομένων (SCADA) στο ηλεκτρικό δίκτυο της πόλης Ivano-Frankvisk στην Ουκρανία κατάφερε να κόψει την ηλεκτρική ενέργεια για περισσότερες από 6 ώρες και επηρέασε περισσότερους από 100 χιλιάδες ανθρώπους.</a:t>
            </a:r>
            <a:endParaRPr sz="1400"/>
          </a:p>
        </p:txBody>
      </p:sp>
      <p:pic>
        <p:nvPicPr>
          <p:cNvPr id="693" name="Google Shape;693;p50"/>
          <p:cNvPicPr preferRelativeResize="0"/>
          <p:nvPr/>
        </p:nvPicPr>
        <p:blipFill rotWithShape="1">
          <a:blip r:embed="rId3">
            <a:alphaModFix/>
          </a:blip>
          <a:srcRect b="0" l="0" r="0" t="0"/>
          <a:stretch/>
        </p:blipFill>
        <p:spPr>
          <a:xfrm>
            <a:off x="576717" y="1930814"/>
            <a:ext cx="4577990" cy="4584926"/>
          </a:xfrm>
          <a:prstGeom prst="rect">
            <a:avLst/>
          </a:prstGeom>
          <a:noFill/>
          <a:ln>
            <a:noFill/>
          </a:ln>
        </p:spPr>
      </p:pic>
      <p:grpSp>
        <p:nvGrpSpPr>
          <p:cNvPr id="694" name="Google Shape;694;p50"/>
          <p:cNvGrpSpPr/>
          <p:nvPr/>
        </p:nvGrpSpPr>
        <p:grpSpPr>
          <a:xfrm>
            <a:off x="6545379" y="2208713"/>
            <a:ext cx="3189146" cy="4302030"/>
            <a:chOff x="305246" y="4996"/>
            <a:chExt cx="3189146" cy="4302030"/>
          </a:xfrm>
        </p:grpSpPr>
        <p:sp>
          <p:nvSpPr>
            <p:cNvPr id="695" name="Google Shape;695;p50"/>
            <p:cNvSpPr/>
            <p:nvPr/>
          </p:nvSpPr>
          <p:spPr>
            <a:xfrm>
              <a:off x="305246" y="4996"/>
              <a:ext cx="3189146" cy="455594"/>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0"/>
            <p:cNvSpPr txBox="1"/>
            <p:nvPr/>
          </p:nvSpPr>
          <p:spPr>
            <a:xfrm>
              <a:off x="318590" y="18340"/>
              <a:ext cx="3162458" cy="428906"/>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l-GR" sz="1300">
                  <a:solidFill>
                    <a:schemeClr val="lt1"/>
                  </a:solidFill>
                  <a:latin typeface="Century Gothic"/>
                  <a:ea typeface="Century Gothic"/>
                  <a:cs typeface="Century Gothic"/>
                  <a:sym typeface="Century Gothic"/>
                </a:rPr>
                <a:t>Οι επιτιθέμενοι εισήλθαν στο δίκτυο SCADA μέσω VPN που υπέκλεψαν</a:t>
              </a:r>
              <a:endParaRPr sz="1300">
                <a:solidFill>
                  <a:schemeClr val="lt1"/>
                </a:solidFill>
                <a:latin typeface="Century Gothic"/>
                <a:ea typeface="Century Gothic"/>
                <a:cs typeface="Century Gothic"/>
                <a:sym typeface="Century Gothic"/>
              </a:endParaRPr>
            </a:p>
          </p:txBody>
        </p:sp>
        <p:sp>
          <p:nvSpPr>
            <p:cNvPr id="697" name="Google Shape;697;p50"/>
            <p:cNvSpPr/>
            <p:nvPr/>
          </p:nvSpPr>
          <p:spPr>
            <a:xfrm rot="5400000">
              <a:off x="1788009" y="475499"/>
              <a:ext cx="223620" cy="268344"/>
            </a:xfrm>
            <a:prstGeom prst="rightArrow">
              <a:avLst>
                <a:gd fmla="val 60000" name="adj1"/>
                <a:gd fmla="val 50000" name="adj2"/>
              </a:avLst>
            </a:prstGeom>
            <a:solidFill>
              <a:srgbClr val="FFD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0"/>
            <p:cNvSpPr txBox="1"/>
            <p:nvPr/>
          </p:nvSpPr>
          <p:spPr>
            <a:xfrm>
              <a:off x="1819316" y="497861"/>
              <a:ext cx="161006" cy="15653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entury Gothic"/>
                <a:buNone/>
              </a:pPr>
              <a:r>
                <a:t/>
              </a:r>
              <a:endParaRPr sz="1300">
                <a:solidFill>
                  <a:schemeClr val="lt1"/>
                </a:solidFill>
                <a:latin typeface="Century Gothic"/>
                <a:ea typeface="Century Gothic"/>
                <a:cs typeface="Century Gothic"/>
                <a:sym typeface="Century Gothic"/>
              </a:endParaRPr>
            </a:p>
          </p:txBody>
        </p:sp>
        <p:sp>
          <p:nvSpPr>
            <p:cNvPr id="699" name="Google Shape;699;p50"/>
            <p:cNvSpPr/>
            <p:nvPr/>
          </p:nvSpPr>
          <p:spPr>
            <a:xfrm>
              <a:off x="308037" y="758751"/>
              <a:ext cx="3183565" cy="454795"/>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0"/>
            <p:cNvSpPr txBox="1"/>
            <p:nvPr/>
          </p:nvSpPr>
          <p:spPr>
            <a:xfrm>
              <a:off x="321357" y="772071"/>
              <a:ext cx="3156925" cy="428155"/>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l-GR" sz="1300">
                  <a:solidFill>
                    <a:schemeClr val="lt1"/>
                  </a:solidFill>
                  <a:latin typeface="Century Gothic"/>
                  <a:ea typeface="Century Gothic"/>
                  <a:cs typeface="Century Gothic"/>
                  <a:sym typeface="Century Gothic"/>
                </a:rPr>
                <a:t>Εκδόθηκαν εντολές για απενεργοποίηση του UPS</a:t>
              </a:r>
              <a:endParaRPr sz="1300">
                <a:solidFill>
                  <a:schemeClr val="lt1"/>
                </a:solidFill>
                <a:latin typeface="Century Gothic"/>
                <a:ea typeface="Century Gothic"/>
                <a:cs typeface="Century Gothic"/>
                <a:sym typeface="Century Gothic"/>
              </a:endParaRPr>
            </a:p>
          </p:txBody>
        </p:sp>
        <p:sp>
          <p:nvSpPr>
            <p:cNvPr id="701" name="Google Shape;701;p50"/>
            <p:cNvSpPr/>
            <p:nvPr/>
          </p:nvSpPr>
          <p:spPr>
            <a:xfrm rot="5400000">
              <a:off x="1788009" y="1228455"/>
              <a:ext cx="223620" cy="268344"/>
            </a:xfrm>
            <a:prstGeom prst="rightArrow">
              <a:avLst>
                <a:gd fmla="val 60000" name="adj1"/>
                <a:gd fmla="val 50000" name="adj2"/>
              </a:avLst>
            </a:prstGeom>
            <a:solidFill>
              <a:srgbClr val="FFD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0"/>
            <p:cNvSpPr txBox="1"/>
            <p:nvPr/>
          </p:nvSpPr>
          <p:spPr>
            <a:xfrm>
              <a:off x="1819316" y="1250817"/>
              <a:ext cx="161006" cy="15653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entury Gothic"/>
                <a:buNone/>
              </a:pPr>
              <a:r>
                <a:t/>
              </a:r>
              <a:endParaRPr sz="1300">
                <a:solidFill>
                  <a:schemeClr val="lt1"/>
                </a:solidFill>
                <a:latin typeface="Century Gothic"/>
                <a:ea typeface="Century Gothic"/>
                <a:cs typeface="Century Gothic"/>
                <a:sym typeface="Century Gothic"/>
              </a:endParaRPr>
            </a:p>
          </p:txBody>
        </p:sp>
        <p:sp>
          <p:nvSpPr>
            <p:cNvPr id="703" name="Google Shape;703;p50"/>
            <p:cNvSpPr/>
            <p:nvPr/>
          </p:nvSpPr>
          <p:spPr>
            <a:xfrm>
              <a:off x="308037" y="1511707"/>
              <a:ext cx="3183565" cy="452410"/>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0"/>
            <p:cNvSpPr txBox="1"/>
            <p:nvPr/>
          </p:nvSpPr>
          <p:spPr>
            <a:xfrm>
              <a:off x="321288" y="1524958"/>
              <a:ext cx="3157063" cy="42590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l-GR" sz="1300">
                  <a:solidFill>
                    <a:schemeClr val="lt1"/>
                  </a:solidFill>
                  <a:latin typeface="Century Gothic"/>
                  <a:ea typeface="Century Gothic"/>
                  <a:cs typeface="Century Gothic"/>
                  <a:sym typeface="Century Gothic"/>
                </a:rPr>
                <a:t>Εκκίνηση τηλεφωνικού DoS</a:t>
              </a:r>
              <a:endParaRPr/>
            </a:p>
          </p:txBody>
        </p:sp>
        <p:sp>
          <p:nvSpPr>
            <p:cNvPr id="705" name="Google Shape;705;p50"/>
            <p:cNvSpPr/>
            <p:nvPr/>
          </p:nvSpPr>
          <p:spPr>
            <a:xfrm rot="5400000">
              <a:off x="1788009" y="1979026"/>
              <a:ext cx="223620" cy="268344"/>
            </a:xfrm>
            <a:prstGeom prst="rightArrow">
              <a:avLst>
                <a:gd fmla="val 60000" name="adj1"/>
                <a:gd fmla="val 50000" name="adj2"/>
              </a:avLst>
            </a:prstGeom>
            <a:solidFill>
              <a:srgbClr val="FFD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0"/>
            <p:cNvSpPr txBox="1"/>
            <p:nvPr/>
          </p:nvSpPr>
          <p:spPr>
            <a:xfrm>
              <a:off x="1819316" y="2001388"/>
              <a:ext cx="161006" cy="15653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entury Gothic"/>
                <a:buNone/>
              </a:pPr>
              <a:r>
                <a:t/>
              </a:r>
              <a:endParaRPr sz="1300">
                <a:solidFill>
                  <a:schemeClr val="lt1"/>
                </a:solidFill>
                <a:latin typeface="Century Gothic"/>
                <a:ea typeface="Century Gothic"/>
                <a:cs typeface="Century Gothic"/>
                <a:sym typeface="Century Gothic"/>
              </a:endParaRPr>
            </a:p>
          </p:txBody>
        </p:sp>
        <p:sp>
          <p:nvSpPr>
            <p:cNvPr id="707" name="Google Shape;707;p50"/>
            <p:cNvSpPr/>
            <p:nvPr/>
          </p:nvSpPr>
          <p:spPr>
            <a:xfrm>
              <a:off x="321883" y="2262278"/>
              <a:ext cx="3155872" cy="553743"/>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0"/>
            <p:cNvSpPr txBox="1"/>
            <p:nvPr/>
          </p:nvSpPr>
          <p:spPr>
            <a:xfrm>
              <a:off x="338102" y="2278497"/>
              <a:ext cx="3123434" cy="521305"/>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Century Gothic"/>
                <a:buNone/>
              </a:pPr>
              <a:r>
                <a:rPr lang="el-GR" sz="1000">
                  <a:solidFill>
                    <a:schemeClr val="lt1"/>
                  </a:solidFill>
                  <a:latin typeface="Century Gothic"/>
                  <a:ea typeface="Century Gothic"/>
                  <a:cs typeface="Century Gothic"/>
                  <a:sym typeface="Century Gothic"/>
                </a:rPr>
                <a:t>Αντικατέστησε υλικολογισμικό σε μετατροπείς υποσταθμού από σειριακή σύνδεση σε Ethernet, εμποδίζοντας την απομακρυσμένη </a:t>
              </a:r>
              <a:r>
                <a:rPr lang="el-GR" sz="1100">
                  <a:solidFill>
                    <a:schemeClr val="lt1"/>
                  </a:solidFill>
                  <a:latin typeface="Century Gothic"/>
                  <a:ea typeface="Century Gothic"/>
                  <a:cs typeface="Century Gothic"/>
                  <a:sym typeface="Century Gothic"/>
                </a:rPr>
                <a:t>M&amp;C</a:t>
              </a:r>
              <a:endParaRPr sz="1100">
                <a:solidFill>
                  <a:schemeClr val="lt1"/>
                </a:solidFill>
                <a:latin typeface="Century Gothic"/>
                <a:ea typeface="Century Gothic"/>
                <a:cs typeface="Century Gothic"/>
                <a:sym typeface="Century Gothic"/>
              </a:endParaRPr>
            </a:p>
          </p:txBody>
        </p:sp>
        <p:sp>
          <p:nvSpPr>
            <p:cNvPr id="709" name="Google Shape;709;p50"/>
            <p:cNvSpPr/>
            <p:nvPr/>
          </p:nvSpPr>
          <p:spPr>
            <a:xfrm rot="5400000">
              <a:off x="1788009" y="2830930"/>
              <a:ext cx="223620" cy="268344"/>
            </a:xfrm>
            <a:prstGeom prst="rightArrow">
              <a:avLst>
                <a:gd fmla="val 60000" name="adj1"/>
                <a:gd fmla="val 50000" name="adj2"/>
              </a:avLst>
            </a:prstGeom>
            <a:solidFill>
              <a:srgbClr val="FFD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0"/>
            <p:cNvSpPr txBox="1"/>
            <p:nvPr/>
          </p:nvSpPr>
          <p:spPr>
            <a:xfrm>
              <a:off x="1819316" y="2853292"/>
              <a:ext cx="161006" cy="15653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entury Gothic"/>
                <a:buNone/>
              </a:pPr>
              <a:r>
                <a:t/>
              </a:r>
              <a:endParaRPr sz="1300">
                <a:solidFill>
                  <a:schemeClr val="lt1"/>
                </a:solidFill>
                <a:latin typeface="Century Gothic"/>
                <a:ea typeface="Century Gothic"/>
                <a:cs typeface="Century Gothic"/>
                <a:sym typeface="Century Gothic"/>
              </a:endParaRPr>
            </a:p>
          </p:txBody>
        </p:sp>
        <p:sp>
          <p:nvSpPr>
            <p:cNvPr id="711" name="Google Shape;711;p50"/>
            <p:cNvSpPr/>
            <p:nvPr/>
          </p:nvSpPr>
          <p:spPr>
            <a:xfrm>
              <a:off x="330077" y="3114182"/>
              <a:ext cx="3139485" cy="448498"/>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0"/>
            <p:cNvSpPr txBox="1"/>
            <p:nvPr/>
          </p:nvSpPr>
          <p:spPr>
            <a:xfrm>
              <a:off x="343213" y="3127318"/>
              <a:ext cx="3113213" cy="422226"/>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lt1"/>
                </a:buClr>
                <a:buSzPts val="1100"/>
                <a:buFont typeface="Century Gothic"/>
                <a:buNone/>
              </a:pPr>
              <a:r>
                <a:rPr lang="el-GR" sz="1100">
                  <a:solidFill>
                    <a:schemeClr val="lt1"/>
                  </a:solidFill>
                  <a:latin typeface="Century Gothic"/>
                  <a:ea typeface="Century Gothic"/>
                  <a:cs typeface="Century Gothic"/>
                  <a:sym typeface="Century Gothic"/>
                </a:rPr>
                <a:t>Άρχισε να ανοίγει τους διακόπτες του συστήματος και έβγαλε τους υποσταθμούς από το σύστημα</a:t>
              </a:r>
              <a:endParaRPr sz="1100">
                <a:solidFill>
                  <a:schemeClr val="lt1"/>
                </a:solidFill>
                <a:latin typeface="Century Gothic"/>
                <a:ea typeface="Century Gothic"/>
                <a:cs typeface="Century Gothic"/>
                <a:sym typeface="Century Gothic"/>
              </a:endParaRPr>
            </a:p>
          </p:txBody>
        </p:sp>
        <p:sp>
          <p:nvSpPr>
            <p:cNvPr id="713" name="Google Shape;713;p50"/>
            <p:cNvSpPr/>
            <p:nvPr/>
          </p:nvSpPr>
          <p:spPr>
            <a:xfrm rot="5400000">
              <a:off x="1788009" y="3577589"/>
              <a:ext cx="223620" cy="268344"/>
            </a:xfrm>
            <a:prstGeom prst="rightArrow">
              <a:avLst>
                <a:gd fmla="val 60000" name="adj1"/>
                <a:gd fmla="val 50000" name="adj2"/>
              </a:avLst>
            </a:prstGeom>
            <a:solidFill>
              <a:srgbClr val="FFD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0"/>
            <p:cNvSpPr txBox="1"/>
            <p:nvPr/>
          </p:nvSpPr>
          <p:spPr>
            <a:xfrm>
              <a:off x="1819316" y="3599951"/>
              <a:ext cx="161006" cy="15653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entury Gothic"/>
                <a:buNone/>
              </a:pPr>
              <a:r>
                <a:t/>
              </a:r>
              <a:endParaRPr sz="1300">
                <a:solidFill>
                  <a:schemeClr val="lt1"/>
                </a:solidFill>
                <a:latin typeface="Century Gothic"/>
                <a:ea typeface="Century Gothic"/>
                <a:cs typeface="Century Gothic"/>
                <a:sym typeface="Century Gothic"/>
              </a:endParaRPr>
            </a:p>
          </p:txBody>
        </p:sp>
        <p:sp>
          <p:nvSpPr>
            <p:cNvPr id="715" name="Google Shape;715;p50"/>
            <p:cNvSpPr/>
            <p:nvPr/>
          </p:nvSpPr>
          <p:spPr>
            <a:xfrm>
              <a:off x="338175" y="3860841"/>
              <a:ext cx="3123289" cy="446185"/>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0"/>
            <p:cNvSpPr txBox="1"/>
            <p:nvPr/>
          </p:nvSpPr>
          <p:spPr>
            <a:xfrm>
              <a:off x="351243" y="3873909"/>
              <a:ext cx="3097153" cy="42004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lt1"/>
                </a:buClr>
                <a:buSzPts val="1100"/>
                <a:buFont typeface="Century Gothic"/>
                <a:buNone/>
              </a:pPr>
              <a:r>
                <a:rPr lang="el-GR" sz="1100">
                  <a:solidFill>
                    <a:schemeClr val="lt1"/>
                  </a:solidFill>
                  <a:latin typeface="Century Gothic"/>
                  <a:ea typeface="Century Gothic"/>
                  <a:cs typeface="Century Gothic"/>
                  <a:sym typeface="Century Gothic"/>
                </a:rPr>
                <a:t>Χρησιμοποίησε το κακόβουλο λογισμικό KillDisk για να διαγράψει αρχεία από σταθμούς χειριστών γύρω στις 5 μ.μ.</a:t>
              </a:r>
              <a:endParaRPr sz="1100">
                <a:solidFill>
                  <a:schemeClr val="lt1"/>
                </a:solidFill>
                <a:latin typeface="Century Gothic"/>
                <a:ea typeface="Century Gothic"/>
                <a:cs typeface="Century Gothic"/>
                <a:sym typeface="Century Gothic"/>
              </a:endParaRPr>
            </a:p>
          </p:txBody>
        </p:sp>
      </p:grpSp>
      <p:sp>
        <p:nvSpPr>
          <p:cNvPr id="717" name="Google Shape;717;p50"/>
          <p:cNvSpPr txBox="1"/>
          <p:nvPr/>
        </p:nvSpPr>
        <p:spPr>
          <a:xfrm>
            <a:off x="5091953" y="1746148"/>
            <a:ext cx="6096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entury Gothic"/>
              <a:buNone/>
            </a:pPr>
            <a:r>
              <a:rPr b="1" lang="el-GR" sz="1800">
                <a:solidFill>
                  <a:schemeClr val="dk1"/>
                </a:solidFill>
                <a:latin typeface="Century Gothic"/>
                <a:ea typeface="Century Gothic"/>
                <a:cs typeface="Century Gothic"/>
                <a:sym typeface="Century Gothic"/>
              </a:rPr>
              <a:t>Αλληλουχία επίθεσης</a:t>
            </a:r>
            <a:endParaRPr b="1" sz="1800">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1"/>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r>
              <a:rPr lang="el-GR" sz="3600">
                <a:solidFill>
                  <a:srgbClr val="00B0F0"/>
                </a:solidFill>
              </a:rPr>
              <a:t>Απειλές και κίνδυνοι στο Smart Grid</a:t>
            </a:r>
            <a:endParaRPr sz="3600">
              <a:solidFill>
                <a:srgbClr val="00B0F0"/>
              </a:solidFill>
            </a:endParaRPr>
          </a:p>
        </p:txBody>
      </p:sp>
      <p:sp>
        <p:nvSpPr>
          <p:cNvPr id="723" name="Google Shape;723;p51"/>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182880" lvl="1" marL="384048" rtl="0" algn="l">
              <a:lnSpc>
                <a:spcPct val="100000"/>
              </a:lnSpc>
              <a:spcBef>
                <a:spcPts val="0"/>
              </a:spcBef>
              <a:spcAft>
                <a:spcPts val="0"/>
              </a:spcAft>
              <a:buClr>
                <a:schemeClr val="dk1"/>
              </a:buClr>
              <a:buSzPts val="2000"/>
              <a:buFont typeface="Arial"/>
              <a:buChar char="•"/>
            </a:pPr>
            <a:r>
              <a:rPr lang="el-GR" sz="2000"/>
              <a:t>η μη εξουσιοδοτημένη πρόσβαση μπορεί να διαταράξει τα δίκτυα παροχής ενέργειας, οδηγώντας σε διακοπές ρεύματος και άλλες ζημιές.</a:t>
            </a:r>
            <a:endParaRPr sz="2000"/>
          </a:p>
          <a:p>
            <a:pPr indent="-182880" lvl="1" marL="384048" rtl="0" algn="l">
              <a:lnSpc>
                <a:spcPct val="100000"/>
              </a:lnSpc>
              <a:spcBef>
                <a:spcPts val="600"/>
              </a:spcBef>
              <a:spcAft>
                <a:spcPts val="0"/>
              </a:spcAft>
              <a:buClr>
                <a:schemeClr val="dk1"/>
              </a:buClr>
              <a:buSzPts val="2000"/>
              <a:buFont typeface="Arial"/>
              <a:buChar char="•"/>
            </a:pPr>
            <a:r>
              <a:rPr lang="el-GR" sz="2000"/>
              <a:t>DoS, επιθέσεις ransomware, εσωτερικές απειλές και επιθέσεις με στόχο συστήματα βιομηχανικού ελέγχου (ICS) και συστήματα εποπτικού ελέγχου και συλλογής δεδομένων (SCADA).</a:t>
            </a:r>
            <a:endParaRPr sz="2000"/>
          </a:p>
          <a:p>
            <a:pPr indent="-182880" lvl="1" marL="384048" rtl="0" algn="l">
              <a:lnSpc>
                <a:spcPct val="100000"/>
              </a:lnSpc>
              <a:spcBef>
                <a:spcPts val="600"/>
              </a:spcBef>
              <a:spcAft>
                <a:spcPts val="0"/>
              </a:spcAft>
              <a:buClr>
                <a:schemeClr val="dk1"/>
              </a:buClr>
              <a:buSzPts val="2000"/>
              <a:buFont typeface="Arial"/>
              <a:buChar char="•"/>
            </a:pPr>
            <a:r>
              <a:rPr lang="el-GR" sz="2000"/>
              <a:t>Κίνδυνοι </a:t>
            </a:r>
            <a:endParaRPr sz="2000"/>
          </a:p>
          <a:p>
            <a:pPr indent="-182880" lvl="2" marL="566928" rtl="0" algn="l">
              <a:lnSpc>
                <a:spcPct val="100000"/>
              </a:lnSpc>
              <a:spcBef>
                <a:spcPts val="600"/>
              </a:spcBef>
              <a:spcAft>
                <a:spcPts val="0"/>
              </a:spcAft>
              <a:buClr>
                <a:schemeClr val="dk1"/>
              </a:buClr>
              <a:buSzPts val="1600"/>
              <a:buFont typeface="Arial"/>
              <a:buChar char="•"/>
            </a:pPr>
            <a:r>
              <a:rPr lang="el-GR" sz="1600"/>
              <a:t>Διαταραχή της παροχής υπηρεσιών</a:t>
            </a:r>
            <a:endParaRPr sz="1600"/>
          </a:p>
          <a:p>
            <a:pPr indent="-182880" lvl="2" marL="566928" rtl="0" algn="l">
              <a:lnSpc>
                <a:spcPct val="100000"/>
              </a:lnSpc>
              <a:spcBef>
                <a:spcPts val="600"/>
              </a:spcBef>
              <a:spcAft>
                <a:spcPts val="0"/>
              </a:spcAft>
              <a:buClr>
                <a:schemeClr val="dk1"/>
              </a:buClr>
              <a:buSzPts val="1600"/>
              <a:buFont typeface="Arial"/>
              <a:buChar char="•"/>
            </a:pPr>
            <a:r>
              <a:rPr lang="el-GR" sz="1600"/>
              <a:t>Μπλακ άουτ</a:t>
            </a:r>
            <a:endParaRPr sz="1600"/>
          </a:p>
          <a:p>
            <a:pPr indent="-182880" lvl="2" marL="566928" rtl="0" algn="l">
              <a:lnSpc>
                <a:spcPct val="100000"/>
              </a:lnSpc>
              <a:spcBef>
                <a:spcPts val="600"/>
              </a:spcBef>
              <a:spcAft>
                <a:spcPts val="0"/>
              </a:spcAft>
              <a:buClr>
                <a:schemeClr val="dk1"/>
              </a:buClr>
              <a:buSzPts val="1600"/>
              <a:buFont typeface="Arial"/>
              <a:buChar char="•"/>
            </a:pPr>
            <a:r>
              <a:rPr lang="el-GR" sz="1600"/>
              <a:t>κ.τ.λ.</a:t>
            </a:r>
            <a:endParaRPr sz="16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52"/>
          <p:cNvSpPr txBox="1"/>
          <p:nvPr>
            <p:ph type="ctrTitle"/>
          </p:nvPr>
        </p:nvSpPr>
        <p:spPr>
          <a:xfrm>
            <a:off x="126471" y="202101"/>
            <a:ext cx="8677287" cy="599043"/>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A0DA"/>
              </a:buClr>
              <a:buSzPct val="100000"/>
              <a:buFont typeface="Arial"/>
              <a:buNone/>
            </a:pP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r>
              <a:rPr lang="el-GR" sz="3200">
                <a:solidFill>
                  <a:srgbClr val="00B0F0"/>
                </a:solidFill>
              </a:rPr>
              <a:t>Έλεγχοι</a:t>
            </a:r>
            <a:endParaRPr/>
          </a:p>
        </p:txBody>
      </p:sp>
      <p:sp>
        <p:nvSpPr>
          <p:cNvPr id="729" name="Google Shape;729;p52"/>
          <p:cNvSpPr/>
          <p:nvPr>
            <p:ph idx="2" type="pic"/>
          </p:nvPr>
        </p:nvSpPr>
        <p:spPr>
          <a:xfrm flipH="1">
            <a:off x="7163691" y="0"/>
            <a:ext cx="5024825" cy="6858000"/>
          </a:xfrm>
          <a:prstGeom prst="rect">
            <a:avLst/>
          </a:prstGeom>
          <a:solidFill>
            <a:schemeClr val="lt2"/>
          </a:solidFill>
          <a:ln>
            <a:noFill/>
          </a:ln>
        </p:spPr>
      </p:sp>
      <p:sp>
        <p:nvSpPr>
          <p:cNvPr id="730" name="Google Shape;730;p5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731" name="Google Shape;731;p5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pSp>
        <p:nvGrpSpPr>
          <p:cNvPr id="732" name="Google Shape;732;p52"/>
          <p:cNvGrpSpPr/>
          <p:nvPr/>
        </p:nvGrpSpPr>
        <p:grpSpPr>
          <a:xfrm>
            <a:off x="1109205" y="2406532"/>
            <a:ext cx="8485031" cy="2278854"/>
            <a:chOff x="1431336" y="2988606"/>
            <a:chExt cx="8485031" cy="2278854"/>
          </a:xfrm>
        </p:grpSpPr>
        <p:sp>
          <p:nvSpPr>
            <p:cNvPr id="733" name="Google Shape;733;p52"/>
            <p:cNvSpPr/>
            <p:nvPr/>
          </p:nvSpPr>
          <p:spPr>
            <a:xfrm rot="-5826634">
              <a:off x="5745816" y="856338"/>
              <a:ext cx="355981" cy="7303244"/>
            </a:xfrm>
            <a:prstGeom prst="can">
              <a:avLst>
                <a:gd fmla="val 25000" name="adj"/>
              </a:avLst>
            </a:prstGeom>
            <a:solidFill>
              <a:srgbClr val="FFFF00"/>
            </a:solidFill>
            <a:ln cap="flat" cmpd="sng" w="15875">
              <a:solidFill>
                <a:srgbClr val="00B050"/>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34" name="Google Shape;734;p52"/>
            <p:cNvSpPr/>
            <p:nvPr/>
          </p:nvSpPr>
          <p:spPr>
            <a:xfrm>
              <a:off x="5577204" y="4660078"/>
              <a:ext cx="632194" cy="607382"/>
            </a:xfrm>
            <a:prstGeom prst="triangle">
              <a:avLst>
                <a:gd fmla="val 50000" name="adj"/>
              </a:avLst>
            </a:prstGeom>
            <a:gradFill>
              <a:gsLst>
                <a:gs pos="0">
                  <a:srgbClr val="770000"/>
                </a:gs>
                <a:gs pos="50000">
                  <a:srgbClr val="AC0000"/>
                </a:gs>
                <a:gs pos="100000">
                  <a:srgbClr val="CE0000"/>
                </a:gs>
              </a:gsLst>
              <a:path path="circle">
                <a:fillToRect b="50%" l="50%" r="50%" t="50%"/>
              </a:path>
              <a:tileRect/>
            </a:gra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35" name="Google Shape;735;p52"/>
            <p:cNvSpPr/>
            <p:nvPr/>
          </p:nvSpPr>
          <p:spPr>
            <a:xfrm>
              <a:off x="1431336" y="4082602"/>
              <a:ext cx="2073498" cy="759854"/>
            </a:xfrm>
            <a:prstGeom prst="roundRect">
              <a:avLst>
                <a:gd fmla="val 16667" name="adj"/>
              </a:avLst>
            </a:prstGeom>
            <a:solidFill>
              <a:srgbClr val="00B050"/>
            </a:soli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l-GR" sz="2400">
                  <a:solidFill>
                    <a:schemeClr val="lt1"/>
                  </a:solidFill>
                  <a:latin typeface="Century Gothic"/>
                  <a:ea typeface="Century Gothic"/>
                  <a:cs typeface="Century Gothic"/>
                  <a:sym typeface="Century Gothic"/>
                </a:rPr>
                <a:t>Εργαλεία</a:t>
              </a:r>
              <a:endParaRPr b="1" sz="2400">
                <a:solidFill>
                  <a:schemeClr val="lt1"/>
                </a:solidFill>
                <a:latin typeface="Century Gothic"/>
                <a:ea typeface="Century Gothic"/>
                <a:cs typeface="Century Gothic"/>
                <a:sym typeface="Century Gothic"/>
              </a:endParaRPr>
            </a:p>
          </p:txBody>
        </p:sp>
        <p:sp>
          <p:nvSpPr>
            <p:cNvPr id="736" name="Google Shape;736;p52"/>
            <p:cNvSpPr/>
            <p:nvPr/>
          </p:nvSpPr>
          <p:spPr>
            <a:xfrm>
              <a:off x="7842869" y="2988606"/>
              <a:ext cx="2073498" cy="759854"/>
            </a:xfrm>
            <a:prstGeom prst="roundRect">
              <a:avLst>
                <a:gd fmla="val 16667" name="adj"/>
              </a:avLst>
            </a:prstGeom>
            <a:solidFill>
              <a:srgbClr val="6666FF"/>
            </a:soli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l-GR" sz="2400">
                  <a:solidFill>
                    <a:schemeClr val="lt1"/>
                  </a:solidFill>
                  <a:latin typeface="Century Gothic"/>
                  <a:ea typeface="Century Gothic"/>
                  <a:cs typeface="Century Gothic"/>
                  <a:sym typeface="Century Gothic"/>
                </a:rPr>
                <a:t>Πολιτικές</a:t>
              </a:r>
              <a:endParaRPr b="1" sz="2400">
                <a:solidFill>
                  <a:schemeClr val="lt1"/>
                </a:solidFill>
                <a:latin typeface="Century Gothic"/>
                <a:ea typeface="Century Gothic"/>
                <a:cs typeface="Century Gothic"/>
                <a:sym typeface="Century Gothic"/>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53"/>
          <p:cNvSpPr txBox="1"/>
          <p:nvPr>
            <p:ph type="ctrTitle"/>
          </p:nvPr>
        </p:nvSpPr>
        <p:spPr>
          <a:xfrm>
            <a:off x="126471" y="202101"/>
            <a:ext cx="8677287" cy="599043"/>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A0DA"/>
              </a:buClr>
              <a:buSzPct val="100000"/>
              <a:buFont typeface="Arial"/>
              <a:buNone/>
            </a:pP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br>
              <a:rPr lang="el-GR" sz="3600">
                <a:solidFill>
                  <a:srgbClr val="00A0DA"/>
                </a:solidFill>
                <a:latin typeface="Arial"/>
                <a:ea typeface="Arial"/>
                <a:cs typeface="Arial"/>
                <a:sym typeface="Arial"/>
              </a:rPr>
            </a:br>
            <a:r>
              <a:rPr lang="el-GR" sz="3200">
                <a:solidFill>
                  <a:srgbClr val="00B0F0"/>
                </a:solidFill>
              </a:rPr>
              <a:t>Έλεγχοι</a:t>
            </a:r>
            <a:endParaRPr/>
          </a:p>
        </p:txBody>
      </p:sp>
      <p:sp>
        <p:nvSpPr>
          <p:cNvPr id="742" name="Google Shape;742;p53"/>
          <p:cNvSpPr/>
          <p:nvPr>
            <p:ph idx="2" type="pic"/>
          </p:nvPr>
        </p:nvSpPr>
        <p:spPr>
          <a:xfrm flipH="1">
            <a:off x="7163691" y="0"/>
            <a:ext cx="5024825" cy="6858000"/>
          </a:xfrm>
          <a:prstGeom prst="rect">
            <a:avLst/>
          </a:prstGeom>
          <a:solidFill>
            <a:schemeClr val="lt2"/>
          </a:solidFill>
          <a:ln>
            <a:noFill/>
          </a:ln>
        </p:spPr>
      </p:sp>
      <p:sp>
        <p:nvSpPr>
          <p:cNvPr id="743" name="Google Shape;743;p5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744" name="Google Shape;744;p5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745" name="Google Shape;745;p53"/>
          <p:cNvSpPr txBox="1"/>
          <p:nvPr/>
        </p:nvSpPr>
        <p:spPr>
          <a:xfrm>
            <a:off x="691117" y="1825371"/>
            <a:ext cx="7315200" cy="3207258"/>
          </a:xfrm>
          <a:prstGeom prst="rect">
            <a:avLst/>
          </a:prstGeom>
          <a:noFill/>
          <a:ln>
            <a:noFill/>
          </a:ln>
        </p:spPr>
        <p:txBody>
          <a:bodyPr anchorCtr="0" anchor="t" bIns="45700" lIns="0" spcFirstLastPara="1" rIns="0" wrap="square" tIns="45700">
            <a:normAutofit lnSpcReduction="10000"/>
          </a:bodyPr>
          <a:lstStyle/>
          <a:p>
            <a:pPr indent="-127000" lvl="0" marL="91440" marR="0" rtl="0" algn="l">
              <a:lnSpc>
                <a:spcPct val="100000"/>
              </a:lnSpc>
              <a:spcBef>
                <a:spcPts val="0"/>
              </a:spcBef>
              <a:spcAft>
                <a:spcPts val="0"/>
              </a:spcAft>
              <a:buClr>
                <a:schemeClr val="accent1"/>
              </a:buClr>
              <a:buSzPts val="2000"/>
              <a:buFont typeface="Arial"/>
              <a:buChar char="•"/>
            </a:pPr>
            <a:r>
              <a:rPr lang="el-GR" sz="2000">
                <a:solidFill>
                  <a:schemeClr val="dk1"/>
                </a:solidFill>
                <a:latin typeface="Century Gothic"/>
                <a:ea typeface="Century Gothic"/>
                <a:cs typeface="Century Gothic"/>
                <a:sym typeface="Century Gothic"/>
              </a:rPr>
              <a:t>Έλεγχοι πρόσβασης</a:t>
            </a:r>
            <a:endParaRPr sz="2000">
              <a:solidFill>
                <a:schemeClr val="dk1"/>
              </a:solidFill>
              <a:latin typeface="Century Gothic"/>
              <a:ea typeface="Century Gothic"/>
              <a:cs typeface="Century Gothic"/>
              <a:sym typeface="Century Gothic"/>
            </a:endParaRPr>
          </a:p>
          <a:p>
            <a:pPr indent="-127000" lvl="0" marL="91440" marR="0" rtl="0" algn="l">
              <a:lnSpc>
                <a:spcPct val="100000"/>
              </a:lnSpc>
              <a:spcBef>
                <a:spcPts val="1400"/>
              </a:spcBef>
              <a:spcAft>
                <a:spcPts val="0"/>
              </a:spcAft>
              <a:buClr>
                <a:schemeClr val="accent1"/>
              </a:buClr>
              <a:buSzPts val="2000"/>
              <a:buFont typeface="Arial"/>
              <a:buChar char="•"/>
            </a:pPr>
            <a:r>
              <a:rPr lang="el-GR" sz="2000">
                <a:solidFill>
                  <a:schemeClr val="dk1"/>
                </a:solidFill>
                <a:latin typeface="Century Gothic"/>
                <a:ea typeface="Century Gothic"/>
                <a:cs typeface="Century Gothic"/>
                <a:sym typeface="Century Gothic"/>
              </a:rPr>
              <a:t>Κρυπτογράφηση</a:t>
            </a:r>
            <a:endParaRPr sz="2000">
              <a:solidFill>
                <a:schemeClr val="dk1"/>
              </a:solidFill>
              <a:latin typeface="Century Gothic"/>
              <a:ea typeface="Century Gothic"/>
              <a:cs typeface="Century Gothic"/>
              <a:sym typeface="Century Gothic"/>
            </a:endParaRPr>
          </a:p>
          <a:p>
            <a:pPr indent="-127000" lvl="0" marL="91440" marR="0" rtl="0" algn="l">
              <a:lnSpc>
                <a:spcPct val="100000"/>
              </a:lnSpc>
              <a:spcBef>
                <a:spcPts val="1400"/>
              </a:spcBef>
              <a:spcAft>
                <a:spcPts val="0"/>
              </a:spcAft>
              <a:buClr>
                <a:schemeClr val="accent1"/>
              </a:buClr>
              <a:buSzPts val="2000"/>
              <a:buFont typeface="Arial"/>
              <a:buChar char="•"/>
            </a:pPr>
            <a:r>
              <a:rPr lang="el-GR" sz="2000">
                <a:solidFill>
                  <a:schemeClr val="dk1"/>
                </a:solidFill>
                <a:latin typeface="Century Gothic"/>
                <a:ea typeface="Century Gothic"/>
                <a:cs typeface="Century Gothic"/>
                <a:sym typeface="Century Gothic"/>
              </a:rPr>
              <a:t>Αυθεντικοποίηση</a:t>
            </a:r>
            <a:endParaRPr sz="2000">
              <a:solidFill>
                <a:schemeClr val="dk1"/>
              </a:solidFill>
              <a:latin typeface="Century Gothic"/>
              <a:ea typeface="Century Gothic"/>
              <a:cs typeface="Century Gothic"/>
              <a:sym typeface="Century Gothic"/>
            </a:endParaRPr>
          </a:p>
          <a:p>
            <a:pPr indent="-127000" lvl="0" marL="91440" marR="0" rtl="0" algn="l">
              <a:lnSpc>
                <a:spcPct val="100000"/>
              </a:lnSpc>
              <a:spcBef>
                <a:spcPts val="1400"/>
              </a:spcBef>
              <a:spcAft>
                <a:spcPts val="0"/>
              </a:spcAft>
              <a:buClr>
                <a:schemeClr val="accent1"/>
              </a:buClr>
              <a:buSzPts val="2000"/>
              <a:buFont typeface="Arial"/>
              <a:buChar char="•"/>
            </a:pPr>
            <a:r>
              <a:rPr lang="el-GR" sz="2000">
                <a:solidFill>
                  <a:schemeClr val="dk1"/>
                </a:solidFill>
                <a:latin typeface="Century Gothic"/>
                <a:ea typeface="Century Gothic"/>
                <a:cs typeface="Century Gothic"/>
                <a:sym typeface="Century Gothic"/>
              </a:rPr>
              <a:t>Τακτικές διορθώσεις και ενημερώσεις ασφαλείας</a:t>
            </a:r>
            <a:endParaRPr sz="2000">
              <a:solidFill>
                <a:schemeClr val="dk1"/>
              </a:solidFill>
              <a:latin typeface="Century Gothic"/>
              <a:ea typeface="Century Gothic"/>
              <a:cs typeface="Century Gothic"/>
              <a:sym typeface="Century Gothic"/>
            </a:endParaRPr>
          </a:p>
          <a:p>
            <a:pPr indent="-127000" lvl="0" marL="91440" marR="0" rtl="0" algn="l">
              <a:lnSpc>
                <a:spcPct val="100000"/>
              </a:lnSpc>
              <a:spcBef>
                <a:spcPts val="1400"/>
              </a:spcBef>
              <a:spcAft>
                <a:spcPts val="0"/>
              </a:spcAft>
              <a:buClr>
                <a:schemeClr val="accent1"/>
              </a:buClr>
              <a:buSzPts val="2000"/>
              <a:buFont typeface="Arial"/>
              <a:buChar char="•"/>
            </a:pPr>
            <a:r>
              <a:rPr lang="el-GR" sz="2000">
                <a:solidFill>
                  <a:schemeClr val="dk1"/>
                </a:solidFill>
                <a:latin typeface="Century Gothic"/>
                <a:ea typeface="Century Gothic"/>
                <a:cs typeface="Century Gothic"/>
                <a:sym typeface="Century Gothic"/>
              </a:rPr>
              <a:t>Φυσική ασφάλεια</a:t>
            </a:r>
            <a:endParaRPr sz="2000">
              <a:solidFill>
                <a:schemeClr val="dk1"/>
              </a:solidFill>
              <a:latin typeface="Century Gothic"/>
              <a:ea typeface="Century Gothic"/>
              <a:cs typeface="Century Gothic"/>
              <a:sym typeface="Century Gothic"/>
            </a:endParaRPr>
          </a:p>
          <a:p>
            <a:pPr indent="-127000" lvl="0" marL="91440" marR="0" rtl="0" algn="l">
              <a:lnSpc>
                <a:spcPct val="100000"/>
              </a:lnSpc>
              <a:spcBef>
                <a:spcPts val="1400"/>
              </a:spcBef>
              <a:spcAft>
                <a:spcPts val="0"/>
              </a:spcAft>
              <a:buClr>
                <a:schemeClr val="accent1"/>
              </a:buClr>
              <a:buSzPts val="2000"/>
              <a:buFont typeface="Arial"/>
              <a:buChar char="•"/>
            </a:pPr>
            <a:r>
              <a:rPr lang="el-GR" sz="2000">
                <a:solidFill>
                  <a:schemeClr val="dk1"/>
                </a:solidFill>
                <a:latin typeface="Century Gothic"/>
                <a:ea typeface="Century Gothic"/>
                <a:cs typeface="Century Gothic"/>
                <a:sym typeface="Century Gothic"/>
              </a:rPr>
              <a:t>Συστήματα εντοπισμού εισβολών (IDS)</a:t>
            </a:r>
            <a:endParaRPr/>
          </a:p>
          <a:p>
            <a:pPr indent="-127000" lvl="0" marL="91440" marR="0" rtl="0" algn="l">
              <a:lnSpc>
                <a:spcPct val="100000"/>
              </a:lnSpc>
              <a:spcBef>
                <a:spcPts val="1400"/>
              </a:spcBef>
              <a:spcAft>
                <a:spcPts val="0"/>
              </a:spcAft>
              <a:buClr>
                <a:schemeClr val="accent1"/>
              </a:buClr>
              <a:buSzPts val="2000"/>
              <a:buFont typeface="Arial"/>
              <a:buChar char="•"/>
            </a:pPr>
            <a:r>
              <a:rPr lang="el-GR" sz="2000">
                <a:solidFill>
                  <a:schemeClr val="dk1"/>
                </a:solidFill>
                <a:latin typeface="Century Gothic"/>
                <a:ea typeface="Century Gothic"/>
                <a:cs typeface="Century Gothic"/>
                <a:sym typeface="Century Gothic"/>
              </a:rPr>
              <a:t>Blockchain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l-GR">
                <a:solidFill>
                  <a:schemeClr val="accent1"/>
                </a:solidFill>
              </a:rPr>
              <a:t>Περίγραμμα κατάρτισης: Μέρος 2</a:t>
            </a:r>
            <a:endParaRPr/>
          </a:p>
        </p:txBody>
      </p:sp>
      <p:sp>
        <p:nvSpPr>
          <p:cNvPr id="751" name="Google Shape;751;p5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52" name="Google Shape;752;p5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53" name="Google Shape;753;p5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754" name="Google Shape;754;p54"/>
          <p:cNvSpPr txBox="1"/>
          <p:nvPr/>
        </p:nvSpPr>
        <p:spPr>
          <a:xfrm>
            <a:off x="796322" y="2164080"/>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l-GR" sz="1600">
                <a:solidFill>
                  <a:schemeClr val="accent1"/>
                </a:solidFill>
                <a:latin typeface="Century Gothic"/>
                <a:ea typeface="Century Gothic"/>
                <a:cs typeface="Century Gothic"/>
                <a:sym typeface="Century Gothic"/>
              </a:rPr>
              <a:t>Θέμα-3: Έλεγχοι ασφαλείας και πρότυπα του συγκεκριμένου τομέα.</a:t>
            </a:r>
            <a:endParaRPr sz="1600">
              <a:solidFill>
                <a:schemeClr val="accent1"/>
              </a:solidFill>
              <a:latin typeface="Century Gothic"/>
              <a:ea typeface="Century Gothic"/>
              <a:cs typeface="Century Gothic"/>
              <a:sym typeface="Century Gothic"/>
            </a:endParaRPr>
          </a:p>
        </p:txBody>
      </p:sp>
      <p:sp>
        <p:nvSpPr>
          <p:cNvPr id="755" name="Google Shape;755;p54"/>
          <p:cNvSpPr txBox="1"/>
          <p:nvPr/>
        </p:nvSpPr>
        <p:spPr>
          <a:xfrm>
            <a:off x="796323" y="2510108"/>
            <a:ext cx="5024825" cy="3387771"/>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Εισαγωγή στο ISO/IEC 27001, κατάσταση, εκδόσεις, δομή (παράγραφοι 1-4 και παράρτημα Α).</a:t>
            </a:r>
            <a:endParaRPr sz="1400">
              <a:solidFill>
                <a:schemeClr val="dk1"/>
              </a:solidFill>
              <a:latin typeface="Century Gothic"/>
              <a:ea typeface="Century Gothic"/>
              <a:cs typeface="Century Gothic"/>
              <a:sym typeface="Century Gothic"/>
            </a:endParaRPr>
          </a:p>
          <a:p>
            <a:pPr indent="-91440" lvl="0" marL="91440" marR="0" rtl="0" algn="l">
              <a:lnSpc>
                <a:spcPct val="100000"/>
              </a:lnSpc>
              <a:spcBef>
                <a:spcPts val="180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Θέματα ελέγχου ISO 27001:2022 / ISO/IEC 27002:2022</a:t>
            </a:r>
            <a:endParaRPr sz="1400">
              <a:solidFill>
                <a:schemeClr val="dk1"/>
              </a:solidFill>
              <a:latin typeface="Century Gothic"/>
              <a:ea typeface="Century Gothic"/>
              <a:cs typeface="Century Gothic"/>
              <a:sym typeface="Century Gothic"/>
            </a:endParaRPr>
          </a:p>
          <a:p>
            <a:pPr indent="-91440" lvl="0" marL="91440" marR="0" rtl="0" algn="l">
              <a:lnSpc>
                <a:spcPct val="100000"/>
              </a:lnSpc>
              <a:spcBef>
                <a:spcPts val="180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Όροι και ορισμοί του ISO 27000 προσαρμοσμένοι στον τομέα των υπηρεσιών κοινής ωφέλειας ενέργειας</a:t>
            </a:r>
            <a:endParaRPr sz="1400">
              <a:solidFill>
                <a:schemeClr val="dk1"/>
              </a:solidFill>
              <a:latin typeface="Century Gothic"/>
              <a:ea typeface="Century Gothic"/>
              <a:cs typeface="Century Gothic"/>
              <a:sym typeface="Century Gothic"/>
            </a:endParaRPr>
          </a:p>
          <a:p>
            <a:pPr indent="-91440" lvl="0" marL="91440" marR="0" rtl="0" algn="l">
              <a:lnSpc>
                <a:spcPct val="100000"/>
              </a:lnSpc>
              <a:spcBef>
                <a:spcPts val="180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Καθοδήγηση σχετικά με τους ελέγχους του προτύπου ISO/IEC 27002:2022, προσαρμοσμένο στον τομέα των ενεργειακών υπηρεσιών κοινής ωφέλειας.</a:t>
            </a:r>
            <a:endParaRPr sz="1400">
              <a:solidFill>
                <a:schemeClr val="dk1"/>
              </a:solidFill>
              <a:latin typeface="Century Gothic"/>
              <a:ea typeface="Century Gothic"/>
              <a:cs typeface="Century Gothic"/>
              <a:sym typeface="Century Gothic"/>
            </a:endParaRPr>
          </a:p>
          <a:p>
            <a:pPr indent="-91440" lvl="0" marL="91440" marR="0" rtl="0" algn="l">
              <a:lnSpc>
                <a:spcPct val="100000"/>
              </a:lnSpc>
              <a:spcBef>
                <a:spcPts val="1800"/>
              </a:spcBef>
              <a:spcAft>
                <a:spcPts val="0"/>
              </a:spcAft>
              <a:buClr>
                <a:schemeClr val="accent1"/>
              </a:buClr>
              <a:buSzPts val="1400"/>
              <a:buFont typeface="Calibri"/>
              <a:buChar char=" "/>
            </a:pPr>
            <a:r>
              <a:rPr lang="el-GR" sz="1400">
                <a:solidFill>
                  <a:schemeClr val="dk1"/>
                </a:solidFill>
                <a:latin typeface="Century Gothic"/>
                <a:ea typeface="Century Gothic"/>
                <a:cs typeface="Century Gothic"/>
                <a:sym typeface="Century Gothic"/>
              </a:rPr>
              <a:t>Ειδικοί ενεργειακοί έλεγχοι όπως προτείνονται από το ISO/IEC 27019 (DIS).</a:t>
            </a:r>
            <a:endParaRPr sz="1400">
              <a:solidFill>
                <a:schemeClr val="dk1"/>
              </a:solidFill>
              <a:latin typeface="Century Gothic"/>
              <a:ea typeface="Century Gothic"/>
              <a:cs typeface="Century Gothic"/>
              <a:sym typeface="Century Gothic"/>
            </a:endParaRPr>
          </a:p>
        </p:txBody>
      </p:sp>
      <p:pic>
        <p:nvPicPr>
          <p:cNvPr descr="A cup of coffee and a notebook on a table&#10;&#10;Description automatically generated" id="756" name="Google Shape;756;p54"/>
          <p:cNvPicPr preferRelativeResize="0"/>
          <p:nvPr>
            <p:ph idx="2" type="pic"/>
          </p:nvPr>
        </p:nvPicPr>
        <p:blipFill rotWithShape="1">
          <a:blip r:embed="rId4">
            <a:alphaModFix/>
          </a:blip>
          <a:srcRect b="0" l="18260" r="18260" t="0"/>
          <a:stretch/>
        </p:blipFill>
        <p:spPr>
          <a:xfrm flipH="1">
            <a:off x="7163691" y="0"/>
            <a:ext cx="5024825" cy="6858000"/>
          </a:xfrm>
          <a:prstGeom prst="rect">
            <a:avLst/>
          </a:prstGeom>
          <a:solidFill>
            <a:schemeClr val="lt2"/>
          </a:solidFill>
          <a:ln>
            <a:noFill/>
          </a:ln>
        </p:spPr>
      </p:pic>
      <p:sp>
        <p:nvSpPr>
          <p:cNvPr id="757" name="Google Shape;757;p5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5"/>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l-GR" sz="3600"/>
              <a:t>Θέμα-3: Έλεγχοι ασφαλείας και πρότυπα του συγκεκριμένου τομέα.</a:t>
            </a:r>
            <a:endParaRPr sz="3600"/>
          </a:p>
        </p:txBody>
      </p:sp>
      <p:sp>
        <p:nvSpPr>
          <p:cNvPr id="763" name="Google Shape;763;p5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l-GR"/>
              <a:t>Θα καλύψουμε τις παρακάτω δεξιότητες</a:t>
            </a:r>
            <a:endParaRPr/>
          </a:p>
        </p:txBody>
      </p:sp>
      <p:sp>
        <p:nvSpPr>
          <p:cNvPr id="764" name="Google Shape;764;p55"/>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00"/>
              <a:buChar char="o"/>
            </a:pPr>
            <a:r>
              <a:rPr lang="el-GR" sz="1000"/>
              <a:t>Απόκτηση βασικών γνώσεων σχετικά με τη δομή, την κατάσταση και τις εκδόσεις του ISO/IEC 27001</a:t>
            </a:r>
            <a:endParaRPr sz="1000"/>
          </a:p>
          <a:p>
            <a:pPr indent="-274320" lvl="0" marL="274320" rtl="0" algn="l">
              <a:lnSpc>
                <a:spcPct val="100000"/>
              </a:lnSpc>
              <a:spcBef>
                <a:spcPts val="600"/>
              </a:spcBef>
              <a:spcAft>
                <a:spcPts val="0"/>
              </a:spcAft>
              <a:buSzPts val="1000"/>
              <a:buChar char="o"/>
            </a:pPr>
            <a:r>
              <a:rPr lang="el-GR" sz="1000"/>
              <a:t>Απόκτηση γνώσεων σχετικά με τα θέματα του ISO/IEC 27002:2022</a:t>
            </a:r>
            <a:endParaRPr sz="1000"/>
          </a:p>
          <a:p>
            <a:pPr indent="-274320" lvl="0" marL="274320" rtl="0" algn="l">
              <a:lnSpc>
                <a:spcPct val="100000"/>
              </a:lnSpc>
              <a:spcBef>
                <a:spcPts val="600"/>
              </a:spcBef>
              <a:spcAft>
                <a:spcPts val="0"/>
              </a:spcAft>
              <a:buSzPts val="1000"/>
              <a:buChar char="o"/>
            </a:pPr>
            <a:r>
              <a:rPr lang="el-GR" sz="1000"/>
              <a:t>Εξοικείωση με τους βασικούς όρους και τους ορισμούς τους όπως χρησιμοποιούνται από το ISO/IEC 27002  </a:t>
            </a:r>
            <a:endParaRPr/>
          </a:p>
          <a:p>
            <a:pPr indent="-274320" lvl="0" marL="274320" rtl="0" algn="l">
              <a:lnSpc>
                <a:spcPct val="100000"/>
              </a:lnSpc>
              <a:spcBef>
                <a:spcPts val="600"/>
              </a:spcBef>
              <a:spcAft>
                <a:spcPts val="0"/>
              </a:spcAft>
              <a:buSzPts val="1000"/>
              <a:buChar char="o"/>
            </a:pPr>
            <a:r>
              <a:rPr lang="el-GR" sz="1000"/>
              <a:t>Εξοικείωση με τον τρόπο με τον οποίο αυτοί οι βασικοί όροι προσαρμόζονται ώστε να ταιριάζουν στον τομέα των ενεργειακών υπηρεσιών κοινής ωφέλειας.</a:t>
            </a:r>
            <a:endParaRPr sz="1000"/>
          </a:p>
          <a:p>
            <a:pPr indent="-274320" lvl="0" marL="274320" rtl="0" algn="l">
              <a:lnSpc>
                <a:spcPct val="100000"/>
              </a:lnSpc>
              <a:spcBef>
                <a:spcPts val="600"/>
              </a:spcBef>
              <a:spcAft>
                <a:spcPts val="0"/>
              </a:spcAft>
              <a:buSzPts val="1000"/>
              <a:buChar char="o"/>
            </a:pPr>
            <a:r>
              <a:rPr lang="el-GR" sz="1000"/>
              <a:t>Κριτική ανάπτυξη και αξιολόγηση της πολιτικής ασφάλειας και επιλογή ελέγχων σύμφωνα με το πρότυπο ISO 27019 για τη διακυβέρνηση της ασφάλειας.</a:t>
            </a:r>
            <a:endParaRPr sz="1000"/>
          </a:p>
        </p:txBody>
      </p:sp>
      <p:cxnSp>
        <p:nvCxnSpPr>
          <p:cNvPr id="765" name="Google Shape;765;p5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66" name="Google Shape;766;p5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767" name="Google Shape;767;p55"/>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erson raising his hand" id="772" name="Google Shape;772;p56"/>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773" name="Google Shape;773;p5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Πρόοδος του μαθήματος</a:t>
            </a:r>
            <a:endParaRPr/>
          </a:p>
        </p:txBody>
      </p:sp>
      <p:sp>
        <p:nvSpPr>
          <p:cNvPr id="774" name="Google Shape;774;p5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l-GR" sz="5400"/>
              <a:t>o1</a:t>
            </a:r>
            <a:r>
              <a:rPr lang="el-GR"/>
              <a:t>.</a:t>
            </a:r>
            <a:endParaRPr/>
          </a:p>
        </p:txBody>
      </p:sp>
      <p:sp>
        <p:nvSpPr>
          <p:cNvPr id="775" name="Google Shape;775;p5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l-GR"/>
              <a:t>Ασφάλεια στον κυβερνοχώρο στον τομέα της ενέργειας</a:t>
            </a:r>
            <a:endParaRPr/>
          </a:p>
        </p:txBody>
      </p:sp>
      <p:sp>
        <p:nvSpPr>
          <p:cNvPr id="776" name="Google Shape;776;p5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sz="4400"/>
              <a:t>o2.</a:t>
            </a:r>
            <a:endParaRPr/>
          </a:p>
        </p:txBody>
      </p:sp>
      <p:sp>
        <p:nvSpPr>
          <p:cNvPr id="777" name="Google Shape;777;p5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l-GR" sz="2000">
                <a:solidFill>
                  <a:srgbClr val="7F7F7F"/>
                </a:solidFill>
              </a:rPr>
              <a:t>Πλαίσιο διαχείρισης κινδύνων</a:t>
            </a:r>
            <a:endParaRPr sz="2000">
              <a:solidFill>
                <a:srgbClr val="7F7F7F"/>
              </a:solidFill>
            </a:endParaRPr>
          </a:p>
        </p:txBody>
      </p:sp>
      <p:sp>
        <p:nvSpPr>
          <p:cNvPr id="778" name="Google Shape;778;p5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l-GR" sz="5400"/>
              <a:t>o3</a:t>
            </a:r>
            <a:r>
              <a:rPr lang="el-GR"/>
              <a:t>.</a:t>
            </a:r>
            <a:endParaRPr/>
          </a:p>
        </p:txBody>
      </p:sp>
      <p:sp>
        <p:nvSpPr>
          <p:cNvPr id="779" name="Google Shape;779;p56"/>
          <p:cNvSpPr txBox="1"/>
          <p:nvPr>
            <p:ph idx="7" type="body"/>
          </p:nvPr>
        </p:nvSpPr>
        <p:spPr>
          <a:xfrm>
            <a:off x="1643379" y="3113591"/>
            <a:ext cx="5024825" cy="783854"/>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400"/>
              <a:buNone/>
            </a:pPr>
            <a:r>
              <a:rPr lang="el-GR" sz="2400">
                <a:solidFill>
                  <a:schemeClr val="dk1"/>
                </a:solidFill>
              </a:rPr>
              <a:t>Έλεγχοι ασφαλείας και πρότυπα του συγκεκριμένου τομέα</a:t>
            </a:r>
            <a:endParaRPr sz="2400">
              <a:solidFill>
                <a:schemeClr val="dk1"/>
              </a:solidFill>
            </a:endParaRPr>
          </a:p>
        </p:txBody>
      </p:sp>
      <p:sp>
        <p:nvSpPr>
          <p:cNvPr id="780" name="Google Shape;780;p5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pSp>
        <p:nvGrpSpPr>
          <p:cNvPr id="781" name="Google Shape;781;p56"/>
          <p:cNvGrpSpPr/>
          <p:nvPr/>
        </p:nvGrpSpPr>
        <p:grpSpPr>
          <a:xfrm>
            <a:off x="7370364" y="-23539"/>
            <a:ext cx="2562565" cy="6885155"/>
            <a:chOff x="7370364" y="-23539"/>
            <a:chExt cx="2562565" cy="6885155"/>
          </a:xfrm>
        </p:grpSpPr>
        <p:pic>
          <p:nvPicPr>
            <p:cNvPr id="782" name="Google Shape;782;p56"/>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783" name="Google Shape;783;p56"/>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
        <p:nvSpPr>
          <p:cNvPr id="784" name="Google Shape;784;p5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57"/>
          <p:cNvSpPr txBox="1"/>
          <p:nvPr>
            <p:ph type="ctrTitle"/>
          </p:nvPr>
        </p:nvSpPr>
        <p:spPr>
          <a:xfrm>
            <a:off x="796322" y="320040"/>
            <a:ext cx="6967113"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l-GR">
                <a:solidFill>
                  <a:schemeClr val="accent1"/>
                </a:solidFill>
              </a:rPr>
              <a:t>Πόροι: </a:t>
            </a:r>
            <a:r>
              <a:rPr lang="el-GR"/>
              <a:t>Βιβλία και υλικό αναφοράς</a:t>
            </a:r>
            <a:endParaRPr/>
          </a:p>
        </p:txBody>
      </p:sp>
      <p:sp>
        <p:nvSpPr>
          <p:cNvPr id="790" name="Google Shape;790;p57"/>
          <p:cNvSpPr txBox="1"/>
          <p:nvPr>
            <p:ph idx="1" type="body"/>
          </p:nvPr>
        </p:nvSpPr>
        <p:spPr>
          <a:xfrm>
            <a:off x="796321" y="2252393"/>
            <a:ext cx="6732237" cy="3836279"/>
          </a:xfrm>
          <a:prstGeom prst="rect">
            <a:avLst/>
          </a:prstGeom>
          <a:noFill/>
          <a:ln>
            <a:noFill/>
          </a:ln>
        </p:spPr>
        <p:txBody>
          <a:bodyPr anchorCtr="0" anchor="t" bIns="0" lIns="91425" spcFirstLastPara="1" rIns="0" wrap="square" tIns="45700">
            <a:normAutofit/>
          </a:bodyPr>
          <a:lstStyle/>
          <a:p>
            <a:pPr indent="-228600" lvl="0" marL="228600" rtl="0" algn="l">
              <a:lnSpc>
                <a:spcPct val="100000"/>
              </a:lnSpc>
              <a:spcBef>
                <a:spcPts val="0"/>
              </a:spcBef>
              <a:spcAft>
                <a:spcPts val="0"/>
              </a:spcAft>
              <a:buSzPts val="1100"/>
              <a:buFont typeface="Book Antiqua"/>
              <a:buAutoNum type="arabicPeriod"/>
            </a:pPr>
            <a:r>
              <a:rPr lang="el-GR" sz="1100"/>
              <a:t>ISO/IEC 27000:2018, Information technology. Security techniques. Information security management systems. Overview and vocabulary, </a:t>
            </a:r>
            <a:r>
              <a:rPr lang="el-GR" sz="1100" u="sng">
                <a:solidFill>
                  <a:schemeClr val="hlink"/>
                </a:solidFill>
                <a:hlinkClick r:id="rId3"/>
              </a:rPr>
              <a:t>https://www.iso.org/standard/73906.html</a:t>
            </a:r>
            <a:endParaRPr sz="1100"/>
          </a:p>
          <a:p>
            <a:pPr indent="-228600" lvl="0" marL="228600" rtl="0" algn="l">
              <a:lnSpc>
                <a:spcPct val="100000"/>
              </a:lnSpc>
              <a:spcBef>
                <a:spcPts val="600"/>
              </a:spcBef>
              <a:spcAft>
                <a:spcPts val="0"/>
              </a:spcAft>
              <a:buSzPts val="1100"/>
              <a:buFont typeface="Book Antiqua"/>
              <a:buAutoNum type="arabicPeriod"/>
            </a:pPr>
            <a:r>
              <a:rPr lang="el-GR" sz="1100"/>
              <a:t>ISO/IEC 27001:2022, Information security, cybersecurity and privacy protection. Information security management systems. Requirements. </a:t>
            </a:r>
            <a:r>
              <a:rPr lang="el-GR" sz="1100" u="sng">
                <a:solidFill>
                  <a:schemeClr val="hlink"/>
                </a:solidFill>
                <a:hlinkClick r:id="rId4"/>
              </a:rPr>
              <a:t>https://www.iso.org/standard/27001</a:t>
            </a:r>
            <a:endParaRPr sz="1100"/>
          </a:p>
          <a:p>
            <a:pPr indent="-228600" lvl="0" marL="228600" rtl="0" algn="l">
              <a:lnSpc>
                <a:spcPct val="100000"/>
              </a:lnSpc>
              <a:spcBef>
                <a:spcPts val="600"/>
              </a:spcBef>
              <a:spcAft>
                <a:spcPts val="0"/>
              </a:spcAft>
              <a:buSzPts val="1100"/>
              <a:buFont typeface="Book Antiqua"/>
              <a:buAutoNum type="arabicPeriod"/>
            </a:pPr>
            <a:r>
              <a:rPr lang="el-GR" sz="1100"/>
              <a:t>ISO/IEC 27002:2022, Information security, cybersecurity and privacy protection. Information security controls. </a:t>
            </a:r>
            <a:r>
              <a:rPr lang="el-GR" sz="1100" u="sng">
                <a:solidFill>
                  <a:schemeClr val="hlink"/>
                </a:solidFill>
                <a:hlinkClick r:id="rId5"/>
              </a:rPr>
              <a:t>https://www.iso.org/standard/75652.html</a:t>
            </a:r>
            <a:endParaRPr sz="1100"/>
          </a:p>
          <a:p>
            <a:pPr indent="-228600" lvl="0" marL="228600" rtl="0" algn="l">
              <a:lnSpc>
                <a:spcPct val="100000"/>
              </a:lnSpc>
              <a:spcBef>
                <a:spcPts val="600"/>
              </a:spcBef>
              <a:spcAft>
                <a:spcPts val="0"/>
              </a:spcAft>
              <a:buSzPts val="1100"/>
              <a:buFont typeface="Book Antiqua"/>
              <a:buAutoNum type="arabicPeriod"/>
            </a:pPr>
            <a:r>
              <a:rPr lang="el-GR" sz="1100"/>
              <a:t>ISO/IEC 27019:2017, Information technology. Security techniques. Information security controls for the energy utility industry. </a:t>
            </a:r>
            <a:r>
              <a:rPr lang="el-GR" sz="1100" u="sng">
                <a:solidFill>
                  <a:schemeClr val="hlink"/>
                </a:solidFill>
                <a:hlinkClick r:id="rId6"/>
              </a:rPr>
              <a:t>https://www.iso.org/standard/68091.html</a:t>
            </a:r>
            <a:endParaRPr sz="1100"/>
          </a:p>
          <a:p>
            <a:pPr indent="-228600" lvl="0" marL="228600" rtl="0" algn="l">
              <a:lnSpc>
                <a:spcPct val="100000"/>
              </a:lnSpc>
              <a:spcBef>
                <a:spcPts val="600"/>
              </a:spcBef>
              <a:spcAft>
                <a:spcPts val="0"/>
              </a:spcAft>
              <a:buSzPts val="1100"/>
              <a:buFont typeface="Book Antiqua"/>
              <a:buAutoNum type="arabicPeriod"/>
            </a:pPr>
            <a:r>
              <a:rPr lang="el-GR" sz="1100"/>
              <a:t>ISO/IEC DIS 27019, Information technology. Security techniques. Information security controls for the energy utility industry. </a:t>
            </a:r>
            <a:r>
              <a:rPr lang="el-GR" sz="1100" u="sng">
                <a:solidFill>
                  <a:schemeClr val="hlink"/>
                </a:solidFill>
                <a:hlinkClick r:id="rId7"/>
              </a:rPr>
              <a:t>https://www.iso.org/standard/85056.html</a:t>
            </a:r>
            <a:endParaRPr sz="1100"/>
          </a:p>
          <a:p>
            <a:pPr indent="-228600" lvl="0" marL="228600" rtl="0" algn="l">
              <a:lnSpc>
                <a:spcPct val="100000"/>
              </a:lnSpc>
              <a:spcBef>
                <a:spcPts val="600"/>
              </a:spcBef>
              <a:spcAft>
                <a:spcPts val="0"/>
              </a:spcAft>
              <a:buSzPts val="1100"/>
              <a:buFont typeface="Book Antiqua"/>
              <a:buAutoNum type="arabicPeriod"/>
            </a:pPr>
            <a:r>
              <a:rPr lang="el-GR" sz="1100"/>
              <a:t>ISO/IEC 27001:2013, Information technology. Security techniques. Information security management systems. Requirements. </a:t>
            </a:r>
            <a:r>
              <a:rPr lang="el-GR" sz="1100" u="sng">
                <a:solidFill>
                  <a:schemeClr val="hlink"/>
                </a:solidFill>
                <a:hlinkClick r:id="rId8"/>
              </a:rPr>
              <a:t>https://www.iso.org/contents/data/standard/05/45/54534.html</a:t>
            </a:r>
            <a:endParaRPr sz="1100"/>
          </a:p>
          <a:p>
            <a:pPr indent="-228600" lvl="0" marL="228600" rtl="0" algn="l">
              <a:lnSpc>
                <a:spcPct val="100000"/>
              </a:lnSpc>
              <a:spcBef>
                <a:spcPts val="600"/>
              </a:spcBef>
              <a:spcAft>
                <a:spcPts val="0"/>
              </a:spcAft>
              <a:buSzPts val="1100"/>
              <a:buFont typeface="Book Antiqua"/>
              <a:buAutoNum type="arabicPeriod"/>
            </a:pPr>
            <a:r>
              <a:rPr lang="el-GR" sz="1100"/>
              <a:t>ISO/IEC 27002:2013, Information technology. Security techniques. Code of practice for information security controls. </a:t>
            </a:r>
            <a:r>
              <a:rPr lang="el-GR" sz="1100" u="sng">
                <a:solidFill>
                  <a:schemeClr val="hlink"/>
                </a:solidFill>
                <a:hlinkClick r:id="rId9"/>
              </a:rPr>
              <a:t>https://www.iso.org/standard/54533.html</a:t>
            </a:r>
            <a:r>
              <a:rPr lang="el-GR" sz="1100"/>
              <a:t> </a:t>
            </a:r>
            <a:endParaRPr/>
          </a:p>
          <a:p>
            <a:pPr indent="-158750" lvl="0" marL="228600" rtl="0" algn="l">
              <a:lnSpc>
                <a:spcPct val="100000"/>
              </a:lnSpc>
              <a:spcBef>
                <a:spcPts val="600"/>
              </a:spcBef>
              <a:spcAft>
                <a:spcPts val="0"/>
              </a:spcAft>
              <a:buSzPts val="1100"/>
              <a:buFont typeface="Book Antiqua"/>
              <a:buNone/>
            </a:pPr>
            <a:r>
              <a:t/>
            </a:r>
            <a:endParaRPr sz="1100"/>
          </a:p>
        </p:txBody>
      </p:sp>
      <p:sp>
        <p:nvSpPr>
          <p:cNvPr id="791" name="Google Shape;791;p5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pSp>
        <p:nvGrpSpPr>
          <p:cNvPr id="792" name="Google Shape;792;p57"/>
          <p:cNvGrpSpPr/>
          <p:nvPr/>
        </p:nvGrpSpPr>
        <p:grpSpPr>
          <a:xfrm>
            <a:off x="7370364" y="-23539"/>
            <a:ext cx="2562565" cy="6885155"/>
            <a:chOff x="7370364" y="-23539"/>
            <a:chExt cx="2562565" cy="6885155"/>
          </a:xfrm>
        </p:grpSpPr>
        <p:pic>
          <p:nvPicPr>
            <p:cNvPr id="793" name="Google Shape;793;p57"/>
            <p:cNvPicPr preferRelativeResize="0"/>
            <p:nvPr/>
          </p:nvPicPr>
          <p:blipFill rotWithShape="1">
            <a:blip r:embed="rId10">
              <a:alphaModFix/>
            </a:blip>
            <a:srcRect b="0" l="0" r="0" t="0"/>
            <a:stretch/>
          </p:blipFill>
          <p:spPr>
            <a:xfrm rot="10800000">
              <a:off x="7829202" y="5156615"/>
              <a:ext cx="878334" cy="1705001"/>
            </a:xfrm>
            <a:prstGeom prst="rect">
              <a:avLst/>
            </a:prstGeom>
            <a:noFill/>
            <a:ln>
              <a:noFill/>
            </a:ln>
          </p:spPr>
        </p:pic>
        <p:sp>
          <p:nvSpPr>
            <p:cNvPr id="794" name="Google Shape;794;p5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pic>
        <p:nvPicPr>
          <p:cNvPr descr="A group of people working on a computer&#10;&#10;Description automatically generated" id="795" name="Google Shape;795;p57"/>
          <p:cNvPicPr preferRelativeResize="0"/>
          <p:nvPr>
            <p:ph idx="2" type="pic"/>
          </p:nvPr>
        </p:nvPicPr>
        <p:blipFill rotWithShape="1">
          <a:blip r:embed="rId11">
            <a:alphaModFix/>
          </a:blip>
          <a:srcRect b="0" l="13161" r="13161" t="0"/>
          <a:stretch/>
        </p:blipFill>
        <p:spPr>
          <a:xfrm flipH="1">
            <a:off x="7163691" y="0"/>
            <a:ext cx="5024825" cy="6858000"/>
          </a:xfrm>
          <a:prstGeom prst="rect">
            <a:avLst/>
          </a:prstGeom>
          <a:solidFill>
            <a:schemeClr val="lt2"/>
          </a:solidFill>
          <a:ln>
            <a:noFill/>
          </a:ln>
        </p:spPr>
      </p:pic>
      <p:sp>
        <p:nvSpPr>
          <p:cNvPr id="796" name="Google Shape;796;p5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5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Εισαγωγή στο ISO/IEC 27001</a:t>
            </a:r>
            <a:endParaRPr/>
          </a:p>
        </p:txBody>
      </p:sp>
      <p:sp>
        <p:nvSpPr>
          <p:cNvPr id="802" name="Google Shape;802;p58"/>
          <p:cNvSpPr txBox="1"/>
          <p:nvPr>
            <p:ph idx="1" type="body"/>
          </p:nvPr>
        </p:nvSpPr>
        <p:spPr>
          <a:xfrm>
            <a:off x="796322" y="2252075"/>
            <a:ext cx="5797550" cy="3755185"/>
          </a:xfrm>
          <a:prstGeom prst="rect">
            <a:avLst/>
          </a:prstGeom>
          <a:noFill/>
          <a:ln>
            <a:noFill/>
          </a:ln>
        </p:spPr>
        <p:txBody>
          <a:bodyPr anchorCtr="0" anchor="t" bIns="45700" lIns="0" spcFirstLastPara="1" rIns="0" wrap="square" tIns="45700">
            <a:normAutofit fontScale="92500" lnSpcReduction="10000"/>
          </a:bodyPr>
          <a:lstStyle/>
          <a:p>
            <a:pPr indent="-93980" lvl="0" marL="91440" rtl="0" algn="l">
              <a:lnSpc>
                <a:spcPct val="100000"/>
              </a:lnSpc>
              <a:spcBef>
                <a:spcPts val="0"/>
              </a:spcBef>
              <a:spcAft>
                <a:spcPts val="0"/>
              </a:spcAft>
              <a:buSzPct val="100000"/>
              <a:buChar char=" "/>
            </a:pPr>
            <a:r>
              <a:rPr lang="el-GR" sz="1600"/>
              <a:t>Το ISO/IEC 27001 είναι το πιο γνωστό πρότυπο παγκοσμίως για τα συστήματα διαχείρισης της ασφάλειας των πληροφοριών (ISMS). Καθορίζει τις απαιτήσεις που πρέπει να πληροί ένα ISMS. </a:t>
            </a:r>
            <a:endParaRPr/>
          </a:p>
          <a:p>
            <a:pPr indent="-93980" lvl="0" marL="91440" rtl="0" algn="l">
              <a:lnSpc>
                <a:spcPct val="100000"/>
              </a:lnSpc>
              <a:spcBef>
                <a:spcPts val="1400"/>
              </a:spcBef>
              <a:spcAft>
                <a:spcPts val="0"/>
              </a:spcAft>
              <a:buSzPct val="100000"/>
              <a:buChar char=" "/>
            </a:pPr>
            <a:r>
              <a:rPr lang="el-GR" sz="1600"/>
              <a:t>Το πρότυπο ISO/IEC 27001 παρέχει σε εταιρείες οποιουδήποτε μεγέθους και από όλους τους τομείς δραστηριότητας καθοδήγηση για την καθιέρωση, την εφαρμογή, τη διατήρηση και τη συνεχή βελτίωση ενός συστήματος διαχείρισης της ασφάλειας των πληροφοριών. </a:t>
            </a:r>
            <a:endParaRPr/>
          </a:p>
          <a:p>
            <a:pPr indent="-93980" lvl="0" marL="91440" rtl="0" algn="l">
              <a:lnSpc>
                <a:spcPct val="100000"/>
              </a:lnSpc>
              <a:spcBef>
                <a:spcPts val="1400"/>
              </a:spcBef>
              <a:spcAft>
                <a:spcPts val="0"/>
              </a:spcAft>
              <a:buSzPct val="100000"/>
              <a:buChar char=" "/>
            </a:pPr>
            <a:r>
              <a:rPr lang="el-GR" sz="1600"/>
              <a:t>Η συμμόρφωση με το πρότυπο ISO/IEC 27001 σημαίνει ότι ένας οργανισμός ή μια επιχείρηση έχει θέσει σε εφαρμογή ένα σύστημα για τη διαχείριση των κινδύνων που σχετίζονται με την ασφάλεια των δεδομένων που κατέχει ή χειρίζεται η εταιρεία, και ότι το σύστημα αυτό σέβεται όλες τις βέλτιστες πρακτικές και αρχές που κατοχυρώνονται στο παρόν διεθνές πρότυπο.</a:t>
            </a:r>
            <a:endParaRPr/>
          </a:p>
        </p:txBody>
      </p:sp>
      <p:sp>
        <p:nvSpPr>
          <p:cNvPr id="803" name="Google Shape;803;p5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04" name="Google Shape;804;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805" name="Google Shape;805;p58"/>
          <p:cNvSpPr txBox="1"/>
          <p:nvPr/>
        </p:nvSpPr>
        <p:spPr>
          <a:xfrm>
            <a:off x="809422" y="5904007"/>
            <a:ext cx="609407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400">
                <a:solidFill>
                  <a:schemeClr val="dk1"/>
                </a:solidFill>
                <a:latin typeface="Century Gothic"/>
                <a:ea typeface="Century Gothic"/>
                <a:cs typeface="Century Gothic"/>
                <a:sym typeface="Century Gothic"/>
              </a:rPr>
              <a:t>https://www.iso.org/standard/27001</a:t>
            </a:r>
            <a:endParaRPr sz="1400">
              <a:solidFill>
                <a:schemeClr val="dk1"/>
              </a:solidFill>
              <a:latin typeface="Century Gothic"/>
              <a:ea typeface="Century Gothic"/>
              <a:cs typeface="Century Gothic"/>
              <a:sym typeface="Century Gothic"/>
            </a:endParaRPr>
          </a:p>
        </p:txBody>
      </p:sp>
      <p:pic>
        <p:nvPicPr>
          <p:cNvPr id="806" name="Google Shape;806;p58"/>
          <p:cNvPicPr preferRelativeResize="0"/>
          <p:nvPr>
            <p:ph idx="2" type="pic"/>
          </p:nvPr>
        </p:nvPicPr>
        <p:blipFill rotWithShape="1">
          <a:blip r:embed="rId3">
            <a:alphaModFix/>
          </a:blip>
          <a:srcRect b="0" l="18710" r="34459"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5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ISO/IEC 27001 Ιστορικό αναθεώρησης</a:t>
            </a:r>
            <a:endParaRPr/>
          </a:p>
        </p:txBody>
      </p:sp>
      <p:sp>
        <p:nvSpPr>
          <p:cNvPr id="812" name="Google Shape;812;p59"/>
          <p:cNvSpPr txBox="1"/>
          <p:nvPr>
            <p:ph idx="1" type="body"/>
          </p:nvPr>
        </p:nvSpPr>
        <p:spPr>
          <a:xfrm>
            <a:off x="796322" y="2252076"/>
            <a:ext cx="5797550" cy="3051762"/>
          </a:xfrm>
          <a:prstGeom prst="rect">
            <a:avLst/>
          </a:prstGeom>
          <a:solidFill>
            <a:srgbClr val="F4F3F3"/>
          </a:solid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b="1" lang="el-GR">
                <a:solidFill>
                  <a:srgbClr val="72777E"/>
                </a:solidFill>
              </a:rPr>
              <a:t> More previously</a:t>
            </a:r>
            <a:endParaRPr b="1">
              <a:solidFill>
                <a:srgbClr val="72777E"/>
              </a:solidFill>
            </a:endParaRPr>
          </a:p>
        </p:txBody>
      </p:sp>
      <p:sp>
        <p:nvSpPr>
          <p:cNvPr id="813" name="Google Shape;813;p5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14" name="Google Shape;814;p5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pic>
        <p:nvPicPr>
          <p:cNvPr id="815" name="Google Shape;815;p59"/>
          <p:cNvPicPr preferRelativeResize="0"/>
          <p:nvPr>
            <p:ph idx="2" type="pic"/>
          </p:nvPr>
        </p:nvPicPr>
        <p:blipFill rotWithShape="1">
          <a:blip r:embed="rId3">
            <a:alphaModFix/>
          </a:blip>
          <a:srcRect b="10160" l="7561" r="1241" t="7195"/>
          <a:stretch/>
        </p:blipFill>
        <p:spPr>
          <a:xfrm flipH="1">
            <a:off x="7163691" y="0"/>
            <a:ext cx="5024825" cy="6858000"/>
          </a:xfrm>
          <a:prstGeom prst="rect">
            <a:avLst/>
          </a:prstGeom>
          <a:solidFill>
            <a:schemeClr val="lt2"/>
          </a:solidFill>
          <a:ln>
            <a:noFill/>
          </a:ln>
        </p:spPr>
      </p:pic>
      <p:pic>
        <p:nvPicPr>
          <p:cNvPr id="816" name="Google Shape;816;p59"/>
          <p:cNvPicPr preferRelativeResize="0"/>
          <p:nvPr/>
        </p:nvPicPr>
        <p:blipFill rotWithShape="1">
          <a:blip r:embed="rId4">
            <a:alphaModFix/>
          </a:blip>
          <a:srcRect b="0" l="0" r="0" t="0"/>
          <a:stretch/>
        </p:blipFill>
        <p:spPr>
          <a:xfrm>
            <a:off x="755742" y="3429000"/>
            <a:ext cx="5838130" cy="2578261"/>
          </a:xfrm>
          <a:prstGeom prst="rect">
            <a:avLst/>
          </a:prstGeom>
          <a:noFill/>
          <a:ln>
            <a:noFill/>
          </a:ln>
        </p:spPr>
      </p:pic>
      <p:pic>
        <p:nvPicPr>
          <p:cNvPr id="817" name="Google Shape;817;p59"/>
          <p:cNvPicPr preferRelativeResize="0"/>
          <p:nvPr/>
        </p:nvPicPr>
        <p:blipFill rotWithShape="1">
          <a:blip r:embed="rId5">
            <a:alphaModFix/>
          </a:blip>
          <a:srcRect b="0" l="0" r="0" t="0"/>
          <a:stretch/>
        </p:blipFill>
        <p:spPr>
          <a:xfrm>
            <a:off x="824241" y="2659313"/>
            <a:ext cx="1775614" cy="7696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Ποιος</a:t>
            </a:r>
            <a:endParaRPr/>
          </a:p>
        </p:txBody>
      </p:sp>
      <p:sp>
        <p:nvSpPr>
          <p:cNvPr id="288" name="Google Shape;288;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l-GR"/>
              <a:t>Προφίλ των συμμετεχόντων στην εκπαίδευση</a:t>
            </a:r>
            <a:endParaRPr/>
          </a:p>
          <a:p>
            <a:pPr indent="0" lvl="0" marL="0" rtl="0" algn="l">
              <a:lnSpc>
                <a:spcPct val="100000"/>
              </a:lnSpc>
              <a:spcBef>
                <a:spcPts val="0"/>
              </a:spcBef>
              <a:spcAft>
                <a:spcPts val="0"/>
              </a:spcAft>
              <a:buSzPts val="2400"/>
              <a:buNone/>
            </a:pPr>
            <a:r>
              <a:t/>
            </a:r>
            <a:endParaRPr/>
          </a:p>
        </p:txBody>
      </p:sp>
      <p:sp>
        <p:nvSpPr>
          <p:cNvPr id="289" name="Google Shape;289;p6"/>
          <p:cNvSpPr txBox="1"/>
          <p:nvPr>
            <p:ph idx="3" type="body"/>
          </p:nvPr>
        </p:nvSpPr>
        <p:spPr>
          <a:xfrm>
            <a:off x="6498131" y="1977017"/>
            <a:ext cx="4289474"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l-GR"/>
              <a:t>Επαγγελματίες πληροφορικής</a:t>
            </a:r>
            <a:endParaRPr/>
          </a:p>
          <a:p>
            <a:pPr indent="-274320" lvl="0" marL="274320" rtl="0" algn="l">
              <a:lnSpc>
                <a:spcPct val="100000"/>
              </a:lnSpc>
              <a:spcBef>
                <a:spcPts val="1800"/>
              </a:spcBef>
              <a:spcAft>
                <a:spcPts val="0"/>
              </a:spcAft>
              <a:buSzPts val="1400"/>
              <a:buFont typeface="Courier New"/>
              <a:buChar char="o"/>
            </a:pPr>
            <a:r>
              <a:rPr lang="el-GR"/>
              <a:t>Επαγγελματίες σε θέματα ασφάλειας (Πληροφοριών)</a:t>
            </a:r>
            <a:endParaRPr/>
          </a:p>
          <a:p>
            <a:pPr indent="-274320" lvl="0" marL="274320" rtl="0" algn="l">
              <a:lnSpc>
                <a:spcPct val="100000"/>
              </a:lnSpc>
              <a:spcBef>
                <a:spcPts val="1800"/>
              </a:spcBef>
              <a:spcAft>
                <a:spcPts val="0"/>
              </a:spcAft>
              <a:buSzPts val="1400"/>
              <a:buFont typeface="Courier New"/>
              <a:buChar char="o"/>
            </a:pPr>
            <a:r>
              <a:rPr lang="el-GR"/>
              <a:t>Διευθυντές επιχειρήσεων</a:t>
            </a:r>
            <a:endParaRPr/>
          </a:p>
          <a:p>
            <a:pPr indent="0" lvl="0" marL="0" rtl="0" algn="l">
              <a:lnSpc>
                <a:spcPct val="100000"/>
              </a:lnSpc>
              <a:spcBef>
                <a:spcPts val="1800"/>
              </a:spcBef>
              <a:spcAft>
                <a:spcPts val="0"/>
              </a:spcAft>
              <a:buSzPts val="1400"/>
              <a:buNone/>
            </a:pPr>
            <a:r>
              <a:rPr lang="el-GR"/>
              <a:t>και κάθε άλλον επαγγελματία που χρειάζεται ή θέλει να κατανοήσει τις βασικές έννοιες που σχετίζονται με τη διαχείριση κινδύνων της κυβερνοασφάλειας και τη διακυβέρνηση.</a:t>
            </a:r>
            <a:endParaRPr/>
          </a:p>
          <a:p>
            <a:pPr indent="0" lvl="0" marL="0" rtl="0" algn="l">
              <a:lnSpc>
                <a:spcPct val="100000"/>
              </a:lnSpc>
              <a:spcBef>
                <a:spcPts val="1800"/>
              </a:spcBef>
              <a:spcAft>
                <a:spcPts val="0"/>
              </a:spcAft>
              <a:buSzPts val="1400"/>
              <a:buNone/>
            </a:pPr>
            <a:r>
              <a:t/>
            </a:r>
            <a:endParaRPr/>
          </a:p>
        </p:txBody>
      </p:sp>
      <p:cxnSp>
        <p:nvCxnSpPr>
          <p:cNvPr id="290" name="Google Shape;290;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1" name="Google Shape;291;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292" name="Google Shape;292;p6"/>
          <p:cNvPicPr preferRelativeResize="0"/>
          <p:nvPr>
            <p:ph idx="2" type="pic"/>
          </p:nvPr>
        </p:nvPicPr>
        <p:blipFill rotWithShape="1">
          <a:blip r:embed="rId3">
            <a:alphaModFix/>
          </a:blip>
          <a:srcRect b="0" l="4073" r="4072" t="0"/>
          <a:stretch/>
        </p:blipFill>
        <p:spPr>
          <a:xfrm>
            <a:off x="0" y="-2235"/>
            <a:ext cx="5840730" cy="6862275"/>
          </a:xfrm>
          <a:prstGeom prst="rect">
            <a:avLst/>
          </a:prstGeom>
          <a:solidFill>
            <a:schemeClr val="lt2"/>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6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Δομή ISO/IEC 27001</a:t>
            </a:r>
            <a:endParaRPr/>
          </a:p>
        </p:txBody>
      </p:sp>
      <p:sp>
        <p:nvSpPr>
          <p:cNvPr id="823" name="Google Shape;823;p60"/>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2539" lvl="0" marL="91440" rtl="0" algn="l">
              <a:lnSpc>
                <a:spcPct val="100000"/>
              </a:lnSpc>
              <a:spcBef>
                <a:spcPts val="0"/>
              </a:spcBef>
              <a:spcAft>
                <a:spcPts val="0"/>
              </a:spcAft>
              <a:buSzPts val="1400"/>
              <a:buNone/>
            </a:pPr>
            <a:r>
              <a:t/>
            </a:r>
            <a:endParaRPr/>
          </a:p>
        </p:txBody>
      </p:sp>
      <p:pic>
        <p:nvPicPr>
          <p:cNvPr id="824" name="Google Shape;824;p60"/>
          <p:cNvPicPr preferRelativeResize="0"/>
          <p:nvPr>
            <p:ph idx="2" type="pic"/>
          </p:nvPr>
        </p:nvPicPr>
        <p:blipFill rotWithShape="1">
          <a:blip r:embed="rId3">
            <a:alphaModFix/>
          </a:blip>
          <a:srcRect b="0" l="1104" r="1103" t="0"/>
          <a:stretch/>
        </p:blipFill>
        <p:spPr>
          <a:xfrm flipH="1">
            <a:off x="7163691" y="0"/>
            <a:ext cx="5024825" cy="6858000"/>
          </a:xfrm>
          <a:prstGeom prst="rect">
            <a:avLst/>
          </a:prstGeom>
          <a:solidFill>
            <a:schemeClr val="lt2"/>
          </a:solidFill>
          <a:ln>
            <a:noFill/>
          </a:ln>
        </p:spPr>
      </p:pic>
      <p:sp>
        <p:nvSpPr>
          <p:cNvPr id="825" name="Google Shape;825;p6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26" name="Google Shape;826;p6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827" name="Google Shape;827;p60"/>
          <p:cNvSpPr txBox="1"/>
          <p:nvPr/>
        </p:nvSpPr>
        <p:spPr>
          <a:xfrm>
            <a:off x="824241" y="5914901"/>
            <a:ext cx="609407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400">
                <a:solidFill>
                  <a:schemeClr val="dk1"/>
                </a:solidFill>
                <a:latin typeface="Century Gothic"/>
                <a:ea typeface="Century Gothic"/>
                <a:cs typeface="Century Gothic"/>
                <a:sym typeface="Century Gothic"/>
              </a:rPr>
              <a:t>https://www.iso.org/obp/ui/en/#iso:std:iso-iec:27001:ed-3:v1:en</a:t>
            </a:r>
            <a:endParaRPr sz="1400">
              <a:solidFill>
                <a:schemeClr val="dk1"/>
              </a:solidFill>
              <a:latin typeface="Century Gothic"/>
              <a:ea typeface="Century Gothic"/>
              <a:cs typeface="Century Gothic"/>
              <a:sym typeface="Century Gothic"/>
            </a:endParaRPr>
          </a:p>
        </p:txBody>
      </p:sp>
      <p:pic>
        <p:nvPicPr>
          <p:cNvPr id="828" name="Google Shape;828;p60"/>
          <p:cNvPicPr preferRelativeResize="0"/>
          <p:nvPr/>
        </p:nvPicPr>
        <p:blipFill rotWithShape="1">
          <a:blip r:embed="rId4">
            <a:alphaModFix/>
          </a:blip>
          <a:srcRect b="0" l="0" r="0" t="0"/>
          <a:stretch/>
        </p:blipFill>
        <p:spPr>
          <a:xfrm>
            <a:off x="990676" y="2093064"/>
            <a:ext cx="3288481" cy="382183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Δομή ISO/IEC 27001</a:t>
            </a:r>
            <a:endParaRPr/>
          </a:p>
        </p:txBody>
      </p:sp>
      <p:pic>
        <p:nvPicPr>
          <p:cNvPr id="834" name="Google Shape;834;p61"/>
          <p:cNvPicPr preferRelativeResize="0"/>
          <p:nvPr>
            <p:ph idx="2" type="pic"/>
          </p:nvPr>
        </p:nvPicPr>
        <p:blipFill rotWithShape="1">
          <a:blip r:embed="rId3">
            <a:alphaModFix/>
          </a:blip>
          <a:srcRect b="0" l="1104" r="1103" t="0"/>
          <a:stretch/>
        </p:blipFill>
        <p:spPr>
          <a:xfrm flipH="1">
            <a:off x="7163691" y="0"/>
            <a:ext cx="5024825" cy="6858000"/>
          </a:xfrm>
          <a:prstGeom prst="rect">
            <a:avLst/>
          </a:prstGeom>
          <a:solidFill>
            <a:schemeClr val="lt2"/>
          </a:solidFill>
          <a:ln>
            <a:noFill/>
          </a:ln>
        </p:spPr>
      </p:pic>
      <p:sp>
        <p:nvSpPr>
          <p:cNvPr id="835" name="Google Shape;835;p6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36" name="Google Shape;836;p6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837" name="Google Shape;837;p61"/>
          <p:cNvSpPr txBox="1"/>
          <p:nvPr/>
        </p:nvSpPr>
        <p:spPr>
          <a:xfrm>
            <a:off x="824241" y="5914901"/>
            <a:ext cx="609407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400">
                <a:solidFill>
                  <a:schemeClr val="dk1"/>
                </a:solidFill>
                <a:latin typeface="Century Gothic"/>
                <a:ea typeface="Century Gothic"/>
                <a:cs typeface="Century Gothic"/>
                <a:sym typeface="Century Gothic"/>
              </a:rPr>
              <a:t>https://www.iso.org/obp/ui/en/#iso:std:iso-iec:27001:ed-3:v1:en</a:t>
            </a:r>
            <a:endParaRPr sz="1400">
              <a:solidFill>
                <a:schemeClr val="dk1"/>
              </a:solidFill>
              <a:latin typeface="Century Gothic"/>
              <a:ea typeface="Century Gothic"/>
              <a:cs typeface="Century Gothic"/>
              <a:sym typeface="Century Gothic"/>
            </a:endParaRPr>
          </a:p>
        </p:txBody>
      </p:sp>
      <p:pic>
        <p:nvPicPr>
          <p:cNvPr id="838" name="Google Shape;838;p61"/>
          <p:cNvPicPr preferRelativeResize="0"/>
          <p:nvPr/>
        </p:nvPicPr>
        <p:blipFill rotWithShape="1">
          <a:blip r:embed="rId4">
            <a:alphaModFix/>
          </a:blip>
          <a:srcRect b="0" l="0" r="0" t="0"/>
          <a:stretch/>
        </p:blipFill>
        <p:spPr>
          <a:xfrm>
            <a:off x="477167" y="2192528"/>
            <a:ext cx="3288481" cy="3821837"/>
          </a:xfrm>
          <a:prstGeom prst="rect">
            <a:avLst/>
          </a:prstGeom>
          <a:noFill/>
          <a:ln>
            <a:noFill/>
          </a:ln>
        </p:spPr>
      </p:pic>
      <p:sp>
        <p:nvSpPr>
          <p:cNvPr id="839" name="Google Shape;839;p61"/>
          <p:cNvSpPr/>
          <p:nvPr/>
        </p:nvSpPr>
        <p:spPr>
          <a:xfrm>
            <a:off x="355645" y="2149883"/>
            <a:ext cx="1956329" cy="179763"/>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840" name="Google Shape;840;p61"/>
          <p:cNvSpPr/>
          <p:nvPr/>
        </p:nvSpPr>
        <p:spPr>
          <a:xfrm>
            <a:off x="355646" y="2737658"/>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841" name="Google Shape;841;p61"/>
          <p:cNvSpPr/>
          <p:nvPr/>
        </p:nvSpPr>
        <p:spPr>
          <a:xfrm>
            <a:off x="355646" y="3178601"/>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842" name="Google Shape;842;p61"/>
          <p:cNvSpPr/>
          <p:nvPr/>
        </p:nvSpPr>
        <p:spPr>
          <a:xfrm>
            <a:off x="355646" y="3773838"/>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843" name="Google Shape;843;p61"/>
          <p:cNvSpPr/>
          <p:nvPr/>
        </p:nvSpPr>
        <p:spPr>
          <a:xfrm>
            <a:off x="355646" y="4641906"/>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844" name="Google Shape;844;p61"/>
          <p:cNvSpPr/>
          <p:nvPr/>
        </p:nvSpPr>
        <p:spPr>
          <a:xfrm>
            <a:off x="355646" y="5047999"/>
            <a:ext cx="1402080" cy="179764"/>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845" name="Google Shape;845;p61"/>
          <p:cNvSpPr/>
          <p:nvPr/>
        </p:nvSpPr>
        <p:spPr>
          <a:xfrm>
            <a:off x="355646" y="5471777"/>
            <a:ext cx="1402080" cy="179763"/>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cxnSp>
        <p:nvCxnSpPr>
          <p:cNvPr id="846" name="Google Shape;846;p61"/>
          <p:cNvCxnSpPr/>
          <p:nvPr/>
        </p:nvCxnSpPr>
        <p:spPr>
          <a:xfrm flipH="1" rot="-5400000">
            <a:off x="2131974" y="2432076"/>
            <a:ext cx="1317600" cy="957600"/>
          </a:xfrm>
          <a:prstGeom prst="bentConnector2">
            <a:avLst/>
          </a:prstGeom>
          <a:noFill/>
          <a:ln cap="flat" cmpd="sng" w="12700">
            <a:solidFill>
              <a:schemeClr val="accent3"/>
            </a:solidFill>
            <a:prstDash val="solid"/>
            <a:round/>
            <a:headEnd len="sm" w="sm" type="none"/>
            <a:tailEnd len="med" w="med" type="triangle"/>
          </a:ln>
        </p:spPr>
      </p:cxnSp>
      <p:cxnSp>
        <p:nvCxnSpPr>
          <p:cNvPr id="847" name="Google Shape;847;p61"/>
          <p:cNvCxnSpPr>
            <a:stCxn id="840" idx="3"/>
          </p:cNvCxnSpPr>
          <p:nvPr/>
        </p:nvCxnSpPr>
        <p:spPr>
          <a:xfrm>
            <a:off x="1757726" y="2832146"/>
            <a:ext cx="1511700" cy="737700"/>
          </a:xfrm>
          <a:prstGeom prst="bentConnector3">
            <a:avLst>
              <a:gd fmla="val 50004" name="adj1"/>
            </a:avLst>
          </a:prstGeom>
          <a:noFill/>
          <a:ln cap="flat" cmpd="sng" w="12700">
            <a:solidFill>
              <a:schemeClr val="accent3"/>
            </a:solidFill>
            <a:prstDash val="solid"/>
            <a:round/>
            <a:headEnd len="sm" w="sm" type="none"/>
            <a:tailEnd len="med" w="med" type="triangle"/>
          </a:ln>
        </p:spPr>
      </p:cxnSp>
      <p:cxnSp>
        <p:nvCxnSpPr>
          <p:cNvPr id="848" name="Google Shape;848;p61"/>
          <p:cNvCxnSpPr>
            <a:stCxn id="841" idx="3"/>
          </p:cNvCxnSpPr>
          <p:nvPr/>
        </p:nvCxnSpPr>
        <p:spPr>
          <a:xfrm>
            <a:off x="1757726" y="3273089"/>
            <a:ext cx="1511700" cy="296700"/>
          </a:xfrm>
          <a:prstGeom prst="bentConnector3">
            <a:avLst>
              <a:gd fmla="val 50004" name="adj1"/>
            </a:avLst>
          </a:prstGeom>
          <a:noFill/>
          <a:ln cap="flat" cmpd="sng" w="12700">
            <a:solidFill>
              <a:schemeClr val="accent3"/>
            </a:solidFill>
            <a:prstDash val="solid"/>
            <a:round/>
            <a:headEnd len="sm" w="sm" type="none"/>
            <a:tailEnd len="med" w="med" type="triangle"/>
          </a:ln>
        </p:spPr>
      </p:cxnSp>
      <p:cxnSp>
        <p:nvCxnSpPr>
          <p:cNvPr id="849" name="Google Shape;849;p61"/>
          <p:cNvCxnSpPr>
            <a:stCxn id="842" idx="3"/>
          </p:cNvCxnSpPr>
          <p:nvPr/>
        </p:nvCxnSpPr>
        <p:spPr>
          <a:xfrm flipH="1" rot="10800000">
            <a:off x="1757726" y="3569826"/>
            <a:ext cx="1511700" cy="298500"/>
          </a:xfrm>
          <a:prstGeom prst="bentConnector3">
            <a:avLst>
              <a:gd fmla="val 50000" name="adj1"/>
            </a:avLst>
          </a:prstGeom>
          <a:noFill/>
          <a:ln cap="flat" cmpd="sng" w="12700">
            <a:solidFill>
              <a:schemeClr val="accent3"/>
            </a:solidFill>
            <a:prstDash val="solid"/>
            <a:round/>
            <a:headEnd len="sm" w="sm" type="none"/>
            <a:tailEnd len="med" w="med" type="triangle"/>
          </a:ln>
        </p:spPr>
      </p:cxnSp>
      <p:cxnSp>
        <p:nvCxnSpPr>
          <p:cNvPr id="850" name="Google Shape;850;p61"/>
          <p:cNvCxnSpPr>
            <a:stCxn id="843" idx="3"/>
          </p:cNvCxnSpPr>
          <p:nvPr/>
        </p:nvCxnSpPr>
        <p:spPr>
          <a:xfrm flipH="1" rot="10800000">
            <a:off x="1757726" y="3569694"/>
            <a:ext cx="1511700" cy="1166700"/>
          </a:xfrm>
          <a:prstGeom prst="bentConnector3">
            <a:avLst>
              <a:gd fmla="val 50004" name="adj1"/>
            </a:avLst>
          </a:prstGeom>
          <a:noFill/>
          <a:ln cap="flat" cmpd="sng" w="12700">
            <a:solidFill>
              <a:schemeClr val="accent3"/>
            </a:solidFill>
            <a:prstDash val="solid"/>
            <a:round/>
            <a:headEnd len="sm" w="sm" type="none"/>
            <a:tailEnd len="med" w="med" type="triangle"/>
          </a:ln>
        </p:spPr>
      </p:cxnSp>
      <p:cxnSp>
        <p:nvCxnSpPr>
          <p:cNvPr id="851" name="Google Shape;851;p61"/>
          <p:cNvCxnSpPr>
            <a:stCxn id="844" idx="3"/>
          </p:cNvCxnSpPr>
          <p:nvPr/>
        </p:nvCxnSpPr>
        <p:spPr>
          <a:xfrm flipH="1" rot="10800000">
            <a:off x="1757726" y="3569781"/>
            <a:ext cx="1511700" cy="1568100"/>
          </a:xfrm>
          <a:prstGeom prst="bentConnector3">
            <a:avLst>
              <a:gd fmla="val 50004" name="adj1"/>
            </a:avLst>
          </a:prstGeom>
          <a:noFill/>
          <a:ln cap="flat" cmpd="sng" w="12700">
            <a:solidFill>
              <a:schemeClr val="accent3"/>
            </a:solidFill>
            <a:prstDash val="solid"/>
            <a:round/>
            <a:headEnd len="sm" w="sm" type="none"/>
            <a:tailEnd len="med" w="med" type="triangle"/>
          </a:ln>
        </p:spPr>
      </p:cxnSp>
      <p:cxnSp>
        <p:nvCxnSpPr>
          <p:cNvPr id="852" name="Google Shape;852;p61"/>
          <p:cNvCxnSpPr>
            <a:stCxn id="845" idx="3"/>
          </p:cNvCxnSpPr>
          <p:nvPr/>
        </p:nvCxnSpPr>
        <p:spPr>
          <a:xfrm flipH="1" rot="10800000">
            <a:off x="1757726" y="3569659"/>
            <a:ext cx="1511700" cy="1992000"/>
          </a:xfrm>
          <a:prstGeom prst="bentConnector3">
            <a:avLst>
              <a:gd fmla="val 50004" name="adj1"/>
            </a:avLst>
          </a:prstGeom>
          <a:noFill/>
          <a:ln cap="flat" cmpd="sng" w="12700">
            <a:solidFill>
              <a:schemeClr val="accent3"/>
            </a:solidFill>
            <a:prstDash val="solid"/>
            <a:round/>
            <a:headEnd len="sm" w="sm" type="none"/>
            <a:tailEnd len="med" w="med" type="triangle"/>
          </a:ln>
        </p:spPr>
      </p:cxnSp>
      <p:sp>
        <p:nvSpPr>
          <p:cNvPr id="853" name="Google Shape;853;p61"/>
          <p:cNvSpPr/>
          <p:nvPr/>
        </p:nvSpPr>
        <p:spPr>
          <a:xfrm>
            <a:off x="3269556" y="3108037"/>
            <a:ext cx="4480715"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5A6EE"/>
              </a:buClr>
              <a:buSzPts val="5400"/>
              <a:buFont typeface="Century Gothic"/>
              <a:buNone/>
            </a:pPr>
            <a:r>
              <a:rPr b="1" i="0" lang="el-GR" sz="5400" u="none" cap="none" strike="noStrike">
                <a:solidFill>
                  <a:srgbClr val="C5A6EE"/>
                </a:solidFill>
                <a:latin typeface="Century Gothic"/>
                <a:ea typeface="Century Gothic"/>
                <a:cs typeface="Century Gothic"/>
                <a:sym typeface="Century Gothic"/>
              </a:rPr>
              <a:t>Παραγραφοι</a:t>
            </a:r>
            <a:endParaRPr b="1" i="0" sz="5400" u="none" cap="none" strike="noStrike">
              <a:solidFill>
                <a:srgbClr val="C5A6EE"/>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6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ISO/IEC 27001 Παράγραφοι</a:t>
            </a:r>
            <a:endParaRPr/>
          </a:p>
        </p:txBody>
      </p:sp>
      <p:sp>
        <p:nvSpPr>
          <p:cNvPr id="859" name="Google Shape;859;p62"/>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l-GR" sz="1400"/>
              <a:t>4. Πλαίσιο λειτουργίας</a:t>
            </a:r>
            <a:r>
              <a:rPr lang="el-GR"/>
              <a:t> </a:t>
            </a:r>
            <a:r>
              <a:rPr lang="el-GR" sz="1400"/>
              <a:t>του</a:t>
            </a:r>
            <a:r>
              <a:rPr lang="el-GR"/>
              <a:t> </a:t>
            </a:r>
            <a:r>
              <a:rPr lang="el-GR" sz="1400"/>
              <a:t>Οργανισμού</a:t>
            </a:r>
            <a:endParaRPr sz="1400"/>
          </a:p>
          <a:p>
            <a:pPr indent="-91440" lvl="0" marL="91440" rtl="0" algn="l">
              <a:lnSpc>
                <a:spcPct val="100000"/>
              </a:lnSpc>
              <a:spcBef>
                <a:spcPts val="1400"/>
              </a:spcBef>
              <a:spcAft>
                <a:spcPts val="0"/>
              </a:spcAft>
              <a:buSzPts val="1400"/>
              <a:buChar char=" "/>
            </a:pPr>
            <a:r>
              <a:rPr lang="el-GR" sz="1400"/>
              <a:t>5. Ηγεσία	</a:t>
            </a:r>
            <a:endParaRPr sz="1400"/>
          </a:p>
          <a:p>
            <a:pPr indent="-91440" lvl="0" marL="91440" rtl="0" algn="l">
              <a:lnSpc>
                <a:spcPct val="100000"/>
              </a:lnSpc>
              <a:spcBef>
                <a:spcPts val="1400"/>
              </a:spcBef>
              <a:spcAft>
                <a:spcPts val="0"/>
              </a:spcAft>
              <a:buSzPts val="1400"/>
              <a:buChar char=" "/>
            </a:pPr>
            <a:r>
              <a:rPr lang="el-GR" sz="1400"/>
              <a:t>6. Σχεδιασμός</a:t>
            </a:r>
            <a:endParaRPr sz="1400"/>
          </a:p>
          <a:p>
            <a:pPr indent="-91440" lvl="0" marL="91440" rtl="0" algn="l">
              <a:lnSpc>
                <a:spcPct val="100000"/>
              </a:lnSpc>
              <a:spcBef>
                <a:spcPts val="1400"/>
              </a:spcBef>
              <a:spcAft>
                <a:spcPts val="0"/>
              </a:spcAft>
              <a:buSzPts val="1400"/>
              <a:buChar char=" "/>
            </a:pPr>
            <a:r>
              <a:rPr lang="el-GR" sz="1400"/>
              <a:t>7. Υποστήριξη</a:t>
            </a:r>
            <a:endParaRPr sz="1400"/>
          </a:p>
          <a:p>
            <a:pPr indent="-91440" lvl="0" marL="91440" rtl="0" algn="l">
              <a:lnSpc>
                <a:spcPct val="100000"/>
              </a:lnSpc>
              <a:spcBef>
                <a:spcPts val="1400"/>
              </a:spcBef>
              <a:spcAft>
                <a:spcPts val="0"/>
              </a:spcAft>
              <a:buSzPts val="1400"/>
              <a:buChar char=" "/>
            </a:pPr>
            <a:r>
              <a:rPr lang="el-GR" sz="1400"/>
              <a:t>8. Λειτουργία</a:t>
            </a:r>
            <a:endParaRPr sz="1400"/>
          </a:p>
          <a:p>
            <a:pPr indent="-91440" lvl="0" marL="91440" rtl="0" algn="l">
              <a:lnSpc>
                <a:spcPct val="100000"/>
              </a:lnSpc>
              <a:spcBef>
                <a:spcPts val="1400"/>
              </a:spcBef>
              <a:spcAft>
                <a:spcPts val="0"/>
              </a:spcAft>
              <a:buSzPts val="1400"/>
              <a:buChar char=" "/>
            </a:pPr>
            <a:r>
              <a:rPr lang="el-GR" sz="1400"/>
              <a:t>9. Αποτίμηση επιδόσεων</a:t>
            </a:r>
            <a:endParaRPr sz="1400"/>
          </a:p>
          <a:p>
            <a:pPr indent="-91440" lvl="0" marL="91440" rtl="0" algn="l">
              <a:lnSpc>
                <a:spcPct val="100000"/>
              </a:lnSpc>
              <a:spcBef>
                <a:spcPts val="1400"/>
              </a:spcBef>
              <a:spcAft>
                <a:spcPts val="0"/>
              </a:spcAft>
              <a:buSzPts val="1400"/>
              <a:buChar char=" "/>
            </a:pPr>
            <a:r>
              <a:rPr lang="el-GR" sz="1400"/>
              <a:t>10. Βελτίωση </a:t>
            </a:r>
            <a:endParaRPr/>
          </a:p>
          <a:p>
            <a:pPr indent="0" lvl="0" marL="0" rtl="0" algn="l">
              <a:lnSpc>
                <a:spcPct val="100000"/>
              </a:lnSpc>
              <a:spcBef>
                <a:spcPts val="1400"/>
              </a:spcBef>
              <a:spcAft>
                <a:spcPts val="0"/>
              </a:spcAft>
              <a:buSzPts val="1400"/>
              <a:buNone/>
            </a:pPr>
            <a:r>
              <a:t/>
            </a:r>
            <a:endParaRPr/>
          </a:p>
        </p:txBody>
      </p:sp>
      <p:sp>
        <p:nvSpPr>
          <p:cNvPr id="860" name="Google Shape;860;p6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61" name="Google Shape;861;p6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pic>
        <p:nvPicPr>
          <p:cNvPr id="862" name="Google Shape;862;p62"/>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6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ISO/IEC 27001 Παράγραφοι</a:t>
            </a:r>
            <a:endParaRPr/>
          </a:p>
        </p:txBody>
      </p:sp>
      <p:sp>
        <p:nvSpPr>
          <p:cNvPr id="868" name="Google Shape;868;p63"/>
          <p:cNvSpPr txBox="1"/>
          <p:nvPr>
            <p:ph idx="1" type="body"/>
          </p:nvPr>
        </p:nvSpPr>
        <p:spPr>
          <a:xfrm>
            <a:off x="796322" y="2252076"/>
            <a:ext cx="6485828" cy="4038698"/>
          </a:xfrm>
          <a:prstGeom prst="rect">
            <a:avLst/>
          </a:prstGeom>
          <a:noFill/>
          <a:ln>
            <a:noFill/>
          </a:ln>
        </p:spPr>
        <p:txBody>
          <a:bodyPr anchorCtr="0" anchor="t" bIns="45700" lIns="0" spcFirstLastPara="1" rIns="0" wrap="square" tIns="45700">
            <a:normAutofit fontScale="92500"/>
          </a:bodyPr>
          <a:lstStyle/>
          <a:p>
            <a:pPr indent="-3224213" lvl="0" marL="3224213" rtl="0" algn="l">
              <a:lnSpc>
                <a:spcPct val="120000"/>
              </a:lnSpc>
              <a:spcBef>
                <a:spcPts val="0"/>
              </a:spcBef>
              <a:spcAft>
                <a:spcPts val="0"/>
              </a:spcAft>
              <a:buSzPct val="100000"/>
              <a:buNone/>
            </a:pPr>
            <a:r>
              <a:rPr lang="el-GR"/>
              <a:t>4. Πλαίσιο λειτουργίας του Οργανισμού 🡪 Πεδίο εφαρμογής του συστήματος και ανάλυση των ζητημάτων και των ενδιαφερομένων μερών.</a:t>
            </a:r>
            <a:endParaRPr/>
          </a:p>
          <a:p>
            <a:pPr indent="-3224213" lvl="0" marL="3224213" rtl="0" algn="l">
              <a:lnSpc>
                <a:spcPct val="120000"/>
              </a:lnSpc>
              <a:spcBef>
                <a:spcPts val="0"/>
              </a:spcBef>
              <a:spcAft>
                <a:spcPts val="0"/>
              </a:spcAft>
              <a:buSzPct val="100000"/>
              <a:buNone/>
            </a:pPr>
            <a:r>
              <a:rPr lang="el-GR"/>
              <a:t>5. Ηγεσία 	🡪	Πολιτική ασφάλειας πληροφοριών , Ρόλοι, αρμοδιότητες και ευθύνες</a:t>
            </a:r>
            <a:endParaRPr/>
          </a:p>
          <a:p>
            <a:pPr indent="-3224213" lvl="0" marL="3224213" rtl="0" algn="l">
              <a:lnSpc>
                <a:spcPct val="120000"/>
              </a:lnSpc>
              <a:spcBef>
                <a:spcPts val="0"/>
              </a:spcBef>
              <a:spcAft>
                <a:spcPts val="0"/>
              </a:spcAft>
              <a:buSzPct val="100000"/>
              <a:buNone/>
            </a:pPr>
            <a:r>
              <a:rPr lang="el-GR"/>
              <a:t>6. Σχεδιασμός 	🡪	Μεθοδολογία διαχείρισης κινδύνων, αξιολόγηση κινδύνων, μητρώο κινδύνων, σχέδια αντιμετώπισης κινδύνων, στόχοι και σχέδια</a:t>
            </a:r>
            <a:endParaRPr/>
          </a:p>
          <a:p>
            <a:pPr indent="-3224213" lvl="0" marL="3224213" rtl="0" algn="l">
              <a:lnSpc>
                <a:spcPct val="120000"/>
              </a:lnSpc>
              <a:spcBef>
                <a:spcPts val="0"/>
              </a:spcBef>
              <a:spcAft>
                <a:spcPts val="0"/>
              </a:spcAft>
              <a:buSzPct val="100000"/>
              <a:buNone/>
            </a:pPr>
            <a:r>
              <a:rPr lang="el-GR"/>
              <a:t>7. Υποστήριξη 	🡪 	Ικανότητες, Διαδικασίες διαχείρισης εγγράφων, Διαδικασίες επικοινωνίας</a:t>
            </a:r>
            <a:endParaRPr/>
          </a:p>
          <a:p>
            <a:pPr indent="-3224213" lvl="0" marL="3224213" rtl="0" algn="l">
              <a:lnSpc>
                <a:spcPct val="120000"/>
              </a:lnSpc>
              <a:spcBef>
                <a:spcPts val="0"/>
              </a:spcBef>
              <a:spcAft>
                <a:spcPts val="0"/>
              </a:spcAft>
              <a:buSzPct val="100000"/>
              <a:buNone/>
            </a:pPr>
            <a:r>
              <a:rPr lang="el-GR"/>
              <a:t>8. Λειτουργία 	🡪	Διαδικασία διαχείρισης αλλαγών</a:t>
            </a:r>
            <a:endParaRPr/>
          </a:p>
          <a:p>
            <a:pPr indent="-3224213" lvl="0" marL="3224213" rtl="0" algn="l">
              <a:lnSpc>
                <a:spcPct val="120000"/>
              </a:lnSpc>
              <a:spcBef>
                <a:spcPts val="0"/>
              </a:spcBef>
              <a:spcAft>
                <a:spcPts val="0"/>
              </a:spcAft>
              <a:buSzPct val="100000"/>
              <a:buNone/>
            </a:pPr>
            <a:r>
              <a:rPr lang="el-GR"/>
              <a:t>9. Αποτίμηση επιδόσεων	🡪	KPIs, Διαδικασία εσωτερικής επιθεώρησης, Εσωτερικές επιθεωρήσεις, Ανασκόπηση από τη διοίκηση</a:t>
            </a:r>
            <a:endParaRPr/>
          </a:p>
          <a:p>
            <a:pPr indent="-3224213" lvl="0" marL="3224213" rtl="0" algn="l">
              <a:lnSpc>
                <a:spcPct val="120000"/>
              </a:lnSpc>
              <a:spcBef>
                <a:spcPts val="0"/>
              </a:spcBef>
              <a:spcAft>
                <a:spcPts val="0"/>
              </a:spcAft>
              <a:buSzPct val="100000"/>
              <a:buNone/>
            </a:pPr>
            <a:r>
              <a:rPr lang="el-GR"/>
              <a:t>10. Βελτίωση 	🡪	Διαδικασία διορθωτικών ενεργειών</a:t>
            </a:r>
            <a:endParaRPr/>
          </a:p>
          <a:p>
            <a:pPr indent="0" lvl="0" marL="0" rtl="0" algn="l">
              <a:lnSpc>
                <a:spcPct val="100000"/>
              </a:lnSpc>
              <a:spcBef>
                <a:spcPts val="1200"/>
              </a:spcBef>
              <a:spcAft>
                <a:spcPts val="0"/>
              </a:spcAft>
              <a:buSzPct val="100000"/>
              <a:buNone/>
            </a:pPr>
            <a:r>
              <a:t/>
            </a:r>
            <a:endParaRPr/>
          </a:p>
        </p:txBody>
      </p:sp>
      <p:sp>
        <p:nvSpPr>
          <p:cNvPr id="869" name="Google Shape;869;p6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70" name="Google Shape;870;p6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pic>
        <p:nvPicPr>
          <p:cNvPr id="871" name="Google Shape;871;p63"/>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6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ISO 27001 - Παράρτημα Α</a:t>
            </a:r>
            <a:endParaRPr/>
          </a:p>
        </p:txBody>
      </p:sp>
      <p:sp>
        <p:nvSpPr>
          <p:cNvPr id="877" name="Google Shape;877;p64"/>
          <p:cNvSpPr txBox="1"/>
          <p:nvPr>
            <p:ph idx="1" type="body"/>
          </p:nvPr>
        </p:nvSpPr>
        <p:spPr>
          <a:xfrm>
            <a:off x="796322" y="2252076"/>
            <a:ext cx="5797550" cy="3676776"/>
          </a:xfrm>
          <a:prstGeom prst="rect">
            <a:avLst/>
          </a:prstGeom>
          <a:noFill/>
          <a:ln>
            <a:noFill/>
          </a:ln>
        </p:spPr>
        <p:txBody>
          <a:bodyPr anchorCtr="0" anchor="t" bIns="45700" lIns="0" spcFirstLastPara="1" rIns="0" wrap="square" tIns="45700">
            <a:normAutofit lnSpcReduction="10000"/>
          </a:bodyPr>
          <a:lstStyle/>
          <a:p>
            <a:pPr indent="-91440" lvl="0" marL="91440" rtl="0" algn="l">
              <a:lnSpc>
                <a:spcPct val="100000"/>
              </a:lnSpc>
              <a:spcBef>
                <a:spcPts val="0"/>
              </a:spcBef>
              <a:spcAft>
                <a:spcPts val="0"/>
              </a:spcAft>
              <a:buSzPts val="1400"/>
              <a:buChar char=" "/>
            </a:pPr>
            <a:r>
              <a:rPr lang="el-GR"/>
              <a:t>Το ISO 27001, στις παραγράφους 4-10, δεν προδιαγράφει ένα σύνολο ελέγχων που πρέπει να εφαρμόζονται από τους οργανισμούς. </a:t>
            </a:r>
            <a:endParaRPr/>
          </a:p>
          <a:p>
            <a:pPr indent="-91440" lvl="0" marL="91440" rtl="0" algn="l">
              <a:lnSpc>
                <a:spcPct val="100000"/>
              </a:lnSpc>
              <a:spcBef>
                <a:spcPts val="1400"/>
              </a:spcBef>
              <a:spcAft>
                <a:spcPts val="0"/>
              </a:spcAft>
              <a:buSzPts val="1400"/>
              <a:buChar char=" "/>
            </a:pPr>
            <a:r>
              <a:rPr lang="el-GR"/>
              <a:t>Το ISO 27001 επιβάλλει το σχεδιασμό και την εφαρμογή μιας διαδικασίας διαχείρισης κινδύνων, η οποία επιτρέπει στον οργανισμό να </a:t>
            </a:r>
            <a:endParaRPr/>
          </a:p>
          <a:p>
            <a:pPr indent="-91440" lvl="0" marL="91440" rtl="0" algn="l">
              <a:lnSpc>
                <a:spcPct val="100000"/>
              </a:lnSpc>
              <a:spcBef>
                <a:spcPts val="1400"/>
              </a:spcBef>
              <a:spcAft>
                <a:spcPts val="0"/>
              </a:spcAft>
              <a:buSzPts val="1400"/>
              <a:buChar char=" "/>
            </a:pPr>
            <a:r>
              <a:rPr lang="el-GR"/>
              <a:t>- προσδιορίζει τα δικά του κριτήρια για την αποδοχή του κινδύνου, </a:t>
            </a:r>
            <a:endParaRPr/>
          </a:p>
          <a:p>
            <a:pPr indent="-91440" lvl="0" marL="91440" rtl="0" algn="l">
              <a:lnSpc>
                <a:spcPct val="100000"/>
              </a:lnSpc>
              <a:spcBef>
                <a:spcPts val="1400"/>
              </a:spcBef>
              <a:spcAft>
                <a:spcPts val="0"/>
              </a:spcAft>
              <a:buSzPts val="1400"/>
              <a:buChar char=" "/>
            </a:pPr>
            <a:r>
              <a:rPr lang="el-GR"/>
              <a:t>- εξετάζει τους πιθανούς κινδύνους λαμβάνοντας υπόψη τα μέτρα που ήδη εφαρμόζονται (υφιστάμενα μέτρα) και </a:t>
            </a:r>
            <a:endParaRPr/>
          </a:p>
          <a:p>
            <a:pPr indent="-91440" lvl="0" marL="91440" rtl="0" algn="l">
              <a:lnSpc>
                <a:spcPct val="100000"/>
              </a:lnSpc>
              <a:spcBef>
                <a:spcPts val="1400"/>
              </a:spcBef>
              <a:spcAft>
                <a:spcPts val="0"/>
              </a:spcAft>
              <a:buSzPts val="1400"/>
              <a:buChar char=" "/>
            </a:pPr>
            <a:r>
              <a:rPr lang="el-GR"/>
              <a:t>- κίνδυνοι ταυτότητας που δεν τους πληρούν. </a:t>
            </a:r>
            <a:endParaRPr/>
          </a:p>
          <a:p>
            <a:pPr indent="-91440" lvl="0" marL="91440" rtl="0" algn="l">
              <a:lnSpc>
                <a:spcPct val="100000"/>
              </a:lnSpc>
              <a:spcBef>
                <a:spcPts val="1400"/>
              </a:spcBef>
              <a:spcAft>
                <a:spcPts val="0"/>
              </a:spcAft>
              <a:buSzPts val="1400"/>
              <a:buChar char=" "/>
            </a:pPr>
            <a:r>
              <a:rPr lang="el-GR"/>
              <a:t>Για τους κινδύνους αυτούς, ο οργανισμός πρέπει να προτείνει (προτεινόμενα μέτρα) και να εφαρμόσει κατάλληλα σχέδια αντιμετώπισης των κινδύνων. </a:t>
            </a:r>
            <a:endParaRPr/>
          </a:p>
        </p:txBody>
      </p:sp>
      <p:sp>
        <p:nvSpPr>
          <p:cNvPr id="878" name="Google Shape;878;p64"/>
          <p:cNvSpPr/>
          <p:nvPr>
            <p:ph idx="2" type="pic"/>
          </p:nvPr>
        </p:nvSpPr>
        <p:spPr>
          <a:xfrm flipH="1">
            <a:off x="7163691" y="0"/>
            <a:ext cx="5024825" cy="6858000"/>
          </a:xfrm>
          <a:prstGeom prst="rect">
            <a:avLst/>
          </a:prstGeom>
          <a:solidFill>
            <a:schemeClr val="lt2"/>
          </a:solidFill>
          <a:ln>
            <a:noFill/>
          </a:ln>
        </p:spPr>
      </p:sp>
      <p:sp>
        <p:nvSpPr>
          <p:cNvPr id="879" name="Google Shape;879;p6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80" name="Google Shape;880;p6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6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ISO 27001 - Παράρτημα Α</a:t>
            </a:r>
            <a:endParaRPr/>
          </a:p>
        </p:txBody>
      </p:sp>
      <p:sp>
        <p:nvSpPr>
          <p:cNvPr id="886" name="Google Shape;886;p65"/>
          <p:cNvSpPr txBox="1"/>
          <p:nvPr>
            <p:ph idx="1" type="body"/>
          </p:nvPr>
        </p:nvSpPr>
        <p:spPr>
          <a:xfrm>
            <a:off x="796322" y="2252076"/>
            <a:ext cx="5797550" cy="3676776"/>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l-GR"/>
              <a:t>Μετά από αυτή τη διαδικασία, οι οργανισμοί καλούνται να συγκρίνουν τα υφιστάμενα και προτεινόμενα μέτρα με έναν κατάλογο ελέγχων ασφάλειας πληροφοριών που μπορεί να χρησιμοποιηθεί ως σημείο αναφοράς, προκειμένου να διαπιστωθεί εάν έχει παραλειφθεί κάτι αναγκαίο. </a:t>
            </a:r>
            <a:endParaRPr/>
          </a:p>
          <a:p>
            <a:pPr indent="-91440" lvl="0" marL="91440" rtl="0" algn="l">
              <a:lnSpc>
                <a:spcPct val="100000"/>
              </a:lnSpc>
              <a:spcBef>
                <a:spcPts val="1400"/>
              </a:spcBef>
              <a:spcAft>
                <a:spcPts val="0"/>
              </a:spcAft>
              <a:buSzPts val="1400"/>
              <a:buChar char=" "/>
            </a:pPr>
            <a:r>
              <a:rPr lang="el-GR"/>
              <a:t>Ως έλεγχος ορίζεται ένα μέτρο που τροποποιεί ή διατηρεί τον κίνδυνο. Ορισμένοι από τους ελέγχους είναι έλεγχοι που τροποποιούν τον κίνδυνο, ενώ άλλοι διατηρούν τον κίνδυνο. </a:t>
            </a:r>
            <a:endParaRPr/>
          </a:p>
          <a:p>
            <a:pPr indent="-91440" lvl="0" marL="91440" rtl="0" algn="l">
              <a:lnSpc>
                <a:spcPct val="100000"/>
              </a:lnSpc>
              <a:spcBef>
                <a:spcPts val="1400"/>
              </a:spcBef>
              <a:spcAft>
                <a:spcPts val="0"/>
              </a:spcAft>
              <a:buSzPts val="1400"/>
              <a:buChar char=" "/>
            </a:pPr>
            <a:r>
              <a:rPr lang="el-GR"/>
              <a:t>Μια πολιτική ασφάλειας πληροφοριών, για παράδειγμα, μπορεί μόνο να διατηρήσει τον κίνδυνο, ενώ η συμμόρφωση με την πολιτική ασφάλειας πληροφοριών μπορεί να τροποποιήσει τον κίνδυνο. Επιπλέον, ορισμένοι έλεγχοι περιγράφουν το ίδιο γενικό μέτρο σε διαφορετικά πλαίσια κινδύνου. </a:t>
            </a:r>
            <a:endParaRPr/>
          </a:p>
          <a:p>
            <a:pPr indent="-91440" lvl="0" marL="91440" rtl="0" algn="r">
              <a:lnSpc>
                <a:spcPct val="100000"/>
              </a:lnSpc>
              <a:spcBef>
                <a:spcPts val="1400"/>
              </a:spcBef>
              <a:spcAft>
                <a:spcPts val="0"/>
              </a:spcAft>
              <a:buSzPts val="1400"/>
              <a:buChar char=" "/>
            </a:pPr>
            <a:r>
              <a:rPr lang="el-GR"/>
              <a:t>[ορισμός του ελέγχου κατά ISO/IEC 27002:2022]</a:t>
            </a:r>
            <a:endParaRPr/>
          </a:p>
        </p:txBody>
      </p:sp>
      <p:sp>
        <p:nvSpPr>
          <p:cNvPr id="887" name="Google Shape;887;p65"/>
          <p:cNvSpPr/>
          <p:nvPr>
            <p:ph idx="2" type="pic"/>
          </p:nvPr>
        </p:nvSpPr>
        <p:spPr>
          <a:xfrm flipH="1">
            <a:off x="7163691" y="0"/>
            <a:ext cx="5024825" cy="6858000"/>
          </a:xfrm>
          <a:prstGeom prst="rect">
            <a:avLst/>
          </a:prstGeom>
          <a:solidFill>
            <a:schemeClr val="lt2"/>
          </a:solidFill>
          <a:ln>
            <a:noFill/>
          </a:ln>
        </p:spPr>
      </p:sp>
      <p:sp>
        <p:nvSpPr>
          <p:cNvPr id="888" name="Google Shape;888;p6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89" name="Google Shape;889;p6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66"/>
          <p:cNvSpPr/>
          <p:nvPr/>
        </p:nvSpPr>
        <p:spPr>
          <a:xfrm>
            <a:off x="3412594" y="2210896"/>
            <a:ext cx="2563345" cy="2970214"/>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marR="0" rtl="0" algn="ctr">
              <a:lnSpc>
                <a:spcPct val="100000"/>
              </a:lnSpc>
              <a:spcBef>
                <a:spcPts val="0"/>
              </a:spcBef>
              <a:spcAft>
                <a:spcPts val="0"/>
              </a:spcAft>
              <a:buClr>
                <a:schemeClr val="accent1"/>
              </a:buClr>
              <a:buSzPts val="2400"/>
              <a:buFont typeface="Calibri"/>
              <a:buNone/>
            </a:pPr>
            <a:r>
              <a:rPr lang="el-GR" sz="2400">
                <a:solidFill>
                  <a:schemeClr val="dk2"/>
                </a:solidFill>
                <a:latin typeface="Book Antiqua"/>
                <a:ea typeface="Book Antiqua"/>
                <a:cs typeface="Book Antiqua"/>
                <a:sym typeface="Book Antiqua"/>
              </a:rPr>
              <a:t>Έλεγχοι ανθρώπινου δυναμικού</a:t>
            </a:r>
            <a:endParaRPr/>
          </a:p>
        </p:txBody>
      </p:sp>
      <p:sp>
        <p:nvSpPr>
          <p:cNvPr id="895" name="Google Shape;895;p66"/>
          <p:cNvSpPr/>
          <p:nvPr/>
        </p:nvSpPr>
        <p:spPr>
          <a:xfrm>
            <a:off x="707334" y="2199508"/>
            <a:ext cx="2563345" cy="2970214"/>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marR="0" rtl="0" algn="ctr">
              <a:lnSpc>
                <a:spcPct val="100000"/>
              </a:lnSpc>
              <a:spcBef>
                <a:spcPts val="0"/>
              </a:spcBef>
              <a:spcAft>
                <a:spcPts val="0"/>
              </a:spcAft>
              <a:buClr>
                <a:schemeClr val="accent1"/>
              </a:buClr>
              <a:buSzPts val="2400"/>
              <a:buFont typeface="Calibri"/>
              <a:buNone/>
            </a:pPr>
            <a:r>
              <a:rPr lang="el-GR" sz="2400">
                <a:solidFill>
                  <a:schemeClr val="dk2"/>
                </a:solidFill>
                <a:latin typeface="Book Antiqua"/>
                <a:ea typeface="Book Antiqua"/>
                <a:cs typeface="Book Antiqua"/>
                <a:sym typeface="Book Antiqua"/>
              </a:rPr>
              <a:t>Οργανωτικοί έλεγχοι</a:t>
            </a:r>
            <a:endParaRPr/>
          </a:p>
        </p:txBody>
      </p:sp>
      <p:sp>
        <p:nvSpPr>
          <p:cNvPr id="896" name="Google Shape;896;p66"/>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Book Antiqua"/>
              <a:buNone/>
            </a:pPr>
            <a:r>
              <a:rPr lang="el-GR"/>
              <a:t>Δομή των ελέγχων</a:t>
            </a:r>
            <a:endParaRPr/>
          </a:p>
        </p:txBody>
      </p:sp>
      <p:sp>
        <p:nvSpPr>
          <p:cNvPr id="897" name="Google Shape;897;p66"/>
          <p:cNvSpPr/>
          <p:nvPr>
            <p:ph idx="7" type="body"/>
          </p:nvPr>
        </p:nvSpPr>
        <p:spPr>
          <a:xfrm>
            <a:off x="8823113" y="2199508"/>
            <a:ext cx="2563345" cy="2970214"/>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l-GR"/>
              <a:t>Τεχνολογικοί έλεγχοι</a:t>
            </a:r>
            <a:endParaRPr/>
          </a:p>
        </p:txBody>
      </p:sp>
      <p:sp>
        <p:nvSpPr>
          <p:cNvPr id="898" name="Google Shape;898;p6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899" name="Google Shape;899;p6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900" name="Google Shape;900;p66"/>
          <p:cNvSpPr/>
          <p:nvPr/>
        </p:nvSpPr>
        <p:spPr>
          <a:xfrm>
            <a:off x="6117854" y="2199508"/>
            <a:ext cx="2563345" cy="2970214"/>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marR="0" rtl="0" algn="ctr">
              <a:lnSpc>
                <a:spcPct val="100000"/>
              </a:lnSpc>
              <a:spcBef>
                <a:spcPts val="0"/>
              </a:spcBef>
              <a:spcAft>
                <a:spcPts val="0"/>
              </a:spcAft>
              <a:buClr>
                <a:schemeClr val="accent1"/>
              </a:buClr>
              <a:buSzPts val="2400"/>
              <a:buFont typeface="Calibri"/>
              <a:buNone/>
            </a:pPr>
            <a:r>
              <a:rPr lang="el-GR" sz="2400">
                <a:solidFill>
                  <a:schemeClr val="dk2"/>
                </a:solidFill>
                <a:latin typeface="Book Antiqua"/>
                <a:ea typeface="Book Antiqua"/>
                <a:cs typeface="Book Antiqua"/>
                <a:sym typeface="Book Antiqua"/>
              </a:rPr>
              <a:t>Φυσικοί έλεγχοι</a:t>
            </a:r>
            <a:endParaRPr/>
          </a:p>
        </p:txBody>
      </p:sp>
      <p:pic>
        <p:nvPicPr>
          <p:cNvPr descr="Flowchart" id="901" name="Google Shape;901;p66"/>
          <p:cNvPicPr preferRelativeResize="0"/>
          <p:nvPr/>
        </p:nvPicPr>
        <p:blipFill rotWithShape="1">
          <a:blip r:embed="rId3">
            <a:alphaModFix/>
          </a:blip>
          <a:srcRect b="0" l="0" r="0" t="0"/>
          <a:stretch/>
        </p:blipFill>
        <p:spPr>
          <a:xfrm>
            <a:off x="1531806" y="3238803"/>
            <a:ext cx="914400" cy="914400"/>
          </a:xfrm>
          <a:prstGeom prst="rect">
            <a:avLst/>
          </a:prstGeom>
          <a:noFill/>
          <a:ln>
            <a:noFill/>
          </a:ln>
        </p:spPr>
      </p:pic>
      <p:pic>
        <p:nvPicPr>
          <p:cNvPr descr="Users" id="902" name="Google Shape;902;p66"/>
          <p:cNvPicPr preferRelativeResize="0"/>
          <p:nvPr/>
        </p:nvPicPr>
        <p:blipFill rotWithShape="1">
          <a:blip r:embed="rId4">
            <a:alphaModFix/>
          </a:blip>
          <a:srcRect b="0" l="0" r="0" t="0"/>
          <a:stretch/>
        </p:blipFill>
        <p:spPr>
          <a:xfrm>
            <a:off x="4219589" y="3227414"/>
            <a:ext cx="973329" cy="973329"/>
          </a:xfrm>
          <a:prstGeom prst="rect">
            <a:avLst/>
          </a:prstGeom>
          <a:noFill/>
          <a:ln>
            <a:noFill/>
          </a:ln>
        </p:spPr>
      </p:pic>
      <p:pic>
        <p:nvPicPr>
          <p:cNvPr descr="Robot" id="903" name="Google Shape;903;p66"/>
          <p:cNvPicPr preferRelativeResize="0"/>
          <p:nvPr/>
        </p:nvPicPr>
        <p:blipFill rotWithShape="1">
          <a:blip r:embed="rId5">
            <a:alphaModFix/>
          </a:blip>
          <a:srcRect b="0" l="0" r="0" t="0"/>
          <a:stretch/>
        </p:blipFill>
        <p:spPr>
          <a:xfrm>
            <a:off x="9735062" y="3362845"/>
            <a:ext cx="726461" cy="726461"/>
          </a:xfrm>
          <a:prstGeom prst="rect">
            <a:avLst/>
          </a:prstGeom>
          <a:noFill/>
          <a:ln>
            <a:noFill/>
          </a:ln>
        </p:spPr>
      </p:pic>
      <p:pic>
        <p:nvPicPr>
          <p:cNvPr descr="Welder" id="904" name="Google Shape;904;p66"/>
          <p:cNvPicPr preferRelativeResize="0"/>
          <p:nvPr/>
        </p:nvPicPr>
        <p:blipFill rotWithShape="1">
          <a:blip r:embed="rId6">
            <a:alphaModFix/>
          </a:blip>
          <a:srcRect b="0" l="0" r="0" t="0"/>
          <a:stretch/>
        </p:blipFill>
        <p:spPr>
          <a:xfrm>
            <a:off x="7043817" y="3306825"/>
            <a:ext cx="834990" cy="834990"/>
          </a:xfrm>
          <a:prstGeom prst="rect">
            <a:avLst/>
          </a:prstGeom>
          <a:noFill/>
          <a:ln>
            <a:noFill/>
          </a:ln>
        </p:spPr>
      </p:pic>
      <p:sp>
        <p:nvSpPr>
          <p:cNvPr id="905" name="Google Shape;905;p66"/>
          <p:cNvSpPr txBox="1"/>
          <p:nvPr/>
        </p:nvSpPr>
        <p:spPr>
          <a:xfrm>
            <a:off x="1227006" y="4476796"/>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l-GR" sz="1800">
                <a:solidFill>
                  <a:srgbClr val="671176"/>
                </a:solidFill>
                <a:latin typeface="Century Gothic"/>
                <a:ea typeface="Century Gothic"/>
                <a:cs typeface="Century Gothic"/>
                <a:sym typeface="Century Gothic"/>
              </a:rPr>
              <a:t>37 έλεγχοι</a:t>
            </a:r>
            <a:endParaRPr sz="1800">
              <a:solidFill>
                <a:srgbClr val="671176"/>
              </a:solidFill>
              <a:latin typeface="Century Gothic"/>
              <a:ea typeface="Century Gothic"/>
              <a:cs typeface="Century Gothic"/>
              <a:sym typeface="Century Gothic"/>
            </a:endParaRPr>
          </a:p>
        </p:txBody>
      </p:sp>
      <p:sp>
        <p:nvSpPr>
          <p:cNvPr id="906" name="Google Shape;906;p66"/>
          <p:cNvSpPr txBox="1"/>
          <p:nvPr/>
        </p:nvSpPr>
        <p:spPr>
          <a:xfrm>
            <a:off x="3914790" y="4476796"/>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l-GR" sz="1800">
                <a:solidFill>
                  <a:srgbClr val="671176"/>
                </a:solidFill>
                <a:latin typeface="Century Gothic"/>
                <a:ea typeface="Century Gothic"/>
                <a:cs typeface="Century Gothic"/>
                <a:sym typeface="Century Gothic"/>
              </a:rPr>
              <a:t>8 έλεγχοι</a:t>
            </a:r>
            <a:endParaRPr sz="1800">
              <a:solidFill>
                <a:srgbClr val="671176"/>
              </a:solidFill>
              <a:latin typeface="Century Gothic"/>
              <a:ea typeface="Century Gothic"/>
              <a:cs typeface="Century Gothic"/>
              <a:sym typeface="Century Gothic"/>
            </a:endParaRPr>
          </a:p>
        </p:txBody>
      </p:sp>
      <p:sp>
        <p:nvSpPr>
          <p:cNvPr id="907" name="Google Shape;907;p66"/>
          <p:cNvSpPr txBox="1"/>
          <p:nvPr/>
        </p:nvSpPr>
        <p:spPr>
          <a:xfrm>
            <a:off x="6637526" y="4471102"/>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l-GR" sz="1800">
                <a:solidFill>
                  <a:srgbClr val="671176"/>
                </a:solidFill>
                <a:latin typeface="Century Gothic"/>
                <a:ea typeface="Century Gothic"/>
                <a:cs typeface="Century Gothic"/>
                <a:sym typeface="Century Gothic"/>
              </a:rPr>
              <a:t>14 έλεγχοι</a:t>
            </a:r>
            <a:endParaRPr sz="1800">
              <a:solidFill>
                <a:srgbClr val="671176"/>
              </a:solidFill>
              <a:latin typeface="Century Gothic"/>
              <a:ea typeface="Century Gothic"/>
              <a:cs typeface="Century Gothic"/>
              <a:sym typeface="Century Gothic"/>
            </a:endParaRPr>
          </a:p>
        </p:txBody>
      </p:sp>
      <p:sp>
        <p:nvSpPr>
          <p:cNvPr id="908" name="Google Shape;908;p66"/>
          <p:cNvSpPr txBox="1"/>
          <p:nvPr/>
        </p:nvSpPr>
        <p:spPr>
          <a:xfrm>
            <a:off x="9342785" y="4474065"/>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l-GR" sz="1800">
                <a:solidFill>
                  <a:srgbClr val="671176"/>
                </a:solidFill>
                <a:latin typeface="Century Gothic"/>
                <a:ea typeface="Century Gothic"/>
                <a:cs typeface="Century Gothic"/>
                <a:sym typeface="Century Gothic"/>
              </a:rPr>
              <a:t>34 έλεγχοι</a:t>
            </a:r>
            <a:endParaRPr sz="1800">
              <a:solidFill>
                <a:srgbClr val="671176"/>
              </a:solidFill>
              <a:latin typeface="Century Gothic"/>
              <a:ea typeface="Century Gothic"/>
              <a:cs typeface="Century Gothic"/>
              <a:sym typeface="Century Gothic"/>
            </a:endParaRPr>
          </a:p>
        </p:txBody>
      </p:sp>
      <p:sp>
        <p:nvSpPr>
          <p:cNvPr id="909" name="Google Shape;909;p66"/>
          <p:cNvSpPr txBox="1"/>
          <p:nvPr/>
        </p:nvSpPr>
        <p:spPr>
          <a:xfrm>
            <a:off x="3896610" y="4050353"/>
            <a:ext cx="15240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l-GR" sz="1200">
                <a:solidFill>
                  <a:srgbClr val="738190"/>
                </a:solidFill>
                <a:latin typeface="Century Gothic"/>
                <a:ea typeface="Century Gothic"/>
                <a:cs typeface="Century Gothic"/>
                <a:sym typeface="Century Gothic"/>
              </a:rPr>
              <a:t>αν αφορούν ανθρώπους</a:t>
            </a:r>
            <a:endParaRPr sz="1200">
              <a:solidFill>
                <a:srgbClr val="738190"/>
              </a:solidFill>
              <a:latin typeface="Century Gothic"/>
              <a:ea typeface="Century Gothic"/>
              <a:cs typeface="Century Gothic"/>
              <a:sym typeface="Century Gothic"/>
            </a:endParaRPr>
          </a:p>
        </p:txBody>
      </p:sp>
      <p:sp>
        <p:nvSpPr>
          <p:cNvPr id="910" name="Google Shape;910;p66"/>
          <p:cNvSpPr txBox="1"/>
          <p:nvPr/>
        </p:nvSpPr>
        <p:spPr>
          <a:xfrm>
            <a:off x="6699311" y="4047788"/>
            <a:ext cx="15240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l-GR" sz="1200">
                <a:solidFill>
                  <a:srgbClr val="738190"/>
                </a:solidFill>
                <a:latin typeface="Century Gothic"/>
                <a:ea typeface="Century Gothic"/>
                <a:cs typeface="Century Gothic"/>
                <a:sym typeface="Century Gothic"/>
              </a:rPr>
              <a:t>αν αφορούν υλικά αγαθά</a:t>
            </a:r>
            <a:endParaRPr sz="1200">
              <a:solidFill>
                <a:srgbClr val="738190"/>
              </a:solidFill>
              <a:latin typeface="Century Gothic"/>
              <a:ea typeface="Century Gothic"/>
              <a:cs typeface="Century Gothic"/>
              <a:sym typeface="Century Gothic"/>
            </a:endParaRPr>
          </a:p>
        </p:txBody>
      </p:sp>
      <p:sp>
        <p:nvSpPr>
          <p:cNvPr id="911" name="Google Shape;911;p66"/>
          <p:cNvSpPr txBox="1"/>
          <p:nvPr/>
        </p:nvSpPr>
        <p:spPr>
          <a:xfrm>
            <a:off x="9344172" y="4050353"/>
            <a:ext cx="15240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l-GR" sz="1200">
                <a:solidFill>
                  <a:srgbClr val="738190"/>
                </a:solidFill>
                <a:latin typeface="Century Gothic"/>
                <a:ea typeface="Century Gothic"/>
                <a:cs typeface="Century Gothic"/>
                <a:sym typeface="Century Gothic"/>
              </a:rPr>
              <a:t>αν αφορούν την τεχνολογία</a:t>
            </a:r>
            <a:endParaRPr sz="1200">
              <a:solidFill>
                <a:srgbClr val="73819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6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ISO/IEC 27002:2022</a:t>
            </a:r>
            <a:endParaRPr/>
          </a:p>
        </p:txBody>
      </p:sp>
      <p:sp>
        <p:nvSpPr>
          <p:cNvPr id="917" name="Google Shape;917;p6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l-GR"/>
              <a:t>Το πρότυπο προσφέρει καθοδήγηση για ένα ευρύ φάσμα ελέγχων ασφάλειας πληροφοριών που εφαρμόζονται συνήθως σε πολλούς διαφορετικούς οργανισμούς.</a:t>
            </a:r>
            <a:endParaRPr/>
          </a:p>
          <a:p>
            <a:pPr indent="-91440" lvl="0" marL="91440" rtl="0" algn="l">
              <a:lnSpc>
                <a:spcPct val="100000"/>
              </a:lnSpc>
              <a:spcBef>
                <a:spcPts val="1400"/>
              </a:spcBef>
              <a:spcAft>
                <a:spcPts val="0"/>
              </a:spcAft>
              <a:buSzPts val="1400"/>
              <a:buChar char=" "/>
            </a:pPr>
            <a:r>
              <a:rPr lang="el-GR"/>
              <a:t>Η καθοδήγηση είναι γενική και μπορεί να χρησιμοποιηθεί από οργανισμούς όλων των τύπων και μεγεθών (συμπεριλαμβανομένου του δημόσιου και ιδιωτικού τομέα, εμπορικούς και μη κερδοσκοπικούς) που δημιουργούν, συλλέγουν, επεξεργάζονται, αποθηκεύουν, μεταδίδουν και διαθέτουν πληροφορίες σε πολλές μορφές, συμπεριλαμβανομένων των ηλεκτρονικών, φυσικών και προφορικών (π.χ. συζητήσεις και παρουσιάσεις).</a:t>
            </a:r>
            <a:endParaRPr/>
          </a:p>
        </p:txBody>
      </p:sp>
      <p:sp>
        <p:nvSpPr>
          <p:cNvPr id="918" name="Google Shape;918;p67"/>
          <p:cNvSpPr/>
          <p:nvPr>
            <p:ph idx="2" type="pic"/>
          </p:nvPr>
        </p:nvSpPr>
        <p:spPr>
          <a:xfrm flipH="1">
            <a:off x="7163691" y="0"/>
            <a:ext cx="5024825" cy="6858000"/>
          </a:xfrm>
          <a:prstGeom prst="rect">
            <a:avLst/>
          </a:prstGeom>
          <a:solidFill>
            <a:schemeClr val="lt2"/>
          </a:solidFill>
          <a:ln>
            <a:noFill/>
          </a:ln>
        </p:spPr>
      </p:sp>
      <p:sp>
        <p:nvSpPr>
          <p:cNvPr id="919" name="Google Shape;919;p6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920" name="Google Shape;920;p6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68"/>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Book Antiqua"/>
              <a:buNone/>
            </a:pPr>
            <a:r>
              <a:rPr lang="el-GR" sz="3600"/>
              <a:t>ISO/IEC 27002:2022 - Χαρακτηριστικά</a:t>
            </a:r>
            <a:endParaRPr sz="3600"/>
          </a:p>
        </p:txBody>
      </p:sp>
      <p:sp>
        <p:nvSpPr>
          <p:cNvPr id="927" name="Google Shape;927;p6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aphicFrame>
        <p:nvGraphicFramePr>
          <p:cNvPr id="928" name="Google Shape;928;p68"/>
          <p:cNvGraphicFramePr/>
          <p:nvPr/>
        </p:nvGraphicFramePr>
        <p:xfrm>
          <a:off x="914400" y="1885244"/>
          <a:ext cx="3000000" cy="3000000"/>
        </p:xfrm>
        <a:graphic>
          <a:graphicData uri="http://schemas.openxmlformats.org/drawingml/2006/table">
            <a:tbl>
              <a:tblPr bandRow="1" firstRow="1">
                <a:noFill/>
                <a:tableStyleId>{B664FD22-F868-4D23-93B8-79574BB62811}</a:tableStyleId>
              </a:tblPr>
              <a:tblGrid>
                <a:gridCol w="2069425"/>
                <a:gridCol w="2072050"/>
                <a:gridCol w="2070725"/>
                <a:gridCol w="2070725"/>
                <a:gridCol w="2070725"/>
              </a:tblGrid>
              <a:tr h="958875">
                <a:tc>
                  <a:txBody>
                    <a:bodyPr/>
                    <a:lstStyle/>
                    <a:p>
                      <a:pPr indent="0" lvl="0" marL="0" marR="0" rtl="0" algn="l">
                        <a:spcBef>
                          <a:spcPts val="0"/>
                        </a:spcBef>
                        <a:spcAft>
                          <a:spcPts val="0"/>
                        </a:spcAft>
                        <a:buNone/>
                      </a:pPr>
                      <a:r>
                        <a:rPr b="1" lang="el-GR" sz="1800"/>
                        <a:t>Τύπος ελέγχου</a:t>
                      </a:r>
                      <a:endParaRPr b="1" sz="1800"/>
                    </a:p>
                  </a:txBody>
                  <a:tcPr marT="45725" marB="45725" marR="91450" marL="91450"/>
                </a:tc>
                <a:tc>
                  <a:txBody>
                    <a:bodyPr/>
                    <a:lstStyle/>
                    <a:p>
                      <a:pPr indent="0" lvl="0" marL="0" marR="0" rtl="0" algn="l">
                        <a:spcBef>
                          <a:spcPts val="0"/>
                        </a:spcBef>
                        <a:spcAft>
                          <a:spcPts val="0"/>
                        </a:spcAft>
                        <a:buNone/>
                      </a:pPr>
                      <a:r>
                        <a:rPr b="1" lang="el-GR" sz="1800"/>
                        <a:t>Ιδιότητες ασφάλειας πληροφοριών</a:t>
                      </a:r>
                      <a:endParaRPr b="1" sz="1800"/>
                    </a:p>
                  </a:txBody>
                  <a:tcPr marT="45725" marB="45725" marR="91450" marL="91450"/>
                </a:tc>
                <a:tc>
                  <a:txBody>
                    <a:bodyPr/>
                    <a:lstStyle/>
                    <a:p>
                      <a:pPr indent="0" lvl="0" marL="0" marR="0" rtl="0" algn="l">
                        <a:spcBef>
                          <a:spcPts val="0"/>
                        </a:spcBef>
                        <a:spcAft>
                          <a:spcPts val="0"/>
                        </a:spcAft>
                        <a:buNone/>
                      </a:pPr>
                      <a:r>
                        <a:rPr b="1" lang="el-GR" sz="1800"/>
                        <a:t>Έννοιες κυβερνοασφάλειας</a:t>
                      </a:r>
                      <a:endParaRPr b="1" sz="1800"/>
                    </a:p>
                  </a:txBody>
                  <a:tcPr marT="45725" marB="45725" marR="91450" marL="91450"/>
                </a:tc>
                <a:tc>
                  <a:txBody>
                    <a:bodyPr/>
                    <a:lstStyle/>
                    <a:p>
                      <a:pPr indent="0" lvl="0" marL="0" marR="0" rtl="0" algn="l">
                        <a:spcBef>
                          <a:spcPts val="0"/>
                        </a:spcBef>
                        <a:spcAft>
                          <a:spcPts val="0"/>
                        </a:spcAft>
                        <a:buNone/>
                      </a:pPr>
                      <a:r>
                        <a:rPr b="1" lang="el-GR" sz="1800"/>
                        <a:t>Επιχειρησιακές ικανότητες</a:t>
                      </a:r>
                      <a:endParaRPr b="1" sz="1800"/>
                    </a:p>
                  </a:txBody>
                  <a:tcPr marT="45725" marB="45725" marR="91450" marL="91450"/>
                </a:tc>
                <a:tc>
                  <a:txBody>
                    <a:bodyPr/>
                    <a:lstStyle/>
                    <a:p>
                      <a:pPr indent="0" lvl="0" marL="0" marR="0" rtl="0" algn="l">
                        <a:spcBef>
                          <a:spcPts val="0"/>
                        </a:spcBef>
                        <a:spcAft>
                          <a:spcPts val="0"/>
                        </a:spcAft>
                        <a:buNone/>
                      </a:pPr>
                      <a:r>
                        <a:rPr b="1" lang="el-GR" sz="1800"/>
                        <a:t>Τομείς ασφαλείας</a:t>
                      </a:r>
                      <a:endParaRPr b="1" sz="1800"/>
                    </a:p>
                  </a:txBody>
                  <a:tcPr marT="45725" marB="45725" marR="91450" marL="91450"/>
                </a:tc>
              </a:tr>
              <a:tr h="3164250">
                <a:tc>
                  <a:txBody>
                    <a:bodyPr/>
                    <a:lstStyle/>
                    <a:p>
                      <a:pPr indent="0" lvl="0" marL="0" marR="0" rtl="0" algn="l">
                        <a:spcBef>
                          <a:spcPts val="0"/>
                        </a:spcBef>
                        <a:spcAft>
                          <a:spcPts val="0"/>
                        </a:spcAft>
                        <a:buNone/>
                      </a:pPr>
                      <a:r>
                        <a:rPr lang="el-GR" sz="1600"/>
                        <a:t># preventive</a:t>
                      </a:r>
                      <a:endParaRPr/>
                    </a:p>
                    <a:p>
                      <a:pPr indent="0" lvl="0" marL="0" marR="0" rtl="0" algn="l">
                        <a:spcBef>
                          <a:spcPts val="0"/>
                        </a:spcBef>
                        <a:spcAft>
                          <a:spcPts val="0"/>
                        </a:spcAft>
                        <a:buNone/>
                      </a:pPr>
                      <a:r>
                        <a:rPr lang="el-GR" sz="1600"/>
                        <a:t># detective</a:t>
                      </a:r>
                      <a:endParaRPr/>
                    </a:p>
                    <a:p>
                      <a:pPr indent="0" lvl="0" marL="0" marR="0" rtl="0" algn="l">
                        <a:spcBef>
                          <a:spcPts val="0"/>
                        </a:spcBef>
                        <a:spcAft>
                          <a:spcPts val="0"/>
                        </a:spcAft>
                        <a:buNone/>
                      </a:pPr>
                      <a:r>
                        <a:rPr lang="el-GR" sz="1600"/>
                        <a:t># corrective</a:t>
                      </a:r>
                      <a:endParaRPr/>
                    </a:p>
                  </a:txBody>
                  <a:tcPr marT="45725" marB="45725" marR="91450" marL="91450"/>
                </a:tc>
                <a:tc>
                  <a:txBody>
                    <a:bodyPr/>
                    <a:lstStyle/>
                    <a:p>
                      <a:pPr indent="0" lvl="0" marL="0" marR="0" rtl="0" algn="l">
                        <a:spcBef>
                          <a:spcPts val="0"/>
                        </a:spcBef>
                        <a:spcAft>
                          <a:spcPts val="0"/>
                        </a:spcAft>
                        <a:buNone/>
                      </a:pPr>
                      <a:r>
                        <a:rPr lang="el-GR" sz="1600"/>
                        <a:t># confidentiality</a:t>
                      </a:r>
                      <a:endParaRPr/>
                    </a:p>
                    <a:p>
                      <a:pPr indent="0" lvl="0" marL="0" marR="0" rtl="0" algn="l">
                        <a:spcBef>
                          <a:spcPts val="0"/>
                        </a:spcBef>
                        <a:spcAft>
                          <a:spcPts val="0"/>
                        </a:spcAft>
                        <a:buNone/>
                      </a:pPr>
                      <a:r>
                        <a:rPr lang="el-GR" sz="1600"/>
                        <a:t># integrity</a:t>
                      </a:r>
                      <a:endParaRPr/>
                    </a:p>
                    <a:p>
                      <a:pPr indent="0" lvl="0" marL="0" marR="0" rtl="0" algn="l">
                        <a:spcBef>
                          <a:spcPts val="0"/>
                        </a:spcBef>
                        <a:spcAft>
                          <a:spcPts val="0"/>
                        </a:spcAft>
                        <a:buNone/>
                      </a:pPr>
                      <a:r>
                        <a:rPr lang="el-GR" sz="1600"/>
                        <a:t># availability</a:t>
                      </a:r>
                      <a:endParaRPr/>
                    </a:p>
                  </a:txBody>
                  <a:tcPr marT="45725" marB="45725" marR="91450" marL="91450"/>
                </a:tc>
                <a:tc>
                  <a:txBody>
                    <a:bodyPr/>
                    <a:lstStyle/>
                    <a:p>
                      <a:pPr indent="0" lvl="0" marL="0" marR="0" rtl="0" algn="l">
                        <a:spcBef>
                          <a:spcPts val="0"/>
                        </a:spcBef>
                        <a:spcAft>
                          <a:spcPts val="0"/>
                        </a:spcAft>
                        <a:buNone/>
                      </a:pPr>
                      <a:r>
                        <a:rPr lang="el-GR" sz="1600"/>
                        <a:t># identify</a:t>
                      </a:r>
                      <a:endParaRPr/>
                    </a:p>
                    <a:p>
                      <a:pPr indent="0" lvl="0" marL="0" marR="0" rtl="0" algn="l">
                        <a:spcBef>
                          <a:spcPts val="0"/>
                        </a:spcBef>
                        <a:spcAft>
                          <a:spcPts val="0"/>
                        </a:spcAft>
                        <a:buNone/>
                      </a:pPr>
                      <a:r>
                        <a:rPr lang="el-GR" sz="1600"/>
                        <a:t># protect</a:t>
                      </a:r>
                      <a:endParaRPr/>
                    </a:p>
                    <a:p>
                      <a:pPr indent="0" lvl="0" marL="0" marR="0" rtl="0" algn="l">
                        <a:spcBef>
                          <a:spcPts val="0"/>
                        </a:spcBef>
                        <a:spcAft>
                          <a:spcPts val="0"/>
                        </a:spcAft>
                        <a:buNone/>
                      </a:pPr>
                      <a:r>
                        <a:rPr lang="el-GR" sz="1600"/>
                        <a:t># detect</a:t>
                      </a:r>
                      <a:endParaRPr/>
                    </a:p>
                    <a:p>
                      <a:pPr indent="0" lvl="0" marL="0" marR="0" rtl="0" algn="l">
                        <a:spcBef>
                          <a:spcPts val="0"/>
                        </a:spcBef>
                        <a:spcAft>
                          <a:spcPts val="0"/>
                        </a:spcAft>
                        <a:buNone/>
                      </a:pPr>
                      <a:r>
                        <a:rPr lang="el-GR" sz="1600"/>
                        <a:t># respond</a:t>
                      </a:r>
                      <a:endParaRPr/>
                    </a:p>
                    <a:p>
                      <a:pPr indent="0" lvl="0" marL="0" marR="0" rtl="0" algn="l">
                        <a:spcBef>
                          <a:spcPts val="0"/>
                        </a:spcBef>
                        <a:spcAft>
                          <a:spcPts val="0"/>
                        </a:spcAft>
                        <a:buNone/>
                      </a:pPr>
                      <a:r>
                        <a:rPr lang="el-GR" sz="1600"/>
                        <a:t># recover</a:t>
                      </a:r>
                      <a:endParaRPr/>
                    </a:p>
                  </a:txBody>
                  <a:tcPr marT="45725" marB="45725" marR="91450" marL="91450"/>
                </a:tc>
                <a:tc>
                  <a:txBody>
                    <a:bodyPr/>
                    <a:lstStyle/>
                    <a:p>
                      <a:pPr indent="0" lvl="0" marL="0" marR="0" rtl="0" algn="l">
                        <a:spcBef>
                          <a:spcPts val="0"/>
                        </a:spcBef>
                        <a:spcAft>
                          <a:spcPts val="0"/>
                        </a:spcAft>
                        <a:buNone/>
                      </a:pPr>
                      <a:r>
                        <a:rPr lang="el-GR" sz="1600"/>
                        <a:t># governance</a:t>
                      </a:r>
                      <a:endParaRPr/>
                    </a:p>
                    <a:p>
                      <a:pPr indent="0" lvl="0" marL="0" marR="0" rtl="0" algn="l">
                        <a:spcBef>
                          <a:spcPts val="0"/>
                        </a:spcBef>
                        <a:spcAft>
                          <a:spcPts val="0"/>
                        </a:spcAft>
                        <a:buNone/>
                      </a:pPr>
                      <a:r>
                        <a:rPr lang="el-GR" sz="1600"/>
                        <a:t># asset management</a:t>
                      </a:r>
                      <a:endParaRPr/>
                    </a:p>
                    <a:p>
                      <a:pPr indent="0" lvl="0" marL="0" marR="0" rtl="0" algn="l">
                        <a:spcBef>
                          <a:spcPts val="0"/>
                        </a:spcBef>
                        <a:spcAft>
                          <a:spcPts val="0"/>
                        </a:spcAft>
                        <a:buNone/>
                      </a:pPr>
                      <a:r>
                        <a:rPr lang="el-GR" sz="1600"/>
                        <a:t># information protection</a:t>
                      </a:r>
                      <a:endParaRPr/>
                    </a:p>
                    <a:p>
                      <a:pPr indent="0" lvl="0" marL="0" marR="0" rtl="0" algn="l">
                        <a:spcBef>
                          <a:spcPts val="0"/>
                        </a:spcBef>
                        <a:spcAft>
                          <a:spcPts val="0"/>
                        </a:spcAft>
                        <a:buNone/>
                      </a:pPr>
                      <a:r>
                        <a:rPr lang="el-GR" sz="1600"/>
                        <a:t># human resource security</a:t>
                      </a:r>
                      <a:endParaRPr/>
                    </a:p>
                    <a:p>
                      <a:pPr indent="0" lvl="0" marL="0" marR="0" rtl="0" algn="l">
                        <a:spcBef>
                          <a:spcPts val="0"/>
                        </a:spcBef>
                        <a:spcAft>
                          <a:spcPts val="0"/>
                        </a:spcAft>
                        <a:buNone/>
                      </a:pPr>
                      <a:r>
                        <a:rPr lang="el-GR" sz="1600"/>
                        <a:t># physical security</a:t>
                      </a:r>
                      <a:endParaRPr/>
                    </a:p>
                    <a:p>
                      <a:pPr indent="0" lvl="0" marL="0" marR="0" rtl="0" algn="l">
                        <a:spcBef>
                          <a:spcPts val="0"/>
                        </a:spcBef>
                        <a:spcAft>
                          <a:spcPts val="0"/>
                        </a:spcAft>
                        <a:buNone/>
                      </a:pPr>
                      <a:r>
                        <a:rPr lang="el-GR" sz="1600"/>
                        <a:t># system and network security </a:t>
                      </a:r>
                      <a:endParaRPr/>
                    </a:p>
                    <a:p>
                      <a:pPr indent="0" lvl="0" marL="0" marR="0" rtl="0" algn="l">
                        <a:spcBef>
                          <a:spcPts val="0"/>
                        </a:spcBef>
                        <a:spcAft>
                          <a:spcPts val="0"/>
                        </a:spcAft>
                        <a:buNone/>
                      </a:pPr>
                      <a:r>
                        <a:rPr lang="el-GR" sz="1600"/>
                        <a:t># application security ….</a:t>
                      </a:r>
                      <a:endParaRPr/>
                    </a:p>
                  </a:txBody>
                  <a:tcPr marT="45725" marB="45725" marR="91450" marL="91450"/>
                </a:tc>
                <a:tc>
                  <a:txBody>
                    <a:bodyPr/>
                    <a:lstStyle/>
                    <a:p>
                      <a:pPr indent="0" lvl="0" marL="0" marR="0" rtl="0" algn="l">
                        <a:spcBef>
                          <a:spcPts val="0"/>
                        </a:spcBef>
                        <a:spcAft>
                          <a:spcPts val="0"/>
                        </a:spcAft>
                        <a:buNone/>
                      </a:pPr>
                      <a:r>
                        <a:rPr lang="el-GR" sz="1600"/>
                        <a:t># governance and ecosystem</a:t>
                      </a:r>
                      <a:endParaRPr/>
                    </a:p>
                    <a:p>
                      <a:pPr indent="0" lvl="0" marL="0" marR="0" rtl="0" algn="l">
                        <a:spcBef>
                          <a:spcPts val="0"/>
                        </a:spcBef>
                        <a:spcAft>
                          <a:spcPts val="0"/>
                        </a:spcAft>
                        <a:buNone/>
                      </a:pPr>
                      <a:r>
                        <a:rPr lang="el-GR" sz="1600"/>
                        <a:t># protection</a:t>
                      </a:r>
                      <a:endParaRPr/>
                    </a:p>
                    <a:p>
                      <a:pPr indent="0" lvl="0" marL="0" marR="0" rtl="0" algn="l">
                        <a:spcBef>
                          <a:spcPts val="0"/>
                        </a:spcBef>
                        <a:spcAft>
                          <a:spcPts val="0"/>
                        </a:spcAft>
                        <a:buNone/>
                      </a:pPr>
                      <a:r>
                        <a:rPr lang="el-GR" sz="1600"/>
                        <a:t># defense</a:t>
                      </a:r>
                      <a:endParaRPr/>
                    </a:p>
                    <a:p>
                      <a:pPr indent="0" lvl="0" marL="0" marR="0" rtl="0" algn="l">
                        <a:spcBef>
                          <a:spcPts val="0"/>
                        </a:spcBef>
                        <a:spcAft>
                          <a:spcPts val="0"/>
                        </a:spcAft>
                        <a:buNone/>
                      </a:pPr>
                      <a:r>
                        <a:rPr lang="el-GR" sz="1600"/>
                        <a:t># resilience</a:t>
                      </a:r>
                      <a:endParaRPr/>
                    </a:p>
                  </a:txBody>
                  <a:tcPr marT="45725" marB="45725" marR="91450" marL="91450"/>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69"/>
          <p:cNvSpPr/>
          <p:nvPr>
            <p:ph idx="7" type="body"/>
          </p:nvPr>
        </p:nvSpPr>
        <p:spPr>
          <a:xfrm>
            <a:off x="6096000" y="1894376"/>
            <a:ext cx="5648631" cy="4190738"/>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271463" rtl="0" algn="just">
              <a:lnSpc>
                <a:spcPct val="100000"/>
              </a:lnSpc>
              <a:spcBef>
                <a:spcPts val="0"/>
              </a:spcBef>
              <a:spcAft>
                <a:spcPts val="0"/>
              </a:spcAft>
              <a:buSzPts val="1320"/>
              <a:buNone/>
            </a:pPr>
            <a:r>
              <a:rPr lang="el-GR" sz="1320"/>
              <a:t>Τα συστήματα ελέγχου διεργασιών συλλέγουν δεδομένα διεργασιών και παρακολουθούν την κατάσταση των φυσικών διεργασιών χρησιμοποιώντας αισθητήρες. </a:t>
            </a:r>
            <a:endParaRPr/>
          </a:p>
          <a:p>
            <a:pPr indent="0" lvl="0" marL="271463" rtl="0" algn="just">
              <a:lnSpc>
                <a:spcPct val="100000"/>
              </a:lnSpc>
              <a:spcBef>
                <a:spcPts val="1200"/>
              </a:spcBef>
              <a:spcAft>
                <a:spcPts val="0"/>
              </a:spcAft>
              <a:buSzPts val="1320"/>
              <a:buNone/>
            </a:pPr>
            <a:r>
              <a:rPr lang="el-GR" sz="1320"/>
              <a:t>Στη συνέχεια, τα συστήματα επεξεργάζονται αυτά τα δεδομένα και παράγουν εξόδους ελέγχου που ρυθμίζουν ενέργειες με τη χρήση κινητήρων. </a:t>
            </a:r>
            <a:endParaRPr/>
          </a:p>
          <a:p>
            <a:pPr indent="0" lvl="0" marL="271463" rtl="0" algn="just">
              <a:lnSpc>
                <a:spcPct val="100000"/>
              </a:lnSpc>
              <a:spcBef>
                <a:spcPts val="1200"/>
              </a:spcBef>
              <a:spcAft>
                <a:spcPts val="0"/>
              </a:spcAft>
              <a:buSzPts val="1320"/>
              <a:buNone/>
            </a:pPr>
            <a:r>
              <a:rPr lang="el-GR" sz="1320"/>
              <a:t>Ο έλεγχος και η ρύθμιση είναι αυτόματοι, αλλά είναι επίσης δυνατή η χειροκίνητη παρέμβαση από το προσωπικό χειρισμού.</a:t>
            </a:r>
            <a:endParaRPr/>
          </a:p>
          <a:p>
            <a:pPr indent="0" lvl="0" marL="271463" rtl="0" algn="just">
              <a:lnSpc>
                <a:spcPct val="100000"/>
              </a:lnSpc>
              <a:spcBef>
                <a:spcPts val="1200"/>
              </a:spcBef>
              <a:spcAft>
                <a:spcPts val="0"/>
              </a:spcAft>
              <a:buSzPts val="1320"/>
              <a:buNone/>
            </a:pPr>
            <a:r>
              <a:rPr lang="el-GR" sz="1320"/>
              <a:t>Συνεπώς, τα συστήματα πληροφοριών και επεξεργασίας πληροφοριών αποτελούν ουσιαστικό μέρος των λειτουργικών διεργασιών στις επιχειρήσεις κοινής ωφέλειας ενέργειας. </a:t>
            </a:r>
            <a:endParaRPr/>
          </a:p>
          <a:p>
            <a:pPr indent="0" lvl="0" marL="271463" rtl="0" algn="just">
              <a:lnSpc>
                <a:spcPct val="100000"/>
              </a:lnSpc>
              <a:spcBef>
                <a:spcPts val="1200"/>
              </a:spcBef>
              <a:spcAft>
                <a:spcPts val="0"/>
              </a:spcAft>
              <a:buSzPts val="1320"/>
              <a:buNone/>
            </a:pPr>
            <a:r>
              <a:rPr lang="el-GR" sz="1320"/>
              <a:t>Τα συστήματα ελέγχου διεργασιών στον τομέα των ενεργειακών οργανισμών κοινής ωφέλειας διασυνδέονται ολοένα και περισσότερο μεταξύ τους σχηματίζοντας πολύπλοκα συστήματα.</a:t>
            </a:r>
            <a:endParaRPr/>
          </a:p>
        </p:txBody>
      </p:sp>
      <p:sp>
        <p:nvSpPr>
          <p:cNvPr id="934" name="Google Shape;934;p69"/>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Font typeface="Book Antiqua"/>
              <a:buNone/>
            </a:pPr>
            <a:r>
              <a:rPr lang="el-GR" sz="2800"/>
              <a:t>Τυποποιημένα περιβάλλοντα πληροφορικής VS Συστήματα ελέγχου διεργασιών που χρησιμοποιούνται από επιχειρήσεις κοινής ωφέλειας και προμηθευτές ενέργειας</a:t>
            </a:r>
            <a:endParaRPr/>
          </a:p>
        </p:txBody>
      </p:sp>
      <p:sp>
        <p:nvSpPr>
          <p:cNvPr id="935" name="Google Shape;935;p69"/>
          <p:cNvSpPr/>
          <p:nvPr>
            <p:ph idx="1" type="body"/>
          </p:nvPr>
        </p:nvSpPr>
        <p:spPr>
          <a:xfrm>
            <a:off x="447368" y="1894376"/>
            <a:ext cx="5618362" cy="4190738"/>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just">
              <a:lnSpc>
                <a:spcPct val="90000"/>
              </a:lnSpc>
              <a:spcBef>
                <a:spcPts val="0"/>
              </a:spcBef>
              <a:spcAft>
                <a:spcPts val="0"/>
              </a:spcAft>
              <a:buSzPts val="1162"/>
              <a:buNone/>
            </a:pPr>
            <a:r>
              <a:rPr lang="el-GR" sz="1162"/>
              <a:t>Η τεχνολογία πληροφοριών (ΤΠ) είναι η ανάπτυξη, η διαχείριση και η εφαρμογή εξοπλισμού, δικτύων, λογισμικού και συστημάτων υπολογιστών. </a:t>
            </a:r>
            <a:endParaRPr sz="1162"/>
          </a:p>
          <a:p>
            <a:pPr indent="0" lvl="0" marL="0" rtl="0" algn="just">
              <a:lnSpc>
                <a:spcPct val="90000"/>
              </a:lnSpc>
              <a:spcBef>
                <a:spcPts val="1200"/>
              </a:spcBef>
              <a:spcAft>
                <a:spcPts val="0"/>
              </a:spcAft>
              <a:buSzPts val="1162"/>
              <a:buNone/>
            </a:pPr>
            <a:r>
              <a:rPr lang="el-GR" sz="1162"/>
              <a:t>Η πληροφορική είναι ζωτικής σημασίας για τις σύγχρονες επιχειρηματικές δραστηριότητες, διότι επιτρέπει στους ανθρώπους και τις μηχανές να επικοινωνούν και να ανταλλάσσουν πληροφορίες. </a:t>
            </a:r>
            <a:endParaRPr sz="1162"/>
          </a:p>
          <a:p>
            <a:pPr indent="0" lvl="0" marL="0" rtl="0" algn="just">
              <a:lnSpc>
                <a:spcPct val="90000"/>
              </a:lnSpc>
              <a:spcBef>
                <a:spcPts val="1200"/>
              </a:spcBef>
              <a:spcAft>
                <a:spcPts val="0"/>
              </a:spcAft>
              <a:buSzPts val="1162"/>
              <a:buNone/>
            </a:pPr>
            <a:r>
              <a:rPr lang="el-GR" sz="1162"/>
              <a:t>Οι λειτουργίες πληροφορικής επικεντρώνονται στην καθημερινή διαχείριση των τμημάτων πληροφορικής, η οποία περιλαμβάνει τη διαχείριση των συσκευών, τη συντήρηση των δικτύων, τον έλεγχο της ασφάλειας των εφαρμογών και των συστημάτων και την παροχή τεχνικής υποστήριξης. </a:t>
            </a:r>
            <a:endParaRPr sz="1162"/>
          </a:p>
          <a:p>
            <a:pPr indent="0" lvl="0" marL="0" rtl="0" algn="just">
              <a:lnSpc>
                <a:spcPct val="90000"/>
              </a:lnSpc>
              <a:spcBef>
                <a:spcPts val="1200"/>
              </a:spcBef>
              <a:spcAft>
                <a:spcPts val="0"/>
              </a:spcAft>
              <a:buSzPts val="1162"/>
              <a:buNone/>
            </a:pPr>
            <a:r>
              <a:rPr lang="el-GR" sz="1162"/>
              <a:t>Η συντήρηση υποδομών επικεντρώνεται στη διαδικασία εγκατάστασης και συντήρησης του εξοπλισμού υποδομών, όπως καλωδιώσεις, φορητοί υπολογιστές, τηλέφωνα και τηλεφωνικά συστήματα και φυσικοί διακομιστές.</a:t>
            </a:r>
            <a:endParaRPr sz="1162"/>
          </a:p>
          <a:p>
            <a:pPr indent="0" lvl="0" marL="0" rtl="0" algn="just">
              <a:lnSpc>
                <a:spcPct val="90000"/>
              </a:lnSpc>
              <a:spcBef>
                <a:spcPts val="1200"/>
              </a:spcBef>
              <a:spcAft>
                <a:spcPts val="0"/>
              </a:spcAft>
              <a:buSzPts val="1162"/>
              <a:buNone/>
            </a:pPr>
            <a:r>
              <a:rPr lang="el-GR" sz="1162"/>
              <a:t>Η Διακυβέρνηση ΤΠ επικεντρώνεται στη διαδικασία διασφάλισης της ευθυγράμμισης των πολιτικών και των υπηρεσιών ΤΠ με τις ανάγκες και τις απαιτήσεις του οργανισμού*.</a:t>
            </a:r>
            <a:endParaRPr/>
          </a:p>
        </p:txBody>
      </p:sp>
      <p:sp>
        <p:nvSpPr>
          <p:cNvPr id="936" name="Google Shape;936;p6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937" name="Google Shape;937;p6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938" name="Google Shape;938;p69"/>
          <p:cNvSpPr txBox="1"/>
          <p:nvPr/>
        </p:nvSpPr>
        <p:spPr>
          <a:xfrm>
            <a:off x="6715433" y="280037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chemeClr val="accent1"/>
              </a:buClr>
              <a:buSzPts val="1400"/>
              <a:buFont typeface="Calibri"/>
              <a:buNone/>
            </a:pPr>
            <a:r>
              <a:t/>
            </a:r>
            <a:endParaRPr sz="1400">
              <a:solidFill>
                <a:schemeClr val="dk1"/>
              </a:solidFill>
              <a:latin typeface="Century Gothic"/>
              <a:ea typeface="Century Gothic"/>
              <a:cs typeface="Century Gothic"/>
              <a:sym typeface="Century Gothic"/>
            </a:endParaRPr>
          </a:p>
        </p:txBody>
      </p:sp>
      <p:sp>
        <p:nvSpPr>
          <p:cNvPr id="939" name="Google Shape;939;p69"/>
          <p:cNvSpPr txBox="1"/>
          <p:nvPr/>
        </p:nvSpPr>
        <p:spPr>
          <a:xfrm>
            <a:off x="6715433" y="283368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chemeClr val="accent1"/>
              </a:buClr>
              <a:buSzPts val="1400"/>
              <a:buFont typeface="Calibri"/>
              <a:buNone/>
            </a:pPr>
            <a:r>
              <a:t/>
            </a:r>
            <a:endParaRPr sz="1400">
              <a:solidFill>
                <a:schemeClr val="dk1"/>
              </a:solidFill>
              <a:latin typeface="Century Gothic"/>
              <a:ea typeface="Century Gothic"/>
              <a:cs typeface="Century Gothic"/>
              <a:sym typeface="Century Gothic"/>
            </a:endParaRPr>
          </a:p>
        </p:txBody>
      </p:sp>
      <p:sp>
        <p:nvSpPr>
          <p:cNvPr id="940" name="Google Shape;940;p69"/>
          <p:cNvSpPr/>
          <p:nvPr/>
        </p:nvSpPr>
        <p:spPr>
          <a:xfrm>
            <a:off x="5657418" y="2967335"/>
            <a:ext cx="87716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5400" cap="none">
                <a:solidFill>
                  <a:srgbClr val="F9E4CE"/>
                </a:solidFill>
                <a:latin typeface="Century Gothic"/>
                <a:ea typeface="Century Gothic"/>
                <a:cs typeface="Century Gothic"/>
                <a:sym typeface="Century Gothic"/>
              </a:rPr>
              <a:t>vs</a:t>
            </a:r>
            <a:endParaRPr/>
          </a:p>
        </p:txBody>
      </p:sp>
      <p:sp>
        <p:nvSpPr>
          <p:cNvPr id="941" name="Google Shape;941;p69"/>
          <p:cNvSpPr txBox="1"/>
          <p:nvPr/>
        </p:nvSpPr>
        <p:spPr>
          <a:xfrm>
            <a:off x="617412" y="6524127"/>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l-GR" sz="1100" cap="none">
                <a:solidFill>
                  <a:srgbClr val="EEAF6D"/>
                </a:solidFill>
                <a:latin typeface="Century Gothic"/>
                <a:ea typeface="Century Gothic"/>
                <a:cs typeface="Century Gothic"/>
                <a:sym typeface="Century Gothic"/>
              </a:rPr>
              <a:t>* https://www.fortinet.com/resources/cyberglossary/it-vs-ot-cybersecurity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Ποιος</a:t>
            </a:r>
            <a:endParaRPr/>
          </a:p>
        </p:txBody>
      </p:sp>
      <p:sp>
        <p:nvSpPr>
          <p:cNvPr id="299" name="Google Shape;299;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l-GR"/>
              <a:t>Prof. Dr. Shareeful Islam</a:t>
            </a:r>
            <a:endParaRPr/>
          </a:p>
          <a:p>
            <a:pPr indent="0" lvl="0" marL="0" rtl="0" algn="l">
              <a:lnSpc>
                <a:spcPct val="100000"/>
              </a:lnSpc>
              <a:spcBef>
                <a:spcPts val="0"/>
              </a:spcBef>
              <a:spcAft>
                <a:spcPts val="0"/>
              </a:spcAft>
              <a:buSzPts val="2400"/>
              <a:buNone/>
            </a:pPr>
            <a:r>
              <a:t/>
            </a:r>
            <a:endParaRPr/>
          </a:p>
        </p:txBody>
      </p:sp>
      <p:sp>
        <p:nvSpPr>
          <p:cNvPr id="300" name="Google Shape;300;p7"/>
          <p:cNvSpPr txBox="1"/>
          <p:nvPr>
            <p:ph idx="3" type="body"/>
          </p:nvPr>
        </p:nvSpPr>
        <p:spPr>
          <a:xfrm>
            <a:off x="6498130" y="1977017"/>
            <a:ext cx="5182881" cy="4404118"/>
          </a:xfrm>
          <a:prstGeom prst="rect">
            <a:avLst/>
          </a:prstGeom>
          <a:noFill/>
          <a:ln>
            <a:noFill/>
          </a:ln>
        </p:spPr>
        <p:txBody>
          <a:bodyPr anchorCtr="0" anchor="t" bIns="45700" lIns="91425" spcFirstLastPara="1" rIns="0" wrap="square" tIns="0">
            <a:normAutofit lnSpcReduction="10000"/>
          </a:bodyPr>
          <a:lstStyle/>
          <a:p>
            <a:pPr indent="0" lvl="0" marL="0" rtl="0" algn="l">
              <a:lnSpc>
                <a:spcPct val="100000"/>
              </a:lnSpc>
              <a:spcBef>
                <a:spcPts val="0"/>
              </a:spcBef>
              <a:spcAft>
                <a:spcPts val="0"/>
              </a:spcAft>
              <a:buSzPts val="1400"/>
              <a:buNone/>
            </a:pPr>
            <a:r>
              <a:rPr lang="el-GR"/>
              <a:t>Επαγγελματίας με υψηλά κίνητρα και αφοσίωση στον τομέα της ασφάλειας στον κυβερνοχώρο και της διαχείρισης κινδύνων με εμπειρία στην έρευνα, την εκπαίδευση και την παροχή συμβουλευτικών υπηρεσιών. </a:t>
            </a:r>
            <a:endParaRPr/>
          </a:p>
          <a:p>
            <a:pPr indent="0" lvl="0" marL="0" rtl="0" algn="l">
              <a:lnSpc>
                <a:spcPct val="100000"/>
              </a:lnSpc>
              <a:spcBef>
                <a:spcPts val="1800"/>
              </a:spcBef>
              <a:spcAft>
                <a:spcPts val="0"/>
              </a:spcAft>
              <a:buSzPts val="1400"/>
              <a:buNone/>
            </a:pPr>
            <a:r>
              <a:rPr lang="el-GR"/>
              <a:t>Σύμβουλος για τη διαχείριση των κινδύνων ασφάλειας στον κυβερνοχώρο και του συστήματος διαχείρισης ασφάλειας πληροφοριών για την ανάπτυξη πλαισίου διαχείρισης κινδύνων σύμφωνα με τα πρότυπα ISO 27001:2013, ISO31000:2018, NIST-CSF, μοντελοποίηση απειλών STIX, CIS_CSC και άλλα σχετικά πρότυπα σε διάφορα επιχειρηματικά περιβάλλοντα. </a:t>
            </a:r>
            <a:endParaRPr/>
          </a:p>
          <a:p>
            <a:pPr indent="0" lvl="0" marL="0" rtl="0" algn="l">
              <a:lnSpc>
                <a:spcPct val="100000"/>
              </a:lnSpc>
              <a:spcBef>
                <a:spcPts val="1800"/>
              </a:spcBef>
              <a:spcAft>
                <a:spcPts val="0"/>
              </a:spcAft>
              <a:buSzPts val="1400"/>
              <a:buNone/>
            </a:pPr>
            <a:r>
              <a:rPr lang="el-GR"/>
              <a:t>Πιστοποιημένος διαχειριστής κινδύνων (MoR), PRINCE 2 practitioner και ειδικός σε θέματα διαχείρισης κινδύνων με πάνω από 55 δημοσιεύσεις στον τομέα της ασφάλειας, της διαχείρισης κινδύνων και των πληροφοριακών συστημάτων. </a:t>
            </a:r>
            <a:endParaRPr/>
          </a:p>
          <a:p>
            <a:pPr indent="0" lvl="0" marL="0" rtl="0" algn="l">
              <a:lnSpc>
                <a:spcPct val="100000"/>
              </a:lnSpc>
              <a:spcBef>
                <a:spcPts val="1800"/>
              </a:spcBef>
              <a:spcAft>
                <a:spcPts val="0"/>
              </a:spcAft>
              <a:buSzPts val="1400"/>
              <a:buNone/>
            </a:pPr>
            <a:r>
              <a:rPr lang="el-GR"/>
              <a:t>https://scholar.google.com/citations?user=IAxS1lsAAAAJ&amp;hl=en</a:t>
            </a:r>
            <a:endParaRPr/>
          </a:p>
        </p:txBody>
      </p:sp>
      <p:cxnSp>
        <p:nvCxnSpPr>
          <p:cNvPr id="301" name="Google Shape;301;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2" name="Google Shape;302;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303" name="Google Shape;303;p7"/>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70"/>
          <p:cNvSpPr/>
          <p:nvPr>
            <p:ph idx="2" type="pic"/>
          </p:nvPr>
        </p:nvSpPr>
        <p:spPr>
          <a:xfrm flipH="1">
            <a:off x="7163691" y="0"/>
            <a:ext cx="5024825" cy="6858000"/>
          </a:xfrm>
          <a:prstGeom prst="rect">
            <a:avLst/>
          </a:prstGeom>
          <a:solidFill>
            <a:schemeClr val="lt2"/>
          </a:solidFill>
          <a:ln>
            <a:noFill/>
          </a:ln>
        </p:spPr>
      </p:sp>
      <p:sp>
        <p:nvSpPr>
          <p:cNvPr id="947" name="Google Shape;947;p7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948" name="Google Shape;948;p7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949" name="Google Shape;949;p7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Book Antiqua"/>
              <a:buNone/>
            </a:pPr>
            <a:r>
              <a:rPr lang="el-GR" sz="3200"/>
              <a:t>Κριτήρια για ασφαλή εφοδιασμό και παράδοση ενέργειας</a:t>
            </a:r>
            <a:endParaRPr/>
          </a:p>
        </p:txBody>
      </p:sp>
      <p:sp>
        <p:nvSpPr>
          <p:cNvPr id="950" name="Google Shape;950;p70"/>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o1.</a:t>
            </a:r>
            <a:endParaRPr/>
          </a:p>
        </p:txBody>
      </p:sp>
      <p:sp>
        <p:nvSpPr>
          <p:cNvPr id="951" name="Google Shape;951;p70"/>
          <p:cNvSpPr txBox="1"/>
          <p:nvPr>
            <p:ph idx="3" type="body"/>
          </p:nvPr>
        </p:nvSpPr>
        <p:spPr>
          <a:xfrm>
            <a:off x="1643379" y="1749479"/>
            <a:ext cx="5885179" cy="533400"/>
          </a:xfrm>
          <a:prstGeom prst="rect">
            <a:avLst/>
          </a:prstGeom>
          <a:noFill/>
          <a:ln>
            <a:noFill/>
          </a:ln>
        </p:spPr>
        <p:txBody>
          <a:bodyPr anchorCtr="0" anchor="ctr"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l-GR"/>
              <a:t>Υποβάθμιση της ασφάλειας του ενεργειακού εφοδιασμού.</a:t>
            </a:r>
            <a:endParaRPr/>
          </a:p>
        </p:txBody>
      </p:sp>
      <p:sp>
        <p:nvSpPr>
          <p:cNvPr id="952" name="Google Shape;952;p70"/>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o3.</a:t>
            </a:r>
            <a:endParaRPr/>
          </a:p>
        </p:txBody>
      </p:sp>
      <p:sp>
        <p:nvSpPr>
          <p:cNvPr id="953" name="Google Shape;953;p70"/>
          <p:cNvSpPr txBox="1"/>
          <p:nvPr>
            <p:ph idx="5" type="body"/>
          </p:nvPr>
        </p:nvSpPr>
        <p:spPr>
          <a:xfrm>
            <a:off x="1643379" y="3009613"/>
            <a:ext cx="5885179" cy="533400"/>
          </a:xfrm>
          <a:prstGeom prst="rect">
            <a:avLst/>
          </a:prstGeom>
          <a:noFill/>
          <a:ln>
            <a:noFill/>
          </a:ln>
        </p:spPr>
        <p:txBody>
          <a:bodyPr anchorCtr="0" anchor="ctr" bIns="0" lIns="0" spcFirstLastPara="1" rIns="0" wrap="square" tIns="45700">
            <a:normAutofit/>
          </a:bodyPr>
          <a:lstStyle/>
          <a:p>
            <a:pPr indent="0" lvl="0" marL="0" rtl="0" algn="l">
              <a:lnSpc>
                <a:spcPct val="100000"/>
              </a:lnSpc>
              <a:spcBef>
                <a:spcPts val="0"/>
              </a:spcBef>
              <a:spcAft>
                <a:spcPts val="0"/>
              </a:spcAft>
              <a:buSzPts val="2000"/>
              <a:buNone/>
            </a:pPr>
            <a:r>
              <a:rPr lang="el-GR"/>
              <a:t>Επηρεαζόμενο ποσοστό του πληθυσμού.</a:t>
            </a:r>
            <a:endParaRPr/>
          </a:p>
        </p:txBody>
      </p:sp>
      <p:sp>
        <p:nvSpPr>
          <p:cNvPr id="954" name="Google Shape;954;p70"/>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o4.</a:t>
            </a:r>
            <a:endParaRPr/>
          </a:p>
        </p:txBody>
      </p:sp>
      <p:sp>
        <p:nvSpPr>
          <p:cNvPr id="955" name="Google Shape;955;p70"/>
          <p:cNvSpPr txBox="1"/>
          <p:nvPr>
            <p:ph idx="7" type="body"/>
          </p:nvPr>
        </p:nvSpPr>
        <p:spPr>
          <a:xfrm>
            <a:off x="1643379" y="3638169"/>
            <a:ext cx="5885179" cy="533400"/>
          </a:xfrm>
          <a:prstGeom prst="rect">
            <a:avLst/>
          </a:prstGeom>
          <a:noFill/>
          <a:ln>
            <a:noFill/>
          </a:ln>
        </p:spPr>
        <p:txBody>
          <a:bodyPr anchorCtr="0" anchor="ctr" bIns="0" lIns="0" spcFirstLastPara="1" rIns="0" wrap="square" tIns="45700">
            <a:normAutofit/>
          </a:bodyPr>
          <a:lstStyle/>
          <a:p>
            <a:pPr indent="0" lvl="0" marL="0" rtl="0" algn="l">
              <a:lnSpc>
                <a:spcPct val="100000"/>
              </a:lnSpc>
              <a:spcBef>
                <a:spcPts val="0"/>
              </a:spcBef>
              <a:spcAft>
                <a:spcPts val="0"/>
              </a:spcAft>
              <a:buSzPts val="2000"/>
              <a:buNone/>
            </a:pPr>
            <a:r>
              <a:rPr lang="el-GR"/>
              <a:t>Κίνδυνος σωματικής βλάβης.</a:t>
            </a:r>
            <a:endParaRPr/>
          </a:p>
        </p:txBody>
      </p:sp>
      <p:sp>
        <p:nvSpPr>
          <p:cNvPr id="956" name="Google Shape;956;p70"/>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o5.</a:t>
            </a:r>
            <a:endParaRPr/>
          </a:p>
        </p:txBody>
      </p:sp>
      <p:sp>
        <p:nvSpPr>
          <p:cNvPr id="957" name="Google Shape;957;p70"/>
          <p:cNvSpPr txBox="1"/>
          <p:nvPr>
            <p:ph idx="9" type="body"/>
          </p:nvPr>
        </p:nvSpPr>
        <p:spPr>
          <a:xfrm>
            <a:off x="1643379" y="4269747"/>
            <a:ext cx="5885179" cy="533400"/>
          </a:xfrm>
          <a:prstGeom prst="rect">
            <a:avLst/>
          </a:prstGeom>
          <a:noFill/>
          <a:ln>
            <a:noFill/>
          </a:ln>
        </p:spPr>
        <p:txBody>
          <a:bodyPr anchorCtr="0" anchor="ctr" bIns="0" lIns="0" spcFirstLastPara="1" rIns="0" wrap="square" tIns="45700">
            <a:normAutofit/>
          </a:bodyPr>
          <a:lstStyle/>
          <a:p>
            <a:pPr indent="0" lvl="0" marL="0" rtl="0" algn="l">
              <a:lnSpc>
                <a:spcPct val="100000"/>
              </a:lnSpc>
              <a:spcBef>
                <a:spcPts val="0"/>
              </a:spcBef>
              <a:spcAft>
                <a:spcPts val="0"/>
              </a:spcAft>
              <a:buSzPts val="2000"/>
              <a:buNone/>
            </a:pPr>
            <a:r>
              <a:rPr lang="el-GR"/>
              <a:t>Επιπτώσεις σε άλλες κρίσιμες υποδομές.</a:t>
            </a:r>
            <a:endParaRPr/>
          </a:p>
        </p:txBody>
      </p:sp>
      <p:sp>
        <p:nvSpPr>
          <p:cNvPr id="958" name="Google Shape;958;p70"/>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l-GR"/>
              <a:t>o2.</a:t>
            </a:r>
            <a:endParaRPr/>
          </a:p>
        </p:txBody>
      </p:sp>
      <p:sp>
        <p:nvSpPr>
          <p:cNvPr id="959" name="Google Shape;959;p70"/>
          <p:cNvSpPr txBox="1"/>
          <p:nvPr>
            <p:ph idx="14" type="body"/>
          </p:nvPr>
        </p:nvSpPr>
        <p:spPr>
          <a:xfrm>
            <a:off x="1643379" y="2378035"/>
            <a:ext cx="5885179" cy="533400"/>
          </a:xfrm>
          <a:prstGeom prst="rect">
            <a:avLst/>
          </a:prstGeom>
          <a:noFill/>
          <a:ln>
            <a:noFill/>
          </a:ln>
        </p:spPr>
        <p:txBody>
          <a:bodyPr anchorCtr="0" anchor="ctr" bIns="0" lIns="0" spcFirstLastPara="1" rIns="0" wrap="square" tIns="45700">
            <a:normAutofit/>
          </a:bodyPr>
          <a:lstStyle/>
          <a:p>
            <a:pPr indent="0" lvl="0" marL="0" rtl="0" algn="l">
              <a:lnSpc>
                <a:spcPct val="100000"/>
              </a:lnSpc>
              <a:spcBef>
                <a:spcPts val="0"/>
              </a:spcBef>
              <a:spcAft>
                <a:spcPts val="0"/>
              </a:spcAft>
              <a:buSzPts val="2000"/>
              <a:buNone/>
            </a:pPr>
            <a:r>
              <a:rPr lang="el-GR"/>
              <a:t>Περιορισμός της ροής ενέργειας.</a:t>
            </a:r>
            <a:endParaRPr/>
          </a:p>
        </p:txBody>
      </p:sp>
      <p:sp>
        <p:nvSpPr>
          <p:cNvPr id="960" name="Google Shape;960;p70"/>
          <p:cNvSpPr txBox="1"/>
          <p:nvPr/>
        </p:nvSpPr>
        <p:spPr>
          <a:xfrm>
            <a:off x="1643379" y="4901325"/>
            <a:ext cx="5885179" cy="533400"/>
          </a:xfrm>
          <a:prstGeom prst="rect">
            <a:avLst/>
          </a:prstGeom>
          <a:noFill/>
          <a:ln>
            <a:noFill/>
          </a:ln>
        </p:spPr>
        <p:txBody>
          <a:bodyPr anchorCtr="0" anchor="ctr"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l-GR" sz="2000">
                <a:solidFill>
                  <a:srgbClr val="7F7F7F"/>
                </a:solidFill>
                <a:latin typeface="Century Gothic"/>
                <a:ea typeface="Century Gothic"/>
                <a:cs typeface="Century Gothic"/>
                <a:sym typeface="Century Gothic"/>
              </a:rPr>
              <a:t>Επιπτώσεις στο απόρρητο των πληροφοριών.</a:t>
            </a:r>
            <a:endParaRPr/>
          </a:p>
        </p:txBody>
      </p:sp>
      <p:sp>
        <p:nvSpPr>
          <p:cNvPr id="961" name="Google Shape;961;p70"/>
          <p:cNvSpPr txBox="1"/>
          <p:nvPr/>
        </p:nvSpPr>
        <p:spPr>
          <a:xfrm>
            <a:off x="854740" y="4901325"/>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l-GR" sz="4400">
                <a:solidFill>
                  <a:schemeClr val="dk2"/>
                </a:solidFill>
                <a:latin typeface="Century Gothic"/>
                <a:ea typeface="Century Gothic"/>
                <a:cs typeface="Century Gothic"/>
                <a:sym typeface="Century Gothic"/>
              </a:rPr>
              <a:t>o6.</a:t>
            </a:r>
            <a:endParaRPr b="0" baseline="-25000" sz="4400">
              <a:solidFill>
                <a:schemeClr val="dk2"/>
              </a:solidFill>
              <a:latin typeface="Century Gothic"/>
              <a:ea typeface="Century Gothic"/>
              <a:cs typeface="Century Gothic"/>
              <a:sym typeface="Century Gothic"/>
            </a:endParaRPr>
          </a:p>
        </p:txBody>
      </p:sp>
      <p:sp>
        <p:nvSpPr>
          <p:cNvPr id="962" name="Google Shape;962;p70"/>
          <p:cNvSpPr txBox="1"/>
          <p:nvPr/>
        </p:nvSpPr>
        <p:spPr>
          <a:xfrm>
            <a:off x="1643379" y="5434725"/>
            <a:ext cx="5885179" cy="533400"/>
          </a:xfrm>
          <a:prstGeom prst="rect">
            <a:avLst/>
          </a:prstGeom>
          <a:noFill/>
          <a:ln>
            <a:noFill/>
          </a:ln>
        </p:spPr>
        <p:txBody>
          <a:bodyPr anchorCtr="0" anchor="ctr"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l-GR" sz="2000">
                <a:solidFill>
                  <a:srgbClr val="7F7F7F"/>
                </a:solidFill>
                <a:latin typeface="Century Gothic"/>
                <a:ea typeface="Century Gothic"/>
                <a:cs typeface="Century Gothic"/>
                <a:sym typeface="Century Gothic"/>
              </a:rPr>
              <a:t>Οικονομικές επιπτώσεις.</a:t>
            </a:r>
            <a:endParaRPr/>
          </a:p>
        </p:txBody>
      </p:sp>
      <p:sp>
        <p:nvSpPr>
          <p:cNvPr id="963" name="Google Shape;963;p70"/>
          <p:cNvSpPr txBox="1"/>
          <p:nvPr/>
        </p:nvSpPr>
        <p:spPr>
          <a:xfrm>
            <a:off x="854740" y="5434725"/>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l-GR" sz="4400">
                <a:solidFill>
                  <a:schemeClr val="dk2"/>
                </a:solidFill>
                <a:latin typeface="Century Gothic"/>
                <a:ea typeface="Century Gothic"/>
                <a:cs typeface="Century Gothic"/>
                <a:sym typeface="Century Gothic"/>
              </a:rPr>
              <a:t>o7.</a:t>
            </a:r>
            <a:endParaRPr b="0" baseline="-25000" sz="4400">
              <a:solidFill>
                <a:schemeClr val="dk2"/>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7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ISO/IEC 27002:2022 και ISO/IEC DIS 27019</a:t>
            </a:r>
            <a:endParaRPr/>
          </a:p>
        </p:txBody>
      </p:sp>
      <p:sp>
        <p:nvSpPr>
          <p:cNvPr id="969" name="Google Shape;969;p71"/>
          <p:cNvSpPr txBox="1"/>
          <p:nvPr>
            <p:ph idx="1" type="body"/>
          </p:nvPr>
        </p:nvSpPr>
        <p:spPr>
          <a:xfrm>
            <a:off x="796322" y="2252075"/>
            <a:ext cx="5797550" cy="3836597"/>
          </a:xfrm>
          <a:prstGeom prst="rect">
            <a:avLst/>
          </a:prstGeom>
          <a:noFill/>
          <a:ln>
            <a:noFill/>
          </a:ln>
        </p:spPr>
        <p:txBody>
          <a:bodyPr anchorCtr="0" anchor="t" bIns="45700" lIns="0" spcFirstLastPara="1" rIns="0" wrap="square" tIns="45700">
            <a:normAutofit fontScale="77500" lnSpcReduction="20000"/>
          </a:bodyPr>
          <a:lstStyle/>
          <a:p>
            <a:pPr indent="-91471" lvl="0" marL="91440" rtl="0" algn="l">
              <a:lnSpc>
                <a:spcPct val="120000"/>
              </a:lnSpc>
              <a:spcBef>
                <a:spcPts val="0"/>
              </a:spcBef>
              <a:spcAft>
                <a:spcPts val="0"/>
              </a:spcAft>
              <a:buSzPct val="100000"/>
              <a:buChar char=" "/>
            </a:pPr>
            <a:r>
              <a:rPr lang="el-GR" sz="1500"/>
              <a:t>Το ISO/IEC DIS 27019 παρέχει καθοδήγηση με βάση το ISO/IEC 27002:2022 που εφαρμόζεται σε συστήματα ελέγχου διεργασιών που χρησιμοποιούνται από τη βιομηχανία ενεργειακών υπηρεσιών για τον έλεγχο και την παρακολούθηση της παραγωγής ή της παραγωγής, της μεταφοράς, της αποθήκευσης και της διανομής ηλεκτρικής ενέργειας, φυσικού αερίου, πετρελαίου και θερμότητας, καθώς και για τον έλεγχο των σχετικών υποστηρικτικών διεργασιών.</a:t>
            </a:r>
            <a:endParaRPr sz="1500"/>
          </a:p>
          <a:p>
            <a:pPr indent="-37337" lvl="0" marL="91440" rtl="0" algn="l">
              <a:lnSpc>
                <a:spcPct val="120000"/>
              </a:lnSpc>
              <a:spcBef>
                <a:spcPts val="0"/>
              </a:spcBef>
              <a:spcAft>
                <a:spcPts val="0"/>
              </a:spcAft>
              <a:buSzPct val="100000"/>
              <a:buNone/>
            </a:pPr>
            <a:r>
              <a:t/>
            </a:r>
            <a:endParaRPr sz="1100"/>
          </a:p>
          <a:p>
            <a:pPr indent="-91471" lvl="0" marL="91440" rtl="0" algn="l">
              <a:lnSpc>
                <a:spcPct val="120000"/>
              </a:lnSpc>
              <a:spcBef>
                <a:spcPts val="0"/>
              </a:spcBef>
              <a:spcAft>
                <a:spcPts val="0"/>
              </a:spcAft>
              <a:buSzPct val="100000"/>
              <a:buChar char=" "/>
            </a:pPr>
            <a:r>
              <a:rPr lang="el-GR" sz="1100"/>
              <a:t>Τα παραδείγματα περιλαμβάνουν:</a:t>
            </a:r>
            <a:endParaRPr/>
          </a:p>
          <a:p>
            <a:pPr indent="-91471" lvl="0" marL="91440" rtl="0" algn="l">
              <a:lnSpc>
                <a:spcPct val="120000"/>
              </a:lnSpc>
              <a:spcBef>
                <a:spcPts val="0"/>
              </a:spcBef>
              <a:spcAft>
                <a:spcPts val="0"/>
              </a:spcAft>
              <a:buSzPct val="100000"/>
              <a:buChar char=" "/>
            </a:pPr>
            <a:r>
              <a:rPr lang="el-GR" sz="1100"/>
              <a:t>κεντρική και κατανεμημένη τεχνολογία ελέγχου, παρακολούθησης και αυτοματισμού διεργασιών, καθώς και συστήματα πληροφοριών που χρησιμοποιούνται για τη λειτουργία τους, όπως συσκευές προγραμματισμού και παραμετροποίησης,</a:t>
            </a:r>
            <a:endParaRPr sz="1100"/>
          </a:p>
          <a:p>
            <a:pPr indent="-91471" lvl="0" marL="91440" rtl="0" algn="l">
              <a:lnSpc>
                <a:spcPct val="120000"/>
              </a:lnSpc>
              <a:spcBef>
                <a:spcPts val="0"/>
              </a:spcBef>
              <a:spcAft>
                <a:spcPts val="0"/>
              </a:spcAft>
              <a:buSzPct val="100000"/>
              <a:buChar char=" "/>
            </a:pPr>
            <a:r>
              <a:rPr lang="el-GR" sz="1100"/>
              <a:t>ψηφιακοί ελεγκτές και στοιχεία αυτοματισμού, όπως συσκευές ελέγχου και πεδίου ή προγραμματιζόμενοι λογικοί ελεγκτές (PLC), συμπεριλαμβανομένων ψηφιακών στοιχείων αισθητήρων και ενεργοποιητών,</a:t>
            </a:r>
            <a:endParaRPr/>
          </a:p>
          <a:p>
            <a:pPr indent="-91471" lvl="0" marL="91440" rtl="0" algn="l">
              <a:lnSpc>
                <a:spcPct val="120000"/>
              </a:lnSpc>
              <a:spcBef>
                <a:spcPts val="0"/>
              </a:spcBef>
              <a:spcAft>
                <a:spcPts val="0"/>
              </a:spcAft>
              <a:buSzPct val="100000"/>
              <a:buChar char=" "/>
            </a:pPr>
            <a:r>
              <a:rPr lang="el-GR" sz="1100"/>
              <a:t>όλα τα περαιτέρω υποστηρικτικά συστήματα πληροφοριών που χρησιμοποιούνται στον τομέα του ελέγχου διεργασιών, π.χ. για συμπληρωματικές εργασίες απεικόνισης δεδομένων και για σκοπούς ελέγχου, παρακολούθησης, αρχειοθέτησης δεδομένων, ιστορικής καταγραφής, υποβολής εκθέσεων και τεκμηρίωσης,</a:t>
            </a:r>
            <a:endParaRPr/>
          </a:p>
          <a:p>
            <a:pPr indent="-91471" lvl="0" marL="91440" rtl="0" algn="l">
              <a:lnSpc>
                <a:spcPct val="120000"/>
              </a:lnSpc>
              <a:spcBef>
                <a:spcPts val="0"/>
              </a:spcBef>
              <a:spcAft>
                <a:spcPts val="0"/>
              </a:spcAft>
              <a:buSzPct val="100000"/>
              <a:buChar char=" "/>
            </a:pPr>
            <a:r>
              <a:rPr lang="el-GR" sz="1100"/>
              <a:t>τεχνολογία επικοινωνίας που χρησιμοποιείται στον τομέα ελέγχου διεργασιών, π.χ. δίκτυα, τηλεμετρία, εφαρμογές τηλεελέγχου και τεχνολογία τηλεχειρισμού,</a:t>
            </a:r>
            <a:endParaRPr/>
          </a:p>
          <a:p>
            <a:pPr indent="-91471" lvl="0" marL="91440" rtl="0" algn="l">
              <a:lnSpc>
                <a:spcPct val="120000"/>
              </a:lnSpc>
              <a:spcBef>
                <a:spcPts val="0"/>
              </a:spcBef>
              <a:spcAft>
                <a:spcPts val="0"/>
              </a:spcAft>
              <a:buSzPct val="100000"/>
              <a:buChar char=" "/>
            </a:pPr>
            <a:r>
              <a:rPr lang="el-GR" sz="1100"/>
              <a:t>στοιχεία προηγμένης υποδομής μέτρησης (AMI), π.χ. έξυπνοι μετρητές,</a:t>
            </a:r>
            <a:endParaRPr/>
          </a:p>
          <a:p>
            <a:pPr indent="-91471" lvl="0" marL="91440" rtl="0" algn="l">
              <a:lnSpc>
                <a:spcPct val="120000"/>
              </a:lnSpc>
              <a:spcBef>
                <a:spcPts val="0"/>
              </a:spcBef>
              <a:spcAft>
                <a:spcPts val="0"/>
              </a:spcAft>
              <a:buSzPct val="100000"/>
              <a:buChar char=" "/>
            </a:pPr>
            <a:r>
              <a:rPr lang="el-GR" sz="1100"/>
              <a:t>συσκευές μέτρησης, π.χ. για τιμές εκπομπών, </a:t>
            </a:r>
            <a:endParaRPr/>
          </a:p>
          <a:p>
            <a:pPr indent="-91471" lvl="0" marL="91440" rtl="0" algn="l">
              <a:lnSpc>
                <a:spcPct val="120000"/>
              </a:lnSpc>
              <a:spcBef>
                <a:spcPts val="0"/>
              </a:spcBef>
              <a:spcAft>
                <a:spcPts val="0"/>
              </a:spcAft>
              <a:buSzPct val="100000"/>
              <a:buChar char=" "/>
            </a:pPr>
            <a:r>
              <a:rPr lang="el-GR" sz="1100"/>
              <a:t>και άλλα</a:t>
            </a:r>
            <a:endParaRPr/>
          </a:p>
          <a:p>
            <a:pPr indent="-91471" lvl="0" marL="91440" rtl="0" algn="l">
              <a:lnSpc>
                <a:spcPct val="120000"/>
              </a:lnSpc>
              <a:spcBef>
                <a:spcPts val="0"/>
              </a:spcBef>
              <a:spcAft>
                <a:spcPts val="0"/>
              </a:spcAft>
              <a:buSzPct val="100000"/>
              <a:buChar char=" "/>
            </a:pPr>
            <a:r>
              <a:rPr lang="el-GR" sz="1100"/>
              <a:t>ΑΛΛΑ όχι ο τομέας ελέγχου διεργασιών των πυρηνικών εγκαταστάσεων. Αυτός ο τομέας καλύπτεται από το IEC 63096.</a:t>
            </a:r>
            <a:endParaRPr/>
          </a:p>
        </p:txBody>
      </p:sp>
      <p:sp>
        <p:nvSpPr>
          <p:cNvPr id="970" name="Google Shape;970;p71"/>
          <p:cNvSpPr/>
          <p:nvPr>
            <p:ph idx="2" type="pic"/>
          </p:nvPr>
        </p:nvSpPr>
        <p:spPr>
          <a:xfrm flipH="1">
            <a:off x="7163691" y="0"/>
            <a:ext cx="5024825" cy="6858000"/>
          </a:xfrm>
          <a:prstGeom prst="rect">
            <a:avLst/>
          </a:prstGeom>
          <a:solidFill>
            <a:schemeClr val="lt2"/>
          </a:solidFill>
          <a:ln>
            <a:noFill/>
          </a:ln>
        </p:spPr>
      </p:sp>
      <p:sp>
        <p:nvSpPr>
          <p:cNvPr id="971" name="Google Shape;971;p7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972" name="Google Shape;972;p7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72"/>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EEAF6D"/>
              </a:buClr>
              <a:buSzPct val="100000"/>
              <a:buFont typeface="Book Antiqua"/>
              <a:buNone/>
            </a:pPr>
            <a:r>
              <a:rPr lang="el-GR">
                <a:solidFill>
                  <a:srgbClr val="EEAF6D"/>
                </a:solidFill>
              </a:rPr>
              <a:t>Σύστημα διαχείρισης ενέργειας</a:t>
            </a:r>
            <a:endParaRPr/>
          </a:p>
        </p:txBody>
      </p:sp>
      <p:sp>
        <p:nvSpPr>
          <p:cNvPr id="978" name="Google Shape;978;p72"/>
          <p:cNvSpPr/>
          <p:nvPr>
            <p:ph idx="2" type="pic"/>
          </p:nvPr>
        </p:nvSpPr>
        <p:spPr>
          <a:xfrm>
            <a:off x="0" y="-2235"/>
            <a:ext cx="5840730" cy="6862275"/>
          </a:xfrm>
          <a:prstGeom prst="rect">
            <a:avLst/>
          </a:prstGeom>
          <a:solidFill>
            <a:schemeClr val="lt2"/>
          </a:solidFill>
          <a:ln>
            <a:noFill/>
          </a:ln>
        </p:spPr>
      </p:sp>
      <p:sp>
        <p:nvSpPr>
          <p:cNvPr id="979" name="Google Shape;979;p72"/>
          <p:cNvSpPr txBox="1"/>
          <p:nvPr>
            <p:ph idx="4" type="body"/>
          </p:nvPr>
        </p:nvSpPr>
        <p:spPr>
          <a:xfrm>
            <a:off x="6599788" y="1695450"/>
            <a:ext cx="4796709" cy="4629149"/>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l-GR" sz="1800" u="none" strike="noStrike">
                <a:latin typeface="Cambria"/>
                <a:ea typeface="Cambria"/>
                <a:cs typeface="Cambria"/>
                <a:sym typeface="Cambria"/>
              </a:rPr>
              <a:t>εξοπλισμός/υποδομή που χρησιμοποιείται για την παρακολούθηση, τη μέτρηση και τον έλεγχο της κατανάλωσης ενέργειας σε ιδιωτικά νοικοκυριά, κτίρια κατοικιών ή βιομηχανικές εγκαταστάσεις πελατών</a:t>
            </a:r>
            <a:endParaRPr b="0" i="0" sz="1800" u="none" strike="noStrike">
              <a:latin typeface="Cambria"/>
              <a:ea typeface="Cambria"/>
              <a:cs typeface="Cambria"/>
              <a:sym typeface="Cambria"/>
            </a:endParaRPr>
          </a:p>
          <a:p>
            <a:pPr indent="0" lvl="0" marL="0" rtl="0" algn="l">
              <a:lnSpc>
                <a:spcPct val="100000"/>
              </a:lnSpc>
              <a:spcBef>
                <a:spcPts val="1400"/>
              </a:spcBef>
              <a:spcAft>
                <a:spcPts val="0"/>
              </a:spcAft>
              <a:buSzPts val="1600"/>
              <a:buNone/>
            </a:pPr>
            <a:r>
              <a:rPr b="0" i="0" lang="el-GR" sz="1600" u="none" strike="noStrike">
                <a:latin typeface="Cambria"/>
                <a:ea typeface="Cambria"/>
                <a:cs typeface="Cambria"/>
                <a:sym typeface="Cambria"/>
              </a:rPr>
              <a:t>Σημείωση 1 στην εγγραφή: Ο όρος «σύστημα διαχείρισης ενέργειας» χρησιμοποιείται επίσης συνήθως για να αναφερθεί σε ένα σύνολο εφαρμογών που χρησιμοποιούνται από τους φορείς εκμετάλλευσης του δικτύου μεταφοράς ηλεκτρικής ενέργειας για την παρακολούθηση, τον έλεγχο και τη βελτιστοποίηση της απόδοσης του συστήματος παραγωγής ή/και μεταφοράς.</a:t>
            </a:r>
            <a:endParaRPr sz="1600">
              <a:latin typeface="Cambria"/>
              <a:ea typeface="Cambria"/>
              <a:cs typeface="Cambria"/>
              <a:sym typeface="Cambria"/>
            </a:endParaRPr>
          </a:p>
          <a:p>
            <a:pPr indent="0" lvl="0" marL="0" rtl="0" algn="l">
              <a:lnSpc>
                <a:spcPct val="100000"/>
              </a:lnSpc>
              <a:spcBef>
                <a:spcPts val="1400"/>
              </a:spcBef>
              <a:spcAft>
                <a:spcPts val="0"/>
              </a:spcAft>
              <a:buSzPts val="1200"/>
              <a:buNone/>
            </a:pPr>
            <a:r>
              <a:rPr lang="el-GR" sz="1200">
                <a:latin typeface="Cambria"/>
                <a:ea typeface="Cambria"/>
                <a:cs typeface="Cambria"/>
                <a:sym typeface="Cambria"/>
              </a:rPr>
              <a:t>Προσοχή: Το πρότυπο ISO 50001:2018, Συστήματα ενεργειακής διαχείρισης, Απαιτήσεις με οδηγίες χρήσης, αναφέρεται σε σύστημα ενεργειακής διαχείρισης για τη θέσπιση ενεργειακής πολιτικής, στόχων, ενεργειακών στόχων, σχεδίων δράσης και διαδικασίας(ών) για την επίτευξη των στόχων και των ενεργειακών στόχων.</a:t>
            </a:r>
            <a:endParaRPr sz="1200">
              <a:latin typeface="Cambria"/>
              <a:ea typeface="Cambria"/>
              <a:cs typeface="Cambria"/>
              <a:sym typeface="Cambria"/>
            </a:endParaRPr>
          </a:p>
          <a:p>
            <a:pPr indent="0" lvl="0" marL="0" rtl="0" algn="l">
              <a:lnSpc>
                <a:spcPct val="100000"/>
              </a:lnSpc>
              <a:spcBef>
                <a:spcPts val="1400"/>
              </a:spcBef>
              <a:spcAft>
                <a:spcPts val="0"/>
              </a:spcAft>
              <a:buSzPts val="1400"/>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73"/>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EEAF6D"/>
              </a:buClr>
              <a:buSzPct val="100000"/>
              <a:buFont typeface="Book Antiqua"/>
              <a:buNone/>
            </a:pPr>
            <a:r>
              <a:rPr lang="el-GR">
                <a:solidFill>
                  <a:srgbClr val="EEAF6D"/>
                </a:solidFill>
              </a:rPr>
              <a:t>Σύστημα ελέγχου διεργασιών</a:t>
            </a:r>
            <a:endParaRPr/>
          </a:p>
        </p:txBody>
      </p:sp>
      <p:sp>
        <p:nvSpPr>
          <p:cNvPr id="985" name="Google Shape;985;p73"/>
          <p:cNvSpPr/>
          <p:nvPr>
            <p:ph idx="2" type="pic"/>
          </p:nvPr>
        </p:nvSpPr>
        <p:spPr>
          <a:xfrm>
            <a:off x="0" y="-2235"/>
            <a:ext cx="5840730" cy="6862275"/>
          </a:xfrm>
          <a:prstGeom prst="rect">
            <a:avLst/>
          </a:prstGeom>
          <a:solidFill>
            <a:schemeClr val="lt2"/>
          </a:solidFill>
          <a:ln>
            <a:noFill/>
          </a:ln>
        </p:spPr>
      </p:sp>
      <p:sp>
        <p:nvSpPr>
          <p:cNvPr id="986" name="Google Shape;986;p73"/>
          <p:cNvSpPr txBox="1"/>
          <p:nvPr>
            <p:ph idx="4" type="body"/>
          </p:nvPr>
        </p:nvSpPr>
        <p:spPr>
          <a:xfrm>
            <a:off x="6599788" y="1695450"/>
            <a:ext cx="4796709" cy="4629149"/>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600"/>
              <a:buNone/>
            </a:pPr>
            <a:r>
              <a:rPr b="0" i="0" lang="el-GR" sz="1600" u="none" strike="noStrike">
                <a:latin typeface="Cambria"/>
                <a:ea typeface="Cambria"/>
                <a:cs typeface="Cambria"/>
                <a:sym typeface="Cambria"/>
              </a:rPr>
              <a:t>σύστημα που χρησιμεύει για τον έλεγχο και την παρακολούθηση της παραγωγής, της παραγωγής, της μεταφοράς, της αποθήκευσης και της διανομής ηλεκτρικής ενέργειας, φυσικού αερίου, πετρελαίου και θερμότητας, συμπεριλαμβανομένου του ελέγχου των σχετικών υποστηρικτικών διεργασιών. </a:t>
            </a:r>
            <a:endParaRPr b="0" i="0" sz="1600" u="none" strike="noStrike">
              <a:latin typeface="Cambria"/>
              <a:ea typeface="Cambria"/>
              <a:cs typeface="Cambria"/>
              <a:sym typeface="Cambria"/>
            </a:endParaRPr>
          </a:p>
          <a:p>
            <a:pPr indent="0" lvl="0" marL="0" rtl="0" algn="l">
              <a:lnSpc>
                <a:spcPct val="100000"/>
              </a:lnSpc>
              <a:spcBef>
                <a:spcPts val="1400"/>
              </a:spcBef>
              <a:spcAft>
                <a:spcPts val="0"/>
              </a:spcAft>
              <a:buSzPts val="1600"/>
              <a:buNone/>
            </a:pPr>
            <a:r>
              <a:t/>
            </a:r>
            <a:endParaRPr b="0" i="0" sz="1600" u="none" strike="noStrike">
              <a:latin typeface="Cambria"/>
              <a:ea typeface="Cambria"/>
              <a:cs typeface="Cambria"/>
              <a:sym typeface="Cambria"/>
            </a:endParaRPr>
          </a:p>
          <a:p>
            <a:pPr indent="0" lvl="0" marL="0" rtl="0" algn="l">
              <a:lnSpc>
                <a:spcPct val="100000"/>
              </a:lnSpc>
              <a:spcBef>
                <a:spcPts val="1400"/>
              </a:spcBef>
              <a:spcAft>
                <a:spcPts val="0"/>
              </a:spcAft>
              <a:buSzPts val="1400"/>
              <a:buNone/>
            </a:pPr>
            <a:r>
              <a:rPr b="0" i="0" lang="el-GR" u="none" strike="noStrike">
                <a:latin typeface="Cambria"/>
                <a:ea typeface="Cambria"/>
                <a:cs typeface="Cambria"/>
                <a:sym typeface="Cambria"/>
              </a:rPr>
              <a:t>Σημείωση 1 στην καταχώριση: Συχνά τα συστήματα ελέγχου διεργασιών αναφέρονται γενικότερα ως βιομηχανικά συστήματα ελέγχου. Στο παρόν έγγραφο, οι όροι σύστημα ελέγχου διεργασιών και βιομηχανικό σύστημα ελέγχου περιορίζονται σε τεχνολογίες και εξαρτήματα που χρησιμοποιούνται στη βιομηχανία ενεργειακών υπηρεσιών.</a:t>
            </a:r>
            <a:endParaRPr sz="11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74"/>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Βασικές έννοιες</a:t>
            </a:r>
            <a:endParaRPr/>
          </a:p>
        </p:txBody>
      </p:sp>
      <p:sp>
        <p:nvSpPr>
          <p:cNvPr id="992" name="Google Shape;992;p74"/>
          <p:cNvSpPr/>
          <p:nvPr>
            <p:ph idx="2" type="pic"/>
          </p:nvPr>
        </p:nvSpPr>
        <p:spPr>
          <a:xfrm>
            <a:off x="0" y="-2235"/>
            <a:ext cx="5840730" cy="6862275"/>
          </a:xfrm>
          <a:prstGeom prst="rect">
            <a:avLst/>
          </a:prstGeom>
          <a:solidFill>
            <a:schemeClr val="lt2"/>
          </a:solidFill>
          <a:ln>
            <a:noFill/>
          </a:ln>
        </p:spPr>
      </p:sp>
      <p:sp>
        <p:nvSpPr>
          <p:cNvPr id="993" name="Google Shape;993;p74"/>
          <p:cNvSpPr txBox="1"/>
          <p:nvPr>
            <p:ph idx="3" type="body"/>
          </p:nvPr>
        </p:nvSpPr>
        <p:spPr>
          <a:xfrm>
            <a:off x="6521129" y="1849649"/>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μπλακ άουτ</a:t>
            </a:r>
            <a:endParaRPr/>
          </a:p>
        </p:txBody>
      </p:sp>
      <p:sp>
        <p:nvSpPr>
          <p:cNvPr id="994" name="Google Shape;994;p74"/>
          <p:cNvSpPr txBox="1"/>
          <p:nvPr>
            <p:ph idx="4" type="body"/>
          </p:nvPr>
        </p:nvSpPr>
        <p:spPr>
          <a:xfrm>
            <a:off x="6521129" y="2261635"/>
            <a:ext cx="5051745" cy="817345"/>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l-GR" sz="1800" u="none" strike="noStrike">
                <a:latin typeface="Cambria"/>
                <a:ea typeface="Cambria"/>
                <a:cs typeface="Cambria"/>
                <a:sym typeface="Cambria"/>
              </a:rPr>
              <a:t>εκτεταμένη διακοπή ηλεκτρικού ρεύματος</a:t>
            </a:r>
            <a:endParaRPr/>
          </a:p>
        </p:txBody>
      </p:sp>
      <p:sp>
        <p:nvSpPr>
          <p:cNvPr id="995" name="Google Shape;995;p74"/>
          <p:cNvSpPr txBox="1"/>
          <p:nvPr>
            <p:ph idx="5" type="body"/>
          </p:nvPr>
        </p:nvSpPr>
        <p:spPr>
          <a:xfrm>
            <a:off x="6521128" y="2760457"/>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κρίσιμο περιουσιακό στοιχείο</a:t>
            </a:r>
            <a:endParaRPr/>
          </a:p>
        </p:txBody>
      </p:sp>
      <p:sp>
        <p:nvSpPr>
          <p:cNvPr id="996" name="Google Shape;996;p74"/>
          <p:cNvSpPr txBox="1"/>
          <p:nvPr>
            <p:ph idx="6" type="body"/>
          </p:nvPr>
        </p:nvSpPr>
        <p:spPr>
          <a:xfrm>
            <a:off x="6521128" y="3113868"/>
            <a:ext cx="5051745" cy="90644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l-GR" sz="1800" u="none" strike="noStrike">
                <a:latin typeface="Cambria"/>
                <a:ea typeface="Cambria"/>
                <a:cs typeface="Cambria"/>
                <a:sym typeface="Cambria"/>
              </a:rPr>
              <a:t>περιουσιακό στοιχείο που μπορεί να έχει άμεσο αντίκτυπο στην παραγωγή ή την παραγωγή, τη μεταφορά, την αποθήκευση και τη διανομή ηλεκτρικής ενέργειας, φυσικού αερίου, πετρελαίου και θερμότητας</a:t>
            </a:r>
            <a:endParaRPr/>
          </a:p>
        </p:txBody>
      </p:sp>
      <p:sp>
        <p:nvSpPr>
          <p:cNvPr id="997" name="Google Shape;997;p74"/>
          <p:cNvSpPr txBox="1"/>
          <p:nvPr>
            <p:ph idx="7" type="body"/>
          </p:nvPr>
        </p:nvSpPr>
        <p:spPr>
          <a:xfrm>
            <a:off x="6521127" y="4606413"/>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distribution system</a:t>
            </a:r>
            <a:endParaRPr/>
          </a:p>
        </p:txBody>
      </p:sp>
      <p:sp>
        <p:nvSpPr>
          <p:cNvPr id="998" name="Google Shape;998;p74"/>
          <p:cNvSpPr txBox="1"/>
          <p:nvPr>
            <p:ph idx="8" type="body"/>
          </p:nvPr>
        </p:nvSpPr>
        <p:spPr>
          <a:xfrm>
            <a:off x="6521129" y="4950409"/>
            <a:ext cx="4865536" cy="852906"/>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l-GR" sz="1800" u="none" strike="noStrike">
                <a:latin typeface="Cambria"/>
                <a:ea typeface="Cambria"/>
                <a:cs typeface="Cambria"/>
                <a:sym typeface="Cambria"/>
              </a:rPr>
              <a:t>δίκτυο διανομής για τη μεταφορά ηλεκτρικής ενέργειας με χρήση δικτύου υψηλής, μέσης ή χαμηλής τάσης, ή τοπικό ή περιφερειακό δίκτυο διανομής για τη μεταφορά φυσικού αερίου, πετρελαίου ή θερμότητας</a:t>
            </a:r>
            <a:endParaRPr/>
          </a:p>
        </p:txBody>
      </p:sp>
      <p:sp>
        <p:nvSpPr>
          <p:cNvPr id="999" name="Google Shape;999;p74"/>
          <p:cNvSpPr txBox="1"/>
          <p:nvPr>
            <p:ph idx="4294967295" type="ftr"/>
          </p:nvPr>
        </p:nvSpPr>
        <p:spPr>
          <a:xfrm>
            <a:off x="0" y="6291263"/>
            <a:ext cx="6637338"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00" name="Google Shape;1000;p74"/>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75"/>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Βασικές έννοιες</a:t>
            </a:r>
            <a:endParaRPr/>
          </a:p>
        </p:txBody>
      </p:sp>
      <p:sp>
        <p:nvSpPr>
          <p:cNvPr id="1006" name="Google Shape;1006;p75"/>
          <p:cNvSpPr/>
          <p:nvPr>
            <p:ph idx="2" type="pic"/>
          </p:nvPr>
        </p:nvSpPr>
        <p:spPr>
          <a:xfrm>
            <a:off x="0" y="-2235"/>
            <a:ext cx="5840730" cy="6862275"/>
          </a:xfrm>
          <a:prstGeom prst="rect">
            <a:avLst/>
          </a:prstGeom>
          <a:solidFill>
            <a:schemeClr val="lt2"/>
          </a:solidFill>
          <a:ln>
            <a:noFill/>
          </a:ln>
        </p:spPr>
      </p:sp>
      <p:sp>
        <p:nvSpPr>
          <p:cNvPr id="1007" name="Google Shape;1007;p75"/>
          <p:cNvSpPr txBox="1"/>
          <p:nvPr>
            <p:ph idx="3" type="body"/>
          </p:nvPr>
        </p:nvSpPr>
        <p:spPr>
          <a:xfrm>
            <a:off x="6521129" y="1849649"/>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Προμήθεια ενέργειας</a:t>
            </a:r>
            <a:endParaRPr/>
          </a:p>
        </p:txBody>
      </p:sp>
      <p:sp>
        <p:nvSpPr>
          <p:cNvPr id="1008" name="Google Shape;1008;p75"/>
          <p:cNvSpPr txBox="1"/>
          <p:nvPr>
            <p:ph idx="4" type="body"/>
          </p:nvPr>
        </p:nvSpPr>
        <p:spPr>
          <a:xfrm>
            <a:off x="6521128" y="2194996"/>
            <a:ext cx="5051745" cy="817345"/>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l-GR" sz="1800" u="none" strike="noStrike">
                <a:latin typeface="Cambria"/>
                <a:ea typeface="Cambria"/>
                <a:cs typeface="Cambria"/>
                <a:sym typeface="Cambria"/>
              </a:rPr>
              <a:t>διεργασία δημιουργίας, παραγωγής ή αποθήκευσης ενέργειας για παράδοση σε πελάτες και λειτουργία δικτύου παροχής ενέργειας</a:t>
            </a:r>
            <a:endParaRPr/>
          </a:p>
        </p:txBody>
      </p:sp>
      <p:sp>
        <p:nvSpPr>
          <p:cNvPr id="1009" name="Google Shape;1009;p75"/>
          <p:cNvSpPr txBox="1"/>
          <p:nvPr>
            <p:ph idx="5" type="body"/>
          </p:nvPr>
        </p:nvSpPr>
        <p:spPr>
          <a:xfrm>
            <a:off x="6521128" y="3108301"/>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επιχείρηση κοινής ωφέλειας ενέργειας</a:t>
            </a:r>
            <a:endParaRPr/>
          </a:p>
        </p:txBody>
      </p:sp>
      <p:sp>
        <p:nvSpPr>
          <p:cNvPr id="1010" name="Google Shape;1010;p75"/>
          <p:cNvSpPr txBox="1"/>
          <p:nvPr>
            <p:ph idx="6" type="body"/>
          </p:nvPr>
        </p:nvSpPr>
        <p:spPr>
          <a:xfrm>
            <a:off x="6521128" y="3413270"/>
            <a:ext cx="5051745" cy="90644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l-GR" sz="1800" u="none" strike="noStrike">
                <a:latin typeface="Cambria"/>
                <a:ea typeface="Cambria"/>
                <a:cs typeface="Cambria"/>
                <a:sym typeface="Cambria"/>
              </a:rPr>
              <a:t>νομικό πρόσωπο ή νομική οντότητα που προμηθεύει ενέργεια υπό μορφή ηλεκτρισμού, φυσικού αερίου, πετρελαίου ή θερμότητας σε άλλα μέρη, σε δίκτυο διανομής ενέργειας ή σε συγκρότημα αποθήκευσης</a:t>
            </a:r>
            <a:endParaRPr/>
          </a:p>
        </p:txBody>
      </p:sp>
      <p:sp>
        <p:nvSpPr>
          <p:cNvPr id="1011" name="Google Shape;1011;p75"/>
          <p:cNvSpPr txBox="1"/>
          <p:nvPr>
            <p:ph idx="7" type="body"/>
          </p:nvPr>
        </p:nvSpPr>
        <p:spPr>
          <a:xfrm>
            <a:off x="6521128" y="4964890"/>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συντήρηση</a:t>
            </a:r>
            <a:endParaRPr sz="1800"/>
          </a:p>
        </p:txBody>
      </p:sp>
      <p:sp>
        <p:nvSpPr>
          <p:cNvPr id="1012" name="Google Shape;1012;p75"/>
          <p:cNvSpPr txBox="1"/>
          <p:nvPr>
            <p:ph idx="8" type="body"/>
          </p:nvPr>
        </p:nvSpPr>
        <p:spPr>
          <a:xfrm>
            <a:off x="6521129" y="5244144"/>
            <a:ext cx="5051744" cy="852906"/>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l-GR" sz="1800" u="none" strike="noStrike">
                <a:latin typeface="Cambria"/>
                <a:ea typeface="Cambria"/>
                <a:cs typeface="Cambria"/>
                <a:sym typeface="Cambria"/>
              </a:rPr>
              <a:t>μέτρα που χρησιμοποιούνται στον τομέα του ενεργειακού εφοδιασμού τα οποία συνήθως σχετίζονται με την επιθεώρηση, την εξάλειψη βλαβών και τη βελτίωση</a:t>
            </a:r>
            <a:endParaRPr/>
          </a:p>
        </p:txBody>
      </p:sp>
      <p:sp>
        <p:nvSpPr>
          <p:cNvPr id="1013" name="Google Shape;1013;p75"/>
          <p:cNvSpPr txBox="1"/>
          <p:nvPr>
            <p:ph idx="4294967295" type="ftr"/>
          </p:nvPr>
        </p:nvSpPr>
        <p:spPr>
          <a:xfrm>
            <a:off x="0" y="6291263"/>
            <a:ext cx="6637338"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14" name="Google Shape;1014;p75"/>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7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Βασικές έννοιες</a:t>
            </a:r>
            <a:endParaRPr/>
          </a:p>
        </p:txBody>
      </p:sp>
      <p:sp>
        <p:nvSpPr>
          <p:cNvPr id="1020" name="Google Shape;1020;p76"/>
          <p:cNvSpPr/>
          <p:nvPr>
            <p:ph idx="2" type="pic"/>
          </p:nvPr>
        </p:nvSpPr>
        <p:spPr>
          <a:xfrm>
            <a:off x="0" y="-2235"/>
            <a:ext cx="5840730" cy="6862275"/>
          </a:xfrm>
          <a:prstGeom prst="rect">
            <a:avLst/>
          </a:prstGeom>
          <a:solidFill>
            <a:schemeClr val="lt2"/>
          </a:solidFill>
          <a:ln>
            <a:noFill/>
          </a:ln>
        </p:spPr>
      </p:sp>
      <p:sp>
        <p:nvSpPr>
          <p:cNvPr id="1021" name="Google Shape;1021;p76"/>
          <p:cNvSpPr txBox="1"/>
          <p:nvPr>
            <p:ph idx="3" type="body"/>
          </p:nvPr>
        </p:nvSpPr>
        <p:spPr>
          <a:xfrm>
            <a:off x="6521128" y="1855505"/>
            <a:ext cx="5134719"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εποπτικός έλεγχος και απόκτηση δεδομένων (SCADA)</a:t>
            </a:r>
            <a:endParaRPr sz="1800"/>
          </a:p>
        </p:txBody>
      </p:sp>
      <p:sp>
        <p:nvSpPr>
          <p:cNvPr id="1022" name="Google Shape;1022;p76"/>
          <p:cNvSpPr txBox="1"/>
          <p:nvPr>
            <p:ph idx="4" type="body"/>
          </p:nvPr>
        </p:nvSpPr>
        <p:spPr>
          <a:xfrm>
            <a:off x="6521129" y="2261635"/>
            <a:ext cx="5299970" cy="817345"/>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600"/>
              <a:buNone/>
            </a:pPr>
            <a:r>
              <a:rPr b="0" i="0" lang="el-GR" sz="1600" u="none" strike="noStrike">
                <a:latin typeface="Cambria"/>
                <a:ea typeface="Cambria"/>
                <a:cs typeface="Cambria"/>
                <a:sym typeface="Cambria"/>
              </a:rPr>
              <a:t>σύστημα ελέγχου διεργασιών που χρησιμοποιείται γενικά για τον έλεγχο διασκορπισμένων περιουσιακών στοιχείων με τη χρήση κεντρικής συλλογής δεδομένων και εποπτικών ελέγχων</a:t>
            </a:r>
            <a:endParaRPr sz="1200"/>
          </a:p>
        </p:txBody>
      </p:sp>
      <p:sp>
        <p:nvSpPr>
          <p:cNvPr id="1023" name="Google Shape;1023;p76"/>
          <p:cNvSpPr txBox="1"/>
          <p:nvPr>
            <p:ph idx="5" type="body"/>
          </p:nvPr>
        </p:nvSpPr>
        <p:spPr>
          <a:xfrm>
            <a:off x="6521128" y="3224364"/>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έξυπνο δίκτυο (smart grid)</a:t>
            </a:r>
            <a:endParaRPr/>
          </a:p>
        </p:txBody>
      </p:sp>
      <p:sp>
        <p:nvSpPr>
          <p:cNvPr id="1024" name="Google Shape;1024;p76"/>
          <p:cNvSpPr txBox="1"/>
          <p:nvPr>
            <p:ph idx="6" type="body"/>
          </p:nvPr>
        </p:nvSpPr>
        <p:spPr>
          <a:xfrm>
            <a:off x="6521128" y="3572714"/>
            <a:ext cx="5299970" cy="90644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600"/>
              <a:buNone/>
            </a:pPr>
            <a:r>
              <a:rPr b="0" i="0" lang="el-GR" sz="1600" u="none" strike="noStrike">
                <a:latin typeface="Cambria"/>
                <a:ea typeface="Cambria"/>
                <a:cs typeface="Cambria"/>
                <a:sym typeface="Cambria"/>
              </a:rPr>
              <a:t>σύστημα ηλεκτρικής ενέργειας που χρησιμοποιεί τεχνολογίες ανταλλαγής πληροφοριών και ελέγχου, κατανεμημένους υπολογιστές και συναφείς αισθητήρες και ενεργοποιητές</a:t>
            </a:r>
            <a:endParaRPr sz="1600"/>
          </a:p>
        </p:txBody>
      </p:sp>
      <p:sp>
        <p:nvSpPr>
          <p:cNvPr id="1025" name="Google Shape;1025;p76"/>
          <p:cNvSpPr txBox="1"/>
          <p:nvPr>
            <p:ph idx="7" type="body"/>
          </p:nvPr>
        </p:nvSpPr>
        <p:spPr>
          <a:xfrm>
            <a:off x="6521129" y="4682806"/>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l-GR" sz="1800" u="none" strike="noStrike">
                <a:latin typeface="Cambria"/>
                <a:ea typeface="Cambria"/>
                <a:cs typeface="Cambria"/>
                <a:sym typeface="Cambria"/>
              </a:rPr>
              <a:t>σύστημα μετάδοσης</a:t>
            </a:r>
            <a:endParaRPr b="1" i="0" sz="1800" u="none" strike="noStrike">
              <a:latin typeface="Cambria"/>
              <a:ea typeface="Cambria"/>
              <a:cs typeface="Cambria"/>
              <a:sym typeface="Cambria"/>
            </a:endParaRPr>
          </a:p>
        </p:txBody>
      </p:sp>
      <p:sp>
        <p:nvSpPr>
          <p:cNvPr id="1026" name="Google Shape;1026;p76"/>
          <p:cNvSpPr txBox="1"/>
          <p:nvPr>
            <p:ph idx="8" type="body"/>
          </p:nvPr>
        </p:nvSpPr>
        <p:spPr>
          <a:xfrm>
            <a:off x="6521128" y="5093126"/>
            <a:ext cx="5299969" cy="852906"/>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600"/>
              <a:buNone/>
            </a:pPr>
            <a:r>
              <a:rPr b="0" i="0" lang="el-GR" sz="1600" u="none" strike="noStrike">
                <a:latin typeface="Cambria"/>
                <a:ea typeface="Cambria"/>
                <a:cs typeface="Cambria"/>
                <a:sym typeface="Cambria"/>
              </a:rPr>
              <a:t>δίκτυο μεταφοράς για τη μεταφορά ηλεκτρικής ενέργειας με χρήση δικτύου υψηλής τάσης ή υπερυψηλής τάσης ή δίκτυο μεταφοράς φυσικού αερίου για τη μεταφορά φυσικού αερίου με χρήση δικτύου αγωγών υψηλής πίεσης</a:t>
            </a:r>
            <a:endParaRPr sz="1200"/>
          </a:p>
        </p:txBody>
      </p:sp>
      <p:sp>
        <p:nvSpPr>
          <p:cNvPr id="1027" name="Google Shape;1027;p76"/>
          <p:cNvSpPr txBox="1"/>
          <p:nvPr>
            <p:ph idx="4294967295" type="ftr"/>
          </p:nvPr>
        </p:nvSpPr>
        <p:spPr>
          <a:xfrm>
            <a:off x="0" y="6291263"/>
            <a:ext cx="6637338"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28" name="Google Shape;1028;p76"/>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7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Οργανωτικοί έλεγχοι χωρίς πρόσθετη καθοδήγηση </a:t>
            </a:r>
            <a:endParaRPr/>
          </a:p>
        </p:txBody>
      </p:sp>
      <p:sp>
        <p:nvSpPr>
          <p:cNvPr id="1034" name="Google Shape;1034;p77"/>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A.5.1	Πολιτικές για την ασφάλεια των πληροφοριών</a:t>
            </a:r>
            <a:endParaRPr sz="1600"/>
          </a:p>
          <a:p>
            <a:pPr indent="0" lvl="0" marL="0" rtl="0" algn="l">
              <a:lnSpc>
                <a:spcPct val="100000"/>
              </a:lnSpc>
              <a:spcBef>
                <a:spcPts val="1400"/>
              </a:spcBef>
              <a:spcAft>
                <a:spcPts val="0"/>
              </a:spcAft>
              <a:buSzPts val="1600"/>
              <a:buNone/>
            </a:pPr>
            <a:r>
              <a:rPr lang="el-GR" sz="1600"/>
              <a:t>A.5.3	Διαχωρισμός καθηκόντων </a:t>
            </a:r>
            <a:endParaRPr sz="1600"/>
          </a:p>
          <a:p>
            <a:pPr indent="0" lvl="0" marL="0" rtl="0" algn="l">
              <a:lnSpc>
                <a:spcPct val="100000"/>
              </a:lnSpc>
              <a:spcBef>
                <a:spcPts val="1400"/>
              </a:spcBef>
              <a:spcAft>
                <a:spcPts val="0"/>
              </a:spcAft>
              <a:buSzPts val="1600"/>
              <a:buNone/>
            </a:pPr>
            <a:r>
              <a:rPr lang="el-GR" sz="1600"/>
              <a:t>A.5.4	Αρμοδιότητες διαχείρισης</a:t>
            </a:r>
            <a:endParaRPr sz="1600"/>
          </a:p>
          <a:p>
            <a:pPr indent="0" lvl="0" marL="0" rtl="0" algn="l">
              <a:lnSpc>
                <a:spcPct val="100000"/>
              </a:lnSpc>
              <a:spcBef>
                <a:spcPts val="1400"/>
              </a:spcBef>
              <a:spcAft>
                <a:spcPts val="0"/>
              </a:spcAft>
              <a:buSzPts val="1600"/>
              <a:buNone/>
            </a:pPr>
            <a:r>
              <a:rPr lang="el-GR" sz="1600"/>
              <a:t>A.5.7	Threat intelligence	</a:t>
            </a:r>
            <a:endParaRPr/>
          </a:p>
          <a:p>
            <a:pPr indent="0" lvl="0" marL="0" rtl="0" algn="l">
              <a:lnSpc>
                <a:spcPct val="100000"/>
              </a:lnSpc>
              <a:spcBef>
                <a:spcPts val="1400"/>
              </a:spcBef>
              <a:spcAft>
                <a:spcPts val="0"/>
              </a:spcAft>
              <a:buSzPts val="1600"/>
              <a:buNone/>
            </a:pPr>
            <a:r>
              <a:rPr lang="el-GR" sz="1600"/>
              <a:t>A.5.10	Αποδεκτή χρήση των πληροφοριών και άλλων συναφών περιουσιακών στοιχείων</a:t>
            </a:r>
            <a:endParaRPr sz="1600"/>
          </a:p>
          <a:p>
            <a:pPr indent="0" lvl="0" marL="0" rtl="0" algn="l">
              <a:lnSpc>
                <a:spcPct val="100000"/>
              </a:lnSpc>
              <a:spcBef>
                <a:spcPts val="1400"/>
              </a:spcBef>
              <a:spcAft>
                <a:spcPts val="0"/>
              </a:spcAft>
              <a:buSzPts val="1600"/>
              <a:buNone/>
            </a:pPr>
            <a:r>
              <a:rPr lang="el-GR" sz="1600"/>
              <a:t>A.5.11	Επιστροφή περιουσιακών στοιχείων</a:t>
            </a:r>
            <a:endParaRPr sz="1600"/>
          </a:p>
          <a:p>
            <a:pPr indent="0" lvl="0" marL="0" rtl="0" algn="l">
              <a:lnSpc>
                <a:spcPct val="100000"/>
              </a:lnSpc>
              <a:spcBef>
                <a:spcPts val="1400"/>
              </a:spcBef>
              <a:spcAft>
                <a:spcPts val="0"/>
              </a:spcAft>
              <a:buSzPts val="1600"/>
              <a:buNone/>
            </a:pPr>
            <a:r>
              <a:rPr lang="el-GR" sz="1600"/>
              <a:t>A.5.13	Επισήμανση των πληροφοριών</a:t>
            </a:r>
            <a:endParaRPr sz="1600"/>
          </a:p>
          <a:p>
            <a:pPr indent="0" lvl="0" marL="0" rtl="0" algn="l">
              <a:lnSpc>
                <a:spcPct val="100000"/>
              </a:lnSpc>
              <a:spcBef>
                <a:spcPts val="1400"/>
              </a:spcBef>
              <a:spcAft>
                <a:spcPts val="0"/>
              </a:spcAft>
              <a:buSzPts val="1600"/>
              <a:buNone/>
            </a:pPr>
            <a:r>
              <a:rPr lang="el-GR" sz="1600"/>
              <a:t>A.5.14	Μεταφορά πληροφοριών</a:t>
            </a:r>
            <a:endParaRPr/>
          </a:p>
        </p:txBody>
      </p:sp>
      <p:sp>
        <p:nvSpPr>
          <p:cNvPr id="1035" name="Google Shape;1035;p77"/>
          <p:cNvSpPr/>
          <p:nvPr>
            <p:ph idx="2" type="pic"/>
          </p:nvPr>
        </p:nvSpPr>
        <p:spPr>
          <a:xfrm flipH="1">
            <a:off x="7163691" y="0"/>
            <a:ext cx="5024825" cy="6858000"/>
          </a:xfrm>
          <a:prstGeom prst="rect">
            <a:avLst/>
          </a:prstGeom>
          <a:solidFill>
            <a:schemeClr val="lt2"/>
          </a:solidFill>
          <a:ln>
            <a:noFill/>
          </a:ln>
        </p:spPr>
      </p:sp>
      <p:sp>
        <p:nvSpPr>
          <p:cNvPr id="1036" name="Google Shape;1036;p7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37" name="Google Shape;1037;p7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7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Οργανωτικοί έλεγχοι χωρίς πρόσθετη καθοδήγηση </a:t>
            </a:r>
            <a:endParaRPr/>
          </a:p>
        </p:txBody>
      </p:sp>
      <p:sp>
        <p:nvSpPr>
          <p:cNvPr id="1043" name="Google Shape;1043;p78"/>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fontScale="92500" lnSpcReduction="10000"/>
          </a:bodyPr>
          <a:lstStyle/>
          <a:p>
            <a:pPr indent="0" lvl="0" marL="0" rtl="0" algn="l">
              <a:lnSpc>
                <a:spcPct val="100000"/>
              </a:lnSpc>
              <a:spcBef>
                <a:spcPts val="0"/>
              </a:spcBef>
              <a:spcAft>
                <a:spcPts val="0"/>
              </a:spcAft>
              <a:buSzPct val="100000"/>
              <a:buNone/>
            </a:pPr>
            <a:r>
              <a:rPr lang="el-GR" sz="1600"/>
              <a:t>A.5.18	Δικαιώματα πρόσβασης</a:t>
            </a:r>
            <a:endParaRPr sz="1600"/>
          </a:p>
          <a:p>
            <a:pPr indent="0" lvl="0" marL="0" rtl="0" algn="l">
              <a:lnSpc>
                <a:spcPct val="100000"/>
              </a:lnSpc>
              <a:spcBef>
                <a:spcPts val="1400"/>
              </a:spcBef>
              <a:spcAft>
                <a:spcPts val="0"/>
              </a:spcAft>
              <a:buSzPct val="100000"/>
              <a:buNone/>
            </a:pPr>
            <a:r>
              <a:rPr lang="el-GR" sz="1600"/>
              <a:t>A.5.21	Διαχείριση της ασφάλειας των πληροφοριών στην αλυσίδα εφοδιασμού τεχνολογίας πληροφοριών και επικοινωνιών (ICT)</a:t>
            </a:r>
            <a:endParaRPr sz="1600"/>
          </a:p>
          <a:p>
            <a:pPr indent="0" lvl="0" marL="0" rtl="0" algn="l">
              <a:lnSpc>
                <a:spcPct val="100000"/>
              </a:lnSpc>
              <a:spcBef>
                <a:spcPts val="1400"/>
              </a:spcBef>
              <a:spcAft>
                <a:spcPts val="0"/>
              </a:spcAft>
              <a:buSzPct val="100000"/>
              <a:buNone/>
            </a:pPr>
            <a:r>
              <a:rPr lang="el-GR" sz="1600"/>
              <a:t>A.5.22	Παρακολούθηση, επανεξέταση και διαχείριση αλλαγών στις υπηρεσίες των προμηθευτών</a:t>
            </a:r>
            <a:endParaRPr sz="1600"/>
          </a:p>
          <a:p>
            <a:pPr indent="0" lvl="0" marL="0" rtl="0" algn="l">
              <a:lnSpc>
                <a:spcPct val="100000"/>
              </a:lnSpc>
              <a:spcBef>
                <a:spcPts val="1400"/>
              </a:spcBef>
              <a:spcAft>
                <a:spcPts val="0"/>
              </a:spcAft>
              <a:buSzPct val="100000"/>
              <a:buNone/>
            </a:pPr>
            <a:r>
              <a:rPr lang="el-GR" sz="1600"/>
              <a:t>A.5.23	Ασφάλεια πληροφοριών για τη χρήση υπηρεσιών νέφους</a:t>
            </a:r>
            <a:endParaRPr sz="1600"/>
          </a:p>
          <a:p>
            <a:pPr indent="0" lvl="0" marL="0" rtl="0" algn="l">
              <a:lnSpc>
                <a:spcPct val="100000"/>
              </a:lnSpc>
              <a:spcBef>
                <a:spcPts val="1400"/>
              </a:spcBef>
              <a:spcAft>
                <a:spcPts val="0"/>
              </a:spcAft>
              <a:buSzPct val="100000"/>
              <a:buNone/>
            </a:pPr>
            <a:r>
              <a:rPr lang="el-GR" sz="1600"/>
              <a:t>A.5.24	Σχεδιασμός και προετοιμασία διαχείρισης περιστατικών ασφάλειας πληροφοριών</a:t>
            </a:r>
            <a:endParaRPr sz="1600"/>
          </a:p>
          <a:p>
            <a:pPr indent="0" lvl="0" marL="0" rtl="0" algn="l">
              <a:lnSpc>
                <a:spcPct val="100000"/>
              </a:lnSpc>
              <a:spcBef>
                <a:spcPts val="1400"/>
              </a:spcBef>
              <a:spcAft>
                <a:spcPts val="0"/>
              </a:spcAft>
              <a:buSzPct val="100000"/>
              <a:buNone/>
            </a:pPr>
            <a:r>
              <a:rPr lang="el-GR" sz="1600"/>
              <a:t>A.5.25	Αξιολόγηση και λήψη αποφάσεων σχετικά με συμβάντα ασφάλειας πληροφοριών</a:t>
            </a:r>
            <a:endParaRPr sz="1600"/>
          </a:p>
          <a:p>
            <a:pPr indent="0" lvl="0" marL="0" rtl="0" algn="l">
              <a:lnSpc>
                <a:spcPct val="100000"/>
              </a:lnSpc>
              <a:spcBef>
                <a:spcPts val="1400"/>
              </a:spcBef>
              <a:spcAft>
                <a:spcPts val="0"/>
              </a:spcAft>
              <a:buSzPct val="100000"/>
              <a:buNone/>
            </a:pPr>
            <a:r>
              <a:rPr lang="el-GR" sz="1600"/>
              <a:t>A.5.27	Μάθηση από συμβάντα ασφάλειας πληροφοριών</a:t>
            </a:r>
            <a:endParaRPr sz="1600"/>
          </a:p>
          <a:p>
            <a:pPr indent="0" lvl="0" marL="0" rtl="0" algn="l">
              <a:lnSpc>
                <a:spcPct val="100000"/>
              </a:lnSpc>
              <a:spcBef>
                <a:spcPts val="1400"/>
              </a:spcBef>
              <a:spcAft>
                <a:spcPts val="0"/>
              </a:spcAft>
              <a:buSzPct val="100000"/>
              <a:buNone/>
            </a:pPr>
            <a:r>
              <a:rPr lang="el-GR" sz="1600"/>
              <a:t>A.5.29	Ασφάλεια πληροφοριών κατά τη διάρκεια διαταραχής</a:t>
            </a:r>
            <a:endParaRPr/>
          </a:p>
        </p:txBody>
      </p:sp>
      <p:sp>
        <p:nvSpPr>
          <p:cNvPr id="1044" name="Google Shape;1044;p78"/>
          <p:cNvSpPr/>
          <p:nvPr>
            <p:ph idx="2" type="pic"/>
          </p:nvPr>
        </p:nvSpPr>
        <p:spPr>
          <a:xfrm flipH="1">
            <a:off x="7163691" y="0"/>
            <a:ext cx="5024825" cy="6858000"/>
          </a:xfrm>
          <a:prstGeom prst="rect">
            <a:avLst/>
          </a:prstGeom>
          <a:solidFill>
            <a:schemeClr val="lt2"/>
          </a:solidFill>
          <a:ln>
            <a:noFill/>
          </a:ln>
        </p:spPr>
      </p:sp>
      <p:sp>
        <p:nvSpPr>
          <p:cNvPr id="1045" name="Google Shape;1045;p7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46" name="Google Shape;1046;p7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7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Οργανωτικοί έλεγχοι χωρίς πρόσθετη καθοδήγηση </a:t>
            </a:r>
            <a:endParaRPr/>
          </a:p>
        </p:txBody>
      </p:sp>
      <p:sp>
        <p:nvSpPr>
          <p:cNvPr id="1052" name="Google Shape;1052;p79"/>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A.5.30	Ετοιμότητα ICT για την επιχειρησιακή συνέχεια</a:t>
            </a:r>
            <a:endParaRPr sz="1600"/>
          </a:p>
          <a:p>
            <a:pPr indent="0" lvl="0" marL="0" rtl="0" algn="l">
              <a:lnSpc>
                <a:spcPct val="100000"/>
              </a:lnSpc>
              <a:spcBef>
                <a:spcPts val="1400"/>
              </a:spcBef>
              <a:spcAft>
                <a:spcPts val="0"/>
              </a:spcAft>
              <a:buSzPts val="1600"/>
              <a:buNone/>
            </a:pPr>
            <a:r>
              <a:rPr lang="el-GR" sz="1600"/>
              <a:t>A.5.32	Δικαιώματα πνευματικής ιδιοκτησίας</a:t>
            </a:r>
            <a:endParaRPr sz="1600"/>
          </a:p>
          <a:p>
            <a:pPr indent="0" lvl="0" marL="0" rtl="0" algn="l">
              <a:lnSpc>
                <a:spcPct val="100000"/>
              </a:lnSpc>
              <a:spcBef>
                <a:spcPts val="1400"/>
              </a:spcBef>
              <a:spcAft>
                <a:spcPts val="0"/>
              </a:spcAft>
              <a:buSzPts val="1600"/>
              <a:buNone/>
            </a:pPr>
            <a:r>
              <a:rPr lang="el-GR" sz="1600"/>
              <a:t>A.5.33	Προστασία εγγραφών</a:t>
            </a:r>
            <a:endParaRPr sz="1600"/>
          </a:p>
          <a:p>
            <a:pPr indent="0" lvl="0" marL="0" rtl="0" algn="l">
              <a:lnSpc>
                <a:spcPct val="100000"/>
              </a:lnSpc>
              <a:spcBef>
                <a:spcPts val="1400"/>
              </a:spcBef>
              <a:spcAft>
                <a:spcPts val="0"/>
              </a:spcAft>
              <a:buSzPts val="1600"/>
              <a:buNone/>
            </a:pPr>
            <a:r>
              <a:rPr lang="el-GR" sz="1600"/>
              <a:t>A.5.34	Ιδιωτικότητα και προστασία των προσωπικών πληροφοριών που μπορούν να αναγνωριστούν (PII)</a:t>
            </a:r>
            <a:endParaRPr sz="1600"/>
          </a:p>
          <a:p>
            <a:pPr indent="0" lvl="0" marL="0" rtl="0" algn="l">
              <a:lnSpc>
                <a:spcPct val="100000"/>
              </a:lnSpc>
              <a:spcBef>
                <a:spcPts val="1400"/>
              </a:spcBef>
              <a:spcAft>
                <a:spcPts val="0"/>
              </a:spcAft>
              <a:buSzPts val="1600"/>
              <a:buNone/>
            </a:pPr>
            <a:r>
              <a:rPr lang="el-GR" sz="1600"/>
              <a:t>A.5.35	Ανεξάρτητη ανασκόπηση της ασφάλειας των πληροφοριών</a:t>
            </a:r>
            <a:endParaRPr/>
          </a:p>
          <a:p>
            <a:pPr indent="0" lvl="0" marL="0" rtl="0" algn="l">
              <a:lnSpc>
                <a:spcPct val="100000"/>
              </a:lnSpc>
              <a:spcBef>
                <a:spcPts val="1400"/>
              </a:spcBef>
              <a:spcAft>
                <a:spcPts val="0"/>
              </a:spcAft>
              <a:buSzPts val="1600"/>
              <a:buNone/>
            </a:pPr>
            <a:r>
              <a:rPr lang="el-GR" sz="1600"/>
              <a:t>A.5.36	Συμμόρφωση με τις πολιτικές, τους κανόνες και τα πρότυπα για την ασφάλεια των πληροφοριών</a:t>
            </a:r>
            <a:endParaRPr/>
          </a:p>
        </p:txBody>
      </p:sp>
      <p:sp>
        <p:nvSpPr>
          <p:cNvPr id="1053" name="Google Shape;1053;p79"/>
          <p:cNvSpPr/>
          <p:nvPr>
            <p:ph idx="2" type="pic"/>
          </p:nvPr>
        </p:nvSpPr>
        <p:spPr>
          <a:xfrm flipH="1">
            <a:off x="7163691" y="0"/>
            <a:ext cx="5024825" cy="6858000"/>
          </a:xfrm>
          <a:prstGeom prst="rect">
            <a:avLst/>
          </a:prstGeom>
          <a:solidFill>
            <a:schemeClr val="lt2"/>
          </a:solidFill>
          <a:ln>
            <a:noFill/>
          </a:ln>
        </p:spPr>
      </p:sp>
      <p:sp>
        <p:nvSpPr>
          <p:cNvPr id="1054" name="Google Shape;1054;p7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55" name="Google Shape;1055;p7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Ποιος</a:t>
            </a:r>
            <a:endParaRPr/>
          </a:p>
        </p:txBody>
      </p:sp>
      <p:sp>
        <p:nvSpPr>
          <p:cNvPr id="310" name="Google Shape;310;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l-GR"/>
              <a:t>Χατζοπούλου Αργυρώ (Ηρώ)</a:t>
            </a:r>
            <a:endParaRPr/>
          </a:p>
          <a:p>
            <a:pPr indent="0" lvl="0" marL="0" rtl="0" algn="l">
              <a:lnSpc>
                <a:spcPct val="100000"/>
              </a:lnSpc>
              <a:spcBef>
                <a:spcPts val="0"/>
              </a:spcBef>
              <a:spcAft>
                <a:spcPts val="0"/>
              </a:spcAft>
              <a:buSzPts val="2400"/>
              <a:buNone/>
            </a:pPr>
            <a:r>
              <a:t/>
            </a:r>
            <a:endParaRPr/>
          </a:p>
        </p:txBody>
      </p:sp>
      <p:sp>
        <p:nvSpPr>
          <p:cNvPr id="311" name="Google Shape;311;p8"/>
          <p:cNvSpPr txBox="1"/>
          <p:nvPr>
            <p:ph idx="3" type="body"/>
          </p:nvPr>
        </p:nvSpPr>
        <p:spPr>
          <a:xfrm>
            <a:off x="6498130" y="1977017"/>
            <a:ext cx="5182881" cy="4404118"/>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400"/>
              <a:buNone/>
            </a:pPr>
            <a:r>
              <a:rPr lang="el-GR"/>
              <a:t>Έμπειρη επικεφαλής επιθεωρήτρια και εκπαιδεύτρια με αποδεδειγμένο ιστορικό εργασίας στον κλάδο των υπηρεσιών. Ικανή σε όλα τα είδη επιθεωρήσεων, συμπεριλαμβανομένων των ISO 27001, των πληροφοριακών συστημάτων, της διαχείρισης υπηρεσιών πληροφορικής, του απορρήτου, της ποιότητας και της επιχειρησιακής συνέχειας. </a:t>
            </a:r>
            <a:endParaRPr/>
          </a:p>
          <a:p>
            <a:pPr indent="0" lvl="0" marL="0" rtl="0" algn="l">
              <a:lnSpc>
                <a:spcPct val="100000"/>
              </a:lnSpc>
              <a:spcBef>
                <a:spcPts val="1800"/>
              </a:spcBef>
              <a:spcAft>
                <a:spcPts val="0"/>
              </a:spcAft>
              <a:buSzPts val="1400"/>
              <a:buNone/>
            </a:pPr>
            <a:r>
              <a:rPr lang="el-GR"/>
              <a:t>Άτομο με ισχυρές επικοινωνιακές και διοικητικές δεξιότητες, οι οποίες αποκτήθηκαν μέσα από τη διενέργεια περισσότερων από 1.500 επιθεωρήσεων, την παροχή περισσότερων από 500 μαθημάτων κατάρτισης και τη διαχείριση ομάδων σε εθνικό ή διεθνές επίπεδο.</a:t>
            </a:r>
            <a:endParaRPr/>
          </a:p>
          <a:p>
            <a:pPr indent="-274320" lvl="0" marL="274320" rtl="0" algn="l">
              <a:lnSpc>
                <a:spcPct val="100000"/>
              </a:lnSpc>
              <a:spcBef>
                <a:spcPts val="600"/>
              </a:spcBef>
              <a:spcAft>
                <a:spcPts val="0"/>
              </a:spcAft>
              <a:buSzPts val="1400"/>
              <a:buChar char="o"/>
            </a:pPr>
            <a:r>
              <a:rPr lang="el-GR"/>
              <a:t>Μέλος του CEN/CLC/JTC 13 "Cybersecurity &amp; Data Protection“</a:t>
            </a:r>
            <a:endParaRPr/>
          </a:p>
          <a:p>
            <a:pPr indent="-274320" lvl="0" marL="274320" rtl="0" algn="l">
              <a:lnSpc>
                <a:spcPct val="100000"/>
              </a:lnSpc>
              <a:spcBef>
                <a:spcPts val="0"/>
              </a:spcBef>
              <a:spcAft>
                <a:spcPts val="0"/>
              </a:spcAft>
              <a:buSzPts val="1400"/>
              <a:buChar char="o"/>
            </a:pPr>
            <a:r>
              <a:rPr lang="el-GR"/>
              <a:t>Μέλος του ISO/IEC JTC1 SC27 "Information Security, Cybersecurity &amp; Data Privacy“</a:t>
            </a:r>
            <a:endParaRPr/>
          </a:p>
          <a:p>
            <a:pPr indent="-274320" lvl="0" marL="274320" rtl="0" algn="l">
              <a:lnSpc>
                <a:spcPct val="100000"/>
              </a:lnSpc>
              <a:spcBef>
                <a:spcPts val="0"/>
              </a:spcBef>
              <a:spcAft>
                <a:spcPts val="0"/>
              </a:spcAft>
              <a:buSzPts val="1400"/>
              <a:buChar char="o"/>
            </a:pPr>
            <a:r>
              <a:rPr lang="el-GR"/>
              <a:t>Μέλος του Ad-Hoc Working Group on the European Cybersecurity Skills Framework</a:t>
            </a:r>
            <a:endParaRPr/>
          </a:p>
        </p:txBody>
      </p:sp>
      <p:cxnSp>
        <p:nvCxnSpPr>
          <p:cNvPr id="312" name="Google Shape;312;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13" name="Google Shape;313;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314" name="Google Shape;314;p8"/>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8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Οργανωτικοί έλεγχοι με περιορισμένη πρόσθετη καθοδήγηση </a:t>
            </a:r>
            <a:endParaRPr/>
          </a:p>
        </p:txBody>
      </p:sp>
      <p:sp>
        <p:nvSpPr>
          <p:cNvPr id="1061" name="Google Shape;1061;p80"/>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A.5.2	Ρόλοι και αρμοδιότητες ασφάλειας πληροφοριών</a:t>
            </a:r>
            <a:endParaRPr sz="1600"/>
          </a:p>
          <a:p>
            <a:pPr indent="0" lvl="0" marL="0" rtl="0" algn="l">
              <a:lnSpc>
                <a:spcPct val="100000"/>
              </a:lnSpc>
              <a:spcBef>
                <a:spcPts val="1400"/>
              </a:spcBef>
              <a:spcAft>
                <a:spcPts val="0"/>
              </a:spcAft>
              <a:buSzPts val="1600"/>
              <a:buNone/>
            </a:pPr>
            <a:r>
              <a:rPr lang="el-GR" sz="1600"/>
              <a:t>A.5.6	Επικοινωνία με ομάδες ειδικού ενδιαφέροντος </a:t>
            </a:r>
            <a:endParaRPr sz="1600"/>
          </a:p>
          <a:p>
            <a:pPr indent="0" lvl="0" marL="0" rtl="0" algn="l">
              <a:lnSpc>
                <a:spcPct val="100000"/>
              </a:lnSpc>
              <a:spcBef>
                <a:spcPts val="1400"/>
              </a:spcBef>
              <a:spcAft>
                <a:spcPts val="0"/>
              </a:spcAft>
              <a:buSzPts val="1600"/>
              <a:buNone/>
            </a:pPr>
            <a:r>
              <a:rPr lang="el-GR" sz="1600"/>
              <a:t>A.5.8	Ασφάλεια πληροφοριών στη διαχείριση έργων</a:t>
            </a:r>
            <a:endParaRPr sz="1600"/>
          </a:p>
          <a:p>
            <a:pPr indent="0" lvl="0" marL="0" rtl="0" algn="l">
              <a:lnSpc>
                <a:spcPct val="100000"/>
              </a:lnSpc>
              <a:spcBef>
                <a:spcPts val="1400"/>
              </a:spcBef>
              <a:spcAft>
                <a:spcPts val="0"/>
              </a:spcAft>
              <a:buSzPts val="1600"/>
              <a:buNone/>
            </a:pPr>
            <a:r>
              <a:rPr lang="el-GR" sz="1600"/>
              <a:t>A.5.16 	Διαχείριση ταυτότητας</a:t>
            </a:r>
            <a:endParaRPr sz="1600"/>
          </a:p>
          <a:p>
            <a:pPr indent="0" lvl="0" marL="0" rtl="0" algn="l">
              <a:lnSpc>
                <a:spcPct val="100000"/>
              </a:lnSpc>
              <a:spcBef>
                <a:spcPts val="1400"/>
              </a:spcBef>
              <a:spcAft>
                <a:spcPts val="0"/>
              </a:spcAft>
              <a:buSzPts val="1600"/>
              <a:buNone/>
            </a:pPr>
            <a:r>
              <a:rPr lang="el-GR" sz="1600"/>
              <a:t>A.5.19	Ασφάλεια πληροφοριών στις σχέσεις με τους προμηθευτές</a:t>
            </a:r>
            <a:endParaRPr sz="1600"/>
          </a:p>
          <a:p>
            <a:pPr indent="0" lvl="0" marL="0" rtl="0" algn="l">
              <a:lnSpc>
                <a:spcPct val="100000"/>
              </a:lnSpc>
              <a:spcBef>
                <a:spcPts val="1400"/>
              </a:spcBef>
              <a:spcAft>
                <a:spcPts val="0"/>
              </a:spcAft>
              <a:buSzPts val="1600"/>
              <a:buNone/>
            </a:pPr>
            <a:r>
              <a:rPr lang="el-GR" sz="1600"/>
              <a:t>A.5.26	Ανταπόκριση σε περιστατικά ασφάλειας πληροφοριών</a:t>
            </a:r>
            <a:endParaRPr sz="1600"/>
          </a:p>
          <a:p>
            <a:pPr indent="0" lvl="0" marL="0" rtl="0" algn="l">
              <a:lnSpc>
                <a:spcPct val="100000"/>
              </a:lnSpc>
              <a:spcBef>
                <a:spcPts val="1400"/>
              </a:spcBef>
              <a:spcAft>
                <a:spcPts val="0"/>
              </a:spcAft>
              <a:buSzPts val="1600"/>
              <a:buNone/>
            </a:pPr>
            <a:r>
              <a:rPr lang="el-GR" sz="1600"/>
              <a:t>A.5.28	Συλλογή αποδεικτικών στοιχείων</a:t>
            </a:r>
            <a:endParaRPr sz="1600"/>
          </a:p>
          <a:p>
            <a:pPr indent="0" lvl="0" marL="0" rtl="0" algn="l">
              <a:lnSpc>
                <a:spcPct val="100000"/>
              </a:lnSpc>
              <a:spcBef>
                <a:spcPts val="1400"/>
              </a:spcBef>
              <a:spcAft>
                <a:spcPts val="0"/>
              </a:spcAft>
              <a:buSzPts val="1600"/>
              <a:buNone/>
            </a:pPr>
            <a:r>
              <a:rPr lang="el-GR" sz="1600"/>
              <a:t>A.5.37	Τεκμηριωμένες διαδικασίες λειτουργίας</a:t>
            </a:r>
            <a:endParaRPr sz="1600"/>
          </a:p>
          <a:p>
            <a:pPr indent="0" lvl="0" marL="0" rtl="0" algn="l">
              <a:lnSpc>
                <a:spcPct val="100000"/>
              </a:lnSpc>
              <a:spcBef>
                <a:spcPts val="1400"/>
              </a:spcBef>
              <a:spcAft>
                <a:spcPts val="0"/>
              </a:spcAft>
              <a:buSzPts val="1600"/>
              <a:buNone/>
            </a:pPr>
            <a:r>
              <a:t/>
            </a:r>
            <a:endParaRPr sz="1600"/>
          </a:p>
          <a:p>
            <a:pPr indent="0" lvl="0" marL="0" rtl="0" algn="l">
              <a:lnSpc>
                <a:spcPct val="100000"/>
              </a:lnSpc>
              <a:spcBef>
                <a:spcPts val="1400"/>
              </a:spcBef>
              <a:spcAft>
                <a:spcPts val="0"/>
              </a:spcAft>
              <a:buSzPts val="1600"/>
              <a:buNone/>
            </a:pPr>
            <a:r>
              <a:t/>
            </a:r>
            <a:endParaRPr sz="1600"/>
          </a:p>
          <a:p>
            <a:pPr indent="0" lvl="0" marL="0" rtl="0" algn="l">
              <a:lnSpc>
                <a:spcPct val="100000"/>
              </a:lnSpc>
              <a:spcBef>
                <a:spcPts val="1400"/>
              </a:spcBef>
              <a:spcAft>
                <a:spcPts val="0"/>
              </a:spcAft>
              <a:buSzPts val="1600"/>
              <a:buNone/>
            </a:pPr>
            <a:r>
              <a:t/>
            </a:r>
            <a:endParaRPr sz="1600"/>
          </a:p>
          <a:p>
            <a:pPr indent="0" lvl="0" marL="0" rtl="0" algn="l">
              <a:lnSpc>
                <a:spcPct val="100000"/>
              </a:lnSpc>
              <a:spcBef>
                <a:spcPts val="1400"/>
              </a:spcBef>
              <a:spcAft>
                <a:spcPts val="0"/>
              </a:spcAft>
              <a:buSzPts val="1600"/>
              <a:buNone/>
            </a:pPr>
            <a:r>
              <a:t/>
            </a:r>
            <a:endParaRPr sz="1600"/>
          </a:p>
          <a:p>
            <a:pPr indent="0" lvl="0" marL="0" rtl="0" algn="l">
              <a:lnSpc>
                <a:spcPct val="100000"/>
              </a:lnSpc>
              <a:spcBef>
                <a:spcPts val="1400"/>
              </a:spcBef>
              <a:spcAft>
                <a:spcPts val="0"/>
              </a:spcAft>
              <a:buSzPts val="1600"/>
              <a:buNone/>
            </a:pPr>
            <a:r>
              <a:t/>
            </a:r>
            <a:endParaRPr sz="1600"/>
          </a:p>
        </p:txBody>
      </p:sp>
      <p:sp>
        <p:nvSpPr>
          <p:cNvPr id="1062" name="Google Shape;1062;p80"/>
          <p:cNvSpPr/>
          <p:nvPr>
            <p:ph idx="2" type="pic"/>
          </p:nvPr>
        </p:nvSpPr>
        <p:spPr>
          <a:xfrm flipH="1">
            <a:off x="7163691" y="0"/>
            <a:ext cx="5024825" cy="6858000"/>
          </a:xfrm>
          <a:prstGeom prst="rect">
            <a:avLst/>
          </a:prstGeom>
          <a:solidFill>
            <a:schemeClr val="lt2"/>
          </a:solidFill>
          <a:ln>
            <a:noFill/>
          </a:ln>
        </p:spPr>
      </p:sp>
      <p:sp>
        <p:nvSpPr>
          <p:cNvPr id="1063" name="Google Shape;1063;p8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64" name="Google Shape;1064;p8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8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Organizational controls with additional guidance </a:t>
            </a:r>
            <a:endParaRPr/>
          </a:p>
        </p:txBody>
      </p:sp>
      <p:sp>
        <p:nvSpPr>
          <p:cNvPr id="1070" name="Google Shape;1070;p81"/>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A.5.5	Οργανωτικοί έλεγχοι με πρόσθετη καθοδήγηση</a:t>
            </a:r>
            <a:endParaRPr sz="1600"/>
          </a:p>
          <a:p>
            <a:pPr indent="0" lvl="0" marL="0" rtl="0" algn="l">
              <a:lnSpc>
                <a:spcPct val="100000"/>
              </a:lnSpc>
              <a:spcBef>
                <a:spcPts val="1400"/>
              </a:spcBef>
              <a:spcAft>
                <a:spcPts val="0"/>
              </a:spcAft>
              <a:buSzPts val="1600"/>
              <a:buNone/>
            </a:pPr>
            <a:r>
              <a:rPr lang="el-GR" sz="1600"/>
              <a:t>A.5.9	Απογραφή πληροφοριών και άλλων συναφών περιουσιακών στοιχείων</a:t>
            </a:r>
            <a:endParaRPr/>
          </a:p>
          <a:p>
            <a:pPr indent="0" lvl="0" marL="0" rtl="0" algn="l">
              <a:lnSpc>
                <a:spcPct val="100000"/>
              </a:lnSpc>
              <a:spcBef>
                <a:spcPts val="1400"/>
              </a:spcBef>
              <a:spcAft>
                <a:spcPts val="0"/>
              </a:spcAft>
              <a:buSzPts val="1600"/>
              <a:buNone/>
            </a:pPr>
            <a:r>
              <a:rPr lang="el-GR" sz="1600"/>
              <a:t>A.5.12	Ταξινόμηση των πληροφοριών</a:t>
            </a:r>
            <a:endParaRPr sz="1600"/>
          </a:p>
          <a:p>
            <a:pPr indent="0" lvl="0" marL="0" rtl="0" algn="l">
              <a:lnSpc>
                <a:spcPct val="100000"/>
              </a:lnSpc>
              <a:spcBef>
                <a:spcPts val="1400"/>
              </a:spcBef>
              <a:spcAft>
                <a:spcPts val="0"/>
              </a:spcAft>
              <a:buSzPts val="1600"/>
              <a:buNone/>
            </a:pPr>
            <a:r>
              <a:rPr lang="el-GR" sz="1600"/>
              <a:t>A.5.15	Έλεγχος πρόσβασης</a:t>
            </a:r>
            <a:endParaRPr sz="1600"/>
          </a:p>
          <a:p>
            <a:pPr indent="0" lvl="0" marL="0" rtl="0" algn="l">
              <a:lnSpc>
                <a:spcPct val="100000"/>
              </a:lnSpc>
              <a:spcBef>
                <a:spcPts val="1400"/>
              </a:spcBef>
              <a:spcAft>
                <a:spcPts val="0"/>
              </a:spcAft>
              <a:buSzPts val="1600"/>
              <a:buNone/>
            </a:pPr>
            <a:r>
              <a:rPr lang="el-GR" sz="1600"/>
              <a:t>A.5.17	Πληροφορίες αυθεντικοποίησης</a:t>
            </a:r>
            <a:endParaRPr sz="1600"/>
          </a:p>
          <a:p>
            <a:pPr indent="0" lvl="0" marL="0" rtl="0" algn="l">
              <a:lnSpc>
                <a:spcPct val="100000"/>
              </a:lnSpc>
              <a:spcBef>
                <a:spcPts val="1400"/>
              </a:spcBef>
              <a:spcAft>
                <a:spcPts val="0"/>
              </a:spcAft>
              <a:buSzPts val="1600"/>
              <a:buNone/>
            </a:pPr>
            <a:r>
              <a:rPr lang="el-GR" sz="1600"/>
              <a:t>A.5.20	Αντιμετώπιση της ασφάλειας των πληροφοριών στο πλαίσιο των συμφωνιών με τους προμηθευτές</a:t>
            </a:r>
            <a:endParaRPr sz="1600"/>
          </a:p>
          <a:p>
            <a:pPr indent="0" lvl="0" marL="0" rtl="0" algn="l">
              <a:lnSpc>
                <a:spcPct val="100000"/>
              </a:lnSpc>
              <a:spcBef>
                <a:spcPts val="1400"/>
              </a:spcBef>
              <a:spcAft>
                <a:spcPts val="0"/>
              </a:spcAft>
              <a:buSzPts val="1600"/>
              <a:buNone/>
            </a:pPr>
            <a:r>
              <a:rPr lang="el-GR" sz="1600"/>
              <a:t>A.5.31	Νομικές, καταστατικές, κανονιστικές και συμβατικές απαιτήσεις</a:t>
            </a:r>
            <a:endParaRPr sz="1600"/>
          </a:p>
          <a:p>
            <a:pPr indent="0" lvl="0" marL="0" rtl="0" algn="l">
              <a:lnSpc>
                <a:spcPct val="100000"/>
              </a:lnSpc>
              <a:spcBef>
                <a:spcPts val="1400"/>
              </a:spcBef>
              <a:spcAft>
                <a:spcPts val="0"/>
              </a:spcAft>
              <a:buSzPts val="1600"/>
              <a:buNone/>
            </a:pPr>
            <a:r>
              <a:t/>
            </a:r>
            <a:endParaRPr sz="1600"/>
          </a:p>
          <a:p>
            <a:pPr indent="0" lvl="0" marL="0" rtl="0" algn="l">
              <a:lnSpc>
                <a:spcPct val="100000"/>
              </a:lnSpc>
              <a:spcBef>
                <a:spcPts val="1400"/>
              </a:spcBef>
              <a:spcAft>
                <a:spcPts val="0"/>
              </a:spcAft>
              <a:buSzPts val="1600"/>
              <a:buNone/>
            </a:pPr>
            <a:r>
              <a:t/>
            </a:r>
            <a:endParaRPr sz="1600"/>
          </a:p>
          <a:p>
            <a:pPr indent="0" lvl="0" marL="0" rtl="0" algn="l">
              <a:lnSpc>
                <a:spcPct val="100000"/>
              </a:lnSpc>
              <a:spcBef>
                <a:spcPts val="1400"/>
              </a:spcBef>
              <a:spcAft>
                <a:spcPts val="0"/>
              </a:spcAft>
              <a:buSzPts val="1600"/>
              <a:buNone/>
            </a:pPr>
            <a:r>
              <a:t/>
            </a:r>
            <a:endParaRPr sz="1600"/>
          </a:p>
        </p:txBody>
      </p:sp>
      <p:sp>
        <p:nvSpPr>
          <p:cNvPr id="1071" name="Google Shape;1071;p81"/>
          <p:cNvSpPr/>
          <p:nvPr>
            <p:ph idx="2" type="pic"/>
          </p:nvPr>
        </p:nvSpPr>
        <p:spPr>
          <a:xfrm flipH="1">
            <a:off x="7163691" y="0"/>
            <a:ext cx="5024825" cy="6858000"/>
          </a:xfrm>
          <a:prstGeom prst="rect">
            <a:avLst/>
          </a:prstGeom>
          <a:solidFill>
            <a:schemeClr val="lt2"/>
          </a:solidFill>
          <a:ln>
            <a:noFill/>
          </a:ln>
        </p:spPr>
      </p:sp>
      <p:sp>
        <p:nvSpPr>
          <p:cNvPr id="1072" name="Google Shape;1072;p8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73" name="Google Shape;1073;p8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8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οργανωτικοί έλεγχοι για τη βιομηχανία ενεργειακών υπηρεσιών κοινής ωφέλειας</a:t>
            </a:r>
            <a:endParaRPr/>
          </a:p>
        </p:txBody>
      </p:sp>
      <p:sp>
        <p:nvSpPr>
          <p:cNvPr id="1079" name="Google Shape;1079;p82"/>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A.5.38	Προσδιορισμός των κινδύνων που σχετίζονται με εξωτερικούς επιχειρηματικούς εταίρους</a:t>
            </a:r>
            <a:endParaRPr sz="1600"/>
          </a:p>
          <a:p>
            <a:pPr indent="0" lvl="0" marL="0" rtl="0" algn="l">
              <a:lnSpc>
                <a:spcPct val="100000"/>
              </a:lnSpc>
              <a:spcBef>
                <a:spcPts val="1400"/>
              </a:spcBef>
              <a:spcAft>
                <a:spcPts val="0"/>
              </a:spcAft>
              <a:buSzPts val="1600"/>
              <a:buNone/>
            </a:pPr>
            <a:r>
              <a:rPr b="1" lang="el-GR" sz="1600"/>
              <a:t>Έλεγχος: </a:t>
            </a:r>
            <a:r>
              <a:rPr lang="el-GR" sz="1600"/>
              <a:t>Οι κίνδυνοι για τις πληροφορίες και τις εγκαταστάσεις επεξεργασίας πληροφοριών του οργανισμού που απορρέουν από τις σχέσεις με εξωτερικούς επιχειρηματικούς εταίρους θα πρέπει να προσδιορίζονται και να εφαρμόζονται οι κατάλληλοι έλεγχοι πριν από τη χορήγηση πρόσβασης.</a:t>
            </a:r>
            <a:endParaRPr sz="1600"/>
          </a:p>
          <a:p>
            <a:pPr indent="0" lvl="0" marL="0" rtl="0" algn="l">
              <a:lnSpc>
                <a:spcPct val="100000"/>
              </a:lnSpc>
              <a:spcBef>
                <a:spcPts val="1400"/>
              </a:spcBef>
              <a:spcAft>
                <a:spcPts val="0"/>
              </a:spcAft>
              <a:buSzPts val="1600"/>
              <a:buNone/>
            </a:pPr>
            <a:r>
              <a:rPr b="1" lang="el-GR" sz="1600"/>
              <a:t>Τύπος ελέγχου: </a:t>
            </a:r>
            <a:r>
              <a:rPr lang="el-GR" sz="1600"/>
              <a:t>Preventive</a:t>
            </a:r>
            <a:endParaRPr/>
          </a:p>
          <a:p>
            <a:pPr indent="0" lvl="0" marL="0" rtl="0" algn="l">
              <a:lnSpc>
                <a:spcPct val="100000"/>
              </a:lnSpc>
              <a:spcBef>
                <a:spcPts val="1400"/>
              </a:spcBef>
              <a:spcAft>
                <a:spcPts val="0"/>
              </a:spcAft>
              <a:buSzPts val="1600"/>
              <a:buNone/>
            </a:pPr>
            <a:r>
              <a:rPr b="1" lang="el-GR" sz="1600"/>
              <a:t>Σκοπός: </a:t>
            </a:r>
            <a:r>
              <a:rPr lang="el-GR" sz="1600"/>
              <a:t>Διατήρηση ενός συμφωνημένου επιπέδου ασφάλειας πληροφοριών στις σχέσεις με εξωτερικούς επιχειρηματικούς εταίρους.</a:t>
            </a:r>
            <a:endParaRPr sz="1600"/>
          </a:p>
          <a:p>
            <a:pPr indent="0" lvl="0" marL="0" rtl="0" algn="l">
              <a:lnSpc>
                <a:spcPct val="100000"/>
              </a:lnSpc>
              <a:spcBef>
                <a:spcPts val="1400"/>
              </a:spcBef>
              <a:spcAft>
                <a:spcPts val="0"/>
              </a:spcAft>
              <a:buSzPts val="1600"/>
              <a:buNone/>
            </a:pPr>
            <a:r>
              <a:t/>
            </a:r>
            <a:endParaRPr sz="1600"/>
          </a:p>
          <a:p>
            <a:pPr indent="0" lvl="0" marL="0" rtl="0" algn="l">
              <a:lnSpc>
                <a:spcPct val="100000"/>
              </a:lnSpc>
              <a:spcBef>
                <a:spcPts val="1400"/>
              </a:spcBef>
              <a:spcAft>
                <a:spcPts val="0"/>
              </a:spcAft>
              <a:buSzPts val="1600"/>
              <a:buNone/>
            </a:pPr>
            <a:r>
              <a:t/>
            </a:r>
            <a:endParaRPr sz="1600"/>
          </a:p>
        </p:txBody>
      </p:sp>
      <p:sp>
        <p:nvSpPr>
          <p:cNvPr id="1080" name="Google Shape;1080;p82"/>
          <p:cNvSpPr/>
          <p:nvPr>
            <p:ph idx="2" type="pic"/>
          </p:nvPr>
        </p:nvSpPr>
        <p:spPr>
          <a:xfrm flipH="1">
            <a:off x="7163691" y="0"/>
            <a:ext cx="5024825" cy="6858000"/>
          </a:xfrm>
          <a:prstGeom prst="rect">
            <a:avLst/>
          </a:prstGeom>
          <a:solidFill>
            <a:schemeClr val="lt2"/>
          </a:solidFill>
          <a:ln>
            <a:noFill/>
          </a:ln>
        </p:spPr>
      </p:sp>
      <p:sp>
        <p:nvSpPr>
          <p:cNvPr id="1081" name="Google Shape;1081;p8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82" name="Google Shape;1082;p8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8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οργανωτικοί έλεγχοι για τη βιομηχανία ενεργειακών υπηρεσιών κοινής ωφέλειας</a:t>
            </a:r>
            <a:endParaRPr/>
          </a:p>
        </p:txBody>
      </p:sp>
      <p:sp>
        <p:nvSpPr>
          <p:cNvPr id="1088" name="Google Shape;1088;p83"/>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A.5.39	Αντιμετώπιση της ασφάλειας κατά τις συναλλαγές με τους πελάτες</a:t>
            </a:r>
            <a:endParaRPr sz="1600"/>
          </a:p>
          <a:p>
            <a:pPr indent="0" lvl="0" marL="0" rtl="0" algn="l">
              <a:lnSpc>
                <a:spcPct val="100000"/>
              </a:lnSpc>
              <a:spcBef>
                <a:spcPts val="1400"/>
              </a:spcBef>
              <a:spcAft>
                <a:spcPts val="0"/>
              </a:spcAft>
              <a:buSzPts val="1600"/>
              <a:buNone/>
            </a:pPr>
            <a:r>
              <a:rPr b="1" lang="el-GR" sz="1600"/>
              <a:t>Έλεγχος: </a:t>
            </a:r>
            <a:r>
              <a:rPr lang="el-GR" sz="1600"/>
              <a:t>Όλες οι αναγνωρισμένες απαιτήσεις ασφαλείας θα πρέπει να αντιμετωπίζονται προτού δοθεί στους πελάτες πρόσβαση στις πληροφορίες ή τα περιουσιακά στοιχεία του οργανισμού.</a:t>
            </a:r>
            <a:endParaRPr sz="1600"/>
          </a:p>
          <a:p>
            <a:pPr indent="0" lvl="0" marL="0" rtl="0" algn="l">
              <a:lnSpc>
                <a:spcPct val="100000"/>
              </a:lnSpc>
              <a:spcBef>
                <a:spcPts val="1400"/>
              </a:spcBef>
              <a:spcAft>
                <a:spcPts val="0"/>
              </a:spcAft>
              <a:buSzPts val="1600"/>
              <a:buNone/>
            </a:pPr>
            <a:r>
              <a:rPr b="1" lang="el-GR" sz="1600"/>
              <a:t>Τύπος ελέγχου: </a:t>
            </a:r>
            <a:r>
              <a:rPr lang="el-GR" sz="1600"/>
              <a:t>Preventive</a:t>
            </a:r>
            <a:endParaRPr/>
          </a:p>
          <a:p>
            <a:pPr indent="0" lvl="0" marL="0" rtl="0" algn="l">
              <a:lnSpc>
                <a:spcPct val="100000"/>
              </a:lnSpc>
              <a:spcBef>
                <a:spcPts val="1400"/>
              </a:spcBef>
              <a:spcAft>
                <a:spcPts val="0"/>
              </a:spcAft>
              <a:buSzPts val="1600"/>
              <a:buNone/>
            </a:pPr>
            <a:r>
              <a:rPr b="1" lang="el-GR" sz="1600"/>
              <a:t>Σκοπός: </a:t>
            </a:r>
            <a:r>
              <a:rPr lang="el-GR" sz="1600"/>
              <a:t>Προστασία των πληροφοριών και άλλων σχετικών περιουσιακών στοιχείων από μη εξουσιοδοτημένη πρόσβαση των πελατών.</a:t>
            </a:r>
            <a:endParaRPr sz="1600"/>
          </a:p>
          <a:p>
            <a:pPr indent="0" lvl="0" marL="0" rtl="0" algn="l">
              <a:lnSpc>
                <a:spcPct val="100000"/>
              </a:lnSpc>
              <a:spcBef>
                <a:spcPts val="1400"/>
              </a:spcBef>
              <a:spcAft>
                <a:spcPts val="0"/>
              </a:spcAft>
              <a:buSzPts val="1600"/>
              <a:buNone/>
            </a:pPr>
            <a:r>
              <a:t/>
            </a:r>
            <a:endParaRPr sz="1600"/>
          </a:p>
        </p:txBody>
      </p:sp>
      <p:sp>
        <p:nvSpPr>
          <p:cNvPr id="1089" name="Google Shape;1089;p83"/>
          <p:cNvSpPr/>
          <p:nvPr>
            <p:ph idx="2" type="pic"/>
          </p:nvPr>
        </p:nvSpPr>
        <p:spPr>
          <a:xfrm flipH="1">
            <a:off x="7163691" y="0"/>
            <a:ext cx="5024825" cy="6858000"/>
          </a:xfrm>
          <a:prstGeom prst="rect">
            <a:avLst/>
          </a:prstGeom>
          <a:solidFill>
            <a:schemeClr val="lt2"/>
          </a:solidFill>
          <a:ln>
            <a:noFill/>
          </a:ln>
        </p:spPr>
      </p:sp>
      <p:sp>
        <p:nvSpPr>
          <p:cNvPr id="1090" name="Google Shape;1090;p8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091" name="Google Shape;1091;p8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8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5 Σύνοψη οργανωτικών ελέγχων</a:t>
            </a:r>
            <a:endParaRPr/>
          </a:p>
        </p:txBody>
      </p:sp>
      <p:sp>
        <p:nvSpPr>
          <p:cNvPr id="1097" name="Google Shape;1097;p84"/>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t/>
            </a:r>
            <a:endParaRPr sz="1600"/>
          </a:p>
        </p:txBody>
      </p:sp>
      <p:sp>
        <p:nvSpPr>
          <p:cNvPr id="1098" name="Google Shape;1098;p84"/>
          <p:cNvSpPr/>
          <p:nvPr>
            <p:ph idx="2" type="pic"/>
          </p:nvPr>
        </p:nvSpPr>
        <p:spPr>
          <a:xfrm flipH="1">
            <a:off x="7163691" y="0"/>
            <a:ext cx="5024825" cy="6858000"/>
          </a:xfrm>
          <a:prstGeom prst="rect">
            <a:avLst/>
          </a:prstGeom>
          <a:solidFill>
            <a:schemeClr val="lt2"/>
          </a:solidFill>
          <a:ln>
            <a:noFill/>
          </a:ln>
        </p:spPr>
      </p:sp>
      <p:sp>
        <p:nvSpPr>
          <p:cNvPr id="1099" name="Google Shape;1099;p8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00" name="Google Shape;1100;p8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aphicFrame>
        <p:nvGraphicFramePr>
          <p:cNvPr id="1101" name="Google Shape;1101;p84"/>
          <p:cNvGraphicFramePr/>
          <p:nvPr/>
        </p:nvGraphicFramePr>
        <p:xfrm>
          <a:off x="796321" y="2164080"/>
          <a:ext cx="6283210" cy="3199772"/>
        </p:xfrm>
        <a:graphic>
          <a:graphicData uri="http://schemas.openxmlformats.org/drawingml/2006/chart">
            <c:chart r:id="rId3"/>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8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Έλεγχοι του ανθρώπινου δυναμικού χωρίς πρόσθετη καθοδήγηση </a:t>
            </a:r>
            <a:endParaRPr/>
          </a:p>
        </p:txBody>
      </p:sp>
      <p:sp>
        <p:nvSpPr>
          <p:cNvPr id="1107" name="Google Shape;1107;p85"/>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A.6.4	Πειθαρχική διαδικασία </a:t>
            </a:r>
            <a:endParaRPr sz="1600"/>
          </a:p>
          <a:p>
            <a:pPr indent="0" lvl="0" marL="0" rtl="0" algn="l">
              <a:lnSpc>
                <a:spcPct val="100000"/>
              </a:lnSpc>
              <a:spcBef>
                <a:spcPts val="1400"/>
              </a:spcBef>
              <a:spcAft>
                <a:spcPts val="0"/>
              </a:spcAft>
              <a:buSzPts val="1600"/>
              <a:buNone/>
            </a:pPr>
            <a:r>
              <a:rPr lang="el-GR" sz="1600"/>
              <a:t>A.6.5	Ευθύνες μετά τον τερματισμό ή την αλλαγή απασχόλησης</a:t>
            </a:r>
            <a:endParaRPr sz="1600"/>
          </a:p>
          <a:p>
            <a:pPr indent="0" lvl="0" marL="0" rtl="0" algn="l">
              <a:lnSpc>
                <a:spcPct val="100000"/>
              </a:lnSpc>
              <a:spcBef>
                <a:spcPts val="1400"/>
              </a:spcBef>
              <a:spcAft>
                <a:spcPts val="0"/>
              </a:spcAft>
              <a:buSzPts val="1600"/>
              <a:buNone/>
            </a:pPr>
            <a:r>
              <a:rPr lang="el-GR" sz="1600"/>
              <a:t>A.6.6	Συμφωνίες εμπιστευτικότητας ή μη αποκάλυψης</a:t>
            </a:r>
            <a:endParaRPr sz="1600"/>
          </a:p>
          <a:p>
            <a:pPr indent="0" lvl="0" marL="0" rtl="0" algn="l">
              <a:lnSpc>
                <a:spcPct val="100000"/>
              </a:lnSpc>
              <a:spcBef>
                <a:spcPts val="1400"/>
              </a:spcBef>
              <a:spcAft>
                <a:spcPts val="0"/>
              </a:spcAft>
              <a:buSzPts val="1600"/>
              <a:buNone/>
            </a:pPr>
            <a:r>
              <a:rPr lang="el-GR" sz="1600"/>
              <a:t>A.6.8	Αναφορά συμβάντων ασφάλειας πληροφοριών</a:t>
            </a:r>
            <a:endParaRPr/>
          </a:p>
        </p:txBody>
      </p:sp>
      <p:sp>
        <p:nvSpPr>
          <p:cNvPr id="1108" name="Google Shape;1108;p85"/>
          <p:cNvSpPr/>
          <p:nvPr>
            <p:ph idx="2" type="pic"/>
          </p:nvPr>
        </p:nvSpPr>
        <p:spPr>
          <a:xfrm flipH="1">
            <a:off x="7163691" y="0"/>
            <a:ext cx="5024825" cy="6858000"/>
          </a:xfrm>
          <a:prstGeom prst="rect">
            <a:avLst/>
          </a:prstGeom>
          <a:solidFill>
            <a:schemeClr val="lt2"/>
          </a:solidFill>
          <a:ln>
            <a:noFill/>
          </a:ln>
        </p:spPr>
      </p:sp>
      <p:sp>
        <p:nvSpPr>
          <p:cNvPr id="1109" name="Google Shape;1109;p8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10" name="Google Shape;1110;p8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8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Έλεγχοι του ανθρώπινου δυναμικού με περιορισμένη πρόσθετη καθοδήγηση </a:t>
            </a:r>
            <a:endParaRPr/>
          </a:p>
        </p:txBody>
      </p:sp>
      <p:sp>
        <p:nvSpPr>
          <p:cNvPr id="1116" name="Google Shape;1116;p86"/>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A.6.1	Screening </a:t>
            </a:r>
            <a:endParaRPr/>
          </a:p>
          <a:p>
            <a:pPr indent="0" lvl="0" marL="0" rtl="0" algn="l">
              <a:lnSpc>
                <a:spcPct val="100000"/>
              </a:lnSpc>
              <a:spcBef>
                <a:spcPts val="1400"/>
              </a:spcBef>
              <a:spcAft>
                <a:spcPts val="0"/>
              </a:spcAft>
              <a:buSzPts val="1600"/>
              <a:buNone/>
            </a:pPr>
            <a:r>
              <a:rPr lang="el-GR" sz="1600"/>
              <a:t>A.6.2	Όροι και συνθήκες απασχόλησης</a:t>
            </a:r>
            <a:endParaRPr sz="1600"/>
          </a:p>
          <a:p>
            <a:pPr indent="0" lvl="0" marL="0" rtl="0" algn="l">
              <a:lnSpc>
                <a:spcPct val="100000"/>
              </a:lnSpc>
              <a:spcBef>
                <a:spcPts val="1400"/>
              </a:spcBef>
              <a:spcAft>
                <a:spcPts val="0"/>
              </a:spcAft>
              <a:buSzPts val="1600"/>
              <a:buNone/>
            </a:pPr>
            <a:r>
              <a:rPr lang="el-GR" sz="1600"/>
              <a:t>A.6.3	Ευαισθητοποίηση, εκπαίδευση και κατάρτιση σε θέματα ασφάλειας πληροφοριών</a:t>
            </a:r>
            <a:endParaRPr/>
          </a:p>
        </p:txBody>
      </p:sp>
      <p:sp>
        <p:nvSpPr>
          <p:cNvPr id="1117" name="Google Shape;1117;p86"/>
          <p:cNvSpPr/>
          <p:nvPr>
            <p:ph idx="2" type="pic"/>
          </p:nvPr>
        </p:nvSpPr>
        <p:spPr>
          <a:xfrm flipH="1">
            <a:off x="7163691" y="0"/>
            <a:ext cx="5024825" cy="6858000"/>
          </a:xfrm>
          <a:prstGeom prst="rect">
            <a:avLst/>
          </a:prstGeom>
          <a:solidFill>
            <a:schemeClr val="lt2"/>
          </a:solidFill>
          <a:ln>
            <a:noFill/>
          </a:ln>
        </p:spPr>
      </p:sp>
      <p:sp>
        <p:nvSpPr>
          <p:cNvPr id="1118" name="Google Shape;1118;p8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19" name="Google Shape;1119;p8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8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Έλεγχοι του ανθρώπινου δυναμικού με πρόσθετη καθοδήγηση </a:t>
            </a:r>
            <a:endParaRPr/>
          </a:p>
        </p:txBody>
      </p:sp>
      <p:sp>
        <p:nvSpPr>
          <p:cNvPr id="1125" name="Google Shape;1125;p87"/>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A.6.7	Απομακρυσμένη εργασία</a:t>
            </a:r>
            <a:endParaRPr/>
          </a:p>
        </p:txBody>
      </p:sp>
      <p:sp>
        <p:nvSpPr>
          <p:cNvPr id="1126" name="Google Shape;1126;p87"/>
          <p:cNvSpPr/>
          <p:nvPr>
            <p:ph idx="2" type="pic"/>
          </p:nvPr>
        </p:nvSpPr>
        <p:spPr>
          <a:xfrm flipH="1">
            <a:off x="7163691" y="0"/>
            <a:ext cx="5024825" cy="6858000"/>
          </a:xfrm>
          <a:prstGeom prst="rect">
            <a:avLst/>
          </a:prstGeom>
          <a:solidFill>
            <a:schemeClr val="lt2"/>
          </a:solidFill>
          <a:ln>
            <a:noFill/>
          </a:ln>
        </p:spPr>
      </p:sp>
      <p:sp>
        <p:nvSpPr>
          <p:cNvPr id="1127" name="Google Shape;1127;p8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28" name="Google Shape;1128;p8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8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6 Σύνοψη των ελέγχων του ανθρώπινου δυναμικού</a:t>
            </a:r>
            <a:endParaRPr/>
          </a:p>
        </p:txBody>
      </p:sp>
      <p:sp>
        <p:nvSpPr>
          <p:cNvPr id="1134" name="Google Shape;1134;p88"/>
          <p:cNvSpPr/>
          <p:nvPr>
            <p:ph idx="2" type="pic"/>
          </p:nvPr>
        </p:nvSpPr>
        <p:spPr>
          <a:xfrm flipH="1">
            <a:off x="7163691" y="0"/>
            <a:ext cx="5024825" cy="6858000"/>
          </a:xfrm>
          <a:prstGeom prst="rect">
            <a:avLst/>
          </a:prstGeom>
          <a:solidFill>
            <a:schemeClr val="lt2"/>
          </a:solidFill>
          <a:ln>
            <a:noFill/>
          </a:ln>
        </p:spPr>
      </p:sp>
      <p:sp>
        <p:nvSpPr>
          <p:cNvPr id="1135" name="Google Shape;1135;p8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36" name="Google Shape;1136;p8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graphicFrame>
        <p:nvGraphicFramePr>
          <p:cNvPr id="1137" name="Google Shape;1137;p88"/>
          <p:cNvGraphicFramePr/>
          <p:nvPr/>
        </p:nvGraphicFramePr>
        <p:xfrm>
          <a:off x="796925" y="2252663"/>
          <a:ext cx="6367463" cy="3835400"/>
        </p:xfrm>
        <a:graphic>
          <a:graphicData uri="http://schemas.openxmlformats.org/drawingml/2006/chart">
            <c:chart r:id="rId3"/>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8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Φυσικοί έλεγχοι χωρίς πρόσθετη καθοδήγηση</a:t>
            </a:r>
            <a:endParaRPr/>
          </a:p>
        </p:txBody>
      </p:sp>
      <p:sp>
        <p:nvSpPr>
          <p:cNvPr id="1143" name="Google Shape;1143;p89"/>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A.7.3	Ασφάλιση γραφείων, χώρων και εγκαταστάσεων</a:t>
            </a:r>
            <a:endParaRPr sz="1600"/>
          </a:p>
          <a:p>
            <a:pPr indent="0" lvl="0" marL="0" rtl="0" algn="l">
              <a:lnSpc>
                <a:spcPct val="100000"/>
              </a:lnSpc>
              <a:spcBef>
                <a:spcPts val="1400"/>
              </a:spcBef>
              <a:spcAft>
                <a:spcPts val="0"/>
              </a:spcAft>
              <a:buSzPts val="1600"/>
              <a:buNone/>
            </a:pPr>
            <a:r>
              <a:rPr lang="el-GR" sz="1600"/>
              <a:t>A.7.4	Παρακολούθηση φυσικής ασφάλειας</a:t>
            </a:r>
            <a:endParaRPr sz="1600"/>
          </a:p>
          <a:p>
            <a:pPr indent="0" lvl="0" marL="0" rtl="0" algn="l">
              <a:lnSpc>
                <a:spcPct val="100000"/>
              </a:lnSpc>
              <a:spcBef>
                <a:spcPts val="1400"/>
              </a:spcBef>
              <a:spcAft>
                <a:spcPts val="0"/>
              </a:spcAft>
              <a:buSzPts val="1600"/>
              <a:buNone/>
            </a:pPr>
            <a:r>
              <a:rPr lang="el-GR" sz="1600"/>
              <a:t>A.7.5	Προστασία από φυσικές και περιβαλλοντικές απειλές</a:t>
            </a:r>
            <a:endParaRPr sz="1600"/>
          </a:p>
          <a:p>
            <a:pPr indent="0" lvl="0" marL="0" rtl="0" algn="l">
              <a:lnSpc>
                <a:spcPct val="100000"/>
              </a:lnSpc>
              <a:spcBef>
                <a:spcPts val="1400"/>
              </a:spcBef>
              <a:spcAft>
                <a:spcPts val="0"/>
              </a:spcAft>
              <a:buSzPts val="1600"/>
              <a:buNone/>
            </a:pPr>
            <a:r>
              <a:rPr lang="el-GR" sz="1600"/>
              <a:t>A.7.6	Εργασία σε ασφαλείς χώρους</a:t>
            </a:r>
            <a:endParaRPr sz="1600"/>
          </a:p>
          <a:p>
            <a:pPr indent="0" lvl="0" marL="0" rtl="0" algn="l">
              <a:lnSpc>
                <a:spcPct val="100000"/>
              </a:lnSpc>
              <a:spcBef>
                <a:spcPts val="1400"/>
              </a:spcBef>
              <a:spcAft>
                <a:spcPts val="0"/>
              </a:spcAft>
              <a:buSzPts val="1600"/>
              <a:buNone/>
            </a:pPr>
            <a:r>
              <a:rPr lang="el-GR" sz="1600"/>
              <a:t>A.7.13	Συντήρηση εξοπλισμού</a:t>
            </a:r>
            <a:endParaRPr sz="1600"/>
          </a:p>
          <a:p>
            <a:pPr indent="0" lvl="0" marL="0" rtl="0" algn="l">
              <a:lnSpc>
                <a:spcPct val="100000"/>
              </a:lnSpc>
              <a:spcBef>
                <a:spcPts val="1400"/>
              </a:spcBef>
              <a:spcAft>
                <a:spcPts val="0"/>
              </a:spcAft>
              <a:buSzPts val="1600"/>
              <a:buNone/>
            </a:pPr>
            <a:r>
              <a:rPr lang="el-GR" sz="1600"/>
              <a:t>A.7.14	Ασφαλής απόσυρση ή επαναχρησιμοποίηση του εξοπλισμού</a:t>
            </a:r>
            <a:endParaRPr/>
          </a:p>
        </p:txBody>
      </p:sp>
      <p:sp>
        <p:nvSpPr>
          <p:cNvPr id="1144" name="Google Shape;1144;p89"/>
          <p:cNvSpPr/>
          <p:nvPr>
            <p:ph idx="2" type="pic"/>
          </p:nvPr>
        </p:nvSpPr>
        <p:spPr>
          <a:xfrm flipH="1">
            <a:off x="7163691" y="0"/>
            <a:ext cx="5024825" cy="6858000"/>
          </a:xfrm>
          <a:prstGeom prst="rect">
            <a:avLst/>
          </a:prstGeom>
          <a:solidFill>
            <a:schemeClr val="lt2"/>
          </a:solidFill>
          <a:ln>
            <a:noFill/>
          </a:ln>
        </p:spPr>
      </p:sp>
      <p:sp>
        <p:nvSpPr>
          <p:cNvPr id="1145" name="Google Shape;1145;p8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46" name="Google Shape;1146;p8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l-GR"/>
              <a:t>Τι</a:t>
            </a:r>
            <a:endParaRPr/>
          </a:p>
        </p:txBody>
      </p:sp>
      <p:sp>
        <p:nvSpPr>
          <p:cNvPr id="320" name="Google Shape;320;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l-GR"/>
              <a:t>Θέματα εκπαίδευσης</a:t>
            </a:r>
            <a:endParaRPr/>
          </a:p>
        </p:txBody>
      </p:sp>
      <p:sp>
        <p:nvSpPr>
          <p:cNvPr id="321" name="Google Shape;321;p9"/>
          <p:cNvSpPr txBox="1"/>
          <p:nvPr>
            <p:ph idx="3" type="body"/>
          </p:nvPr>
        </p:nvSpPr>
        <p:spPr>
          <a:xfrm>
            <a:off x="6498130" y="1977016"/>
            <a:ext cx="4546387" cy="426646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l-GR" sz="1600"/>
              <a:t>Ασφάλεια στον κυβερνοχώρο στον τομέα της ενέργειας</a:t>
            </a:r>
            <a:endParaRPr/>
          </a:p>
          <a:p>
            <a:pPr indent="-274320" lvl="0" marL="274320" rtl="0" algn="l">
              <a:lnSpc>
                <a:spcPct val="100000"/>
              </a:lnSpc>
              <a:spcBef>
                <a:spcPts val="1200"/>
              </a:spcBef>
              <a:spcAft>
                <a:spcPts val="0"/>
              </a:spcAft>
              <a:buSzPts val="1600"/>
              <a:buChar char="o"/>
            </a:pPr>
            <a:r>
              <a:rPr lang="el-GR" sz="1600"/>
              <a:t>Πλαίσιο διαχείρισης κινδύνων, Διαδικασίες διακυβέρνησης </a:t>
            </a:r>
            <a:endParaRPr/>
          </a:p>
          <a:p>
            <a:pPr indent="-274320" lvl="0" marL="274320" rtl="0" algn="l">
              <a:lnSpc>
                <a:spcPct val="100000"/>
              </a:lnSpc>
              <a:spcBef>
                <a:spcPts val="1200"/>
              </a:spcBef>
              <a:spcAft>
                <a:spcPts val="0"/>
              </a:spcAft>
              <a:buSzPts val="1600"/>
              <a:buChar char="o"/>
            </a:pPr>
            <a:r>
              <a:rPr lang="el-GR" sz="1600"/>
              <a:t>Ρόλος, ευθύνες και αρμοδιότητες</a:t>
            </a:r>
            <a:endParaRPr/>
          </a:p>
          <a:p>
            <a:pPr indent="-274320" lvl="0" marL="274320" rtl="0" algn="l">
              <a:lnSpc>
                <a:spcPct val="100000"/>
              </a:lnSpc>
              <a:spcBef>
                <a:spcPts val="1200"/>
              </a:spcBef>
              <a:spcAft>
                <a:spcPts val="0"/>
              </a:spcAft>
              <a:buSzPts val="1600"/>
              <a:buChar char="o"/>
            </a:pPr>
            <a:r>
              <a:rPr lang="el-GR" sz="1600"/>
              <a:t>Μέτρα ασφαλείας και ειδικά για τον κλάδο πρότυπα που σχετίζονται με τη διαχείριση και τη διακυβέρνηση της ασφάλειας</a:t>
            </a:r>
            <a:endParaRPr sz="1200"/>
          </a:p>
        </p:txBody>
      </p:sp>
      <p:cxnSp>
        <p:nvCxnSpPr>
          <p:cNvPr id="322" name="Google Shape;322;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23" name="Google Shape;323;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324" name="Google Shape;324;p9"/>
          <p:cNvPicPr preferRelativeResize="0"/>
          <p:nvPr>
            <p:ph idx="2" type="pic"/>
          </p:nvPr>
        </p:nvPicPr>
        <p:blipFill rotWithShape="1">
          <a:blip r:embed="rId3">
            <a:alphaModFix/>
          </a:blip>
          <a:srcRect b="10829" l="0" r="0" t="10829"/>
          <a:stretch/>
        </p:blipFill>
        <p:spPr>
          <a:xfrm>
            <a:off x="0" y="-2235"/>
            <a:ext cx="5840730" cy="6862275"/>
          </a:xfrm>
          <a:prstGeom prst="rect">
            <a:avLst/>
          </a:prstGeom>
          <a:solidFill>
            <a:schemeClr val="lt2"/>
          </a:solid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9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Φυσικοί έλεγχοι με περιορισμένη πρόσθετη καθοδήγηση </a:t>
            </a:r>
            <a:endParaRPr/>
          </a:p>
        </p:txBody>
      </p:sp>
      <p:sp>
        <p:nvSpPr>
          <p:cNvPr id="1152" name="Google Shape;1152;p90"/>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A.7.1	Φυσική περίμετρος ασφαλείας</a:t>
            </a:r>
            <a:endParaRPr sz="1600"/>
          </a:p>
          <a:p>
            <a:pPr indent="0" lvl="0" marL="0" rtl="0" algn="l">
              <a:lnSpc>
                <a:spcPct val="100000"/>
              </a:lnSpc>
              <a:spcBef>
                <a:spcPts val="1400"/>
              </a:spcBef>
              <a:spcAft>
                <a:spcPts val="0"/>
              </a:spcAft>
              <a:buSzPts val="1600"/>
              <a:buNone/>
            </a:pPr>
            <a:r>
              <a:rPr lang="el-GR" sz="1600"/>
              <a:t>A.7.2	Φυσική περίμετρος ασφαλείας</a:t>
            </a:r>
            <a:endParaRPr sz="1600"/>
          </a:p>
          <a:p>
            <a:pPr indent="0" lvl="0" marL="0" rtl="0" algn="l">
              <a:lnSpc>
                <a:spcPct val="100000"/>
              </a:lnSpc>
              <a:spcBef>
                <a:spcPts val="1400"/>
              </a:spcBef>
              <a:spcAft>
                <a:spcPts val="0"/>
              </a:spcAft>
              <a:buSzPts val="1600"/>
              <a:buNone/>
            </a:pPr>
            <a:r>
              <a:rPr lang="el-GR" sz="1600"/>
              <a:t>A.7.7	Καθαρό γραφείο και καθαρή οθόνη</a:t>
            </a:r>
            <a:endParaRPr sz="1600"/>
          </a:p>
          <a:p>
            <a:pPr indent="0" lvl="0" marL="0" rtl="0" algn="l">
              <a:lnSpc>
                <a:spcPct val="100000"/>
              </a:lnSpc>
              <a:spcBef>
                <a:spcPts val="1400"/>
              </a:spcBef>
              <a:spcAft>
                <a:spcPts val="0"/>
              </a:spcAft>
              <a:buSzPts val="1600"/>
              <a:buNone/>
            </a:pPr>
            <a:r>
              <a:rPr lang="el-GR" sz="1600"/>
              <a:t>A.7.8	Τοποθέτηση και προστασία εξοπλισμού</a:t>
            </a:r>
            <a:endParaRPr sz="1600"/>
          </a:p>
          <a:p>
            <a:pPr indent="0" lvl="0" marL="0" rtl="0" algn="l">
              <a:lnSpc>
                <a:spcPct val="100000"/>
              </a:lnSpc>
              <a:spcBef>
                <a:spcPts val="1400"/>
              </a:spcBef>
              <a:spcAft>
                <a:spcPts val="0"/>
              </a:spcAft>
              <a:buSzPts val="1600"/>
              <a:buNone/>
            </a:pPr>
            <a:r>
              <a:rPr lang="el-GR" sz="1600"/>
              <a:t>A.7.10	Μέσα αποθήκευσης</a:t>
            </a:r>
            <a:endParaRPr sz="1600"/>
          </a:p>
          <a:p>
            <a:pPr indent="0" lvl="0" marL="0" rtl="0" algn="l">
              <a:lnSpc>
                <a:spcPct val="100000"/>
              </a:lnSpc>
              <a:spcBef>
                <a:spcPts val="1400"/>
              </a:spcBef>
              <a:spcAft>
                <a:spcPts val="0"/>
              </a:spcAft>
              <a:buSzPts val="1600"/>
              <a:buNone/>
            </a:pPr>
            <a:r>
              <a:rPr lang="el-GR" sz="1600"/>
              <a:t>A.7.11	Υποστηρικτικές υπηρεσίες κοινής ωφέλειας</a:t>
            </a:r>
            <a:endParaRPr sz="1600"/>
          </a:p>
          <a:p>
            <a:pPr indent="0" lvl="0" marL="0" rtl="0" algn="l">
              <a:lnSpc>
                <a:spcPct val="100000"/>
              </a:lnSpc>
              <a:spcBef>
                <a:spcPts val="1400"/>
              </a:spcBef>
              <a:spcAft>
                <a:spcPts val="0"/>
              </a:spcAft>
              <a:buSzPts val="1600"/>
              <a:buNone/>
            </a:pPr>
            <a:r>
              <a:rPr lang="el-GR" sz="1600"/>
              <a:t>A.7.12	Ασφάλεια καλωδίωσης</a:t>
            </a:r>
            <a:endParaRPr/>
          </a:p>
          <a:p>
            <a:pPr indent="0" lvl="0" marL="0" rtl="0" algn="l">
              <a:lnSpc>
                <a:spcPct val="100000"/>
              </a:lnSpc>
              <a:spcBef>
                <a:spcPts val="1400"/>
              </a:spcBef>
              <a:spcAft>
                <a:spcPts val="0"/>
              </a:spcAft>
              <a:buSzPts val="1600"/>
              <a:buNone/>
            </a:pPr>
            <a:r>
              <a:t/>
            </a:r>
            <a:endParaRPr sz="1600"/>
          </a:p>
          <a:p>
            <a:pPr indent="0" lvl="0" marL="0" rtl="0" algn="l">
              <a:lnSpc>
                <a:spcPct val="100000"/>
              </a:lnSpc>
              <a:spcBef>
                <a:spcPts val="1400"/>
              </a:spcBef>
              <a:spcAft>
                <a:spcPts val="0"/>
              </a:spcAft>
              <a:buSzPts val="1600"/>
              <a:buNone/>
            </a:pPr>
            <a:r>
              <a:t/>
            </a:r>
            <a:endParaRPr sz="1600"/>
          </a:p>
        </p:txBody>
      </p:sp>
      <p:sp>
        <p:nvSpPr>
          <p:cNvPr id="1153" name="Google Shape;1153;p90"/>
          <p:cNvSpPr/>
          <p:nvPr>
            <p:ph idx="2" type="pic"/>
          </p:nvPr>
        </p:nvSpPr>
        <p:spPr>
          <a:xfrm flipH="1">
            <a:off x="7163691" y="0"/>
            <a:ext cx="5024825" cy="6858000"/>
          </a:xfrm>
          <a:prstGeom prst="rect">
            <a:avLst/>
          </a:prstGeom>
          <a:solidFill>
            <a:schemeClr val="lt2"/>
          </a:solidFill>
          <a:ln>
            <a:noFill/>
          </a:ln>
        </p:spPr>
      </p:sp>
      <p:sp>
        <p:nvSpPr>
          <p:cNvPr id="1154" name="Google Shape;1154;p9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55" name="Google Shape;1155;p9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9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Φυσικοί έλεγχοι με πρόσθετη καθοδήγηση </a:t>
            </a:r>
            <a:endParaRPr/>
          </a:p>
        </p:txBody>
      </p:sp>
      <p:sp>
        <p:nvSpPr>
          <p:cNvPr id="1161" name="Google Shape;1161;p91"/>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A.7.9	Ασφάλεια περιουσιακών στοιχείων εκτός εγκαταστάσεων</a:t>
            </a:r>
            <a:endParaRPr sz="1600"/>
          </a:p>
        </p:txBody>
      </p:sp>
      <p:sp>
        <p:nvSpPr>
          <p:cNvPr id="1162" name="Google Shape;1162;p91"/>
          <p:cNvSpPr/>
          <p:nvPr>
            <p:ph idx="2" type="pic"/>
          </p:nvPr>
        </p:nvSpPr>
        <p:spPr>
          <a:xfrm flipH="1">
            <a:off x="7163691" y="0"/>
            <a:ext cx="5024825" cy="6858000"/>
          </a:xfrm>
          <a:prstGeom prst="rect">
            <a:avLst/>
          </a:prstGeom>
          <a:solidFill>
            <a:schemeClr val="lt2"/>
          </a:solidFill>
          <a:ln>
            <a:noFill/>
          </a:ln>
        </p:spPr>
      </p:sp>
      <p:sp>
        <p:nvSpPr>
          <p:cNvPr id="1163" name="Google Shape;1163;p9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64" name="Google Shape;1164;p9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9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New physical controls for the energy utility industry</a:t>
            </a:r>
            <a:endParaRPr/>
          </a:p>
        </p:txBody>
      </p:sp>
      <p:sp>
        <p:nvSpPr>
          <p:cNvPr id="1170" name="Google Shape;1170;p92"/>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A.7.15	Securing control centres</a:t>
            </a:r>
            <a:endParaRPr sz="1600"/>
          </a:p>
          <a:p>
            <a:pPr indent="0" lvl="0" marL="0" rtl="0" algn="l">
              <a:lnSpc>
                <a:spcPct val="100000"/>
              </a:lnSpc>
              <a:spcBef>
                <a:spcPts val="1400"/>
              </a:spcBef>
              <a:spcAft>
                <a:spcPts val="0"/>
              </a:spcAft>
              <a:buSzPts val="1600"/>
              <a:buNone/>
            </a:pPr>
            <a:r>
              <a:rPr b="1" lang="el-GR" sz="1600"/>
              <a:t>Control: </a:t>
            </a:r>
            <a:r>
              <a:rPr lang="el-GR" sz="1600"/>
              <a:t>Measures to ensure the physical security of control centres, e.g. where control system servers, HMI and supporting systems are housed, should be designed, developed and applied.</a:t>
            </a:r>
            <a:endParaRPr/>
          </a:p>
          <a:p>
            <a:pPr indent="0" lvl="0" marL="0" rtl="0" algn="l">
              <a:lnSpc>
                <a:spcPct val="100000"/>
              </a:lnSpc>
              <a:spcBef>
                <a:spcPts val="1400"/>
              </a:spcBef>
              <a:spcAft>
                <a:spcPts val="0"/>
              </a:spcAft>
              <a:buSzPts val="1600"/>
              <a:buNone/>
            </a:pPr>
            <a:r>
              <a:rPr b="1" lang="el-GR" sz="1600"/>
              <a:t>Control Type: </a:t>
            </a:r>
            <a:r>
              <a:rPr lang="el-GR" sz="1600"/>
              <a:t>Preventive</a:t>
            </a:r>
            <a:endParaRPr/>
          </a:p>
          <a:p>
            <a:pPr indent="0" lvl="0" marL="0" rtl="0" algn="l">
              <a:lnSpc>
                <a:spcPct val="100000"/>
              </a:lnSpc>
              <a:spcBef>
                <a:spcPts val="1400"/>
              </a:spcBef>
              <a:spcAft>
                <a:spcPts val="0"/>
              </a:spcAft>
              <a:buSzPts val="1600"/>
              <a:buNone/>
            </a:pPr>
            <a:r>
              <a:rPr b="1" lang="el-GR" sz="1600"/>
              <a:t>Purpose: </a:t>
            </a:r>
            <a:r>
              <a:rPr lang="el-GR" sz="1600"/>
              <a:t>To prevent unauthorized physical access, damage and interference to the organization’s information and other associated assets in control centres.</a:t>
            </a:r>
            <a:endParaRPr/>
          </a:p>
        </p:txBody>
      </p:sp>
      <p:sp>
        <p:nvSpPr>
          <p:cNvPr id="1171" name="Google Shape;1171;p92"/>
          <p:cNvSpPr/>
          <p:nvPr>
            <p:ph idx="2" type="pic"/>
          </p:nvPr>
        </p:nvSpPr>
        <p:spPr>
          <a:xfrm flipH="1">
            <a:off x="7163691" y="0"/>
            <a:ext cx="5024825" cy="6858000"/>
          </a:xfrm>
          <a:prstGeom prst="rect">
            <a:avLst/>
          </a:prstGeom>
          <a:solidFill>
            <a:schemeClr val="lt2"/>
          </a:solidFill>
          <a:ln>
            <a:noFill/>
          </a:ln>
        </p:spPr>
      </p:sp>
      <p:sp>
        <p:nvSpPr>
          <p:cNvPr id="1172" name="Google Shape;1172;p9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73" name="Google Shape;1173;p9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9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φυσικοί έλεγχοι για τη βιομηχανία ενεργειακών υπηρεσιών κοινής ωφέλειας</a:t>
            </a:r>
            <a:endParaRPr/>
          </a:p>
        </p:txBody>
      </p:sp>
      <p:sp>
        <p:nvSpPr>
          <p:cNvPr id="1179" name="Google Shape;1179;p93"/>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A.7.16	Ασφάλιση χώρων εξοπλισμού</a:t>
            </a:r>
            <a:endParaRPr sz="1600"/>
          </a:p>
          <a:p>
            <a:pPr indent="0" lvl="0" marL="0" rtl="0" algn="l">
              <a:lnSpc>
                <a:spcPct val="100000"/>
              </a:lnSpc>
              <a:spcBef>
                <a:spcPts val="1400"/>
              </a:spcBef>
              <a:spcAft>
                <a:spcPts val="0"/>
              </a:spcAft>
              <a:buSzPts val="1600"/>
              <a:buNone/>
            </a:pPr>
            <a:r>
              <a:rPr b="1" lang="el-GR" sz="1600"/>
              <a:t>Έλεγχος: </a:t>
            </a:r>
            <a:r>
              <a:rPr lang="el-GR" sz="1600"/>
              <a:t>Θα πρέπει να σχεδιαστούν, να αναπτυχθούν και να εφαρμοστούν μέτρα για τη διασφάλιση της φυσικής ασφάλειας των χώρων εξοπλισμού όπου βρίσκονται οι εγκαταστάσεις συστημάτων ελέγχου που χρησιμοποιούνται από τις επιχειρήσεις κοινής ωφέλειας ενέργειας.</a:t>
            </a:r>
            <a:endParaRPr sz="1600"/>
          </a:p>
          <a:p>
            <a:pPr indent="0" lvl="0" marL="0" rtl="0" algn="l">
              <a:lnSpc>
                <a:spcPct val="100000"/>
              </a:lnSpc>
              <a:spcBef>
                <a:spcPts val="1400"/>
              </a:spcBef>
              <a:spcAft>
                <a:spcPts val="0"/>
              </a:spcAft>
              <a:buSzPts val="1600"/>
              <a:buNone/>
            </a:pPr>
            <a:r>
              <a:rPr b="1" lang="el-GR" sz="1600"/>
              <a:t>Τύπος ελέγχου: </a:t>
            </a:r>
            <a:r>
              <a:rPr lang="el-GR" sz="1600"/>
              <a:t>Preventive</a:t>
            </a:r>
            <a:endParaRPr/>
          </a:p>
          <a:p>
            <a:pPr indent="0" lvl="0" marL="0" rtl="0" algn="l">
              <a:lnSpc>
                <a:spcPct val="100000"/>
              </a:lnSpc>
              <a:spcBef>
                <a:spcPts val="1400"/>
              </a:spcBef>
              <a:spcAft>
                <a:spcPts val="0"/>
              </a:spcAft>
              <a:buSzPts val="1600"/>
              <a:buNone/>
            </a:pPr>
            <a:r>
              <a:rPr b="1" lang="el-GR" sz="1600"/>
              <a:t>Σκοπός: </a:t>
            </a:r>
            <a:r>
              <a:rPr lang="el-GR" sz="1600"/>
              <a:t>Αποτροπή μη εξουσιοδοτημένης φυσικής πρόσβασης, καταστροφής και παρεμβολής στις πληροφορίες του οργανισμού και σε άλλα συναφή περιουσιακά στοιχεία στους χώρους εξοπλισμού.</a:t>
            </a:r>
            <a:endParaRPr sz="1600"/>
          </a:p>
        </p:txBody>
      </p:sp>
      <p:sp>
        <p:nvSpPr>
          <p:cNvPr id="1180" name="Google Shape;1180;p93"/>
          <p:cNvSpPr/>
          <p:nvPr>
            <p:ph idx="2" type="pic"/>
          </p:nvPr>
        </p:nvSpPr>
        <p:spPr>
          <a:xfrm flipH="1">
            <a:off x="7163691" y="0"/>
            <a:ext cx="5024825" cy="6858000"/>
          </a:xfrm>
          <a:prstGeom prst="rect">
            <a:avLst/>
          </a:prstGeom>
          <a:solidFill>
            <a:schemeClr val="lt2"/>
          </a:solidFill>
          <a:ln>
            <a:noFill/>
          </a:ln>
        </p:spPr>
      </p:sp>
      <p:sp>
        <p:nvSpPr>
          <p:cNvPr id="1181" name="Google Shape;1181;p9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82" name="Google Shape;1182;p9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9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φυσικοί έλεγχοι για τη βιομηχανία ενεργειακών υπηρεσιών κοινής ωφέλειας</a:t>
            </a:r>
            <a:endParaRPr/>
          </a:p>
        </p:txBody>
      </p:sp>
      <p:sp>
        <p:nvSpPr>
          <p:cNvPr id="1188" name="Google Shape;1188;p94"/>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A.7.17	 Διασφάλιση των περιφερειακών περιοχών</a:t>
            </a:r>
            <a:endParaRPr sz="1600"/>
          </a:p>
          <a:p>
            <a:pPr indent="0" lvl="0" marL="0" rtl="0" algn="l">
              <a:lnSpc>
                <a:spcPct val="100000"/>
              </a:lnSpc>
              <a:spcBef>
                <a:spcPts val="1400"/>
              </a:spcBef>
              <a:spcAft>
                <a:spcPts val="0"/>
              </a:spcAft>
              <a:buSzPts val="1600"/>
              <a:buNone/>
            </a:pPr>
            <a:r>
              <a:rPr b="1" lang="el-GR" sz="1600"/>
              <a:t>Έλεγχος: </a:t>
            </a:r>
            <a:r>
              <a:rPr lang="el-GR" sz="1600"/>
              <a:t>Θα πρέπει να σχεδιαστούν, να αναπτυχθούν και να εφαρμοστούν έλεγχοι φυσικής ασφάλειας ή να εφαρμοστούν κατάλληλα αντίμετρα για την προστασία των περιφερειακών χώρων.</a:t>
            </a:r>
            <a:endParaRPr sz="1600"/>
          </a:p>
          <a:p>
            <a:pPr indent="0" lvl="0" marL="0" rtl="0" algn="l">
              <a:lnSpc>
                <a:spcPct val="100000"/>
              </a:lnSpc>
              <a:spcBef>
                <a:spcPts val="1400"/>
              </a:spcBef>
              <a:spcAft>
                <a:spcPts val="0"/>
              </a:spcAft>
              <a:buSzPts val="1600"/>
              <a:buNone/>
            </a:pPr>
            <a:r>
              <a:rPr b="1" lang="el-GR" sz="1600"/>
              <a:t>Τύπος ελέγχου: </a:t>
            </a:r>
            <a:r>
              <a:rPr lang="el-GR" sz="1600"/>
              <a:t>Preventive</a:t>
            </a:r>
            <a:endParaRPr/>
          </a:p>
          <a:p>
            <a:pPr indent="0" lvl="0" marL="0" rtl="0" algn="l">
              <a:lnSpc>
                <a:spcPct val="100000"/>
              </a:lnSpc>
              <a:spcBef>
                <a:spcPts val="1400"/>
              </a:spcBef>
              <a:spcAft>
                <a:spcPts val="0"/>
              </a:spcAft>
              <a:buSzPts val="1600"/>
              <a:buNone/>
            </a:pPr>
            <a:r>
              <a:rPr b="1" lang="el-GR" sz="1600"/>
              <a:t>Σκοπός: </a:t>
            </a:r>
            <a:r>
              <a:rPr lang="el-GR" sz="1600"/>
              <a:t>Αποτροπή μη εξουσιοδοτημένης φυσικής πρόσβασης, ζημιών και παρεμβολών στις πληροφορίες του οργανισμού και σε άλλα συναφή περιουσιακά στοιχεία σε περιφερειακές τοποθεσίες.</a:t>
            </a:r>
            <a:endParaRPr sz="1600"/>
          </a:p>
        </p:txBody>
      </p:sp>
      <p:sp>
        <p:nvSpPr>
          <p:cNvPr id="1189" name="Google Shape;1189;p94"/>
          <p:cNvSpPr/>
          <p:nvPr>
            <p:ph idx="2" type="pic"/>
          </p:nvPr>
        </p:nvSpPr>
        <p:spPr>
          <a:xfrm flipH="1">
            <a:off x="7163691" y="0"/>
            <a:ext cx="5024825" cy="6858000"/>
          </a:xfrm>
          <a:prstGeom prst="rect">
            <a:avLst/>
          </a:prstGeom>
          <a:solidFill>
            <a:schemeClr val="lt2"/>
          </a:solidFill>
          <a:ln>
            <a:noFill/>
          </a:ln>
        </p:spPr>
      </p:sp>
      <p:sp>
        <p:nvSpPr>
          <p:cNvPr id="1190" name="Google Shape;1190;p9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191" name="Google Shape;1191;p9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9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l-GR"/>
              <a:t>Νέοι φυσικοί έλεγχοι για τη βιομηχανία ενεργειακών υπηρεσιών κοινής ωφέλειας</a:t>
            </a:r>
            <a:endParaRPr/>
          </a:p>
        </p:txBody>
      </p:sp>
      <p:sp>
        <p:nvSpPr>
          <p:cNvPr id="1197" name="Google Shape;1197;p95"/>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A.7.18	Διασυνδεδεμένα συστήματα ελέγχου και επικοινωνίας</a:t>
            </a:r>
            <a:endParaRPr sz="1600"/>
          </a:p>
          <a:p>
            <a:pPr indent="0" lvl="0" marL="0" rtl="0" algn="l">
              <a:lnSpc>
                <a:spcPct val="100000"/>
              </a:lnSpc>
              <a:spcBef>
                <a:spcPts val="1400"/>
              </a:spcBef>
              <a:spcAft>
                <a:spcPts val="0"/>
              </a:spcAft>
              <a:buSzPts val="1600"/>
              <a:buNone/>
            </a:pPr>
            <a:r>
              <a:rPr b="1" lang="el-GR" sz="1600"/>
              <a:t>Έλεγχος: </a:t>
            </a:r>
            <a:r>
              <a:rPr lang="el-GR" sz="1600"/>
              <a:t>Για διασυνδεδεμένα συστήματα ελέγχου και επικοινωνίας, οι αρμοδιότητες και οι διεπαφές με εξωτερικά μέρη θα πρέπει να ορίζονται σαφώς, ώστε να είναι δυνατή η αποσύνδεση και απομόνωση κάθε οργανισμού από τους άλλους εντός κατάλληλου χρονικού διαστήματος σε περίπτωση περιστατικών ασφαλείας.</a:t>
            </a:r>
            <a:endParaRPr sz="1600"/>
          </a:p>
          <a:p>
            <a:pPr indent="0" lvl="0" marL="0" rtl="0" algn="l">
              <a:lnSpc>
                <a:spcPct val="100000"/>
              </a:lnSpc>
              <a:spcBef>
                <a:spcPts val="1400"/>
              </a:spcBef>
              <a:spcAft>
                <a:spcPts val="0"/>
              </a:spcAft>
              <a:buSzPts val="1600"/>
              <a:buNone/>
            </a:pPr>
            <a:r>
              <a:rPr b="1" lang="el-GR" sz="1600"/>
              <a:t>Τύπος ελέγχου: </a:t>
            </a:r>
            <a:r>
              <a:rPr lang="el-GR" sz="1600"/>
              <a:t>Preventive</a:t>
            </a:r>
            <a:endParaRPr/>
          </a:p>
          <a:p>
            <a:pPr indent="0" lvl="0" marL="0" rtl="0" algn="l">
              <a:lnSpc>
                <a:spcPct val="100000"/>
              </a:lnSpc>
              <a:spcBef>
                <a:spcPts val="1400"/>
              </a:spcBef>
              <a:spcAft>
                <a:spcPts val="0"/>
              </a:spcAft>
              <a:buSzPts val="1600"/>
              <a:buNone/>
            </a:pPr>
            <a:r>
              <a:rPr b="1" lang="el-GR" sz="1600"/>
              <a:t>Σκοπός: </a:t>
            </a:r>
            <a:r>
              <a:rPr lang="el-GR" sz="1600"/>
              <a:t>Προστασία των διασυνδεδεμένων συστημάτων ελέγχου και των σχετικών γραμμών επικοινωνίας από παρεμβολές και διακινδύνευση μέσω της διασύνδεσης.</a:t>
            </a:r>
            <a:endParaRPr sz="1600"/>
          </a:p>
        </p:txBody>
      </p:sp>
      <p:sp>
        <p:nvSpPr>
          <p:cNvPr id="1198" name="Google Shape;1198;p95"/>
          <p:cNvSpPr/>
          <p:nvPr>
            <p:ph idx="2" type="pic"/>
          </p:nvPr>
        </p:nvSpPr>
        <p:spPr>
          <a:xfrm flipH="1">
            <a:off x="7163691" y="0"/>
            <a:ext cx="5024825" cy="6858000"/>
          </a:xfrm>
          <a:prstGeom prst="rect">
            <a:avLst/>
          </a:prstGeom>
          <a:solidFill>
            <a:schemeClr val="lt2"/>
          </a:solidFill>
          <a:ln>
            <a:noFill/>
          </a:ln>
        </p:spPr>
      </p:sp>
      <p:sp>
        <p:nvSpPr>
          <p:cNvPr id="1199" name="Google Shape;1199;p9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00" name="Google Shape;1200;p9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9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7 Σύνοψη φυσικών ελέγχων</a:t>
            </a:r>
            <a:endParaRPr/>
          </a:p>
        </p:txBody>
      </p:sp>
      <p:sp>
        <p:nvSpPr>
          <p:cNvPr id="1206" name="Google Shape;1206;p96"/>
          <p:cNvSpPr/>
          <p:nvPr>
            <p:ph idx="2" type="pic"/>
          </p:nvPr>
        </p:nvSpPr>
        <p:spPr>
          <a:xfrm flipH="1">
            <a:off x="7163691" y="0"/>
            <a:ext cx="5024825" cy="6858000"/>
          </a:xfrm>
          <a:prstGeom prst="rect">
            <a:avLst/>
          </a:prstGeom>
          <a:solidFill>
            <a:schemeClr val="lt2"/>
          </a:solidFill>
          <a:ln>
            <a:noFill/>
          </a:ln>
        </p:spPr>
      </p:sp>
      <p:sp>
        <p:nvSpPr>
          <p:cNvPr id="1207" name="Google Shape;1207;p9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08" name="Google Shape;1208;p9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
        <p:nvSpPr>
          <p:cNvPr id="1209" name="Google Shape;1209;p96"/>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2539" lvl="0" marL="91440" rtl="0" algn="l">
              <a:lnSpc>
                <a:spcPct val="100000"/>
              </a:lnSpc>
              <a:spcBef>
                <a:spcPts val="0"/>
              </a:spcBef>
              <a:spcAft>
                <a:spcPts val="0"/>
              </a:spcAft>
              <a:buSzPts val="1400"/>
              <a:buNone/>
            </a:pPr>
            <a:r>
              <a:t/>
            </a:r>
            <a:endParaRPr/>
          </a:p>
        </p:txBody>
      </p:sp>
      <p:graphicFrame>
        <p:nvGraphicFramePr>
          <p:cNvPr id="1210" name="Google Shape;1210;p96"/>
          <p:cNvGraphicFramePr/>
          <p:nvPr/>
        </p:nvGraphicFramePr>
        <p:xfrm>
          <a:off x="796322" y="2164080"/>
          <a:ext cx="6283208" cy="3510856"/>
        </p:xfrm>
        <a:graphic>
          <a:graphicData uri="http://schemas.openxmlformats.org/drawingml/2006/chart">
            <c:chart r:id="rId3"/>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9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Τεχνολογικοί έλεγχοι χωρίς πρόσθετη καθοδήγηση</a:t>
            </a:r>
            <a:endParaRPr/>
          </a:p>
        </p:txBody>
      </p:sp>
      <p:sp>
        <p:nvSpPr>
          <p:cNvPr id="1216" name="Google Shape;1216;p97"/>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A.8.2	Δικαιώματα προνομιακής πρόσβασης</a:t>
            </a:r>
            <a:endParaRPr sz="1600"/>
          </a:p>
          <a:p>
            <a:pPr indent="0" lvl="0" marL="0" rtl="0" algn="l">
              <a:lnSpc>
                <a:spcPct val="100000"/>
              </a:lnSpc>
              <a:spcBef>
                <a:spcPts val="1400"/>
              </a:spcBef>
              <a:spcAft>
                <a:spcPts val="0"/>
              </a:spcAft>
              <a:buSzPts val="1600"/>
              <a:buNone/>
            </a:pPr>
            <a:r>
              <a:rPr lang="el-GR" sz="1600"/>
              <a:t>A.8.3	Περιορισμός πρόσβασης σε πληροφορίες</a:t>
            </a:r>
            <a:endParaRPr sz="1600"/>
          </a:p>
          <a:p>
            <a:pPr indent="0" lvl="0" marL="0" rtl="0" algn="l">
              <a:lnSpc>
                <a:spcPct val="100000"/>
              </a:lnSpc>
              <a:spcBef>
                <a:spcPts val="1400"/>
              </a:spcBef>
              <a:spcAft>
                <a:spcPts val="0"/>
              </a:spcAft>
              <a:buSzPts val="1600"/>
              <a:buNone/>
            </a:pPr>
            <a:r>
              <a:rPr lang="el-GR" sz="1600"/>
              <a:t>A.8.6	Διαχείριση χωρητικότητας</a:t>
            </a:r>
            <a:endParaRPr sz="1600"/>
          </a:p>
          <a:p>
            <a:pPr indent="0" lvl="0" marL="0" rtl="0" algn="l">
              <a:lnSpc>
                <a:spcPct val="100000"/>
              </a:lnSpc>
              <a:spcBef>
                <a:spcPts val="1400"/>
              </a:spcBef>
              <a:spcAft>
                <a:spcPts val="0"/>
              </a:spcAft>
              <a:buSzPts val="1600"/>
              <a:buNone/>
            </a:pPr>
            <a:r>
              <a:rPr lang="el-GR" sz="1600"/>
              <a:t>A.8.9	Διαχείριση διαμόρφωσης</a:t>
            </a:r>
            <a:endParaRPr sz="1600"/>
          </a:p>
          <a:p>
            <a:pPr indent="0" lvl="0" marL="0" rtl="0" algn="l">
              <a:lnSpc>
                <a:spcPct val="100000"/>
              </a:lnSpc>
              <a:spcBef>
                <a:spcPts val="1400"/>
              </a:spcBef>
              <a:spcAft>
                <a:spcPts val="0"/>
              </a:spcAft>
              <a:buSzPts val="1600"/>
              <a:buNone/>
            </a:pPr>
            <a:r>
              <a:rPr lang="el-GR" sz="1600"/>
              <a:t>A.8.10	Διαγραφή πληροφοριών</a:t>
            </a:r>
            <a:endParaRPr sz="1600"/>
          </a:p>
          <a:p>
            <a:pPr indent="0" lvl="0" marL="0" rtl="0" algn="l">
              <a:lnSpc>
                <a:spcPct val="100000"/>
              </a:lnSpc>
              <a:spcBef>
                <a:spcPts val="1400"/>
              </a:spcBef>
              <a:spcAft>
                <a:spcPts val="0"/>
              </a:spcAft>
              <a:buSzPts val="1600"/>
              <a:buNone/>
            </a:pPr>
            <a:r>
              <a:rPr lang="el-GR" sz="1600"/>
              <a:t>A.8.11	Κάλυψη δεδομένων</a:t>
            </a:r>
            <a:endParaRPr sz="1600"/>
          </a:p>
          <a:p>
            <a:pPr indent="0" lvl="0" marL="0" rtl="0" algn="l">
              <a:lnSpc>
                <a:spcPct val="100000"/>
              </a:lnSpc>
              <a:spcBef>
                <a:spcPts val="1400"/>
              </a:spcBef>
              <a:spcAft>
                <a:spcPts val="0"/>
              </a:spcAft>
              <a:buSzPts val="1600"/>
              <a:buNone/>
            </a:pPr>
            <a:r>
              <a:rPr lang="el-GR" sz="1600"/>
              <a:t>A.8.12	Πρόληψη της διαρροής δεδομένων</a:t>
            </a:r>
            <a:endParaRPr sz="1600"/>
          </a:p>
          <a:p>
            <a:pPr indent="0" lvl="0" marL="0" rtl="0" algn="l">
              <a:lnSpc>
                <a:spcPct val="100000"/>
              </a:lnSpc>
              <a:spcBef>
                <a:spcPts val="1400"/>
              </a:spcBef>
              <a:spcAft>
                <a:spcPts val="0"/>
              </a:spcAft>
              <a:buSzPts val="1600"/>
              <a:buNone/>
            </a:pPr>
            <a:r>
              <a:rPr lang="el-GR" sz="1600"/>
              <a:t>A.8.13	Δημιουργία αντιγράφων ασφαλείας πληροφοριών</a:t>
            </a:r>
            <a:endParaRPr sz="1600"/>
          </a:p>
          <a:p>
            <a:pPr indent="0" lvl="0" marL="0" rtl="0" algn="l">
              <a:lnSpc>
                <a:spcPct val="100000"/>
              </a:lnSpc>
              <a:spcBef>
                <a:spcPts val="1400"/>
              </a:spcBef>
              <a:spcAft>
                <a:spcPts val="0"/>
              </a:spcAft>
              <a:buSzPts val="1600"/>
              <a:buNone/>
            </a:pPr>
            <a:r>
              <a:rPr lang="el-GR" sz="1600"/>
              <a:t>A.8.16	Δραστηριότητες παρακολούθησης</a:t>
            </a:r>
            <a:endParaRPr/>
          </a:p>
        </p:txBody>
      </p:sp>
      <p:sp>
        <p:nvSpPr>
          <p:cNvPr id="1217" name="Google Shape;1217;p97"/>
          <p:cNvSpPr/>
          <p:nvPr>
            <p:ph idx="2" type="pic"/>
          </p:nvPr>
        </p:nvSpPr>
        <p:spPr>
          <a:xfrm flipH="1">
            <a:off x="7163691" y="0"/>
            <a:ext cx="5024825" cy="6858000"/>
          </a:xfrm>
          <a:prstGeom prst="rect">
            <a:avLst/>
          </a:prstGeom>
          <a:solidFill>
            <a:schemeClr val="lt2"/>
          </a:solidFill>
          <a:ln>
            <a:noFill/>
          </a:ln>
        </p:spPr>
      </p:sp>
      <p:sp>
        <p:nvSpPr>
          <p:cNvPr id="1218" name="Google Shape;1218;p9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19" name="Google Shape;1219;p9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9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Τεχνολογικοί έλεγχοι χωρίς πρόσθετη καθοδήγηση</a:t>
            </a:r>
            <a:endParaRPr/>
          </a:p>
        </p:txBody>
      </p:sp>
      <p:sp>
        <p:nvSpPr>
          <p:cNvPr id="1225" name="Google Shape;1225;p98"/>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A.8.18	Χρήση προνομιακών βοηθητικών προγραμμάτων</a:t>
            </a:r>
            <a:endParaRPr sz="1600"/>
          </a:p>
          <a:p>
            <a:pPr indent="0" lvl="0" marL="0" rtl="0" algn="l">
              <a:lnSpc>
                <a:spcPct val="100000"/>
              </a:lnSpc>
              <a:spcBef>
                <a:spcPts val="1400"/>
              </a:spcBef>
              <a:spcAft>
                <a:spcPts val="0"/>
              </a:spcAft>
              <a:buSzPts val="1600"/>
              <a:buNone/>
            </a:pPr>
            <a:r>
              <a:rPr lang="el-GR" sz="1600"/>
              <a:t>A.8.20	Ασφάλεια δικτύων</a:t>
            </a:r>
            <a:endParaRPr sz="1600"/>
          </a:p>
          <a:p>
            <a:pPr indent="0" lvl="0" marL="0" rtl="0" algn="l">
              <a:lnSpc>
                <a:spcPct val="100000"/>
              </a:lnSpc>
              <a:spcBef>
                <a:spcPts val="1400"/>
              </a:spcBef>
              <a:spcAft>
                <a:spcPts val="0"/>
              </a:spcAft>
              <a:buSzPts val="1600"/>
              <a:buNone/>
            </a:pPr>
            <a:r>
              <a:rPr lang="el-GR" sz="1600"/>
              <a:t>A.8.21	Ασφάλεια των υπηρεσιών δικτύου</a:t>
            </a:r>
            <a:endParaRPr sz="1600"/>
          </a:p>
          <a:p>
            <a:pPr indent="0" lvl="0" marL="0" rtl="0" algn="l">
              <a:lnSpc>
                <a:spcPct val="100000"/>
              </a:lnSpc>
              <a:spcBef>
                <a:spcPts val="1400"/>
              </a:spcBef>
              <a:spcAft>
                <a:spcPts val="0"/>
              </a:spcAft>
              <a:buSzPts val="1600"/>
              <a:buNone/>
            </a:pPr>
            <a:r>
              <a:rPr lang="el-GR" sz="1600"/>
              <a:t>A.8.23	Φιλτράρισμα στο διαδίκτυο</a:t>
            </a:r>
            <a:endParaRPr sz="1600"/>
          </a:p>
          <a:p>
            <a:pPr indent="0" lvl="0" marL="0" rtl="0" algn="l">
              <a:lnSpc>
                <a:spcPct val="100000"/>
              </a:lnSpc>
              <a:spcBef>
                <a:spcPts val="1400"/>
              </a:spcBef>
              <a:spcAft>
                <a:spcPts val="0"/>
              </a:spcAft>
              <a:buSzPts val="1600"/>
              <a:buNone/>
            </a:pPr>
            <a:r>
              <a:rPr lang="el-GR" sz="1600"/>
              <a:t>A.8.25	Κύκλος ζωής ασφαλούς ανάπτυξης</a:t>
            </a:r>
            <a:endParaRPr sz="1600"/>
          </a:p>
          <a:p>
            <a:pPr indent="0" lvl="0" marL="0" rtl="0" algn="l">
              <a:lnSpc>
                <a:spcPct val="100000"/>
              </a:lnSpc>
              <a:spcBef>
                <a:spcPts val="1400"/>
              </a:spcBef>
              <a:spcAft>
                <a:spcPts val="0"/>
              </a:spcAft>
              <a:buSzPts val="1600"/>
              <a:buNone/>
            </a:pPr>
            <a:r>
              <a:rPr lang="el-GR" sz="1600"/>
              <a:t>A.8.26	Απαιτήσεις ασφάλειας εφαρμογών</a:t>
            </a:r>
            <a:endParaRPr sz="1600"/>
          </a:p>
          <a:p>
            <a:pPr indent="0" lvl="0" marL="0" rtl="0" algn="l">
              <a:lnSpc>
                <a:spcPct val="100000"/>
              </a:lnSpc>
              <a:spcBef>
                <a:spcPts val="1400"/>
              </a:spcBef>
              <a:spcAft>
                <a:spcPts val="0"/>
              </a:spcAft>
              <a:buSzPts val="1600"/>
              <a:buNone/>
            </a:pPr>
            <a:r>
              <a:rPr lang="el-GR" sz="1600"/>
              <a:t>A.8.27	Αρχές αρχιτεκτονικής και μηχανικής ασφαλούς συστήματος</a:t>
            </a:r>
            <a:endParaRPr/>
          </a:p>
        </p:txBody>
      </p:sp>
      <p:sp>
        <p:nvSpPr>
          <p:cNvPr id="1226" name="Google Shape;1226;p98"/>
          <p:cNvSpPr/>
          <p:nvPr>
            <p:ph idx="2" type="pic"/>
          </p:nvPr>
        </p:nvSpPr>
        <p:spPr>
          <a:xfrm flipH="1">
            <a:off x="7163691" y="0"/>
            <a:ext cx="5024825" cy="6858000"/>
          </a:xfrm>
          <a:prstGeom prst="rect">
            <a:avLst/>
          </a:prstGeom>
          <a:solidFill>
            <a:schemeClr val="lt2"/>
          </a:solidFill>
          <a:ln>
            <a:noFill/>
          </a:ln>
        </p:spPr>
      </p:sp>
      <p:sp>
        <p:nvSpPr>
          <p:cNvPr id="1227" name="Google Shape;1227;p9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28" name="Google Shape;1228;p9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9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l-GR"/>
              <a:t>Τεχνολογικοί έλεγχοι χωρίς πρόσθετη καθοδήγηση</a:t>
            </a:r>
            <a:endParaRPr/>
          </a:p>
        </p:txBody>
      </p:sp>
      <p:sp>
        <p:nvSpPr>
          <p:cNvPr id="1234" name="Google Shape;1234;p99"/>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l-GR" sz="1600"/>
              <a:t>A.8.28	Ασφαλής προγραμματισμός</a:t>
            </a:r>
            <a:endParaRPr sz="1600"/>
          </a:p>
          <a:p>
            <a:pPr indent="0" lvl="0" marL="0" rtl="0" algn="l">
              <a:lnSpc>
                <a:spcPct val="100000"/>
              </a:lnSpc>
              <a:spcBef>
                <a:spcPts val="1400"/>
              </a:spcBef>
              <a:spcAft>
                <a:spcPts val="0"/>
              </a:spcAft>
              <a:buSzPts val="1600"/>
              <a:buNone/>
            </a:pPr>
            <a:r>
              <a:rPr lang="el-GR" sz="1600"/>
              <a:t>A.8.29	Δοκιμές ασφαλείας κατά την ανάπτυξη και την αποδοχή</a:t>
            </a:r>
            <a:endParaRPr sz="1600"/>
          </a:p>
          <a:p>
            <a:pPr indent="0" lvl="0" marL="0" rtl="0" algn="l">
              <a:lnSpc>
                <a:spcPct val="100000"/>
              </a:lnSpc>
              <a:spcBef>
                <a:spcPts val="1400"/>
              </a:spcBef>
              <a:spcAft>
                <a:spcPts val="0"/>
              </a:spcAft>
              <a:buSzPts val="1600"/>
              <a:buNone/>
            </a:pPr>
            <a:r>
              <a:rPr lang="el-GR" sz="1600"/>
              <a:t>A.8.30	Ανάπτυξη με εξωτερική ανάθεση </a:t>
            </a:r>
            <a:endParaRPr sz="1600"/>
          </a:p>
          <a:p>
            <a:pPr indent="0" lvl="0" marL="0" rtl="0" algn="l">
              <a:lnSpc>
                <a:spcPct val="100000"/>
              </a:lnSpc>
              <a:spcBef>
                <a:spcPts val="1400"/>
              </a:spcBef>
              <a:spcAft>
                <a:spcPts val="0"/>
              </a:spcAft>
              <a:buSzPts val="1600"/>
              <a:buNone/>
            </a:pPr>
            <a:r>
              <a:rPr lang="el-GR" sz="1600"/>
              <a:t>A.8.33	Πληροφορίες δοκιμών</a:t>
            </a:r>
            <a:endParaRPr sz="1600"/>
          </a:p>
          <a:p>
            <a:pPr indent="0" lvl="0" marL="0" rtl="0" algn="l">
              <a:lnSpc>
                <a:spcPct val="100000"/>
              </a:lnSpc>
              <a:spcBef>
                <a:spcPts val="1400"/>
              </a:spcBef>
              <a:spcAft>
                <a:spcPts val="0"/>
              </a:spcAft>
              <a:buSzPts val="1600"/>
              <a:buNone/>
            </a:pPr>
            <a:r>
              <a:rPr lang="el-GR" sz="1600"/>
              <a:t>A.8.34	Προστασία των συστημάτων πληροφοριών κατά τη διάρκεια των ελεγκτικών δοκιμών</a:t>
            </a:r>
            <a:endParaRPr/>
          </a:p>
        </p:txBody>
      </p:sp>
      <p:sp>
        <p:nvSpPr>
          <p:cNvPr id="1235" name="Google Shape;1235;p99"/>
          <p:cNvSpPr/>
          <p:nvPr>
            <p:ph idx="2" type="pic"/>
          </p:nvPr>
        </p:nvSpPr>
        <p:spPr>
          <a:xfrm flipH="1">
            <a:off x="7163691" y="0"/>
            <a:ext cx="5024825" cy="6858000"/>
          </a:xfrm>
          <a:prstGeom prst="rect">
            <a:avLst/>
          </a:prstGeom>
          <a:solidFill>
            <a:schemeClr val="lt2"/>
          </a:solidFill>
          <a:ln>
            <a:noFill/>
          </a:ln>
        </p:spPr>
      </p:sp>
      <p:sp>
        <p:nvSpPr>
          <p:cNvPr id="1236" name="Google Shape;1236;p9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t>CSP TRAINING MODULE NAME: PRESENTATION TEMPLATE CREATED BY PR</a:t>
            </a:r>
            <a:endParaRPr/>
          </a:p>
        </p:txBody>
      </p:sp>
      <p:sp>
        <p:nvSpPr>
          <p:cNvPr id="1237" name="Google Shape;1237;p9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0x010100DABC7CD81F104C47AB71A5AD1D5D1FAC</vt:lpwstr>
  </property>
  <property fmtid="{D5CDD505-2E9C-101B-9397-08002B2CF9AE}" pid="3" name="MediaServiceImageTags">
    <vt:lpwstr/>
  </property>
</Properties>
</file>