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12192000"/>
  <p:notesSz cx="12192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000000"/>
          </p15:clr>
        </p15:guide>
        <p15:guide id="2" pos="2448">
          <p15:clr>
            <a:srgbClr val="000000"/>
          </p15:clr>
        </p15:guide>
      </p15:sldGuideLst>
    </p:ext>
    <p:ext uri="GoogleSlidesCustomDataVersion2">
      <go:slidesCustomData xmlns:go="http://customooxmlschemas.google.com/" r:id="rId28" roundtripDataSignature="AMtx7mhTN49ZKa5WXjtcWB/48MQ15Hjs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customschemas.google.com/relationships/presentationmetadata" Target="meta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4"/>
          <p:cNvSpPr txBox="1"/>
          <p:nvPr>
            <p:ph idx="1" type="body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4"/>
          <p:cNvSpPr txBox="1"/>
          <p:nvPr>
            <p:ph idx="10" type="dt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1" type="ft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4"/>
          <p:cNvSpPr txBox="1"/>
          <p:nvPr>
            <p:ph idx="12" type="sldNum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1" type="ft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23"/>
          <p:cNvSpPr txBox="1"/>
          <p:nvPr>
            <p:ph idx="10" type="dt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4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6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2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g"/><Relationship Id="rId4" Type="http://schemas.openxmlformats.org/officeDocument/2006/relationships/image" Target="../media/image2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4.jpg"/><Relationship Id="rId4" Type="http://schemas.openxmlformats.org/officeDocument/2006/relationships/image" Target="../media/image19.jpg"/><Relationship Id="rId5" Type="http://schemas.openxmlformats.org/officeDocument/2006/relationships/hyperlink" Target="http://www.cybersecpro-project.eu/" TargetMode="External"/><Relationship Id="rId6" Type="http://schemas.openxmlformats.org/officeDocument/2006/relationships/hyperlink" Target="http://www.linkedin.com/company/cy" TargetMode="Externa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hyperlink" Target="mailto:alcaraz@uma.es" TargetMode="External"/><Relationship Id="rId4" Type="http://schemas.openxmlformats.org/officeDocument/2006/relationships/image" Target="../media/image25.jpg"/><Relationship Id="rId5" Type="http://schemas.openxmlformats.org/officeDocument/2006/relationships/hyperlink" Target="mailto:alcaraz@uma.es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1.jpg"/><Relationship Id="rId4" Type="http://schemas.openxmlformats.org/officeDocument/2006/relationships/image" Target="../media/image5.jpg"/><Relationship Id="rId5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8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"/>
          <p:cNvSpPr/>
          <p:nvPr/>
        </p:nvSpPr>
        <p:spPr>
          <a:xfrm>
            <a:off x="0" y="0"/>
            <a:ext cx="11097768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2" name="Google Shape;22;p1"/>
          <p:cNvSpPr txBox="1"/>
          <p:nvPr/>
        </p:nvSpPr>
        <p:spPr>
          <a:xfrm>
            <a:off x="7211060" y="991794"/>
            <a:ext cx="2969558" cy="577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2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Valutazione e</a:t>
            </a:r>
            <a:endParaRPr/>
          </a:p>
        </p:txBody>
      </p:sp>
      <p:sp>
        <p:nvSpPr>
          <p:cNvPr id="23" name="Google Shape;23;p1"/>
          <p:cNvSpPr txBox="1"/>
          <p:nvPr/>
        </p:nvSpPr>
        <p:spPr>
          <a:xfrm>
            <a:off x="7211060" y="1491514"/>
            <a:ext cx="4172277" cy="15765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2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gestione del rischio</a:t>
            </a:r>
            <a:endParaRPr/>
          </a:p>
          <a:p>
            <a:pPr indent="0" lvl="0" marL="0" marR="0" rtl="0" algn="l">
              <a:lnSpc>
                <a:spcPct val="102181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38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 cybersecurity per</a:t>
            </a:r>
            <a:endParaRPr/>
          </a:p>
          <a:p>
            <a:pPr indent="0" lvl="0" marL="0" marR="0" rtl="0" algn="l">
              <a:lnSpc>
                <a:spcPct val="1021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 settore energetico</a:t>
            </a:r>
            <a:endParaRPr/>
          </a:p>
        </p:txBody>
      </p:sp>
      <p:sp>
        <p:nvSpPr>
          <p:cNvPr id="24" name="Google Shape;24;p1"/>
          <p:cNvSpPr txBox="1"/>
          <p:nvPr/>
        </p:nvSpPr>
        <p:spPr>
          <a:xfrm>
            <a:off x="7210425" y="3213214"/>
            <a:ext cx="3582737" cy="835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94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1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CSP003_S_E</a:t>
            </a:r>
            <a:endParaRPr/>
          </a:p>
        </p:txBody>
      </p:sp>
      <p:sp>
        <p:nvSpPr>
          <p:cNvPr id="25" name="Google Shape;25;p1"/>
          <p:cNvSpPr txBox="1"/>
          <p:nvPr/>
        </p:nvSpPr>
        <p:spPr>
          <a:xfrm>
            <a:off x="7291069" y="4286752"/>
            <a:ext cx="2917577" cy="4857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8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PRESENTAZIONE DA PARTE DI:</a:t>
            </a:r>
            <a:endParaRPr/>
          </a:p>
          <a:p>
            <a:pPr indent="0" lvl="0" marL="0" marR="0" rtl="0" algn="l">
              <a:lnSpc>
                <a:spcPct val="117142"/>
              </a:lnSpc>
              <a:spcBef>
                <a:spcPts val="25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CRISTINA ALCARAZ</a:t>
            </a: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/>
          </a:p>
        </p:txBody>
      </p:sp>
      <p:sp>
        <p:nvSpPr>
          <p:cNvPr id="26" name="Google Shape;26;p1"/>
          <p:cNvSpPr txBox="1"/>
          <p:nvPr/>
        </p:nvSpPr>
        <p:spPr>
          <a:xfrm>
            <a:off x="7462519" y="4741564"/>
            <a:ext cx="2940951" cy="24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UNIVERSITÀ DI MALAGA, SPAGNA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5" name="Google Shape;165;p10"/>
          <p:cNvSpPr txBox="1"/>
          <p:nvPr/>
        </p:nvSpPr>
        <p:spPr>
          <a:xfrm>
            <a:off x="6598919" y="251012"/>
            <a:ext cx="2767173" cy="10200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1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PERCHÉ</a:t>
            </a:r>
            <a:endParaRPr/>
          </a:p>
          <a:p>
            <a:pPr indent="0" lvl="0" marL="0" marR="0" rtl="0" algn="l">
              <a:lnSpc>
                <a:spcPct val="111147"/>
              </a:lnSpc>
              <a:spcBef>
                <a:spcPts val="213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(Conoscenza)</a:t>
            </a:r>
            <a:endParaRPr/>
          </a:p>
        </p:txBody>
      </p:sp>
      <p:sp>
        <p:nvSpPr>
          <p:cNvPr id="166" name="Google Shape;166;p10"/>
          <p:cNvSpPr txBox="1"/>
          <p:nvPr/>
        </p:nvSpPr>
        <p:spPr>
          <a:xfrm>
            <a:off x="6598919" y="1594519"/>
            <a:ext cx="3929511" cy="404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8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Risultati dell'apprendimento</a:t>
            </a:r>
            <a:endParaRPr/>
          </a:p>
        </p:txBody>
      </p:sp>
      <p:sp>
        <p:nvSpPr>
          <p:cNvPr id="167" name="Google Shape;167;p10"/>
          <p:cNvSpPr txBox="1"/>
          <p:nvPr/>
        </p:nvSpPr>
        <p:spPr>
          <a:xfrm>
            <a:off x="6598919" y="2276399"/>
            <a:ext cx="5042349" cy="7843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Conoscenza della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gestione del rischio e della sua</a:t>
            </a:r>
            <a:endParaRPr/>
          </a:p>
          <a:p>
            <a:pPr indent="0" lvl="0" marL="274320" marR="0" rtl="0" algn="l">
              <a:lnSpc>
                <a:spcPct val="111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valutazione per specifici settori critici come</a:t>
            </a:r>
            <a:endParaRPr/>
          </a:p>
          <a:p>
            <a:pPr indent="0" lvl="0" marL="274320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l'energia e i suoi sistemi operativi.</a:t>
            </a:r>
            <a:endParaRPr/>
          </a:p>
        </p:txBody>
      </p:sp>
      <p:sp>
        <p:nvSpPr>
          <p:cNvPr id="168" name="Google Shape;168;p10"/>
          <p:cNvSpPr txBox="1"/>
          <p:nvPr/>
        </p:nvSpPr>
        <p:spPr>
          <a:xfrm>
            <a:off x="6598919" y="3140393"/>
            <a:ext cx="5073150" cy="3147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Conoscenza delle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fasi e dei principi di un'efficace</a:t>
            </a:r>
            <a:endParaRPr/>
          </a:p>
        </p:txBody>
      </p:sp>
      <p:sp>
        <p:nvSpPr>
          <p:cNvPr id="169" name="Google Shape;169;p10"/>
          <p:cNvSpPr txBox="1"/>
          <p:nvPr/>
        </p:nvSpPr>
        <p:spPr>
          <a:xfrm>
            <a:off x="6873240" y="3383280"/>
            <a:ext cx="3472330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metodologia di gestione del rischio</a:t>
            </a:r>
            <a:endParaRPr/>
          </a:p>
        </p:txBody>
      </p:sp>
      <p:sp>
        <p:nvSpPr>
          <p:cNvPr id="170" name="Google Shape;170;p10"/>
          <p:cNvSpPr txBox="1"/>
          <p:nvPr/>
        </p:nvSpPr>
        <p:spPr>
          <a:xfrm>
            <a:off x="6598919" y="3786035"/>
            <a:ext cx="4786615" cy="3147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Conoscenza delle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minacce informatiche, delle</a:t>
            </a:r>
            <a:endParaRPr/>
          </a:p>
        </p:txBody>
      </p:sp>
      <p:sp>
        <p:nvSpPr>
          <p:cNvPr id="171" name="Google Shape;171;p10"/>
          <p:cNvSpPr txBox="1"/>
          <p:nvPr/>
        </p:nvSpPr>
        <p:spPr>
          <a:xfrm>
            <a:off x="6873240" y="4016515"/>
            <a:ext cx="4139259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tassonomie e degli archivi di vulnerabilità.</a:t>
            </a:r>
            <a:endParaRPr/>
          </a:p>
        </p:txBody>
      </p:sp>
      <p:sp>
        <p:nvSpPr>
          <p:cNvPr id="172" name="Google Shape;172;p10"/>
          <p:cNvSpPr txBox="1"/>
          <p:nvPr/>
        </p:nvSpPr>
        <p:spPr>
          <a:xfrm>
            <a:off x="6598919" y="4417327"/>
            <a:ext cx="4851692" cy="10334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Conoscenza dei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controlli tecnici e organizzativi</a:t>
            </a:r>
            <a:endParaRPr/>
          </a:p>
          <a:p>
            <a:pPr indent="0" lvl="0" marL="274320" marR="0" rtl="0" algn="l">
              <a:lnSpc>
                <a:spcPct val="112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che mitigano adeguatamente i rischi di</a:t>
            </a:r>
            <a:endParaRPr/>
          </a:p>
          <a:p>
            <a:pPr indent="0" lvl="0" marL="274320" marR="0" rtl="0" algn="l">
              <a:lnSpc>
                <a:spcPct val="112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cybersecurity nel settore energetico e nei suoi</a:t>
            </a:r>
            <a:endParaRPr/>
          </a:p>
          <a:p>
            <a:pPr indent="0" lvl="0" marL="274320" marR="0" rtl="0" algn="l">
              <a:lnSpc>
                <a:spcPct val="112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sistemi operativi.</a:t>
            </a:r>
            <a:endParaRPr/>
          </a:p>
        </p:txBody>
      </p:sp>
      <p:sp>
        <p:nvSpPr>
          <p:cNvPr id="173" name="Google Shape;173;p10"/>
          <p:cNvSpPr txBox="1"/>
          <p:nvPr/>
        </p:nvSpPr>
        <p:spPr>
          <a:xfrm>
            <a:off x="118745" y="6124148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79" name="Google Shape;179;p11"/>
          <p:cNvSpPr txBox="1"/>
          <p:nvPr/>
        </p:nvSpPr>
        <p:spPr>
          <a:xfrm>
            <a:off x="6598919" y="260208"/>
            <a:ext cx="3322636" cy="10085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WHY-2</a:t>
            </a:r>
            <a:endParaRPr/>
          </a:p>
          <a:p>
            <a:pPr indent="0" lvl="0" marL="0" marR="0" rtl="0" algn="l">
              <a:lnSpc>
                <a:spcPct val="110119"/>
              </a:lnSpc>
              <a:spcBef>
                <a:spcPts val="303"/>
              </a:spcBef>
              <a:spcAft>
                <a:spcPts val="0"/>
              </a:spcAft>
              <a:buNone/>
            </a:pPr>
            <a:r>
              <a:rPr lang="en-US" sz="3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(Abilità pratiche)</a:t>
            </a:r>
            <a:endParaRPr/>
          </a:p>
        </p:txBody>
      </p:sp>
      <p:sp>
        <p:nvSpPr>
          <p:cNvPr id="180" name="Google Shape;180;p11"/>
          <p:cNvSpPr txBox="1"/>
          <p:nvPr/>
        </p:nvSpPr>
        <p:spPr>
          <a:xfrm>
            <a:off x="6598919" y="1594519"/>
            <a:ext cx="3929511" cy="404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8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Risultati dell'apprendimento</a:t>
            </a:r>
            <a:endParaRPr/>
          </a:p>
        </p:txBody>
      </p:sp>
      <p:sp>
        <p:nvSpPr>
          <p:cNvPr id="181" name="Google Shape;181;p11"/>
          <p:cNvSpPr txBox="1"/>
          <p:nvPr/>
        </p:nvSpPr>
        <p:spPr>
          <a:xfrm>
            <a:off x="6598919" y="2275242"/>
            <a:ext cx="4979828" cy="17043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20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Identificare e saper </a:t>
            </a: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applicare una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metodologia appropriata per la gestione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del rischio di sicurezza delle informazioni e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 valutazione del rischio in base alle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caratteristiche specifiche dello scenario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energetico.</a:t>
            </a:r>
            <a:endParaRPr/>
          </a:p>
        </p:txBody>
      </p:sp>
      <p:sp>
        <p:nvSpPr>
          <p:cNvPr id="182" name="Google Shape;182;p11"/>
          <p:cNvSpPr txBox="1"/>
          <p:nvPr/>
        </p:nvSpPr>
        <p:spPr>
          <a:xfrm>
            <a:off x="118745" y="6296386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88" name="Google Shape;188;p12"/>
          <p:cNvSpPr txBox="1"/>
          <p:nvPr/>
        </p:nvSpPr>
        <p:spPr>
          <a:xfrm>
            <a:off x="6690994" y="382685"/>
            <a:ext cx="4423127" cy="518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Schema di formazione</a:t>
            </a:r>
            <a:endParaRPr/>
          </a:p>
        </p:txBody>
      </p:sp>
      <p:sp>
        <p:nvSpPr>
          <p:cNvPr id="189" name="Google Shape;189;p12"/>
          <p:cNvSpPr txBox="1"/>
          <p:nvPr/>
        </p:nvSpPr>
        <p:spPr>
          <a:xfrm>
            <a:off x="6690994" y="1111408"/>
            <a:ext cx="4218838" cy="3964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6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Formatori, sessioni e </a:t>
            </a:r>
            <a:r>
              <a:rPr lang="en-US" sz="23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ore stimate</a:t>
            </a:r>
            <a:endParaRPr/>
          </a:p>
        </p:txBody>
      </p:sp>
      <p:sp>
        <p:nvSpPr>
          <p:cNvPr id="190" name="Google Shape;190;p12"/>
          <p:cNvSpPr txBox="1"/>
          <p:nvPr/>
        </p:nvSpPr>
        <p:spPr>
          <a:xfrm>
            <a:off x="6734175" y="1772696"/>
            <a:ext cx="4695961" cy="6043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Argomento-1: Minacce e vulnerabilità per il</a:t>
            </a:r>
            <a:endParaRPr/>
          </a:p>
          <a:p>
            <a:pPr indent="0" lvl="0" marL="0" marR="0" rtl="0" algn="l">
              <a:lnSpc>
                <a:spcPct val="113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settore energetico</a:t>
            </a:r>
            <a:endParaRPr/>
          </a:p>
        </p:txBody>
      </p:sp>
      <p:sp>
        <p:nvSpPr>
          <p:cNvPr id="191" name="Google Shape;191;p12"/>
          <p:cNvSpPr txBox="1"/>
          <p:nvPr/>
        </p:nvSpPr>
        <p:spPr>
          <a:xfrm>
            <a:off x="6734175" y="2466988"/>
            <a:ext cx="4125815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Cristina Alcaraz, Javier Lopez e Artsiom</a:t>
            </a:r>
            <a:endParaRPr/>
          </a:p>
        </p:txBody>
      </p:sp>
      <p:sp>
        <p:nvSpPr>
          <p:cNvPr id="192" name="Google Shape;192;p12"/>
          <p:cNvSpPr txBox="1"/>
          <p:nvPr/>
        </p:nvSpPr>
        <p:spPr>
          <a:xfrm>
            <a:off x="7019925" y="2704707"/>
            <a:ext cx="1316350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Yautsiukhim</a:t>
            </a:r>
            <a:endParaRPr/>
          </a:p>
        </p:txBody>
      </p:sp>
      <p:sp>
        <p:nvSpPr>
          <p:cNvPr id="193" name="Google Shape;193;p12"/>
          <p:cNvSpPr txBox="1"/>
          <p:nvPr/>
        </p:nvSpPr>
        <p:spPr>
          <a:xfrm>
            <a:off x="6734175" y="3049308"/>
            <a:ext cx="2264837" cy="302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Sessione: circa 1 ora</a:t>
            </a:r>
            <a:endParaRPr/>
          </a:p>
        </p:txBody>
      </p:sp>
      <p:sp>
        <p:nvSpPr>
          <p:cNvPr id="194" name="Google Shape;194;p12"/>
          <p:cNvSpPr txBox="1"/>
          <p:nvPr/>
        </p:nvSpPr>
        <p:spPr>
          <a:xfrm>
            <a:off x="6755765" y="3461422"/>
            <a:ext cx="3973842" cy="8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Argomento-2: Debolezze e attacchi</a:t>
            </a:r>
            <a:endParaRPr/>
          </a:p>
          <a:p>
            <a:pPr indent="0" lvl="0" marL="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comuni alla sicurezza nelle reti di</a:t>
            </a:r>
            <a:endParaRPr/>
          </a:p>
          <a:p>
            <a:pPr indent="0" lvl="0" marL="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controllo dell'energia</a:t>
            </a:r>
            <a:endParaRPr/>
          </a:p>
        </p:txBody>
      </p:sp>
      <p:sp>
        <p:nvSpPr>
          <p:cNvPr id="195" name="Google Shape;195;p12"/>
          <p:cNvSpPr txBox="1"/>
          <p:nvPr/>
        </p:nvSpPr>
        <p:spPr>
          <a:xfrm>
            <a:off x="6755765" y="4432072"/>
            <a:ext cx="3810469" cy="302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Artsiom Yautsiukhim, Cristina Alcaraz</a:t>
            </a:r>
            <a:endParaRPr/>
          </a:p>
        </p:txBody>
      </p:sp>
      <p:sp>
        <p:nvSpPr>
          <p:cNvPr id="196" name="Google Shape;196;p12"/>
          <p:cNvSpPr txBox="1"/>
          <p:nvPr/>
        </p:nvSpPr>
        <p:spPr>
          <a:xfrm>
            <a:off x="6755765" y="4766476"/>
            <a:ext cx="3911400" cy="302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Sessione: circa 1 ora, incluse le attività</a:t>
            </a:r>
            <a:endParaRPr/>
          </a:p>
        </p:txBody>
      </p:sp>
      <p:sp>
        <p:nvSpPr>
          <p:cNvPr id="197" name="Google Shape;197;p12"/>
          <p:cNvSpPr txBox="1"/>
          <p:nvPr/>
        </p:nvSpPr>
        <p:spPr>
          <a:xfrm>
            <a:off x="118745" y="5891129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03" name="Google Shape;203;p13"/>
          <p:cNvSpPr txBox="1"/>
          <p:nvPr/>
        </p:nvSpPr>
        <p:spPr>
          <a:xfrm>
            <a:off x="6706869" y="853182"/>
            <a:ext cx="4490548" cy="1295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2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Argomento-1: Minacce e</a:t>
            </a:r>
            <a:endParaRPr/>
          </a:p>
          <a:p>
            <a:pPr indent="0" lvl="0" marL="0" marR="0" rtl="0" algn="l">
              <a:lnSpc>
                <a:spcPct val="109737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30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Vulnerabilit</a:t>
            </a:r>
            <a:r>
              <a:rPr lang="en-US" sz="3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à </a:t>
            </a:r>
            <a:r>
              <a:rPr lang="en-US" sz="30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 settore</a:t>
            </a:r>
            <a:endParaRPr/>
          </a:p>
          <a:p>
            <a:pPr indent="0" lvl="0" marL="0" marR="0" rtl="0" algn="l">
              <a:lnSpc>
                <a:spcPct val="1085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energetico</a:t>
            </a:r>
            <a:endParaRPr/>
          </a:p>
        </p:txBody>
      </p:sp>
      <p:sp>
        <p:nvSpPr>
          <p:cNvPr id="204" name="Google Shape;204;p13"/>
          <p:cNvSpPr txBox="1"/>
          <p:nvPr/>
        </p:nvSpPr>
        <p:spPr>
          <a:xfrm>
            <a:off x="6696710" y="2454888"/>
            <a:ext cx="4015946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Tratteremo queste competenze</a:t>
            </a:r>
            <a:endParaRPr/>
          </a:p>
        </p:txBody>
      </p:sp>
      <p:sp>
        <p:nvSpPr>
          <p:cNvPr id="205" name="Google Shape;205;p13"/>
          <p:cNvSpPr txBox="1"/>
          <p:nvPr/>
        </p:nvSpPr>
        <p:spPr>
          <a:xfrm>
            <a:off x="6696710" y="3030093"/>
            <a:ext cx="4589290" cy="10179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Vulnerabilità per il settore dell'energia, con</a:t>
            </a:r>
            <a:endParaRPr/>
          </a:p>
          <a:p>
            <a:pPr indent="0" lvl="0" marL="274320" marR="0" rtl="0" algn="l">
              <a:lnSpc>
                <a:spcPct val="110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dettagli sulle varie minacce alla sicurezza</a:t>
            </a:r>
            <a:endParaRPr/>
          </a:p>
          <a:p>
            <a:pPr indent="0" lvl="0" marL="274320" marR="0" rtl="0" algn="l">
              <a:lnSpc>
                <a:spcPct val="110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informatica causate da aggressori interni ed</a:t>
            </a:r>
            <a:endParaRPr/>
          </a:p>
          <a:p>
            <a:pPr indent="0" lvl="0" marL="274320" marR="0" rtl="0" algn="l">
              <a:lnSpc>
                <a:spcPct val="110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esterni, e minacce accidentali e casuali.</a:t>
            </a:r>
            <a:endParaRPr/>
          </a:p>
        </p:txBody>
      </p:sp>
      <p:sp>
        <p:nvSpPr>
          <p:cNvPr id="206" name="Google Shape;206;p13"/>
          <p:cNvSpPr txBox="1"/>
          <p:nvPr/>
        </p:nvSpPr>
        <p:spPr>
          <a:xfrm>
            <a:off x="6696710" y="4425455"/>
            <a:ext cx="4783566" cy="7843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Controlli di sicurezza per il settore energetico,</a:t>
            </a:r>
            <a:endParaRPr/>
          </a:p>
          <a:p>
            <a:pPr indent="0" lvl="0" marL="274320" marR="0" rtl="0" algn="l">
              <a:lnSpc>
                <a:spcPct val="111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considerando alcuni esempi forniti dalla ISO</a:t>
            </a:r>
            <a:endParaRPr/>
          </a:p>
          <a:p>
            <a:pPr indent="0" lvl="0" marL="274320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27002</a:t>
            </a:r>
            <a:endParaRPr/>
          </a:p>
        </p:txBody>
      </p:sp>
      <p:sp>
        <p:nvSpPr>
          <p:cNvPr id="207" name="Google Shape;207;p13"/>
          <p:cNvSpPr txBox="1"/>
          <p:nvPr/>
        </p:nvSpPr>
        <p:spPr>
          <a:xfrm>
            <a:off x="118745" y="6201961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3" name="Google Shape;213;p14"/>
          <p:cNvSpPr txBox="1"/>
          <p:nvPr/>
        </p:nvSpPr>
        <p:spPr>
          <a:xfrm>
            <a:off x="6706869" y="473060"/>
            <a:ext cx="4962186" cy="1668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Argomento-2: Valutazione del</a:t>
            </a:r>
            <a:endParaRPr/>
          </a:p>
          <a:p>
            <a:pPr indent="0" lvl="0" marL="0" marR="0" rtl="0" algn="l">
              <a:lnSpc>
                <a:spcPct val="110714"/>
              </a:lnSpc>
              <a:spcBef>
                <a:spcPts val="374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rischio</a:t>
            </a:r>
            <a:endParaRPr/>
          </a:p>
          <a:p>
            <a:pPr indent="0" lvl="0" marL="0" marR="0" rtl="0" algn="l">
              <a:lnSpc>
                <a:spcPct val="109762"/>
              </a:lnSpc>
              <a:spcBef>
                <a:spcPts val="13"/>
              </a:spcBef>
              <a:spcAft>
                <a:spcPts val="0"/>
              </a:spcAft>
              <a:buNone/>
            </a:pPr>
            <a:r>
              <a:rPr lang="en-US" sz="2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 processi e metodologie di</a:t>
            </a:r>
            <a:endParaRPr/>
          </a:p>
          <a:p>
            <a:pPr indent="0" lvl="0" marL="0" marR="0" rtl="0" algn="l">
              <a:lnSpc>
                <a:spcPct val="1013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gestione per</a:t>
            </a:r>
            <a:endParaRPr/>
          </a:p>
        </p:txBody>
      </p:sp>
      <p:sp>
        <p:nvSpPr>
          <p:cNvPr id="214" name="Google Shape;214;p14"/>
          <p:cNvSpPr txBox="1"/>
          <p:nvPr/>
        </p:nvSpPr>
        <p:spPr>
          <a:xfrm>
            <a:off x="6706869" y="2111823"/>
            <a:ext cx="3149539" cy="4515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3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Settore energetico</a:t>
            </a:r>
            <a:endParaRPr/>
          </a:p>
        </p:txBody>
      </p:sp>
      <p:sp>
        <p:nvSpPr>
          <p:cNvPr id="215" name="Google Shape;215;p14"/>
          <p:cNvSpPr txBox="1"/>
          <p:nvPr/>
        </p:nvSpPr>
        <p:spPr>
          <a:xfrm>
            <a:off x="6696710" y="2872235"/>
            <a:ext cx="4015946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Tratteremo queste competenze</a:t>
            </a:r>
            <a:endParaRPr/>
          </a:p>
        </p:txBody>
      </p:sp>
      <p:sp>
        <p:nvSpPr>
          <p:cNvPr id="216" name="Google Shape;216;p14"/>
          <p:cNvSpPr txBox="1"/>
          <p:nvPr/>
        </p:nvSpPr>
        <p:spPr>
          <a:xfrm>
            <a:off x="6696710" y="3395168"/>
            <a:ext cx="5158838" cy="3147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Valutazione del rischio, termini e processi correlati</a:t>
            </a:r>
            <a:endParaRPr/>
          </a:p>
        </p:txBody>
      </p:sp>
      <p:sp>
        <p:nvSpPr>
          <p:cNvPr id="217" name="Google Shape;217;p14"/>
          <p:cNvSpPr txBox="1"/>
          <p:nvPr/>
        </p:nvSpPr>
        <p:spPr>
          <a:xfrm>
            <a:off x="6696710" y="3706735"/>
            <a:ext cx="4878882" cy="3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L'analisi del rischio, che descrive le diverse forme</a:t>
            </a:r>
            <a:endParaRPr/>
          </a:p>
        </p:txBody>
      </p:sp>
      <p:sp>
        <p:nvSpPr>
          <p:cNvPr id="218" name="Google Shape;218;p14"/>
          <p:cNvSpPr txBox="1"/>
          <p:nvPr/>
        </p:nvSpPr>
        <p:spPr>
          <a:xfrm>
            <a:off x="6971030" y="3937214"/>
            <a:ext cx="3986585" cy="2985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5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 analisi del rischio e i modi per eseguirla.</a:t>
            </a:r>
            <a:endParaRPr/>
          </a:p>
        </p:txBody>
      </p:sp>
      <p:sp>
        <p:nvSpPr>
          <p:cNvPr id="219" name="Google Shape;219;p14"/>
          <p:cNvSpPr txBox="1"/>
          <p:nvPr/>
        </p:nvSpPr>
        <p:spPr>
          <a:xfrm>
            <a:off x="6696710" y="4254814"/>
            <a:ext cx="5255970" cy="6083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2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Strumenti per la valutazione del rischio</a:t>
            </a:r>
            <a:endParaRPr/>
          </a:p>
          <a:p>
            <a:pPr indent="0" lvl="0" marL="0" marR="0" rtl="0" algn="l">
              <a:lnSpc>
                <a:spcPct val="113888"/>
              </a:lnSpc>
              <a:spcBef>
                <a:spcPts val="247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Trattamento del rischio per ridurre i rischi o gli effetti</a:t>
            </a:r>
            <a:endParaRPr/>
          </a:p>
        </p:txBody>
      </p:sp>
      <p:sp>
        <p:nvSpPr>
          <p:cNvPr id="220" name="Google Shape;220;p14"/>
          <p:cNvSpPr txBox="1"/>
          <p:nvPr/>
        </p:nvSpPr>
        <p:spPr>
          <a:xfrm>
            <a:off x="118745" y="6667137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5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26" name="Google Shape;226;p15"/>
          <p:cNvSpPr txBox="1"/>
          <p:nvPr/>
        </p:nvSpPr>
        <p:spPr>
          <a:xfrm>
            <a:off x="887730" y="736317"/>
            <a:ext cx="1615091" cy="518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Attività</a:t>
            </a:r>
            <a:endParaRPr/>
          </a:p>
        </p:txBody>
      </p:sp>
      <p:sp>
        <p:nvSpPr>
          <p:cNvPr id="227" name="Google Shape;227;p15"/>
          <p:cNvSpPr txBox="1"/>
          <p:nvPr/>
        </p:nvSpPr>
        <p:spPr>
          <a:xfrm>
            <a:off x="810895" y="1649966"/>
            <a:ext cx="6032578" cy="6921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Durante l'intero modulo verranno proposti diversi</a:t>
            </a:r>
            <a:endParaRPr/>
          </a:p>
          <a:p>
            <a:pPr indent="0" lvl="0" marL="0" marR="0" rtl="0" algn="l">
              <a:lnSpc>
                <a:spcPct val="122046"/>
              </a:lnSpc>
              <a:spcBef>
                <a:spcPts val="173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tipi di attivit</a:t>
            </a:r>
            <a:r>
              <a:rPr lang="en-US" sz="21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à</a:t>
            </a:r>
            <a:r>
              <a:rPr lang="en-US" sz="21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228" name="Google Shape;228;p15"/>
          <p:cNvSpPr txBox="1"/>
          <p:nvPr/>
        </p:nvSpPr>
        <p:spPr>
          <a:xfrm>
            <a:off x="810895" y="2720961"/>
            <a:ext cx="6525807" cy="3502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Analisi di casi di studio 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incentrati sul settore</a:t>
            </a:r>
            <a:endParaRPr/>
          </a:p>
        </p:txBody>
      </p:sp>
      <p:sp>
        <p:nvSpPr>
          <p:cNvPr id="229" name="Google Shape;229;p15"/>
          <p:cNvSpPr txBox="1"/>
          <p:nvPr/>
        </p:nvSpPr>
        <p:spPr>
          <a:xfrm>
            <a:off x="1153795" y="3044539"/>
            <a:ext cx="1338618" cy="321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energetico</a:t>
            </a:r>
            <a:endParaRPr/>
          </a:p>
        </p:txBody>
      </p:sp>
      <p:sp>
        <p:nvSpPr>
          <p:cNvPr id="230" name="Google Shape;230;p15"/>
          <p:cNvSpPr txBox="1"/>
          <p:nvPr/>
        </p:nvSpPr>
        <p:spPr>
          <a:xfrm>
            <a:off x="810895" y="3714229"/>
            <a:ext cx="6475011" cy="9581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 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 </a:t>
            </a:r>
            <a:r>
              <a:rPr b="1"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valutazione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uno lanciato all'inizio del</a:t>
            </a:r>
            <a:endParaRPr/>
          </a:p>
          <a:p>
            <a:pPr indent="0" lvl="0" marL="342900" marR="0" rtl="0" algn="l">
              <a:lnSpc>
                <a:spcPct val="111700"/>
              </a:lnSpc>
              <a:spcBef>
                <a:spcPts val="137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seminario (pre-valutazione), e un altro alla fine del</a:t>
            </a:r>
            <a:endParaRPr/>
          </a:p>
          <a:p>
            <a:pPr indent="0" lvl="0" marL="342900" marR="0" rtl="0" algn="l">
              <a:lnSpc>
                <a:spcPct val="111700"/>
              </a:lnSpc>
              <a:spcBef>
                <a:spcPts val="18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seminario (post-valutazione)</a:t>
            </a:r>
            <a:endParaRPr/>
          </a:p>
        </p:txBody>
      </p:sp>
      <p:sp>
        <p:nvSpPr>
          <p:cNvPr id="231" name="Google Shape;231;p15"/>
          <p:cNvSpPr txBox="1"/>
          <p:nvPr/>
        </p:nvSpPr>
        <p:spPr>
          <a:xfrm>
            <a:off x="91440" y="6326117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/>
          <p:nvPr/>
        </p:nvSpPr>
        <p:spPr>
          <a:xfrm>
            <a:off x="307975" y="0"/>
            <a:ext cx="1188054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37" name="Google Shape;237;p16"/>
          <p:cNvSpPr txBox="1"/>
          <p:nvPr/>
        </p:nvSpPr>
        <p:spPr>
          <a:xfrm>
            <a:off x="887730" y="736317"/>
            <a:ext cx="4434354" cy="518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Metodo di valutazione</a:t>
            </a:r>
            <a:endParaRPr/>
          </a:p>
        </p:txBody>
      </p:sp>
      <p:sp>
        <p:nvSpPr>
          <p:cNvPr id="238" name="Google Shape;238;p16"/>
          <p:cNvSpPr txBox="1"/>
          <p:nvPr/>
        </p:nvSpPr>
        <p:spPr>
          <a:xfrm>
            <a:off x="810895" y="1644066"/>
            <a:ext cx="6605128" cy="2934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Delineare gli elementi di valutazione e il processo di valutazione</a:t>
            </a:r>
            <a:endParaRPr/>
          </a:p>
        </p:txBody>
      </p:sp>
      <p:sp>
        <p:nvSpPr>
          <p:cNvPr id="239" name="Google Shape;239;p16"/>
          <p:cNvSpPr txBox="1"/>
          <p:nvPr/>
        </p:nvSpPr>
        <p:spPr>
          <a:xfrm>
            <a:off x="412115" y="2469128"/>
            <a:ext cx="2924447" cy="2741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8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Elemento di valutazione Come</a:t>
            </a:r>
            <a:endParaRPr/>
          </a:p>
        </p:txBody>
      </p:sp>
      <p:sp>
        <p:nvSpPr>
          <p:cNvPr id="240" name="Google Shape;240;p16"/>
          <p:cNvSpPr txBox="1"/>
          <p:nvPr/>
        </p:nvSpPr>
        <p:spPr>
          <a:xfrm>
            <a:off x="4772025" y="2469128"/>
            <a:ext cx="566926" cy="2741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8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Note</a:t>
            </a:r>
            <a:endParaRPr/>
          </a:p>
        </p:txBody>
      </p:sp>
      <p:sp>
        <p:nvSpPr>
          <p:cNvPr id="241" name="Google Shape;241;p16"/>
          <p:cNvSpPr txBox="1"/>
          <p:nvPr/>
        </p:nvSpPr>
        <p:spPr>
          <a:xfrm>
            <a:off x="412115" y="2832430"/>
            <a:ext cx="4000063" cy="2512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2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Relazione finale su un caso Rapporto individuale</a:t>
            </a:r>
            <a:endParaRPr/>
          </a:p>
        </p:txBody>
      </p:sp>
      <p:sp>
        <p:nvSpPr>
          <p:cNvPr id="242" name="Google Shape;242;p16"/>
          <p:cNvSpPr txBox="1"/>
          <p:nvPr/>
        </p:nvSpPr>
        <p:spPr>
          <a:xfrm>
            <a:off x="4772025" y="2827978"/>
            <a:ext cx="2489126" cy="4434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Analisi e </a:t>
            </a: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discussione </a:t>
            </a:r>
            <a:r>
              <a:rPr lang="en-US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richieste</a:t>
            </a:r>
            <a:endParaRPr/>
          </a:p>
          <a:p>
            <a:pPr indent="0" lvl="0" marL="0" marR="0" rtl="0" algn="l">
              <a:lnSpc>
                <a:spcPct val="1053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 un </a:t>
            </a:r>
            <a:r>
              <a:rPr lang="en-US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argomento </a:t>
            </a: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specifico</a:t>
            </a:r>
            <a:endParaRPr/>
          </a:p>
        </p:txBody>
      </p:sp>
      <p:sp>
        <p:nvSpPr>
          <p:cNvPr id="243" name="Google Shape;243;p16"/>
          <p:cNvSpPr txBox="1"/>
          <p:nvPr/>
        </p:nvSpPr>
        <p:spPr>
          <a:xfrm>
            <a:off x="412115" y="3014116"/>
            <a:ext cx="569660" cy="2512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2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d'uso</a:t>
            </a:r>
            <a:endParaRPr/>
          </a:p>
        </p:txBody>
      </p:sp>
      <p:sp>
        <p:nvSpPr>
          <p:cNvPr id="244" name="Google Shape;244;p16"/>
          <p:cNvSpPr txBox="1"/>
          <p:nvPr/>
        </p:nvSpPr>
        <p:spPr>
          <a:xfrm>
            <a:off x="2710815" y="3017895"/>
            <a:ext cx="1713837" cy="4281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presentato nei tempi</a:t>
            </a:r>
            <a:endParaRPr/>
          </a:p>
          <a:p>
            <a:pPr indent="0" lvl="0" marL="0" marR="0" rtl="0" algn="l">
              <a:lnSpc>
                <a:spcPct val="105925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previsti</a:t>
            </a:r>
            <a:endParaRPr/>
          </a:p>
        </p:txBody>
      </p:sp>
      <p:sp>
        <p:nvSpPr>
          <p:cNvPr id="245" name="Google Shape;245;p16"/>
          <p:cNvSpPr txBox="1"/>
          <p:nvPr/>
        </p:nvSpPr>
        <p:spPr>
          <a:xfrm>
            <a:off x="412115" y="3424917"/>
            <a:ext cx="1401990" cy="5997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(OBBLIGATORIO)</a:t>
            </a:r>
            <a:endParaRPr/>
          </a:p>
          <a:p>
            <a:pPr indent="0" lvl="0" marL="0" marR="0" rtl="0" algn="l">
              <a:lnSpc>
                <a:spcPct val="120307"/>
              </a:lnSpc>
              <a:spcBef>
                <a:spcPts val="1218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endParaRPr/>
          </a:p>
        </p:txBody>
      </p:sp>
      <p:sp>
        <p:nvSpPr>
          <p:cNvPr id="246" name="Google Shape;246;p16"/>
          <p:cNvSpPr txBox="1"/>
          <p:nvPr/>
        </p:nvSpPr>
        <p:spPr>
          <a:xfrm>
            <a:off x="2710815" y="3780403"/>
            <a:ext cx="1954301" cy="10054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 di valutazione, che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può integrare casi di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studio in cui i discenti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devono dimostrare la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loro conoscenza pratica.</a:t>
            </a:r>
            <a:endParaRPr/>
          </a:p>
        </p:txBody>
      </p:sp>
      <p:sp>
        <p:nvSpPr>
          <p:cNvPr id="247" name="Google Shape;247;p16"/>
          <p:cNvSpPr txBox="1"/>
          <p:nvPr/>
        </p:nvSpPr>
        <p:spPr>
          <a:xfrm>
            <a:off x="4772025" y="3781089"/>
            <a:ext cx="2470738" cy="4281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presenza dei formatori (circa</a:t>
            </a:r>
            <a:endParaRPr/>
          </a:p>
          <a:p>
            <a:pPr indent="0" lvl="0" marL="0" marR="0" rtl="0" algn="l">
              <a:lnSpc>
                <a:spcPct val="105925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10-15 minuti)</a:t>
            </a:r>
            <a:endParaRPr/>
          </a:p>
        </p:txBody>
      </p:sp>
      <p:sp>
        <p:nvSpPr>
          <p:cNvPr id="248" name="Google Shape;248;p16"/>
          <p:cNvSpPr txBox="1"/>
          <p:nvPr/>
        </p:nvSpPr>
        <p:spPr>
          <a:xfrm>
            <a:off x="412115" y="4607224"/>
            <a:ext cx="1401990" cy="24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(OBBLIGATORIO)</a:t>
            </a:r>
            <a:endParaRPr/>
          </a:p>
        </p:txBody>
      </p:sp>
      <p:sp>
        <p:nvSpPr>
          <p:cNvPr id="249" name="Google Shape;249;p16"/>
          <p:cNvSpPr txBox="1"/>
          <p:nvPr/>
        </p:nvSpPr>
        <p:spPr>
          <a:xfrm>
            <a:off x="91440" y="6458261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7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55" name="Google Shape;255;p17"/>
          <p:cNvSpPr txBox="1"/>
          <p:nvPr/>
        </p:nvSpPr>
        <p:spPr>
          <a:xfrm>
            <a:off x="887730" y="244674"/>
            <a:ext cx="4253046" cy="968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Conoscenze di base e</a:t>
            </a:r>
            <a:endParaRPr/>
          </a:p>
          <a:p>
            <a:pPr indent="0" lvl="0" marL="0" marR="0" rtl="0" algn="l">
              <a:lnSpc>
                <a:spcPct val="104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prerequisiti</a:t>
            </a:r>
            <a:endParaRPr/>
          </a:p>
        </p:txBody>
      </p:sp>
      <p:sp>
        <p:nvSpPr>
          <p:cNvPr id="256" name="Google Shape;256;p17"/>
          <p:cNvSpPr txBox="1"/>
          <p:nvPr/>
        </p:nvSpPr>
        <p:spPr>
          <a:xfrm>
            <a:off x="892810" y="1784754"/>
            <a:ext cx="3625710" cy="4900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6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Conoscenze di base:</a:t>
            </a:r>
            <a:endParaRPr/>
          </a:p>
        </p:txBody>
      </p:sp>
      <p:sp>
        <p:nvSpPr>
          <p:cNvPr id="257" name="Google Shape;257;p17"/>
          <p:cNvSpPr txBox="1"/>
          <p:nvPr/>
        </p:nvSpPr>
        <p:spPr>
          <a:xfrm>
            <a:off x="911860" y="2399170"/>
            <a:ext cx="4610498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Conoscenza dei fondamenti di cybersecurity</a:t>
            </a:r>
            <a:endParaRPr/>
          </a:p>
        </p:txBody>
      </p:sp>
      <p:sp>
        <p:nvSpPr>
          <p:cNvPr id="258" name="Google Shape;258;p17"/>
          <p:cNvSpPr txBox="1"/>
          <p:nvPr/>
        </p:nvSpPr>
        <p:spPr>
          <a:xfrm>
            <a:off x="892810" y="3506130"/>
            <a:ext cx="1997814" cy="459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Prerequisiti:</a:t>
            </a:r>
            <a:endParaRPr/>
          </a:p>
        </p:txBody>
      </p:sp>
      <p:sp>
        <p:nvSpPr>
          <p:cNvPr id="259" name="Google Shape;259;p17"/>
          <p:cNvSpPr txBox="1"/>
          <p:nvPr/>
        </p:nvSpPr>
        <p:spPr>
          <a:xfrm>
            <a:off x="911860" y="4118103"/>
            <a:ext cx="6571912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Conoscenza di base degli elementi essenziali di IT e cybersecurity</a:t>
            </a:r>
            <a:endParaRPr/>
          </a:p>
        </p:txBody>
      </p:sp>
      <p:sp>
        <p:nvSpPr>
          <p:cNvPr id="260" name="Google Shape;260;p17"/>
          <p:cNvSpPr txBox="1"/>
          <p:nvPr/>
        </p:nvSpPr>
        <p:spPr>
          <a:xfrm>
            <a:off x="91440" y="6344519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8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66" name="Google Shape;266;p18"/>
          <p:cNvSpPr txBox="1"/>
          <p:nvPr/>
        </p:nvSpPr>
        <p:spPr>
          <a:xfrm>
            <a:off x="887730" y="244674"/>
            <a:ext cx="4662590" cy="968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Strumenti tecnici e altri</a:t>
            </a:r>
            <a:endParaRPr/>
          </a:p>
          <a:p>
            <a:pPr indent="0" lvl="0" marL="0" marR="0" rtl="0" algn="l">
              <a:lnSpc>
                <a:spcPct val="104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requisiti</a:t>
            </a:r>
            <a:endParaRPr/>
          </a:p>
        </p:txBody>
      </p:sp>
      <p:sp>
        <p:nvSpPr>
          <p:cNvPr id="267" name="Google Shape;267;p18"/>
          <p:cNvSpPr txBox="1"/>
          <p:nvPr/>
        </p:nvSpPr>
        <p:spPr>
          <a:xfrm>
            <a:off x="1036955" y="1447999"/>
            <a:ext cx="2950180" cy="4797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Strumenti tecnici</a:t>
            </a:r>
            <a:endParaRPr/>
          </a:p>
        </p:txBody>
      </p:sp>
      <p:sp>
        <p:nvSpPr>
          <p:cNvPr id="268" name="Google Shape;268;p18"/>
          <p:cNvSpPr txBox="1"/>
          <p:nvPr/>
        </p:nvSpPr>
        <p:spPr>
          <a:xfrm>
            <a:off x="1036955" y="2217704"/>
            <a:ext cx="4918579" cy="6925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Computer con accesso a Internet per la connessione</a:t>
            </a:r>
            <a:endParaRPr/>
          </a:p>
          <a:p>
            <a:pPr indent="0" lvl="0" marL="0" marR="0" rtl="0" algn="l">
              <a:lnSpc>
                <a:spcPct val="118875"/>
              </a:lnSpc>
              <a:spcBef>
                <a:spcPts val="1397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Accesso alla piattaforma DCM</a:t>
            </a:r>
            <a:endParaRPr/>
          </a:p>
        </p:txBody>
      </p:sp>
      <p:sp>
        <p:nvSpPr>
          <p:cNvPr id="269" name="Google Shape;269;p18"/>
          <p:cNvSpPr txBox="1"/>
          <p:nvPr/>
        </p:nvSpPr>
        <p:spPr>
          <a:xfrm>
            <a:off x="1036955" y="3044438"/>
            <a:ext cx="3018429" cy="2741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1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Software d'ufficio per i rapporti</a:t>
            </a:r>
            <a:endParaRPr/>
          </a:p>
        </p:txBody>
      </p:sp>
      <p:sp>
        <p:nvSpPr>
          <p:cNvPr id="270" name="Google Shape;270;p18"/>
          <p:cNvSpPr txBox="1"/>
          <p:nvPr/>
        </p:nvSpPr>
        <p:spPr>
          <a:xfrm>
            <a:off x="1036955" y="3604243"/>
            <a:ext cx="2307090" cy="4797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Altri requisiti</a:t>
            </a:r>
            <a:endParaRPr/>
          </a:p>
        </p:txBody>
      </p:sp>
      <p:sp>
        <p:nvSpPr>
          <p:cNvPr id="271" name="Google Shape;271;p18"/>
          <p:cNvSpPr txBox="1"/>
          <p:nvPr/>
        </p:nvSpPr>
        <p:spPr>
          <a:xfrm>
            <a:off x="1070610" y="4201167"/>
            <a:ext cx="3435460" cy="6849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1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15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Volontà di imparare e sperimentare</a:t>
            </a:r>
            <a:endParaRPr/>
          </a:p>
          <a:p>
            <a:pPr indent="0" lvl="0" marL="0" marR="0" rtl="0" algn="l">
              <a:lnSpc>
                <a:spcPct val="118875"/>
              </a:lnSpc>
              <a:spcBef>
                <a:spcPts val="1332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15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Partecipazione attiva</a:t>
            </a:r>
            <a:endParaRPr/>
          </a:p>
        </p:txBody>
      </p:sp>
      <p:sp>
        <p:nvSpPr>
          <p:cNvPr id="272" name="Google Shape;272;p18"/>
          <p:cNvSpPr txBox="1"/>
          <p:nvPr/>
        </p:nvSpPr>
        <p:spPr>
          <a:xfrm>
            <a:off x="91440" y="6324224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9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78" name="Google Shape;278;p19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79" name="Google Shape;279;p19"/>
          <p:cNvSpPr txBox="1"/>
          <p:nvPr/>
        </p:nvSpPr>
        <p:spPr>
          <a:xfrm>
            <a:off x="887730" y="244674"/>
            <a:ext cx="5460142" cy="968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Risorse: </a:t>
            </a: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Libri e materiali di</a:t>
            </a:r>
            <a:endParaRPr/>
          </a:p>
          <a:p>
            <a:pPr indent="0" lvl="0" marL="0" marR="0" rtl="0" algn="l">
              <a:lnSpc>
                <a:spcPct val="104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riferimento</a:t>
            </a:r>
            <a:endParaRPr/>
          </a:p>
        </p:txBody>
      </p:sp>
      <p:sp>
        <p:nvSpPr>
          <p:cNvPr id="280" name="Google Shape;280;p19"/>
          <p:cNvSpPr txBox="1"/>
          <p:nvPr/>
        </p:nvSpPr>
        <p:spPr>
          <a:xfrm>
            <a:off x="796290" y="1663954"/>
            <a:ext cx="1503728" cy="2163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ENISA, CIRAS, 2024</a:t>
            </a:r>
            <a:endParaRPr/>
          </a:p>
        </p:txBody>
      </p:sp>
      <p:sp>
        <p:nvSpPr>
          <p:cNvPr id="281" name="Google Shape;281;p19"/>
          <p:cNvSpPr txBox="1"/>
          <p:nvPr/>
        </p:nvSpPr>
        <p:spPr>
          <a:xfrm>
            <a:off x="1070610" y="1843626"/>
            <a:ext cx="2066521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URL: </a:t>
            </a:r>
            <a:r>
              <a:rPr lang="en-US" sz="10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https://ciras.enisa.europa.eu</a:t>
            </a:r>
            <a:endParaRPr/>
          </a:p>
        </p:txBody>
      </p:sp>
      <p:sp>
        <p:nvSpPr>
          <p:cNvPr id="282" name="Google Shape;282;p19"/>
          <p:cNvSpPr txBox="1"/>
          <p:nvPr/>
        </p:nvSpPr>
        <p:spPr>
          <a:xfrm>
            <a:off x="796290" y="2157349"/>
            <a:ext cx="1893818" cy="380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MITRA, MITRA CVE, 2024</a:t>
            </a:r>
            <a:endParaRPr/>
          </a:p>
          <a:p>
            <a:pPr indent="0" lvl="0" marL="274320" marR="0" rtl="0" algn="l">
              <a:lnSpc>
                <a:spcPct val="122000"/>
              </a:lnSpc>
              <a:spcBef>
                <a:spcPts val="11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URL: </a:t>
            </a:r>
            <a:r>
              <a:rPr lang="en-US" sz="10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https://cve.mitre.org</a:t>
            </a:r>
            <a:endParaRPr/>
          </a:p>
        </p:txBody>
      </p:sp>
      <p:sp>
        <p:nvSpPr>
          <p:cNvPr id="283" name="Google Shape;283;p19"/>
          <p:cNvSpPr txBox="1"/>
          <p:nvPr/>
        </p:nvSpPr>
        <p:spPr>
          <a:xfrm>
            <a:off x="796290" y="2642489"/>
            <a:ext cx="2884763" cy="2163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Fonte della figura: MITRE, MITRE CVE, 2024</a:t>
            </a:r>
            <a:endParaRPr/>
          </a:p>
        </p:txBody>
      </p:sp>
      <p:sp>
        <p:nvSpPr>
          <p:cNvPr id="284" name="Google Shape;284;p19"/>
          <p:cNvSpPr txBox="1"/>
          <p:nvPr/>
        </p:nvSpPr>
        <p:spPr>
          <a:xfrm>
            <a:off x="1070610" y="2819138"/>
            <a:ext cx="3930374" cy="2077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9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URL: </a:t>
            </a:r>
            <a:r>
              <a:rPr lang="en-US" sz="10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https://cve.mitre.org/cgi-bin/cvekey.cgi?keyword=modbus</a:t>
            </a:r>
            <a:endParaRPr/>
          </a:p>
        </p:txBody>
      </p:sp>
      <p:sp>
        <p:nvSpPr>
          <p:cNvPr id="285" name="Google Shape;285;p19"/>
          <p:cNvSpPr txBox="1"/>
          <p:nvPr/>
        </p:nvSpPr>
        <p:spPr>
          <a:xfrm>
            <a:off x="796290" y="3123362"/>
            <a:ext cx="1825920" cy="3736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Fonte: NIST, NVD, 2024</a:t>
            </a:r>
            <a:endParaRPr/>
          </a:p>
          <a:p>
            <a:pPr indent="0" lvl="0" marL="274320" marR="0" rtl="0" algn="l">
              <a:lnSpc>
                <a:spcPct val="12047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URL: </a:t>
            </a:r>
            <a:r>
              <a:rPr lang="en-US" sz="10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https://nvd.nist.gov</a:t>
            </a:r>
            <a:endParaRPr/>
          </a:p>
        </p:txBody>
      </p:sp>
      <p:sp>
        <p:nvSpPr>
          <p:cNvPr id="286" name="Google Shape;286;p19"/>
          <p:cNvSpPr txBox="1"/>
          <p:nvPr/>
        </p:nvSpPr>
        <p:spPr>
          <a:xfrm>
            <a:off x="796290" y="3597707"/>
            <a:ext cx="5859406" cy="513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Zografopoulos, Ioannis, Nikos D. Hatziargyriou e Charalambos Konstantinou. "Prospettive di</a:t>
            </a:r>
            <a:endParaRPr/>
          </a:p>
          <a:p>
            <a:pPr indent="0" lvl="0" marL="274320" marR="0" rtl="0" algn="l">
              <a:lnSpc>
                <a:spcPct val="112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cybersicurezza delle risorse energetiche distribuite: Vulnerabilità, attacchi, impatti e</a:t>
            </a:r>
            <a:endParaRPr/>
          </a:p>
          <a:p>
            <a:pPr indent="0" lvl="0" marL="274320" marR="0" rtl="0" algn="l">
              <a:lnSpc>
                <a:spcPct val="112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mitigazioni", IEEE Systems Journal (2023).</a:t>
            </a:r>
            <a:endParaRPr/>
          </a:p>
        </p:txBody>
      </p:sp>
      <p:sp>
        <p:nvSpPr>
          <p:cNvPr id="287" name="Google Shape;287;p19"/>
          <p:cNvSpPr txBox="1"/>
          <p:nvPr/>
        </p:nvSpPr>
        <p:spPr>
          <a:xfrm>
            <a:off x="91440" y="6388931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/>
          <p:nvPr/>
        </p:nvSpPr>
        <p:spPr>
          <a:xfrm>
            <a:off x="0" y="0"/>
            <a:ext cx="11097768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2" name="Google Shape;32;p2"/>
          <p:cNvSpPr txBox="1"/>
          <p:nvPr/>
        </p:nvSpPr>
        <p:spPr>
          <a:xfrm>
            <a:off x="6514465" y="941202"/>
            <a:ext cx="4101824" cy="6804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6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Riconoscimento</a:t>
            </a:r>
            <a:endParaRPr/>
          </a:p>
        </p:txBody>
      </p:sp>
      <p:sp>
        <p:nvSpPr>
          <p:cNvPr id="33" name="Google Shape;33;p2"/>
          <p:cNvSpPr txBox="1"/>
          <p:nvPr/>
        </p:nvSpPr>
        <p:spPr>
          <a:xfrm>
            <a:off x="6514465" y="2139983"/>
            <a:ext cx="223539" cy="265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/>
          </a:p>
        </p:txBody>
      </p:sp>
      <p:sp>
        <p:nvSpPr>
          <p:cNvPr id="34" name="Google Shape;34;p2"/>
          <p:cNvSpPr txBox="1"/>
          <p:nvPr/>
        </p:nvSpPr>
        <p:spPr>
          <a:xfrm>
            <a:off x="6857365" y="2135446"/>
            <a:ext cx="5115588" cy="4998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Co-finanziato dall'Unione Europea. I punti di vista e le</a:t>
            </a:r>
            <a:endParaRPr/>
          </a:p>
          <a:p>
            <a:pPr indent="0" lvl="0" marL="0" marR="0" rtl="0" algn="l">
              <a:lnSpc>
                <a:spcPct val="1118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opinioni espresse sono tuttavia esclusivamente quelli</a:t>
            </a:r>
            <a:endParaRPr/>
          </a:p>
        </p:txBody>
      </p:sp>
      <p:sp>
        <p:nvSpPr>
          <p:cNvPr id="35" name="Google Shape;35;p2"/>
          <p:cNvSpPr txBox="1"/>
          <p:nvPr/>
        </p:nvSpPr>
        <p:spPr>
          <a:xfrm>
            <a:off x="6857365" y="2575679"/>
            <a:ext cx="1077535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dell'autore</a:t>
            </a:r>
            <a:endParaRPr/>
          </a:p>
        </p:txBody>
      </p:sp>
      <p:sp>
        <p:nvSpPr>
          <p:cNvPr id="36" name="Google Shape;36;p2"/>
          <p:cNvSpPr txBox="1"/>
          <p:nvPr/>
        </p:nvSpPr>
        <p:spPr>
          <a:xfrm>
            <a:off x="8076336" y="2575679"/>
            <a:ext cx="261078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37" name="Google Shape;37;p2"/>
          <p:cNvSpPr txBox="1"/>
          <p:nvPr/>
        </p:nvSpPr>
        <p:spPr>
          <a:xfrm>
            <a:off x="8478939" y="2575679"/>
            <a:ext cx="1380942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degli autori</a:t>
            </a:r>
            <a:endParaRPr/>
          </a:p>
        </p:txBody>
      </p:sp>
      <p:sp>
        <p:nvSpPr>
          <p:cNvPr id="38" name="Google Shape;38;p2"/>
          <p:cNvSpPr txBox="1"/>
          <p:nvPr/>
        </p:nvSpPr>
        <p:spPr>
          <a:xfrm>
            <a:off x="10001466" y="2575679"/>
            <a:ext cx="253529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/>
          </a:p>
        </p:txBody>
      </p:sp>
      <p:sp>
        <p:nvSpPr>
          <p:cNvPr id="39" name="Google Shape;39;p2"/>
          <p:cNvSpPr txBox="1"/>
          <p:nvPr/>
        </p:nvSpPr>
        <p:spPr>
          <a:xfrm>
            <a:off x="10396513" y="2575679"/>
            <a:ext cx="1576485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 riflettono</a:t>
            </a:r>
            <a:endParaRPr/>
          </a:p>
        </p:txBody>
      </p:sp>
      <p:sp>
        <p:nvSpPr>
          <p:cNvPr id="40" name="Google Shape;40;p2"/>
          <p:cNvSpPr txBox="1"/>
          <p:nvPr/>
        </p:nvSpPr>
        <p:spPr>
          <a:xfrm>
            <a:off x="6857365" y="2795795"/>
            <a:ext cx="5115548" cy="7199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necessariamente quelli dell'Unione Europea o di HADEA.</a:t>
            </a:r>
            <a:endParaRPr/>
          </a:p>
          <a:p>
            <a:pPr indent="0" lvl="0" marL="0" marR="0" rtl="0" algn="l">
              <a:lnSpc>
                <a:spcPct val="1118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Né l'Unione Europea né l'autorità che ha concesso il</a:t>
            </a:r>
            <a:endParaRPr/>
          </a:p>
          <a:p>
            <a:pPr indent="0" lvl="0" marL="0" marR="0" rtl="0" algn="l">
              <a:lnSpc>
                <a:spcPct val="111806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finanziamento possono essere ritenute responsabili.</a:t>
            </a:r>
            <a:endParaRPr/>
          </a:p>
        </p:txBody>
      </p:sp>
      <p:sp>
        <p:nvSpPr>
          <p:cNvPr id="41" name="Google Shape;41;p2"/>
          <p:cNvSpPr txBox="1"/>
          <p:nvPr/>
        </p:nvSpPr>
        <p:spPr>
          <a:xfrm>
            <a:off x="6514465" y="3529109"/>
            <a:ext cx="223539" cy="265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/>
          </a:p>
        </p:txBody>
      </p:sp>
      <p:sp>
        <p:nvSpPr>
          <p:cNvPr id="42" name="Google Shape;42;p2"/>
          <p:cNvSpPr txBox="1"/>
          <p:nvPr/>
        </p:nvSpPr>
        <p:spPr>
          <a:xfrm>
            <a:off x="6856730" y="3524572"/>
            <a:ext cx="3067804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Accordo di progetto n. 101083594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0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93" name="Google Shape;293;p20"/>
          <p:cNvSpPr txBox="1"/>
          <p:nvPr/>
        </p:nvSpPr>
        <p:spPr>
          <a:xfrm>
            <a:off x="812800" y="329396"/>
            <a:ext cx="5969384" cy="14485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Registrazione: </a:t>
            </a: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</a:t>
            </a:r>
            <a:endParaRPr/>
          </a:p>
          <a:p>
            <a:pPr indent="0" lvl="0" marL="0" marR="0" rtl="0" algn="l">
              <a:lnSpc>
                <a:spcPct val="1030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registrarsi e altre informazioni</a:t>
            </a:r>
            <a:endParaRPr/>
          </a:p>
          <a:p>
            <a:pPr indent="0" lvl="0" marL="0" marR="0" rtl="0" algn="l">
              <a:lnSpc>
                <a:spcPct val="111147"/>
              </a:lnSpc>
              <a:spcBef>
                <a:spcPts val="44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informazioni pratiche</a:t>
            </a:r>
            <a:endParaRPr/>
          </a:p>
        </p:txBody>
      </p:sp>
      <p:sp>
        <p:nvSpPr>
          <p:cNvPr id="294" name="Google Shape;294;p20"/>
          <p:cNvSpPr txBox="1"/>
          <p:nvPr/>
        </p:nvSpPr>
        <p:spPr>
          <a:xfrm>
            <a:off x="910590" y="2684233"/>
            <a:ext cx="5454109" cy="10811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Il processo di registrazione specifico può variare 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seconda dell'ente di formazione, dell'istituzione 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delle condizioni di accesso stabilite per ciascun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modulo di .</a:t>
            </a:r>
            <a:endParaRPr/>
          </a:p>
        </p:txBody>
      </p:sp>
      <p:sp>
        <p:nvSpPr>
          <p:cNvPr id="295" name="Google Shape;295;p20"/>
          <p:cNvSpPr txBox="1"/>
          <p:nvPr/>
        </p:nvSpPr>
        <p:spPr>
          <a:xfrm>
            <a:off x="910590" y="3855274"/>
            <a:ext cx="5905601" cy="5776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Tuttavia, le fasi generali sono esplicitamente descritte</a:t>
            </a:r>
            <a:endParaRPr/>
          </a:p>
          <a:p>
            <a:pPr indent="0" lvl="0" marL="0" marR="0" rtl="0" algn="l">
              <a:lnSpc>
                <a:spcPct val="967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nella piattaforma DCM.</a:t>
            </a:r>
            <a:endParaRPr/>
          </a:p>
        </p:txBody>
      </p:sp>
      <p:sp>
        <p:nvSpPr>
          <p:cNvPr id="296" name="Google Shape;296;p20"/>
          <p:cNvSpPr txBox="1"/>
          <p:nvPr/>
        </p:nvSpPr>
        <p:spPr>
          <a:xfrm>
            <a:off x="91440" y="6273259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02" name="Google Shape;302;p21"/>
          <p:cNvSpPr/>
          <p:nvPr/>
        </p:nvSpPr>
        <p:spPr>
          <a:xfrm>
            <a:off x="796315" y="0"/>
            <a:ext cx="11392629" cy="68580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03" name="Google Shape;303;p21"/>
          <p:cNvSpPr txBox="1"/>
          <p:nvPr/>
        </p:nvSpPr>
        <p:spPr>
          <a:xfrm>
            <a:off x="887730" y="360002"/>
            <a:ext cx="4073845" cy="10922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5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Connettersi con CyberSecPro:</a:t>
            </a:r>
            <a:endParaRPr/>
          </a:p>
          <a:p>
            <a:pPr indent="0" lvl="0" marL="0" marR="0" rtl="0" algn="l">
              <a:lnSpc>
                <a:spcPct val="100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registrarsi e altre</a:t>
            </a:r>
            <a:endParaRPr/>
          </a:p>
          <a:p>
            <a:pPr indent="0" lvl="0" marL="0" marR="0" rtl="0" algn="l">
              <a:lnSpc>
                <a:spcPct val="100888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informazioni pratiche</a:t>
            </a:r>
            <a:endParaRPr/>
          </a:p>
        </p:txBody>
      </p:sp>
      <p:sp>
        <p:nvSpPr>
          <p:cNvPr id="304" name="Google Shape;304;p21"/>
          <p:cNvSpPr txBox="1"/>
          <p:nvPr/>
        </p:nvSpPr>
        <p:spPr>
          <a:xfrm>
            <a:off x="887730" y="2169783"/>
            <a:ext cx="1250742" cy="2973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6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sz="1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Sito web:</a:t>
            </a:r>
            <a:endParaRPr/>
          </a:p>
        </p:txBody>
      </p:sp>
      <p:sp>
        <p:nvSpPr>
          <p:cNvPr id="305" name="Google Shape;305;p21"/>
          <p:cNvSpPr txBox="1"/>
          <p:nvPr/>
        </p:nvSpPr>
        <p:spPr>
          <a:xfrm>
            <a:off x="1228509" y="2423599"/>
            <a:ext cx="2767582" cy="285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www.cybersecpro-project.eu</a:t>
            </a:r>
            <a:endParaRPr/>
          </a:p>
        </p:txBody>
      </p:sp>
      <p:sp>
        <p:nvSpPr>
          <p:cNvPr id="306" name="Google Shape;306;p21"/>
          <p:cNvSpPr txBox="1"/>
          <p:nvPr/>
        </p:nvSpPr>
        <p:spPr>
          <a:xfrm>
            <a:off x="887730" y="2827999"/>
            <a:ext cx="1462390" cy="2973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6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 (Twitter):</a:t>
            </a:r>
            <a:endParaRPr/>
          </a:p>
        </p:txBody>
      </p:sp>
      <p:sp>
        <p:nvSpPr>
          <p:cNvPr id="307" name="Google Shape;307;p21"/>
          <p:cNvSpPr txBox="1"/>
          <p:nvPr/>
        </p:nvSpPr>
        <p:spPr>
          <a:xfrm>
            <a:off x="1230630" y="3048821"/>
            <a:ext cx="3325988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6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https://twitter.com/CyberSecPro_eu</a:t>
            </a:r>
            <a:endParaRPr/>
          </a:p>
        </p:txBody>
      </p:sp>
      <p:sp>
        <p:nvSpPr>
          <p:cNvPr id="308" name="Google Shape;308;p21"/>
          <p:cNvSpPr txBox="1"/>
          <p:nvPr/>
        </p:nvSpPr>
        <p:spPr>
          <a:xfrm>
            <a:off x="887730" y="3424759"/>
            <a:ext cx="1268235" cy="2973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6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LinkedIn:</a:t>
            </a:r>
            <a:endParaRPr/>
          </a:p>
        </p:txBody>
      </p:sp>
      <p:sp>
        <p:nvSpPr>
          <p:cNvPr id="309" name="Google Shape;309;p21"/>
          <p:cNvSpPr txBox="1"/>
          <p:nvPr/>
        </p:nvSpPr>
        <p:spPr>
          <a:xfrm>
            <a:off x="1230630" y="3634330"/>
            <a:ext cx="3571782" cy="4745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6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</a:t>
            </a:r>
            <a:r>
              <a:rPr lang="en-US" sz="15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www.linkedin.com/company/cy</a:t>
            </a:r>
            <a:endParaRPr/>
          </a:p>
          <a:p>
            <a:pPr indent="0" lvl="0" marL="0" marR="0" rtl="0" algn="l">
              <a:lnSpc>
                <a:spcPct val="989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bersecpro-euproject/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2">
            <a:hlinkClick r:id="rId3"/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15" name="Google Shape;315;p22"/>
          <p:cNvSpPr txBox="1"/>
          <p:nvPr/>
        </p:nvSpPr>
        <p:spPr>
          <a:xfrm>
            <a:off x="7061200" y="2237474"/>
            <a:ext cx="2228720" cy="8429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7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Grazie</a:t>
            </a:r>
            <a:endParaRPr/>
          </a:p>
        </p:txBody>
      </p:sp>
      <p:sp>
        <p:nvSpPr>
          <p:cNvPr id="316" name="Google Shape;316;p22"/>
          <p:cNvSpPr txBox="1"/>
          <p:nvPr/>
        </p:nvSpPr>
        <p:spPr>
          <a:xfrm>
            <a:off x="7079615" y="3495764"/>
            <a:ext cx="3259870" cy="5403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 avete domande, non esitate a</a:t>
            </a:r>
            <a:endParaRPr/>
          </a:p>
          <a:p>
            <a:pPr indent="0" lvl="0" marL="0" marR="0" rtl="0" algn="l">
              <a:lnSpc>
                <a:spcPct val="1091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contattarci:</a:t>
            </a:r>
            <a:endParaRPr/>
          </a:p>
        </p:txBody>
      </p:sp>
      <p:sp>
        <p:nvSpPr>
          <p:cNvPr id="317" name="Google Shape;317;p22"/>
          <p:cNvSpPr txBox="1"/>
          <p:nvPr/>
        </p:nvSpPr>
        <p:spPr>
          <a:xfrm>
            <a:off x="7079615" y="4258211"/>
            <a:ext cx="1814925" cy="285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Cristina Alcaraz</a:t>
            </a:r>
            <a:endParaRPr/>
          </a:p>
        </p:txBody>
      </p:sp>
      <p:sp>
        <p:nvSpPr>
          <p:cNvPr id="318" name="Google Shape;318;p22"/>
          <p:cNvSpPr txBox="1"/>
          <p:nvPr/>
        </p:nvSpPr>
        <p:spPr>
          <a:xfrm>
            <a:off x="7365365" y="4486131"/>
            <a:ext cx="1626643" cy="285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alcaraz@uma.es</a:t>
            </a:r>
            <a:endParaRPr/>
          </a:p>
        </p:txBody>
      </p:sp>
      <p:sp>
        <p:nvSpPr>
          <p:cNvPr id="319" name="Google Shape;319;p22"/>
          <p:cNvSpPr txBox="1"/>
          <p:nvPr/>
        </p:nvSpPr>
        <p:spPr>
          <a:xfrm>
            <a:off x="118745" y="6353638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8" name="Google Shape;48;p3"/>
          <p:cNvSpPr txBox="1"/>
          <p:nvPr/>
        </p:nvSpPr>
        <p:spPr>
          <a:xfrm>
            <a:off x="887730" y="244674"/>
            <a:ext cx="5940867" cy="968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Protezione delle stazioni di</a:t>
            </a:r>
            <a:endParaRPr/>
          </a:p>
          <a:p>
            <a:pPr indent="0" lvl="0" marL="0" marR="0" rtl="0" algn="l">
              <a:lnSpc>
                <a:spcPct val="104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ricarica da minacce specifiche</a:t>
            </a:r>
            <a:endParaRPr/>
          </a:p>
        </p:txBody>
      </p:sp>
      <p:sp>
        <p:nvSpPr>
          <p:cNvPr id="49" name="Google Shape;49;p3"/>
          <p:cNvSpPr txBox="1"/>
          <p:nvPr/>
        </p:nvSpPr>
        <p:spPr>
          <a:xfrm>
            <a:off x="1642745" y="1658829"/>
            <a:ext cx="5492376" cy="3214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5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Obiettivi: Chi-Cosa-Perché è necessario partecipare a</a:t>
            </a:r>
            <a:endParaRPr/>
          </a:p>
        </p:txBody>
      </p:sp>
      <p:sp>
        <p:nvSpPr>
          <p:cNvPr id="50" name="Google Shape;50;p3"/>
          <p:cNvSpPr txBox="1"/>
          <p:nvPr/>
        </p:nvSpPr>
        <p:spPr>
          <a:xfrm>
            <a:off x="928370" y="1756786"/>
            <a:ext cx="685984" cy="28110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507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o1.</a:t>
            </a:r>
            <a:endParaRPr/>
          </a:p>
          <a:p>
            <a:pPr indent="0" lvl="0" marL="0" marR="0" rtl="0" algn="l">
              <a:lnSpc>
                <a:spcPct val="122000"/>
              </a:lnSpc>
              <a:spcBef>
                <a:spcPts val="824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o2.</a:t>
            </a:r>
            <a:endParaRPr/>
          </a:p>
          <a:p>
            <a:pPr indent="0" lvl="0" marL="0" marR="0" rtl="0" algn="l">
              <a:lnSpc>
                <a:spcPct val="122689"/>
              </a:lnSpc>
              <a:spcBef>
                <a:spcPts val="1136"/>
              </a:spcBef>
              <a:spcAft>
                <a:spcPts val="0"/>
              </a:spcAft>
              <a:buNone/>
            </a:pPr>
            <a:r>
              <a:rPr lang="en-US" sz="290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o3.</a:t>
            </a:r>
            <a:endParaRPr/>
          </a:p>
          <a:p>
            <a:pPr indent="0" lvl="0" marL="0" marR="0" rtl="0" algn="l">
              <a:lnSpc>
                <a:spcPct val="121285"/>
              </a:lnSpc>
              <a:spcBef>
                <a:spcPts val="1219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o4.</a:t>
            </a:r>
            <a:endParaRPr/>
          </a:p>
          <a:p>
            <a:pPr indent="0" lvl="0" marL="0" marR="0" rtl="0" algn="l">
              <a:lnSpc>
                <a:spcPct val="122000"/>
              </a:lnSpc>
              <a:spcBef>
                <a:spcPts val="1216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o5.</a:t>
            </a:r>
            <a:endParaRPr/>
          </a:p>
        </p:txBody>
      </p:sp>
      <p:sp>
        <p:nvSpPr>
          <p:cNvPr id="51" name="Google Shape;51;p3"/>
          <p:cNvSpPr txBox="1"/>
          <p:nvPr/>
        </p:nvSpPr>
        <p:spPr>
          <a:xfrm>
            <a:off x="1642745" y="1864188"/>
            <a:ext cx="2031219" cy="3214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5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questa formazione</a:t>
            </a:r>
            <a:endParaRPr/>
          </a:p>
        </p:txBody>
      </p:sp>
      <p:sp>
        <p:nvSpPr>
          <p:cNvPr id="52" name="Google Shape;52;p3"/>
          <p:cNvSpPr txBox="1"/>
          <p:nvPr/>
        </p:nvSpPr>
        <p:spPr>
          <a:xfrm>
            <a:off x="1516303" y="2451759"/>
            <a:ext cx="5220347" cy="15212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2545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Logistica della formazione: Quando-Dove-Come</a:t>
            </a:r>
            <a:endParaRPr/>
          </a:p>
          <a:p>
            <a:pPr indent="0" lvl="0" marL="50914" marR="0" rtl="0" algn="l">
              <a:lnSpc>
                <a:spcPct val="120799"/>
              </a:lnSpc>
              <a:spcBef>
                <a:spcPts val="2271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Risultati dell'apprendimento</a:t>
            </a:r>
            <a:endParaRPr/>
          </a:p>
          <a:p>
            <a:pPr indent="0" lvl="0" marL="0" marR="0" rtl="0" algn="l">
              <a:lnSpc>
                <a:spcPct val="121421"/>
              </a:lnSpc>
              <a:spcBef>
                <a:spcPts val="232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Schemi di formazione</a:t>
            </a:r>
            <a:endParaRPr/>
          </a:p>
        </p:txBody>
      </p:sp>
      <p:sp>
        <p:nvSpPr>
          <p:cNvPr id="53" name="Google Shape;53;p3"/>
          <p:cNvSpPr txBox="1"/>
          <p:nvPr/>
        </p:nvSpPr>
        <p:spPr>
          <a:xfrm>
            <a:off x="1541754" y="4230369"/>
            <a:ext cx="2396183" cy="338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Dettagli degli esercizi</a:t>
            </a:r>
            <a:endParaRPr/>
          </a:p>
        </p:txBody>
      </p:sp>
      <p:sp>
        <p:nvSpPr>
          <p:cNvPr id="54" name="Google Shape;54;p3"/>
          <p:cNvSpPr txBox="1"/>
          <p:nvPr/>
        </p:nvSpPr>
        <p:spPr>
          <a:xfrm>
            <a:off x="912495" y="4770319"/>
            <a:ext cx="664334" cy="10736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o6.</a:t>
            </a:r>
            <a:endParaRPr/>
          </a:p>
          <a:p>
            <a:pPr indent="0" lvl="0" marL="0" marR="0" rtl="0" algn="l">
              <a:lnSpc>
                <a:spcPct val="122000"/>
              </a:lnSpc>
              <a:spcBef>
                <a:spcPts val="1199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o7.</a:t>
            </a:r>
            <a:endParaRPr/>
          </a:p>
        </p:txBody>
      </p:sp>
      <p:sp>
        <p:nvSpPr>
          <p:cNvPr id="55" name="Google Shape;55;p3"/>
          <p:cNvSpPr txBox="1"/>
          <p:nvPr/>
        </p:nvSpPr>
        <p:spPr>
          <a:xfrm>
            <a:off x="1660740" y="4912562"/>
            <a:ext cx="3346875" cy="338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Informazioni e requisiti pratici</a:t>
            </a:r>
            <a:endParaRPr/>
          </a:p>
        </p:txBody>
      </p:sp>
      <p:sp>
        <p:nvSpPr>
          <p:cNvPr id="56" name="Google Shape;56;p3"/>
          <p:cNvSpPr txBox="1"/>
          <p:nvPr/>
        </p:nvSpPr>
        <p:spPr>
          <a:xfrm>
            <a:off x="1525879" y="5506490"/>
            <a:ext cx="4576644" cy="338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Informazioni sulla registrazione e contatti</a:t>
            </a:r>
            <a:endParaRPr/>
          </a:p>
        </p:txBody>
      </p:sp>
      <p:sp>
        <p:nvSpPr>
          <p:cNvPr id="57" name="Google Shape;57;p3"/>
          <p:cNvSpPr txBox="1"/>
          <p:nvPr/>
        </p:nvSpPr>
        <p:spPr>
          <a:xfrm>
            <a:off x="91440" y="6170542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3" name="Google Shape;63;p4"/>
          <p:cNvSpPr txBox="1"/>
          <p:nvPr/>
        </p:nvSpPr>
        <p:spPr>
          <a:xfrm>
            <a:off x="3300094" y="472663"/>
            <a:ext cx="5949950" cy="13908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550545" marR="0" rtl="0" algn="l">
              <a:lnSpc>
                <a:spcPct val="1116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Obiettivi: </a:t>
            </a:r>
            <a:r>
              <a:rPr lang="en-US" sz="32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Chi-Cosa-Perch</a:t>
            </a:r>
            <a:r>
              <a:rPr lang="en-US" sz="32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 è</a:t>
            </a:r>
            <a:endParaRPr/>
          </a:p>
          <a:p>
            <a:pPr indent="0" lvl="0" marL="0" marR="0" rtl="0" algn="l">
              <a:lnSpc>
                <a:spcPct val="1082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necessario partecipare a questa</a:t>
            </a:r>
            <a:endParaRPr/>
          </a:p>
          <a:p>
            <a:pPr indent="0" lvl="0" marL="0" marR="0" rtl="0" algn="l">
              <a:lnSpc>
                <a:spcPct val="107784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formazione</a:t>
            </a:r>
            <a:endParaRPr/>
          </a:p>
        </p:txBody>
      </p:sp>
      <p:sp>
        <p:nvSpPr>
          <p:cNvPr id="64" name="Google Shape;64;p4"/>
          <p:cNvSpPr txBox="1"/>
          <p:nvPr/>
        </p:nvSpPr>
        <p:spPr>
          <a:xfrm>
            <a:off x="2421585" y="2649056"/>
            <a:ext cx="8034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</a:t>
            </a:r>
            <a:endParaRPr/>
          </a:p>
        </p:txBody>
      </p:sp>
      <p:sp>
        <p:nvSpPr>
          <p:cNvPr id="65" name="Google Shape;65;p4"/>
          <p:cNvSpPr txBox="1"/>
          <p:nvPr/>
        </p:nvSpPr>
        <p:spPr>
          <a:xfrm>
            <a:off x="5697779" y="2655139"/>
            <a:ext cx="917173" cy="3480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9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COSA</a:t>
            </a:r>
            <a:endParaRPr/>
          </a:p>
        </p:txBody>
      </p:sp>
      <p:sp>
        <p:nvSpPr>
          <p:cNvPr id="66" name="Google Shape;66;p4"/>
          <p:cNvSpPr txBox="1"/>
          <p:nvPr/>
        </p:nvSpPr>
        <p:spPr>
          <a:xfrm>
            <a:off x="8896769" y="2642718"/>
            <a:ext cx="1216475" cy="37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27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PERCH</a:t>
            </a:r>
            <a:r>
              <a:rPr lang="en-US" sz="22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É</a:t>
            </a:r>
            <a:endParaRPr/>
          </a:p>
        </p:txBody>
      </p:sp>
      <p:sp>
        <p:nvSpPr>
          <p:cNvPr id="67" name="Google Shape;67;p4"/>
          <p:cNvSpPr txBox="1"/>
          <p:nvPr/>
        </p:nvSpPr>
        <p:spPr>
          <a:xfrm>
            <a:off x="1628724" y="3110414"/>
            <a:ext cx="2381438" cy="17645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37452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Chiunque sia interessato a</a:t>
            </a:r>
            <a:endParaRPr/>
          </a:p>
          <a:p>
            <a:pPr indent="0" lvl="0" marL="50825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conoscere la valutazione e la</a:t>
            </a:r>
            <a:endParaRPr/>
          </a:p>
          <a:p>
            <a:pPr indent="0" lvl="0" marL="37261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gestione del rischio applicate</a:t>
            </a:r>
            <a:endParaRPr/>
          </a:p>
          <a:p>
            <a:pPr indent="0" lvl="0" marL="9525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 settore energetico, come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manager e dirigenti, ingegneri</a:t>
            </a:r>
            <a:endParaRPr/>
          </a:p>
          <a:p>
            <a:pPr indent="0" lvl="0" marL="105676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industriali e amministratori</a:t>
            </a:r>
            <a:endParaRPr/>
          </a:p>
          <a:p>
            <a:pPr indent="0" lvl="0" marL="14846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IT/OT, studenti dell'istruzione</a:t>
            </a:r>
            <a:endParaRPr/>
          </a:p>
          <a:p>
            <a:pPr indent="0" lvl="0" marL="208267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superiore e aspiranti alla</a:t>
            </a:r>
            <a:endParaRPr/>
          </a:p>
          <a:p>
            <a:pPr indent="0" lvl="0" marL="594068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cybersecurity.</a:t>
            </a:r>
            <a:endParaRPr/>
          </a:p>
        </p:txBody>
      </p:sp>
      <p:sp>
        <p:nvSpPr>
          <p:cNvPr id="68" name="Google Shape;68;p4"/>
          <p:cNvSpPr txBox="1"/>
          <p:nvPr/>
        </p:nvSpPr>
        <p:spPr>
          <a:xfrm>
            <a:off x="5034940" y="3116129"/>
            <a:ext cx="2233938" cy="11952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Stabilisce le basi (anche se a</a:t>
            </a:r>
            <a:endParaRPr/>
          </a:p>
          <a:p>
            <a:pPr indent="0" lvl="0" marL="365721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livello di base) per</a:t>
            </a:r>
            <a:endParaRPr/>
          </a:p>
          <a:p>
            <a:pPr indent="0" lvl="0" marL="10058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comprendere la rilevanza di</a:t>
            </a:r>
            <a:endParaRPr/>
          </a:p>
          <a:p>
            <a:pPr indent="0" lvl="0" marL="52348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cybersecurity in un ambito</a:t>
            </a:r>
            <a:endParaRPr/>
          </a:p>
          <a:p>
            <a:pPr indent="0" lvl="0" marL="293382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specifico del settore</a:t>
            </a:r>
            <a:endParaRPr/>
          </a:p>
          <a:p>
            <a:pPr indent="0" lvl="0" marL="620471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energetico.</a:t>
            </a:r>
            <a:endParaRPr/>
          </a:p>
        </p:txBody>
      </p:sp>
      <p:sp>
        <p:nvSpPr>
          <p:cNvPr id="69" name="Google Shape;69;p4"/>
          <p:cNvSpPr txBox="1"/>
          <p:nvPr/>
        </p:nvSpPr>
        <p:spPr>
          <a:xfrm>
            <a:off x="8385962" y="3135687"/>
            <a:ext cx="2280618" cy="6259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53237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Fornire ai partecipanti le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conoscenze e le competenze</a:t>
            </a:r>
            <a:endParaRPr/>
          </a:p>
          <a:p>
            <a:pPr indent="0" lvl="0" marL="430072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 identificare e</a:t>
            </a:r>
            <a:endParaRPr/>
          </a:p>
        </p:txBody>
      </p:sp>
      <p:sp>
        <p:nvSpPr>
          <p:cNvPr id="70" name="Google Shape;70;p4"/>
          <p:cNvSpPr txBox="1"/>
          <p:nvPr/>
        </p:nvSpPr>
        <p:spPr>
          <a:xfrm>
            <a:off x="8486724" y="3704977"/>
            <a:ext cx="2079025" cy="4361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implementare strategie di</a:t>
            </a:r>
            <a:endParaRPr/>
          </a:p>
          <a:p>
            <a:pPr indent="0" lvl="0" marL="223735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gestione del rischio,</a:t>
            </a:r>
            <a:endParaRPr/>
          </a:p>
        </p:txBody>
      </p:sp>
      <p:sp>
        <p:nvSpPr>
          <p:cNvPr id="71" name="Google Shape;71;p4"/>
          <p:cNvSpPr txBox="1"/>
          <p:nvPr/>
        </p:nvSpPr>
        <p:spPr>
          <a:xfrm>
            <a:off x="8718270" y="4084504"/>
            <a:ext cx="1615982" cy="24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contribuendo così a</a:t>
            </a:r>
            <a:endParaRPr/>
          </a:p>
        </p:txBody>
      </p:sp>
      <p:sp>
        <p:nvSpPr>
          <p:cNvPr id="72" name="Google Shape;72;p4"/>
          <p:cNvSpPr txBox="1"/>
          <p:nvPr/>
        </p:nvSpPr>
        <p:spPr>
          <a:xfrm>
            <a:off x="8380298" y="4274268"/>
            <a:ext cx="2291845" cy="6259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proteggere i sistemi critici, le</a:t>
            </a:r>
            <a:endParaRPr/>
          </a:p>
          <a:p>
            <a:pPr indent="0" lvl="0" marL="67626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loro infrastrutture di rete, i</a:t>
            </a:r>
            <a:endParaRPr/>
          </a:p>
          <a:p>
            <a:pPr indent="0" lvl="0" marL="184797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dati e le risorse critiche.</a:t>
            </a:r>
            <a:endParaRPr/>
          </a:p>
        </p:txBody>
      </p:sp>
      <p:sp>
        <p:nvSpPr>
          <p:cNvPr id="73" name="Google Shape;73;p4"/>
          <p:cNvSpPr txBox="1"/>
          <p:nvPr/>
        </p:nvSpPr>
        <p:spPr>
          <a:xfrm>
            <a:off x="11231576" y="6460470"/>
            <a:ext cx="223204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74" name="Google Shape;74;p4"/>
          <p:cNvSpPr txBox="1"/>
          <p:nvPr/>
        </p:nvSpPr>
        <p:spPr>
          <a:xfrm>
            <a:off x="97155" y="6628199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"/>
          <p:cNvSpPr/>
          <p:nvPr/>
        </p:nvSpPr>
        <p:spPr>
          <a:xfrm>
            <a:off x="4641735" y="1843265"/>
            <a:ext cx="2854321" cy="375425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0" name="Google Shape;80;p5"/>
          <p:cNvSpPr/>
          <p:nvPr/>
        </p:nvSpPr>
        <p:spPr>
          <a:xfrm>
            <a:off x="1318348" y="1843265"/>
            <a:ext cx="2854325" cy="375425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1" name="Google Shape;81;p5"/>
          <p:cNvSpPr/>
          <p:nvPr/>
        </p:nvSpPr>
        <p:spPr>
          <a:xfrm>
            <a:off x="7549375" y="0"/>
            <a:ext cx="3426470" cy="6851903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2" name="Google Shape;82;p5"/>
          <p:cNvSpPr txBox="1"/>
          <p:nvPr/>
        </p:nvSpPr>
        <p:spPr>
          <a:xfrm>
            <a:off x="1469580" y="745818"/>
            <a:ext cx="9395873" cy="4951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CSP Formazione Logistica: </a:t>
            </a:r>
            <a:r>
              <a:rPr lang="en-US" sz="32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Quando-Dove-Come</a:t>
            </a:r>
            <a:endParaRPr/>
          </a:p>
        </p:txBody>
      </p:sp>
      <p:sp>
        <p:nvSpPr>
          <p:cNvPr id="83" name="Google Shape;83;p5"/>
          <p:cNvSpPr txBox="1"/>
          <p:nvPr/>
        </p:nvSpPr>
        <p:spPr>
          <a:xfrm>
            <a:off x="9039504" y="2251304"/>
            <a:ext cx="1020173" cy="3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D87A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</a:t>
            </a:r>
            <a:endParaRPr/>
          </a:p>
        </p:txBody>
      </p:sp>
      <p:sp>
        <p:nvSpPr>
          <p:cNvPr id="84" name="Google Shape;84;p5"/>
          <p:cNvSpPr txBox="1"/>
          <p:nvPr/>
        </p:nvSpPr>
        <p:spPr>
          <a:xfrm>
            <a:off x="2100026" y="2277598"/>
            <a:ext cx="1453840" cy="3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D87A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QUANDO</a:t>
            </a:r>
            <a:endParaRPr/>
          </a:p>
        </p:txBody>
      </p:sp>
      <p:sp>
        <p:nvSpPr>
          <p:cNvPr id="85" name="Google Shape;85;p5"/>
          <p:cNvSpPr txBox="1"/>
          <p:nvPr/>
        </p:nvSpPr>
        <p:spPr>
          <a:xfrm>
            <a:off x="5498985" y="2283681"/>
            <a:ext cx="948671" cy="3480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9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D87A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DOVE</a:t>
            </a:r>
            <a:endParaRPr/>
          </a:p>
        </p:txBody>
      </p:sp>
      <p:sp>
        <p:nvSpPr>
          <p:cNvPr id="86" name="Google Shape;86;p5"/>
          <p:cNvSpPr txBox="1"/>
          <p:nvPr/>
        </p:nvSpPr>
        <p:spPr>
          <a:xfrm>
            <a:off x="1786514" y="2802697"/>
            <a:ext cx="2064408" cy="10054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50342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Poiché il modulo si tiene</a:t>
            </a:r>
            <a:endParaRPr/>
          </a:p>
          <a:p>
            <a:pPr indent="0" lvl="0" marL="102031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più volte, si consiglia di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controllare la piattaforma</a:t>
            </a:r>
            <a:endParaRPr/>
          </a:p>
          <a:p>
            <a:pPr indent="0" lvl="0" marL="138379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CyberSecPro DCM per</a:t>
            </a:r>
            <a:endParaRPr/>
          </a:p>
          <a:p>
            <a:pPr indent="0" lvl="0" marL="54902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informazioni aggiornate.</a:t>
            </a:r>
            <a:endParaRPr/>
          </a:p>
        </p:txBody>
      </p:sp>
      <p:sp>
        <p:nvSpPr>
          <p:cNvPr id="87" name="Google Shape;87;p5"/>
          <p:cNvSpPr txBox="1"/>
          <p:nvPr/>
        </p:nvSpPr>
        <p:spPr>
          <a:xfrm>
            <a:off x="8397139" y="2932347"/>
            <a:ext cx="2264566" cy="4361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 modulo basato su </a:t>
            </a:r>
            <a:r>
              <a:rPr b="1"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lezioni</a:t>
            </a:r>
            <a:endParaRPr/>
          </a:p>
          <a:p>
            <a:pPr indent="0" lvl="0" marL="335647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sincrone </a:t>
            </a: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cui ogni</a:t>
            </a:r>
            <a:endParaRPr/>
          </a:p>
        </p:txBody>
      </p:sp>
      <p:sp>
        <p:nvSpPr>
          <p:cNvPr id="88" name="Google Shape;88;p5"/>
          <p:cNvSpPr txBox="1"/>
          <p:nvPr/>
        </p:nvSpPr>
        <p:spPr>
          <a:xfrm>
            <a:off x="5215501" y="3225399"/>
            <a:ext cx="1917835" cy="241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3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Online, fisico o entrambi</a:t>
            </a:r>
            <a:endParaRPr/>
          </a:p>
        </p:txBody>
      </p:sp>
      <p:sp>
        <p:nvSpPr>
          <p:cNvPr id="89" name="Google Shape;89;p5"/>
          <p:cNvSpPr txBox="1"/>
          <p:nvPr/>
        </p:nvSpPr>
        <p:spPr>
          <a:xfrm>
            <a:off x="8690597" y="3311874"/>
            <a:ext cx="1678355" cy="24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formatore spiegherà</a:t>
            </a:r>
            <a:endParaRPr/>
          </a:p>
        </p:txBody>
      </p:sp>
      <p:sp>
        <p:nvSpPr>
          <p:cNvPr id="90" name="Google Shape;90;p5"/>
          <p:cNvSpPr txBox="1"/>
          <p:nvPr/>
        </p:nvSpPr>
        <p:spPr>
          <a:xfrm>
            <a:off x="8405470" y="3501637"/>
            <a:ext cx="2248589" cy="8157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07226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argomenti specifici, e alla</a:t>
            </a:r>
            <a:endParaRPr/>
          </a:p>
          <a:p>
            <a:pPr indent="0" lvl="0" marL="24053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fine del seminario verranno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proposte varie attività come</a:t>
            </a:r>
            <a:endParaRPr/>
          </a:p>
          <a:p>
            <a:pPr indent="0" lvl="0" marL="207023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due test di valutazione</a:t>
            </a:r>
            <a:endParaRPr/>
          </a:p>
        </p:txBody>
      </p:sp>
      <p:sp>
        <p:nvSpPr>
          <p:cNvPr id="91" name="Google Shape;91;p5"/>
          <p:cNvSpPr txBox="1"/>
          <p:nvPr/>
        </p:nvSpPr>
        <p:spPr>
          <a:xfrm>
            <a:off x="5195600" y="3612272"/>
            <a:ext cx="1954460" cy="8205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26974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Tutte le informazioni</a:t>
            </a:r>
            <a:endParaRPr/>
          </a:p>
          <a:p>
            <a:pPr indent="0" lvl="0" marL="0" marR="0" rtl="0" algn="l">
              <a:lnSpc>
                <a:spcPct val="111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modalità di connessione</a:t>
            </a:r>
            <a:endParaRPr/>
          </a:p>
          <a:p>
            <a:pPr indent="0" lvl="0" marL="64084" marR="0" rtl="0" algn="l">
              <a:lnSpc>
                <a:spcPct val="111555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saranno pubblicate sul</a:t>
            </a:r>
            <a:endParaRPr/>
          </a:p>
          <a:p>
            <a:pPr indent="0" lvl="0" marL="389496" marR="0" rtl="0" algn="l">
              <a:lnSpc>
                <a:spcPct val="111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sistema DCM.</a:t>
            </a:r>
            <a:endParaRPr/>
          </a:p>
        </p:txBody>
      </p:sp>
      <p:sp>
        <p:nvSpPr>
          <p:cNvPr id="92" name="Google Shape;92;p5"/>
          <p:cNvSpPr txBox="1"/>
          <p:nvPr/>
        </p:nvSpPr>
        <p:spPr>
          <a:xfrm>
            <a:off x="2121591" y="4710735"/>
            <a:ext cx="1115218" cy="2367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ore in totale</a:t>
            </a:r>
            <a:endParaRPr/>
          </a:p>
        </p:txBody>
      </p:sp>
      <p:sp>
        <p:nvSpPr>
          <p:cNvPr id="93" name="Google Shape;93;p5"/>
          <p:cNvSpPr txBox="1"/>
          <p:nvPr/>
        </p:nvSpPr>
        <p:spPr>
          <a:xfrm>
            <a:off x="11231576" y="5876969"/>
            <a:ext cx="223204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94" name="Google Shape;94;p5"/>
          <p:cNvSpPr txBox="1"/>
          <p:nvPr/>
        </p:nvSpPr>
        <p:spPr>
          <a:xfrm>
            <a:off x="91440" y="6062477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00" name="Google Shape;100;p6"/>
          <p:cNvSpPr txBox="1"/>
          <p:nvPr/>
        </p:nvSpPr>
        <p:spPr>
          <a:xfrm>
            <a:off x="6598919" y="260766"/>
            <a:ext cx="3621145" cy="518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Proposte di valore</a:t>
            </a:r>
            <a:endParaRPr/>
          </a:p>
        </p:txBody>
      </p:sp>
      <p:sp>
        <p:nvSpPr>
          <p:cNvPr id="101" name="Google Shape;101;p6"/>
          <p:cNvSpPr txBox="1"/>
          <p:nvPr/>
        </p:nvSpPr>
        <p:spPr>
          <a:xfrm>
            <a:off x="6589394" y="1090272"/>
            <a:ext cx="3372660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Vantaggi per i partecipanti</a:t>
            </a:r>
            <a:endParaRPr/>
          </a:p>
        </p:txBody>
      </p:sp>
      <p:sp>
        <p:nvSpPr>
          <p:cNvPr id="102" name="Google Shape;102;p6"/>
          <p:cNvSpPr txBox="1"/>
          <p:nvPr/>
        </p:nvSpPr>
        <p:spPr>
          <a:xfrm>
            <a:off x="6583044" y="1686702"/>
            <a:ext cx="5333445" cy="2919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Esplorazione di un campo di applicazione specifico, ma</a:t>
            </a:r>
            <a:endParaRPr/>
          </a:p>
        </p:txBody>
      </p:sp>
      <p:sp>
        <p:nvSpPr>
          <p:cNvPr id="103" name="Google Shape;103;p6"/>
          <p:cNvSpPr txBox="1"/>
          <p:nvPr/>
        </p:nvSpPr>
        <p:spPr>
          <a:xfrm>
            <a:off x="6857364" y="1902132"/>
            <a:ext cx="4608316" cy="285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molto comune, all'interno del </a:t>
            </a:r>
            <a:r>
              <a:rPr b="1"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settore energetico</a:t>
            </a: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104" name="Google Shape;104;p6"/>
          <p:cNvSpPr txBox="1"/>
          <p:nvPr/>
        </p:nvSpPr>
        <p:spPr>
          <a:xfrm>
            <a:off x="6583044" y="2275933"/>
            <a:ext cx="3750175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Livello del modulo di formazione: </a:t>
            </a: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Base</a:t>
            </a:r>
            <a:endParaRPr/>
          </a:p>
        </p:txBody>
      </p:sp>
      <p:sp>
        <p:nvSpPr>
          <p:cNvPr id="105" name="Google Shape;105;p6"/>
          <p:cNvSpPr txBox="1"/>
          <p:nvPr/>
        </p:nvSpPr>
        <p:spPr>
          <a:xfrm>
            <a:off x="6583044" y="2639903"/>
            <a:ext cx="4690330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Formazione professionale sulla cybersecurity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nel</a:t>
            </a:r>
            <a:endParaRPr/>
          </a:p>
        </p:txBody>
      </p:sp>
      <p:sp>
        <p:nvSpPr>
          <p:cNvPr id="106" name="Google Shape;106;p6"/>
          <p:cNvSpPr txBox="1"/>
          <p:nvPr/>
        </p:nvSpPr>
        <p:spPr>
          <a:xfrm>
            <a:off x="6857365" y="2853453"/>
            <a:ext cx="3636542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campo delle reti di controllo dell'energia</a:t>
            </a:r>
            <a:endParaRPr/>
          </a:p>
        </p:txBody>
      </p:sp>
      <p:sp>
        <p:nvSpPr>
          <p:cNvPr id="107" name="Google Shape;107;p6"/>
          <p:cNvSpPr txBox="1"/>
          <p:nvPr/>
        </p:nvSpPr>
        <p:spPr>
          <a:xfrm>
            <a:off x="6583044" y="3230146"/>
            <a:ext cx="3662609" cy="2919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Analisi dei casi d'uso e degli scenari</a:t>
            </a:r>
            <a:endParaRPr/>
          </a:p>
        </p:txBody>
      </p:sp>
      <p:sp>
        <p:nvSpPr>
          <p:cNvPr id="108" name="Google Shape;108;p6"/>
          <p:cNvSpPr txBox="1"/>
          <p:nvPr/>
        </p:nvSpPr>
        <p:spPr>
          <a:xfrm>
            <a:off x="6583044" y="3601674"/>
            <a:ext cx="3390276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Radicati con i </a:t>
            </a: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quadri europei delle</a:t>
            </a:r>
            <a:endParaRPr/>
          </a:p>
        </p:txBody>
      </p:sp>
      <p:sp>
        <p:nvSpPr>
          <p:cNvPr id="109" name="Google Shape;109;p6"/>
          <p:cNvSpPr txBox="1"/>
          <p:nvPr/>
        </p:nvSpPr>
        <p:spPr>
          <a:xfrm>
            <a:off x="6857365" y="3815224"/>
            <a:ext cx="2672074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competenze di cybersecurity</a:t>
            </a:r>
            <a:endParaRPr/>
          </a:p>
        </p:txBody>
      </p:sp>
      <p:sp>
        <p:nvSpPr>
          <p:cNvPr id="110" name="Google Shape;110;p6"/>
          <p:cNvSpPr txBox="1"/>
          <p:nvPr/>
        </p:nvSpPr>
        <p:spPr>
          <a:xfrm>
            <a:off x="6583044" y="4184985"/>
            <a:ext cx="4878032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Approfondimenti all'avanguardia da parte di esperti</a:t>
            </a:r>
            <a:endParaRPr/>
          </a:p>
        </p:txBody>
      </p:sp>
      <p:sp>
        <p:nvSpPr>
          <p:cNvPr id="111" name="Google Shape;111;p6"/>
          <p:cNvSpPr txBox="1"/>
          <p:nvPr/>
        </p:nvSpPr>
        <p:spPr>
          <a:xfrm>
            <a:off x="6857365" y="4398535"/>
            <a:ext cx="3281173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del settore e del mondo accademico</a:t>
            </a:r>
            <a:endParaRPr/>
          </a:p>
        </p:txBody>
      </p:sp>
      <p:sp>
        <p:nvSpPr>
          <p:cNvPr id="112" name="Google Shape;112;p6"/>
          <p:cNvSpPr txBox="1"/>
          <p:nvPr/>
        </p:nvSpPr>
        <p:spPr>
          <a:xfrm>
            <a:off x="6583044" y="4780564"/>
            <a:ext cx="4879059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Fornire </a:t>
            </a: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 supporto adeguato per lo sviluppo delle</a:t>
            </a:r>
            <a:endParaRPr/>
          </a:p>
        </p:txBody>
      </p:sp>
      <p:sp>
        <p:nvSpPr>
          <p:cNvPr id="113" name="Google Shape;113;p6"/>
          <p:cNvSpPr txBox="1"/>
          <p:nvPr/>
        </p:nvSpPr>
        <p:spPr>
          <a:xfrm>
            <a:off x="6857365" y="4995994"/>
            <a:ext cx="3727105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competenze e l'avanzamento di carriera.</a:t>
            </a:r>
            <a:endParaRPr/>
          </a:p>
        </p:txBody>
      </p:sp>
      <p:sp>
        <p:nvSpPr>
          <p:cNvPr id="114" name="Google Shape;114;p6"/>
          <p:cNvSpPr txBox="1"/>
          <p:nvPr/>
        </p:nvSpPr>
        <p:spPr>
          <a:xfrm>
            <a:off x="118745" y="6121685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20" name="Google Shape;120;p7"/>
          <p:cNvSpPr txBox="1"/>
          <p:nvPr/>
        </p:nvSpPr>
        <p:spPr>
          <a:xfrm>
            <a:off x="6598919" y="260766"/>
            <a:ext cx="1146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</a:t>
            </a:r>
            <a:endParaRPr/>
          </a:p>
        </p:txBody>
      </p:sp>
      <p:sp>
        <p:nvSpPr>
          <p:cNvPr id="121" name="Google Shape;121;p7"/>
          <p:cNvSpPr txBox="1"/>
          <p:nvPr/>
        </p:nvSpPr>
        <p:spPr>
          <a:xfrm>
            <a:off x="6589394" y="1090272"/>
            <a:ext cx="4882192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Profilo dei partecipanti alla formazione</a:t>
            </a:r>
            <a:endParaRPr/>
          </a:p>
        </p:txBody>
      </p:sp>
      <p:sp>
        <p:nvSpPr>
          <p:cNvPr id="122" name="Google Shape;122;p7"/>
          <p:cNvSpPr txBox="1"/>
          <p:nvPr/>
        </p:nvSpPr>
        <p:spPr>
          <a:xfrm>
            <a:off x="6589394" y="1829702"/>
            <a:ext cx="1979694" cy="3147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Ingegneri di rete</a:t>
            </a:r>
            <a:endParaRPr/>
          </a:p>
        </p:txBody>
      </p:sp>
      <p:sp>
        <p:nvSpPr>
          <p:cNvPr id="123" name="Google Shape;123;p7"/>
          <p:cNvSpPr txBox="1"/>
          <p:nvPr/>
        </p:nvSpPr>
        <p:spPr>
          <a:xfrm>
            <a:off x="6589394" y="2285539"/>
            <a:ext cx="2253895" cy="305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2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Amministratori IT/OT</a:t>
            </a:r>
            <a:endParaRPr/>
          </a:p>
        </p:txBody>
      </p:sp>
      <p:sp>
        <p:nvSpPr>
          <p:cNvPr id="124" name="Google Shape;124;p7"/>
          <p:cNvSpPr txBox="1"/>
          <p:nvPr/>
        </p:nvSpPr>
        <p:spPr>
          <a:xfrm>
            <a:off x="6589394" y="2708516"/>
            <a:ext cx="4850754" cy="7450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Professionisti dell'energia, compresi operatori,</a:t>
            </a:r>
            <a:endParaRPr/>
          </a:p>
          <a:p>
            <a:pPr indent="0" lvl="0" marL="274320" marR="0" rtl="0" algn="l">
              <a:lnSpc>
                <a:spcPct val="10194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manager e dirigenti, fornitori di energia e</a:t>
            </a:r>
            <a:endParaRPr/>
          </a:p>
          <a:p>
            <a:pPr indent="0" lvl="0" marL="274320" marR="0" rtl="0" algn="l">
              <a:lnSpc>
                <a:spcPct val="101941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dipendenti in generale della rete aziendale.</a:t>
            </a:r>
            <a:endParaRPr/>
          </a:p>
        </p:txBody>
      </p:sp>
      <p:sp>
        <p:nvSpPr>
          <p:cNvPr id="125" name="Google Shape;125;p7"/>
          <p:cNvSpPr txBox="1"/>
          <p:nvPr/>
        </p:nvSpPr>
        <p:spPr>
          <a:xfrm>
            <a:off x="6589394" y="3581453"/>
            <a:ext cx="4242945" cy="11941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Ricercatori, educatori e studenti</a:t>
            </a:r>
            <a:endParaRPr/>
          </a:p>
          <a:p>
            <a:pPr indent="0" lvl="0" marL="0" marR="0" rtl="0" algn="l">
              <a:lnSpc>
                <a:spcPct val="116611"/>
              </a:lnSpc>
              <a:spcBef>
                <a:spcPts val="1359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Professionisti della sicurezza informatica</a:t>
            </a:r>
            <a:endParaRPr/>
          </a:p>
          <a:p>
            <a:pPr indent="0" lvl="0" marL="0" marR="0" rtl="0" algn="l">
              <a:lnSpc>
                <a:spcPct val="116611"/>
              </a:lnSpc>
              <a:spcBef>
                <a:spcPts val="1219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Appassionati di sicurezza informatica</a:t>
            </a:r>
            <a:endParaRPr/>
          </a:p>
        </p:txBody>
      </p:sp>
      <p:sp>
        <p:nvSpPr>
          <p:cNvPr id="126" name="Google Shape;126;p7"/>
          <p:cNvSpPr txBox="1"/>
          <p:nvPr/>
        </p:nvSpPr>
        <p:spPr>
          <a:xfrm>
            <a:off x="118745" y="5905023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32" name="Google Shape;132;p8"/>
          <p:cNvSpPr txBox="1"/>
          <p:nvPr/>
        </p:nvSpPr>
        <p:spPr>
          <a:xfrm>
            <a:off x="6598919" y="260766"/>
            <a:ext cx="1146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</a:t>
            </a:r>
            <a:endParaRPr/>
          </a:p>
        </p:txBody>
      </p:sp>
      <p:sp>
        <p:nvSpPr>
          <p:cNvPr id="133" name="Google Shape;133;p8"/>
          <p:cNvSpPr txBox="1"/>
          <p:nvPr/>
        </p:nvSpPr>
        <p:spPr>
          <a:xfrm>
            <a:off x="6589394" y="1096772"/>
            <a:ext cx="2595306" cy="37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27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Profilo del formatore</a:t>
            </a:r>
            <a:endParaRPr/>
          </a:p>
        </p:txBody>
      </p:sp>
      <p:sp>
        <p:nvSpPr>
          <p:cNvPr id="134" name="Google Shape;134;p8"/>
          <p:cNvSpPr txBox="1"/>
          <p:nvPr/>
        </p:nvSpPr>
        <p:spPr>
          <a:xfrm>
            <a:off x="6579235" y="1878441"/>
            <a:ext cx="1864597" cy="304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5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7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Cristina Alcaraz</a:t>
            </a:r>
            <a:endParaRPr/>
          </a:p>
        </p:txBody>
      </p:sp>
      <p:sp>
        <p:nvSpPr>
          <p:cNvPr id="135" name="Google Shape;135;p8"/>
          <p:cNvSpPr txBox="1"/>
          <p:nvPr/>
        </p:nvSpPr>
        <p:spPr>
          <a:xfrm>
            <a:off x="6853554" y="2084042"/>
            <a:ext cx="4797678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Professore associato presso l'Università di Malaga,</a:t>
            </a:r>
            <a:endParaRPr/>
          </a:p>
        </p:txBody>
      </p:sp>
      <p:sp>
        <p:nvSpPr>
          <p:cNvPr id="136" name="Google Shape;136;p8"/>
          <p:cNvSpPr txBox="1"/>
          <p:nvPr/>
        </p:nvSpPr>
        <p:spPr>
          <a:xfrm>
            <a:off x="6853554" y="2271278"/>
            <a:ext cx="4565320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dottorato di ricerca in informatica con un'ampia</a:t>
            </a:r>
            <a:endParaRPr/>
          </a:p>
        </p:txBody>
      </p:sp>
      <p:sp>
        <p:nvSpPr>
          <p:cNvPr id="137" name="Google Shape;137;p8"/>
          <p:cNvSpPr txBox="1"/>
          <p:nvPr/>
        </p:nvSpPr>
        <p:spPr>
          <a:xfrm>
            <a:off x="6853554" y="2458514"/>
            <a:ext cx="4364643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esperienza in cybersecurity e protezione delle</a:t>
            </a:r>
            <a:endParaRPr/>
          </a:p>
        </p:txBody>
      </p:sp>
      <p:sp>
        <p:nvSpPr>
          <p:cNvPr id="138" name="Google Shape;138;p8"/>
          <p:cNvSpPr txBox="1"/>
          <p:nvPr/>
        </p:nvSpPr>
        <p:spPr>
          <a:xfrm>
            <a:off x="6853554" y="2645751"/>
            <a:ext cx="4608012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infrastrutture critiche nelle reti elettriche e nelle</a:t>
            </a:r>
            <a:endParaRPr/>
          </a:p>
        </p:txBody>
      </p:sp>
      <p:sp>
        <p:nvSpPr>
          <p:cNvPr id="139" name="Google Shape;139;p8"/>
          <p:cNvSpPr txBox="1"/>
          <p:nvPr/>
        </p:nvSpPr>
        <p:spPr>
          <a:xfrm>
            <a:off x="6853554" y="2832986"/>
            <a:ext cx="1201284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Smart Grid.</a:t>
            </a:r>
            <a:endParaRPr/>
          </a:p>
        </p:txBody>
      </p:sp>
      <p:sp>
        <p:nvSpPr>
          <p:cNvPr id="140" name="Google Shape;140;p8"/>
          <p:cNvSpPr txBox="1"/>
          <p:nvPr/>
        </p:nvSpPr>
        <p:spPr>
          <a:xfrm>
            <a:off x="6579235" y="3256315"/>
            <a:ext cx="2293569" cy="2997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8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7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Artsiom Yautsiukhim</a:t>
            </a:r>
            <a:endParaRPr/>
          </a:p>
        </p:txBody>
      </p:sp>
      <p:sp>
        <p:nvSpPr>
          <p:cNvPr id="141" name="Google Shape;141;p8"/>
          <p:cNvSpPr txBox="1"/>
          <p:nvPr/>
        </p:nvSpPr>
        <p:spPr>
          <a:xfrm>
            <a:off x="6853554" y="3464290"/>
            <a:ext cx="4394712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Ricercatore presso il CNR, Italia, con una vasta</a:t>
            </a:r>
            <a:endParaRPr/>
          </a:p>
        </p:txBody>
      </p:sp>
      <p:sp>
        <p:nvSpPr>
          <p:cNvPr id="142" name="Google Shape;142;p8"/>
          <p:cNvSpPr txBox="1"/>
          <p:nvPr/>
        </p:nvSpPr>
        <p:spPr>
          <a:xfrm>
            <a:off x="6853554" y="3648530"/>
            <a:ext cx="3808078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esperienza in materia di cybersicurezza,</a:t>
            </a:r>
            <a:endParaRPr/>
          </a:p>
        </p:txBody>
      </p:sp>
      <p:sp>
        <p:nvSpPr>
          <p:cNvPr id="143" name="Google Shape;143;p8"/>
          <p:cNvSpPr txBox="1"/>
          <p:nvPr/>
        </p:nvSpPr>
        <p:spPr>
          <a:xfrm>
            <a:off x="6853554" y="3832769"/>
            <a:ext cx="3955865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gestione del rischio e ambienti smart grid</a:t>
            </a:r>
            <a:endParaRPr/>
          </a:p>
        </p:txBody>
      </p:sp>
      <p:sp>
        <p:nvSpPr>
          <p:cNvPr id="144" name="Google Shape;144;p8"/>
          <p:cNvSpPr txBox="1"/>
          <p:nvPr/>
        </p:nvSpPr>
        <p:spPr>
          <a:xfrm>
            <a:off x="6579235" y="4252923"/>
            <a:ext cx="1608313" cy="3091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7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Javier Lopez</a:t>
            </a:r>
            <a:endParaRPr/>
          </a:p>
        </p:txBody>
      </p:sp>
      <p:sp>
        <p:nvSpPr>
          <p:cNvPr id="145" name="Google Shape;145;p8"/>
          <p:cNvSpPr txBox="1"/>
          <p:nvPr/>
        </p:nvSpPr>
        <p:spPr>
          <a:xfrm>
            <a:off x="6853554" y="4462231"/>
            <a:ext cx="4788280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Professore ordinario presso l'Università di Malaga,</a:t>
            </a:r>
            <a:endParaRPr/>
          </a:p>
        </p:txBody>
      </p:sp>
      <p:sp>
        <p:nvSpPr>
          <p:cNvPr id="146" name="Google Shape;146;p8"/>
          <p:cNvSpPr txBox="1"/>
          <p:nvPr/>
        </p:nvSpPr>
        <p:spPr>
          <a:xfrm>
            <a:off x="6853554" y="4651474"/>
            <a:ext cx="4565320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dottorato di ricerca in informatica con un'ampia</a:t>
            </a:r>
            <a:endParaRPr/>
          </a:p>
        </p:txBody>
      </p:sp>
      <p:sp>
        <p:nvSpPr>
          <p:cNvPr id="147" name="Google Shape;147;p8"/>
          <p:cNvSpPr txBox="1"/>
          <p:nvPr/>
        </p:nvSpPr>
        <p:spPr>
          <a:xfrm>
            <a:off x="6853554" y="4840717"/>
            <a:ext cx="4809298" cy="4856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esperienza nel campo della sicurezza informatica e</a:t>
            </a:r>
            <a:endParaRPr/>
          </a:p>
          <a:p>
            <a:pPr indent="0" lvl="0" marL="0" marR="0" rtl="0" algn="l">
              <a:lnSpc>
                <a:spcPct val="903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della protezione delle infrastrutture critiche.</a:t>
            </a:r>
            <a:endParaRPr/>
          </a:p>
        </p:txBody>
      </p:sp>
      <p:sp>
        <p:nvSpPr>
          <p:cNvPr id="148" name="Google Shape;148;p8"/>
          <p:cNvSpPr txBox="1"/>
          <p:nvPr/>
        </p:nvSpPr>
        <p:spPr>
          <a:xfrm>
            <a:off x="118745" y="6213696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4" name="Google Shape;154;p9"/>
          <p:cNvSpPr txBox="1"/>
          <p:nvPr/>
        </p:nvSpPr>
        <p:spPr>
          <a:xfrm>
            <a:off x="6598919" y="269961"/>
            <a:ext cx="1338933" cy="5066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1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COSA</a:t>
            </a:r>
            <a:endParaRPr/>
          </a:p>
        </p:txBody>
      </p:sp>
      <p:sp>
        <p:nvSpPr>
          <p:cNvPr id="155" name="Google Shape;155;p9"/>
          <p:cNvSpPr txBox="1"/>
          <p:nvPr/>
        </p:nvSpPr>
        <p:spPr>
          <a:xfrm>
            <a:off x="6589394" y="1090272"/>
            <a:ext cx="3185130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Argomenti di formazione</a:t>
            </a:r>
            <a:endParaRPr/>
          </a:p>
        </p:txBody>
      </p:sp>
      <p:sp>
        <p:nvSpPr>
          <p:cNvPr id="156" name="Google Shape;156;p9"/>
          <p:cNvSpPr txBox="1"/>
          <p:nvPr/>
        </p:nvSpPr>
        <p:spPr>
          <a:xfrm>
            <a:off x="6589394" y="1882964"/>
            <a:ext cx="4338105" cy="348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20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Minacce e vulnerabilità per il settore</a:t>
            </a:r>
            <a:endParaRPr/>
          </a:p>
        </p:txBody>
      </p:sp>
      <p:sp>
        <p:nvSpPr>
          <p:cNvPr id="157" name="Google Shape;157;p9"/>
          <p:cNvSpPr txBox="1"/>
          <p:nvPr/>
        </p:nvSpPr>
        <p:spPr>
          <a:xfrm>
            <a:off x="6863715" y="2150401"/>
            <a:ext cx="1296587" cy="338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energetico</a:t>
            </a:r>
            <a:endParaRPr/>
          </a:p>
        </p:txBody>
      </p:sp>
      <p:sp>
        <p:nvSpPr>
          <p:cNvPr id="158" name="Google Shape;158;p9"/>
          <p:cNvSpPr txBox="1"/>
          <p:nvPr/>
        </p:nvSpPr>
        <p:spPr>
          <a:xfrm>
            <a:off x="6589394" y="2575864"/>
            <a:ext cx="4644826" cy="87760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20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Processi e metodologie di valutazione e</a:t>
            </a:r>
            <a:endParaRPr/>
          </a:p>
          <a:p>
            <a:pPr indent="0" lvl="0" marL="274320" marR="0" rtl="0" algn="l">
              <a:lnSpc>
                <a:spcPct val="1089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gestione del rischio per il settore</a:t>
            </a:r>
            <a:endParaRPr/>
          </a:p>
          <a:p>
            <a:pPr indent="0" lvl="0" marL="274320" marR="0" rtl="0" algn="l">
              <a:lnSpc>
                <a:spcPct val="1089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energetico</a:t>
            </a:r>
            <a:endParaRPr/>
          </a:p>
        </p:txBody>
      </p:sp>
      <p:sp>
        <p:nvSpPr>
          <p:cNvPr id="159" name="Google Shape;159;p9"/>
          <p:cNvSpPr txBox="1"/>
          <p:nvPr/>
        </p:nvSpPr>
        <p:spPr>
          <a:xfrm>
            <a:off x="118745" y="6267125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eme Office">
  <a:themeElements>
    <a:clrScheme name="Standard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doc2pdf</dc:creator>
</cp:coreProperties>
</file>