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61"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2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FF471F-E055-431F-9462-74C2AA315766}" type="datetimeFigureOut">
              <a:rPr lang="el-GR" smtClean="0"/>
              <a:t>20/4/2026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CFE00C-21C4-4701-83F4-F99347063624}" type="slidenum">
              <a:rPr lang="el-GR" smtClean="0"/>
              <a:t>‹#›</a:t>
            </a:fld>
            <a:endParaRPr lang="el-GR"/>
          </a:p>
        </p:txBody>
      </p:sp>
    </p:spTree>
    <p:extLst>
      <p:ext uri="{BB962C8B-B14F-4D97-AF65-F5344CB8AC3E}">
        <p14:creationId xmlns:p14="http://schemas.microsoft.com/office/powerpoint/2010/main" val="2570173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cb2559ebe9_0_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3cb2559ebe9_0_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1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1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1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1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1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5" name="Google Shape;375;p1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1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 name="Google Shape;401;p1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1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p1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cb2559ebe9_0_1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g3cb2559ebe9_0_1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p2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p2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2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 name="Google Shape;495;p2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7" name="Google Shape;507;p2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2" name="Google Shape;522;p2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p2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p2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5" name="Google Shape;565;p2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1" name="Google Shape;601;p2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cb2559ebe9_0_1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g3cb2559ebe9_0_1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4" name="Google Shape;614;p3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3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7" name="Google Shape;627;p3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3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0" name="Google Shape;640;p3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3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3" name="Google Shape;723;p3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6" name="Google Shape;736;p3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9" name="Google Shape;749;p3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3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2" name="Google Shape;762;p3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3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3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3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8" name="Google Shape;788;p3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3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2" name="Google Shape;802;p3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cb2559ebe9_0_3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3cb2559ebe9_0_3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7" name="Google Shape;817;p4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4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1" name="Google Shape;831;p4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4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3" name="Google Shape;843;p4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5" name="Google Shape;855;p4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4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8" name="Google Shape;868;p4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4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0" name="Google Shape;890;p4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4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1" name="Google Shape;911;p4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4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5" name="Google Shape;935;p4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4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8" name="Google Shape;948;p4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2" name="Google Shape;972;p4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cb2559ebe9_0_6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g3cb2559ebe9_0_6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5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5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5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4" name="Google Shape;1014;p5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5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8" name="Google Shape;1038;p5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5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1" name="Google Shape;1051;p5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5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5" name="Google Shape;1075;p5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5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8" name="Google Shape;1098;p5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5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1" name="Google Shape;1111;p5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5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2" name="Google Shape;1132;p5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5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3" name="Google Shape;1153;p5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5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3" name="Google Shape;1183;p5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6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7" name="Google Shape;1207;p6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6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0" name="Google Shape;1220;p6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6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1" name="Google Shape;1241;p6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6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4" name="Google Shape;1264;p6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6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7" name="Google Shape;1277;p6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6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2" name="Google Shape;1302;p6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6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5" name="Google Shape;1325;p6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6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6" name="Google Shape;1346;p6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6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4" name="Google Shape;1374;p6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6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1" name="Google Shape;1401;p6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7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4" name="Google Shape;1424;p7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7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7" name="Google Shape;1437;p7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7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0" name="Google Shape;1450;p7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7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3" name="Google Shape;1473;p7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7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6" name="Google Shape;1486;p7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7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9" name="Google Shape;1499;p7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7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2" name="Google Shape;1522;p7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7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7" name="Google Shape;1537;p7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7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8" name="Google Shape;1558;p7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p7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1" name="Google Shape;1571;p7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8: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8: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80: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2" name="Google Shape;1592;p80: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p81: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5" name="Google Shape;1605;p81: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82: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4" name="Google Shape;1624;p82: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83: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6" name="Google Shape;1646;p83: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84: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5" name="Google Shape;1675;p84: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p85: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8" name="Google Shape;1688;p85: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p86: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1" name="Google Shape;1701;p86: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p87: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4" name="Google Shape;1724;p87: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9:notes"/>
          <p:cNvSpPr txBox="1">
            <a:spLocks noGrp="1"/>
          </p:cNvSpPr>
          <p:nvPr>
            <p:ph type="body" idx="1"/>
          </p:nvPr>
        </p:nvSpPr>
        <p:spPr>
          <a:xfrm>
            <a:off x="1219200" y="3257550"/>
            <a:ext cx="97536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9:notes"/>
          <p:cNvSpPr>
            <a:spLocks noGrp="1" noRot="1" noChangeAspect="1"/>
          </p:cNvSpPr>
          <p:nvPr>
            <p:ph type="sldImg" idx="2"/>
          </p:nvPr>
        </p:nvSpPr>
        <p:spPr>
          <a:xfrm>
            <a:off x="3810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D473B1-11FD-AE50-BB9C-25E363A59F8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5AF61D74-65A9-DFF7-0158-B119253992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9754302-C626-B131-B614-5C3239733B20}"/>
              </a:ext>
            </a:extLst>
          </p:cNvPr>
          <p:cNvSpPr>
            <a:spLocks noGrp="1"/>
          </p:cNvSpPr>
          <p:nvPr>
            <p:ph type="dt" sz="half" idx="10"/>
          </p:nvPr>
        </p:nvSpPr>
        <p:spPr/>
        <p:txBody>
          <a:bodyPr/>
          <a:lstStyle/>
          <a:p>
            <a:fld id="{C5B64F95-4B2F-4C89-9600-3A38D0EAD5E5}" type="datetimeFigureOut">
              <a:rPr lang="el-GR" smtClean="0"/>
              <a:t>20/4/2026</a:t>
            </a:fld>
            <a:endParaRPr lang="el-GR"/>
          </a:p>
        </p:txBody>
      </p:sp>
      <p:sp>
        <p:nvSpPr>
          <p:cNvPr id="5" name="Θέση υποσέλιδου 4">
            <a:extLst>
              <a:ext uri="{FF2B5EF4-FFF2-40B4-BE49-F238E27FC236}">
                <a16:creationId xmlns:a16="http://schemas.microsoft.com/office/drawing/2014/main" id="{ACDC63F7-0936-237D-9D88-F8E3E69F30A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68F25D4-E248-E2A4-83F9-2721E76D2357}"/>
              </a:ext>
            </a:extLst>
          </p:cNvPr>
          <p:cNvSpPr>
            <a:spLocks noGrp="1"/>
          </p:cNvSpPr>
          <p:nvPr>
            <p:ph type="sldNum" sz="quarter" idx="12"/>
          </p:nvPr>
        </p:nvSpPr>
        <p:spPr/>
        <p:txBody>
          <a:bodyPr/>
          <a:lstStyle/>
          <a:p>
            <a:fld id="{F0FD20E6-7CCB-4CB6-A496-B72CA449B632}" type="slidenum">
              <a:rPr lang="el-GR" smtClean="0"/>
              <a:t>‹#›</a:t>
            </a:fld>
            <a:endParaRPr lang="el-GR"/>
          </a:p>
        </p:txBody>
      </p:sp>
    </p:spTree>
    <p:extLst>
      <p:ext uri="{BB962C8B-B14F-4D97-AF65-F5344CB8AC3E}">
        <p14:creationId xmlns:p14="http://schemas.microsoft.com/office/powerpoint/2010/main" val="3291467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801F0E-2831-1A26-F2B2-828230BBB74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B98ED7E-AE60-A0AF-BE72-D66FD419736A}"/>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44F1A0D-1416-A5F9-35AE-B75CCA9ACD21}"/>
              </a:ext>
            </a:extLst>
          </p:cNvPr>
          <p:cNvSpPr>
            <a:spLocks noGrp="1"/>
          </p:cNvSpPr>
          <p:nvPr>
            <p:ph type="dt" sz="half" idx="10"/>
          </p:nvPr>
        </p:nvSpPr>
        <p:spPr/>
        <p:txBody>
          <a:bodyPr/>
          <a:lstStyle/>
          <a:p>
            <a:fld id="{C5B64F95-4B2F-4C89-9600-3A38D0EAD5E5}" type="datetimeFigureOut">
              <a:rPr lang="el-GR" smtClean="0"/>
              <a:t>20/4/2026</a:t>
            </a:fld>
            <a:endParaRPr lang="el-GR"/>
          </a:p>
        </p:txBody>
      </p:sp>
      <p:sp>
        <p:nvSpPr>
          <p:cNvPr id="5" name="Θέση υποσέλιδου 4">
            <a:extLst>
              <a:ext uri="{FF2B5EF4-FFF2-40B4-BE49-F238E27FC236}">
                <a16:creationId xmlns:a16="http://schemas.microsoft.com/office/drawing/2014/main" id="{D1C3DB29-88D2-6556-9853-4E5244D367D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B2C22DB-0013-8D02-F23B-BFDC8039ECD0}"/>
              </a:ext>
            </a:extLst>
          </p:cNvPr>
          <p:cNvSpPr>
            <a:spLocks noGrp="1"/>
          </p:cNvSpPr>
          <p:nvPr>
            <p:ph type="sldNum" sz="quarter" idx="12"/>
          </p:nvPr>
        </p:nvSpPr>
        <p:spPr/>
        <p:txBody>
          <a:bodyPr/>
          <a:lstStyle/>
          <a:p>
            <a:fld id="{F0FD20E6-7CCB-4CB6-A496-B72CA449B632}" type="slidenum">
              <a:rPr lang="el-GR" smtClean="0"/>
              <a:t>‹#›</a:t>
            </a:fld>
            <a:endParaRPr lang="el-GR"/>
          </a:p>
        </p:txBody>
      </p:sp>
    </p:spTree>
    <p:extLst>
      <p:ext uri="{BB962C8B-B14F-4D97-AF65-F5344CB8AC3E}">
        <p14:creationId xmlns:p14="http://schemas.microsoft.com/office/powerpoint/2010/main" val="814673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1464CFF6-04E4-5C54-3434-6156ED95DFA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22AFBA1-0E32-45F3-1D7E-B04F8CE2B2F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07B8D4C-655F-456C-ED6A-A3AD41319976}"/>
              </a:ext>
            </a:extLst>
          </p:cNvPr>
          <p:cNvSpPr>
            <a:spLocks noGrp="1"/>
          </p:cNvSpPr>
          <p:nvPr>
            <p:ph type="dt" sz="half" idx="10"/>
          </p:nvPr>
        </p:nvSpPr>
        <p:spPr/>
        <p:txBody>
          <a:bodyPr/>
          <a:lstStyle/>
          <a:p>
            <a:fld id="{C5B64F95-4B2F-4C89-9600-3A38D0EAD5E5}" type="datetimeFigureOut">
              <a:rPr lang="el-GR" smtClean="0"/>
              <a:t>20/4/2026</a:t>
            </a:fld>
            <a:endParaRPr lang="el-GR"/>
          </a:p>
        </p:txBody>
      </p:sp>
      <p:sp>
        <p:nvSpPr>
          <p:cNvPr id="5" name="Θέση υποσέλιδου 4">
            <a:extLst>
              <a:ext uri="{FF2B5EF4-FFF2-40B4-BE49-F238E27FC236}">
                <a16:creationId xmlns:a16="http://schemas.microsoft.com/office/drawing/2014/main" id="{D3C15E7E-EF19-995A-1508-1F37DB2DC71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A8339AC-6017-F2CD-E4C7-AC1B03D54274}"/>
              </a:ext>
            </a:extLst>
          </p:cNvPr>
          <p:cNvSpPr>
            <a:spLocks noGrp="1"/>
          </p:cNvSpPr>
          <p:nvPr>
            <p:ph type="sldNum" sz="quarter" idx="12"/>
          </p:nvPr>
        </p:nvSpPr>
        <p:spPr/>
        <p:txBody>
          <a:bodyPr/>
          <a:lstStyle/>
          <a:p>
            <a:fld id="{F0FD20E6-7CCB-4CB6-A496-B72CA449B632}" type="slidenum">
              <a:rPr lang="el-GR" smtClean="0"/>
              <a:t>‹#›</a:t>
            </a:fld>
            <a:endParaRPr lang="el-GR"/>
          </a:p>
        </p:txBody>
      </p:sp>
    </p:spTree>
    <p:extLst>
      <p:ext uri="{BB962C8B-B14F-4D97-AF65-F5344CB8AC3E}">
        <p14:creationId xmlns:p14="http://schemas.microsoft.com/office/powerpoint/2010/main" val="2184902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
        <p:cNvGrpSpPr/>
        <p:nvPr/>
      </p:nvGrpSpPr>
      <p:grpSpPr>
        <a:xfrm>
          <a:off x="0" y="0"/>
          <a:ext cx="0" cy="0"/>
          <a:chOff x="0" y="0"/>
          <a:chExt cx="0" cy="0"/>
        </a:xfrm>
      </p:grpSpPr>
      <p:sp>
        <p:nvSpPr>
          <p:cNvPr id="18" name="Google Shape;18;p56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67"/>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67"/>
          <p:cNvSpPr txBox="1">
            <a:spLocks noGrp="1"/>
          </p:cNvSpPr>
          <p:nvPr>
            <p:ph type="sldNum" idx="12"/>
          </p:nvPr>
        </p:nvSpPr>
        <p:spPr>
          <a:xfrm>
            <a:off x="11101387" y="6395720"/>
            <a:ext cx="172720" cy="114300"/>
          </a:xfrm>
          <a:prstGeom prst="rect">
            <a:avLst/>
          </a:prstGeom>
          <a:noFill/>
          <a:ln>
            <a:noFill/>
          </a:ln>
        </p:spPr>
        <p:txBody>
          <a:bodyPr spcFirstLastPara="1" wrap="square" lIns="0" tIns="0" rIns="0" bIns="0" anchor="t" anchorCtr="0">
            <a:spAutoFit/>
          </a:bodyPr>
          <a:lstStyle>
            <a:lvl1pPr marL="38100" marR="0" lvl="0" indent="0" algn="l">
              <a:lnSpc>
                <a:spcPct val="109285"/>
              </a:lnSpc>
              <a:spcBef>
                <a:spcPts val="0"/>
              </a:spcBef>
              <a:buNone/>
              <a:defRPr sz="700" b="0" i="0">
                <a:solidFill>
                  <a:schemeClr val="dk1"/>
                </a:solidFill>
                <a:latin typeface="Calibri"/>
                <a:ea typeface="Calibri"/>
                <a:cs typeface="Calibri"/>
                <a:sym typeface="Calibri"/>
              </a:defRPr>
            </a:lvl1pPr>
            <a:lvl2pPr marL="38100" marR="0" lvl="1" indent="0" algn="l">
              <a:lnSpc>
                <a:spcPct val="109285"/>
              </a:lnSpc>
              <a:spcBef>
                <a:spcPts val="0"/>
              </a:spcBef>
              <a:buNone/>
              <a:defRPr sz="700" b="0" i="0">
                <a:solidFill>
                  <a:schemeClr val="dk1"/>
                </a:solidFill>
                <a:latin typeface="Calibri"/>
                <a:ea typeface="Calibri"/>
                <a:cs typeface="Calibri"/>
                <a:sym typeface="Calibri"/>
              </a:defRPr>
            </a:lvl2pPr>
            <a:lvl3pPr marL="38100" marR="0" lvl="2" indent="0" algn="l">
              <a:lnSpc>
                <a:spcPct val="109285"/>
              </a:lnSpc>
              <a:spcBef>
                <a:spcPts val="0"/>
              </a:spcBef>
              <a:buNone/>
              <a:defRPr sz="700" b="0" i="0">
                <a:solidFill>
                  <a:schemeClr val="dk1"/>
                </a:solidFill>
                <a:latin typeface="Calibri"/>
                <a:ea typeface="Calibri"/>
                <a:cs typeface="Calibri"/>
                <a:sym typeface="Calibri"/>
              </a:defRPr>
            </a:lvl3pPr>
            <a:lvl4pPr marL="38100" marR="0" lvl="3" indent="0" algn="l">
              <a:lnSpc>
                <a:spcPct val="109285"/>
              </a:lnSpc>
              <a:spcBef>
                <a:spcPts val="0"/>
              </a:spcBef>
              <a:buNone/>
              <a:defRPr sz="700" b="0" i="0">
                <a:solidFill>
                  <a:schemeClr val="dk1"/>
                </a:solidFill>
                <a:latin typeface="Calibri"/>
                <a:ea typeface="Calibri"/>
                <a:cs typeface="Calibri"/>
                <a:sym typeface="Calibri"/>
              </a:defRPr>
            </a:lvl4pPr>
            <a:lvl5pPr marL="38100" marR="0" lvl="4" indent="0" algn="l">
              <a:lnSpc>
                <a:spcPct val="109285"/>
              </a:lnSpc>
              <a:spcBef>
                <a:spcPts val="0"/>
              </a:spcBef>
              <a:buNone/>
              <a:defRPr sz="700" b="0" i="0">
                <a:solidFill>
                  <a:schemeClr val="dk1"/>
                </a:solidFill>
                <a:latin typeface="Calibri"/>
                <a:ea typeface="Calibri"/>
                <a:cs typeface="Calibri"/>
                <a:sym typeface="Calibri"/>
              </a:defRPr>
            </a:lvl5pPr>
            <a:lvl6pPr marL="38100" marR="0" lvl="5" indent="0" algn="l">
              <a:lnSpc>
                <a:spcPct val="109285"/>
              </a:lnSpc>
              <a:spcBef>
                <a:spcPts val="0"/>
              </a:spcBef>
              <a:buNone/>
              <a:defRPr sz="700" b="0" i="0">
                <a:solidFill>
                  <a:schemeClr val="dk1"/>
                </a:solidFill>
                <a:latin typeface="Calibri"/>
                <a:ea typeface="Calibri"/>
                <a:cs typeface="Calibri"/>
                <a:sym typeface="Calibri"/>
              </a:defRPr>
            </a:lvl6pPr>
            <a:lvl7pPr marL="38100" marR="0" lvl="6" indent="0" algn="l">
              <a:lnSpc>
                <a:spcPct val="109285"/>
              </a:lnSpc>
              <a:spcBef>
                <a:spcPts val="0"/>
              </a:spcBef>
              <a:buNone/>
              <a:defRPr sz="700" b="0" i="0">
                <a:solidFill>
                  <a:schemeClr val="dk1"/>
                </a:solidFill>
                <a:latin typeface="Calibri"/>
                <a:ea typeface="Calibri"/>
                <a:cs typeface="Calibri"/>
                <a:sym typeface="Calibri"/>
              </a:defRPr>
            </a:lvl7pPr>
            <a:lvl8pPr marL="38100" marR="0" lvl="7" indent="0" algn="l">
              <a:lnSpc>
                <a:spcPct val="109285"/>
              </a:lnSpc>
              <a:spcBef>
                <a:spcPts val="0"/>
              </a:spcBef>
              <a:buNone/>
              <a:defRPr sz="700" b="0" i="0">
                <a:solidFill>
                  <a:schemeClr val="dk1"/>
                </a:solidFill>
                <a:latin typeface="Calibri"/>
                <a:ea typeface="Calibri"/>
                <a:cs typeface="Calibri"/>
                <a:sym typeface="Calibri"/>
              </a:defRPr>
            </a:lvl8pPr>
            <a:lvl9pPr marL="38100" marR="0" lvl="8" indent="0" algn="l">
              <a:lnSpc>
                <a:spcPct val="109285"/>
              </a:lnSpc>
              <a:spcBef>
                <a:spcPts val="0"/>
              </a:spcBef>
              <a:buNone/>
              <a:defRPr sz="700" b="0" i="0">
                <a:solidFill>
                  <a:schemeClr val="dk1"/>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2248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568"/>
          <p:cNvSpPr txBox="1">
            <a:spLocks noGrp="1"/>
          </p:cNvSpPr>
          <p:nvPr>
            <p:ph type="title"/>
          </p:nvPr>
        </p:nvSpPr>
        <p:spPr>
          <a:xfrm>
            <a:off x="211454" y="447675"/>
            <a:ext cx="11769090" cy="100520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400" b="0" i="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68"/>
          <p:cNvSpPr txBox="1">
            <a:spLocks noGrp="1"/>
          </p:cNvSpPr>
          <p:nvPr>
            <p:ph type="body" idx="1"/>
          </p:nvPr>
        </p:nvSpPr>
        <p:spPr>
          <a:xfrm>
            <a:off x="492125" y="1498600"/>
            <a:ext cx="10911840" cy="411734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 name="Google Shape;24;p56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6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68"/>
          <p:cNvSpPr txBox="1">
            <a:spLocks noGrp="1"/>
          </p:cNvSpPr>
          <p:nvPr>
            <p:ph type="sldNum" idx="12"/>
          </p:nvPr>
        </p:nvSpPr>
        <p:spPr>
          <a:xfrm>
            <a:off x="11101387" y="6395720"/>
            <a:ext cx="172720" cy="114300"/>
          </a:xfrm>
          <a:prstGeom prst="rect">
            <a:avLst/>
          </a:prstGeom>
          <a:noFill/>
          <a:ln>
            <a:noFill/>
          </a:ln>
        </p:spPr>
        <p:txBody>
          <a:bodyPr spcFirstLastPara="1" wrap="square" lIns="0" tIns="0" rIns="0" bIns="0" anchor="t" anchorCtr="0">
            <a:spAutoFit/>
          </a:bodyPr>
          <a:lstStyle>
            <a:lvl1pPr marL="38100" marR="0" lvl="0" indent="0" algn="l">
              <a:lnSpc>
                <a:spcPct val="109285"/>
              </a:lnSpc>
              <a:spcBef>
                <a:spcPts val="0"/>
              </a:spcBef>
              <a:buNone/>
              <a:defRPr sz="700" b="0" i="0">
                <a:solidFill>
                  <a:schemeClr val="dk1"/>
                </a:solidFill>
                <a:latin typeface="Calibri"/>
                <a:ea typeface="Calibri"/>
                <a:cs typeface="Calibri"/>
                <a:sym typeface="Calibri"/>
              </a:defRPr>
            </a:lvl1pPr>
            <a:lvl2pPr marL="38100" marR="0" lvl="1" indent="0" algn="l">
              <a:lnSpc>
                <a:spcPct val="109285"/>
              </a:lnSpc>
              <a:spcBef>
                <a:spcPts val="0"/>
              </a:spcBef>
              <a:buNone/>
              <a:defRPr sz="700" b="0" i="0">
                <a:solidFill>
                  <a:schemeClr val="dk1"/>
                </a:solidFill>
                <a:latin typeface="Calibri"/>
                <a:ea typeface="Calibri"/>
                <a:cs typeface="Calibri"/>
                <a:sym typeface="Calibri"/>
              </a:defRPr>
            </a:lvl2pPr>
            <a:lvl3pPr marL="38100" marR="0" lvl="2" indent="0" algn="l">
              <a:lnSpc>
                <a:spcPct val="109285"/>
              </a:lnSpc>
              <a:spcBef>
                <a:spcPts val="0"/>
              </a:spcBef>
              <a:buNone/>
              <a:defRPr sz="700" b="0" i="0">
                <a:solidFill>
                  <a:schemeClr val="dk1"/>
                </a:solidFill>
                <a:latin typeface="Calibri"/>
                <a:ea typeface="Calibri"/>
                <a:cs typeface="Calibri"/>
                <a:sym typeface="Calibri"/>
              </a:defRPr>
            </a:lvl3pPr>
            <a:lvl4pPr marL="38100" marR="0" lvl="3" indent="0" algn="l">
              <a:lnSpc>
                <a:spcPct val="109285"/>
              </a:lnSpc>
              <a:spcBef>
                <a:spcPts val="0"/>
              </a:spcBef>
              <a:buNone/>
              <a:defRPr sz="700" b="0" i="0">
                <a:solidFill>
                  <a:schemeClr val="dk1"/>
                </a:solidFill>
                <a:latin typeface="Calibri"/>
                <a:ea typeface="Calibri"/>
                <a:cs typeface="Calibri"/>
                <a:sym typeface="Calibri"/>
              </a:defRPr>
            </a:lvl4pPr>
            <a:lvl5pPr marL="38100" marR="0" lvl="4" indent="0" algn="l">
              <a:lnSpc>
                <a:spcPct val="109285"/>
              </a:lnSpc>
              <a:spcBef>
                <a:spcPts val="0"/>
              </a:spcBef>
              <a:buNone/>
              <a:defRPr sz="700" b="0" i="0">
                <a:solidFill>
                  <a:schemeClr val="dk1"/>
                </a:solidFill>
                <a:latin typeface="Calibri"/>
                <a:ea typeface="Calibri"/>
                <a:cs typeface="Calibri"/>
                <a:sym typeface="Calibri"/>
              </a:defRPr>
            </a:lvl5pPr>
            <a:lvl6pPr marL="38100" marR="0" lvl="5" indent="0" algn="l">
              <a:lnSpc>
                <a:spcPct val="109285"/>
              </a:lnSpc>
              <a:spcBef>
                <a:spcPts val="0"/>
              </a:spcBef>
              <a:buNone/>
              <a:defRPr sz="700" b="0" i="0">
                <a:solidFill>
                  <a:schemeClr val="dk1"/>
                </a:solidFill>
                <a:latin typeface="Calibri"/>
                <a:ea typeface="Calibri"/>
                <a:cs typeface="Calibri"/>
                <a:sym typeface="Calibri"/>
              </a:defRPr>
            </a:lvl6pPr>
            <a:lvl7pPr marL="38100" marR="0" lvl="6" indent="0" algn="l">
              <a:lnSpc>
                <a:spcPct val="109285"/>
              </a:lnSpc>
              <a:spcBef>
                <a:spcPts val="0"/>
              </a:spcBef>
              <a:buNone/>
              <a:defRPr sz="700" b="0" i="0">
                <a:solidFill>
                  <a:schemeClr val="dk1"/>
                </a:solidFill>
                <a:latin typeface="Calibri"/>
                <a:ea typeface="Calibri"/>
                <a:cs typeface="Calibri"/>
                <a:sym typeface="Calibri"/>
              </a:defRPr>
            </a:lvl7pPr>
            <a:lvl8pPr marL="38100" marR="0" lvl="7" indent="0" algn="l">
              <a:lnSpc>
                <a:spcPct val="109285"/>
              </a:lnSpc>
              <a:spcBef>
                <a:spcPts val="0"/>
              </a:spcBef>
              <a:buNone/>
              <a:defRPr sz="700" b="0" i="0">
                <a:solidFill>
                  <a:schemeClr val="dk1"/>
                </a:solidFill>
                <a:latin typeface="Calibri"/>
                <a:ea typeface="Calibri"/>
                <a:cs typeface="Calibri"/>
                <a:sym typeface="Calibri"/>
              </a:defRPr>
            </a:lvl8pPr>
            <a:lvl9pPr marL="38100" marR="0" lvl="8" indent="0" algn="l">
              <a:lnSpc>
                <a:spcPct val="109285"/>
              </a:lnSpc>
              <a:spcBef>
                <a:spcPts val="0"/>
              </a:spcBef>
              <a:buNone/>
              <a:defRPr sz="700" b="0" i="0">
                <a:solidFill>
                  <a:schemeClr val="dk1"/>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7827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7"/>
        <p:cNvGrpSpPr/>
        <p:nvPr/>
      </p:nvGrpSpPr>
      <p:grpSpPr>
        <a:xfrm>
          <a:off x="0" y="0"/>
          <a:ext cx="0" cy="0"/>
          <a:chOff x="0" y="0"/>
          <a:chExt cx="0" cy="0"/>
        </a:xfrm>
      </p:grpSpPr>
      <p:sp>
        <p:nvSpPr>
          <p:cNvPr id="28" name="Google Shape;28;p569"/>
          <p:cNvSpPr txBox="1">
            <a:spLocks noGrp="1"/>
          </p:cNvSpPr>
          <p:nvPr>
            <p:ph type="title"/>
          </p:nvPr>
        </p:nvSpPr>
        <p:spPr>
          <a:xfrm>
            <a:off x="211454" y="447675"/>
            <a:ext cx="11769090" cy="100520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400" b="0" i="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9"/>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69"/>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9"/>
          <p:cNvSpPr txBox="1">
            <a:spLocks noGrp="1"/>
          </p:cNvSpPr>
          <p:nvPr>
            <p:ph type="sldNum" idx="12"/>
          </p:nvPr>
        </p:nvSpPr>
        <p:spPr>
          <a:xfrm>
            <a:off x="11101387" y="6395720"/>
            <a:ext cx="172720" cy="114300"/>
          </a:xfrm>
          <a:prstGeom prst="rect">
            <a:avLst/>
          </a:prstGeom>
          <a:noFill/>
          <a:ln>
            <a:noFill/>
          </a:ln>
        </p:spPr>
        <p:txBody>
          <a:bodyPr spcFirstLastPara="1" wrap="square" lIns="0" tIns="0" rIns="0" bIns="0" anchor="t" anchorCtr="0">
            <a:spAutoFit/>
          </a:bodyPr>
          <a:lstStyle>
            <a:lvl1pPr marL="38100" marR="0" lvl="0" indent="0" algn="l">
              <a:lnSpc>
                <a:spcPct val="109285"/>
              </a:lnSpc>
              <a:spcBef>
                <a:spcPts val="0"/>
              </a:spcBef>
              <a:buNone/>
              <a:defRPr sz="700" b="0" i="0">
                <a:solidFill>
                  <a:schemeClr val="dk1"/>
                </a:solidFill>
                <a:latin typeface="Calibri"/>
                <a:ea typeface="Calibri"/>
                <a:cs typeface="Calibri"/>
                <a:sym typeface="Calibri"/>
              </a:defRPr>
            </a:lvl1pPr>
            <a:lvl2pPr marL="38100" marR="0" lvl="1" indent="0" algn="l">
              <a:lnSpc>
                <a:spcPct val="109285"/>
              </a:lnSpc>
              <a:spcBef>
                <a:spcPts val="0"/>
              </a:spcBef>
              <a:buNone/>
              <a:defRPr sz="700" b="0" i="0">
                <a:solidFill>
                  <a:schemeClr val="dk1"/>
                </a:solidFill>
                <a:latin typeface="Calibri"/>
                <a:ea typeface="Calibri"/>
                <a:cs typeface="Calibri"/>
                <a:sym typeface="Calibri"/>
              </a:defRPr>
            </a:lvl2pPr>
            <a:lvl3pPr marL="38100" marR="0" lvl="2" indent="0" algn="l">
              <a:lnSpc>
                <a:spcPct val="109285"/>
              </a:lnSpc>
              <a:spcBef>
                <a:spcPts val="0"/>
              </a:spcBef>
              <a:buNone/>
              <a:defRPr sz="700" b="0" i="0">
                <a:solidFill>
                  <a:schemeClr val="dk1"/>
                </a:solidFill>
                <a:latin typeface="Calibri"/>
                <a:ea typeface="Calibri"/>
                <a:cs typeface="Calibri"/>
                <a:sym typeface="Calibri"/>
              </a:defRPr>
            </a:lvl3pPr>
            <a:lvl4pPr marL="38100" marR="0" lvl="3" indent="0" algn="l">
              <a:lnSpc>
                <a:spcPct val="109285"/>
              </a:lnSpc>
              <a:spcBef>
                <a:spcPts val="0"/>
              </a:spcBef>
              <a:buNone/>
              <a:defRPr sz="700" b="0" i="0">
                <a:solidFill>
                  <a:schemeClr val="dk1"/>
                </a:solidFill>
                <a:latin typeface="Calibri"/>
                <a:ea typeface="Calibri"/>
                <a:cs typeface="Calibri"/>
                <a:sym typeface="Calibri"/>
              </a:defRPr>
            </a:lvl4pPr>
            <a:lvl5pPr marL="38100" marR="0" lvl="4" indent="0" algn="l">
              <a:lnSpc>
                <a:spcPct val="109285"/>
              </a:lnSpc>
              <a:spcBef>
                <a:spcPts val="0"/>
              </a:spcBef>
              <a:buNone/>
              <a:defRPr sz="700" b="0" i="0">
                <a:solidFill>
                  <a:schemeClr val="dk1"/>
                </a:solidFill>
                <a:latin typeface="Calibri"/>
                <a:ea typeface="Calibri"/>
                <a:cs typeface="Calibri"/>
                <a:sym typeface="Calibri"/>
              </a:defRPr>
            </a:lvl5pPr>
            <a:lvl6pPr marL="38100" marR="0" lvl="5" indent="0" algn="l">
              <a:lnSpc>
                <a:spcPct val="109285"/>
              </a:lnSpc>
              <a:spcBef>
                <a:spcPts val="0"/>
              </a:spcBef>
              <a:buNone/>
              <a:defRPr sz="700" b="0" i="0">
                <a:solidFill>
                  <a:schemeClr val="dk1"/>
                </a:solidFill>
                <a:latin typeface="Calibri"/>
                <a:ea typeface="Calibri"/>
                <a:cs typeface="Calibri"/>
                <a:sym typeface="Calibri"/>
              </a:defRPr>
            </a:lvl6pPr>
            <a:lvl7pPr marL="38100" marR="0" lvl="6" indent="0" algn="l">
              <a:lnSpc>
                <a:spcPct val="109285"/>
              </a:lnSpc>
              <a:spcBef>
                <a:spcPts val="0"/>
              </a:spcBef>
              <a:buNone/>
              <a:defRPr sz="700" b="0" i="0">
                <a:solidFill>
                  <a:schemeClr val="dk1"/>
                </a:solidFill>
                <a:latin typeface="Calibri"/>
                <a:ea typeface="Calibri"/>
                <a:cs typeface="Calibri"/>
                <a:sym typeface="Calibri"/>
              </a:defRPr>
            </a:lvl7pPr>
            <a:lvl8pPr marL="38100" marR="0" lvl="7" indent="0" algn="l">
              <a:lnSpc>
                <a:spcPct val="109285"/>
              </a:lnSpc>
              <a:spcBef>
                <a:spcPts val="0"/>
              </a:spcBef>
              <a:buNone/>
              <a:defRPr sz="700" b="0" i="0">
                <a:solidFill>
                  <a:schemeClr val="dk1"/>
                </a:solidFill>
                <a:latin typeface="Calibri"/>
                <a:ea typeface="Calibri"/>
                <a:cs typeface="Calibri"/>
                <a:sym typeface="Calibri"/>
              </a:defRPr>
            </a:lvl8pPr>
            <a:lvl9pPr marL="38100" marR="0" lvl="8" indent="0" algn="l">
              <a:lnSpc>
                <a:spcPct val="109285"/>
              </a:lnSpc>
              <a:spcBef>
                <a:spcPts val="0"/>
              </a:spcBef>
              <a:buNone/>
              <a:defRPr sz="700" b="0" i="0">
                <a:solidFill>
                  <a:schemeClr val="dk1"/>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1349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570"/>
          <p:cNvSpPr txBox="1">
            <a:spLocks noGrp="1"/>
          </p:cNvSpPr>
          <p:nvPr>
            <p:ph type="title"/>
          </p:nvPr>
        </p:nvSpPr>
        <p:spPr>
          <a:xfrm>
            <a:off x="211454" y="447675"/>
            <a:ext cx="11769090" cy="100520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400" b="0" i="0">
                <a:solidFill>
                  <a:schemeClr val="dk1"/>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70"/>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 name="Google Shape;35;p570"/>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6" name="Google Shape;36;p570"/>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70"/>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0"/>
          <p:cNvSpPr txBox="1">
            <a:spLocks noGrp="1"/>
          </p:cNvSpPr>
          <p:nvPr>
            <p:ph type="sldNum" idx="12"/>
          </p:nvPr>
        </p:nvSpPr>
        <p:spPr>
          <a:xfrm>
            <a:off x="11101387" y="6395720"/>
            <a:ext cx="172720" cy="114300"/>
          </a:xfrm>
          <a:prstGeom prst="rect">
            <a:avLst/>
          </a:prstGeom>
          <a:noFill/>
          <a:ln>
            <a:noFill/>
          </a:ln>
        </p:spPr>
        <p:txBody>
          <a:bodyPr spcFirstLastPara="1" wrap="square" lIns="0" tIns="0" rIns="0" bIns="0" anchor="t" anchorCtr="0">
            <a:spAutoFit/>
          </a:bodyPr>
          <a:lstStyle>
            <a:lvl1pPr marL="38100" marR="0" lvl="0" indent="0" algn="l">
              <a:lnSpc>
                <a:spcPct val="109285"/>
              </a:lnSpc>
              <a:spcBef>
                <a:spcPts val="0"/>
              </a:spcBef>
              <a:buNone/>
              <a:defRPr sz="700" b="0" i="0">
                <a:solidFill>
                  <a:schemeClr val="dk1"/>
                </a:solidFill>
                <a:latin typeface="Calibri"/>
                <a:ea typeface="Calibri"/>
                <a:cs typeface="Calibri"/>
                <a:sym typeface="Calibri"/>
              </a:defRPr>
            </a:lvl1pPr>
            <a:lvl2pPr marL="38100" marR="0" lvl="1" indent="0" algn="l">
              <a:lnSpc>
                <a:spcPct val="109285"/>
              </a:lnSpc>
              <a:spcBef>
                <a:spcPts val="0"/>
              </a:spcBef>
              <a:buNone/>
              <a:defRPr sz="700" b="0" i="0">
                <a:solidFill>
                  <a:schemeClr val="dk1"/>
                </a:solidFill>
                <a:latin typeface="Calibri"/>
                <a:ea typeface="Calibri"/>
                <a:cs typeface="Calibri"/>
                <a:sym typeface="Calibri"/>
              </a:defRPr>
            </a:lvl2pPr>
            <a:lvl3pPr marL="38100" marR="0" lvl="2" indent="0" algn="l">
              <a:lnSpc>
                <a:spcPct val="109285"/>
              </a:lnSpc>
              <a:spcBef>
                <a:spcPts val="0"/>
              </a:spcBef>
              <a:buNone/>
              <a:defRPr sz="700" b="0" i="0">
                <a:solidFill>
                  <a:schemeClr val="dk1"/>
                </a:solidFill>
                <a:latin typeface="Calibri"/>
                <a:ea typeface="Calibri"/>
                <a:cs typeface="Calibri"/>
                <a:sym typeface="Calibri"/>
              </a:defRPr>
            </a:lvl3pPr>
            <a:lvl4pPr marL="38100" marR="0" lvl="3" indent="0" algn="l">
              <a:lnSpc>
                <a:spcPct val="109285"/>
              </a:lnSpc>
              <a:spcBef>
                <a:spcPts val="0"/>
              </a:spcBef>
              <a:buNone/>
              <a:defRPr sz="700" b="0" i="0">
                <a:solidFill>
                  <a:schemeClr val="dk1"/>
                </a:solidFill>
                <a:latin typeface="Calibri"/>
                <a:ea typeface="Calibri"/>
                <a:cs typeface="Calibri"/>
                <a:sym typeface="Calibri"/>
              </a:defRPr>
            </a:lvl4pPr>
            <a:lvl5pPr marL="38100" marR="0" lvl="4" indent="0" algn="l">
              <a:lnSpc>
                <a:spcPct val="109285"/>
              </a:lnSpc>
              <a:spcBef>
                <a:spcPts val="0"/>
              </a:spcBef>
              <a:buNone/>
              <a:defRPr sz="700" b="0" i="0">
                <a:solidFill>
                  <a:schemeClr val="dk1"/>
                </a:solidFill>
                <a:latin typeface="Calibri"/>
                <a:ea typeface="Calibri"/>
                <a:cs typeface="Calibri"/>
                <a:sym typeface="Calibri"/>
              </a:defRPr>
            </a:lvl5pPr>
            <a:lvl6pPr marL="38100" marR="0" lvl="5" indent="0" algn="l">
              <a:lnSpc>
                <a:spcPct val="109285"/>
              </a:lnSpc>
              <a:spcBef>
                <a:spcPts val="0"/>
              </a:spcBef>
              <a:buNone/>
              <a:defRPr sz="700" b="0" i="0">
                <a:solidFill>
                  <a:schemeClr val="dk1"/>
                </a:solidFill>
                <a:latin typeface="Calibri"/>
                <a:ea typeface="Calibri"/>
                <a:cs typeface="Calibri"/>
                <a:sym typeface="Calibri"/>
              </a:defRPr>
            </a:lvl6pPr>
            <a:lvl7pPr marL="38100" marR="0" lvl="6" indent="0" algn="l">
              <a:lnSpc>
                <a:spcPct val="109285"/>
              </a:lnSpc>
              <a:spcBef>
                <a:spcPts val="0"/>
              </a:spcBef>
              <a:buNone/>
              <a:defRPr sz="700" b="0" i="0">
                <a:solidFill>
                  <a:schemeClr val="dk1"/>
                </a:solidFill>
                <a:latin typeface="Calibri"/>
                <a:ea typeface="Calibri"/>
                <a:cs typeface="Calibri"/>
                <a:sym typeface="Calibri"/>
              </a:defRPr>
            </a:lvl7pPr>
            <a:lvl8pPr marL="38100" marR="0" lvl="7" indent="0" algn="l">
              <a:lnSpc>
                <a:spcPct val="109285"/>
              </a:lnSpc>
              <a:spcBef>
                <a:spcPts val="0"/>
              </a:spcBef>
              <a:buNone/>
              <a:defRPr sz="700" b="0" i="0">
                <a:solidFill>
                  <a:schemeClr val="dk1"/>
                </a:solidFill>
                <a:latin typeface="Calibri"/>
                <a:ea typeface="Calibri"/>
                <a:cs typeface="Calibri"/>
                <a:sym typeface="Calibri"/>
              </a:defRPr>
            </a:lvl8pPr>
            <a:lvl9pPr marL="38100" marR="0" lvl="8" indent="0" algn="l">
              <a:lnSpc>
                <a:spcPct val="109285"/>
              </a:lnSpc>
              <a:spcBef>
                <a:spcPts val="0"/>
              </a:spcBef>
              <a:buNone/>
              <a:defRPr sz="700" b="0" i="0">
                <a:solidFill>
                  <a:schemeClr val="dk1"/>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678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D17CD6-50E2-D0DA-5E7D-9E1DD6BFE45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F1EE4F0-8595-B035-0B06-864337E133A0}"/>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4D62189-7C25-9B93-5419-AB0615CE010F}"/>
              </a:ext>
            </a:extLst>
          </p:cNvPr>
          <p:cNvSpPr>
            <a:spLocks noGrp="1"/>
          </p:cNvSpPr>
          <p:nvPr>
            <p:ph type="dt" sz="half" idx="10"/>
          </p:nvPr>
        </p:nvSpPr>
        <p:spPr/>
        <p:txBody>
          <a:bodyPr/>
          <a:lstStyle/>
          <a:p>
            <a:fld id="{C5B64F95-4B2F-4C89-9600-3A38D0EAD5E5}" type="datetimeFigureOut">
              <a:rPr lang="el-GR" smtClean="0"/>
              <a:t>20/4/2026</a:t>
            </a:fld>
            <a:endParaRPr lang="el-GR"/>
          </a:p>
        </p:txBody>
      </p:sp>
      <p:sp>
        <p:nvSpPr>
          <p:cNvPr id="5" name="Θέση υποσέλιδου 4">
            <a:extLst>
              <a:ext uri="{FF2B5EF4-FFF2-40B4-BE49-F238E27FC236}">
                <a16:creationId xmlns:a16="http://schemas.microsoft.com/office/drawing/2014/main" id="{5CD09B0C-1B30-3D6E-EE30-9BDE04FC128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DE4BDFB-6064-8E61-4ECA-209FC23FB74A}"/>
              </a:ext>
            </a:extLst>
          </p:cNvPr>
          <p:cNvSpPr>
            <a:spLocks noGrp="1"/>
          </p:cNvSpPr>
          <p:nvPr>
            <p:ph type="sldNum" sz="quarter" idx="12"/>
          </p:nvPr>
        </p:nvSpPr>
        <p:spPr/>
        <p:txBody>
          <a:bodyPr/>
          <a:lstStyle/>
          <a:p>
            <a:fld id="{F0FD20E6-7CCB-4CB6-A496-B72CA449B632}" type="slidenum">
              <a:rPr lang="el-GR" smtClean="0"/>
              <a:t>‹#›</a:t>
            </a:fld>
            <a:endParaRPr lang="el-GR"/>
          </a:p>
        </p:txBody>
      </p:sp>
    </p:spTree>
    <p:extLst>
      <p:ext uri="{BB962C8B-B14F-4D97-AF65-F5344CB8AC3E}">
        <p14:creationId xmlns:p14="http://schemas.microsoft.com/office/powerpoint/2010/main" val="128957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DF7B02-1AE3-385B-DB0B-BA340530083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B108E0B-3A37-481D-95E4-A1F8FADFFF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585DF24-7AB6-5CA8-42AD-05ACB02D840B}"/>
              </a:ext>
            </a:extLst>
          </p:cNvPr>
          <p:cNvSpPr>
            <a:spLocks noGrp="1"/>
          </p:cNvSpPr>
          <p:nvPr>
            <p:ph type="dt" sz="half" idx="10"/>
          </p:nvPr>
        </p:nvSpPr>
        <p:spPr/>
        <p:txBody>
          <a:bodyPr/>
          <a:lstStyle/>
          <a:p>
            <a:fld id="{C5B64F95-4B2F-4C89-9600-3A38D0EAD5E5}" type="datetimeFigureOut">
              <a:rPr lang="el-GR" smtClean="0"/>
              <a:t>20/4/2026</a:t>
            </a:fld>
            <a:endParaRPr lang="el-GR"/>
          </a:p>
        </p:txBody>
      </p:sp>
      <p:sp>
        <p:nvSpPr>
          <p:cNvPr id="5" name="Θέση υποσέλιδου 4">
            <a:extLst>
              <a:ext uri="{FF2B5EF4-FFF2-40B4-BE49-F238E27FC236}">
                <a16:creationId xmlns:a16="http://schemas.microsoft.com/office/drawing/2014/main" id="{63963BC0-2507-75CE-F6DD-70572BBE28C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3086CAE-CCB9-44FC-DE9F-CC11900C4682}"/>
              </a:ext>
            </a:extLst>
          </p:cNvPr>
          <p:cNvSpPr>
            <a:spLocks noGrp="1"/>
          </p:cNvSpPr>
          <p:nvPr>
            <p:ph type="sldNum" sz="quarter" idx="12"/>
          </p:nvPr>
        </p:nvSpPr>
        <p:spPr/>
        <p:txBody>
          <a:bodyPr/>
          <a:lstStyle/>
          <a:p>
            <a:fld id="{F0FD20E6-7CCB-4CB6-A496-B72CA449B632}" type="slidenum">
              <a:rPr lang="el-GR" smtClean="0"/>
              <a:t>‹#›</a:t>
            </a:fld>
            <a:endParaRPr lang="el-GR"/>
          </a:p>
        </p:txBody>
      </p:sp>
    </p:spTree>
    <p:extLst>
      <p:ext uri="{BB962C8B-B14F-4D97-AF65-F5344CB8AC3E}">
        <p14:creationId xmlns:p14="http://schemas.microsoft.com/office/powerpoint/2010/main" val="2058315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287675-7C06-13F5-51F5-240F81D1397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81C25ED-0E8C-F738-210D-B49275D5082B}"/>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BC78EC01-02BC-B5D0-4FC8-A1FCB3FB81A8}"/>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EA3B24D-5C6B-C9DF-1920-5C51C826DB0C}"/>
              </a:ext>
            </a:extLst>
          </p:cNvPr>
          <p:cNvSpPr>
            <a:spLocks noGrp="1"/>
          </p:cNvSpPr>
          <p:nvPr>
            <p:ph type="dt" sz="half" idx="10"/>
          </p:nvPr>
        </p:nvSpPr>
        <p:spPr/>
        <p:txBody>
          <a:bodyPr/>
          <a:lstStyle/>
          <a:p>
            <a:fld id="{C5B64F95-4B2F-4C89-9600-3A38D0EAD5E5}" type="datetimeFigureOut">
              <a:rPr lang="el-GR" smtClean="0"/>
              <a:t>20/4/2026</a:t>
            </a:fld>
            <a:endParaRPr lang="el-GR"/>
          </a:p>
        </p:txBody>
      </p:sp>
      <p:sp>
        <p:nvSpPr>
          <p:cNvPr id="6" name="Θέση υποσέλιδου 5">
            <a:extLst>
              <a:ext uri="{FF2B5EF4-FFF2-40B4-BE49-F238E27FC236}">
                <a16:creationId xmlns:a16="http://schemas.microsoft.com/office/drawing/2014/main" id="{706C654C-3AA7-2DD2-03DB-3FBDDC7E994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4B96E1-1391-E6B5-B6F3-A3EDE4B43C6D}"/>
              </a:ext>
            </a:extLst>
          </p:cNvPr>
          <p:cNvSpPr>
            <a:spLocks noGrp="1"/>
          </p:cNvSpPr>
          <p:nvPr>
            <p:ph type="sldNum" sz="quarter" idx="12"/>
          </p:nvPr>
        </p:nvSpPr>
        <p:spPr/>
        <p:txBody>
          <a:bodyPr/>
          <a:lstStyle/>
          <a:p>
            <a:fld id="{F0FD20E6-7CCB-4CB6-A496-B72CA449B632}" type="slidenum">
              <a:rPr lang="el-GR" smtClean="0"/>
              <a:t>‹#›</a:t>
            </a:fld>
            <a:endParaRPr lang="el-GR"/>
          </a:p>
        </p:txBody>
      </p:sp>
    </p:spTree>
    <p:extLst>
      <p:ext uri="{BB962C8B-B14F-4D97-AF65-F5344CB8AC3E}">
        <p14:creationId xmlns:p14="http://schemas.microsoft.com/office/powerpoint/2010/main" val="3978347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2B1035-CB59-573B-7FF4-0BC7178C139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03E97A0-B4D5-5D5B-6E95-3286606ED7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B85C07D-99F1-3B76-2E37-800AFC7F8E08}"/>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E269A8E0-18A1-ADC8-C435-BBF24CB4CC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84969B0-8EB8-DBAF-54B8-DF3C46D17355}"/>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B57E165B-2E8F-5F85-D400-E29455747B33}"/>
              </a:ext>
            </a:extLst>
          </p:cNvPr>
          <p:cNvSpPr>
            <a:spLocks noGrp="1"/>
          </p:cNvSpPr>
          <p:nvPr>
            <p:ph type="dt" sz="half" idx="10"/>
          </p:nvPr>
        </p:nvSpPr>
        <p:spPr/>
        <p:txBody>
          <a:bodyPr/>
          <a:lstStyle/>
          <a:p>
            <a:fld id="{C5B64F95-4B2F-4C89-9600-3A38D0EAD5E5}" type="datetimeFigureOut">
              <a:rPr lang="el-GR" smtClean="0"/>
              <a:t>20/4/2026</a:t>
            </a:fld>
            <a:endParaRPr lang="el-GR"/>
          </a:p>
        </p:txBody>
      </p:sp>
      <p:sp>
        <p:nvSpPr>
          <p:cNvPr id="8" name="Θέση υποσέλιδου 7">
            <a:extLst>
              <a:ext uri="{FF2B5EF4-FFF2-40B4-BE49-F238E27FC236}">
                <a16:creationId xmlns:a16="http://schemas.microsoft.com/office/drawing/2014/main" id="{5732BC92-4F34-9CA8-42D4-0E2AF36FC2A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45AAEE78-54B1-22D9-3E7E-3BD87A2A509E}"/>
              </a:ext>
            </a:extLst>
          </p:cNvPr>
          <p:cNvSpPr>
            <a:spLocks noGrp="1"/>
          </p:cNvSpPr>
          <p:nvPr>
            <p:ph type="sldNum" sz="quarter" idx="12"/>
          </p:nvPr>
        </p:nvSpPr>
        <p:spPr/>
        <p:txBody>
          <a:bodyPr/>
          <a:lstStyle/>
          <a:p>
            <a:fld id="{F0FD20E6-7CCB-4CB6-A496-B72CA449B632}" type="slidenum">
              <a:rPr lang="el-GR" smtClean="0"/>
              <a:t>‹#›</a:t>
            </a:fld>
            <a:endParaRPr lang="el-GR"/>
          </a:p>
        </p:txBody>
      </p:sp>
    </p:spTree>
    <p:extLst>
      <p:ext uri="{BB962C8B-B14F-4D97-AF65-F5344CB8AC3E}">
        <p14:creationId xmlns:p14="http://schemas.microsoft.com/office/powerpoint/2010/main" val="1247102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72B6D8-E20E-39C6-EB52-2DE7AC23366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040F382-ACBC-2FC5-96E4-54F16F93A6E7}"/>
              </a:ext>
            </a:extLst>
          </p:cNvPr>
          <p:cNvSpPr>
            <a:spLocks noGrp="1"/>
          </p:cNvSpPr>
          <p:nvPr>
            <p:ph type="dt" sz="half" idx="10"/>
          </p:nvPr>
        </p:nvSpPr>
        <p:spPr/>
        <p:txBody>
          <a:bodyPr/>
          <a:lstStyle/>
          <a:p>
            <a:fld id="{C5B64F95-4B2F-4C89-9600-3A38D0EAD5E5}" type="datetimeFigureOut">
              <a:rPr lang="el-GR" smtClean="0"/>
              <a:t>20/4/2026</a:t>
            </a:fld>
            <a:endParaRPr lang="el-GR"/>
          </a:p>
        </p:txBody>
      </p:sp>
      <p:sp>
        <p:nvSpPr>
          <p:cNvPr id="4" name="Θέση υποσέλιδου 3">
            <a:extLst>
              <a:ext uri="{FF2B5EF4-FFF2-40B4-BE49-F238E27FC236}">
                <a16:creationId xmlns:a16="http://schemas.microsoft.com/office/drawing/2014/main" id="{138B63BE-1315-1D15-462D-180EB8DC45E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A84C2756-B767-46EC-868A-2DA486E55E85}"/>
              </a:ext>
            </a:extLst>
          </p:cNvPr>
          <p:cNvSpPr>
            <a:spLocks noGrp="1"/>
          </p:cNvSpPr>
          <p:nvPr>
            <p:ph type="sldNum" sz="quarter" idx="12"/>
          </p:nvPr>
        </p:nvSpPr>
        <p:spPr/>
        <p:txBody>
          <a:bodyPr/>
          <a:lstStyle/>
          <a:p>
            <a:fld id="{F0FD20E6-7CCB-4CB6-A496-B72CA449B632}" type="slidenum">
              <a:rPr lang="el-GR" smtClean="0"/>
              <a:t>‹#›</a:t>
            </a:fld>
            <a:endParaRPr lang="el-GR"/>
          </a:p>
        </p:txBody>
      </p:sp>
    </p:spTree>
    <p:extLst>
      <p:ext uri="{BB962C8B-B14F-4D97-AF65-F5344CB8AC3E}">
        <p14:creationId xmlns:p14="http://schemas.microsoft.com/office/powerpoint/2010/main" val="3460645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30A9B9C-F381-8EF4-F79E-8FA41A03509B}"/>
              </a:ext>
            </a:extLst>
          </p:cNvPr>
          <p:cNvSpPr>
            <a:spLocks noGrp="1"/>
          </p:cNvSpPr>
          <p:nvPr>
            <p:ph type="dt" sz="half" idx="10"/>
          </p:nvPr>
        </p:nvSpPr>
        <p:spPr/>
        <p:txBody>
          <a:bodyPr/>
          <a:lstStyle/>
          <a:p>
            <a:fld id="{C5B64F95-4B2F-4C89-9600-3A38D0EAD5E5}" type="datetimeFigureOut">
              <a:rPr lang="el-GR" smtClean="0"/>
              <a:t>20/4/2026</a:t>
            </a:fld>
            <a:endParaRPr lang="el-GR"/>
          </a:p>
        </p:txBody>
      </p:sp>
      <p:sp>
        <p:nvSpPr>
          <p:cNvPr id="3" name="Θέση υποσέλιδου 2">
            <a:extLst>
              <a:ext uri="{FF2B5EF4-FFF2-40B4-BE49-F238E27FC236}">
                <a16:creationId xmlns:a16="http://schemas.microsoft.com/office/drawing/2014/main" id="{04B20B07-0AD2-89C6-1319-74F0E8DB701B}"/>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232BEA7-A8B8-6040-AE52-1439CBA216ED}"/>
              </a:ext>
            </a:extLst>
          </p:cNvPr>
          <p:cNvSpPr>
            <a:spLocks noGrp="1"/>
          </p:cNvSpPr>
          <p:nvPr>
            <p:ph type="sldNum" sz="quarter" idx="12"/>
          </p:nvPr>
        </p:nvSpPr>
        <p:spPr/>
        <p:txBody>
          <a:bodyPr/>
          <a:lstStyle/>
          <a:p>
            <a:fld id="{F0FD20E6-7CCB-4CB6-A496-B72CA449B632}" type="slidenum">
              <a:rPr lang="el-GR" smtClean="0"/>
              <a:t>‹#›</a:t>
            </a:fld>
            <a:endParaRPr lang="el-GR"/>
          </a:p>
        </p:txBody>
      </p:sp>
    </p:spTree>
    <p:extLst>
      <p:ext uri="{BB962C8B-B14F-4D97-AF65-F5344CB8AC3E}">
        <p14:creationId xmlns:p14="http://schemas.microsoft.com/office/powerpoint/2010/main" val="70266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5DE988-F3EC-0897-FFA9-CE90043112E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506D9B3-7457-EB96-D179-0C7569D0B2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171FA8B1-8B40-B21C-2F46-570375AE4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DD008CB-0837-5663-8717-16C63EE73CCA}"/>
              </a:ext>
            </a:extLst>
          </p:cNvPr>
          <p:cNvSpPr>
            <a:spLocks noGrp="1"/>
          </p:cNvSpPr>
          <p:nvPr>
            <p:ph type="dt" sz="half" idx="10"/>
          </p:nvPr>
        </p:nvSpPr>
        <p:spPr/>
        <p:txBody>
          <a:bodyPr/>
          <a:lstStyle/>
          <a:p>
            <a:fld id="{C5B64F95-4B2F-4C89-9600-3A38D0EAD5E5}" type="datetimeFigureOut">
              <a:rPr lang="el-GR" smtClean="0"/>
              <a:t>20/4/2026</a:t>
            </a:fld>
            <a:endParaRPr lang="el-GR"/>
          </a:p>
        </p:txBody>
      </p:sp>
      <p:sp>
        <p:nvSpPr>
          <p:cNvPr id="6" name="Θέση υποσέλιδου 5">
            <a:extLst>
              <a:ext uri="{FF2B5EF4-FFF2-40B4-BE49-F238E27FC236}">
                <a16:creationId xmlns:a16="http://schemas.microsoft.com/office/drawing/2014/main" id="{4F44C7B0-2320-0E5C-C36F-6FC806B23D8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9661383-BC1F-18D7-2212-4BA4B0E6F620}"/>
              </a:ext>
            </a:extLst>
          </p:cNvPr>
          <p:cNvSpPr>
            <a:spLocks noGrp="1"/>
          </p:cNvSpPr>
          <p:nvPr>
            <p:ph type="sldNum" sz="quarter" idx="12"/>
          </p:nvPr>
        </p:nvSpPr>
        <p:spPr/>
        <p:txBody>
          <a:bodyPr/>
          <a:lstStyle/>
          <a:p>
            <a:fld id="{F0FD20E6-7CCB-4CB6-A496-B72CA449B632}" type="slidenum">
              <a:rPr lang="el-GR" smtClean="0"/>
              <a:t>‹#›</a:t>
            </a:fld>
            <a:endParaRPr lang="el-GR"/>
          </a:p>
        </p:txBody>
      </p:sp>
    </p:spTree>
    <p:extLst>
      <p:ext uri="{BB962C8B-B14F-4D97-AF65-F5344CB8AC3E}">
        <p14:creationId xmlns:p14="http://schemas.microsoft.com/office/powerpoint/2010/main" val="3462712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9D8482-29B1-ADD5-7389-A9B465D0BA9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A9648342-DA2F-0723-2113-62922595F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CCDBFD6D-9AD8-1288-3E87-A7FD486D65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EEF7580-E13B-246F-5F40-8323FBB0B0FA}"/>
              </a:ext>
            </a:extLst>
          </p:cNvPr>
          <p:cNvSpPr>
            <a:spLocks noGrp="1"/>
          </p:cNvSpPr>
          <p:nvPr>
            <p:ph type="dt" sz="half" idx="10"/>
          </p:nvPr>
        </p:nvSpPr>
        <p:spPr/>
        <p:txBody>
          <a:bodyPr/>
          <a:lstStyle/>
          <a:p>
            <a:fld id="{C5B64F95-4B2F-4C89-9600-3A38D0EAD5E5}" type="datetimeFigureOut">
              <a:rPr lang="el-GR" smtClean="0"/>
              <a:t>20/4/2026</a:t>
            </a:fld>
            <a:endParaRPr lang="el-GR"/>
          </a:p>
        </p:txBody>
      </p:sp>
      <p:sp>
        <p:nvSpPr>
          <p:cNvPr id="6" name="Θέση υποσέλιδου 5">
            <a:extLst>
              <a:ext uri="{FF2B5EF4-FFF2-40B4-BE49-F238E27FC236}">
                <a16:creationId xmlns:a16="http://schemas.microsoft.com/office/drawing/2014/main" id="{C4328A90-B08D-F54E-AFEE-22FB0B76CA7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B7A3822-4AF5-ABAD-64FE-A2010C4F4B5E}"/>
              </a:ext>
            </a:extLst>
          </p:cNvPr>
          <p:cNvSpPr>
            <a:spLocks noGrp="1"/>
          </p:cNvSpPr>
          <p:nvPr>
            <p:ph type="sldNum" sz="quarter" idx="12"/>
          </p:nvPr>
        </p:nvSpPr>
        <p:spPr/>
        <p:txBody>
          <a:bodyPr/>
          <a:lstStyle/>
          <a:p>
            <a:fld id="{F0FD20E6-7CCB-4CB6-A496-B72CA449B632}" type="slidenum">
              <a:rPr lang="el-GR" smtClean="0"/>
              <a:t>‹#›</a:t>
            </a:fld>
            <a:endParaRPr lang="el-GR"/>
          </a:p>
        </p:txBody>
      </p:sp>
    </p:spTree>
    <p:extLst>
      <p:ext uri="{BB962C8B-B14F-4D97-AF65-F5344CB8AC3E}">
        <p14:creationId xmlns:p14="http://schemas.microsoft.com/office/powerpoint/2010/main" val="3357433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AF18FA5-D3B0-8867-2A5B-BF9CB539A4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179FDFB-3F93-7C97-30A9-681F990A0D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4A826DA-5805-A931-7087-4A385C7E09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B64F95-4B2F-4C89-9600-3A38D0EAD5E5}" type="datetimeFigureOut">
              <a:rPr lang="el-GR" smtClean="0"/>
              <a:t>20/4/2026</a:t>
            </a:fld>
            <a:endParaRPr lang="el-GR"/>
          </a:p>
        </p:txBody>
      </p:sp>
      <p:sp>
        <p:nvSpPr>
          <p:cNvPr id="5" name="Θέση υποσέλιδου 4">
            <a:extLst>
              <a:ext uri="{FF2B5EF4-FFF2-40B4-BE49-F238E27FC236}">
                <a16:creationId xmlns:a16="http://schemas.microsoft.com/office/drawing/2014/main" id="{2C013B6A-43A0-C37A-F384-2E6D8E571E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E50C0CDA-09F1-FE1D-E1D3-B9A47B02D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FD20E6-7CCB-4CB6-A496-B72CA449B632}" type="slidenum">
              <a:rPr lang="el-GR" smtClean="0"/>
              <a:t>‹#›</a:t>
            </a:fld>
            <a:endParaRPr lang="el-GR"/>
          </a:p>
        </p:txBody>
      </p:sp>
    </p:spTree>
    <p:extLst>
      <p:ext uri="{BB962C8B-B14F-4D97-AF65-F5344CB8AC3E}">
        <p14:creationId xmlns:p14="http://schemas.microsoft.com/office/powerpoint/2010/main" val="3281299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s://www.iso.org/standard/62777.html" TargetMode="External"/><Relationship Id="rId3" Type="http://schemas.openxmlformats.org/officeDocument/2006/relationships/image" Target="../media/image27.png"/><Relationship Id="rId7" Type="http://schemas.openxmlformats.org/officeDocument/2006/relationships/hyperlink" Target="https://www.iso.org/standard/54533.html"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www.iso.org/contents/data/standard/05/45/54534.html" TargetMode="External"/><Relationship Id="rId5" Type="http://schemas.openxmlformats.org/officeDocument/2006/relationships/hyperlink" Target="https://www.iso.org/standard/73906.html"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hyperlink" Target="http://www.iso.org/standard/27001" TargetMode="Externa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hyperlink" Target="http://www.iso.org/obp/ui/en/#iso%3Astd%3Aiso-iec%3A27001%3Aed-3%3Av1%3Aen" TargetMode="Externa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hyperlink" Target="http://www.iso.org/obp/ui/en/#iso%3Astd%3Aiso-iec%3A27001%3Aed-3%3Av1%3Aen" TargetMode="Externa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2.png"/><Relationship Id="rId4" Type="http://schemas.openxmlformats.org/officeDocument/2006/relationships/image" Target="../media/image39.png"/><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hyperlink" Target="http://www.fortinet.com/resources/cyberglossary/it-vs-ot-cybersecurity" TargetMode="Externa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hyperlink" Target="http://www.fortinet.com/resources/cyberglossary/it-vs-ot-cybersecurity" TargetMode="Externa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hyperlink" Target="http://www.fortinet.com/resources/cyberglossary/it-vs-ot-cybersecurity" TargetMode="Externa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hyperlink" Target="http://www.fortinet.com/resources/cyberglossary/it-vs-ot-cybersecurity" TargetMode="Externa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hyperlink" Target="http://www.fortinet.com/resources/cyberglossary/it-vs-ot-cybersecurity" TargetMode="Externa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37.png"/><Relationship Id="rId7"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37.png"/><Relationship Id="rId7"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jpg"/><Relationship Id="rId10" Type="http://schemas.openxmlformats.org/officeDocument/2006/relationships/image" Target="../media/image58.jpg"/><Relationship Id="rId4" Type="http://schemas.openxmlformats.org/officeDocument/2006/relationships/image" Target="../media/image2.png"/><Relationship Id="rId9"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37.png"/><Relationship Id="rId7"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jpg"/><Relationship Id="rId10" Type="http://schemas.openxmlformats.org/officeDocument/2006/relationships/image" Target="../media/image64.jpg"/><Relationship Id="rId4" Type="http://schemas.openxmlformats.org/officeDocument/2006/relationships/image" Target="../media/image2.png"/><Relationship Id="rId9"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37.png"/><Relationship Id="rId7"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2.png"/><Relationship Id="rId9" Type="http://schemas.openxmlformats.org/officeDocument/2006/relationships/image" Target="../media/image68.jp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7.png"/><Relationship Id="rId7" Type="http://schemas.openxmlformats.org/officeDocument/2006/relationships/image" Target="../media/image72.jp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2.png"/><Relationship Id="rId4" Type="http://schemas.openxmlformats.org/officeDocument/2006/relationships/image" Target="../media/image69.jpg"/><Relationship Id="rId9" Type="http://schemas.openxmlformats.org/officeDocument/2006/relationships/image" Target="../media/image74.jp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7.png"/><Relationship Id="rId7" Type="http://schemas.openxmlformats.org/officeDocument/2006/relationships/image" Target="../media/image78.jp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37.png"/><Relationship Id="rId7"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jpg"/><Relationship Id="rId10" Type="http://schemas.openxmlformats.org/officeDocument/2006/relationships/image" Target="../media/image84.jpg"/><Relationship Id="rId4" Type="http://schemas.openxmlformats.org/officeDocument/2006/relationships/image" Target="../media/image2.png"/><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7.png"/><Relationship Id="rId7" Type="http://schemas.openxmlformats.org/officeDocument/2006/relationships/image" Target="../media/image87.jp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86.png"/><Relationship Id="rId10" Type="http://schemas.openxmlformats.org/officeDocument/2006/relationships/image" Target="../media/image2.png"/><Relationship Id="rId4" Type="http://schemas.openxmlformats.org/officeDocument/2006/relationships/image" Target="../media/image85.jpg"/><Relationship Id="rId9" Type="http://schemas.openxmlformats.org/officeDocument/2006/relationships/image" Target="../media/image89.jpg"/></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7.png"/><Relationship Id="rId7" Type="http://schemas.openxmlformats.org/officeDocument/2006/relationships/image" Target="../media/image92.jp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91.png"/><Relationship Id="rId10" Type="http://schemas.openxmlformats.org/officeDocument/2006/relationships/image" Target="../media/image2.png"/><Relationship Id="rId4" Type="http://schemas.openxmlformats.org/officeDocument/2006/relationships/image" Target="../media/image90.jpg"/><Relationship Id="rId9" Type="http://schemas.openxmlformats.org/officeDocument/2006/relationships/image" Target="../media/image93.jpg"/></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7.png"/><Relationship Id="rId7" Type="http://schemas.openxmlformats.org/officeDocument/2006/relationships/image" Target="../media/image96.jp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95.png"/><Relationship Id="rId10" Type="http://schemas.openxmlformats.org/officeDocument/2006/relationships/image" Target="../media/image2.png"/><Relationship Id="rId4" Type="http://schemas.openxmlformats.org/officeDocument/2006/relationships/image" Target="../media/image94.jpg"/><Relationship Id="rId9" Type="http://schemas.openxmlformats.org/officeDocument/2006/relationships/image" Target="../media/image9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7.png"/><Relationship Id="rId7" Type="http://schemas.openxmlformats.org/officeDocument/2006/relationships/image" Target="../media/image101.jp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2.png"/><Relationship Id="rId4" Type="http://schemas.openxmlformats.org/officeDocument/2006/relationships/image" Target="../media/image98.jpg"/><Relationship Id="rId9" Type="http://schemas.openxmlformats.org/officeDocument/2006/relationships/image" Target="../media/image103.jpg"/></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37.png"/><Relationship Id="rId7" Type="http://schemas.openxmlformats.org/officeDocument/2006/relationships/image" Target="../media/image106.jp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105.png"/><Relationship Id="rId4" Type="http://schemas.openxmlformats.org/officeDocument/2006/relationships/image" Target="../media/image104.jpg"/><Relationship Id="rId9"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7.png"/><Relationship Id="rId7" Type="http://schemas.openxmlformats.org/officeDocument/2006/relationships/image" Target="../media/image111.jpg"/><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g"/></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7.png"/><Relationship Id="rId7" Type="http://schemas.openxmlformats.org/officeDocument/2006/relationships/image" Target="../media/image115.jpg"/><Relationship Id="rId2" Type="http://schemas.openxmlformats.org/officeDocument/2006/relationships/notesSlide" Target="../notesSlides/notesSlide79.xml"/><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7.png"/><Relationship Id="rId7" Type="http://schemas.openxmlformats.org/officeDocument/2006/relationships/image" Target="../media/image118.jpg"/><Relationship Id="rId2" Type="http://schemas.openxmlformats.org/officeDocument/2006/relationships/notesSlide" Target="../notesSlides/notesSlide86.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117.png"/><Relationship Id="rId10" Type="http://schemas.openxmlformats.org/officeDocument/2006/relationships/image" Target="../media/image2.png"/><Relationship Id="rId4" Type="http://schemas.openxmlformats.org/officeDocument/2006/relationships/image" Target="../media/image116.jpg"/><Relationship Id="rId9" Type="http://schemas.openxmlformats.org/officeDocument/2006/relationships/image" Target="../media/image119.jpg"/></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7.xml"/><Relationship Id="rId1" Type="http://schemas.openxmlformats.org/officeDocument/2006/relationships/slideLayout" Target="../slideLayouts/slideLayout14.xml"/><Relationship Id="rId5" Type="http://schemas.openxmlformats.org/officeDocument/2006/relationships/hyperlink" Target="mailto:ac@apiroplus.solutions"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grpSp>
        <p:nvGrpSpPr>
          <p:cNvPr id="147" name="Google Shape;147;g3cb2559ebe9_0_0"/>
          <p:cNvGrpSpPr/>
          <p:nvPr/>
        </p:nvGrpSpPr>
        <p:grpSpPr>
          <a:xfrm>
            <a:off x="0" y="0"/>
            <a:ext cx="10843577" cy="6858000"/>
            <a:chOff x="0" y="0"/>
            <a:chExt cx="10843577" cy="6858000"/>
          </a:xfrm>
        </p:grpSpPr>
        <p:sp>
          <p:nvSpPr>
            <p:cNvPr id="148" name="Google Shape;148;g3cb2559ebe9_0_0"/>
            <p:cNvSpPr/>
            <p:nvPr/>
          </p:nvSpPr>
          <p:spPr>
            <a:xfrm>
              <a:off x="5386387" y="1904"/>
              <a:ext cx="5361304" cy="6837045"/>
            </a:xfrm>
            <a:custGeom>
              <a:avLst/>
              <a:gdLst/>
              <a:ahLst/>
              <a:cxnLst/>
              <a:rect l="l" t="t" r="r" b="b"/>
              <a:pathLst>
                <a:path w="5361304" h="6837045" extrusionOk="0">
                  <a:moveTo>
                    <a:pt x="5361305" y="0"/>
                  </a:moveTo>
                  <a:lnTo>
                    <a:pt x="1922145" y="0"/>
                  </a:lnTo>
                  <a:lnTo>
                    <a:pt x="0" y="6836727"/>
                  </a:lnTo>
                  <a:lnTo>
                    <a:pt x="3438842" y="6836727"/>
                  </a:lnTo>
                  <a:lnTo>
                    <a:pt x="5361305" y="0"/>
                  </a:lnTo>
                  <a:close/>
                </a:path>
              </a:pathLst>
            </a:custGeom>
            <a:solidFill>
              <a:srgbClr val="FFB800">
                <a:alpha val="2196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g3cb2559ebe9_0_0"/>
            <p:cNvSpPr/>
            <p:nvPr/>
          </p:nvSpPr>
          <p:spPr>
            <a:xfrm>
              <a:off x="4561840" y="0"/>
              <a:ext cx="1924685" cy="6858000"/>
            </a:xfrm>
            <a:custGeom>
              <a:avLst/>
              <a:gdLst/>
              <a:ahLst/>
              <a:cxnLst/>
              <a:rect l="l" t="t" r="r" b="b"/>
              <a:pathLst>
                <a:path w="1924685" h="6858000" extrusionOk="0">
                  <a:moveTo>
                    <a:pt x="1924685" y="0"/>
                  </a:moveTo>
                  <a:lnTo>
                    <a:pt x="0" y="6858000"/>
                  </a:lnTo>
                </a:path>
              </a:pathLst>
            </a:custGeom>
            <a:noFill/>
            <a:ln w="25400"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g3cb2559ebe9_0_0"/>
            <p:cNvSpPr/>
            <p:nvPr/>
          </p:nvSpPr>
          <p:spPr>
            <a:xfrm>
              <a:off x="3507740" y="0"/>
              <a:ext cx="2549525" cy="6847840"/>
            </a:xfrm>
            <a:custGeom>
              <a:avLst/>
              <a:gdLst/>
              <a:ahLst/>
              <a:cxnLst/>
              <a:rect l="l" t="t" r="r" b="b"/>
              <a:pathLst>
                <a:path w="2549525" h="6847840" extrusionOk="0">
                  <a:moveTo>
                    <a:pt x="1325562" y="2279015"/>
                  </a:moveTo>
                  <a:lnTo>
                    <a:pt x="1275714" y="2287270"/>
                  </a:lnTo>
                  <a:lnTo>
                    <a:pt x="1229995" y="2308542"/>
                  </a:lnTo>
                  <a:lnTo>
                    <a:pt x="1191577" y="2341562"/>
                  </a:lnTo>
                  <a:lnTo>
                    <a:pt x="1163002" y="2385377"/>
                  </a:lnTo>
                  <a:lnTo>
                    <a:pt x="1163002" y="2386647"/>
                  </a:lnTo>
                  <a:lnTo>
                    <a:pt x="821689" y="3658870"/>
                  </a:lnTo>
                  <a:lnTo>
                    <a:pt x="0" y="6846570"/>
                  </a:lnTo>
                  <a:lnTo>
                    <a:pt x="6667" y="6847205"/>
                  </a:lnTo>
                  <a:lnTo>
                    <a:pt x="20002" y="6847522"/>
                  </a:lnTo>
                  <a:lnTo>
                    <a:pt x="26670" y="6847522"/>
                  </a:lnTo>
                  <a:lnTo>
                    <a:pt x="845820" y="3665220"/>
                  </a:lnTo>
                  <a:lnTo>
                    <a:pt x="1187132" y="2394267"/>
                  </a:lnTo>
                  <a:lnTo>
                    <a:pt x="1211897" y="2356802"/>
                  </a:lnTo>
                  <a:lnTo>
                    <a:pt x="1244917" y="2328545"/>
                  </a:lnTo>
                  <a:lnTo>
                    <a:pt x="1283970" y="2310447"/>
                  </a:lnTo>
                  <a:lnTo>
                    <a:pt x="1326832" y="2303779"/>
                  </a:lnTo>
                  <a:lnTo>
                    <a:pt x="1422717" y="2303779"/>
                  </a:lnTo>
                  <a:lnTo>
                    <a:pt x="1377314" y="2285365"/>
                  </a:lnTo>
                  <a:lnTo>
                    <a:pt x="1325562" y="2279015"/>
                  </a:lnTo>
                  <a:close/>
                </a:path>
                <a:path w="2549525" h="6847840" extrusionOk="0">
                  <a:moveTo>
                    <a:pt x="1422717" y="2303779"/>
                  </a:moveTo>
                  <a:lnTo>
                    <a:pt x="1326832" y="2303779"/>
                  </a:lnTo>
                  <a:lnTo>
                    <a:pt x="1370964" y="2309495"/>
                  </a:lnTo>
                  <a:lnTo>
                    <a:pt x="1417002" y="2330132"/>
                  </a:lnTo>
                  <a:lnTo>
                    <a:pt x="1453197" y="2363470"/>
                  </a:lnTo>
                  <a:lnTo>
                    <a:pt x="1477327" y="2405379"/>
                  </a:lnTo>
                  <a:lnTo>
                    <a:pt x="1487805" y="2453322"/>
                  </a:lnTo>
                  <a:lnTo>
                    <a:pt x="1482725" y="2503170"/>
                  </a:lnTo>
                  <a:lnTo>
                    <a:pt x="1223962" y="3457575"/>
                  </a:lnTo>
                  <a:lnTo>
                    <a:pt x="1217930" y="3493135"/>
                  </a:lnTo>
                  <a:lnTo>
                    <a:pt x="1226820" y="3563620"/>
                  </a:lnTo>
                  <a:lnTo>
                    <a:pt x="1262380" y="3626802"/>
                  </a:lnTo>
                  <a:lnTo>
                    <a:pt x="1318895" y="3670300"/>
                  </a:lnTo>
                  <a:lnTo>
                    <a:pt x="1402080" y="3689667"/>
                  </a:lnTo>
                  <a:lnTo>
                    <a:pt x="1449387" y="3683317"/>
                  </a:lnTo>
                  <a:lnTo>
                    <a:pt x="1492567" y="3665220"/>
                  </a:lnTo>
                  <a:lnTo>
                    <a:pt x="1495481" y="3662997"/>
                  </a:lnTo>
                  <a:lnTo>
                    <a:pt x="1408430" y="3662997"/>
                  </a:lnTo>
                  <a:lnTo>
                    <a:pt x="1358264" y="3657600"/>
                  </a:lnTo>
                  <a:lnTo>
                    <a:pt x="1303337" y="3630612"/>
                  </a:lnTo>
                  <a:lnTo>
                    <a:pt x="1263332" y="3584257"/>
                  </a:lnTo>
                  <a:lnTo>
                    <a:pt x="1243330" y="3525837"/>
                  </a:lnTo>
                  <a:lnTo>
                    <a:pt x="1242695" y="3495040"/>
                  </a:lnTo>
                  <a:lnTo>
                    <a:pt x="1248092" y="3463925"/>
                  </a:lnTo>
                  <a:lnTo>
                    <a:pt x="1506855" y="2509520"/>
                  </a:lnTo>
                  <a:lnTo>
                    <a:pt x="1513205" y="2460942"/>
                  </a:lnTo>
                  <a:lnTo>
                    <a:pt x="1506855" y="2413635"/>
                  </a:lnTo>
                  <a:lnTo>
                    <a:pt x="1488757" y="2370454"/>
                  </a:lnTo>
                  <a:lnTo>
                    <a:pt x="1460182" y="2332990"/>
                  </a:lnTo>
                  <a:lnTo>
                    <a:pt x="1422717" y="2303779"/>
                  </a:lnTo>
                  <a:close/>
                </a:path>
                <a:path w="2549525" h="6847840" extrusionOk="0">
                  <a:moveTo>
                    <a:pt x="2549525" y="0"/>
                  </a:moveTo>
                  <a:lnTo>
                    <a:pt x="2523172" y="0"/>
                  </a:lnTo>
                  <a:lnTo>
                    <a:pt x="1945639" y="2096452"/>
                  </a:lnTo>
                  <a:lnTo>
                    <a:pt x="1552575" y="3546157"/>
                  </a:lnTo>
                  <a:lnTo>
                    <a:pt x="1531620" y="3592195"/>
                  </a:lnTo>
                  <a:lnTo>
                    <a:pt x="1498282" y="3628072"/>
                  </a:lnTo>
                  <a:lnTo>
                    <a:pt x="1456372" y="3652520"/>
                  </a:lnTo>
                  <a:lnTo>
                    <a:pt x="1408430" y="3662997"/>
                  </a:lnTo>
                  <a:lnTo>
                    <a:pt x="1495481" y="3662997"/>
                  </a:lnTo>
                  <a:lnTo>
                    <a:pt x="1530032" y="3636645"/>
                  </a:lnTo>
                  <a:lnTo>
                    <a:pt x="1559242" y="3599179"/>
                  </a:lnTo>
                  <a:lnTo>
                    <a:pt x="1577657" y="3553777"/>
                  </a:lnTo>
                  <a:lnTo>
                    <a:pt x="1971039" y="2104072"/>
                  </a:lnTo>
                  <a:lnTo>
                    <a:pt x="2547937" y="5397"/>
                  </a:lnTo>
                  <a:lnTo>
                    <a:pt x="2549525"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1" name="Google Shape;151;g3cb2559ebe9_0_0"/>
            <p:cNvPicPr preferRelativeResize="0"/>
            <p:nvPr/>
          </p:nvPicPr>
          <p:blipFill rotWithShape="1">
            <a:blip r:embed="rId3">
              <a:alphaModFix/>
            </a:blip>
            <a:srcRect/>
            <a:stretch/>
          </p:blipFill>
          <p:spPr>
            <a:xfrm>
              <a:off x="0" y="0"/>
              <a:ext cx="5840731" cy="6858000"/>
            </a:xfrm>
            <a:prstGeom prst="rect">
              <a:avLst/>
            </a:prstGeom>
            <a:noFill/>
            <a:ln>
              <a:noFill/>
            </a:ln>
          </p:spPr>
        </p:pic>
        <p:pic>
          <p:nvPicPr>
            <p:cNvPr id="152" name="Google Shape;152;g3cb2559ebe9_0_0"/>
            <p:cNvPicPr preferRelativeResize="0"/>
            <p:nvPr/>
          </p:nvPicPr>
          <p:blipFill rotWithShape="1">
            <a:blip r:embed="rId4">
              <a:alphaModFix/>
            </a:blip>
            <a:srcRect/>
            <a:stretch/>
          </p:blipFill>
          <p:spPr>
            <a:xfrm>
              <a:off x="7549515" y="6167437"/>
              <a:ext cx="3294062" cy="612140"/>
            </a:xfrm>
            <a:prstGeom prst="rect">
              <a:avLst/>
            </a:prstGeom>
            <a:noFill/>
            <a:ln>
              <a:noFill/>
            </a:ln>
          </p:spPr>
        </p:pic>
      </p:grpSp>
      <p:sp>
        <p:nvSpPr>
          <p:cNvPr id="153" name="Google Shape;153;g3cb2559ebe9_0_0"/>
          <p:cNvSpPr txBox="1">
            <a:spLocks noGrp="1"/>
          </p:cNvSpPr>
          <p:nvPr>
            <p:ph type="ctrTitle"/>
          </p:nvPr>
        </p:nvSpPr>
        <p:spPr>
          <a:xfrm>
            <a:off x="1019175" y="36512"/>
            <a:ext cx="10153500" cy="2618100"/>
          </a:xfrm>
          <a:prstGeom prst="rect">
            <a:avLst/>
          </a:prstGeom>
          <a:noFill/>
          <a:ln>
            <a:noFill/>
          </a:ln>
        </p:spPr>
        <p:txBody>
          <a:bodyPr spcFirstLastPara="1" wrap="square" lIns="0" tIns="444800" rIns="0" bIns="0" anchor="t" anchorCtr="0">
            <a:spAutoFit/>
          </a:bodyPr>
          <a:lstStyle/>
          <a:p>
            <a:pPr marL="6191885" marR="5080" lvl="0" indent="0" algn="l" rtl="0">
              <a:lnSpc>
                <a:spcPct val="107924"/>
              </a:lnSpc>
              <a:spcBef>
                <a:spcPts val="0"/>
              </a:spcBef>
              <a:spcAft>
                <a:spcPts val="0"/>
              </a:spcAft>
              <a:buNone/>
            </a:pPr>
            <a:r>
              <a:rPr lang="en-US" sz="2650">
                <a:latin typeface="Times New Roman"/>
                <a:ea typeface="Times New Roman"/>
                <a:cs typeface="Times New Roman"/>
                <a:sym typeface="Times New Roman"/>
              </a:rPr>
              <a:t>Διαχείριση κινδύνων  κυβερνοασφάλειας και  διακυβέρνηση στον τομέα  της υγειονομικής  περίθαλψης</a:t>
            </a:r>
            <a:endParaRPr sz="2650">
              <a:latin typeface="Times New Roman"/>
              <a:ea typeface="Times New Roman"/>
              <a:cs typeface="Times New Roman"/>
              <a:sym typeface="Times New Roman"/>
            </a:endParaRPr>
          </a:p>
        </p:txBody>
      </p:sp>
      <p:sp>
        <p:nvSpPr>
          <p:cNvPr id="154" name="Google Shape;154;g3cb2559ebe9_0_0"/>
          <p:cNvSpPr txBox="1"/>
          <p:nvPr/>
        </p:nvSpPr>
        <p:spPr>
          <a:xfrm>
            <a:off x="7191534" y="2635854"/>
            <a:ext cx="2667600" cy="520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3300" b="1">
                <a:solidFill>
                  <a:srgbClr val="D6791A"/>
                </a:solidFill>
                <a:latin typeface="Calibri"/>
                <a:ea typeface="Calibri"/>
                <a:cs typeface="Calibri"/>
                <a:sym typeface="Calibri"/>
              </a:rPr>
              <a:t>CSP003_SA_H</a:t>
            </a:r>
            <a:endParaRPr sz="3300">
              <a:solidFill>
                <a:schemeClr val="dk1"/>
              </a:solidFill>
              <a:latin typeface="Calibri"/>
              <a:ea typeface="Calibri"/>
              <a:cs typeface="Calibri"/>
              <a:sym typeface="Calibri"/>
            </a:endParaRPr>
          </a:p>
        </p:txBody>
      </p:sp>
      <p:sp>
        <p:nvSpPr>
          <p:cNvPr id="155" name="Google Shape;155;g3cb2559ebe9_0_0"/>
          <p:cNvSpPr txBox="1"/>
          <p:nvPr/>
        </p:nvSpPr>
        <p:spPr>
          <a:xfrm>
            <a:off x="7191525" y="3244334"/>
            <a:ext cx="6157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a:solidFill>
                  <a:srgbClr val="FFBB00"/>
                </a:solidFill>
                <a:latin typeface="Century Gothic"/>
                <a:ea typeface="Century Gothic"/>
                <a:cs typeface="Century Gothic"/>
                <a:sym typeface="Century Gothic"/>
              </a:rPr>
              <a:t>Chatzopoulou Argyro (Iro)</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0"/>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10"/>
          <p:cNvSpPr txBox="1">
            <a:spLocks noGrp="1"/>
          </p:cNvSpPr>
          <p:nvPr>
            <p:ph type="title"/>
          </p:nvPr>
        </p:nvSpPr>
        <p:spPr>
          <a:xfrm>
            <a:off x="6587490" y="232409"/>
            <a:ext cx="868044"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FFFF"/>
                </a:solidFill>
              </a:rPr>
              <a:t>ΓΙΑΤΙ</a:t>
            </a:r>
            <a:endParaRPr/>
          </a:p>
        </p:txBody>
      </p:sp>
      <p:sp>
        <p:nvSpPr>
          <p:cNvPr id="310" name="Google Shape;310;p10"/>
          <p:cNvSpPr txBox="1"/>
          <p:nvPr/>
        </p:nvSpPr>
        <p:spPr>
          <a:xfrm>
            <a:off x="6577330" y="962342"/>
            <a:ext cx="272605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Μαθησιακά αποτελέσματα</a:t>
            </a:r>
            <a:endParaRPr sz="1600">
              <a:solidFill>
                <a:schemeClr val="dk1"/>
              </a:solidFill>
              <a:latin typeface="Calibri"/>
              <a:ea typeface="Calibri"/>
              <a:cs typeface="Calibri"/>
              <a:sym typeface="Calibri"/>
            </a:endParaRPr>
          </a:p>
        </p:txBody>
      </p:sp>
      <p:sp>
        <p:nvSpPr>
          <p:cNvPr id="311" name="Google Shape;311;p10"/>
          <p:cNvSpPr txBox="1"/>
          <p:nvPr/>
        </p:nvSpPr>
        <p:spPr>
          <a:xfrm>
            <a:off x="6577330" y="1705609"/>
            <a:ext cx="4545330" cy="2192655"/>
          </a:xfrm>
          <a:prstGeom prst="rect">
            <a:avLst/>
          </a:prstGeom>
          <a:noFill/>
          <a:ln>
            <a:noFill/>
          </a:ln>
        </p:spPr>
        <p:txBody>
          <a:bodyPr spcFirstLastPara="1" wrap="square" lIns="0" tIns="0" rIns="0" bIns="0" anchor="t" anchorCtr="0">
            <a:spAutoFit/>
          </a:bodyPr>
          <a:lstStyle/>
          <a:p>
            <a:pPr marL="287020" marR="0" lvl="0" indent="-274320" algn="l" rtl="0">
              <a:lnSpc>
                <a:spcPct val="133809"/>
              </a:lnSpc>
              <a:spcBef>
                <a:spcPts val="0"/>
              </a:spcBef>
              <a:spcAft>
                <a:spcPts val="0"/>
              </a:spcAft>
              <a:buClr>
                <a:srgbClr val="FFB800"/>
              </a:buClr>
              <a:buSzPts val="1600"/>
              <a:buFont typeface="Courier New"/>
              <a:buChar char="o"/>
            </a:pPr>
            <a:r>
              <a:rPr lang="en-US" sz="1050">
                <a:solidFill>
                  <a:srgbClr val="FFFFFF"/>
                </a:solidFill>
                <a:latin typeface="Calibri"/>
                <a:ea typeface="Calibri"/>
                <a:cs typeface="Calibri"/>
                <a:sym typeface="Calibri"/>
              </a:rPr>
              <a:t>Επίδειξη εμπεριστατωμένης κατανόησης του πλαισίου λογισμικού</a:t>
            </a:r>
            <a:endParaRPr sz="1050">
              <a:solidFill>
                <a:schemeClr val="dk1"/>
              </a:solidFill>
              <a:latin typeface="Calibri"/>
              <a:ea typeface="Calibri"/>
              <a:cs typeface="Calibri"/>
              <a:sym typeface="Calibri"/>
            </a:endParaRPr>
          </a:p>
          <a:p>
            <a:pPr marL="287020" marR="0" lvl="0" indent="0" algn="l" rtl="0">
              <a:lnSpc>
                <a:spcPct val="113809"/>
              </a:lnSpc>
              <a:spcBef>
                <a:spcPts val="0"/>
              </a:spcBef>
              <a:spcAft>
                <a:spcPts val="0"/>
              </a:spcAft>
              <a:buNone/>
            </a:pPr>
            <a:r>
              <a:rPr lang="en-US" sz="1050">
                <a:solidFill>
                  <a:srgbClr val="FFFFFF"/>
                </a:solidFill>
                <a:latin typeface="Calibri"/>
                <a:ea typeface="Calibri"/>
                <a:cs typeface="Calibri"/>
                <a:sym typeface="Calibri"/>
              </a:rPr>
              <a:t>διαχείρισης κινδύνων ασφάλειας στον τομέα της υγείας,</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50">
              <a:solidFill>
                <a:schemeClr val="dk1"/>
              </a:solidFill>
              <a:latin typeface="Calibri"/>
              <a:ea typeface="Calibri"/>
              <a:cs typeface="Calibri"/>
              <a:sym typeface="Calibri"/>
            </a:endParaRPr>
          </a:p>
          <a:p>
            <a:pPr marL="287020" marR="149225" lvl="0" indent="-274320" algn="l" rtl="0">
              <a:lnSpc>
                <a:spcPct val="90500"/>
              </a:lnSpc>
              <a:spcBef>
                <a:spcPts val="0"/>
              </a:spcBef>
              <a:spcAft>
                <a:spcPts val="0"/>
              </a:spcAft>
              <a:buClr>
                <a:srgbClr val="FFB800"/>
              </a:buClr>
              <a:buSzPts val="1600"/>
              <a:buFont typeface="Courier New"/>
              <a:buChar char="o"/>
            </a:pPr>
            <a:r>
              <a:rPr lang="en-US" sz="1050">
                <a:solidFill>
                  <a:srgbClr val="FFFFFF"/>
                </a:solidFill>
                <a:latin typeface="Calibri"/>
                <a:ea typeface="Calibri"/>
                <a:cs typeface="Calibri"/>
                <a:sym typeface="Calibri"/>
              </a:rPr>
              <a:t>Αναγνώριση των σημαντικών δομών και διαδικασιών  διακυβέρνησης της κυβερνοασφάλειας στον τομέα της υγείας,</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rgbClr val="FFB800"/>
              </a:buClr>
              <a:buSzPts val="850"/>
              <a:buFont typeface="Courier New"/>
              <a:buNone/>
            </a:pPr>
            <a:endParaRPr sz="850">
              <a:solidFill>
                <a:schemeClr val="dk1"/>
              </a:solidFill>
              <a:latin typeface="Calibri"/>
              <a:ea typeface="Calibri"/>
              <a:cs typeface="Calibri"/>
              <a:sym typeface="Calibri"/>
            </a:endParaRPr>
          </a:p>
          <a:p>
            <a:pPr marL="287020" marR="98425" lvl="0" indent="-274320" algn="l" rtl="0">
              <a:lnSpc>
                <a:spcPct val="94300"/>
              </a:lnSpc>
              <a:spcBef>
                <a:spcPts val="5"/>
              </a:spcBef>
              <a:spcAft>
                <a:spcPts val="0"/>
              </a:spcAft>
              <a:buClr>
                <a:srgbClr val="FFB800"/>
              </a:buClr>
              <a:buSzPts val="1600"/>
              <a:buFont typeface="Courier New"/>
              <a:buChar char="o"/>
            </a:pPr>
            <a:r>
              <a:rPr lang="en-US" sz="1050">
                <a:solidFill>
                  <a:srgbClr val="FFFFFF"/>
                </a:solidFill>
                <a:latin typeface="Calibri"/>
                <a:ea typeface="Calibri"/>
                <a:cs typeface="Calibri"/>
                <a:sym typeface="Calibri"/>
              </a:rPr>
              <a:t>Κριτική αξιολόγηση και αναφορά των κινδύνων ασφαλείας και  πρόταση κατάλληλων στρατηγικών μετριασμού με επαγγελματικό  τρόπο</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Clr>
                <a:srgbClr val="FFB800"/>
              </a:buClr>
              <a:buSzPts val="850"/>
              <a:buFont typeface="Courier New"/>
              <a:buNone/>
            </a:pPr>
            <a:endParaRPr sz="850">
              <a:solidFill>
                <a:schemeClr val="dk1"/>
              </a:solidFill>
              <a:latin typeface="Calibri"/>
              <a:ea typeface="Calibri"/>
              <a:cs typeface="Calibri"/>
              <a:sym typeface="Calibri"/>
            </a:endParaRPr>
          </a:p>
          <a:p>
            <a:pPr marL="287020" marR="179070" lvl="0" indent="-274320" algn="l" rtl="0">
              <a:lnSpc>
                <a:spcPct val="94300"/>
              </a:lnSpc>
              <a:spcBef>
                <a:spcPts val="0"/>
              </a:spcBef>
              <a:spcAft>
                <a:spcPts val="0"/>
              </a:spcAft>
              <a:buClr>
                <a:srgbClr val="FFB800"/>
              </a:buClr>
              <a:buSzPts val="1600"/>
              <a:buFont typeface="Courier New"/>
              <a:buChar char="o"/>
            </a:pPr>
            <a:r>
              <a:rPr lang="en-US" sz="1050">
                <a:solidFill>
                  <a:srgbClr val="FFFFFF"/>
                </a:solidFill>
                <a:latin typeface="Calibri"/>
                <a:ea typeface="Calibri"/>
                <a:cs typeface="Calibri"/>
                <a:sym typeface="Calibri"/>
              </a:rPr>
              <a:t>Προγραμματίστε και αξιολογείτε κριτικά την πολιτική ασφάλειας  και επιλέξτε ελέγχους ακολουθώντας το πρότυπο ISO 27019 για  τη διακυβέρνηση ασφάλειας.</a:t>
            </a:r>
            <a:endParaRPr sz="1050">
              <a:solidFill>
                <a:schemeClr val="dk1"/>
              </a:solidFill>
              <a:latin typeface="Calibri"/>
              <a:ea typeface="Calibri"/>
              <a:cs typeface="Calibri"/>
              <a:sym typeface="Calibri"/>
            </a:endParaRPr>
          </a:p>
        </p:txBody>
      </p:sp>
      <p:grpSp>
        <p:nvGrpSpPr>
          <p:cNvPr id="312" name="Google Shape;312;p10"/>
          <p:cNvGrpSpPr/>
          <p:nvPr/>
        </p:nvGrpSpPr>
        <p:grpSpPr>
          <a:xfrm>
            <a:off x="0" y="0"/>
            <a:ext cx="6043295" cy="6858000"/>
            <a:chOff x="0" y="0"/>
            <a:chExt cx="6043295" cy="6858000"/>
          </a:xfrm>
        </p:grpSpPr>
        <p:sp>
          <p:nvSpPr>
            <p:cNvPr id="313" name="Google Shape;313;p10"/>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10"/>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10"/>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16" name="Google Shape;316;p10"/>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317" name="Google Shape;317;p10"/>
          <p:cNvPicPr preferRelativeResize="0"/>
          <p:nvPr/>
        </p:nvPicPr>
        <p:blipFill rotWithShape="1">
          <a:blip r:embed="rId4">
            <a:alphaModFix/>
          </a:blip>
          <a:srcRect/>
          <a:stretch/>
        </p:blipFill>
        <p:spPr>
          <a:xfrm>
            <a:off x="7549515" y="4692015"/>
            <a:ext cx="3241992" cy="6022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1"/>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11"/>
          <p:cNvSpPr txBox="1">
            <a:spLocks noGrp="1"/>
          </p:cNvSpPr>
          <p:nvPr>
            <p:ph type="title"/>
          </p:nvPr>
        </p:nvSpPr>
        <p:spPr>
          <a:xfrm>
            <a:off x="6678930" y="358775"/>
            <a:ext cx="3532504"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FFFF"/>
                </a:solidFill>
                <a:latin typeface="Calibri"/>
                <a:ea typeface="Calibri"/>
                <a:cs typeface="Calibri"/>
                <a:sym typeface="Calibri"/>
              </a:rPr>
              <a:t>Περίγραμμα κατάρτισης</a:t>
            </a:r>
            <a:endParaRPr/>
          </a:p>
        </p:txBody>
      </p:sp>
      <p:sp>
        <p:nvSpPr>
          <p:cNvPr id="324" name="Google Shape;324;p11"/>
          <p:cNvSpPr txBox="1"/>
          <p:nvPr/>
        </p:nvSpPr>
        <p:spPr>
          <a:xfrm>
            <a:off x="6678930" y="1086802"/>
            <a:ext cx="82486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Μέρος-1</a:t>
            </a:r>
            <a:endParaRPr sz="1600">
              <a:solidFill>
                <a:schemeClr val="dk1"/>
              </a:solidFill>
              <a:latin typeface="Calibri"/>
              <a:ea typeface="Calibri"/>
              <a:cs typeface="Calibri"/>
              <a:sym typeface="Calibri"/>
            </a:endParaRPr>
          </a:p>
        </p:txBody>
      </p:sp>
      <p:sp>
        <p:nvSpPr>
          <p:cNvPr id="325" name="Google Shape;325;p11"/>
          <p:cNvSpPr txBox="1"/>
          <p:nvPr/>
        </p:nvSpPr>
        <p:spPr>
          <a:xfrm>
            <a:off x="6678930" y="2161857"/>
            <a:ext cx="3484245" cy="6356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rgbClr val="FFB800"/>
                </a:solidFill>
                <a:latin typeface="Calibri"/>
                <a:ea typeface="Calibri"/>
                <a:cs typeface="Calibri"/>
                <a:sym typeface="Calibri"/>
              </a:rPr>
              <a:t>Θέμα-1: Ασφάλεια στονστον τομέα της υγείας</a:t>
            </a:r>
            <a:endParaRPr sz="1050">
              <a:solidFill>
                <a:schemeClr val="dk1"/>
              </a:solidFill>
              <a:latin typeface="Calibri"/>
              <a:ea typeface="Calibri"/>
              <a:cs typeface="Calibri"/>
              <a:sym typeface="Calibri"/>
            </a:endParaRPr>
          </a:p>
          <a:p>
            <a:pPr marL="12700" marR="0" lvl="0" indent="0" algn="l" rtl="0">
              <a:lnSpc>
                <a:spcPct val="100000"/>
              </a:lnSpc>
              <a:spcBef>
                <a:spcPts val="795"/>
              </a:spcBef>
              <a:spcAft>
                <a:spcPts val="0"/>
              </a:spcAft>
              <a:buNone/>
            </a:pPr>
            <a:r>
              <a:rPr lang="en-US" sz="900">
                <a:solidFill>
                  <a:srgbClr val="FFFFFF"/>
                </a:solidFill>
                <a:latin typeface="Calibri"/>
                <a:ea typeface="Calibri"/>
                <a:cs typeface="Calibri"/>
                <a:sym typeface="Calibri"/>
              </a:rPr>
              <a:t>Βασικές αρχές ασφάλειας στον κυβερνοχώρο</a:t>
            </a:r>
            <a:endParaRPr sz="900">
              <a:solidFill>
                <a:schemeClr val="dk1"/>
              </a:solidFill>
              <a:latin typeface="Calibri"/>
              <a:ea typeface="Calibri"/>
              <a:cs typeface="Calibri"/>
              <a:sym typeface="Calibri"/>
            </a:endParaRPr>
          </a:p>
          <a:p>
            <a:pPr marL="12700" marR="0" lvl="0" indent="0" algn="l" rtl="0">
              <a:lnSpc>
                <a:spcPct val="100000"/>
              </a:lnSpc>
              <a:spcBef>
                <a:spcPts val="585"/>
              </a:spcBef>
              <a:spcAft>
                <a:spcPts val="0"/>
              </a:spcAft>
              <a:buNone/>
            </a:pPr>
            <a:r>
              <a:rPr lang="en-US" sz="900">
                <a:solidFill>
                  <a:srgbClr val="FFFFFF"/>
                </a:solidFill>
                <a:latin typeface="Calibri"/>
                <a:ea typeface="Calibri"/>
                <a:cs typeface="Calibri"/>
                <a:sym typeface="Calibri"/>
              </a:rPr>
              <a:t>Πλαίσιο ασφαλείας στον κυβερνοχώρο στον τομέα της υγείας</a:t>
            </a:r>
            <a:endParaRPr sz="900">
              <a:solidFill>
                <a:schemeClr val="dk1"/>
              </a:solidFill>
              <a:latin typeface="Calibri"/>
              <a:ea typeface="Calibri"/>
              <a:cs typeface="Calibri"/>
              <a:sym typeface="Calibri"/>
            </a:endParaRPr>
          </a:p>
        </p:txBody>
      </p:sp>
      <p:sp>
        <p:nvSpPr>
          <p:cNvPr id="326" name="Google Shape;326;p11"/>
          <p:cNvSpPr txBox="1"/>
          <p:nvPr/>
        </p:nvSpPr>
        <p:spPr>
          <a:xfrm>
            <a:off x="6678930" y="3335654"/>
            <a:ext cx="4154170" cy="10693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rgbClr val="FFB800"/>
                </a:solidFill>
                <a:latin typeface="Calibri"/>
                <a:ea typeface="Calibri"/>
                <a:cs typeface="Calibri"/>
                <a:sym typeface="Calibri"/>
              </a:rPr>
              <a:t>Θέμα-2: Πλαίσιο λογισμικού διαχείρισης κινδύνων</a:t>
            </a:r>
            <a:endParaRPr sz="1050">
              <a:solidFill>
                <a:schemeClr val="dk1"/>
              </a:solidFill>
              <a:latin typeface="Calibri"/>
              <a:ea typeface="Calibri"/>
              <a:cs typeface="Calibri"/>
              <a:sym typeface="Calibri"/>
            </a:endParaRPr>
          </a:p>
          <a:p>
            <a:pPr marL="12700" marR="1771014" lvl="0" indent="0" algn="l" rtl="0">
              <a:lnSpc>
                <a:spcPct val="154400"/>
              </a:lnSpc>
              <a:spcBef>
                <a:spcPts val="265"/>
              </a:spcBef>
              <a:spcAft>
                <a:spcPts val="0"/>
              </a:spcAft>
              <a:buNone/>
            </a:pPr>
            <a:r>
              <a:rPr lang="en-US" sz="900">
                <a:solidFill>
                  <a:srgbClr val="FFFFFF"/>
                </a:solidFill>
                <a:latin typeface="Calibri"/>
                <a:ea typeface="Calibri"/>
                <a:cs typeface="Calibri"/>
                <a:sym typeface="Calibri"/>
              </a:rPr>
              <a:t>Βασικά στοιχεία διαχείρισης κινδύνου  Αρχές διαχείρισης κινδύνων και διαδικασίες</a:t>
            </a:r>
            <a:endParaRPr sz="900">
              <a:solidFill>
                <a:schemeClr val="dk1"/>
              </a:solidFill>
              <a:latin typeface="Calibri"/>
              <a:ea typeface="Calibri"/>
              <a:cs typeface="Calibri"/>
              <a:sym typeface="Calibri"/>
            </a:endParaRPr>
          </a:p>
          <a:p>
            <a:pPr marL="12700" marR="5080" lvl="0" indent="0" algn="l" rtl="0">
              <a:lnSpc>
                <a:spcPct val="155300"/>
              </a:lnSpc>
              <a:spcBef>
                <a:spcPts val="5"/>
              </a:spcBef>
              <a:spcAft>
                <a:spcPts val="0"/>
              </a:spcAft>
              <a:buNone/>
            </a:pPr>
            <a:r>
              <a:rPr lang="en-US" sz="900">
                <a:solidFill>
                  <a:srgbClr val="FFFFFF"/>
                </a:solidFill>
                <a:latin typeface="Calibri"/>
                <a:ea typeface="Calibri"/>
                <a:cs typeface="Calibri"/>
                <a:sym typeface="Calibri"/>
              </a:rPr>
              <a:t>Απειλές κυβερνοασφάλειας και διαχείριση Ευπάθειας στον τομέα της υγείας  Παραδείγματα και ασκήσεις</a:t>
            </a:r>
            <a:endParaRPr sz="900">
              <a:solidFill>
                <a:schemeClr val="dk1"/>
              </a:solidFill>
              <a:latin typeface="Calibri"/>
              <a:ea typeface="Calibri"/>
              <a:cs typeface="Calibri"/>
              <a:sym typeface="Calibri"/>
            </a:endParaRPr>
          </a:p>
        </p:txBody>
      </p:sp>
      <p:grpSp>
        <p:nvGrpSpPr>
          <p:cNvPr id="327" name="Google Shape;327;p11"/>
          <p:cNvGrpSpPr/>
          <p:nvPr/>
        </p:nvGrpSpPr>
        <p:grpSpPr>
          <a:xfrm>
            <a:off x="0" y="0"/>
            <a:ext cx="6043295" cy="6858000"/>
            <a:chOff x="0" y="0"/>
            <a:chExt cx="6043295" cy="6858000"/>
          </a:xfrm>
        </p:grpSpPr>
        <p:sp>
          <p:nvSpPr>
            <p:cNvPr id="328" name="Google Shape;328;p11"/>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11"/>
            <p:cNvSpPr/>
            <p:nvPr/>
          </p:nvSpPr>
          <p:spPr>
            <a:xfrm>
              <a:off x="3498215" y="17779"/>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30" name="Google Shape;330;p11"/>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331" name="Google Shape;331;p11"/>
          <p:cNvPicPr preferRelativeResize="0"/>
          <p:nvPr/>
        </p:nvPicPr>
        <p:blipFill rotWithShape="1">
          <a:blip r:embed="rId4">
            <a:alphaModFix/>
          </a:blip>
          <a:srcRect/>
          <a:stretch/>
        </p:blipFill>
        <p:spPr>
          <a:xfrm>
            <a:off x="7549515" y="5042217"/>
            <a:ext cx="3241992" cy="6022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2"/>
          <p:cNvSpPr txBox="1"/>
          <p:nvPr/>
        </p:nvSpPr>
        <p:spPr>
          <a:xfrm>
            <a:off x="11127422" y="5519102"/>
            <a:ext cx="11303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12</a:t>
            </a:r>
            <a:endParaRPr sz="700">
              <a:solidFill>
                <a:schemeClr val="dk1"/>
              </a:solidFill>
              <a:latin typeface="Calibri"/>
              <a:ea typeface="Calibri"/>
              <a:cs typeface="Calibri"/>
              <a:sym typeface="Calibri"/>
            </a:endParaRPr>
          </a:p>
        </p:txBody>
      </p:sp>
      <p:grpSp>
        <p:nvGrpSpPr>
          <p:cNvPr id="337" name="Google Shape;337;p12"/>
          <p:cNvGrpSpPr/>
          <p:nvPr/>
        </p:nvGrpSpPr>
        <p:grpSpPr>
          <a:xfrm>
            <a:off x="6893242" y="0"/>
            <a:ext cx="5295265" cy="6858000"/>
            <a:chOff x="6893242" y="0"/>
            <a:chExt cx="5295265" cy="6858000"/>
          </a:xfrm>
        </p:grpSpPr>
        <p:sp>
          <p:nvSpPr>
            <p:cNvPr id="338" name="Google Shape;338;p1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12"/>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12"/>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1" name="Google Shape;341;p12"/>
            <p:cNvPicPr preferRelativeResize="0"/>
            <p:nvPr/>
          </p:nvPicPr>
          <p:blipFill rotWithShape="1">
            <a:blip r:embed="rId3">
              <a:alphaModFix/>
            </a:blip>
            <a:srcRect/>
            <a:stretch/>
          </p:blipFill>
          <p:spPr>
            <a:xfrm>
              <a:off x="7163752" y="0"/>
              <a:ext cx="5024755" cy="6857999"/>
            </a:xfrm>
            <a:prstGeom prst="rect">
              <a:avLst/>
            </a:prstGeom>
            <a:noFill/>
            <a:ln>
              <a:noFill/>
            </a:ln>
          </p:spPr>
        </p:pic>
        <p:pic>
          <p:nvPicPr>
            <p:cNvPr id="342" name="Google Shape;342;p12"/>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343" name="Google Shape;343;p12"/>
          <p:cNvSpPr txBox="1"/>
          <p:nvPr/>
        </p:nvSpPr>
        <p:spPr>
          <a:xfrm>
            <a:off x="875030" y="405129"/>
            <a:ext cx="3208020" cy="956944"/>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rgbClr val="FFB800"/>
                </a:solidFill>
                <a:latin typeface="Calibri"/>
                <a:ea typeface="Calibri"/>
                <a:cs typeface="Calibri"/>
                <a:sym typeface="Calibri"/>
              </a:rPr>
              <a:t>Περίγραμμα κατάρτισης</a:t>
            </a:r>
            <a:r>
              <a:rPr lang="en-US" sz="2100">
                <a:solidFill>
                  <a:srgbClr val="FFB800"/>
                </a:solidFill>
                <a:latin typeface="Times New Roman"/>
                <a:ea typeface="Times New Roman"/>
                <a:cs typeface="Times New Roman"/>
                <a:sym typeface="Times New Roman"/>
              </a:rPr>
              <a:t>:</a:t>
            </a:r>
            <a:endParaRPr sz="2100">
              <a:solidFill>
                <a:schemeClr val="dk1"/>
              </a:solidFill>
              <a:latin typeface="Times New Roman"/>
              <a:ea typeface="Times New Roman"/>
              <a:cs typeface="Times New Roman"/>
              <a:sym typeface="Times New Roman"/>
            </a:endParaRPr>
          </a:p>
          <a:p>
            <a:pPr marL="0" marR="0" lvl="0" indent="0" algn="l" rtl="0">
              <a:lnSpc>
                <a:spcPct val="100000"/>
              </a:lnSpc>
              <a:spcBef>
                <a:spcPts val="50"/>
              </a:spcBef>
              <a:spcAft>
                <a:spcPts val="0"/>
              </a:spcAft>
              <a:buNone/>
            </a:pPr>
            <a:endParaRPr sz="1950">
              <a:solidFill>
                <a:schemeClr val="dk1"/>
              </a:solidFill>
              <a:latin typeface="Times New Roman"/>
              <a:ea typeface="Times New Roman"/>
              <a:cs typeface="Times New Roman"/>
              <a:sym typeface="Times New Roman"/>
            </a:endParaRPr>
          </a:p>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Μέρος</a:t>
            </a:r>
            <a:r>
              <a:rPr lang="en-US" sz="2100">
                <a:solidFill>
                  <a:schemeClr val="dk1"/>
                </a:solidFill>
                <a:latin typeface="Times New Roman"/>
                <a:ea typeface="Times New Roman"/>
                <a:cs typeface="Times New Roman"/>
                <a:sym typeface="Times New Roman"/>
              </a:rPr>
              <a:t>-2</a:t>
            </a:r>
            <a:endParaRPr sz="2100">
              <a:solidFill>
                <a:schemeClr val="dk1"/>
              </a:solidFill>
              <a:latin typeface="Times New Roman"/>
              <a:ea typeface="Times New Roman"/>
              <a:cs typeface="Times New Roman"/>
              <a:sym typeface="Times New Roman"/>
            </a:endParaRPr>
          </a:p>
        </p:txBody>
      </p:sp>
      <p:sp>
        <p:nvSpPr>
          <p:cNvPr id="344" name="Google Shape;344;p12"/>
          <p:cNvSpPr txBox="1"/>
          <p:nvPr/>
        </p:nvSpPr>
        <p:spPr>
          <a:xfrm>
            <a:off x="966469" y="1661795"/>
            <a:ext cx="6171565" cy="24644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rgbClr val="FFB800"/>
                </a:solidFill>
                <a:latin typeface="Calibri"/>
                <a:ea typeface="Calibri"/>
                <a:cs typeface="Calibri"/>
                <a:sym typeface="Calibri"/>
              </a:rPr>
              <a:t>Θέμα-3: Έλεγχοι ασφαλείας και πρότυπα του συγκεκριμένου τομέα.</a:t>
            </a:r>
            <a:endParaRPr sz="1050">
              <a:solidFill>
                <a:schemeClr val="dk1"/>
              </a:solidFill>
              <a:latin typeface="Calibri"/>
              <a:ea typeface="Calibri"/>
              <a:cs typeface="Calibri"/>
              <a:sym typeface="Calibri"/>
            </a:endParaRPr>
          </a:p>
          <a:p>
            <a:pPr marL="12700" marR="2219325" lvl="0" indent="0" algn="l" rtl="0">
              <a:lnSpc>
                <a:spcPct val="156900"/>
              </a:lnSpc>
              <a:spcBef>
                <a:spcPts val="680"/>
              </a:spcBef>
              <a:spcAft>
                <a:spcPts val="0"/>
              </a:spcAft>
              <a:buNone/>
            </a:pPr>
            <a:r>
              <a:rPr lang="en-US" sz="900">
                <a:solidFill>
                  <a:schemeClr val="dk1"/>
                </a:solidFill>
                <a:latin typeface="Calibri"/>
                <a:ea typeface="Calibri"/>
                <a:cs typeface="Calibri"/>
                <a:sym typeface="Calibri"/>
              </a:rPr>
              <a:t>Εισαγωγή στο ISO/IEC 27001, κατάσταση, εκδόσειςδομή (παράγραφοικαι  Παράρτημα ).</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0" lvl="0" indent="0" algn="l" rtl="0">
              <a:lnSpc>
                <a:spcPct val="100000"/>
              </a:lnSpc>
              <a:spcBef>
                <a:spcPts val="795"/>
              </a:spcBef>
              <a:spcAft>
                <a:spcPts val="0"/>
              </a:spcAft>
              <a:buNone/>
            </a:pPr>
            <a:r>
              <a:rPr lang="en-US" sz="900">
                <a:solidFill>
                  <a:schemeClr val="dk1"/>
                </a:solidFill>
                <a:latin typeface="Calibri"/>
                <a:ea typeface="Calibri"/>
                <a:cs typeface="Calibri"/>
                <a:sym typeface="Calibri"/>
              </a:rPr>
              <a:t>Θέματα ελέγχου ISO 27001:2013 / 27002:2013</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0" lvl="0" indent="0" algn="l" rtl="0">
              <a:lnSpc>
                <a:spcPct val="100000"/>
              </a:lnSpc>
              <a:spcBef>
                <a:spcPts val="690"/>
              </a:spcBef>
              <a:spcAft>
                <a:spcPts val="0"/>
              </a:spcAft>
              <a:buNone/>
            </a:pPr>
            <a:r>
              <a:rPr lang="en-US" sz="900">
                <a:solidFill>
                  <a:schemeClr val="dk1"/>
                </a:solidFill>
                <a:latin typeface="Calibri"/>
                <a:ea typeface="Calibri"/>
                <a:cs typeface="Calibri"/>
                <a:sym typeface="Calibri"/>
              </a:rPr>
              <a:t>Όροι και ορισμοί του ISO 27000 προσαρμοσμένοι στον τομέα των εργαλείων υγείας</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5080" lvl="0" indent="0" algn="l" rtl="0">
              <a:lnSpc>
                <a:spcPct val="156900"/>
              </a:lnSpc>
              <a:spcBef>
                <a:spcPts val="570"/>
              </a:spcBef>
              <a:spcAft>
                <a:spcPts val="0"/>
              </a:spcAft>
              <a:buNone/>
            </a:pPr>
            <a:r>
              <a:rPr lang="en-US" sz="900">
                <a:solidFill>
                  <a:schemeClr val="dk1"/>
                </a:solidFill>
                <a:latin typeface="Calibri"/>
                <a:ea typeface="Calibri"/>
                <a:cs typeface="Calibri"/>
                <a:sym typeface="Calibri"/>
              </a:rPr>
              <a:t>Καθοδήγηση σχετικά με τους ελέγχους του προτύπου ISO/IEC 27002:2013, προσαρμοσμένο στον τομέα της υγείας  τομέας εργαλείων.</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0" lvl="0" indent="0" algn="l" rtl="0">
              <a:lnSpc>
                <a:spcPct val="100000"/>
              </a:lnSpc>
              <a:spcBef>
                <a:spcPts val="795"/>
              </a:spcBef>
              <a:spcAft>
                <a:spcPts val="0"/>
              </a:spcAft>
              <a:buNone/>
            </a:pPr>
            <a:r>
              <a:rPr lang="en-US" sz="900">
                <a:solidFill>
                  <a:schemeClr val="dk1"/>
                </a:solidFill>
                <a:latin typeface="Calibri"/>
                <a:ea typeface="Calibri"/>
                <a:cs typeface="Calibri"/>
                <a:sym typeface="Calibri"/>
              </a:rPr>
              <a:t>Ειδικοί έλεγχοι για την υγεία, όπως προτείνεται από το πρότυπο ISO 27700:2016.</a:t>
            </a:r>
            <a:endParaRPr sz="900">
              <a:solidFill>
                <a:schemeClr val="dk1"/>
              </a:solidFill>
              <a:latin typeface="Calibri"/>
              <a:ea typeface="Calibri"/>
              <a:cs typeface="Calibri"/>
              <a:sym typeface="Calibri"/>
            </a:endParaRPr>
          </a:p>
        </p:txBody>
      </p:sp>
      <p:sp>
        <p:nvSpPr>
          <p:cNvPr id="345" name="Google Shape;345;p12"/>
          <p:cNvSpPr txBox="1"/>
          <p:nvPr/>
        </p:nvSpPr>
        <p:spPr>
          <a:xfrm>
            <a:off x="902969" y="547274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3"/>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13"/>
          <p:cNvSpPr txBox="1">
            <a:spLocks noGrp="1"/>
          </p:cNvSpPr>
          <p:nvPr>
            <p:ph type="title"/>
          </p:nvPr>
        </p:nvSpPr>
        <p:spPr>
          <a:xfrm>
            <a:off x="6694805" y="1123632"/>
            <a:ext cx="5152390" cy="740410"/>
          </a:xfrm>
          <a:prstGeom prst="rect">
            <a:avLst/>
          </a:prstGeom>
          <a:noFill/>
          <a:ln>
            <a:noFill/>
          </a:ln>
        </p:spPr>
        <p:txBody>
          <a:bodyPr spcFirstLastPara="1" wrap="square" lIns="0" tIns="38100" rIns="0" bIns="0" anchor="t" anchorCtr="0">
            <a:spAutoFit/>
          </a:bodyPr>
          <a:lstStyle/>
          <a:p>
            <a:pPr marL="12700" marR="5080" lvl="0" indent="0" algn="l" rtl="0">
              <a:lnSpc>
                <a:spcPct val="114583"/>
              </a:lnSpc>
              <a:spcBef>
                <a:spcPts val="0"/>
              </a:spcBef>
              <a:spcAft>
                <a:spcPts val="0"/>
              </a:spcAft>
              <a:buNone/>
            </a:pPr>
            <a:r>
              <a:rPr lang="en-US">
                <a:solidFill>
                  <a:srgbClr val="FFFFFF"/>
                </a:solidFill>
                <a:latin typeface="Calibri"/>
                <a:ea typeface="Calibri"/>
                <a:cs typeface="Calibri"/>
                <a:sym typeface="Calibri"/>
              </a:rPr>
              <a:t>Θέμα</a:t>
            </a:r>
            <a:r>
              <a:rPr lang="en-US">
                <a:solidFill>
                  <a:srgbClr val="FFFFFF"/>
                </a:solidFill>
              </a:rPr>
              <a:t>-1: </a:t>
            </a:r>
            <a:r>
              <a:rPr lang="en-US">
                <a:solidFill>
                  <a:srgbClr val="FFFFFF"/>
                </a:solidFill>
                <a:latin typeface="Calibri"/>
                <a:ea typeface="Calibri"/>
                <a:cs typeface="Calibri"/>
                <a:sym typeface="Calibri"/>
              </a:rPr>
              <a:t>Ασφάλεια στονστον τομέα  της υγείας</a:t>
            </a:r>
            <a:endParaRPr/>
          </a:p>
        </p:txBody>
      </p:sp>
      <p:sp>
        <p:nvSpPr>
          <p:cNvPr id="352" name="Google Shape;352;p13"/>
          <p:cNvSpPr txBox="1"/>
          <p:nvPr/>
        </p:nvSpPr>
        <p:spPr>
          <a:xfrm>
            <a:off x="6685280" y="2219007"/>
            <a:ext cx="3297554"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Θα καλύψουμε αυτές τις δεξιότητες</a:t>
            </a:r>
            <a:endParaRPr sz="1600">
              <a:solidFill>
                <a:schemeClr val="dk1"/>
              </a:solidFill>
              <a:latin typeface="Calibri"/>
              <a:ea typeface="Calibri"/>
              <a:cs typeface="Calibri"/>
              <a:sym typeface="Calibri"/>
            </a:endParaRPr>
          </a:p>
        </p:txBody>
      </p:sp>
      <p:grpSp>
        <p:nvGrpSpPr>
          <p:cNvPr id="353" name="Google Shape;353;p13"/>
          <p:cNvGrpSpPr/>
          <p:nvPr/>
        </p:nvGrpSpPr>
        <p:grpSpPr>
          <a:xfrm>
            <a:off x="0" y="0"/>
            <a:ext cx="6043295" cy="6858000"/>
            <a:chOff x="0" y="0"/>
            <a:chExt cx="6043295" cy="6858000"/>
          </a:xfrm>
        </p:grpSpPr>
        <p:sp>
          <p:nvSpPr>
            <p:cNvPr id="354" name="Google Shape;354;p13"/>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13"/>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13"/>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57" name="Google Shape;357;p13"/>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358" name="Google Shape;358;p13"/>
          <p:cNvPicPr preferRelativeResize="0"/>
          <p:nvPr/>
        </p:nvPicPr>
        <p:blipFill rotWithShape="1">
          <a:blip r:embed="rId4">
            <a:alphaModFix/>
          </a:blip>
          <a:srcRect/>
          <a:stretch/>
        </p:blipFill>
        <p:spPr>
          <a:xfrm>
            <a:off x="7549515" y="5751195"/>
            <a:ext cx="3241992" cy="6022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14"/>
          <p:cNvSpPr txBox="1">
            <a:spLocks noGrp="1"/>
          </p:cNvSpPr>
          <p:nvPr>
            <p:ph type="title"/>
          </p:nvPr>
        </p:nvSpPr>
        <p:spPr>
          <a:xfrm>
            <a:off x="6694805" y="886459"/>
            <a:ext cx="3893185" cy="699770"/>
          </a:xfrm>
          <a:prstGeom prst="rect">
            <a:avLst/>
          </a:prstGeom>
          <a:noFill/>
          <a:ln>
            <a:noFill/>
          </a:ln>
        </p:spPr>
        <p:txBody>
          <a:bodyPr spcFirstLastPara="1" wrap="square" lIns="0" tIns="29825"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Θέμα</a:t>
            </a:r>
            <a:r>
              <a:rPr lang="en-US" sz="2100">
                <a:solidFill>
                  <a:srgbClr val="FFFFFF"/>
                </a:solidFill>
              </a:rPr>
              <a:t>-2:</a:t>
            </a:r>
            <a:endParaRPr sz="2100">
              <a:latin typeface="Calibri"/>
              <a:ea typeface="Calibri"/>
              <a:cs typeface="Calibri"/>
              <a:sym typeface="Calibri"/>
            </a:endParaRPr>
          </a:p>
          <a:p>
            <a:pPr marL="12700" lvl="0" indent="0" algn="l" rtl="0">
              <a:lnSpc>
                <a:spcPct val="100000"/>
              </a:lnSpc>
              <a:spcBef>
                <a:spcPts val="135"/>
              </a:spcBef>
              <a:spcAft>
                <a:spcPts val="0"/>
              </a:spcAft>
              <a:buNone/>
            </a:pPr>
            <a:r>
              <a:rPr lang="en-US" sz="2100">
                <a:solidFill>
                  <a:srgbClr val="FFFFFF"/>
                </a:solidFill>
                <a:latin typeface="Calibri"/>
                <a:ea typeface="Calibri"/>
                <a:cs typeface="Calibri"/>
                <a:sym typeface="Calibri"/>
              </a:rPr>
              <a:t>Πλαίσιο διαχείρισης κινδύνων</a:t>
            </a:r>
            <a:endParaRPr sz="2100">
              <a:latin typeface="Calibri"/>
              <a:ea typeface="Calibri"/>
              <a:cs typeface="Calibri"/>
              <a:sym typeface="Calibri"/>
            </a:endParaRPr>
          </a:p>
        </p:txBody>
      </p:sp>
      <p:sp>
        <p:nvSpPr>
          <p:cNvPr id="365" name="Google Shape;365;p14"/>
          <p:cNvSpPr txBox="1"/>
          <p:nvPr/>
        </p:nvSpPr>
        <p:spPr>
          <a:xfrm>
            <a:off x="6685280" y="1936115"/>
            <a:ext cx="3297554"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Θα καλύψουμε αυτές τις δεξιότητες</a:t>
            </a:r>
            <a:endParaRPr sz="1600">
              <a:solidFill>
                <a:schemeClr val="dk1"/>
              </a:solidFill>
              <a:latin typeface="Calibri"/>
              <a:ea typeface="Calibri"/>
              <a:cs typeface="Calibri"/>
              <a:sym typeface="Calibri"/>
            </a:endParaRPr>
          </a:p>
        </p:txBody>
      </p:sp>
      <p:sp>
        <p:nvSpPr>
          <p:cNvPr id="366" name="Google Shape;366;p14"/>
          <p:cNvSpPr txBox="1"/>
          <p:nvPr/>
        </p:nvSpPr>
        <p:spPr>
          <a:xfrm>
            <a:off x="6685280" y="2628915"/>
            <a:ext cx="5127625" cy="735965"/>
          </a:xfrm>
          <a:prstGeom prst="rect">
            <a:avLst/>
          </a:prstGeom>
          <a:noFill/>
          <a:ln>
            <a:noFill/>
          </a:ln>
        </p:spPr>
        <p:txBody>
          <a:bodyPr spcFirstLastPara="1" wrap="square" lIns="0" tIns="5700" rIns="0" bIns="0" anchor="t" anchorCtr="0">
            <a:spAutoFit/>
          </a:bodyPr>
          <a:lstStyle/>
          <a:p>
            <a:pPr marL="287020" marR="0" lvl="0" indent="-274320" algn="l" rtl="0">
              <a:lnSpc>
                <a:spcPct val="100000"/>
              </a:lnSpc>
              <a:spcBef>
                <a:spcPts val="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Επίδειξη εμπεριστατωμένης κατανόησης του πλαισίου λογισμικού ασφάλειας στον ενεργειακό τομέα</a:t>
            </a:r>
            <a:endParaRPr sz="650">
              <a:solidFill>
                <a:schemeClr val="dk1"/>
              </a:solidFill>
              <a:latin typeface="Calibri"/>
              <a:ea typeface="Calibri"/>
              <a:cs typeface="Calibri"/>
              <a:sym typeface="Calibri"/>
            </a:endParaRPr>
          </a:p>
          <a:p>
            <a:pPr marL="287020" marR="0" lvl="0" indent="-274320" algn="l" rtl="0">
              <a:lnSpc>
                <a:spcPct val="100000"/>
              </a:lnSpc>
              <a:spcBef>
                <a:spcPts val="39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Αναγνώριση των σημαντικών δομών και διαδικασιών διακυβέρνησης της κυβερνοασφάλειας στον τομέα της ενέργειας</a:t>
            </a:r>
            <a:endParaRPr sz="650">
              <a:solidFill>
                <a:schemeClr val="dk1"/>
              </a:solidFill>
              <a:latin typeface="Calibri"/>
              <a:ea typeface="Calibri"/>
              <a:cs typeface="Calibri"/>
              <a:sym typeface="Calibri"/>
            </a:endParaRPr>
          </a:p>
          <a:p>
            <a:pPr marL="287020" marR="342900" lvl="0" indent="-274320" algn="l" rtl="0">
              <a:lnSpc>
                <a:spcPct val="129200"/>
              </a:lnSpc>
              <a:spcBef>
                <a:spcPts val="18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Κριτική αξιολόγηση και αναφορά των κινδύνων ασφαλείας και πρόταση κατάλληλων στρατηγικών μετριασμού τους  με επαγγελματικό τρόπο</a:t>
            </a:r>
            <a:endParaRPr sz="650">
              <a:solidFill>
                <a:schemeClr val="dk1"/>
              </a:solidFill>
              <a:latin typeface="Calibri"/>
              <a:ea typeface="Calibri"/>
              <a:cs typeface="Calibri"/>
              <a:sym typeface="Calibri"/>
            </a:endParaRPr>
          </a:p>
        </p:txBody>
      </p:sp>
      <p:grpSp>
        <p:nvGrpSpPr>
          <p:cNvPr id="367" name="Google Shape;367;p14"/>
          <p:cNvGrpSpPr/>
          <p:nvPr/>
        </p:nvGrpSpPr>
        <p:grpSpPr>
          <a:xfrm>
            <a:off x="0" y="0"/>
            <a:ext cx="6043295" cy="6858000"/>
            <a:chOff x="0" y="0"/>
            <a:chExt cx="6043295" cy="6858000"/>
          </a:xfrm>
        </p:grpSpPr>
        <p:sp>
          <p:nvSpPr>
            <p:cNvPr id="368" name="Google Shape;368;p14"/>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14"/>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 name="Google Shape;370;p14"/>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71" name="Google Shape;371;p14"/>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372" name="Google Shape;372;p14"/>
          <p:cNvPicPr preferRelativeResize="0"/>
          <p:nvPr/>
        </p:nvPicPr>
        <p:blipFill rotWithShape="1">
          <a:blip r:embed="rId4">
            <a:alphaModFix/>
          </a:blip>
          <a:srcRect/>
          <a:stretch/>
        </p:blipFill>
        <p:spPr>
          <a:xfrm>
            <a:off x="7549515" y="5109845"/>
            <a:ext cx="3241992" cy="6022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5"/>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15"/>
          <p:cNvSpPr txBox="1">
            <a:spLocks noGrp="1"/>
          </p:cNvSpPr>
          <p:nvPr>
            <p:ph type="title"/>
          </p:nvPr>
        </p:nvSpPr>
        <p:spPr>
          <a:xfrm>
            <a:off x="6694805" y="447675"/>
            <a:ext cx="4702175" cy="1005205"/>
          </a:xfrm>
          <a:prstGeom prst="rect">
            <a:avLst/>
          </a:prstGeom>
          <a:noFill/>
          <a:ln>
            <a:noFill/>
          </a:ln>
        </p:spPr>
        <p:txBody>
          <a:bodyPr spcFirstLastPara="1" wrap="square" lIns="0" tIns="29825"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Θέμα</a:t>
            </a:r>
            <a:r>
              <a:rPr lang="en-US" sz="2100">
                <a:solidFill>
                  <a:srgbClr val="FFFFFF"/>
                </a:solidFill>
              </a:rPr>
              <a:t>-3:</a:t>
            </a:r>
            <a:endParaRPr sz="2100">
              <a:latin typeface="Calibri"/>
              <a:ea typeface="Calibri"/>
              <a:cs typeface="Calibri"/>
              <a:sym typeface="Calibri"/>
            </a:endParaRPr>
          </a:p>
          <a:p>
            <a:pPr marL="12700" marR="5080" lvl="0" indent="0" algn="l" rtl="0">
              <a:lnSpc>
                <a:spcPct val="114285"/>
              </a:lnSpc>
              <a:spcBef>
                <a:spcPts val="315"/>
              </a:spcBef>
              <a:spcAft>
                <a:spcPts val="0"/>
              </a:spcAft>
              <a:buNone/>
            </a:pPr>
            <a:r>
              <a:rPr lang="en-US" sz="2100">
                <a:solidFill>
                  <a:srgbClr val="FFFFFF"/>
                </a:solidFill>
                <a:latin typeface="Calibri"/>
                <a:ea typeface="Calibri"/>
                <a:cs typeface="Calibri"/>
                <a:sym typeface="Calibri"/>
              </a:rPr>
              <a:t>Έλεγχοι ασφαλείας και πρότυπα του  συγκεκριμένου τομέα</a:t>
            </a:r>
            <a:r>
              <a:rPr lang="en-US" sz="2100">
                <a:solidFill>
                  <a:srgbClr val="FFFFFF"/>
                </a:solidFill>
              </a:rPr>
              <a:t>.</a:t>
            </a:r>
            <a:endParaRPr sz="2100">
              <a:latin typeface="Calibri"/>
              <a:ea typeface="Calibri"/>
              <a:cs typeface="Calibri"/>
              <a:sym typeface="Calibri"/>
            </a:endParaRPr>
          </a:p>
        </p:txBody>
      </p:sp>
      <p:sp>
        <p:nvSpPr>
          <p:cNvPr id="379" name="Google Shape;379;p15"/>
          <p:cNvSpPr txBox="1"/>
          <p:nvPr/>
        </p:nvSpPr>
        <p:spPr>
          <a:xfrm>
            <a:off x="6685280" y="1801812"/>
            <a:ext cx="3297554"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Θα καλύψουμε αυτές τις δεξιότητες</a:t>
            </a:r>
            <a:endParaRPr sz="1600">
              <a:solidFill>
                <a:schemeClr val="dk1"/>
              </a:solidFill>
              <a:latin typeface="Calibri"/>
              <a:ea typeface="Calibri"/>
              <a:cs typeface="Calibri"/>
              <a:sym typeface="Calibri"/>
            </a:endParaRPr>
          </a:p>
        </p:txBody>
      </p:sp>
      <p:sp>
        <p:nvSpPr>
          <p:cNvPr id="380" name="Google Shape;380;p15"/>
          <p:cNvSpPr txBox="1"/>
          <p:nvPr/>
        </p:nvSpPr>
        <p:spPr>
          <a:xfrm>
            <a:off x="6685280" y="2497296"/>
            <a:ext cx="5295900" cy="1229360"/>
          </a:xfrm>
          <a:prstGeom prst="rect">
            <a:avLst/>
          </a:prstGeom>
          <a:noFill/>
          <a:ln>
            <a:noFill/>
          </a:ln>
        </p:spPr>
        <p:txBody>
          <a:bodyPr spcFirstLastPara="1" wrap="square" lIns="0" tIns="3175" rIns="0" bIns="0" anchor="t" anchorCtr="0">
            <a:spAutoFit/>
          </a:bodyPr>
          <a:lstStyle/>
          <a:p>
            <a:pPr marL="286385" marR="0" lvl="0" indent="-273685" algn="l" rtl="0">
              <a:lnSpc>
                <a:spcPct val="100000"/>
              </a:lnSpc>
              <a:spcBef>
                <a:spcPts val="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Απόκτηση βασικών γνώσεων σχετικά με τη δομή, την κατάσταση και τις εκδόσεις του ISO/IEC</a:t>
            </a:r>
            <a:endParaRPr sz="650">
              <a:solidFill>
                <a:schemeClr val="dk1"/>
              </a:solidFill>
              <a:latin typeface="Calibri"/>
              <a:ea typeface="Calibri"/>
              <a:cs typeface="Calibri"/>
              <a:sym typeface="Calibri"/>
            </a:endParaRPr>
          </a:p>
          <a:p>
            <a:pPr marL="286385" marR="0" lvl="0" indent="-273685" algn="l" rtl="0">
              <a:lnSpc>
                <a:spcPct val="100000"/>
              </a:lnSpc>
              <a:spcBef>
                <a:spcPts val="355"/>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Απόκτηση γνώσεων σχετικά με τα θέματα του ISO/IEC 27002:2013</a:t>
            </a:r>
            <a:endParaRPr sz="650">
              <a:solidFill>
                <a:schemeClr val="dk1"/>
              </a:solidFill>
              <a:latin typeface="Calibri"/>
              <a:ea typeface="Calibri"/>
              <a:cs typeface="Calibri"/>
              <a:sym typeface="Calibri"/>
            </a:endParaRPr>
          </a:p>
          <a:p>
            <a:pPr marL="286385" marR="0" lvl="0" indent="-273685" algn="l" rtl="0">
              <a:lnSpc>
                <a:spcPct val="100000"/>
              </a:lnSpc>
              <a:spcBef>
                <a:spcPts val="35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Να εξοικειωθείτε με τους βασικούς όρους και τους ορισμούς τους όπως χρησιμοποιούνται από το ISO/IEC 27002</a:t>
            </a:r>
            <a:endParaRPr sz="650">
              <a:solidFill>
                <a:schemeClr val="dk1"/>
              </a:solidFill>
              <a:latin typeface="Calibri"/>
              <a:ea typeface="Calibri"/>
              <a:cs typeface="Calibri"/>
              <a:sym typeface="Calibri"/>
            </a:endParaRPr>
          </a:p>
          <a:p>
            <a:pPr marL="287020" marR="5080" lvl="0" indent="-274320" algn="l" rtl="0">
              <a:lnSpc>
                <a:spcPct val="129200"/>
              </a:lnSpc>
              <a:spcBef>
                <a:spcPts val="15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Εξοικειωθείτε με τον τρόπο με τον οποίο αυτοί οι βασικοί όροι προσαρμόζονται ώστε να ταιριάζουν στη χρησιμότητα της Υγείας.  τομέα.</a:t>
            </a:r>
            <a:endParaRPr sz="6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Clr>
                <a:srgbClr val="FFB800"/>
              </a:buClr>
              <a:buSzPts val="500"/>
              <a:buFont typeface="Courier New"/>
              <a:buNone/>
            </a:pPr>
            <a:endParaRPr sz="500">
              <a:solidFill>
                <a:schemeClr val="dk1"/>
              </a:solidFill>
              <a:latin typeface="Calibri"/>
              <a:ea typeface="Calibri"/>
              <a:cs typeface="Calibri"/>
              <a:sym typeface="Calibri"/>
            </a:endParaRPr>
          </a:p>
          <a:p>
            <a:pPr marL="287020" marR="388620" lvl="0" indent="-274320" algn="l" rtl="0">
              <a:lnSpc>
                <a:spcPct val="89400"/>
              </a:lnSpc>
              <a:spcBef>
                <a:spcPts val="0"/>
              </a:spcBef>
              <a:spcAft>
                <a:spcPts val="0"/>
              </a:spcAft>
              <a:buClr>
                <a:srgbClr val="FFB800"/>
              </a:buClr>
              <a:buSzPts val="1000"/>
              <a:buFont typeface="Courier New"/>
              <a:buChar char="o"/>
            </a:pPr>
            <a:r>
              <a:rPr lang="en-US" sz="650">
                <a:solidFill>
                  <a:srgbClr val="FFFFFF"/>
                </a:solidFill>
                <a:latin typeface="Calibri"/>
                <a:ea typeface="Calibri"/>
                <a:cs typeface="Calibri"/>
                <a:sym typeface="Calibri"/>
              </a:rPr>
              <a:t>Προγραμματίστε και αξιολογείτε κριτικά την πολιτική ασφάλειας και επιλέξτε ελέγχους ακολουθώντας το πρότυπο ISO  27799 για τη διακυβέρνηση ασφάλειας.</a:t>
            </a:r>
            <a:endParaRPr sz="650">
              <a:solidFill>
                <a:schemeClr val="dk1"/>
              </a:solidFill>
              <a:latin typeface="Calibri"/>
              <a:ea typeface="Calibri"/>
              <a:cs typeface="Calibri"/>
              <a:sym typeface="Calibri"/>
            </a:endParaRPr>
          </a:p>
        </p:txBody>
      </p:sp>
      <p:grpSp>
        <p:nvGrpSpPr>
          <p:cNvPr id="381" name="Google Shape;381;p15"/>
          <p:cNvGrpSpPr/>
          <p:nvPr/>
        </p:nvGrpSpPr>
        <p:grpSpPr>
          <a:xfrm>
            <a:off x="0" y="0"/>
            <a:ext cx="6043295" cy="6858000"/>
            <a:chOff x="0" y="0"/>
            <a:chExt cx="6043295" cy="6858000"/>
          </a:xfrm>
        </p:grpSpPr>
        <p:sp>
          <p:nvSpPr>
            <p:cNvPr id="382" name="Google Shape;382;p15"/>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5"/>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5"/>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85" name="Google Shape;385;p15"/>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386" name="Google Shape;386;p15"/>
          <p:cNvPicPr preferRelativeResize="0"/>
          <p:nvPr/>
        </p:nvPicPr>
        <p:blipFill rotWithShape="1">
          <a:blip r:embed="rId4">
            <a:alphaModFix/>
          </a:blip>
          <a:srcRect/>
          <a:stretch/>
        </p:blipFill>
        <p:spPr>
          <a:xfrm>
            <a:off x="7549515" y="5157787"/>
            <a:ext cx="3241992" cy="6022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grpSp>
        <p:nvGrpSpPr>
          <p:cNvPr id="391" name="Google Shape;391;p16"/>
          <p:cNvGrpSpPr/>
          <p:nvPr/>
        </p:nvGrpSpPr>
        <p:grpSpPr>
          <a:xfrm>
            <a:off x="6893242" y="0"/>
            <a:ext cx="5295265" cy="6858000"/>
            <a:chOff x="6893242" y="0"/>
            <a:chExt cx="5295265" cy="6858000"/>
          </a:xfrm>
        </p:grpSpPr>
        <p:sp>
          <p:nvSpPr>
            <p:cNvPr id="392" name="Google Shape;392;p1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 name="Google Shape;393;p16"/>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94" name="Google Shape;394;p16"/>
            <p:cNvPicPr preferRelativeResize="0"/>
            <p:nvPr/>
          </p:nvPicPr>
          <p:blipFill rotWithShape="1">
            <a:blip r:embed="rId3">
              <a:alphaModFix/>
            </a:blip>
            <a:srcRect/>
            <a:stretch/>
          </p:blipFill>
          <p:spPr>
            <a:xfrm>
              <a:off x="7163752" y="0"/>
              <a:ext cx="5024755" cy="6858000"/>
            </a:xfrm>
            <a:prstGeom prst="rect">
              <a:avLst/>
            </a:prstGeom>
            <a:noFill/>
            <a:ln>
              <a:noFill/>
            </a:ln>
          </p:spPr>
        </p:pic>
        <p:pic>
          <p:nvPicPr>
            <p:cNvPr id="395" name="Google Shape;395;p16"/>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396" name="Google Shape;396;p16"/>
          <p:cNvSpPr txBox="1">
            <a:spLocks noGrp="1"/>
          </p:cNvSpPr>
          <p:nvPr>
            <p:ph type="title"/>
          </p:nvPr>
        </p:nvSpPr>
        <p:spPr>
          <a:xfrm>
            <a:off x="875030" y="707390"/>
            <a:ext cx="322326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Μέθοδος αξιολόγησης</a:t>
            </a:r>
            <a:endParaRPr/>
          </a:p>
        </p:txBody>
      </p:sp>
      <p:graphicFrame>
        <p:nvGraphicFramePr>
          <p:cNvPr id="397" name="Google Shape;397;p16"/>
          <p:cNvGraphicFramePr/>
          <p:nvPr/>
        </p:nvGraphicFramePr>
        <p:xfrm>
          <a:off x="661034" y="1320800"/>
          <a:ext cx="6337300" cy="4421500"/>
        </p:xfrm>
        <a:graphic>
          <a:graphicData uri="http://schemas.openxmlformats.org/drawingml/2006/table">
            <a:tbl>
              <a:tblPr firstRow="1" bandRow="1">
                <a:noFill/>
              </a:tblPr>
              <a:tblGrid>
                <a:gridCol w="1603375">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1660525">
                  <a:extLst>
                    <a:ext uri="{9D8B030D-6E8A-4147-A177-3AD203B41FA5}">
                      <a16:colId xmlns:a16="http://schemas.microsoft.com/office/drawing/2014/main" val="20002"/>
                    </a:ext>
                  </a:extLst>
                </a:gridCol>
              </a:tblGrid>
              <a:tr h="687700">
                <a:tc>
                  <a:txBody>
                    <a:bodyPr/>
                    <a:lstStyle/>
                    <a:p>
                      <a:pPr marL="97790" marR="617855" lvl="0" indent="0" algn="l" rtl="0">
                        <a:lnSpc>
                          <a:spcPct val="100000"/>
                        </a:lnSpc>
                        <a:spcBef>
                          <a:spcPts val="0"/>
                        </a:spcBef>
                        <a:spcAft>
                          <a:spcPts val="0"/>
                        </a:spcAft>
                        <a:buNone/>
                      </a:pPr>
                      <a:r>
                        <a:rPr lang="en-US" sz="1200" b="1" u="none" strike="noStrike" cap="none">
                          <a:solidFill>
                            <a:srgbClr val="FFFFFF"/>
                          </a:solidFill>
                          <a:latin typeface="Calibri"/>
                          <a:ea typeface="Calibri"/>
                          <a:cs typeface="Calibri"/>
                          <a:sym typeface="Calibri"/>
                        </a:rPr>
                        <a:t>Στοιχείο  αξιολόγησης</a:t>
                      </a:r>
                      <a:endParaRPr sz="1200" u="none" strike="noStrike" cap="none">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7155" marR="0" lvl="0" indent="0" algn="l" rtl="0">
                        <a:lnSpc>
                          <a:spcPct val="100000"/>
                        </a:lnSpc>
                        <a:spcBef>
                          <a:spcPts val="0"/>
                        </a:spcBef>
                        <a:spcAft>
                          <a:spcPts val="0"/>
                        </a:spcAft>
                        <a:buNone/>
                      </a:pPr>
                      <a:r>
                        <a:rPr lang="en-US" sz="1200" b="1" u="none" strike="noStrike" cap="none">
                          <a:solidFill>
                            <a:srgbClr val="FFFFFF"/>
                          </a:solidFill>
                          <a:latin typeface="Calibri"/>
                          <a:ea typeface="Calibri"/>
                          <a:cs typeface="Calibri"/>
                          <a:sym typeface="Calibri"/>
                        </a:rPr>
                        <a:t>Πώς</a:t>
                      </a:r>
                      <a:endParaRPr sz="1200" u="none" strike="noStrike" cap="none">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tc>
                  <a:txBody>
                    <a:bodyPr/>
                    <a:lstStyle/>
                    <a:p>
                      <a:pPr marL="97155" marR="0" lvl="0" indent="0" algn="l" rtl="0">
                        <a:lnSpc>
                          <a:spcPct val="100000"/>
                        </a:lnSpc>
                        <a:spcBef>
                          <a:spcPts val="0"/>
                        </a:spcBef>
                        <a:spcAft>
                          <a:spcPts val="0"/>
                        </a:spcAft>
                        <a:buNone/>
                      </a:pPr>
                      <a:r>
                        <a:rPr lang="en-US" sz="1200" b="1" u="none" strike="noStrike" cap="none">
                          <a:solidFill>
                            <a:srgbClr val="FFFFFF"/>
                          </a:solidFill>
                          <a:latin typeface="Calibri"/>
                          <a:ea typeface="Calibri"/>
                          <a:cs typeface="Calibri"/>
                          <a:sym typeface="Calibri"/>
                        </a:rPr>
                        <a:t>Σημειώσεις</a:t>
                      </a:r>
                      <a:endParaRPr sz="1200" u="none" strike="noStrike" cap="none">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FFB800"/>
                    </a:solidFill>
                  </a:tcPr>
                </a:tc>
                <a:extLst>
                  <a:ext uri="{0D108BD9-81ED-4DB2-BD59-A6C34878D82A}">
                    <a16:rowId xmlns:a16="http://schemas.microsoft.com/office/drawing/2014/main" val="10000"/>
                  </a:ext>
                </a:extLst>
              </a:tr>
              <a:tr h="1473825">
                <a:tc>
                  <a:txBody>
                    <a:bodyPr/>
                    <a:lstStyle/>
                    <a:p>
                      <a:pPr marL="97790" marR="459740" lvl="0" indent="0" algn="l" rtl="0">
                        <a:lnSpc>
                          <a:spcPct val="100000"/>
                        </a:lnSpc>
                        <a:spcBef>
                          <a:spcPts val="0"/>
                        </a:spcBef>
                        <a:spcAft>
                          <a:spcPts val="0"/>
                        </a:spcAft>
                        <a:buNone/>
                      </a:pPr>
                      <a:r>
                        <a:rPr lang="en-US" sz="1200" u="none" strike="noStrike" cap="none">
                          <a:latin typeface="Calibri"/>
                          <a:ea typeface="Calibri"/>
                          <a:cs typeface="Calibri"/>
                          <a:sym typeface="Calibri"/>
                        </a:rPr>
                        <a:t>Χαρτοφυλάκιο  μαθημάτων</a:t>
                      </a:r>
                      <a:endParaRPr sz="1200" u="none" strike="noStrike" cap="none">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7155" marR="151130" lvl="0" indent="0" algn="l" rtl="0">
                        <a:lnSpc>
                          <a:spcPct val="100000"/>
                        </a:lnSpc>
                        <a:spcBef>
                          <a:spcPts val="0"/>
                        </a:spcBef>
                        <a:spcAft>
                          <a:spcPts val="0"/>
                        </a:spcAft>
                        <a:buNone/>
                      </a:pPr>
                      <a:r>
                        <a:rPr lang="en-US" sz="800" u="none" strike="noStrike" cap="none">
                          <a:latin typeface="Calibri"/>
                          <a:ea typeface="Calibri"/>
                          <a:cs typeface="Calibri"/>
                          <a:sym typeface="Calibri"/>
                        </a:rPr>
                        <a:t>Ο εκπαιδευόμενος πρέπει να συντάξει μια έκθεση 2000  λέξεων στο τέλος της ενότητας, αποδίδοντας έναν  κατάλογο εργασιών για να αποδείξει το αποτέλεσμα της  αξιολόγησης απειλών και Ευπάθειας και του ελέγχου για  την αντιμετώπιση των απειλών με βάση ένα πραγματικό  σενάριο.</a:t>
                      </a:r>
                      <a:endParaRPr sz="800" u="none" strike="noStrike" cap="none">
                        <a:latin typeface="Calibri"/>
                        <a:ea typeface="Calibri"/>
                        <a:cs typeface="Calibri"/>
                        <a:sym typeface="Calibri"/>
                      </a:endParaRPr>
                    </a:p>
                  </a:txBody>
                  <a:tcPr marL="0" marR="0" marT="463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7155" marR="0" lvl="0" indent="0" algn="l" rtl="0">
                        <a:lnSpc>
                          <a:spcPct val="100000"/>
                        </a:lnSpc>
                        <a:spcBef>
                          <a:spcPts val="0"/>
                        </a:spcBef>
                        <a:spcAft>
                          <a:spcPts val="0"/>
                        </a:spcAft>
                        <a:buNone/>
                      </a:pPr>
                      <a:r>
                        <a:rPr lang="en-US" sz="1200" u="none" strike="noStrike" cap="none">
                          <a:latin typeface="Calibri"/>
                          <a:ea typeface="Calibri"/>
                          <a:cs typeface="Calibri"/>
                          <a:sym typeface="Calibri"/>
                        </a:rPr>
                        <a:t>(80%)</a:t>
                      </a:r>
                      <a:endParaRPr sz="1200" u="none" strike="noStrike" cap="none">
                        <a:latin typeface="Calibri"/>
                        <a:ea typeface="Calibri"/>
                        <a:cs typeface="Calibri"/>
                        <a:sym typeface="Calibri"/>
                      </a:endParaRPr>
                    </a:p>
                    <a:p>
                      <a:pPr marL="97155" marR="725170" lvl="0" indent="0" algn="l" rtl="0">
                        <a:lnSpc>
                          <a:spcPct val="100000"/>
                        </a:lnSpc>
                        <a:spcBef>
                          <a:spcPts val="125"/>
                        </a:spcBef>
                        <a:spcAft>
                          <a:spcPts val="0"/>
                        </a:spcAft>
                        <a:buNone/>
                      </a:pPr>
                      <a:r>
                        <a:rPr lang="en-US" sz="1200" u="none" strike="noStrike" cap="none">
                          <a:latin typeface="Calibri"/>
                          <a:ea typeface="Calibri"/>
                          <a:cs typeface="Calibri"/>
                          <a:sym typeface="Calibri"/>
                        </a:rPr>
                        <a:t>Συνοπτική  αξιολόγηση</a:t>
                      </a:r>
                      <a:endParaRPr sz="1200" u="none" strike="noStrike" cap="none">
                        <a:latin typeface="Calibri"/>
                        <a:ea typeface="Calibri"/>
                        <a:cs typeface="Calibri"/>
                        <a:sym typeface="Calibri"/>
                      </a:endParaRPr>
                    </a:p>
                  </a:txBody>
                  <a:tcPr marL="0" marR="0" marT="1219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extLst>
                  <a:ext uri="{0D108BD9-81ED-4DB2-BD59-A6C34878D82A}">
                    <a16:rowId xmlns:a16="http://schemas.microsoft.com/office/drawing/2014/main" val="10001"/>
                  </a:ext>
                </a:extLst>
              </a:tr>
              <a:tr h="1277625">
                <a:tc>
                  <a:txBody>
                    <a:bodyPr/>
                    <a:lstStyle/>
                    <a:p>
                      <a:pPr marL="97790" marR="0" lvl="0" indent="0" algn="l" rtl="0">
                        <a:lnSpc>
                          <a:spcPct val="100000"/>
                        </a:lnSpc>
                        <a:spcBef>
                          <a:spcPts val="0"/>
                        </a:spcBef>
                        <a:spcAft>
                          <a:spcPts val="0"/>
                        </a:spcAft>
                        <a:buNone/>
                      </a:pPr>
                      <a:r>
                        <a:rPr lang="en-US" sz="1200" u="none" strike="noStrike" cap="none">
                          <a:latin typeface="Calibri"/>
                          <a:ea typeface="Calibri"/>
                          <a:cs typeface="Calibri"/>
                          <a:sym typeface="Calibri"/>
                        </a:rPr>
                        <a:t>Παρουσίαση</a:t>
                      </a:r>
                      <a:endParaRPr sz="1200" u="none" strike="noStrike" cap="none">
                        <a:latin typeface="Calibri"/>
                        <a:ea typeface="Calibri"/>
                        <a:cs typeface="Calibri"/>
                        <a:sym typeface="Calibri"/>
                      </a:endParaRPr>
                    </a:p>
                  </a:txBody>
                  <a:tcPr marL="0" marR="0" marT="450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7155" marR="212090" lvl="0" indent="0" algn="l" rtl="0">
                        <a:lnSpc>
                          <a:spcPct val="100000"/>
                        </a:lnSpc>
                        <a:spcBef>
                          <a:spcPts val="0"/>
                        </a:spcBef>
                        <a:spcAft>
                          <a:spcPts val="0"/>
                        </a:spcAft>
                        <a:buNone/>
                      </a:pPr>
                      <a:r>
                        <a:rPr lang="en-US" sz="800" u="none" strike="noStrike" cap="none">
                          <a:latin typeface="Calibri"/>
                          <a:ea typeface="Calibri"/>
                          <a:cs typeface="Calibri"/>
                          <a:sym typeface="Calibri"/>
                        </a:rPr>
                        <a:t>Ο εκπαιδευόμενος πρέπει να αναπτύξει λογισμικό  καταγραφής με βάση την ατομική άσκηση που  καλύπτεται στο τέλος κάθε συνεδρίας για να αποδείξει  την κατανόηση των γνώσεων που καλύπτονται από την  ενότητα.</a:t>
                      </a:r>
                      <a:endParaRPr sz="800" u="none" strike="noStrike" cap="none">
                        <a:latin typeface="Calibri"/>
                        <a:ea typeface="Calibri"/>
                        <a:cs typeface="Calibri"/>
                        <a:sym typeface="Calibri"/>
                      </a:endParaRPr>
                    </a:p>
                  </a:txBody>
                  <a:tcPr marL="0" marR="0" marT="470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tc>
                  <a:txBody>
                    <a:bodyPr/>
                    <a:lstStyle/>
                    <a:p>
                      <a:pPr marL="97155" marR="0" lvl="0" indent="0" algn="l" rtl="0">
                        <a:lnSpc>
                          <a:spcPct val="100000"/>
                        </a:lnSpc>
                        <a:spcBef>
                          <a:spcPts val="0"/>
                        </a:spcBef>
                        <a:spcAft>
                          <a:spcPts val="0"/>
                        </a:spcAft>
                        <a:buNone/>
                      </a:pPr>
                      <a:r>
                        <a:rPr lang="en-US" sz="1200" u="none" strike="noStrike" cap="none">
                          <a:latin typeface="Calibri"/>
                          <a:ea typeface="Calibri"/>
                          <a:cs typeface="Calibri"/>
                          <a:sym typeface="Calibri"/>
                        </a:rPr>
                        <a:t>(20%)</a:t>
                      </a:r>
                      <a:endParaRPr sz="1200" u="none" strike="noStrike" cap="none">
                        <a:latin typeface="Calibri"/>
                        <a:ea typeface="Calibri"/>
                        <a:cs typeface="Calibri"/>
                        <a:sym typeface="Calibri"/>
                      </a:endParaRPr>
                    </a:p>
                    <a:p>
                      <a:pPr marL="97155" marR="516255" lvl="0" indent="0" algn="l" rtl="0">
                        <a:lnSpc>
                          <a:spcPct val="100000"/>
                        </a:lnSpc>
                        <a:spcBef>
                          <a:spcPts val="125"/>
                        </a:spcBef>
                        <a:spcAft>
                          <a:spcPts val="0"/>
                        </a:spcAft>
                        <a:buNone/>
                      </a:pPr>
                      <a:r>
                        <a:rPr lang="en-US" sz="1200" u="none" strike="noStrike" cap="none">
                          <a:latin typeface="Calibri"/>
                          <a:ea typeface="Calibri"/>
                          <a:cs typeface="Calibri"/>
                          <a:sym typeface="Calibri"/>
                        </a:rPr>
                        <a:t>Διαμορφωτική  αξιολόγηση</a:t>
                      </a:r>
                      <a:endParaRPr sz="1200" u="none" strike="noStrike" cap="none">
                        <a:latin typeface="Calibri"/>
                        <a:ea typeface="Calibri"/>
                        <a:cs typeface="Calibri"/>
                        <a:sym typeface="Calibri"/>
                      </a:endParaRPr>
                    </a:p>
                  </a:txBody>
                  <a:tcPr marL="0" marR="0" marT="1219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F2E6"/>
                    </a:solidFill>
                  </a:tcPr>
                </a:tc>
                <a:extLst>
                  <a:ext uri="{0D108BD9-81ED-4DB2-BD59-A6C34878D82A}">
                    <a16:rowId xmlns:a16="http://schemas.microsoft.com/office/drawing/2014/main" val="10002"/>
                  </a:ext>
                </a:extLst>
              </a:tr>
              <a:tr h="982350">
                <a:tc>
                  <a:txBody>
                    <a:bodyPr/>
                    <a:lstStyle/>
                    <a:p>
                      <a:pPr marL="97790" marR="812800" lvl="0" indent="0" algn="l" rtl="0">
                        <a:lnSpc>
                          <a:spcPct val="151400"/>
                        </a:lnSpc>
                        <a:spcBef>
                          <a:spcPts val="0"/>
                        </a:spcBef>
                        <a:spcAft>
                          <a:spcPts val="0"/>
                        </a:spcAft>
                        <a:buNone/>
                      </a:pPr>
                      <a:r>
                        <a:rPr lang="en-US" sz="1200" u="none" strike="noStrike" cap="none">
                          <a:latin typeface="Calibri"/>
                          <a:ea typeface="Calibri"/>
                          <a:cs typeface="Calibri"/>
                          <a:sym typeface="Calibri"/>
                        </a:rPr>
                        <a:t>Ομάδα  συζήτηση</a:t>
                      </a:r>
                      <a:endParaRPr sz="1200" u="none" strike="noStrike" cap="none">
                        <a:latin typeface="Calibri"/>
                        <a:ea typeface="Calibri"/>
                        <a:cs typeface="Calibri"/>
                        <a:sym typeface="Calibri"/>
                      </a:endParaRPr>
                    </a:p>
                  </a:txBody>
                  <a:tcPr marL="0" marR="0" marT="28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97155" marR="0" lvl="0" indent="0" algn="l" rtl="0">
                        <a:lnSpc>
                          <a:spcPct val="100000"/>
                        </a:lnSpc>
                        <a:spcBef>
                          <a:spcPts val="0"/>
                        </a:spcBef>
                        <a:spcAft>
                          <a:spcPts val="0"/>
                        </a:spcAft>
                        <a:buNone/>
                      </a:pPr>
                      <a:r>
                        <a:rPr lang="en-US" sz="800" u="none" strike="noStrike" cap="none">
                          <a:latin typeface="Calibri"/>
                          <a:ea typeface="Calibri"/>
                          <a:cs typeface="Calibri"/>
                          <a:sym typeface="Calibri"/>
                        </a:rPr>
                        <a:t>Κατά τη διάρκεια του σεμιναρίου</a:t>
                      </a:r>
                      <a:endParaRPr sz="800" u="none" strike="noStrike" cap="none">
                        <a:latin typeface="Calibri"/>
                        <a:ea typeface="Calibri"/>
                        <a:cs typeface="Calibri"/>
                        <a:sym typeface="Calibri"/>
                      </a:endParaRPr>
                    </a:p>
                  </a:txBody>
                  <a:tcPr marL="0" marR="0" marT="457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tc>
                  <a:txBody>
                    <a:bodyPr/>
                    <a:lstStyle/>
                    <a:p>
                      <a:pPr marL="0" marR="0" lvl="0" indent="0" algn="l" rtl="0">
                        <a:lnSpc>
                          <a:spcPct val="100000"/>
                        </a:lnSpc>
                        <a:spcBef>
                          <a:spcPts val="0"/>
                        </a:spcBef>
                        <a:spcAft>
                          <a:spcPts val="0"/>
                        </a:spcAft>
                        <a:buNone/>
                      </a:pPr>
                      <a:endParaRPr sz="1000" u="none" strike="noStrike" cap="none">
                        <a:latin typeface="Times New Roman"/>
                        <a:ea typeface="Times New Roman"/>
                        <a:cs typeface="Times New Roman"/>
                        <a:sym typeface="Times New Roman"/>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FFE6CA"/>
                    </a:solidFill>
                  </a:tcPr>
                </a:tc>
                <a:extLst>
                  <a:ext uri="{0D108BD9-81ED-4DB2-BD59-A6C34878D82A}">
                    <a16:rowId xmlns:a16="http://schemas.microsoft.com/office/drawing/2014/main" val="10003"/>
                  </a:ext>
                </a:extLst>
              </a:tr>
            </a:tbl>
          </a:graphicData>
        </a:graphic>
      </p:graphicFrame>
      <p:sp>
        <p:nvSpPr>
          <p:cNvPr id="398" name="Google Shape;398;p16"/>
          <p:cNvSpPr txBox="1"/>
          <p:nvPr/>
        </p:nvSpPr>
        <p:spPr>
          <a:xfrm>
            <a:off x="902969" y="614965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grpSp>
        <p:nvGrpSpPr>
          <p:cNvPr id="403" name="Google Shape;403;p17"/>
          <p:cNvGrpSpPr/>
          <p:nvPr/>
        </p:nvGrpSpPr>
        <p:grpSpPr>
          <a:xfrm>
            <a:off x="6893242" y="0"/>
            <a:ext cx="5295265" cy="6858000"/>
            <a:chOff x="6893242" y="0"/>
            <a:chExt cx="5295265" cy="6858000"/>
          </a:xfrm>
        </p:grpSpPr>
        <p:sp>
          <p:nvSpPr>
            <p:cNvPr id="404" name="Google Shape;404;p1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17"/>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17"/>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7" name="Google Shape;407;p17"/>
            <p:cNvPicPr preferRelativeResize="0"/>
            <p:nvPr/>
          </p:nvPicPr>
          <p:blipFill rotWithShape="1">
            <a:blip r:embed="rId3">
              <a:alphaModFix/>
            </a:blip>
            <a:srcRect/>
            <a:stretch/>
          </p:blipFill>
          <p:spPr>
            <a:xfrm>
              <a:off x="7163752" y="0"/>
              <a:ext cx="5024755" cy="6857999"/>
            </a:xfrm>
            <a:prstGeom prst="rect">
              <a:avLst/>
            </a:prstGeom>
            <a:noFill/>
            <a:ln>
              <a:noFill/>
            </a:ln>
          </p:spPr>
        </p:pic>
        <p:pic>
          <p:nvPicPr>
            <p:cNvPr id="408" name="Google Shape;408;p17"/>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409" name="Google Shape;409;p17"/>
          <p:cNvSpPr txBox="1">
            <a:spLocks noGrp="1"/>
          </p:cNvSpPr>
          <p:nvPr>
            <p:ph type="title"/>
          </p:nvPr>
        </p:nvSpPr>
        <p:spPr>
          <a:xfrm>
            <a:off x="875030" y="220979"/>
            <a:ext cx="531241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Ιστορική γνώση και προαπαιτούμενα</a:t>
            </a:r>
            <a:endParaRPr/>
          </a:p>
        </p:txBody>
      </p:sp>
      <p:sp>
        <p:nvSpPr>
          <p:cNvPr id="410" name="Google Shape;410;p17"/>
          <p:cNvSpPr txBox="1"/>
          <p:nvPr/>
        </p:nvSpPr>
        <p:spPr>
          <a:xfrm>
            <a:off x="880110" y="1239202"/>
            <a:ext cx="9685020" cy="295145"/>
          </a:xfrm>
          <a:prstGeom prst="rect">
            <a:avLst/>
          </a:prstGeom>
          <a:noFill/>
          <a:ln>
            <a:noFill/>
          </a:ln>
        </p:spPr>
        <p:txBody>
          <a:bodyPr spcFirstLastPara="1" wrap="square" lIns="0" tIns="6975" rIns="0" bIns="0" anchor="t" anchorCtr="0">
            <a:spAutoFit/>
          </a:bodyPr>
          <a:lstStyle/>
          <a:p>
            <a:pPr marL="12700" marR="5080" lvl="0" indent="125095" algn="l" rtl="0">
              <a:lnSpc>
                <a:spcPct val="101800"/>
              </a:lnSpc>
              <a:spcBef>
                <a:spcPts val="0"/>
              </a:spcBef>
              <a:spcAft>
                <a:spcPts val="0"/>
              </a:spcAft>
              <a:buNone/>
            </a:pPr>
            <a:r>
              <a:rPr lang="en-US" sz="1900">
                <a:solidFill>
                  <a:srgbClr val="D6791A"/>
                </a:solidFill>
                <a:latin typeface="Calibri"/>
                <a:ea typeface="Calibri"/>
                <a:cs typeface="Calibri"/>
                <a:sym typeface="Calibri"/>
              </a:rPr>
              <a:t>Υπόβαθρο</a:t>
            </a:r>
            <a:endParaRPr sz="1900">
              <a:solidFill>
                <a:schemeClr val="dk1"/>
              </a:solidFill>
              <a:latin typeface="Calibri"/>
              <a:ea typeface="Calibri"/>
              <a:cs typeface="Calibri"/>
              <a:sym typeface="Calibri"/>
            </a:endParaRPr>
          </a:p>
        </p:txBody>
      </p:sp>
      <p:sp>
        <p:nvSpPr>
          <p:cNvPr id="411" name="Google Shape;411;p17"/>
          <p:cNvSpPr txBox="1"/>
          <p:nvPr/>
        </p:nvSpPr>
        <p:spPr>
          <a:xfrm>
            <a:off x="880110" y="2118042"/>
            <a:ext cx="3701415" cy="52260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rgbClr val="7E7E7E"/>
                </a:solidFill>
                <a:latin typeface="Calibri"/>
                <a:ea typeface="Calibri"/>
                <a:cs typeface="Calibri"/>
                <a:sym typeface="Calibri"/>
              </a:rPr>
              <a:t>Βασική κατανόηση των υπολογιστών και της δικτύωσης IT)</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050">
                <a:solidFill>
                  <a:srgbClr val="7E7E7E"/>
                </a:solidFill>
                <a:latin typeface="Calibri"/>
                <a:ea typeface="Calibri"/>
                <a:cs typeface="Calibri"/>
                <a:sym typeface="Calibri"/>
              </a:rPr>
              <a:t>Βασική κατανόηση των εννοιών της κυβερνοασφάλειας</a:t>
            </a:r>
            <a:endParaRPr sz="1050">
              <a:solidFill>
                <a:schemeClr val="dk1"/>
              </a:solidFill>
              <a:latin typeface="Calibri"/>
              <a:ea typeface="Calibri"/>
              <a:cs typeface="Calibri"/>
              <a:sym typeface="Calibri"/>
            </a:endParaRPr>
          </a:p>
        </p:txBody>
      </p:sp>
      <p:sp>
        <p:nvSpPr>
          <p:cNvPr id="412" name="Google Shape;412;p17"/>
          <p:cNvSpPr txBox="1"/>
          <p:nvPr/>
        </p:nvSpPr>
        <p:spPr>
          <a:xfrm>
            <a:off x="880110" y="3658552"/>
            <a:ext cx="2069464" cy="58102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a:solidFill>
                  <a:srgbClr val="D6791A"/>
                </a:solidFill>
                <a:latin typeface="Calibri"/>
                <a:ea typeface="Calibri"/>
                <a:cs typeface="Calibri"/>
                <a:sym typeface="Calibri"/>
              </a:rPr>
              <a:t>Προαπαιτούμενα:</a:t>
            </a:r>
            <a:endParaRPr sz="1900">
              <a:solidFill>
                <a:schemeClr val="dk1"/>
              </a:solidFill>
              <a:latin typeface="Calibri"/>
              <a:ea typeface="Calibri"/>
              <a:cs typeface="Calibri"/>
              <a:sym typeface="Calibri"/>
            </a:endParaRPr>
          </a:p>
          <a:p>
            <a:pPr marL="12700" marR="0" lvl="0" indent="0" algn="l" rtl="0">
              <a:lnSpc>
                <a:spcPct val="100000"/>
              </a:lnSpc>
              <a:spcBef>
                <a:spcPts val="835"/>
              </a:spcBef>
              <a:spcAft>
                <a:spcPts val="0"/>
              </a:spcAft>
              <a:buNone/>
            </a:pPr>
            <a:r>
              <a:rPr lang="en-US" sz="1050">
                <a:solidFill>
                  <a:srgbClr val="7E7E7E"/>
                </a:solidFill>
                <a:latin typeface="Calibri"/>
                <a:ea typeface="Calibri"/>
                <a:cs typeface="Calibri"/>
                <a:sym typeface="Calibri"/>
              </a:rPr>
              <a:t>Κανένα/δεν ορίζεται</a:t>
            </a:r>
            <a:endParaRPr sz="1050">
              <a:solidFill>
                <a:schemeClr val="dk1"/>
              </a:solidFill>
              <a:latin typeface="Calibri"/>
              <a:ea typeface="Calibri"/>
              <a:cs typeface="Calibri"/>
              <a:sym typeface="Calibri"/>
            </a:endParaRPr>
          </a:p>
        </p:txBody>
      </p:sp>
      <p:sp>
        <p:nvSpPr>
          <p:cNvPr id="413" name="Google Shape;413;p17"/>
          <p:cNvSpPr txBox="1"/>
          <p:nvPr/>
        </p:nvSpPr>
        <p:spPr>
          <a:xfrm>
            <a:off x="902969" y="539464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8"/>
          <p:cNvSpPr txBox="1"/>
          <p:nvPr/>
        </p:nvSpPr>
        <p:spPr>
          <a:xfrm>
            <a:off x="11127422" y="5318759"/>
            <a:ext cx="11303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18</a:t>
            </a:r>
            <a:endParaRPr sz="700">
              <a:solidFill>
                <a:schemeClr val="dk1"/>
              </a:solidFill>
              <a:latin typeface="Calibri"/>
              <a:ea typeface="Calibri"/>
              <a:cs typeface="Calibri"/>
              <a:sym typeface="Calibri"/>
            </a:endParaRPr>
          </a:p>
        </p:txBody>
      </p:sp>
      <p:grpSp>
        <p:nvGrpSpPr>
          <p:cNvPr id="419" name="Google Shape;419;p18"/>
          <p:cNvGrpSpPr/>
          <p:nvPr/>
        </p:nvGrpSpPr>
        <p:grpSpPr>
          <a:xfrm>
            <a:off x="6893242" y="0"/>
            <a:ext cx="5295265" cy="6858000"/>
            <a:chOff x="6893242" y="0"/>
            <a:chExt cx="5295265" cy="6858000"/>
          </a:xfrm>
        </p:grpSpPr>
        <p:sp>
          <p:nvSpPr>
            <p:cNvPr id="420" name="Google Shape;420;p1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18"/>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22" name="Google Shape;422;p18"/>
            <p:cNvPicPr preferRelativeResize="0"/>
            <p:nvPr/>
          </p:nvPicPr>
          <p:blipFill rotWithShape="1">
            <a:blip r:embed="rId3">
              <a:alphaModFix/>
            </a:blip>
            <a:srcRect/>
            <a:stretch/>
          </p:blipFill>
          <p:spPr>
            <a:xfrm>
              <a:off x="7163752" y="0"/>
              <a:ext cx="5024755" cy="6858000"/>
            </a:xfrm>
            <a:prstGeom prst="rect">
              <a:avLst/>
            </a:prstGeom>
            <a:noFill/>
            <a:ln>
              <a:noFill/>
            </a:ln>
          </p:spPr>
        </p:pic>
        <p:pic>
          <p:nvPicPr>
            <p:cNvPr id="423" name="Google Shape;423;p18"/>
            <p:cNvPicPr preferRelativeResize="0"/>
            <p:nvPr/>
          </p:nvPicPr>
          <p:blipFill rotWithShape="1">
            <a:blip r:embed="rId4">
              <a:alphaModFix/>
            </a:blip>
            <a:srcRect/>
            <a:stretch/>
          </p:blipFill>
          <p:spPr>
            <a:xfrm>
              <a:off x="7549515" y="6167437"/>
              <a:ext cx="3294062" cy="612140"/>
            </a:xfrm>
            <a:prstGeom prst="rect">
              <a:avLst/>
            </a:prstGeom>
            <a:noFill/>
            <a:ln>
              <a:noFill/>
            </a:ln>
          </p:spPr>
        </p:pic>
      </p:grpSp>
      <p:sp>
        <p:nvSpPr>
          <p:cNvPr id="424" name="Google Shape;424;p18"/>
          <p:cNvSpPr txBox="1">
            <a:spLocks noGrp="1"/>
          </p:cNvSpPr>
          <p:nvPr>
            <p:ph type="title"/>
          </p:nvPr>
        </p:nvSpPr>
        <p:spPr>
          <a:xfrm>
            <a:off x="875030" y="728345"/>
            <a:ext cx="502539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B800"/>
                </a:solidFill>
              </a:rPr>
              <a:t>Πόροι: </a:t>
            </a:r>
            <a:r>
              <a:rPr lang="en-US"/>
              <a:t>Βιβλία και υλικό αναφοράς</a:t>
            </a:r>
            <a:endParaRPr/>
          </a:p>
        </p:txBody>
      </p:sp>
      <p:sp>
        <p:nvSpPr>
          <p:cNvPr id="425" name="Google Shape;425;p18"/>
          <p:cNvSpPr txBox="1"/>
          <p:nvPr/>
        </p:nvSpPr>
        <p:spPr>
          <a:xfrm>
            <a:off x="875030" y="1674177"/>
            <a:ext cx="6481445" cy="1323340"/>
          </a:xfrm>
          <a:prstGeom prst="rect">
            <a:avLst/>
          </a:prstGeom>
          <a:noFill/>
          <a:ln>
            <a:noFill/>
          </a:ln>
        </p:spPr>
        <p:txBody>
          <a:bodyPr spcFirstLastPara="1" wrap="square" lIns="0" tIns="0" rIns="0" bIns="0" anchor="t" anchorCtr="0">
            <a:spAutoFit/>
          </a:bodyPr>
          <a:lstStyle/>
          <a:p>
            <a:pPr marL="241300" marR="0" lvl="0" indent="-228600" algn="l" rtl="0">
              <a:lnSpc>
                <a:spcPct val="139285"/>
              </a:lnSpc>
              <a:spcBef>
                <a:spcPts val="0"/>
              </a:spcBef>
              <a:spcAft>
                <a:spcPts val="0"/>
              </a:spcAft>
              <a:buClr>
                <a:srgbClr val="FFB800"/>
              </a:buClr>
              <a:buSzPts val="1100"/>
              <a:buFont typeface="Calibri"/>
              <a:buAutoNum type="arabicPeriod"/>
            </a:pPr>
            <a:r>
              <a:rPr lang="en-US" sz="700">
                <a:solidFill>
                  <a:schemeClr val="dk1"/>
                </a:solidFill>
                <a:latin typeface="Calibri"/>
                <a:ea typeface="Calibri"/>
                <a:cs typeface="Calibri"/>
                <a:sym typeface="Calibri"/>
              </a:rPr>
              <a:t>ISO/IEC 27000:2018, Τεχνολογία πληροφοριών. Τεχνικές ασφάλειας. Συστήματα διαχείρισης ασφάλειας πληροφοριών. Επισκόπηση και λεξιλόγιο,</a:t>
            </a:r>
            <a:endParaRPr sz="700">
              <a:solidFill>
                <a:schemeClr val="dk1"/>
              </a:solidFill>
              <a:latin typeface="Calibri"/>
              <a:ea typeface="Calibri"/>
              <a:cs typeface="Calibri"/>
              <a:sym typeface="Calibri"/>
            </a:endParaRPr>
          </a:p>
          <a:p>
            <a:pPr marL="241300" marR="0" lvl="0" indent="0" algn="l" rtl="0">
              <a:lnSpc>
                <a:spcPct val="113571"/>
              </a:lnSpc>
              <a:spcBef>
                <a:spcPts val="0"/>
              </a:spcBef>
              <a:spcAft>
                <a:spcPts val="0"/>
              </a:spcAft>
              <a:buNone/>
            </a:pPr>
            <a:r>
              <a:rPr lang="en-US" sz="700" u="sng">
                <a:solidFill>
                  <a:srgbClr val="85872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://www.iso.org/standard/73906.</a:t>
            </a:r>
            <a:r>
              <a:rPr lang="en-US" sz="700">
                <a:solidFill>
                  <a:srgbClr val="85872B"/>
                </a:solidFill>
                <a:latin typeface="Calibri"/>
                <a:ea typeface="Calibri"/>
                <a:cs typeface="Calibri"/>
                <a:sym typeface="Calibri"/>
              </a:rPr>
              <a:t>html</a:t>
            </a:r>
            <a:endParaRPr sz="7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550">
              <a:solidFill>
                <a:schemeClr val="dk1"/>
              </a:solidFill>
              <a:latin typeface="Calibri"/>
              <a:ea typeface="Calibri"/>
              <a:cs typeface="Calibri"/>
              <a:sym typeface="Calibri"/>
            </a:endParaRPr>
          </a:p>
          <a:p>
            <a:pPr marL="241300" marR="744220" lvl="0" indent="-228600" algn="l" rtl="0">
              <a:lnSpc>
                <a:spcPct val="90800"/>
              </a:lnSpc>
              <a:spcBef>
                <a:spcPts val="0"/>
              </a:spcBef>
              <a:spcAft>
                <a:spcPts val="0"/>
              </a:spcAft>
              <a:buClr>
                <a:srgbClr val="FFB800"/>
              </a:buClr>
              <a:buSzPts val="1100"/>
              <a:buFont typeface="Calibri"/>
              <a:buAutoNum type="arabicPeriod" startAt="2"/>
            </a:pPr>
            <a:r>
              <a:rPr lang="en-US" sz="700">
                <a:solidFill>
                  <a:schemeClr val="dk1"/>
                </a:solidFill>
                <a:latin typeface="Calibri"/>
                <a:ea typeface="Calibri"/>
                <a:cs typeface="Calibri"/>
                <a:sym typeface="Calibri"/>
              </a:rPr>
              <a:t>ISO/IEC 27001:2013, Τεχνολογία πληροφοριών. Τεχνικές ασφάλειας. Συστήματα διαχείρισης ασφάλειας πληροφοριών. Απαιτήσεις. </a:t>
            </a:r>
            <a:r>
              <a:rPr lang="en-US" sz="700">
                <a:solidFill>
                  <a:srgbClr val="85872B"/>
                </a:solidFill>
                <a:latin typeface="Calibri"/>
                <a:ea typeface="Calibri"/>
                <a:cs typeface="Calibri"/>
                <a:sym typeface="Calibri"/>
              </a:rPr>
              <a:t> </a:t>
            </a:r>
            <a:r>
              <a:rPr lang="en-US" sz="700" u="sng">
                <a:solidFill>
                  <a:srgbClr val="85872B"/>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https://www.iso.org/contents/data/standard/05/45/54</a:t>
            </a:r>
            <a:r>
              <a:rPr lang="en-US" sz="700" u="sng">
                <a:solidFill>
                  <a:srgbClr val="85872B"/>
                </a:solidFill>
                <a:latin typeface="Calibri"/>
                <a:ea typeface="Calibri"/>
                <a:cs typeface="Calibri"/>
                <a:sym typeface="Calibri"/>
              </a:rPr>
              <a:t>534.htm</a:t>
            </a:r>
            <a:r>
              <a:rPr lang="en-US" sz="700">
                <a:solidFill>
                  <a:srgbClr val="85872B"/>
                </a:solidFill>
                <a:latin typeface="Calibri"/>
                <a:ea typeface="Calibri"/>
                <a:cs typeface="Calibri"/>
                <a:sym typeface="Calibri"/>
              </a:rPr>
              <a:t>l</a:t>
            </a:r>
            <a:endParaRPr sz="700">
              <a:solidFill>
                <a:schemeClr val="dk1"/>
              </a:solidFill>
              <a:latin typeface="Calibri"/>
              <a:ea typeface="Calibri"/>
              <a:cs typeface="Calibri"/>
              <a:sym typeface="Calibri"/>
            </a:endParaRPr>
          </a:p>
          <a:p>
            <a:pPr marL="240665" marR="0" lvl="0" indent="-227965" algn="l" rtl="0">
              <a:lnSpc>
                <a:spcPct val="100000"/>
              </a:lnSpc>
              <a:spcBef>
                <a:spcPts val="600"/>
              </a:spcBef>
              <a:spcAft>
                <a:spcPts val="0"/>
              </a:spcAft>
              <a:buClr>
                <a:srgbClr val="FFB800"/>
              </a:buClr>
              <a:buSzPts val="1100"/>
              <a:buFont typeface="Calibri"/>
              <a:buAutoNum type="arabicPeriod" startAt="2"/>
            </a:pPr>
            <a:r>
              <a:rPr lang="en-US" sz="700">
                <a:solidFill>
                  <a:schemeClr val="dk1"/>
                </a:solidFill>
                <a:latin typeface="Calibri"/>
                <a:ea typeface="Calibri"/>
                <a:cs typeface="Calibri"/>
                <a:sym typeface="Calibri"/>
              </a:rPr>
              <a:t>ISO/IEC 27002:2013, Τεχνολογία πληροφοριών. Τεχνικές ασφάλειας. Κώδικας προγραμματισμού για</a:t>
            </a:r>
            <a:endParaRPr sz="700">
              <a:solidFill>
                <a:schemeClr val="dk1"/>
              </a:solidFill>
              <a:latin typeface="Calibri"/>
              <a:ea typeface="Calibri"/>
              <a:cs typeface="Calibri"/>
              <a:sym typeface="Calibri"/>
            </a:endParaRPr>
          </a:p>
          <a:p>
            <a:pPr marL="241300" marR="0" lvl="0" indent="0" algn="l" rtl="0">
              <a:lnSpc>
                <a:spcPct val="100000"/>
              </a:lnSpc>
              <a:spcBef>
                <a:spcPts val="409"/>
              </a:spcBef>
              <a:spcAft>
                <a:spcPts val="0"/>
              </a:spcAft>
              <a:buNone/>
            </a:pPr>
            <a:r>
              <a:rPr lang="en-US" sz="700">
                <a:solidFill>
                  <a:schemeClr val="dk1"/>
                </a:solidFill>
                <a:latin typeface="Calibri"/>
                <a:ea typeface="Calibri"/>
                <a:cs typeface="Calibri"/>
                <a:sym typeface="Calibri"/>
              </a:rPr>
              <a:t>έλεγχοι ασφάλειας πληροφοριών. </a:t>
            </a:r>
            <a:r>
              <a:rPr lang="en-US" sz="700" u="sng">
                <a:solidFill>
                  <a:srgbClr val="85872B"/>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https://www.iso.org/standard/5453</a:t>
            </a:r>
            <a:r>
              <a:rPr lang="en-US" sz="700" u="sng">
                <a:solidFill>
                  <a:srgbClr val="85872B"/>
                </a:solidFill>
                <a:latin typeface="Calibri"/>
                <a:ea typeface="Calibri"/>
                <a:cs typeface="Calibri"/>
                <a:sym typeface="Calibri"/>
              </a:rPr>
              <a:t>3.htm</a:t>
            </a:r>
            <a:r>
              <a:rPr lang="en-US" sz="700">
                <a:solidFill>
                  <a:srgbClr val="85872B"/>
                </a:solidFill>
                <a:latin typeface="Calibri"/>
                <a:ea typeface="Calibri"/>
                <a:cs typeface="Calibri"/>
                <a:sym typeface="Calibri"/>
              </a:rPr>
              <a:t>l	</a:t>
            </a:r>
            <a:r>
              <a:rPr lang="en-US" sz="700" u="sng">
                <a:solidFill>
                  <a:srgbClr val="85872B"/>
                </a:solidFill>
                <a:latin typeface="Calibri"/>
                <a:ea typeface="Calibri"/>
                <a:cs typeface="Calibri"/>
                <a:sym typeface="Calibri"/>
              </a:rPr>
              <a:t> 	</a:t>
            </a:r>
            <a:endParaRPr sz="70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600">
              <a:solidFill>
                <a:schemeClr val="dk1"/>
              </a:solidFill>
              <a:latin typeface="Calibri"/>
              <a:ea typeface="Calibri"/>
              <a:cs typeface="Calibri"/>
              <a:sym typeface="Calibri"/>
            </a:endParaRPr>
          </a:p>
          <a:p>
            <a:pPr marL="241300" marR="1210945" lvl="0" indent="-228600" algn="l" rtl="0">
              <a:lnSpc>
                <a:spcPct val="90800"/>
              </a:lnSpc>
              <a:spcBef>
                <a:spcPts val="5"/>
              </a:spcBef>
              <a:spcAft>
                <a:spcPts val="0"/>
              </a:spcAft>
              <a:buClr>
                <a:srgbClr val="FFB800"/>
              </a:buClr>
              <a:buSzPts val="1100"/>
              <a:buFont typeface="Calibri"/>
              <a:buAutoNum type="arabicPeriod" startAt="4"/>
            </a:pPr>
            <a:r>
              <a:rPr lang="en-US" sz="700">
                <a:solidFill>
                  <a:schemeClr val="dk1"/>
                </a:solidFill>
                <a:latin typeface="Calibri"/>
                <a:ea typeface="Calibri"/>
                <a:cs typeface="Calibri"/>
                <a:sym typeface="Calibri"/>
              </a:rPr>
              <a:t>ISO 27799:2016, Πληροφορική υγείας. Διαχείριση της ασφάλειας πληροφοριών στην υγεία με χρήση του ISO/IEC 27002. </a:t>
            </a:r>
            <a:r>
              <a:rPr lang="en-US" sz="700">
                <a:solidFill>
                  <a:srgbClr val="85872B"/>
                </a:solidFill>
                <a:latin typeface="Calibri"/>
                <a:ea typeface="Calibri"/>
                <a:cs typeface="Calibri"/>
                <a:sym typeface="Calibri"/>
              </a:rPr>
              <a:t> </a:t>
            </a:r>
            <a:r>
              <a:rPr lang="en-US" sz="700" u="sng">
                <a:solidFill>
                  <a:srgbClr val="85872B"/>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https://www.iso.org/standard/62777.</a:t>
            </a:r>
            <a:r>
              <a:rPr lang="en-US" sz="700" u="sng">
                <a:solidFill>
                  <a:srgbClr val="85872B"/>
                </a:solidFill>
                <a:latin typeface="Calibri"/>
                <a:ea typeface="Calibri"/>
                <a:cs typeface="Calibri"/>
                <a:sym typeface="Calibri"/>
              </a:rPr>
              <a:t>htm</a:t>
            </a:r>
            <a:r>
              <a:rPr lang="en-US" sz="700">
                <a:solidFill>
                  <a:srgbClr val="85872B"/>
                </a:solidFill>
                <a:latin typeface="Calibri"/>
                <a:ea typeface="Calibri"/>
                <a:cs typeface="Calibri"/>
                <a:sym typeface="Calibri"/>
              </a:rPr>
              <a:t>l</a:t>
            </a:r>
            <a:endParaRPr sz="700">
              <a:solidFill>
                <a:schemeClr val="dk1"/>
              </a:solidFill>
              <a:latin typeface="Calibri"/>
              <a:ea typeface="Calibri"/>
              <a:cs typeface="Calibri"/>
              <a:sym typeface="Calibri"/>
            </a:endParaRPr>
          </a:p>
        </p:txBody>
      </p:sp>
      <p:sp>
        <p:nvSpPr>
          <p:cNvPr id="426" name="Google Shape;426;p18"/>
          <p:cNvSpPr txBox="1"/>
          <p:nvPr/>
        </p:nvSpPr>
        <p:spPr>
          <a:xfrm>
            <a:off x="902969" y="5272404"/>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27" name="Google Shape;427;p18"/>
          <p:cNvSpPr/>
          <p:nvPr/>
        </p:nvSpPr>
        <p:spPr>
          <a:xfrm>
            <a:off x="1841182" y="3997325"/>
            <a:ext cx="3780790" cy="360680"/>
          </a:xfrm>
          <a:custGeom>
            <a:avLst/>
            <a:gdLst/>
            <a:ahLst/>
            <a:cxnLst/>
            <a:rect l="l" t="t" r="r" b="b"/>
            <a:pathLst>
              <a:path w="3780790" h="360679" extrusionOk="0">
                <a:moveTo>
                  <a:pt x="3589337" y="0"/>
                </a:moveTo>
                <a:lnTo>
                  <a:pt x="192405" y="0"/>
                </a:lnTo>
                <a:lnTo>
                  <a:pt x="154622" y="3492"/>
                </a:lnTo>
                <a:lnTo>
                  <a:pt x="85725" y="30797"/>
                </a:lnTo>
                <a:lnTo>
                  <a:pt x="33019" y="81280"/>
                </a:lnTo>
                <a:lnTo>
                  <a:pt x="3810" y="145414"/>
                </a:lnTo>
                <a:lnTo>
                  <a:pt x="0" y="180339"/>
                </a:lnTo>
                <a:lnTo>
                  <a:pt x="635" y="192087"/>
                </a:lnTo>
                <a:lnTo>
                  <a:pt x="26352" y="271462"/>
                </a:lnTo>
                <a:lnTo>
                  <a:pt x="56832" y="308610"/>
                </a:lnTo>
                <a:lnTo>
                  <a:pt x="95567" y="336867"/>
                </a:lnTo>
                <a:lnTo>
                  <a:pt x="141605" y="354964"/>
                </a:lnTo>
                <a:lnTo>
                  <a:pt x="192405" y="360680"/>
                </a:lnTo>
                <a:lnTo>
                  <a:pt x="3589337" y="360680"/>
                </a:lnTo>
                <a:lnTo>
                  <a:pt x="3627437" y="357187"/>
                </a:lnTo>
                <a:lnTo>
                  <a:pt x="3663315" y="346710"/>
                </a:lnTo>
                <a:lnTo>
                  <a:pt x="3683634" y="336550"/>
                </a:lnTo>
                <a:lnTo>
                  <a:pt x="192405" y="336550"/>
                </a:lnTo>
                <a:lnTo>
                  <a:pt x="148590" y="331469"/>
                </a:lnTo>
                <a:lnTo>
                  <a:pt x="109219" y="315912"/>
                </a:lnTo>
                <a:lnTo>
                  <a:pt x="75882" y="291464"/>
                </a:lnTo>
                <a:lnTo>
                  <a:pt x="49847" y="259714"/>
                </a:lnTo>
                <a:lnTo>
                  <a:pt x="33019" y="222250"/>
                </a:lnTo>
                <a:lnTo>
                  <a:pt x="26987" y="180339"/>
                </a:lnTo>
                <a:lnTo>
                  <a:pt x="29844" y="149225"/>
                </a:lnTo>
                <a:lnTo>
                  <a:pt x="54292" y="93344"/>
                </a:lnTo>
                <a:lnTo>
                  <a:pt x="99694" y="50800"/>
                </a:lnTo>
                <a:lnTo>
                  <a:pt x="159067" y="27305"/>
                </a:lnTo>
                <a:lnTo>
                  <a:pt x="192405" y="24447"/>
                </a:lnTo>
                <a:lnTo>
                  <a:pt x="3686809" y="24447"/>
                </a:lnTo>
                <a:lnTo>
                  <a:pt x="3686175" y="23812"/>
                </a:lnTo>
                <a:lnTo>
                  <a:pt x="3640454" y="5714"/>
                </a:lnTo>
                <a:lnTo>
                  <a:pt x="3589337" y="0"/>
                </a:lnTo>
                <a:close/>
              </a:path>
              <a:path w="3780790" h="360679" extrusionOk="0">
                <a:moveTo>
                  <a:pt x="3686809" y="24447"/>
                </a:moveTo>
                <a:lnTo>
                  <a:pt x="3589337" y="24447"/>
                </a:lnTo>
                <a:lnTo>
                  <a:pt x="3633152" y="29527"/>
                </a:lnTo>
                <a:lnTo>
                  <a:pt x="3672840" y="45085"/>
                </a:lnTo>
                <a:lnTo>
                  <a:pt x="3706812" y="69850"/>
                </a:lnTo>
                <a:lnTo>
                  <a:pt x="3733165" y="101600"/>
                </a:lnTo>
                <a:lnTo>
                  <a:pt x="3749992" y="139064"/>
                </a:lnTo>
                <a:lnTo>
                  <a:pt x="3756025" y="180339"/>
                </a:lnTo>
                <a:lnTo>
                  <a:pt x="3752850" y="211137"/>
                </a:lnTo>
                <a:lnTo>
                  <a:pt x="3728084" y="266700"/>
                </a:lnTo>
                <a:lnTo>
                  <a:pt x="3682047" y="309880"/>
                </a:lnTo>
                <a:lnTo>
                  <a:pt x="3622992" y="333375"/>
                </a:lnTo>
                <a:lnTo>
                  <a:pt x="3589337" y="336550"/>
                </a:lnTo>
                <a:lnTo>
                  <a:pt x="3683634" y="336550"/>
                </a:lnTo>
                <a:lnTo>
                  <a:pt x="3724909" y="307022"/>
                </a:lnTo>
                <a:lnTo>
                  <a:pt x="3766502" y="247967"/>
                </a:lnTo>
                <a:lnTo>
                  <a:pt x="3780472" y="179069"/>
                </a:lnTo>
                <a:lnTo>
                  <a:pt x="3780790" y="167322"/>
                </a:lnTo>
                <a:lnTo>
                  <a:pt x="3779837" y="155575"/>
                </a:lnTo>
                <a:lnTo>
                  <a:pt x="3777932" y="144144"/>
                </a:lnTo>
                <a:lnTo>
                  <a:pt x="3775075" y="133032"/>
                </a:lnTo>
                <a:lnTo>
                  <a:pt x="3755390" y="89217"/>
                </a:lnTo>
                <a:lnTo>
                  <a:pt x="3725227" y="52069"/>
                </a:lnTo>
                <a:lnTo>
                  <a:pt x="3686809" y="24447"/>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grpSp>
        <p:nvGrpSpPr>
          <p:cNvPr id="432" name="Google Shape;432;p19"/>
          <p:cNvGrpSpPr/>
          <p:nvPr/>
        </p:nvGrpSpPr>
        <p:grpSpPr>
          <a:xfrm>
            <a:off x="6893242" y="0"/>
            <a:ext cx="5295265" cy="6858000"/>
            <a:chOff x="6893242" y="0"/>
            <a:chExt cx="5295265" cy="6858000"/>
          </a:xfrm>
        </p:grpSpPr>
        <p:sp>
          <p:nvSpPr>
            <p:cNvPr id="433" name="Google Shape;433;p1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4" name="Google Shape;434;p19"/>
            <p:cNvPicPr preferRelativeResize="0"/>
            <p:nvPr/>
          </p:nvPicPr>
          <p:blipFill rotWithShape="1">
            <a:blip r:embed="rId3">
              <a:alphaModFix/>
            </a:blip>
            <a:srcRect/>
            <a:stretch/>
          </p:blipFill>
          <p:spPr>
            <a:xfrm>
              <a:off x="7163752" y="0"/>
              <a:ext cx="5024755" cy="6858000"/>
            </a:xfrm>
            <a:prstGeom prst="rect">
              <a:avLst/>
            </a:prstGeom>
            <a:noFill/>
            <a:ln>
              <a:noFill/>
            </a:ln>
          </p:spPr>
        </p:pic>
        <p:sp>
          <p:nvSpPr>
            <p:cNvPr id="435" name="Google Shape;435;p19"/>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19"/>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37" name="Google Shape;437;p19"/>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438" name="Google Shape;438;p19"/>
          <p:cNvSpPr txBox="1">
            <a:spLocks noGrp="1"/>
          </p:cNvSpPr>
          <p:nvPr>
            <p:ph type="title"/>
          </p:nvPr>
        </p:nvSpPr>
        <p:spPr>
          <a:xfrm>
            <a:off x="875030" y="850900"/>
            <a:ext cx="5077460" cy="6508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solidFill>
                  <a:srgbClr val="FFB800"/>
                </a:solidFill>
                <a:latin typeface="Calibri"/>
                <a:ea typeface="Calibri"/>
                <a:cs typeface="Calibri"/>
                <a:sym typeface="Calibri"/>
              </a:rPr>
              <a:t>Εγγραφή</a:t>
            </a:r>
            <a:r>
              <a:rPr lang="en-US" sz="2100">
                <a:solidFill>
                  <a:srgbClr val="FFB800"/>
                </a:solidFill>
              </a:rPr>
              <a:t>: </a:t>
            </a:r>
            <a:r>
              <a:rPr lang="en-US" sz="2100">
                <a:latin typeface="Calibri"/>
                <a:ea typeface="Calibri"/>
                <a:cs typeface="Calibri"/>
                <a:sym typeface="Calibri"/>
              </a:rPr>
              <a:t>Πώς να εγγραφείτε και άλλες  πρακτικές πληροφορίες</a:t>
            </a:r>
            <a:endParaRPr sz="2100">
              <a:latin typeface="Calibri"/>
              <a:ea typeface="Calibri"/>
              <a:cs typeface="Calibri"/>
              <a:sym typeface="Calibri"/>
            </a:endParaRPr>
          </a:p>
        </p:txBody>
      </p:sp>
      <p:sp>
        <p:nvSpPr>
          <p:cNvPr id="439" name="Google Shape;439;p19"/>
          <p:cNvSpPr txBox="1"/>
          <p:nvPr/>
        </p:nvSpPr>
        <p:spPr>
          <a:xfrm>
            <a:off x="875030" y="2017395"/>
            <a:ext cx="5546090" cy="435609"/>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Η συγκεκριμένη διαδικασία εγγραφής για την κατάρτιση Διαχείριση κινδύνων κυβερνοασφάλειας και  διακυβέρνησης μπορεί να διαφέρει ανάλογα με τον πάροχο κατάρτισης ή το θεσμικό όργανο. Ωστόσο,  τα γενικά βήματα είναι συνήθως απλά και μπορούν να ολοκληρωθούν διαδικτυακά ή αυτοπροσώπως.</a:t>
            </a:r>
            <a:endParaRPr sz="900">
              <a:solidFill>
                <a:schemeClr val="dk1"/>
              </a:solidFill>
              <a:latin typeface="Calibri"/>
              <a:ea typeface="Calibri"/>
              <a:cs typeface="Calibri"/>
              <a:sym typeface="Calibri"/>
            </a:endParaRPr>
          </a:p>
        </p:txBody>
      </p:sp>
      <p:sp>
        <p:nvSpPr>
          <p:cNvPr id="440" name="Google Shape;440;p19"/>
          <p:cNvSpPr txBox="1"/>
          <p:nvPr/>
        </p:nvSpPr>
        <p:spPr>
          <a:xfrm>
            <a:off x="783590" y="3058477"/>
            <a:ext cx="2245360" cy="923925"/>
          </a:xfrm>
          <a:prstGeom prst="rect">
            <a:avLst/>
          </a:prstGeom>
          <a:noFill/>
          <a:ln>
            <a:noFill/>
          </a:ln>
        </p:spPr>
        <p:txBody>
          <a:bodyPr spcFirstLastPara="1" wrap="square" lIns="0" tIns="0" rIns="0" bIns="0" anchor="t" anchorCtr="0">
            <a:spAutoFit/>
          </a:bodyPr>
          <a:lstStyle/>
          <a:p>
            <a:pPr marL="355600" marR="0" lvl="0" indent="-342900" algn="l" rtl="0">
              <a:lnSpc>
                <a:spcPct val="142222"/>
              </a:lnSpc>
              <a:spcBef>
                <a:spcPts val="0"/>
              </a:spcBef>
              <a:spcAft>
                <a:spcPts val="0"/>
              </a:spcAft>
              <a:buClr>
                <a:srgbClr val="FFB800"/>
              </a:buClr>
              <a:buSzPts val="1400"/>
              <a:buFont typeface="Calibri"/>
              <a:buAutoNum type="arabicPeriod"/>
            </a:pPr>
            <a:r>
              <a:rPr lang="en-US" sz="900">
                <a:solidFill>
                  <a:schemeClr val="dk1"/>
                </a:solidFill>
                <a:latin typeface="Calibri"/>
                <a:ea typeface="Calibri"/>
                <a:cs typeface="Calibri"/>
                <a:sym typeface="Calibri"/>
              </a:rPr>
              <a:t>Διαδικτυακή εγγραφή</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rgbClr val="FFB800"/>
              </a:buClr>
              <a:buSzPts val="1000"/>
              <a:buFont typeface="Calibri"/>
              <a:buNone/>
            </a:pPr>
            <a:endParaRPr sz="1000">
              <a:solidFill>
                <a:schemeClr val="dk1"/>
              </a:solidFill>
              <a:latin typeface="Calibri"/>
              <a:ea typeface="Calibri"/>
              <a:cs typeface="Calibri"/>
              <a:sym typeface="Calibri"/>
            </a:endParaRPr>
          </a:p>
          <a:p>
            <a:pPr marL="355600" marR="0" lvl="0" indent="-342900" algn="l" rtl="0">
              <a:lnSpc>
                <a:spcPct val="100000"/>
              </a:lnSpc>
              <a:spcBef>
                <a:spcPts val="0"/>
              </a:spcBef>
              <a:spcAft>
                <a:spcPts val="0"/>
              </a:spcAft>
              <a:buClr>
                <a:srgbClr val="FFB800"/>
              </a:buClr>
              <a:buSzPts val="1400"/>
              <a:buFont typeface="Calibri"/>
              <a:buAutoNum type="arabicPeriod"/>
            </a:pPr>
            <a:r>
              <a:rPr lang="en-US" sz="900">
                <a:solidFill>
                  <a:schemeClr val="dk1"/>
                </a:solidFill>
                <a:latin typeface="Calibri"/>
                <a:ea typeface="Calibri"/>
                <a:cs typeface="Calibri"/>
                <a:sym typeface="Calibri"/>
              </a:rPr>
              <a:t>Προσωπική εγγραφή</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rgbClr val="FFB800"/>
              </a:buClr>
              <a:buSzPts val="1000"/>
              <a:buFont typeface="Calibri"/>
              <a:buNone/>
            </a:pPr>
            <a:endParaRPr sz="1000">
              <a:solidFill>
                <a:schemeClr val="dk1"/>
              </a:solidFill>
              <a:latin typeface="Calibri"/>
              <a:ea typeface="Calibri"/>
              <a:cs typeface="Calibri"/>
              <a:sym typeface="Calibri"/>
            </a:endParaRPr>
          </a:p>
          <a:p>
            <a:pPr marL="355600" marR="0" lvl="0" indent="-342900" algn="l" rtl="0">
              <a:lnSpc>
                <a:spcPct val="100000"/>
              </a:lnSpc>
              <a:spcBef>
                <a:spcPts val="0"/>
              </a:spcBef>
              <a:spcAft>
                <a:spcPts val="0"/>
              </a:spcAft>
              <a:buClr>
                <a:srgbClr val="FFB800"/>
              </a:buClr>
              <a:buSzPts val="1400"/>
              <a:buFont typeface="Calibri"/>
              <a:buAutoNum type="arabicPeriod"/>
            </a:pPr>
            <a:r>
              <a:rPr lang="en-US" sz="900">
                <a:solidFill>
                  <a:schemeClr val="dk1"/>
                </a:solidFill>
                <a:latin typeface="Calibri"/>
                <a:ea typeface="Calibri"/>
                <a:cs typeface="Calibri"/>
                <a:sym typeface="Calibri"/>
              </a:rPr>
              <a:t>Πρόσθετες πρακτικές πληροφορίες</a:t>
            </a:r>
            <a:endParaRPr sz="900">
              <a:solidFill>
                <a:schemeClr val="dk1"/>
              </a:solidFill>
              <a:latin typeface="Calibri"/>
              <a:ea typeface="Calibri"/>
              <a:cs typeface="Calibri"/>
              <a:sym typeface="Calibri"/>
            </a:endParaRPr>
          </a:p>
        </p:txBody>
      </p:sp>
      <p:sp>
        <p:nvSpPr>
          <p:cNvPr id="441" name="Google Shape;441;p19"/>
          <p:cNvSpPr txBox="1"/>
          <p:nvPr/>
        </p:nvSpPr>
        <p:spPr>
          <a:xfrm>
            <a:off x="902969" y="5350509"/>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42" name="Google Shape;442;p19"/>
          <p:cNvSpPr txBox="1"/>
          <p:nvPr/>
        </p:nvSpPr>
        <p:spPr>
          <a:xfrm>
            <a:off x="11189652" y="5350509"/>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19</a:t>
            </a:r>
            <a:endParaRPr sz="7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g3cb2559ebe9_0_12"/>
          <p:cNvGrpSpPr/>
          <p:nvPr/>
        </p:nvGrpSpPr>
        <p:grpSpPr>
          <a:xfrm>
            <a:off x="0" y="0"/>
            <a:ext cx="12191999" cy="6847840"/>
            <a:chOff x="0" y="0"/>
            <a:chExt cx="12191999" cy="6847840"/>
          </a:xfrm>
        </p:grpSpPr>
        <p:sp>
          <p:nvSpPr>
            <p:cNvPr id="161" name="Google Shape;161;g3cb2559ebe9_0_12"/>
            <p:cNvSpPr/>
            <p:nvPr/>
          </p:nvSpPr>
          <p:spPr>
            <a:xfrm>
              <a:off x="3507740" y="0"/>
              <a:ext cx="2549525" cy="6847840"/>
            </a:xfrm>
            <a:custGeom>
              <a:avLst/>
              <a:gdLst/>
              <a:ahLst/>
              <a:cxnLst/>
              <a:rect l="l" t="t" r="r" b="b"/>
              <a:pathLst>
                <a:path w="2549525" h="6847840" extrusionOk="0">
                  <a:moveTo>
                    <a:pt x="1325562" y="2279015"/>
                  </a:moveTo>
                  <a:lnTo>
                    <a:pt x="1275714" y="2287270"/>
                  </a:lnTo>
                  <a:lnTo>
                    <a:pt x="1229995" y="2308542"/>
                  </a:lnTo>
                  <a:lnTo>
                    <a:pt x="1191577" y="2341562"/>
                  </a:lnTo>
                  <a:lnTo>
                    <a:pt x="1163002" y="2385377"/>
                  </a:lnTo>
                  <a:lnTo>
                    <a:pt x="1163002" y="2386647"/>
                  </a:lnTo>
                  <a:lnTo>
                    <a:pt x="821689" y="3658870"/>
                  </a:lnTo>
                  <a:lnTo>
                    <a:pt x="0" y="6846570"/>
                  </a:lnTo>
                  <a:lnTo>
                    <a:pt x="6667" y="6847205"/>
                  </a:lnTo>
                  <a:lnTo>
                    <a:pt x="20002" y="6847522"/>
                  </a:lnTo>
                  <a:lnTo>
                    <a:pt x="26670" y="6847522"/>
                  </a:lnTo>
                  <a:lnTo>
                    <a:pt x="845820" y="3665220"/>
                  </a:lnTo>
                  <a:lnTo>
                    <a:pt x="1187132" y="2394267"/>
                  </a:lnTo>
                  <a:lnTo>
                    <a:pt x="1211897" y="2356802"/>
                  </a:lnTo>
                  <a:lnTo>
                    <a:pt x="1244917" y="2328545"/>
                  </a:lnTo>
                  <a:lnTo>
                    <a:pt x="1283970" y="2310447"/>
                  </a:lnTo>
                  <a:lnTo>
                    <a:pt x="1326832" y="2303779"/>
                  </a:lnTo>
                  <a:lnTo>
                    <a:pt x="1422717" y="2303779"/>
                  </a:lnTo>
                  <a:lnTo>
                    <a:pt x="1377314" y="2285365"/>
                  </a:lnTo>
                  <a:lnTo>
                    <a:pt x="1325562" y="2279015"/>
                  </a:lnTo>
                  <a:close/>
                </a:path>
                <a:path w="2549525" h="6847840" extrusionOk="0">
                  <a:moveTo>
                    <a:pt x="1422717" y="2303779"/>
                  </a:moveTo>
                  <a:lnTo>
                    <a:pt x="1326832" y="2303779"/>
                  </a:lnTo>
                  <a:lnTo>
                    <a:pt x="1370964" y="2309495"/>
                  </a:lnTo>
                  <a:lnTo>
                    <a:pt x="1417002" y="2330132"/>
                  </a:lnTo>
                  <a:lnTo>
                    <a:pt x="1453197" y="2363470"/>
                  </a:lnTo>
                  <a:lnTo>
                    <a:pt x="1477327" y="2405379"/>
                  </a:lnTo>
                  <a:lnTo>
                    <a:pt x="1487805" y="2453322"/>
                  </a:lnTo>
                  <a:lnTo>
                    <a:pt x="1482725" y="2503170"/>
                  </a:lnTo>
                  <a:lnTo>
                    <a:pt x="1223962" y="3457575"/>
                  </a:lnTo>
                  <a:lnTo>
                    <a:pt x="1217930" y="3493135"/>
                  </a:lnTo>
                  <a:lnTo>
                    <a:pt x="1226820" y="3563620"/>
                  </a:lnTo>
                  <a:lnTo>
                    <a:pt x="1262380" y="3626802"/>
                  </a:lnTo>
                  <a:lnTo>
                    <a:pt x="1318895" y="3670300"/>
                  </a:lnTo>
                  <a:lnTo>
                    <a:pt x="1402080" y="3689667"/>
                  </a:lnTo>
                  <a:lnTo>
                    <a:pt x="1449387" y="3683317"/>
                  </a:lnTo>
                  <a:lnTo>
                    <a:pt x="1492567" y="3665220"/>
                  </a:lnTo>
                  <a:lnTo>
                    <a:pt x="1495481" y="3662997"/>
                  </a:lnTo>
                  <a:lnTo>
                    <a:pt x="1408430" y="3662997"/>
                  </a:lnTo>
                  <a:lnTo>
                    <a:pt x="1358264" y="3657600"/>
                  </a:lnTo>
                  <a:lnTo>
                    <a:pt x="1303337" y="3630612"/>
                  </a:lnTo>
                  <a:lnTo>
                    <a:pt x="1263332" y="3584257"/>
                  </a:lnTo>
                  <a:lnTo>
                    <a:pt x="1243330" y="3525837"/>
                  </a:lnTo>
                  <a:lnTo>
                    <a:pt x="1242695" y="3495040"/>
                  </a:lnTo>
                  <a:lnTo>
                    <a:pt x="1248092" y="3463925"/>
                  </a:lnTo>
                  <a:lnTo>
                    <a:pt x="1506855" y="2509520"/>
                  </a:lnTo>
                  <a:lnTo>
                    <a:pt x="1513205" y="2460942"/>
                  </a:lnTo>
                  <a:lnTo>
                    <a:pt x="1506855" y="2413635"/>
                  </a:lnTo>
                  <a:lnTo>
                    <a:pt x="1488757" y="2370454"/>
                  </a:lnTo>
                  <a:lnTo>
                    <a:pt x="1460182" y="2332990"/>
                  </a:lnTo>
                  <a:lnTo>
                    <a:pt x="1422717" y="2303779"/>
                  </a:lnTo>
                  <a:close/>
                </a:path>
                <a:path w="2549525" h="6847840" extrusionOk="0">
                  <a:moveTo>
                    <a:pt x="2549525" y="0"/>
                  </a:moveTo>
                  <a:lnTo>
                    <a:pt x="2523172" y="0"/>
                  </a:lnTo>
                  <a:lnTo>
                    <a:pt x="1945639" y="2096452"/>
                  </a:lnTo>
                  <a:lnTo>
                    <a:pt x="1552575" y="3546157"/>
                  </a:lnTo>
                  <a:lnTo>
                    <a:pt x="1531620" y="3592195"/>
                  </a:lnTo>
                  <a:lnTo>
                    <a:pt x="1498282" y="3628072"/>
                  </a:lnTo>
                  <a:lnTo>
                    <a:pt x="1456372" y="3652520"/>
                  </a:lnTo>
                  <a:lnTo>
                    <a:pt x="1408430" y="3662997"/>
                  </a:lnTo>
                  <a:lnTo>
                    <a:pt x="1495481" y="3662997"/>
                  </a:lnTo>
                  <a:lnTo>
                    <a:pt x="1530032" y="3636645"/>
                  </a:lnTo>
                  <a:lnTo>
                    <a:pt x="1559242" y="3599179"/>
                  </a:lnTo>
                  <a:lnTo>
                    <a:pt x="1577657" y="3553777"/>
                  </a:lnTo>
                  <a:lnTo>
                    <a:pt x="1971039" y="2104072"/>
                  </a:lnTo>
                  <a:lnTo>
                    <a:pt x="2547937" y="5397"/>
                  </a:lnTo>
                  <a:lnTo>
                    <a:pt x="2549525"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2" name="Google Shape;162;g3cb2559ebe9_0_12"/>
            <p:cNvPicPr preferRelativeResize="0"/>
            <p:nvPr/>
          </p:nvPicPr>
          <p:blipFill rotWithShape="1">
            <a:blip r:embed="rId3">
              <a:alphaModFix/>
            </a:blip>
            <a:srcRect/>
            <a:stretch/>
          </p:blipFill>
          <p:spPr>
            <a:xfrm>
              <a:off x="0" y="1143000"/>
              <a:ext cx="12191999" cy="4750435"/>
            </a:xfrm>
            <a:prstGeom prst="rect">
              <a:avLst/>
            </a:prstGeom>
            <a:noFill/>
            <a:ln>
              <a:noFill/>
            </a:ln>
          </p:spPr>
        </p:pic>
        <p:pic>
          <p:nvPicPr>
            <p:cNvPr id="163" name="Google Shape;163;g3cb2559ebe9_0_12"/>
            <p:cNvPicPr preferRelativeResize="0"/>
            <p:nvPr/>
          </p:nvPicPr>
          <p:blipFill rotWithShape="1">
            <a:blip r:embed="rId4">
              <a:alphaModFix/>
            </a:blip>
            <a:srcRect/>
            <a:stretch/>
          </p:blipFill>
          <p:spPr>
            <a:xfrm>
              <a:off x="191770" y="1338897"/>
              <a:ext cx="11808461" cy="4180204"/>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grpSp>
        <p:nvGrpSpPr>
          <p:cNvPr id="447" name="Google Shape;447;p20"/>
          <p:cNvGrpSpPr/>
          <p:nvPr/>
        </p:nvGrpSpPr>
        <p:grpSpPr>
          <a:xfrm>
            <a:off x="6893242" y="0"/>
            <a:ext cx="5295265" cy="6858000"/>
            <a:chOff x="6893242" y="0"/>
            <a:chExt cx="5295265" cy="6858000"/>
          </a:xfrm>
        </p:grpSpPr>
        <p:sp>
          <p:nvSpPr>
            <p:cNvPr id="448" name="Google Shape;448;p2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49" name="Google Shape;449;p20"/>
            <p:cNvPicPr preferRelativeResize="0"/>
            <p:nvPr/>
          </p:nvPicPr>
          <p:blipFill rotWithShape="1">
            <a:blip r:embed="rId3">
              <a:alphaModFix/>
            </a:blip>
            <a:srcRect/>
            <a:stretch/>
          </p:blipFill>
          <p:spPr>
            <a:xfrm>
              <a:off x="7163752" y="0"/>
              <a:ext cx="5024755" cy="6858000"/>
            </a:xfrm>
            <a:prstGeom prst="rect">
              <a:avLst/>
            </a:prstGeom>
            <a:noFill/>
            <a:ln>
              <a:noFill/>
            </a:ln>
          </p:spPr>
        </p:pic>
        <p:sp>
          <p:nvSpPr>
            <p:cNvPr id="450" name="Google Shape;450;p20"/>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20"/>
            <p:cNvSpPr/>
            <p:nvPr/>
          </p:nvSpPr>
          <p:spPr>
            <a:xfrm>
              <a:off x="7371080" y="0"/>
              <a:ext cx="2555875" cy="6858000"/>
            </a:xfrm>
            <a:custGeom>
              <a:avLst/>
              <a:gdLst/>
              <a:ahLst/>
              <a:cxnLst/>
              <a:rect l="l" t="t" r="r" b="b"/>
              <a:pathLst>
                <a:path w="2555875" h="6858000" extrusionOk="0">
                  <a:moveTo>
                    <a:pt x="1547812" y="1516697"/>
                  </a:moveTo>
                  <a:lnTo>
                    <a:pt x="1500504" y="1523364"/>
                  </a:lnTo>
                  <a:lnTo>
                    <a:pt x="1456690" y="1541462"/>
                  </a:lnTo>
                  <a:lnTo>
                    <a:pt x="1419225" y="1570037"/>
                  </a:lnTo>
                  <a:lnTo>
                    <a:pt x="1390015" y="1607502"/>
                  </a:lnTo>
                  <a:lnTo>
                    <a:pt x="1371282" y="1652904"/>
                  </a:lnTo>
                  <a:lnTo>
                    <a:pt x="976947" y="3108325"/>
                  </a:lnTo>
                  <a:lnTo>
                    <a:pt x="4127" y="6844347"/>
                  </a:lnTo>
                  <a:lnTo>
                    <a:pt x="317" y="6857047"/>
                  </a:lnTo>
                  <a:lnTo>
                    <a:pt x="0" y="6858000"/>
                  </a:lnTo>
                  <a:lnTo>
                    <a:pt x="26670" y="6858000"/>
                  </a:lnTo>
                  <a:lnTo>
                    <a:pt x="1002347" y="3115945"/>
                  </a:lnTo>
                  <a:lnTo>
                    <a:pt x="1396682" y="1660525"/>
                  </a:lnTo>
                  <a:lnTo>
                    <a:pt x="1417954" y="1614487"/>
                  </a:lnTo>
                  <a:lnTo>
                    <a:pt x="1450975" y="1578292"/>
                  </a:lnTo>
                  <a:lnTo>
                    <a:pt x="1493520" y="1554162"/>
                  </a:lnTo>
                  <a:lnTo>
                    <a:pt x="1541145" y="1543367"/>
                  </a:lnTo>
                  <a:lnTo>
                    <a:pt x="1643379" y="1543367"/>
                  </a:lnTo>
                  <a:lnTo>
                    <a:pt x="1631315" y="1536064"/>
                  </a:lnTo>
                  <a:lnTo>
                    <a:pt x="1596707" y="1523364"/>
                  </a:lnTo>
                  <a:lnTo>
                    <a:pt x="1597025" y="1523364"/>
                  </a:lnTo>
                  <a:lnTo>
                    <a:pt x="1547812" y="1516697"/>
                  </a:lnTo>
                  <a:close/>
                </a:path>
                <a:path w="2555875" h="6858000" extrusionOk="0">
                  <a:moveTo>
                    <a:pt x="1643379" y="1543367"/>
                  </a:moveTo>
                  <a:lnTo>
                    <a:pt x="1541145" y="1543367"/>
                  </a:lnTo>
                  <a:lnTo>
                    <a:pt x="1591627" y="1548764"/>
                  </a:lnTo>
                  <a:lnTo>
                    <a:pt x="1620837" y="1559877"/>
                  </a:lnTo>
                  <a:lnTo>
                    <a:pt x="1669415" y="1597025"/>
                  </a:lnTo>
                  <a:lnTo>
                    <a:pt x="1700212" y="1651000"/>
                  </a:lnTo>
                  <a:lnTo>
                    <a:pt x="1707832" y="1711960"/>
                  </a:lnTo>
                  <a:lnTo>
                    <a:pt x="1702435" y="1743392"/>
                  </a:lnTo>
                  <a:lnTo>
                    <a:pt x="1442720" y="2701290"/>
                  </a:lnTo>
                  <a:lnTo>
                    <a:pt x="1436370" y="2750185"/>
                  </a:lnTo>
                  <a:lnTo>
                    <a:pt x="1442720" y="2797492"/>
                  </a:lnTo>
                  <a:lnTo>
                    <a:pt x="1460817" y="2840990"/>
                  </a:lnTo>
                  <a:lnTo>
                    <a:pt x="1489392" y="2878454"/>
                  </a:lnTo>
                  <a:lnTo>
                    <a:pt x="1527175" y="2907665"/>
                  </a:lnTo>
                  <a:lnTo>
                    <a:pt x="1572577" y="2926397"/>
                  </a:lnTo>
                  <a:lnTo>
                    <a:pt x="1624647" y="2932429"/>
                  </a:lnTo>
                  <a:lnTo>
                    <a:pt x="1674812" y="2924175"/>
                  </a:lnTo>
                  <a:lnTo>
                    <a:pt x="1710054" y="2907982"/>
                  </a:lnTo>
                  <a:lnTo>
                    <a:pt x="1623377" y="2907982"/>
                  </a:lnTo>
                  <a:lnTo>
                    <a:pt x="1578927" y="2902267"/>
                  </a:lnTo>
                  <a:lnTo>
                    <a:pt x="1532890" y="2881312"/>
                  </a:lnTo>
                  <a:lnTo>
                    <a:pt x="1496695" y="2847975"/>
                  </a:lnTo>
                  <a:lnTo>
                    <a:pt x="1472247" y="2805747"/>
                  </a:lnTo>
                  <a:lnTo>
                    <a:pt x="1461770" y="2757804"/>
                  </a:lnTo>
                  <a:lnTo>
                    <a:pt x="1466850" y="2707640"/>
                  </a:lnTo>
                  <a:lnTo>
                    <a:pt x="1726565" y="1749742"/>
                  </a:lnTo>
                  <a:lnTo>
                    <a:pt x="1732597" y="1714182"/>
                  </a:lnTo>
                  <a:lnTo>
                    <a:pt x="1731645" y="1681162"/>
                  </a:lnTo>
                  <a:lnTo>
                    <a:pt x="1731645" y="1678304"/>
                  </a:lnTo>
                  <a:lnTo>
                    <a:pt x="1723707" y="1643379"/>
                  </a:lnTo>
                  <a:lnTo>
                    <a:pt x="1708785" y="1609725"/>
                  </a:lnTo>
                  <a:lnTo>
                    <a:pt x="1687829" y="1579879"/>
                  </a:lnTo>
                  <a:lnTo>
                    <a:pt x="1661795" y="1555114"/>
                  </a:lnTo>
                  <a:lnTo>
                    <a:pt x="1643379" y="1543367"/>
                  </a:lnTo>
                  <a:close/>
                </a:path>
                <a:path w="2555875" h="6858000" extrusionOk="0">
                  <a:moveTo>
                    <a:pt x="2555557" y="0"/>
                  </a:moveTo>
                  <a:lnTo>
                    <a:pt x="2528570" y="0"/>
                  </a:lnTo>
                  <a:lnTo>
                    <a:pt x="2105892" y="1541462"/>
                  </a:lnTo>
                  <a:lnTo>
                    <a:pt x="1763395" y="2816860"/>
                  </a:lnTo>
                  <a:lnTo>
                    <a:pt x="1738629" y="2854642"/>
                  </a:lnTo>
                  <a:lnTo>
                    <a:pt x="1705610" y="2883217"/>
                  </a:lnTo>
                  <a:lnTo>
                    <a:pt x="1666240" y="2900997"/>
                  </a:lnTo>
                  <a:lnTo>
                    <a:pt x="1623377" y="2907982"/>
                  </a:lnTo>
                  <a:lnTo>
                    <a:pt x="1710054" y="2907982"/>
                  </a:lnTo>
                  <a:lnTo>
                    <a:pt x="1720532" y="2902902"/>
                  </a:lnTo>
                  <a:lnTo>
                    <a:pt x="1758950" y="2869882"/>
                  </a:lnTo>
                  <a:lnTo>
                    <a:pt x="1787842" y="2825750"/>
                  </a:lnTo>
                  <a:lnTo>
                    <a:pt x="1787842" y="2824479"/>
                  </a:lnTo>
                  <a:lnTo>
                    <a:pt x="2130107" y="1547495"/>
                  </a:lnTo>
                  <a:lnTo>
                    <a:pt x="255555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52" name="Google Shape;452;p20"/>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453" name="Google Shape;453;p20"/>
          <p:cNvSpPr txBox="1">
            <a:spLocks noGrp="1"/>
          </p:cNvSpPr>
          <p:nvPr>
            <p:ph type="title"/>
          </p:nvPr>
        </p:nvSpPr>
        <p:spPr>
          <a:xfrm>
            <a:off x="875030" y="707390"/>
            <a:ext cx="300990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Πρόοδος μαθημάτων</a:t>
            </a:r>
            <a:endParaRPr/>
          </a:p>
        </p:txBody>
      </p:sp>
      <p:sp>
        <p:nvSpPr>
          <p:cNvPr id="454" name="Google Shape;454;p20"/>
          <p:cNvSpPr txBox="1"/>
          <p:nvPr/>
        </p:nvSpPr>
        <p:spPr>
          <a:xfrm>
            <a:off x="902969" y="5420359"/>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55" name="Google Shape;455;p20"/>
          <p:cNvSpPr txBox="1"/>
          <p:nvPr/>
        </p:nvSpPr>
        <p:spPr>
          <a:xfrm>
            <a:off x="11189652" y="5420359"/>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rgbClr val="FFFFFF"/>
                </a:solidFill>
                <a:latin typeface="Calibri"/>
                <a:ea typeface="Calibri"/>
                <a:cs typeface="Calibri"/>
                <a:sym typeface="Calibri"/>
              </a:rPr>
              <a:t>20</a:t>
            </a:r>
            <a:endParaRPr sz="700">
              <a:solidFill>
                <a:schemeClr val="dk1"/>
              </a:solidFill>
              <a:latin typeface="Calibri"/>
              <a:ea typeface="Calibri"/>
              <a:cs typeface="Calibri"/>
              <a:sym typeface="Calibri"/>
            </a:endParaRPr>
          </a:p>
        </p:txBody>
      </p:sp>
      <p:sp>
        <p:nvSpPr>
          <p:cNvPr id="456" name="Google Shape;456;p20"/>
          <p:cNvSpPr txBox="1"/>
          <p:nvPr/>
        </p:nvSpPr>
        <p:spPr>
          <a:xfrm>
            <a:off x="828039" y="1426310"/>
            <a:ext cx="8252459" cy="1387496"/>
          </a:xfrm>
          <a:prstGeom prst="rect">
            <a:avLst/>
          </a:prstGeom>
          <a:noFill/>
          <a:ln>
            <a:noFill/>
          </a:ln>
        </p:spPr>
        <p:txBody>
          <a:bodyPr spcFirstLastPara="1" wrap="square" lIns="0" tIns="170800" rIns="0" bIns="0" anchor="t" anchorCtr="0">
            <a:spAutoFit/>
          </a:bodyPr>
          <a:lstStyle/>
          <a:p>
            <a:pPr marL="38100" marR="0" lvl="0" indent="0" algn="l" rtl="0">
              <a:lnSpc>
                <a:spcPct val="100000"/>
              </a:lnSpc>
              <a:spcBef>
                <a:spcPts val="0"/>
              </a:spcBef>
              <a:spcAft>
                <a:spcPts val="0"/>
              </a:spcAft>
              <a:buNone/>
            </a:pPr>
            <a:r>
              <a:rPr lang="en-US" sz="3600" baseline="-25000">
                <a:solidFill>
                  <a:srgbClr val="D6791A"/>
                </a:solidFill>
                <a:latin typeface="Calibri"/>
                <a:ea typeface="Calibri"/>
                <a:cs typeface="Calibri"/>
                <a:sym typeface="Calibri"/>
              </a:rPr>
              <a:t>o1. </a:t>
            </a:r>
            <a:r>
              <a:rPr lang="en-US" sz="1600">
                <a:solidFill>
                  <a:schemeClr val="dk1"/>
                </a:solidFill>
                <a:latin typeface="Calibri"/>
                <a:ea typeface="Calibri"/>
                <a:cs typeface="Calibri"/>
                <a:sym typeface="Calibri"/>
              </a:rPr>
              <a:t>Ασφάλεια στον κυβερνοχώρο στον τομέα της υγείας</a:t>
            </a:r>
            <a:endParaRPr sz="1600">
              <a:solidFill>
                <a:schemeClr val="dk1"/>
              </a:solidFill>
              <a:latin typeface="Calibri"/>
              <a:ea typeface="Calibri"/>
              <a:cs typeface="Calibri"/>
              <a:sym typeface="Calibri"/>
            </a:endParaRPr>
          </a:p>
          <a:p>
            <a:pPr marL="815339" marR="30480" lvl="0" indent="-589914" algn="l" rtl="0">
              <a:lnSpc>
                <a:spcPct val="109473"/>
              </a:lnSpc>
              <a:spcBef>
                <a:spcPts val="385"/>
              </a:spcBef>
              <a:spcAft>
                <a:spcPts val="0"/>
              </a:spcAft>
              <a:buNone/>
            </a:pPr>
            <a:r>
              <a:rPr lang="en-US" sz="2850" baseline="-25000">
                <a:solidFill>
                  <a:srgbClr val="D6791A"/>
                </a:solidFill>
                <a:latin typeface="Calibri"/>
                <a:ea typeface="Calibri"/>
                <a:cs typeface="Calibri"/>
                <a:sym typeface="Calibri"/>
              </a:rPr>
              <a:t>o2. </a:t>
            </a:r>
            <a:r>
              <a:rPr lang="en-US" sz="1300">
                <a:solidFill>
                  <a:srgbClr val="7E7E7E"/>
                </a:solidFill>
                <a:latin typeface="Calibri"/>
                <a:ea typeface="Calibri"/>
                <a:cs typeface="Calibri"/>
                <a:sym typeface="Calibri"/>
              </a:rPr>
              <a:t>Διαχείριση Κινδύνου   </a:t>
            </a:r>
            <a:endParaRPr sz="1300">
              <a:solidFill>
                <a:srgbClr val="7E7E7E"/>
              </a:solidFill>
              <a:latin typeface="Calibri"/>
              <a:ea typeface="Calibri"/>
              <a:cs typeface="Calibri"/>
              <a:sym typeface="Calibri"/>
            </a:endParaRPr>
          </a:p>
          <a:p>
            <a:pPr marL="815339" marR="30480" lvl="0" indent="-589914" algn="l" rtl="0">
              <a:lnSpc>
                <a:spcPct val="222857"/>
              </a:lnSpc>
              <a:spcBef>
                <a:spcPts val="385"/>
              </a:spcBef>
              <a:spcAft>
                <a:spcPts val="0"/>
              </a:spcAft>
              <a:buNone/>
            </a:pPr>
            <a:r>
              <a:rPr lang="en-US" sz="1400">
                <a:solidFill>
                  <a:srgbClr val="D6791A"/>
                </a:solidFill>
                <a:latin typeface="Calibri"/>
                <a:ea typeface="Calibri"/>
                <a:cs typeface="Calibri"/>
                <a:sym typeface="Calibri"/>
              </a:rPr>
              <a:t>o3.</a:t>
            </a:r>
            <a:r>
              <a:rPr lang="en-US" sz="1300">
                <a:solidFill>
                  <a:srgbClr val="7E7E7E"/>
                </a:solidFill>
                <a:latin typeface="Calibri"/>
                <a:ea typeface="Calibri"/>
                <a:cs typeface="Calibri"/>
                <a:sym typeface="Calibri"/>
              </a:rPr>
              <a:t>Έλεγχοι ασφαλείας και πρότυπα του συγκεκριμένου τομέα</a:t>
            </a:r>
            <a:endParaRPr sz="13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grpSp>
        <p:nvGrpSpPr>
          <p:cNvPr id="461" name="Google Shape;461;p21"/>
          <p:cNvGrpSpPr/>
          <p:nvPr/>
        </p:nvGrpSpPr>
        <p:grpSpPr>
          <a:xfrm>
            <a:off x="6893242" y="0"/>
            <a:ext cx="5295265" cy="6858000"/>
            <a:chOff x="6893242" y="0"/>
            <a:chExt cx="5295265" cy="6858000"/>
          </a:xfrm>
        </p:grpSpPr>
        <p:sp>
          <p:nvSpPr>
            <p:cNvPr id="462" name="Google Shape;462;p21"/>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3" name="Google Shape;463;p21"/>
            <p:cNvPicPr preferRelativeResize="0"/>
            <p:nvPr/>
          </p:nvPicPr>
          <p:blipFill rotWithShape="1">
            <a:blip r:embed="rId3">
              <a:alphaModFix/>
            </a:blip>
            <a:srcRect/>
            <a:stretch/>
          </p:blipFill>
          <p:spPr>
            <a:xfrm>
              <a:off x="7163752" y="0"/>
              <a:ext cx="5024755" cy="6858000"/>
            </a:xfrm>
            <a:prstGeom prst="rect">
              <a:avLst/>
            </a:prstGeom>
            <a:noFill/>
            <a:ln>
              <a:noFill/>
            </a:ln>
          </p:spPr>
        </p:pic>
        <p:sp>
          <p:nvSpPr>
            <p:cNvPr id="464" name="Google Shape;464;p21"/>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21"/>
            <p:cNvSpPr/>
            <p:nvPr/>
          </p:nvSpPr>
          <p:spPr>
            <a:xfrm>
              <a:off x="7371080" y="0"/>
              <a:ext cx="2555875" cy="6858000"/>
            </a:xfrm>
            <a:custGeom>
              <a:avLst/>
              <a:gdLst/>
              <a:ahLst/>
              <a:cxnLst/>
              <a:rect l="l" t="t" r="r" b="b"/>
              <a:pathLst>
                <a:path w="2555875" h="6858000" extrusionOk="0">
                  <a:moveTo>
                    <a:pt x="1547812" y="1516697"/>
                  </a:moveTo>
                  <a:lnTo>
                    <a:pt x="1500504" y="1523364"/>
                  </a:lnTo>
                  <a:lnTo>
                    <a:pt x="1456690" y="1541462"/>
                  </a:lnTo>
                  <a:lnTo>
                    <a:pt x="1419225" y="1570037"/>
                  </a:lnTo>
                  <a:lnTo>
                    <a:pt x="1390015" y="1607502"/>
                  </a:lnTo>
                  <a:lnTo>
                    <a:pt x="1371282" y="1652904"/>
                  </a:lnTo>
                  <a:lnTo>
                    <a:pt x="976947" y="3108325"/>
                  </a:lnTo>
                  <a:lnTo>
                    <a:pt x="4127" y="6844347"/>
                  </a:lnTo>
                  <a:lnTo>
                    <a:pt x="317" y="6857047"/>
                  </a:lnTo>
                  <a:lnTo>
                    <a:pt x="0" y="6858000"/>
                  </a:lnTo>
                  <a:lnTo>
                    <a:pt x="26670" y="6858000"/>
                  </a:lnTo>
                  <a:lnTo>
                    <a:pt x="1002347" y="3115945"/>
                  </a:lnTo>
                  <a:lnTo>
                    <a:pt x="1396682" y="1660525"/>
                  </a:lnTo>
                  <a:lnTo>
                    <a:pt x="1417954" y="1614487"/>
                  </a:lnTo>
                  <a:lnTo>
                    <a:pt x="1450975" y="1578292"/>
                  </a:lnTo>
                  <a:lnTo>
                    <a:pt x="1493520" y="1554162"/>
                  </a:lnTo>
                  <a:lnTo>
                    <a:pt x="1541145" y="1543367"/>
                  </a:lnTo>
                  <a:lnTo>
                    <a:pt x="1643379" y="1543367"/>
                  </a:lnTo>
                  <a:lnTo>
                    <a:pt x="1631315" y="1536064"/>
                  </a:lnTo>
                  <a:lnTo>
                    <a:pt x="1596707" y="1523364"/>
                  </a:lnTo>
                  <a:lnTo>
                    <a:pt x="1597025" y="1523364"/>
                  </a:lnTo>
                  <a:lnTo>
                    <a:pt x="1547812" y="1516697"/>
                  </a:lnTo>
                  <a:close/>
                </a:path>
                <a:path w="2555875" h="6858000" extrusionOk="0">
                  <a:moveTo>
                    <a:pt x="1643379" y="1543367"/>
                  </a:moveTo>
                  <a:lnTo>
                    <a:pt x="1541145" y="1543367"/>
                  </a:lnTo>
                  <a:lnTo>
                    <a:pt x="1591627" y="1548764"/>
                  </a:lnTo>
                  <a:lnTo>
                    <a:pt x="1620837" y="1559877"/>
                  </a:lnTo>
                  <a:lnTo>
                    <a:pt x="1669415" y="1597025"/>
                  </a:lnTo>
                  <a:lnTo>
                    <a:pt x="1700212" y="1651000"/>
                  </a:lnTo>
                  <a:lnTo>
                    <a:pt x="1707832" y="1711960"/>
                  </a:lnTo>
                  <a:lnTo>
                    <a:pt x="1702435" y="1743392"/>
                  </a:lnTo>
                  <a:lnTo>
                    <a:pt x="1442720" y="2701290"/>
                  </a:lnTo>
                  <a:lnTo>
                    <a:pt x="1436370" y="2750185"/>
                  </a:lnTo>
                  <a:lnTo>
                    <a:pt x="1442720" y="2797492"/>
                  </a:lnTo>
                  <a:lnTo>
                    <a:pt x="1460817" y="2840990"/>
                  </a:lnTo>
                  <a:lnTo>
                    <a:pt x="1489392" y="2878454"/>
                  </a:lnTo>
                  <a:lnTo>
                    <a:pt x="1527175" y="2907665"/>
                  </a:lnTo>
                  <a:lnTo>
                    <a:pt x="1572577" y="2926397"/>
                  </a:lnTo>
                  <a:lnTo>
                    <a:pt x="1624647" y="2932429"/>
                  </a:lnTo>
                  <a:lnTo>
                    <a:pt x="1674812" y="2924175"/>
                  </a:lnTo>
                  <a:lnTo>
                    <a:pt x="1710054" y="2907982"/>
                  </a:lnTo>
                  <a:lnTo>
                    <a:pt x="1623377" y="2907982"/>
                  </a:lnTo>
                  <a:lnTo>
                    <a:pt x="1578927" y="2902267"/>
                  </a:lnTo>
                  <a:lnTo>
                    <a:pt x="1532890" y="2881312"/>
                  </a:lnTo>
                  <a:lnTo>
                    <a:pt x="1496695" y="2847975"/>
                  </a:lnTo>
                  <a:lnTo>
                    <a:pt x="1472247" y="2805747"/>
                  </a:lnTo>
                  <a:lnTo>
                    <a:pt x="1461770" y="2757804"/>
                  </a:lnTo>
                  <a:lnTo>
                    <a:pt x="1466850" y="2707640"/>
                  </a:lnTo>
                  <a:lnTo>
                    <a:pt x="1726565" y="1749742"/>
                  </a:lnTo>
                  <a:lnTo>
                    <a:pt x="1732597" y="1714182"/>
                  </a:lnTo>
                  <a:lnTo>
                    <a:pt x="1731645" y="1681162"/>
                  </a:lnTo>
                  <a:lnTo>
                    <a:pt x="1731645" y="1678304"/>
                  </a:lnTo>
                  <a:lnTo>
                    <a:pt x="1723707" y="1643379"/>
                  </a:lnTo>
                  <a:lnTo>
                    <a:pt x="1708785" y="1609725"/>
                  </a:lnTo>
                  <a:lnTo>
                    <a:pt x="1687829" y="1579879"/>
                  </a:lnTo>
                  <a:lnTo>
                    <a:pt x="1661795" y="1555114"/>
                  </a:lnTo>
                  <a:lnTo>
                    <a:pt x="1643379" y="1543367"/>
                  </a:lnTo>
                  <a:close/>
                </a:path>
                <a:path w="2555875" h="6858000" extrusionOk="0">
                  <a:moveTo>
                    <a:pt x="2555557" y="0"/>
                  </a:moveTo>
                  <a:lnTo>
                    <a:pt x="2528570" y="0"/>
                  </a:lnTo>
                  <a:lnTo>
                    <a:pt x="2105892" y="1541462"/>
                  </a:lnTo>
                  <a:lnTo>
                    <a:pt x="1763395" y="2816860"/>
                  </a:lnTo>
                  <a:lnTo>
                    <a:pt x="1738629" y="2854642"/>
                  </a:lnTo>
                  <a:lnTo>
                    <a:pt x="1705610" y="2883217"/>
                  </a:lnTo>
                  <a:lnTo>
                    <a:pt x="1666240" y="2900997"/>
                  </a:lnTo>
                  <a:lnTo>
                    <a:pt x="1623377" y="2907982"/>
                  </a:lnTo>
                  <a:lnTo>
                    <a:pt x="1710054" y="2907982"/>
                  </a:lnTo>
                  <a:lnTo>
                    <a:pt x="1720532" y="2902902"/>
                  </a:lnTo>
                  <a:lnTo>
                    <a:pt x="1758950" y="2869882"/>
                  </a:lnTo>
                  <a:lnTo>
                    <a:pt x="1787842" y="2825750"/>
                  </a:lnTo>
                  <a:lnTo>
                    <a:pt x="1787842" y="2824479"/>
                  </a:lnTo>
                  <a:lnTo>
                    <a:pt x="2130107" y="1547495"/>
                  </a:lnTo>
                  <a:lnTo>
                    <a:pt x="255555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66" name="Google Shape;466;p21"/>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467" name="Google Shape;467;p21"/>
          <p:cNvSpPr txBox="1">
            <a:spLocks noGrp="1"/>
          </p:cNvSpPr>
          <p:nvPr>
            <p:ph type="title"/>
          </p:nvPr>
        </p:nvSpPr>
        <p:spPr>
          <a:xfrm>
            <a:off x="875030" y="707390"/>
            <a:ext cx="300990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Πρόοδος μαθημάτων</a:t>
            </a:r>
            <a:endParaRPr/>
          </a:p>
        </p:txBody>
      </p:sp>
      <p:sp>
        <p:nvSpPr>
          <p:cNvPr id="468" name="Google Shape;468;p21"/>
          <p:cNvSpPr txBox="1"/>
          <p:nvPr/>
        </p:nvSpPr>
        <p:spPr>
          <a:xfrm>
            <a:off x="902969" y="5678804"/>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69" name="Google Shape;469;p21"/>
          <p:cNvSpPr txBox="1"/>
          <p:nvPr/>
        </p:nvSpPr>
        <p:spPr>
          <a:xfrm>
            <a:off x="11189652" y="5678804"/>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rgbClr val="FFFFFF"/>
                </a:solidFill>
                <a:latin typeface="Calibri"/>
                <a:ea typeface="Calibri"/>
                <a:cs typeface="Calibri"/>
                <a:sym typeface="Calibri"/>
              </a:rPr>
              <a:t>21</a:t>
            </a:r>
            <a:endParaRPr sz="700">
              <a:solidFill>
                <a:schemeClr val="dk1"/>
              </a:solidFill>
              <a:latin typeface="Calibri"/>
              <a:ea typeface="Calibri"/>
              <a:cs typeface="Calibri"/>
              <a:sym typeface="Calibri"/>
            </a:endParaRPr>
          </a:p>
        </p:txBody>
      </p:sp>
      <p:sp>
        <p:nvSpPr>
          <p:cNvPr id="470" name="Google Shape;470;p21"/>
          <p:cNvSpPr txBox="1"/>
          <p:nvPr/>
        </p:nvSpPr>
        <p:spPr>
          <a:xfrm>
            <a:off x="916939" y="1664334"/>
            <a:ext cx="376555" cy="3149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a:solidFill>
                  <a:srgbClr val="D6791A"/>
                </a:solidFill>
                <a:latin typeface="Calibri"/>
                <a:ea typeface="Calibri"/>
                <a:cs typeface="Calibri"/>
                <a:sym typeface="Calibri"/>
              </a:rPr>
              <a:t>o1.</a:t>
            </a:r>
            <a:endParaRPr sz="1900">
              <a:solidFill>
                <a:schemeClr val="dk1"/>
              </a:solidFill>
              <a:latin typeface="Calibri"/>
              <a:ea typeface="Calibri"/>
              <a:cs typeface="Calibri"/>
              <a:sym typeface="Calibri"/>
            </a:endParaRPr>
          </a:p>
        </p:txBody>
      </p:sp>
      <p:sp>
        <p:nvSpPr>
          <p:cNvPr id="471" name="Google Shape;471;p21"/>
          <p:cNvSpPr txBox="1"/>
          <p:nvPr/>
        </p:nvSpPr>
        <p:spPr>
          <a:xfrm>
            <a:off x="853439" y="2096134"/>
            <a:ext cx="470534"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D6791A"/>
                </a:solidFill>
                <a:latin typeface="Calibri"/>
                <a:ea typeface="Calibri"/>
                <a:cs typeface="Calibri"/>
                <a:sym typeface="Calibri"/>
              </a:rPr>
              <a:t>o2.</a:t>
            </a:r>
            <a:endParaRPr sz="2400">
              <a:solidFill>
                <a:schemeClr val="dk1"/>
              </a:solidFill>
              <a:latin typeface="Calibri"/>
              <a:ea typeface="Calibri"/>
              <a:cs typeface="Calibri"/>
              <a:sym typeface="Calibri"/>
            </a:endParaRPr>
          </a:p>
        </p:txBody>
      </p:sp>
      <p:sp>
        <p:nvSpPr>
          <p:cNvPr id="472" name="Google Shape;472;p21"/>
          <p:cNvSpPr txBox="1"/>
          <p:nvPr/>
        </p:nvSpPr>
        <p:spPr>
          <a:xfrm>
            <a:off x="1631314" y="1789112"/>
            <a:ext cx="4149090" cy="2235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300">
                <a:solidFill>
                  <a:srgbClr val="7E7E7E"/>
                </a:solidFill>
                <a:latin typeface="Calibri"/>
                <a:ea typeface="Calibri"/>
                <a:cs typeface="Calibri"/>
                <a:sym typeface="Calibri"/>
              </a:rPr>
              <a:t>Ασφαλή κυβερνοασφάλεια στον τομέα της ενέργειας</a:t>
            </a:r>
            <a:endParaRPr sz="1300">
              <a:solidFill>
                <a:schemeClr val="dk1"/>
              </a:solidFill>
              <a:latin typeface="Calibri"/>
              <a:ea typeface="Calibri"/>
              <a:cs typeface="Calibri"/>
              <a:sym typeface="Calibri"/>
            </a:endParaRPr>
          </a:p>
        </p:txBody>
      </p:sp>
      <p:sp>
        <p:nvSpPr>
          <p:cNvPr id="473" name="Google Shape;473;p21"/>
          <p:cNvSpPr txBox="1"/>
          <p:nvPr/>
        </p:nvSpPr>
        <p:spPr>
          <a:xfrm>
            <a:off x="1631314" y="2248534"/>
            <a:ext cx="2900680"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Πλαίσιο διαχείρισης κινδύνων</a:t>
            </a:r>
            <a:endParaRPr sz="1600">
              <a:solidFill>
                <a:schemeClr val="dk1"/>
              </a:solidFill>
              <a:latin typeface="Calibri"/>
              <a:ea typeface="Calibri"/>
              <a:cs typeface="Calibri"/>
              <a:sym typeface="Calibri"/>
            </a:endParaRPr>
          </a:p>
        </p:txBody>
      </p:sp>
      <p:sp>
        <p:nvSpPr>
          <p:cNvPr id="474" name="Google Shape;474;p21"/>
          <p:cNvSpPr txBox="1"/>
          <p:nvPr/>
        </p:nvSpPr>
        <p:spPr>
          <a:xfrm>
            <a:off x="891539" y="2741295"/>
            <a:ext cx="4954905" cy="314960"/>
          </a:xfrm>
          <a:prstGeom prst="rect">
            <a:avLst/>
          </a:prstGeom>
          <a:noFill/>
          <a:ln>
            <a:noFill/>
          </a:ln>
        </p:spPr>
        <p:txBody>
          <a:bodyPr spcFirstLastPara="1" wrap="square" lIns="0" tIns="12700" rIns="0" bIns="0" anchor="t" anchorCtr="0">
            <a:spAutoFit/>
          </a:bodyPr>
          <a:lstStyle/>
          <a:p>
            <a:pPr marL="38100" marR="0" lvl="0" indent="0" algn="l" rtl="0">
              <a:lnSpc>
                <a:spcPct val="100000"/>
              </a:lnSpc>
              <a:spcBef>
                <a:spcPts val="0"/>
              </a:spcBef>
              <a:spcAft>
                <a:spcPts val="0"/>
              </a:spcAft>
              <a:buNone/>
            </a:pPr>
            <a:r>
              <a:rPr lang="en-US" sz="2850" baseline="-25000">
                <a:solidFill>
                  <a:srgbClr val="D6791A"/>
                </a:solidFill>
                <a:latin typeface="Calibri"/>
                <a:ea typeface="Calibri"/>
                <a:cs typeface="Calibri"/>
                <a:sym typeface="Calibri"/>
              </a:rPr>
              <a:t>o3. </a:t>
            </a:r>
            <a:r>
              <a:rPr lang="en-US" sz="1300">
                <a:solidFill>
                  <a:srgbClr val="7E7E7E"/>
                </a:solidFill>
                <a:latin typeface="Calibri"/>
                <a:ea typeface="Calibri"/>
                <a:cs typeface="Calibri"/>
                <a:sym typeface="Calibri"/>
              </a:rPr>
              <a:t>Έλεγχοι ασφαλείας</a:t>
            </a:r>
            <a:r>
              <a:rPr lang="en-US" sz="2850" baseline="-25000">
                <a:solidFill>
                  <a:srgbClr val="D6791A"/>
                </a:solidFill>
                <a:latin typeface="Calibri"/>
                <a:ea typeface="Calibri"/>
                <a:cs typeface="Calibri"/>
                <a:sym typeface="Calibri"/>
              </a:rPr>
              <a:t> </a:t>
            </a:r>
            <a:r>
              <a:rPr lang="en-US" sz="1300">
                <a:solidFill>
                  <a:srgbClr val="7E7E7E"/>
                </a:solidFill>
                <a:latin typeface="Calibri"/>
                <a:ea typeface="Calibri"/>
                <a:cs typeface="Calibri"/>
                <a:sym typeface="Calibri"/>
              </a:rPr>
              <a:t>και του συγκεκριμένου τομέα</a:t>
            </a:r>
            <a:endParaRPr sz="13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grpSp>
        <p:nvGrpSpPr>
          <p:cNvPr id="479" name="Google Shape;479;p22"/>
          <p:cNvGrpSpPr/>
          <p:nvPr/>
        </p:nvGrpSpPr>
        <p:grpSpPr>
          <a:xfrm>
            <a:off x="6893242" y="0"/>
            <a:ext cx="5295265" cy="6858000"/>
            <a:chOff x="6893242" y="0"/>
            <a:chExt cx="5295265" cy="6858000"/>
          </a:xfrm>
        </p:grpSpPr>
        <p:sp>
          <p:nvSpPr>
            <p:cNvPr id="480" name="Google Shape;480;p2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1" name="Google Shape;481;p22"/>
            <p:cNvPicPr preferRelativeResize="0"/>
            <p:nvPr/>
          </p:nvPicPr>
          <p:blipFill rotWithShape="1">
            <a:blip r:embed="rId3">
              <a:alphaModFix/>
            </a:blip>
            <a:srcRect/>
            <a:stretch/>
          </p:blipFill>
          <p:spPr>
            <a:xfrm>
              <a:off x="7163752" y="0"/>
              <a:ext cx="5024755" cy="6858000"/>
            </a:xfrm>
            <a:prstGeom prst="rect">
              <a:avLst/>
            </a:prstGeom>
            <a:noFill/>
            <a:ln>
              <a:noFill/>
            </a:ln>
          </p:spPr>
        </p:pic>
        <p:sp>
          <p:nvSpPr>
            <p:cNvPr id="482" name="Google Shape;482;p22"/>
            <p:cNvSpPr/>
            <p:nvPr/>
          </p:nvSpPr>
          <p:spPr>
            <a:xfrm>
              <a:off x="7894002" y="5207000"/>
              <a:ext cx="756920" cy="1645285"/>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22"/>
            <p:cNvSpPr/>
            <p:nvPr/>
          </p:nvSpPr>
          <p:spPr>
            <a:xfrm>
              <a:off x="7371080" y="0"/>
              <a:ext cx="2555875" cy="6858000"/>
            </a:xfrm>
            <a:custGeom>
              <a:avLst/>
              <a:gdLst/>
              <a:ahLst/>
              <a:cxnLst/>
              <a:rect l="l" t="t" r="r" b="b"/>
              <a:pathLst>
                <a:path w="2555875" h="6858000" extrusionOk="0">
                  <a:moveTo>
                    <a:pt x="1547812" y="1516697"/>
                  </a:moveTo>
                  <a:lnTo>
                    <a:pt x="1500504" y="1523364"/>
                  </a:lnTo>
                  <a:lnTo>
                    <a:pt x="1456690" y="1541462"/>
                  </a:lnTo>
                  <a:lnTo>
                    <a:pt x="1419225" y="1570037"/>
                  </a:lnTo>
                  <a:lnTo>
                    <a:pt x="1390015" y="1607502"/>
                  </a:lnTo>
                  <a:lnTo>
                    <a:pt x="1371282" y="1652904"/>
                  </a:lnTo>
                  <a:lnTo>
                    <a:pt x="976947" y="3108325"/>
                  </a:lnTo>
                  <a:lnTo>
                    <a:pt x="4127" y="6844347"/>
                  </a:lnTo>
                  <a:lnTo>
                    <a:pt x="317" y="6857047"/>
                  </a:lnTo>
                  <a:lnTo>
                    <a:pt x="0" y="6858000"/>
                  </a:lnTo>
                  <a:lnTo>
                    <a:pt x="26670" y="6858000"/>
                  </a:lnTo>
                  <a:lnTo>
                    <a:pt x="1002347" y="3115945"/>
                  </a:lnTo>
                  <a:lnTo>
                    <a:pt x="1396682" y="1660525"/>
                  </a:lnTo>
                  <a:lnTo>
                    <a:pt x="1417954" y="1614487"/>
                  </a:lnTo>
                  <a:lnTo>
                    <a:pt x="1450975" y="1578292"/>
                  </a:lnTo>
                  <a:lnTo>
                    <a:pt x="1493520" y="1554162"/>
                  </a:lnTo>
                  <a:lnTo>
                    <a:pt x="1541145" y="1543367"/>
                  </a:lnTo>
                  <a:lnTo>
                    <a:pt x="1643379" y="1543367"/>
                  </a:lnTo>
                  <a:lnTo>
                    <a:pt x="1631315" y="1536064"/>
                  </a:lnTo>
                  <a:lnTo>
                    <a:pt x="1596707" y="1523364"/>
                  </a:lnTo>
                  <a:lnTo>
                    <a:pt x="1597025" y="1523364"/>
                  </a:lnTo>
                  <a:lnTo>
                    <a:pt x="1547812" y="1516697"/>
                  </a:lnTo>
                  <a:close/>
                </a:path>
                <a:path w="2555875" h="6858000" extrusionOk="0">
                  <a:moveTo>
                    <a:pt x="1643379" y="1543367"/>
                  </a:moveTo>
                  <a:lnTo>
                    <a:pt x="1541145" y="1543367"/>
                  </a:lnTo>
                  <a:lnTo>
                    <a:pt x="1591627" y="1548764"/>
                  </a:lnTo>
                  <a:lnTo>
                    <a:pt x="1620837" y="1559877"/>
                  </a:lnTo>
                  <a:lnTo>
                    <a:pt x="1669415" y="1597025"/>
                  </a:lnTo>
                  <a:lnTo>
                    <a:pt x="1700212" y="1651000"/>
                  </a:lnTo>
                  <a:lnTo>
                    <a:pt x="1707832" y="1711960"/>
                  </a:lnTo>
                  <a:lnTo>
                    <a:pt x="1702435" y="1743392"/>
                  </a:lnTo>
                  <a:lnTo>
                    <a:pt x="1442720" y="2701290"/>
                  </a:lnTo>
                  <a:lnTo>
                    <a:pt x="1436370" y="2750185"/>
                  </a:lnTo>
                  <a:lnTo>
                    <a:pt x="1442720" y="2797492"/>
                  </a:lnTo>
                  <a:lnTo>
                    <a:pt x="1460817" y="2840990"/>
                  </a:lnTo>
                  <a:lnTo>
                    <a:pt x="1489392" y="2878454"/>
                  </a:lnTo>
                  <a:lnTo>
                    <a:pt x="1527175" y="2907665"/>
                  </a:lnTo>
                  <a:lnTo>
                    <a:pt x="1572577" y="2926397"/>
                  </a:lnTo>
                  <a:lnTo>
                    <a:pt x="1624647" y="2932429"/>
                  </a:lnTo>
                  <a:lnTo>
                    <a:pt x="1674812" y="2924175"/>
                  </a:lnTo>
                  <a:lnTo>
                    <a:pt x="1710054" y="2907982"/>
                  </a:lnTo>
                  <a:lnTo>
                    <a:pt x="1623377" y="2907982"/>
                  </a:lnTo>
                  <a:lnTo>
                    <a:pt x="1578927" y="2902267"/>
                  </a:lnTo>
                  <a:lnTo>
                    <a:pt x="1532890" y="2881312"/>
                  </a:lnTo>
                  <a:lnTo>
                    <a:pt x="1496695" y="2847975"/>
                  </a:lnTo>
                  <a:lnTo>
                    <a:pt x="1472247" y="2805747"/>
                  </a:lnTo>
                  <a:lnTo>
                    <a:pt x="1461770" y="2757804"/>
                  </a:lnTo>
                  <a:lnTo>
                    <a:pt x="1466850" y="2707640"/>
                  </a:lnTo>
                  <a:lnTo>
                    <a:pt x="1726565" y="1749742"/>
                  </a:lnTo>
                  <a:lnTo>
                    <a:pt x="1732597" y="1714182"/>
                  </a:lnTo>
                  <a:lnTo>
                    <a:pt x="1731645" y="1681162"/>
                  </a:lnTo>
                  <a:lnTo>
                    <a:pt x="1731645" y="1678304"/>
                  </a:lnTo>
                  <a:lnTo>
                    <a:pt x="1723707" y="1643379"/>
                  </a:lnTo>
                  <a:lnTo>
                    <a:pt x="1708785" y="1609725"/>
                  </a:lnTo>
                  <a:lnTo>
                    <a:pt x="1687829" y="1579879"/>
                  </a:lnTo>
                  <a:lnTo>
                    <a:pt x="1661795" y="1555114"/>
                  </a:lnTo>
                  <a:lnTo>
                    <a:pt x="1643379" y="1543367"/>
                  </a:lnTo>
                  <a:close/>
                </a:path>
                <a:path w="2555875" h="6858000" extrusionOk="0">
                  <a:moveTo>
                    <a:pt x="2555557" y="0"/>
                  </a:moveTo>
                  <a:lnTo>
                    <a:pt x="2528570" y="0"/>
                  </a:lnTo>
                  <a:lnTo>
                    <a:pt x="2105892" y="1541462"/>
                  </a:lnTo>
                  <a:lnTo>
                    <a:pt x="1763395" y="2816860"/>
                  </a:lnTo>
                  <a:lnTo>
                    <a:pt x="1738629" y="2854642"/>
                  </a:lnTo>
                  <a:lnTo>
                    <a:pt x="1705610" y="2883217"/>
                  </a:lnTo>
                  <a:lnTo>
                    <a:pt x="1666240" y="2900997"/>
                  </a:lnTo>
                  <a:lnTo>
                    <a:pt x="1623377" y="2907982"/>
                  </a:lnTo>
                  <a:lnTo>
                    <a:pt x="1710054" y="2907982"/>
                  </a:lnTo>
                  <a:lnTo>
                    <a:pt x="1720532" y="2902902"/>
                  </a:lnTo>
                  <a:lnTo>
                    <a:pt x="1758950" y="2869882"/>
                  </a:lnTo>
                  <a:lnTo>
                    <a:pt x="1787842" y="2825750"/>
                  </a:lnTo>
                  <a:lnTo>
                    <a:pt x="1787842" y="2824479"/>
                  </a:lnTo>
                  <a:lnTo>
                    <a:pt x="2130107" y="1547495"/>
                  </a:lnTo>
                  <a:lnTo>
                    <a:pt x="255555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4" name="Google Shape;484;p22"/>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485" name="Google Shape;485;p22"/>
          <p:cNvSpPr txBox="1">
            <a:spLocks noGrp="1"/>
          </p:cNvSpPr>
          <p:nvPr>
            <p:ph type="title"/>
          </p:nvPr>
        </p:nvSpPr>
        <p:spPr>
          <a:xfrm>
            <a:off x="875030" y="707390"/>
            <a:ext cx="300990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Πρόοδος μαθημάτων</a:t>
            </a:r>
            <a:endParaRPr/>
          </a:p>
        </p:txBody>
      </p:sp>
      <p:sp>
        <p:nvSpPr>
          <p:cNvPr id="486" name="Google Shape;486;p22"/>
          <p:cNvSpPr txBox="1"/>
          <p:nvPr/>
        </p:nvSpPr>
        <p:spPr>
          <a:xfrm>
            <a:off x="902969" y="582707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487" name="Google Shape;487;p22"/>
          <p:cNvSpPr txBox="1"/>
          <p:nvPr/>
        </p:nvSpPr>
        <p:spPr>
          <a:xfrm>
            <a:off x="11189652" y="582707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rgbClr val="FFFFFF"/>
                </a:solidFill>
                <a:latin typeface="Calibri"/>
                <a:ea typeface="Calibri"/>
                <a:cs typeface="Calibri"/>
                <a:sym typeface="Calibri"/>
              </a:rPr>
              <a:t>22</a:t>
            </a:r>
            <a:endParaRPr sz="700">
              <a:solidFill>
                <a:schemeClr val="dk1"/>
              </a:solidFill>
              <a:latin typeface="Calibri"/>
              <a:ea typeface="Calibri"/>
              <a:cs typeface="Calibri"/>
              <a:sym typeface="Calibri"/>
            </a:endParaRPr>
          </a:p>
        </p:txBody>
      </p:sp>
      <p:sp>
        <p:nvSpPr>
          <p:cNvPr id="488" name="Google Shape;488;p22"/>
          <p:cNvSpPr txBox="1"/>
          <p:nvPr/>
        </p:nvSpPr>
        <p:spPr>
          <a:xfrm>
            <a:off x="916939" y="1664334"/>
            <a:ext cx="376555" cy="3149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a:solidFill>
                  <a:srgbClr val="D6791A"/>
                </a:solidFill>
                <a:latin typeface="Calibri"/>
                <a:ea typeface="Calibri"/>
                <a:cs typeface="Calibri"/>
                <a:sym typeface="Calibri"/>
              </a:rPr>
              <a:t>o1.</a:t>
            </a:r>
            <a:endParaRPr sz="1900">
              <a:solidFill>
                <a:schemeClr val="dk1"/>
              </a:solidFill>
              <a:latin typeface="Calibri"/>
              <a:ea typeface="Calibri"/>
              <a:cs typeface="Calibri"/>
              <a:sym typeface="Calibri"/>
            </a:endParaRPr>
          </a:p>
        </p:txBody>
      </p:sp>
      <p:sp>
        <p:nvSpPr>
          <p:cNvPr id="489" name="Google Shape;489;p22"/>
          <p:cNvSpPr txBox="1"/>
          <p:nvPr/>
        </p:nvSpPr>
        <p:spPr>
          <a:xfrm>
            <a:off x="916939" y="2138679"/>
            <a:ext cx="376555" cy="3149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a:solidFill>
                  <a:srgbClr val="D6791A"/>
                </a:solidFill>
                <a:latin typeface="Calibri"/>
                <a:ea typeface="Calibri"/>
                <a:cs typeface="Calibri"/>
                <a:sym typeface="Calibri"/>
              </a:rPr>
              <a:t>o2.</a:t>
            </a:r>
            <a:endParaRPr sz="1900">
              <a:solidFill>
                <a:schemeClr val="dk1"/>
              </a:solidFill>
              <a:latin typeface="Calibri"/>
              <a:ea typeface="Calibri"/>
              <a:cs typeface="Calibri"/>
              <a:sym typeface="Calibri"/>
            </a:endParaRPr>
          </a:p>
        </p:txBody>
      </p:sp>
      <p:sp>
        <p:nvSpPr>
          <p:cNvPr id="490" name="Google Shape;490;p22"/>
          <p:cNvSpPr txBox="1"/>
          <p:nvPr/>
        </p:nvSpPr>
        <p:spPr>
          <a:xfrm>
            <a:off x="1630679" y="1789112"/>
            <a:ext cx="4331335" cy="2235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300">
                <a:solidFill>
                  <a:srgbClr val="7E7E7E"/>
                </a:solidFill>
                <a:latin typeface="Calibri"/>
                <a:ea typeface="Calibri"/>
                <a:cs typeface="Calibri"/>
                <a:sym typeface="Calibri"/>
              </a:rPr>
              <a:t>Ασφάλεια στον κυβερνοχώρο στον τομέα της ενέργειας</a:t>
            </a:r>
            <a:endParaRPr sz="1300">
              <a:solidFill>
                <a:schemeClr val="dk1"/>
              </a:solidFill>
              <a:latin typeface="Calibri"/>
              <a:ea typeface="Calibri"/>
              <a:cs typeface="Calibri"/>
              <a:sym typeface="Calibri"/>
            </a:endParaRPr>
          </a:p>
        </p:txBody>
      </p:sp>
      <p:sp>
        <p:nvSpPr>
          <p:cNvPr id="491" name="Google Shape;491;p22"/>
          <p:cNvSpPr txBox="1"/>
          <p:nvPr/>
        </p:nvSpPr>
        <p:spPr>
          <a:xfrm>
            <a:off x="1630679" y="2309812"/>
            <a:ext cx="2361565" cy="2235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300">
                <a:solidFill>
                  <a:srgbClr val="7E7E7E"/>
                </a:solidFill>
                <a:latin typeface="Calibri"/>
                <a:ea typeface="Calibri"/>
                <a:cs typeface="Calibri"/>
                <a:sym typeface="Calibri"/>
              </a:rPr>
              <a:t>Πλαίσιο διαχείρισης κινδύνων</a:t>
            </a:r>
            <a:endParaRPr sz="1300">
              <a:solidFill>
                <a:schemeClr val="dk1"/>
              </a:solidFill>
              <a:latin typeface="Calibri"/>
              <a:ea typeface="Calibri"/>
              <a:cs typeface="Calibri"/>
              <a:sym typeface="Calibri"/>
            </a:endParaRPr>
          </a:p>
        </p:txBody>
      </p:sp>
      <p:sp>
        <p:nvSpPr>
          <p:cNvPr id="492" name="Google Shape;492;p22"/>
          <p:cNvSpPr txBox="1"/>
          <p:nvPr/>
        </p:nvSpPr>
        <p:spPr>
          <a:xfrm>
            <a:off x="827405" y="2653506"/>
            <a:ext cx="4657090" cy="701154"/>
          </a:xfrm>
          <a:prstGeom prst="rect">
            <a:avLst/>
          </a:prstGeom>
          <a:noFill/>
          <a:ln>
            <a:noFill/>
          </a:ln>
        </p:spPr>
        <p:txBody>
          <a:bodyPr spcFirstLastPara="1" wrap="square" lIns="0" tIns="31750" rIns="0" bIns="0" anchor="t" anchorCtr="0">
            <a:spAutoFit/>
          </a:bodyPr>
          <a:lstStyle/>
          <a:p>
            <a:pPr marL="815975" marR="30480" lvl="0" indent="-777875" algn="l" rtl="0">
              <a:lnSpc>
                <a:spcPct val="110500"/>
              </a:lnSpc>
              <a:spcBef>
                <a:spcPts val="0"/>
              </a:spcBef>
              <a:spcAft>
                <a:spcPts val="0"/>
              </a:spcAft>
              <a:buNone/>
            </a:pPr>
            <a:r>
              <a:rPr lang="en-US" sz="3600" baseline="-25000">
                <a:solidFill>
                  <a:srgbClr val="D6791A"/>
                </a:solidFill>
                <a:latin typeface="Calibri"/>
                <a:ea typeface="Calibri"/>
                <a:cs typeface="Calibri"/>
                <a:sym typeface="Calibri"/>
              </a:rPr>
              <a:t>o3. </a:t>
            </a:r>
            <a:r>
              <a:rPr lang="en-US" sz="1600">
                <a:solidFill>
                  <a:schemeClr val="dk1"/>
                </a:solidFill>
                <a:latin typeface="Calibri"/>
                <a:ea typeface="Calibri"/>
                <a:cs typeface="Calibri"/>
                <a:sym typeface="Calibri"/>
              </a:rPr>
              <a:t>Έλεγχοι ασφαλείας και πρότυπα του  συγκεκριμένου τομέα</a:t>
            </a:r>
            <a:endParaRPr sz="16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497" name="Google Shape;497;p23"/>
          <p:cNvGrpSpPr/>
          <p:nvPr/>
        </p:nvGrpSpPr>
        <p:grpSpPr>
          <a:xfrm>
            <a:off x="6893242" y="0"/>
            <a:ext cx="5298758" cy="6858000"/>
            <a:chOff x="6893242" y="0"/>
            <a:chExt cx="5298758" cy="6858000"/>
          </a:xfrm>
        </p:grpSpPr>
        <p:sp>
          <p:nvSpPr>
            <p:cNvPr id="498" name="Google Shape;498;p2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99" name="Google Shape;499;p23"/>
            <p:cNvPicPr preferRelativeResize="0"/>
            <p:nvPr/>
          </p:nvPicPr>
          <p:blipFill rotWithShape="1">
            <a:blip r:embed="rId3">
              <a:alphaModFix/>
            </a:blip>
            <a:srcRect/>
            <a:stretch/>
          </p:blipFill>
          <p:spPr>
            <a:xfrm>
              <a:off x="7181850" y="0"/>
              <a:ext cx="5010150" cy="6858000"/>
            </a:xfrm>
            <a:prstGeom prst="rect">
              <a:avLst/>
            </a:prstGeom>
            <a:noFill/>
            <a:ln>
              <a:noFill/>
            </a:ln>
          </p:spPr>
        </p:pic>
        <p:pic>
          <p:nvPicPr>
            <p:cNvPr id="500" name="Google Shape;500;p2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501" name="Google Shape;501;p23"/>
          <p:cNvSpPr txBox="1">
            <a:spLocks noGrp="1"/>
          </p:cNvSpPr>
          <p:nvPr>
            <p:ph type="title"/>
          </p:nvPr>
        </p:nvSpPr>
        <p:spPr>
          <a:xfrm>
            <a:off x="875030" y="728345"/>
            <a:ext cx="2231390" cy="72009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Εισαγωγή στο  ISO/IEC 27001</a:t>
            </a:r>
            <a:endParaRPr/>
          </a:p>
        </p:txBody>
      </p:sp>
      <p:sp>
        <p:nvSpPr>
          <p:cNvPr id="502" name="Google Shape;502;p23"/>
          <p:cNvSpPr txBox="1"/>
          <p:nvPr/>
        </p:nvSpPr>
        <p:spPr>
          <a:xfrm>
            <a:off x="875030" y="1953895"/>
            <a:ext cx="5566410" cy="2571750"/>
          </a:xfrm>
          <a:prstGeom prst="rect">
            <a:avLst/>
          </a:prstGeom>
          <a:noFill/>
          <a:ln>
            <a:noFill/>
          </a:ln>
        </p:spPr>
        <p:txBody>
          <a:bodyPr spcFirstLastPara="1" wrap="square" lIns="0" tIns="12700" rIns="0" bIns="0" anchor="t" anchorCtr="0">
            <a:spAutoFit/>
          </a:bodyPr>
          <a:lstStyle/>
          <a:p>
            <a:pPr marL="12700" marR="13970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Το ISO/IEC 27001 είναι το πιο γνωστό πρότυπο παγκοσμίως για τα συστήματα διαχείρισης  της ασφάλειας των πληροφοριών ISMS). Καθορίζει τις απαιτήσεις που πρέπει να πληροί  ένα ISMS.</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15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Το πρότυπο ISO/IEC 27001 παρέχει στις εταιρείες κάθε μεγέθους και σε όλους τους  τομείς δραστηριότητας καθοδήγηση για την καθιέρωση, την υλοποίηση, τη διατήρηση  και τη συνεχή βελτίωση ενός συστήματος διαχείρισης της ασφάλειας των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15"/>
              </a:spcBef>
              <a:spcAft>
                <a:spcPts val="0"/>
              </a:spcAft>
              <a:buNone/>
            </a:pPr>
            <a:endParaRPr sz="1150">
              <a:solidFill>
                <a:schemeClr val="dk1"/>
              </a:solidFill>
              <a:latin typeface="Calibri"/>
              <a:ea typeface="Calibri"/>
              <a:cs typeface="Calibri"/>
              <a:sym typeface="Calibri"/>
            </a:endParaRPr>
          </a:p>
          <a:p>
            <a:pPr marL="12700" marR="38735"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Η συμμόρφωση με το πρότυπο ISO/IEC 27001 σημαίνει ότι μια οργάνωση ή μια  επιχείρηση έχει θέσει σε εφαρμογή σύστημα για τη διαχείριση των κινδύνων που  σχετίζονται με την ασφάλεια των δεδομένων που κατέχει ή χειρίζεται η εταιρεία και  ότι το σύστημα αυτό σέβεται όλες τις βέλτιστες πρακτικές και αρχές που  κατοχυρώνονται στο παρόν διεθνές πρότυπο.</a:t>
            </a:r>
            <a:endParaRPr sz="1050">
              <a:solidFill>
                <a:schemeClr val="dk1"/>
              </a:solidFill>
              <a:latin typeface="Calibri"/>
              <a:ea typeface="Calibri"/>
              <a:cs typeface="Calibri"/>
              <a:sym typeface="Calibri"/>
            </a:endParaRPr>
          </a:p>
          <a:p>
            <a:pPr marL="0" marR="0" lvl="0" indent="0" algn="l" rtl="0">
              <a:lnSpc>
                <a:spcPct val="100000"/>
              </a:lnSpc>
              <a:spcBef>
                <a:spcPts val="30"/>
              </a:spcBef>
              <a:spcAft>
                <a:spcPts val="0"/>
              </a:spcAft>
              <a:buNone/>
            </a:pPr>
            <a:endParaRPr sz="800">
              <a:solidFill>
                <a:schemeClr val="dk1"/>
              </a:solidFill>
              <a:latin typeface="Calibri"/>
              <a:ea typeface="Calibri"/>
              <a:cs typeface="Calibri"/>
              <a:sym typeface="Calibri"/>
            </a:endParaRPr>
          </a:p>
          <a:p>
            <a:pPr marL="254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https</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://www.iso.org/standard/2</a:t>
            </a:r>
            <a:r>
              <a:rPr lang="en-US" sz="900">
                <a:solidFill>
                  <a:schemeClr val="dk1"/>
                </a:solidFill>
                <a:latin typeface="Calibri"/>
                <a:ea typeface="Calibri"/>
                <a:cs typeface="Calibri"/>
                <a:sym typeface="Calibri"/>
              </a:rPr>
              <a:t>7001</a:t>
            </a:r>
            <a:endParaRPr sz="900">
              <a:solidFill>
                <a:schemeClr val="dk1"/>
              </a:solidFill>
              <a:latin typeface="Calibri"/>
              <a:ea typeface="Calibri"/>
              <a:cs typeface="Calibri"/>
              <a:sym typeface="Calibri"/>
            </a:endParaRPr>
          </a:p>
        </p:txBody>
      </p:sp>
      <p:sp>
        <p:nvSpPr>
          <p:cNvPr id="503" name="Google Shape;503;p23"/>
          <p:cNvSpPr txBox="1"/>
          <p:nvPr/>
        </p:nvSpPr>
        <p:spPr>
          <a:xfrm>
            <a:off x="902969" y="467296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504" name="Google Shape;504;p23"/>
          <p:cNvSpPr txBox="1"/>
          <p:nvPr/>
        </p:nvSpPr>
        <p:spPr>
          <a:xfrm>
            <a:off x="11127105" y="4672965"/>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23</a:t>
            </a:r>
            <a:endParaRPr sz="7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grpSp>
        <p:nvGrpSpPr>
          <p:cNvPr id="509" name="Google Shape;509;p24"/>
          <p:cNvGrpSpPr/>
          <p:nvPr/>
        </p:nvGrpSpPr>
        <p:grpSpPr>
          <a:xfrm>
            <a:off x="6893242" y="0"/>
            <a:ext cx="5295265" cy="6858000"/>
            <a:chOff x="6893242" y="0"/>
            <a:chExt cx="5295265" cy="6858000"/>
          </a:xfrm>
        </p:grpSpPr>
        <p:sp>
          <p:nvSpPr>
            <p:cNvPr id="510" name="Google Shape;510;p2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11" name="Google Shape;511;p24"/>
            <p:cNvPicPr preferRelativeResize="0"/>
            <p:nvPr/>
          </p:nvPicPr>
          <p:blipFill rotWithShape="1">
            <a:blip r:embed="rId3">
              <a:alphaModFix/>
            </a:blip>
            <a:srcRect/>
            <a:stretch/>
          </p:blipFill>
          <p:spPr>
            <a:xfrm>
              <a:off x="7163752" y="0"/>
              <a:ext cx="5024755" cy="6858000"/>
            </a:xfrm>
            <a:prstGeom prst="rect">
              <a:avLst/>
            </a:prstGeom>
            <a:noFill/>
            <a:ln>
              <a:noFill/>
            </a:ln>
          </p:spPr>
        </p:pic>
      </p:grpSp>
      <p:sp>
        <p:nvSpPr>
          <p:cNvPr id="512" name="Google Shape;512;p24"/>
          <p:cNvSpPr txBox="1"/>
          <p:nvPr/>
        </p:nvSpPr>
        <p:spPr>
          <a:xfrm>
            <a:off x="875030" y="699452"/>
            <a:ext cx="3326765" cy="1045210"/>
          </a:xfrm>
          <a:prstGeom prst="rect">
            <a:avLst/>
          </a:prstGeom>
          <a:noFill/>
          <a:ln>
            <a:noFill/>
          </a:ln>
        </p:spPr>
        <p:txBody>
          <a:bodyPr spcFirstLastPara="1" wrap="square" lIns="0" tIns="156825" rIns="0" bIns="0" anchor="t" anchorCtr="0">
            <a:spAutoFit/>
          </a:bodyPr>
          <a:lstStyle/>
          <a:p>
            <a:pPr marL="12700" marR="0" lvl="0" indent="0" algn="l" rtl="0">
              <a:lnSpc>
                <a:spcPct val="100000"/>
              </a:lnSpc>
              <a:spcBef>
                <a:spcPts val="0"/>
              </a:spcBef>
              <a:spcAft>
                <a:spcPts val="0"/>
              </a:spcAft>
              <a:buNone/>
            </a:pPr>
            <a:r>
              <a:rPr lang="en-US" sz="2400">
                <a:solidFill>
                  <a:schemeClr val="dk1"/>
                </a:solidFill>
                <a:latin typeface="Times New Roman"/>
                <a:ea typeface="Times New Roman"/>
                <a:cs typeface="Times New Roman"/>
                <a:sym typeface="Times New Roman"/>
              </a:rPr>
              <a:t>ISO/IEC 27001</a:t>
            </a:r>
            <a:endParaRPr sz="2400">
              <a:solidFill>
                <a:schemeClr val="dk1"/>
              </a:solidFill>
              <a:latin typeface="Times New Roman"/>
              <a:ea typeface="Times New Roman"/>
              <a:cs typeface="Times New Roman"/>
              <a:sym typeface="Times New Roman"/>
            </a:endParaRPr>
          </a:p>
          <a:p>
            <a:pPr marL="12700" marR="0" lvl="0" indent="0" algn="l" rtl="0">
              <a:lnSpc>
                <a:spcPct val="100000"/>
              </a:lnSpc>
              <a:spcBef>
                <a:spcPts val="1135"/>
              </a:spcBef>
              <a:spcAft>
                <a:spcPts val="0"/>
              </a:spcAft>
              <a:buNone/>
            </a:pPr>
            <a:r>
              <a:rPr lang="en-US" sz="2400">
                <a:solidFill>
                  <a:schemeClr val="dk1"/>
                </a:solidFill>
                <a:latin typeface="Times New Roman"/>
                <a:ea typeface="Times New Roman"/>
                <a:cs typeface="Times New Roman"/>
                <a:sym typeface="Times New Roman"/>
              </a:rPr>
              <a:t>Ιστορικό αναθεώρησης</a:t>
            </a:r>
            <a:endParaRPr sz="2400">
              <a:solidFill>
                <a:schemeClr val="dk1"/>
              </a:solidFill>
              <a:latin typeface="Times New Roman"/>
              <a:ea typeface="Times New Roman"/>
              <a:cs typeface="Times New Roman"/>
              <a:sym typeface="Times New Roman"/>
            </a:endParaRPr>
          </a:p>
        </p:txBody>
      </p:sp>
      <p:grpSp>
        <p:nvGrpSpPr>
          <p:cNvPr id="513" name="Google Shape;513;p24"/>
          <p:cNvGrpSpPr/>
          <p:nvPr/>
        </p:nvGrpSpPr>
        <p:grpSpPr>
          <a:xfrm>
            <a:off x="755650" y="2252345"/>
            <a:ext cx="5838190" cy="3755072"/>
            <a:chOff x="755650" y="2252345"/>
            <a:chExt cx="5838190" cy="3755072"/>
          </a:xfrm>
        </p:grpSpPr>
        <p:sp>
          <p:nvSpPr>
            <p:cNvPr id="514" name="Google Shape;514;p24"/>
            <p:cNvSpPr/>
            <p:nvPr/>
          </p:nvSpPr>
          <p:spPr>
            <a:xfrm>
              <a:off x="796290" y="2252345"/>
              <a:ext cx="5797550" cy="3051810"/>
            </a:xfrm>
            <a:custGeom>
              <a:avLst/>
              <a:gdLst/>
              <a:ahLst/>
              <a:cxnLst/>
              <a:rect l="l" t="t" r="r" b="b"/>
              <a:pathLst>
                <a:path w="5797550" h="3051810" extrusionOk="0">
                  <a:moveTo>
                    <a:pt x="5797550" y="0"/>
                  </a:moveTo>
                  <a:lnTo>
                    <a:pt x="0" y="0"/>
                  </a:lnTo>
                  <a:lnTo>
                    <a:pt x="0" y="3051810"/>
                  </a:lnTo>
                  <a:lnTo>
                    <a:pt x="5797550" y="3051810"/>
                  </a:lnTo>
                  <a:lnTo>
                    <a:pt x="5797550" y="0"/>
                  </a:lnTo>
                  <a:close/>
                </a:path>
              </a:pathLst>
            </a:custGeom>
            <a:solidFill>
              <a:srgbClr val="F4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15" name="Google Shape;515;p24"/>
            <p:cNvPicPr preferRelativeResize="0"/>
            <p:nvPr/>
          </p:nvPicPr>
          <p:blipFill rotWithShape="1">
            <a:blip r:embed="rId4">
              <a:alphaModFix/>
            </a:blip>
            <a:srcRect/>
            <a:stretch/>
          </p:blipFill>
          <p:spPr>
            <a:xfrm>
              <a:off x="755650" y="3429317"/>
              <a:ext cx="5838190" cy="2578100"/>
            </a:xfrm>
            <a:prstGeom prst="rect">
              <a:avLst/>
            </a:prstGeom>
            <a:noFill/>
            <a:ln>
              <a:noFill/>
            </a:ln>
          </p:spPr>
        </p:pic>
        <p:pic>
          <p:nvPicPr>
            <p:cNvPr id="516" name="Google Shape;516;p24"/>
            <p:cNvPicPr preferRelativeResize="0"/>
            <p:nvPr/>
          </p:nvPicPr>
          <p:blipFill rotWithShape="1">
            <a:blip r:embed="rId5">
              <a:alphaModFix/>
            </a:blip>
            <a:srcRect/>
            <a:stretch/>
          </p:blipFill>
          <p:spPr>
            <a:xfrm>
              <a:off x="824230" y="2659697"/>
              <a:ext cx="1775460" cy="769620"/>
            </a:xfrm>
            <a:prstGeom prst="rect">
              <a:avLst/>
            </a:prstGeom>
            <a:noFill/>
            <a:ln>
              <a:noFill/>
            </a:ln>
          </p:spPr>
        </p:pic>
      </p:grpSp>
      <p:sp>
        <p:nvSpPr>
          <p:cNvPr id="517" name="Google Shape;517;p24"/>
          <p:cNvSpPr txBox="1"/>
          <p:nvPr/>
        </p:nvSpPr>
        <p:spPr>
          <a:xfrm>
            <a:off x="923925" y="2344420"/>
            <a:ext cx="71755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b="1">
                <a:solidFill>
                  <a:srgbClr val="70777C"/>
                </a:solidFill>
                <a:latin typeface="Calibri"/>
                <a:ea typeface="Calibri"/>
                <a:cs typeface="Calibri"/>
                <a:sym typeface="Calibri"/>
              </a:rPr>
              <a:t>Περισσότερα</a:t>
            </a:r>
            <a:endParaRPr sz="900">
              <a:solidFill>
                <a:schemeClr val="dk1"/>
              </a:solidFill>
              <a:latin typeface="Calibri"/>
              <a:ea typeface="Calibri"/>
              <a:cs typeface="Calibri"/>
              <a:sym typeface="Calibri"/>
            </a:endParaRPr>
          </a:p>
        </p:txBody>
      </p:sp>
      <p:sp>
        <p:nvSpPr>
          <p:cNvPr id="518" name="Google Shape;518;p24"/>
          <p:cNvSpPr txBox="1"/>
          <p:nvPr/>
        </p:nvSpPr>
        <p:spPr>
          <a:xfrm>
            <a:off x="902969" y="634777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519" name="Google Shape;519;p24"/>
          <p:cNvSpPr txBox="1"/>
          <p:nvPr/>
        </p:nvSpPr>
        <p:spPr>
          <a:xfrm>
            <a:off x="11189652" y="634777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24</a:t>
            </a:r>
            <a:endParaRPr sz="7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pSp>
        <p:nvGrpSpPr>
          <p:cNvPr id="524" name="Google Shape;524;p25"/>
          <p:cNvGrpSpPr/>
          <p:nvPr/>
        </p:nvGrpSpPr>
        <p:grpSpPr>
          <a:xfrm>
            <a:off x="6893242" y="0"/>
            <a:ext cx="5298758" cy="6858000"/>
            <a:chOff x="6893242" y="0"/>
            <a:chExt cx="5298758" cy="6858000"/>
          </a:xfrm>
        </p:grpSpPr>
        <p:sp>
          <p:nvSpPr>
            <p:cNvPr id="525" name="Google Shape;525;p2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26" name="Google Shape;526;p25"/>
            <p:cNvPicPr preferRelativeResize="0"/>
            <p:nvPr/>
          </p:nvPicPr>
          <p:blipFill rotWithShape="1">
            <a:blip r:embed="rId3">
              <a:alphaModFix/>
            </a:blip>
            <a:srcRect/>
            <a:stretch/>
          </p:blipFill>
          <p:spPr>
            <a:xfrm>
              <a:off x="7181850" y="0"/>
              <a:ext cx="5010150" cy="6858000"/>
            </a:xfrm>
            <a:prstGeom prst="rect">
              <a:avLst/>
            </a:prstGeom>
            <a:noFill/>
            <a:ln>
              <a:noFill/>
            </a:ln>
          </p:spPr>
        </p:pic>
        <p:pic>
          <p:nvPicPr>
            <p:cNvPr id="527" name="Google Shape;527;p25"/>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528" name="Google Shape;528;p25"/>
          <p:cNvSpPr txBox="1">
            <a:spLocks noGrp="1"/>
          </p:cNvSpPr>
          <p:nvPr>
            <p:ph type="title"/>
          </p:nvPr>
        </p:nvSpPr>
        <p:spPr>
          <a:xfrm>
            <a:off x="875030" y="1214120"/>
            <a:ext cx="309689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Δομή ISO/IEC 27001</a:t>
            </a:r>
            <a:endParaRPr/>
          </a:p>
        </p:txBody>
      </p:sp>
      <p:sp>
        <p:nvSpPr>
          <p:cNvPr id="529" name="Google Shape;529;p25"/>
          <p:cNvSpPr txBox="1"/>
          <p:nvPr/>
        </p:nvSpPr>
        <p:spPr>
          <a:xfrm>
            <a:off x="902969" y="5773102"/>
            <a:ext cx="346011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https</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://www.iso.org/obp/ui/en/#iso:std:iso-iec:27001:ed</a:t>
            </a:r>
            <a:r>
              <a:rPr lang="en-US" sz="900">
                <a:solidFill>
                  <a:schemeClr val="dk1"/>
                </a:solidFill>
                <a:latin typeface="Calibri"/>
                <a:ea typeface="Calibri"/>
                <a:cs typeface="Calibri"/>
                <a:sym typeface="Calibri"/>
              </a:rPr>
              <a:t>-3:v1:en</a:t>
            </a:r>
            <a:endParaRPr sz="900">
              <a:solidFill>
                <a:schemeClr val="dk1"/>
              </a:solidFill>
              <a:latin typeface="Calibri"/>
              <a:ea typeface="Calibri"/>
              <a:cs typeface="Calibri"/>
              <a:sym typeface="Calibri"/>
            </a:endParaRPr>
          </a:p>
        </p:txBody>
      </p:sp>
      <p:pic>
        <p:nvPicPr>
          <p:cNvPr id="530" name="Google Shape;530;p25"/>
          <p:cNvPicPr preferRelativeResize="0"/>
          <p:nvPr/>
        </p:nvPicPr>
        <p:blipFill rotWithShape="1">
          <a:blip r:embed="rId6">
            <a:alphaModFix/>
          </a:blip>
          <a:srcRect/>
          <a:stretch/>
        </p:blipFill>
        <p:spPr>
          <a:xfrm>
            <a:off x="847089" y="2094229"/>
            <a:ext cx="2548890" cy="3383279"/>
          </a:xfrm>
          <a:prstGeom prst="rect">
            <a:avLst/>
          </a:prstGeom>
          <a:noFill/>
          <a:ln>
            <a:noFill/>
          </a:ln>
        </p:spPr>
      </p:pic>
      <p:sp>
        <p:nvSpPr>
          <p:cNvPr id="531" name="Google Shape;531;p25"/>
          <p:cNvSpPr txBox="1"/>
          <p:nvPr/>
        </p:nvSpPr>
        <p:spPr>
          <a:xfrm>
            <a:off x="902969" y="6094729"/>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532" name="Google Shape;532;p25"/>
          <p:cNvSpPr txBox="1"/>
          <p:nvPr/>
        </p:nvSpPr>
        <p:spPr>
          <a:xfrm>
            <a:off x="11101705" y="6051550"/>
            <a:ext cx="234950" cy="157480"/>
          </a:xfrm>
          <a:prstGeom prst="rect">
            <a:avLst/>
          </a:prstGeom>
          <a:noFill/>
          <a:ln>
            <a:noFill/>
          </a:ln>
        </p:spPr>
        <p:txBody>
          <a:bodyPr spcFirstLastPara="1" wrap="square" lIns="0" tIns="33650" rIns="0" bIns="0" anchor="t" anchorCtr="0">
            <a:spAutoFit/>
          </a:bodyPr>
          <a:lstStyle/>
          <a:p>
            <a:pPr marL="100330" marR="0" lvl="0" indent="0" algn="l" rtl="0">
              <a:lnSpc>
                <a:spcPct val="100000"/>
              </a:lnSpc>
              <a:spcBef>
                <a:spcPts val="0"/>
              </a:spcBef>
              <a:spcAft>
                <a:spcPts val="0"/>
              </a:spcAft>
              <a:buNone/>
            </a:pPr>
            <a:fld id="{00000000-1234-1234-1234-123412341234}" type="slidenum">
              <a:rPr lang="en-US" sz="700">
                <a:solidFill>
                  <a:srgbClr val="FFFFFF"/>
                </a:solidFill>
                <a:latin typeface="Calibri"/>
                <a:ea typeface="Calibri"/>
                <a:cs typeface="Calibri"/>
                <a:sym typeface="Calibri"/>
              </a:rPr>
              <a:t>25</a:t>
            </a:fld>
            <a:endParaRPr sz="7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pSp>
        <p:nvGrpSpPr>
          <p:cNvPr id="537" name="Google Shape;537;p26"/>
          <p:cNvGrpSpPr/>
          <p:nvPr/>
        </p:nvGrpSpPr>
        <p:grpSpPr>
          <a:xfrm>
            <a:off x="6893242" y="0"/>
            <a:ext cx="5298758" cy="6858000"/>
            <a:chOff x="6893242" y="0"/>
            <a:chExt cx="5298758" cy="6858000"/>
          </a:xfrm>
        </p:grpSpPr>
        <p:sp>
          <p:nvSpPr>
            <p:cNvPr id="538" name="Google Shape;538;p2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39" name="Google Shape;539;p26"/>
            <p:cNvPicPr preferRelativeResize="0"/>
            <p:nvPr/>
          </p:nvPicPr>
          <p:blipFill rotWithShape="1">
            <a:blip r:embed="rId3">
              <a:alphaModFix/>
            </a:blip>
            <a:srcRect/>
            <a:stretch/>
          </p:blipFill>
          <p:spPr>
            <a:xfrm>
              <a:off x="7181850" y="0"/>
              <a:ext cx="5010150" cy="6858000"/>
            </a:xfrm>
            <a:prstGeom prst="rect">
              <a:avLst/>
            </a:prstGeom>
            <a:noFill/>
            <a:ln>
              <a:noFill/>
            </a:ln>
          </p:spPr>
        </p:pic>
        <p:pic>
          <p:nvPicPr>
            <p:cNvPr id="540" name="Google Shape;540;p26"/>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541" name="Google Shape;541;p26"/>
          <p:cNvSpPr txBox="1">
            <a:spLocks noGrp="1"/>
          </p:cNvSpPr>
          <p:nvPr>
            <p:ph type="title"/>
          </p:nvPr>
        </p:nvSpPr>
        <p:spPr>
          <a:xfrm>
            <a:off x="875030" y="1214120"/>
            <a:ext cx="309689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Δομή ISO/IEC 27001</a:t>
            </a:r>
            <a:endParaRPr/>
          </a:p>
        </p:txBody>
      </p:sp>
      <p:sp>
        <p:nvSpPr>
          <p:cNvPr id="542" name="Google Shape;542;p26"/>
          <p:cNvSpPr txBox="1"/>
          <p:nvPr/>
        </p:nvSpPr>
        <p:spPr>
          <a:xfrm>
            <a:off x="902969" y="5772784"/>
            <a:ext cx="346011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https</a:t>
            </a:r>
            <a:r>
              <a:rPr lang="en-US"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://www.iso.org/obp/ui/en/#iso:std:iso-iec:27001:ed</a:t>
            </a:r>
            <a:r>
              <a:rPr lang="en-US" sz="900">
                <a:solidFill>
                  <a:schemeClr val="dk1"/>
                </a:solidFill>
                <a:latin typeface="Calibri"/>
                <a:ea typeface="Calibri"/>
                <a:cs typeface="Calibri"/>
                <a:sym typeface="Calibri"/>
              </a:rPr>
              <a:t>-3:v1:en</a:t>
            </a:r>
            <a:endParaRPr sz="900">
              <a:solidFill>
                <a:schemeClr val="dk1"/>
              </a:solidFill>
              <a:latin typeface="Calibri"/>
              <a:ea typeface="Calibri"/>
              <a:cs typeface="Calibri"/>
              <a:sym typeface="Calibri"/>
            </a:endParaRPr>
          </a:p>
        </p:txBody>
      </p:sp>
      <p:grpSp>
        <p:nvGrpSpPr>
          <p:cNvPr id="543" name="Google Shape;543;p26"/>
          <p:cNvGrpSpPr/>
          <p:nvPr/>
        </p:nvGrpSpPr>
        <p:grpSpPr>
          <a:xfrm>
            <a:off x="719455" y="2007235"/>
            <a:ext cx="3382010" cy="3461067"/>
            <a:chOff x="719455" y="2007235"/>
            <a:chExt cx="3382010" cy="3461067"/>
          </a:xfrm>
        </p:grpSpPr>
        <p:pic>
          <p:nvPicPr>
            <p:cNvPr id="544" name="Google Shape;544;p26"/>
            <p:cNvPicPr preferRelativeResize="0"/>
            <p:nvPr/>
          </p:nvPicPr>
          <p:blipFill rotWithShape="1">
            <a:blip r:embed="rId6">
              <a:alphaModFix/>
            </a:blip>
            <a:srcRect/>
            <a:stretch/>
          </p:blipFill>
          <p:spPr>
            <a:xfrm>
              <a:off x="847090" y="2093912"/>
              <a:ext cx="2542222" cy="3374390"/>
            </a:xfrm>
            <a:prstGeom prst="rect">
              <a:avLst/>
            </a:prstGeom>
            <a:noFill/>
            <a:ln>
              <a:noFill/>
            </a:ln>
          </p:spPr>
        </p:pic>
        <p:sp>
          <p:nvSpPr>
            <p:cNvPr id="545" name="Google Shape;545;p26"/>
            <p:cNvSpPr/>
            <p:nvPr/>
          </p:nvSpPr>
          <p:spPr>
            <a:xfrm>
              <a:off x="719455" y="2007235"/>
              <a:ext cx="1402080" cy="3161030"/>
            </a:xfrm>
            <a:custGeom>
              <a:avLst/>
              <a:gdLst/>
              <a:ahLst/>
              <a:cxnLst/>
              <a:rect l="l" t="t" r="r" b="b"/>
              <a:pathLst>
                <a:path w="1402080" h="3161029" extrusionOk="0">
                  <a:moveTo>
                    <a:pt x="0" y="188912"/>
                  </a:moveTo>
                  <a:lnTo>
                    <a:pt x="1402080" y="188912"/>
                  </a:lnTo>
                  <a:lnTo>
                    <a:pt x="1402080" y="0"/>
                  </a:lnTo>
                  <a:lnTo>
                    <a:pt x="0" y="0"/>
                  </a:lnTo>
                  <a:lnTo>
                    <a:pt x="0" y="188912"/>
                  </a:lnTo>
                </a:path>
                <a:path w="1402080" h="3161029" extrusionOk="0">
                  <a:moveTo>
                    <a:pt x="0" y="786129"/>
                  </a:moveTo>
                  <a:lnTo>
                    <a:pt x="1402080" y="786129"/>
                  </a:lnTo>
                  <a:lnTo>
                    <a:pt x="1402080" y="596900"/>
                  </a:lnTo>
                  <a:lnTo>
                    <a:pt x="0" y="596900"/>
                  </a:lnTo>
                  <a:lnTo>
                    <a:pt x="0" y="786129"/>
                  </a:lnTo>
                </a:path>
                <a:path w="1402080" h="3161029" extrusionOk="0">
                  <a:moveTo>
                    <a:pt x="0" y="1228407"/>
                  </a:moveTo>
                  <a:lnTo>
                    <a:pt x="1402080" y="1228407"/>
                  </a:lnTo>
                  <a:lnTo>
                    <a:pt x="1402080" y="1039494"/>
                  </a:lnTo>
                  <a:lnTo>
                    <a:pt x="0" y="1039494"/>
                  </a:lnTo>
                  <a:lnTo>
                    <a:pt x="0" y="1228407"/>
                  </a:lnTo>
                </a:path>
                <a:path w="1402080" h="3161029" extrusionOk="0">
                  <a:moveTo>
                    <a:pt x="0" y="1576387"/>
                  </a:moveTo>
                  <a:lnTo>
                    <a:pt x="1402080" y="1576387"/>
                  </a:lnTo>
                  <a:lnTo>
                    <a:pt x="1402080" y="1387475"/>
                  </a:lnTo>
                  <a:lnTo>
                    <a:pt x="0" y="1387475"/>
                  </a:lnTo>
                  <a:lnTo>
                    <a:pt x="0" y="1576387"/>
                  </a:lnTo>
                </a:path>
                <a:path w="1402080" h="3161029" extrusionOk="0">
                  <a:moveTo>
                    <a:pt x="0" y="2263140"/>
                  </a:moveTo>
                  <a:lnTo>
                    <a:pt x="1402080" y="2263140"/>
                  </a:lnTo>
                  <a:lnTo>
                    <a:pt x="1402080" y="2074227"/>
                  </a:lnTo>
                  <a:lnTo>
                    <a:pt x="0" y="2074227"/>
                  </a:lnTo>
                  <a:lnTo>
                    <a:pt x="0" y="2263140"/>
                  </a:lnTo>
                </a:path>
                <a:path w="1402080" h="3161029" extrusionOk="0">
                  <a:moveTo>
                    <a:pt x="0" y="2706370"/>
                  </a:moveTo>
                  <a:lnTo>
                    <a:pt x="1402080" y="2706370"/>
                  </a:lnTo>
                  <a:lnTo>
                    <a:pt x="1402080" y="2517140"/>
                  </a:lnTo>
                  <a:lnTo>
                    <a:pt x="0" y="2517140"/>
                  </a:lnTo>
                  <a:lnTo>
                    <a:pt x="0" y="2706370"/>
                  </a:lnTo>
                </a:path>
                <a:path w="1402080" h="3161029" extrusionOk="0">
                  <a:moveTo>
                    <a:pt x="0" y="3161029"/>
                  </a:moveTo>
                  <a:lnTo>
                    <a:pt x="1402080" y="3161029"/>
                  </a:lnTo>
                  <a:lnTo>
                    <a:pt x="1402080" y="2972117"/>
                  </a:lnTo>
                  <a:lnTo>
                    <a:pt x="0" y="2972117"/>
                  </a:lnTo>
                  <a:lnTo>
                    <a:pt x="0" y="3161029"/>
                  </a:lnTo>
                </a:path>
              </a:pathLst>
            </a:custGeom>
            <a:noFill/>
            <a:ln w="15875" cap="flat" cmpd="sng">
              <a:solidFill>
                <a:srgbClr val="7028D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26"/>
            <p:cNvSpPr/>
            <p:nvPr/>
          </p:nvSpPr>
          <p:spPr>
            <a:xfrm>
              <a:off x="2121535" y="2075815"/>
              <a:ext cx="1979930" cy="3004185"/>
            </a:xfrm>
            <a:custGeom>
              <a:avLst/>
              <a:gdLst/>
              <a:ahLst/>
              <a:cxnLst/>
              <a:rect l="l" t="t" r="r" b="b"/>
              <a:pathLst>
                <a:path w="1979929" h="3004185" extrusionOk="0">
                  <a:moveTo>
                    <a:pt x="1822450" y="1324927"/>
                  </a:moveTo>
                  <a:lnTo>
                    <a:pt x="1809750" y="1324927"/>
                  </a:lnTo>
                  <a:lnTo>
                    <a:pt x="1809750" y="2991485"/>
                  </a:lnTo>
                  <a:lnTo>
                    <a:pt x="0" y="2991485"/>
                  </a:lnTo>
                  <a:lnTo>
                    <a:pt x="0" y="3004185"/>
                  </a:lnTo>
                  <a:lnTo>
                    <a:pt x="1819592" y="3004185"/>
                  </a:lnTo>
                  <a:lnTo>
                    <a:pt x="1822450" y="3001645"/>
                  </a:lnTo>
                  <a:lnTo>
                    <a:pt x="1822450" y="1324927"/>
                  </a:lnTo>
                  <a:close/>
                </a:path>
                <a:path w="1979929" h="3004185" extrusionOk="0">
                  <a:moveTo>
                    <a:pt x="1528127" y="1324927"/>
                  </a:moveTo>
                  <a:lnTo>
                    <a:pt x="1515427" y="1324927"/>
                  </a:lnTo>
                  <a:lnTo>
                    <a:pt x="1515427" y="2536825"/>
                  </a:lnTo>
                  <a:lnTo>
                    <a:pt x="0" y="2536825"/>
                  </a:lnTo>
                  <a:lnTo>
                    <a:pt x="0" y="2549525"/>
                  </a:lnTo>
                  <a:lnTo>
                    <a:pt x="1525269" y="2549525"/>
                  </a:lnTo>
                  <a:lnTo>
                    <a:pt x="1528127" y="2546667"/>
                  </a:lnTo>
                  <a:lnTo>
                    <a:pt x="1528127" y="1324927"/>
                  </a:lnTo>
                  <a:close/>
                </a:path>
                <a:path w="1979929" h="3004185" extrusionOk="0">
                  <a:moveTo>
                    <a:pt x="1198244" y="1324927"/>
                  </a:moveTo>
                  <a:lnTo>
                    <a:pt x="1185544" y="1324927"/>
                  </a:lnTo>
                  <a:lnTo>
                    <a:pt x="1185544" y="2093595"/>
                  </a:lnTo>
                  <a:lnTo>
                    <a:pt x="0" y="2093595"/>
                  </a:lnTo>
                  <a:lnTo>
                    <a:pt x="0" y="2106295"/>
                  </a:lnTo>
                  <a:lnTo>
                    <a:pt x="1195704" y="2106295"/>
                  </a:lnTo>
                  <a:lnTo>
                    <a:pt x="1198244" y="2103437"/>
                  </a:lnTo>
                  <a:lnTo>
                    <a:pt x="1198244" y="1324927"/>
                  </a:lnTo>
                  <a:close/>
                </a:path>
                <a:path w="1979929" h="3004185" extrusionOk="0">
                  <a:moveTo>
                    <a:pt x="1903729" y="1280477"/>
                  </a:moveTo>
                  <a:lnTo>
                    <a:pt x="1903729" y="1312227"/>
                  </a:lnTo>
                  <a:lnTo>
                    <a:pt x="986472" y="1312227"/>
                  </a:lnTo>
                  <a:lnTo>
                    <a:pt x="983614" y="1315085"/>
                  </a:lnTo>
                  <a:lnTo>
                    <a:pt x="983614" y="1406842"/>
                  </a:lnTo>
                  <a:lnTo>
                    <a:pt x="0" y="1406842"/>
                  </a:lnTo>
                  <a:lnTo>
                    <a:pt x="0" y="1419542"/>
                  </a:lnTo>
                  <a:lnTo>
                    <a:pt x="993457" y="1419542"/>
                  </a:lnTo>
                  <a:lnTo>
                    <a:pt x="996314" y="1416685"/>
                  </a:lnTo>
                  <a:lnTo>
                    <a:pt x="996314" y="1324927"/>
                  </a:lnTo>
                  <a:lnTo>
                    <a:pt x="1967229" y="1324927"/>
                  </a:lnTo>
                  <a:lnTo>
                    <a:pt x="1979929" y="1318577"/>
                  </a:lnTo>
                  <a:lnTo>
                    <a:pt x="1903729" y="1280477"/>
                  </a:lnTo>
                  <a:close/>
                </a:path>
                <a:path w="1979929" h="3004185" extrusionOk="0">
                  <a:moveTo>
                    <a:pt x="1967229" y="1324927"/>
                  </a:moveTo>
                  <a:lnTo>
                    <a:pt x="1903729" y="1324927"/>
                  </a:lnTo>
                  <a:lnTo>
                    <a:pt x="1903729" y="1356677"/>
                  </a:lnTo>
                  <a:lnTo>
                    <a:pt x="1967229" y="1324927"/>
                  </a:lnTo>
                  <a:close/>
                </a:path>
                <a:path w="1979929" h="3004185" extrusionOk="0">
                  <a:moveTo>
                    <a:pt x="1195704" y="1058862"/>
                  </a:moveTo>
                  <a:lnTo>
                    <a:pt x="0" y="1058862"/>
                  </a:lnTo>
                  <a:lnTo>
                    <a:pt x="0" y="1071562"/>
                  </a:lnTo>
                  <a:lnTo>
                    <a:pt x="1185544" y="1071562"/>
                  </a:lnTo>
                  <a:lnTo>
                    <a:pt x="1185544" y="1312227"/>
                  </a:lnTo>
                  <a:lnTo>
                    <a:pt x="1198244" y="1312227"/>
                  </a:lnTo>
                  <a:lnTo>
                    <a:pt x="1198244" y="1061720"/>
                  </a:lnTo>
                  <a:lnTo>
                    <a:pt x="1195704" y="1058862"/>
                  </a:lnTo>
                  <a:close/>
                </a:path>
                <a:path w="1979929" h="3004185" extrusionOk="0">
                  <a:moveTo>
                    <a:pt x="1525269" y="616585"/>
                  </a:moveTo>
                  <a:lnTo>
                    <a:pt x="0" y="616585"/>
                  </a:lnTo>
                  <a:lnTo>
                    <a:pt x="0" y="629285"/>
                  </a:lnTo>
                  <a:lnTo>
                    <a:pt x="1515427" y="629285"/>
                  </a:lnTo>
                  <a:lnTo>
                    <a:pt x="1515427" y="1312227"/>
                  </a:lnTo>
                  <a:lnTo>
                    <a:pt x="1528127" y="1312227"/>
                  </a:lnTo>
                  <a:lnTo>
                    <a:pt x="1528127" y="619125"/>
                  </a:lnTo>
                  <a:lnTo>
                    <a:pt x="1525269" y="616585"/>
                  </a:lnTo>
                  <a:close/>
                </a:path>
                <a:path w="1979929" h="3004185" extrusionOk="0">
                  <a:moveTo>
                    <a:pt x="1832610" y="0"/>
                  </a:moveTo>
                  <a:lnTo>
                    <a:pt x="190500" y="0"/>
                  </a:lnTo>
                  <a:lnTo>
                    <a:pt x="191769" y="952"/>
                  </a:lnTo>
                  <a:lnTo>
                    <a:pt x="184150" y="952"/>
                  </a:lnTo>
                  <a:lnTo>
                    <a:pt x="184150" y="9842"/>
                  </a:lnTo>
                  <a:lnTo>
                    <a:pt x="187007" y="12700"/>
                  </a:lnTo>
                  <a:lnTo>
                    <a:pt x="1822767" y="12700"/>
                  </a:lnTo>
                  <a:lnTo>
                    <a:pt x="1822767" y="1312227"/>
                  </a:lnTo>
                  <a:lnTo>
                    <a:pt x="1835467" y="1312227"/>
                  </a:lnTo>
                  <a:lnTo>
                    <a:pt x="1835467" y="2857"/>
                  </a:lnTo>
                  <a:lnTo>
                    <a:pt x="1833879" y="952"/>
                  </a:lnTo>
                  <a:lnTo>
                    <a:pt x="1832610" y="0"/>
                  </a:lnTo>
                  <a:close/>
                </a:path>
              </a:pathLst>
            </a:custGeom>
            <a:solidFill>
              <a:srgbClr val="C42DD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47" name="Google Shape;547;p26"/>
          <p:cNvPicPr preferRelativeResize="0"/>
          <p:nvPr/>
        </p:nvPicPr>
        <p:blipFill rotWithShape="1">
          <a:blip r:embed="rId7">
            <a:alphaModFix/>
          </a:blip>
          <a:srcRect/>
          <a:stretch/>
        </p:blipFill>
        <p:spPr>
          <a:xfrm>
            <a:off x="4227195" y="3135947"/>
            <a:ext cx="2584450" cy="542925"/>
          </a:xfrm>
          <a:prstGeom prst="rect">
            <a:avLst/>
          </a:prstGeom>
          <a:noFill/>
          <a:ln>
            <a:noFill/>
          </a:ln>
        </p:spPr>
      </p:pic>
      <p:sp>
        <p:nvSpPr>
          <p:cNvPr id="548" name="Google Shape;548;p26"/>
          <p:cNvSpPr txBox="1"/>
          <p:nvPr/>
        </p:nvSpPr>
        <p:spPr>
          <a:xfrm>
            <a:off x="902969" y="6094729"/>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549" name="Google Shape;549;p26"/>
          <p:cNvSpPr txBox="1"/>
          <p:nvPr/>
        </p:nvSpPr>
        <p:spPr>
          <a:xfrm>
            <a:off x="11101705" y="6051550"/>
            <a:ext cx="234950" cy="157480"/>
          </a:xfrm>
          <a:prstGeom prst="rect">
            <a:avLst/>
          </a:prstGeom>
          <a:noFill/>
          <a:ln>
            <a:noFill/>
          </a:ln>
        </p:spPr>
        <p:txBody>
          <a:bodyPr spcFirstLastPara="1" wrap="square" lIns="0" tIns="33650" rIns="0" bIns="0" anchor="t" anchorCtr="0">
            <a:spAutoFit/>
          </a:bodyPr>
          <a:lstStyle/>
          <a:p>
            <a:pPr marL="100330" marR="0" lvl="0" indent="0" algn="l" rtl="0">
              <a:lnSpc>
                <a:spcPct val="100000"/>
              </a:lnSpc>
              <a:spcBef>
                <a:spcPts val="0"/>
              </a:spcBef>
              <a:spcAft>
                <a:spcPts val="0"/>
              </a:spcAft>
              <a:buNone/>
            </a:pPr>
            <a:fld id="{00000000-1234-1234-1234-123412341234}" type="slidenum">
              <a:rPr lang="en-US" sz="700">
                <a:solidFill>
                  <a:srgbClr val="FFFFFF"/>
                </a:solidFill>
                <a:latin typeface="Calibri"/>
                <a:ea typeface="Calibri"/>
                <a:cs typeface="Calibri"/>
                <a:sym typeface="Calibri"/>
              </a:rPr>
              <a:t>26</a:t>
            </a:fld>
            <a:endParaRPr sz="7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grpSp>
        <p:nvGrpSpPr>
          <p:cNvPr id="554" name="Google Shape;554;p27"/>
          <p:cNvGrpSpPr/>
          <p:nvPr/>
        </p:nvGrpSpPr>
        <p:grpSpPr>
          <a:xfrm>
            <a:off x="6893242" y="0"/>
            <a:ext cx="5295265" cy="6858000"/>
            <a:chOff x="6893242" y="0"/>
            <a:chExt cx="5295265" cy="6858000"/>
          </a:xfrm>
        </p:grpSpPr>
        <p:sp>
          <p:nvSpPr>
            <p:cNvPr id="555" name="Google Shape;555;p2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p27"/>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57" name="Google Shape;557;p27"/>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558" name="Google Shape;558;p27"/>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559" name="Google Shape;559;p27"/>
          <p:cNvSpPr txBox="1">
            <a:spLocks noGrp="1"/>
          </p:cNvSpPr>
          <p:nvPr>
            <p:ph type="title"/>
          </p:nvPr>
        </p:nvSpPr>
        <p:spPr>
          <a:xfrm>
            <a:off x="875030" y="1214120"/>
            <a:ext cx="331089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Ρήτρες ISO/IEC 27001</a:t>
            </a:r>
            <a:endParaRPr/>
          </a:p>
        </p:txBody>
      </p:sp>
      <p:sp>
        <p:nvSpPr>
          <p:cNvPr id="560" name="Google Shape;560;p27"/>
          <p:cNvSpPr txBox="1"/>
          <p:nvPr/>
        </p:nvSpPr>
        <p:spPr>
          <a:xfrm>
            <a:off x="902969" y="6094729"/>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561" name="Google Shape;561;p27"/>
          <p:cNvSpPr txBox="1"/>
          <p:nvPr/>
        </p:nvSpPr>
        <p:spPr>
          <a:xfrm>
            <a:off x="11101705" y="6051550"/>
            <a:ext cx="234950" cy="157480"/>
          </a:xfrm>
          <a:prstGeom prst="rect">
            <a:avLst/>
          </a:prstGeom>
          <a:noFill/>
          <a:ln>
            <a:noFill/>
          </a:ln>
        </p:spPr>
        <p:txBody>
          <a:bodyPr spcFirstLastPara="1" wrap="square" lIns="0" tIns="33650" rIns="0" bIns="0" anchor="t" anchorCtr="0">
            <a:spAutoFit/>
          </a:bodyPr>
          <a:lstStyle/>
          <a:p>
            <a:pPr marL="100330" marR="0" lvl="0" indent="0" algn="l" rtl="0">
              <a:lnSpc>
                <a:spcPct val="100000"/>
              </a:lnSpc>
              <a:spcBef>
                <a:spcPts val="0"/>
              </a:spcBef>
              <a:spcAft>
                <a:spcPts val="0"/>
              </a:spcAft>
              <a:buNone/>
            </a:pPr>
            <a:fld id="{00000000-1234-1234-1234-123412341234}" type="slidenum">
              <a:rPr lang="en-US" sz="700">
                <a:solidFill>
                  <a:srgbClr val="FFFFFF"/>
                </a:solidFill>
                <a:latin typeface="Calibri"/>
                <a:ea typeface="Calibri"/>
                <a:cs typeface="Calibri"/>
                <a:sym typeface="Calibri"/>
              </a:rPr>
              <a:t>27</a:t>
            </a:fld>
            <a:endParaRPr sz="700">
              <a:solidFill>
                <a:schemeClr val="dk1"/>
              </a:solidFill>
              <a:latin typeface="Calibri"/>
              <a:ea typeface="Calibri"/>
              <a:cs typeface="Calibri"/>
              <a:sym typeface="Calibri"/>
            </a:endParaRPr>
          </a:p>
        </p:txBody>
      </p:sp>
      <p:sp>
        <p:nvSpPr>
          <p:cNvPr id="562" name="Google Shape;562;p27"/>
          <p:cNvSpPr txBox="1"/>
          <p:nvPr/>
        </p:nvSpPr>
        <p:spPr>
          <a:xfrm>
            <a:off x="875030" y="2170112"/>
            <a:ext cx="1537970" cy="2418080"/>
          </a:xfrm>
          <a:prstGeom prst="rect">
            <a:avLst/>
          </a:prstGeom>
          <a:noFill/>
          <a:ln>
            <a:noFill/>
          </a:ln>
        </p:spPr>
        <p:txBody>
          <a:bodyPr spcFirstLastPara="1" wrap="square" lIns="0" tIns="0" rIns="0" bIns="0" anchor="t" anchorCtr="0">
            <a:spAutoFit/>
          </a:bodyPr>
          <a:lstStyle/>
          <a:p>
            <a:pPr marL="208279" marR="0" lvl="0" indent="-195580" algn="l" rtl="0">
              <a:lnSpc>
                <a:spcPct val="142222"/>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Πλαίσιο του οργανισμού</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208279" marR="0" lvl="0" indent="-195580" algn="l" rtl="0">
              <a:lnSpc>
                <a:spcPct val="100000"/>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Ηγεσία</a:t>
            </a:r>
            <a:endParaRPr sz="900">
              <a:solidFill>
                <a:schemeClr val="dk1"/>
              </a:solidFill>
              <a:latin typeface="Calibri"/>
              <a:ea typeface="Calibri"/>
              <a:cs typeface="Calibri"/>
              <a:sym typeface="Calibri"/>
            </a:endParaRPr>
          </a:p>
          <a:p>
            <a:pPr marL="208279" marR="0" lvl="0" indent="-195580" algn="l" rtl="0">
              <a:lnSpc>
                <a:spcPct val="100000"/>
              </a:lnSpc>
              <a:spcBef>
                <a:spcPts val="1255"/>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Σχεδιασμός</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208915" marR="0" lvl="0" indent="-196215" algn="l" rtl="0">
              <a:lnSpc>
                <a:spcPct val="100000"/>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Υποστήριξη</a:t>
            </a:r>
            <a:endParaRPr sz="900">
              <a:solidFill>
                <a:schemeClr val="dk1"/>
              </a:solidFill>
              <a:latin typeface="Calibri"/>
              <a:ea typeface="Calibri"/>
              <a:cs typeface="Calibri"/>
              <a:sym typeface="Calibri"/>
            </a:endParaRPr>
          </a:p>
          <a:p>
            <a:pPr marL="0" marR="0" lvl="0" indent="0" algn="l" rtl="0">
              <a:lnSpc>
                <a:spcPct val="100000"/>
              </a:lnSpc>
              <a:spcBef>
                <a:spcPts val="50"/>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208279" marR="0" lvl="0" indent="-195580" algn="l" rtl="0">
              <a:lnSpc>
                <a:spcPct val="100000"/>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Λειτουργικό</a:t>
            </a:r>
            <a:endParaRPr sz="900">
              <a:solidFill>
                <a:schemeClr val="dk1"/>
              </a:solidFill>
              <a:latin typeface="Calibri"/>
              <a:ea typeface="Calibri"/>
              <a:cs typeface="Calibri"/>
              <a:sym typeface="Calibri"/>
            </a:endParaRPr>
          </a:p>
          <a:p>
            <a:pPr marL="208279" marR="0" lvl="0" indent="-195580" algn="l" rtl="0">
              <a:lnSpc>
                <a:spcPct val="100000"/>
              </a:lnSpc>
              <a:spcBef>
                <a:spcPts val="1255"/>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Αξιολόγηση επιδόσεων</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a:p>
            <a:pPr marL="306705" marR="0" lvl="0" indent="-294005" algn="l" rtl="0">
              <a:lnSpc>
                <a:spcPct val="100000"/>
              </a:lnSpc>
              <a:spcBef>
                <a:spcPts val="0"/>
              </a:spcBef>
              <a:spcAft>
                <a:spcPts val="0"/>
              </a:spcAft>
              <a:buClr>
                <a:schemeClr val="dk1"/>
              </a:buClr>
              <a:buSzPts val="1400"/>
              <a:buFont typeface="Calibri"/>
              <a:buAutoNum type="arabicPeriod" startAt="4"/>
            </a:pPr>
            <a:r>
              <a:rPr lang="en-US" sz="900">
                <a:solidFill>
                  <a:schemeClr val="dk1"/>
                </a:solidFill>
                <a:latin typeface="Calibri"/>
                <a:ea typeface="Calibri"/>
                <a:cs typeface="Calibri"/>
                <a:sym typeface="Calibri"/>
              </a:rPr>
              <a:t>Βελτίωση</a:t>
            </a:r>
            <a:endParaRPr sz="9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grpSp>
        <p:nvGrpSpPr>
          <p:cNvPr id="567" name="Google Shape;567;p28"/>
          <p:cNvGrpSpPr/>
          <p:nvPr/>
        </p:nvGrpSpPr>
        <p:grpSpPr>
          <a:xfrm>
            <a:off x="6893242" y="0"/>
            <a:ext cx="5295265" cy="6858000"/>
            <a:chOff x="6893242" y="0"/>
            <a:chExt cx="5295265" cy="6858000"/>
          </a:xfrm>
        </p:grpSpPr>
        <p:sp>
          <p:nvSpPr>
            <p:cNvPr id="568" name="Google Shape;568;p2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2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70" name="Google Shape;570;p28"/>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571" name="Google Shape;571;p28"/>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572" name="Google Shape;572;p28"/>
          <p:cNvSpPr txBox="1">
            <a:spLocks noGrp="1"/>
          </p:cNvSpPr>
          <p:nvPr>
            <p:ph type="title"/>
          </p:nvPr>
        </p:nvSpPr>
        <p:spPr>
          <a:xfrm>
            <a:off x="875030" y="1214120"/>
            <a:ext cx="331089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Ρήτρες ISO/IEC 27001</a:t>
            </a:r>
            <a:endParaRPr/>
          </a:p>
        </p:txBody>
      </p:sp>
      <p:sp>
        <p:nvSpPr>
          <p:cNvPr id="573" name="Google Shape;573;p28"/>
          <p:cNvSpPr txBox="1"/>
          <p:nvPr/>
        </p:nvSpPr>
        <p:spPr>
          <a:xfrm>
            <a:off x="902969" y="617251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574" name="Google Shape;574;p28"/>
          <p:cNvSpPr txBox="1"/>
          <p:nvPr/>
        </p:nvSpPr>
        <p:spPr>
          <a:xfrm>
            <a:off x="11189652" y="617251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28</a:t>
            </a:r>
            <a:endParaRPr sz="700">
              <a:solidFill>
                <a:schemeClr val="dk1"/>
              </a:solidFill>
              <a:latin typeface="Calibri"/>
              <a:ea typeface="Calibri"/>
              <a:cs typeface="Calibri"/>
              <a:sym typeface="Calibri"/>
            </a:endParaRPr>
          </a:p>
        </p:txBody>
      </p:sp>
      <p:sp>
        <p:nvSpPr>
          <p:cNvPr id="575" name="Google Shape;575;p28"/>
          <p:cNvSpPr txBox="1"/>
          <p:nvPr/>
        </p:nvSpPr>
        <p:spPr>
          <a:xfrm>
            <a:off x="788669" y="2159317"/>
            <a:ext cx="139128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4. Πλαίσιο του οργανισμού</a:t>
            </a:r>
            <a:endParaRPr sz="850">
              <a:solidFill>
                <a:schemeClr val="dk1"/>
              </a:solidFill>
              <a:latin typeface="Calibri"/>
              <a:ea typeface="Calibri"/>
              <a:cs typeface="Calibri"/>
              <a:sym typeface="Calibri"/>
            </a:endParaRPr>
          </a:p>
        </p:txBody>
      </p:sp>
      <p:sp>
        <p:nvSpPr>
          <p:cNvPr id="576" name="Google Shape;576;p28"/>
          <p:cNvSpPr txBox="1"/>
          <p:nvPr/>
        </p:nvSpPr>
        <p:spPr>
          <a:xfrm>
            <a:off x="4012565" y="2159317"/>
            <a:ext cx="204025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Πεδίο εφαρμογής του συστήματος και</a:t>
            </a:r>
            <a:endParaRPr sz="850">
              <a:solidFill>
                <a:schemeClr val="dk1"/>
              </a:solidFill>
              <a:latin typeface="Calibri"/>
              <a:ea typeface="Calibri"/>
              <a:cs typeface="Calibri"/>
              <a:sym typeface="Calibri"/>
            </a:endParaRPr>
          </a:p>
        </p:txBody>
      </p:sp>
      <p:sp>
        <p:nvSpPr>
          <p:cNvPr id="577" name="Google Shape;577;p28"/>
          <p:cNvSpPr txBox="1"/>
          <p:nvPr/>
        </p:nvSpPr>
        <p:spPr>
          <a:xfrm>
            <a:off x="4012565" y="2377122"/>
            <a:ext cx="246634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ανάλυση των θεμάτων και των ενδιαφερομένων</a:t>
            </a:r>
            <a:endParaRPr sz="850">
              <a:solidFill>
                <a:schemeClr val="dk1"/>
              </a:solidFill>
              <a:latin typeface="Calibri"/>
              <a:ea typeface="Calibri"/>
              <a:cs typeface="Calibri"/>
              <a:sym typeface="Calibri"/>
            </a:endParaRPr>
          </a:p>
        </p:txBody>
      </p:sp>
      <p:sp>
        <p:nvSpPr>
          <p:cNvPr id="578" name="Google Shape;578;p28"/>
          <p:cNvSpPr txBox="1"/>
          <p:nvPr/>
        </p:nvSpPr>
        <p:spPr>
          <a:xfrm>
            <a:off x="4012565" y="2594927"/>
            <a:ext cx="29337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μέρη.</a:t>
            </a:r>
            <a:endParaRPr sz="850">
              <a:solidFill>
                <a:schemeClr val="dk1"/>
              </a:solidFill>
              <a:latin typeface="Calibri"/>
              <a:ea typeface="Calibri"/>
              <a:cs typeface="Calibri"/>
              <a:sym typeface="Calibri"/>
            </a:endParaRPr>
          </a:p>
        </p:txBody>
      </p:sp>
      <p:sp>
        <p:nvSpPr>
          <p:cNvPr id="579" name="Google Shape;579;p28"/>
          <p:cNvSpPr txBox="1"/>
          <p:nvPr/>
        </p:nvSpPr>
        <p:spPr>
          <a:xfrm>
            <a:off x="788669" y="2812732"/>
            <a:ext cx="502284"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5. Ηγεσία</a:t>
            </a:r>
            <a:endParaRPr sz="850">
              <a:solidFill>
                <a:schemeClr val="dk1"/>
              </a:solidFill>
              <a:latin typeface="Calibri"/>
              <a:ea typeface="Calibri"/>
              <a:cs typeface="Calibri"/>
              <a:sym typeface="Calibri"/>
            </a:endParaRPr>
          </a:p>
        </p:txBody>
      </p:sp>
      <p:sp>
        <p:nvSpPr>
          <p:cNvPr id="580" name="Google Shape;580;p28"/>
          <p:cNvSpPr txBox="1"/>
          <p:nvPr/>
        </p:nvSpPr>
        <p:spPr>
          <a:xfrm>
            <a:off x="4012565" y="2812732"/>
            <a:ext cx="203327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Πολιτική ασφάλειας πληροφοριών Ρόλοι,</a:t>
            </a:r>
            <a:endParaRPr sz="850">
              <a:solidFill>
                <a:schemeClr val="dk1"/>
              </a:solidFill>
              <a:latin typeface="Calibri"/>
              <a:ea typeface="Calibri"/>
              <a:cs typeface="Calibri"/>
              <a:sym typeface="Calibri"/>
            </a:endParaRPr>
          </a:p>
        </p:txBody>
      </p:sp>
      <p:sp>
        <p:nvSpPr>
          <p:cNvPr id="581" name="Google Shape;581;p28"/>
          <p:cNvSpPr txBox="1"/>
          <p:nvPr/>
        </p:nvSpPr>
        <p:spPr>
          <a:xfrm>
            <a:off x="4012565" y="3030537"/>
            <a:ext cx="132016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αρμοδιότητες και εξουσίες</a:t>
            </a:r>
            <a:endParaRPr sz="850">
              <a:solidFill>
                <a:schemeClr val="dk1"/>
              </a:solidFill>
              <a:latin typeface="Calibri"/>
              <a:ea typeface="Calibri"/>
              <a:cs typeface="Calibri"/>
              <a:sym typeface="Calibri"/>
            </a:endParaRPr>
          </a:p>
        </p:txBody>
      </p:sp>
      <p:sp>
        <p:nvSpPr>
          <p:cNvPr id="582" name="Google Shape;582;p28"/>
          <p:cNvSpPr txBox="1"/>
          <p:nvPr/>
        </p:nvSpPr>
        <p:spPr>
          <a:xfrm>
            <a:off x="788669" y="3248977"/>
            <a:ext cx="72453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6. Σχεδιασμός</a:t>
            </a:r>
            <a:endParaRPr sz="850">
              <a:solidFill>
                <a:schemeClr val="dk1"/>
              </a:solidFill>
              <a:latin typeface="Calibri"/>
              <a:ea typeface="Calibri"/>
              <a:cs typeface="Calibri"/>
              <a:sym typeface="Calibri"/>
            </a:endParaRPr>
          </a:p>
        </p:txBody>
      </p:sp>
      <p:sp>
        <p:nvSpPr>
          <p:cNvPr id="583" name="Google Shape;583;p28"/>
          <p:cNvSpPr txBox="1"/>
          <p:nvPr/>
        </p:nvSpPr>
        <p:spPr>
          <a:xfrm>
            <a:off x="4012565" y="3248977"/>
            <a:ext cx="187960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Μεθοδολογία διαχείρισης κινδύνων,</a:t>
            </a:r>
            <a:endParaRPr sz="850">
              <a:solidFill>
                <a:schemeClr val="dk1"/>
              </a:solidFill>
              <a:latin typeface="Calibri"/>
              <a:ea typeface="Calibri"/>
              <a:cs typeface="Calibri"/>
              <a:sym typeface="Calibri"/>
            </a:endParaRPr>
          </a:p>
        </p:txBody>
      </p:sp>
      <p:sp>
        <p:nvSpPr>
          <p:cNvPr id="584" name="Google Shape;584;p28"/>
          <p:cNvSpPr txBox="1"/>
          <p:nvPr/>
        </p:nvSpPr>
        <p:spPr>
          <a:xfrm>
            <a:off x="4012565" y="3466147"/>
            <a:ext cx="237363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αξιολόγηση κινδύνων, μητρώο κινδύνων, κίνδυνος</a:t>
            </a:r>
            <a:endParaRPr sz="850">
              <a:solidFill>
                <a:schemeClr val="dk1"/>
              </a:solidFill>
              <a:latin typeface="Calibri"/>
              <a:ea typeface="Calibri"/>
              <a:cs typeface="Calibri"/>
              <a:sym typeface="Calibri"/>
            </a:endParaRPr>
          </a:p>
        </p:txBody>
      </p:sp>
      <p:sp>
        <p:nvSpPr>
          <p:cNvPr id="585" name="Google Shape;585;p28"/>
          <p:cNvSpPr txBox="1"/>
          <p:nvPr/>
        </p:nvSpPr>
        <p:spPr>
          <a:xfrm>
            <a:off x="4012565" y="3683952"/>
            <a:ext cx="150622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σχέδια θεραπείας, Στόχοι και</a:t>
            </a:r>
            <a:endParaRPr sz="850">
              <a:solidFill>
                <a:schemeClr val="dk1"/>
              </a:solidFill>
              <a:latin typeface="Calibri"/>
              <a:ea typeface="Calibri"/>
              <a:cs typeface="Calibri"/>
              <a:sym typeface="Calibri"/>
            </a:endParaRPr>
          </a:p>
        </p:txBody>
      </p:sp>
      <p:sp>
        <p:nvSpPr>
          <p:cNvPr id="586" name="Google Shape;586;p28"/>
          <p:cNvSpPr txBox="1"/>
          <p:nvPr/>
        </p:nvSpPr>
        <p:spPr>
          <a:xfrm>
            <a:off x="4012565" y="3901757"/>
            <a:ext cx="35814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σχέδια</a:t>
            </a:r>
            <a:endParaRPr sz="850">
              <a:solidFill>
                <a:schemeClr val="dk1"/>
              </a:solidFill>
              <a:latin typeface="Calibri"/>
              <a:ea typeface="Calibri"/>
              <a:cs typeface="Calibri"/>
              <a:sym typeface="Calibri"/>
            </a:endParaRPr>
          </a:p>
        </p:txBody>
      </p:sp>
      <p:sp>
        <p:nvSpPr>
          <p:cNvPr id="587" name="Google Shape;587;p28"/>
          <p:cNvSpPr txBox="1"/>
          <p:nvPr/>
        </p:nvSpPr>
        <p:spPr>
          <a:xfrm>
            <a:off x="788669" y="4119562"/>
            <a:ext cx="69088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7. Υποστήριξη</a:t>
            </a:r>
            <a:endParaRPr sz="850">
              <a:solidFill>
                <a:schemeClr val="dk1"/>
              </a:solidFill>
              <a:latin typeface="Calibri"/>
              <a:ea typeface="Calibri"/>
              <a:cs typeface="Calibri"/>
              <a:sym typeface="Calibri"/>
            </a:endParaRPr>
          </a:p>
        </p:txBody>
      </p:sp>
      <p:sp>
        <p:nvSpPr>
          <p:cNvPr id="588" name="Google Shape;588;p28"/>
          <p:cNvSpPr txBox="1"/>
          <p:nvPr/>
        </p:nvSpPr>
        <p:spPr>
          <a:xfrm>
            <a:off x="4012565" y="4119562"/>
            <a:ext cx="112204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Ικανότητες, έγγραφο</a:t>
            </a:r>
            <a:endParaRPr sz="850">
              <a:solidFill>
                <a:schemeClr val="dk1"/>
              </a:solidFill>
              <a:latin typeface="Calibri"/>
              <a:ea typeface="Calibri"/>
              <a:cs typeface="Calibri"/>
              <a:sym typeface="Calibri"/>
            </a:endParaRPr>
          </a:p>
        </p:txBody>
      </p:sp>
      <p:sp>
        <p:nvSpPr>
          <p:cNvPr id="589" name="Google Shape;589;p28"/>
          <p:cNvSpPr txBox="1"/>
          <p:nvPr/>
        </p:nvSpPr>
        <p:spPr>
          <a:xfrm>
            <a:off x="4012565" y="4337367"/>
            <a:ext cx="132461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διαδικασίες διαχείρισης,</a:t>
            </a:r>
            <a:endParaRPr sz="850">
              <a:solidFill>
                <a:schemeClr val="dk1"/>
              </a:solidFill>
              <a:latin typeface="Calibri"/>
              <a:ea typeface="Calibri"/>
              <a:cs typeface="Calibri"/>
              <a:sym typeface="Calibri"/>
            </a:endParaRPr>
          </a:p>
        </p:txBody>
      </p:sp>
      <p:sp>
        <p:nvSpPr>
          <p:cNvPr id="590" name="Google Shape;590;p28"/>
          <p:cNvSpPr txBox="1"/>
          <p:nvPr/>
        </p:nvSpPr>
        <p:spPr>
          <a:xfrm>
            <a:off x="4012565" y="4555807"/>
            <a:ext cx="137477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Διαδικασίες επικοινωνίας</a:t>
            </a:r>
            <a:endParaRPr sz="850">
              <a:solidFill>
                <a:schemeClr val="dk1"/>
              </a:solidFill>
              <a:latin typeface="Calibri"/>
              <a:ea typeface="Calibri"/>
              <a:cs typeface="Calibri"/>
              <a:sym typeface="Calibri"/>
            </a:endParaRPr>
          </a:p>
        </p:txBody>
      </p:sp>
      <p:sp>
        <p:nvSpPr>
          <p:cNvPr id="591" name="Google Shape;591;p28"/>
          <p:cNvSpPr txBox="1"/>
          <p:nvPr/>
        </p:nvSpPr>
        <p:spPr>
          <a:xfrm>
            <a:off x="788669" y="4772977"/>
            <a:ext cx="75438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8. Λειτουργικό</a:t>
            </a:r>
            <a:endParaRPr sz="850">
              <a:solidFill>
                <a:schemeClr val="dk1"/>
              </a:solidFill>
              <a:latin typeface="Calibri"/>
              <a:ea typeface="Calibri"/>
              <a:cs typeface="Calibri"/>
              <a:sym typeface="Calibri"/>
            </a:endParaRPr>
          </a:p>
        </p:txBody>
      </p:sp>
      <p:sp>
        <p:nvSpPr>
          <p:cNvPr id="592" name="Google Shape;592;p28"/>
          <p:cNvSpPr txBox="1"/>
          <p:nvPr/>
        </p:nvSpPr>
        <p:spPr>
          <a:xfrm>
            <a:off x="4012565" y="4772977"/>
            <a:ext cx="1834514"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Διαδικασία διαχείρισης αλλαγών</a:t>
            </a:r>
            <a:endParaRPr sz="850">
              <a:solidFill>
                <a:schemeClr val="dk1"/>
              </a:solidFill>
              <a:latin typeface="Calibri"/>
              <a:ea typeface="Calibri"/>
              <a:cs typeface="Calibri"/>
              <a:sym typeface="Calibri"/>
            </a:endParaRPr>
          </a:p>
        </p:txBody>
      </p:sp>
      <p:sp>
        <p:nvSpPr>
          <p:cNvPr id="593" name="Google Shape;593;p28"/>
          <p:cNvSpPr txBox="1"/>
          <p:nvPr/>
        </p:nvSpPr>
        <p:spPr>
          <a:xfrm>
            <a:off x="788669" y="4990782"/>
            <a:ext cx="147383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9. Αξιολόγηση της απόδοσης</a:t>
            </a:r>
            <a:endParaRPr sz="850">
              <a:solidFill>
                <a:schemeClr val="dk1"/>
              </a:solidFill>
              <a:latin typeface="Calibri"/>
              <a:ea typeface="Calibri"/>
              <a:cs typeface="Calibri"/>
              <a:sym typeface="Calibri"/>
            </a:endParaRPr>
          </a:p>
        </p:txBody>
      </p:sp>
      <p:sp>
        <p:nvSpPr>
          <p:cNvPr id="594" name="Google Shape;594;p28"/>
          <p:cNvSpPr txBox="1"/>
          <p:nvPr/>
        </p:nvSpPr>
        <p:spPr>
          <a:xfrm>
            <a:off x="4012565" y="4990782"/>
            <a:ext cx="153543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KPIs, διαδικασία εσωτερικού ,</a:t>
            </a:r>
            <a:endParaRPr sz="850">
              <a:solidFill>
                <a:schemeClr val="dk1"/>
              </a:solidFill>
              <a:latin typeface="Calibri"/>
              <a:ea typeface="Calibri"/>
              <a:cs typeface="Calibri"/>
              <a:sym typeface="Calibri"/>
            </a:endParaRPr>
          </a:p>
        </p:txBody>
      </p:sp>
      <p:sp>
        <p:nvSpPr>
          <p:cNvPr id="595" name="Google Shape;595;p28"/>
          <p:cNvSpPr txBox="1"/>
          <p:nvPr/>
        </p:nvSpPr>
        <p:spPr>
          <a:xfrm>
            <a:off x="4012565" y="5208587"/>
            <a:ext cx="218567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Εσωτερικοί έλεγχοι ασφαλείας, Διαχείριση</a:t>
            </a:r>
            <a:endParaRPr sz="850">
              <a:solidFill>
                <a:schemeClr val="dk1"/>
              </a:solidFill>
              <a:latin typeface="Calibri"/>
              <a:ea typeface="Calibri"/>
              <a:cs typeface="Calibri"/>
              <a:sym typeface="Calibri"/>
            </a:endParaRPr>
          </a:p>
        </p:txBody>
      </p:sp>
      <p:sp>
        <p:nvSpPr>
          <p:cNvPr id="596" name="Google Shape;596;p28"/>
          <p:cNvSpPr txBox="1"/>
          <p:nvPr/>
        </p:nvSpPr>
        <p:spPr>
          <a:xfrm>
            <a:off x="4012565" y="5426392"/>
            <a:ext cx="65214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αναθεώρηση</a:t>
            </a:r>
            <a:endParaRPr sz="850">
              <a:solidFill>
                <a:schemeClr val="dk1"/>
              </a:solidFill>
              <a:latin typeface="Calibri"/>
              <a:ea typeface="Calibri"/>
              <a:cs typeface="Calibri"/>
              <a:sym typeface="Calibri"/>
            </a:endParaRPr>
          </a:p>
        </p:txBody>
      </p:sp>
      <p:sp>
        <p:nvSpPr>
          <p:cNvPr id="597" name="Google Shape;597;p28"/>
          <p:cNvSpPr txBox="1"/>
          <p:nvPr/>
        </p:nvSpPr>
        <p:spPr>
          <a:xfrm>
            <a:off x="788669" y="5638165"/>
            <a:ext cx="65532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10. Βελτίωση</a:t>
            </a:r>
            <a:endParaRPr sz="850">
              <a:solidFill>
                <a:schemeClr val="dk1"/>
              </a:solidFill>
              <a:latin typeface="Calibri"/>
              <a:ea typeface="Calibri"/>
              <a:cs typeface="Calibri"/>
              <a:sym typeface="Calibri"/>
            </a:endParaRPr>
          </a:p>
        </p:txBody>
      </p:sp>
      <p:sp>
        <p:nvSpPr>
          <p:cNvPr id="598" name="Google Shape;598;p28"/>
          <p:cNvSpPr txBox="1"/>
          <p:nvPr/>
        </p:nvSpPr>
        <p:spPr>
          <a:xfrm>
            <a:off x="4012565" y="5638165"/>
            <a:ext cx="190055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chemeClr val="dk1"/>
                </a:solidFill>
                <a:latin typeface="Calibri"/>
                <a:ea typeface="Calibri"/>
                <a:cs typeface="Calibri"/>
                <a:sym typeface="Calibri"/>
              </a:rPr>
              <a:t>Διαδικασία διορθωτικών ενεργειών</a:t>
            </a:r>
            <a:endParaRPr sz="85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grpSp>
        <p:nvGrpSpPr>
          <p:cNvPr id="603" name="Google Shape;603;p29"/>
          <p:cNvGrpSpPr/>
          <p:nvPr/>
        </p:nvGrpSpPr>
        <p:grpSpPr>
          <a:xfrm>
            <a:off x="6893242" y="0"/>
            <a:ext cx="5295265" cy="6858000"/>
            <a:chOff x="6893242" y="0"/>
            <a:chExt cx="5295265" cy="6858000"/>
          </a:xfrm>
        </p:grpSpPr>
        <p:sp>
          <p:nvSpPr>
            <p:cNvPr id="604" name="Google Shape;604;p2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29"/>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06" name="Google Shape;606;p29"/>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607" name="Google Shape;607;p29"/>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608" name="Google Shape;608;p29"/>
          <p:cNvSpPr txBox="1">
            <a:spLocks noGrp="1"/>
          </p:cNvSpPr>
          <p:nvPr>
            <p:ph type="title"/>
          </p:nvPr>
        </p:nvSpPr>
        <p:spPr>
          <a:xfrm>
            <a:off x="875030" y="1214120"/>
            <a:ext cx="173482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ISO 27001 Α</a:t>
            </a:r>
            <a:endParaRPr/>
          </a:p>
        </p:txBody>
      </p:sp>
      <p:sp>
        <p:nvSpPr>
          <p:cNvPr id="609" name="Google Shape;609;p29"/>
          <p:cNvSpPr txBox="1"/>
          <p:nvPr/>
        </p:nvSpPr>
        <p:spPr>
          <a:xfrm>
            <a:off x="875030" y="2110740"/>
            <a:ext cx="5621020" cy="2462530"/>
          </a:xfrm>
          <a:prstGeom prst="rect">
            <a:avLst/>
          </a:prstGeom>
          <a:noFill/>
          <a:ln>
            <a:noFill/>
          </a:ln>
        </p:spPr>
        <p:txBody>
          <a:bodyPr spcFirstLastPara="1" wrap="square" lIns="0" tIns="12700" rIns="0" bIns="0" anchor="t" anchorCtr="0">
            <a:spAutoFit/>
          </a:bodyPr>
          <a:lstStyle/>
          <a:p>
            <a:pPr marL="12700" marR="357505"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 πρότυπο ISO 27001 στις ρήτρες 4-10, δεν ορίζει ένα σύνολο μέτρων/ελέγχων που πρέπει να  εφαρμόζονται από τις οργανώσεις.</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150">
              <a:solidFill>
                <a:schemeClr val="dk1"/>
              </a:solidFill>
              <a:latin typeface="Calibri"/>
              <a:ea typeface="Calibri"/>
              <a:cs typeface="Calibri"/>
              <a:sym typeface="Calibri"/>
            </a:endParaRPr>
          </a:p>
          <a:p>
            <a:pPr marL="12700" marR="274955"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 ISO 27001 επιβάλλει το σχεδιασμό και την υλοποίηση μιας διαδικασίας διαχείρισης κινδύνων, η  οποία επιτρέπει στην οργάνωση να</a:t>
            </a:r>
            <a:endParaRPr sz="900">
              <a:solidFill>
                <a:schemeClr val="dk1"/>
              </a:solidFill>
              <a:latin typeface="Calibri"/>
              <a:ea typeface="Calibri"/>
              <a:cs typeface="Calibri"/>
              <a:sym typeface="Calibri"/>
            </a:endParaRPr>
          </a:p>
          <a:p>
            <a:pPr marL="0" marR="0" lvl="0" indent="0" algn="l" rtl="0">
              <a:lnSpc>
                <a:spcPct val="100000"/>
              </a:lnSpc>
              <a:spcBef>
                <a:spcPts val="15"/>
              </a:spcBef>
              <a:spcAft>
                <a:spcPts val="0"/>
              </a:spcAft>
              <a:buNone/>
            </a:pPr>
            <a:endParaRPr sz="1100">
              <a:solidFill>
                <a:schemeClr val="dk1"/>
              </a:solidFill>
              <a:latin typeface="Calibri"/>
              <a:ea typeface="Calibri"/>
              <a:cs typeface="Calibri"/>
              <a:sym typeface="Calibri"/>
            </a:endParaRPr>
          </a:p>
          <a:p>
            <a:pPr marL="120014" marR="0" lvl="0" indent="-107314" algn="l" rtl="0">
              <a:lnSpc>
                <a:spcPct val="100000"/>
              </a:lnSpc>
              <a:spcBef>
                <a:spcPts val="0"/>
              </a:spcBef>
              <a:spcAft>
                <a:spcPts val="0"/>
              </a:spcAft>
              <a:buClr>
                <a:schemeClr val="dk1"/>
              </a:buClr>
              <a:buSzPts val="1400"/>
              <a:buFont typeface="Calibri"/>
              <a:buChar char="-"/>
            </a:pPr>
            <a:r>
              <a:rPr lang="en-US" sz="900">
                <a:solidFill>
                  <a:schemeClr val="dk1"/>
                </a:solidFill>
                <a:latin typeface="Calibri"/>
                <a:ea typeface="Calibri"/>
                <a:cs typeface="Calibri"/>
                <a:sym typeface="Calibri"/>
              </a:rPr>
              <a:t>προσδιορίζει τα δικά του κριτήρια για την αποδοχή κινδύνων,</a:t>
            </a:r>
            <a:endParaRPr sz="900">
              <a:solidFill>
                <a:schemeClr val="dk1"/>
              </a:solidFill>
              <a:latin typeface="Calibri"/>
              <a:ea typeface="Calibri"/>
              <a:cs typeface="Calibri"/>
              <a:sym typeface="Calibri"/>
            </a:endParaRPr>
          </a:p>
          <a:p>
            <a:pPr marL="0" marR="0" lvl="0" indent="0" algn="l" rtl="0">
              <a:lnSpc>
                <a:spcPct val="100000"/>
              </a:lnSpc>
              <a:spcBef>
                <a:spcPts val="15"/>
              </a:spcBef>
              <a:spcAft>
                <a:spcPts val="0"/>
              </a:spcAft>
              <a:buClr>
                <a:schemeClr val="dk1"/>
              </a:buClr>
              <a:buSzPts val="1150"/>
              <a:buFont typeface="Calibri"/>
              <a:buNone/>
            </a:pPr>
            <a:endParaRPr sz="1150">
              <a:solidFill>
                <a:schemeClr val="dk1"/>
              </a:solidFill>
              <a:latin typeface="Calibri"/>
              <a:ea typeface="Calibri"/>
              <a:cs typeface="Calibri"/>
              <a:sym typeface="Calibri"/>
            </a:endParaRPr>
          </a:p>
          <a:p>
            <a:pPr marL="12700" marR="5080" lvl="0" indent="-88899" algn="l" rtl="0">
              <a:lnSpc>
                <a:spcPct val="91100"/>
              </a:lnSpc>
              <a:spcBef>
                <a:spcPts val="0"/>
              </a:spcBef>
              <a:spcAft>
                <a:spcPts val="0"/>
              </a:spcAft>
              <a:buClr>
                <a:schemeClr val="dk1"/>
              </a:buClr>
              <a:buSzPts val="1400"/>
              <a:buFont typeface="Calibri"/>
              <a:buChar char="-"/>
            </a:pPr>
            <a:r>
              <a:rPr lang="en-US" sz="900">
                <a:solidFill>
                  <a:schemeClr val="dk1"/>
                </a:solidFill>
                <a:latin typeface="Calibri"/>
                <a:ea typeface="Calibri"/>
                <a:cs typeface="Calibri"/>
                <a:sym typeface="Calibri"/>
              </a:rPr>
              <a:t>εξετάζει τους πιθανούς κινδύνους λαμβάνοντας υπόψη τα μέτρα που ήδη εφαρμόζονται (</a:t>
            </a:r>
            <a:r>
              <a:rPr lang="en-US" sz="900" u="sng">
                <a:solidFill>
                  <a:schemeClr val="dk1"/>
                </a:solidFill>
                <a:latin typeface="Calibri"/>
                <a:ea typeface="Calibri"/>
                <a:cs typeface="Calibri"/>
                <a:sym typeface="Calibri"/>
              </a:rPr>
              <a:t>υφιστάμενα </a:t>
            </a:r>
            <a:r>
              <a:rPr lang="en-US" sz="900">
                <a:solidFill>
                  <a:schemeClr val="dk1"/>
                </a:solidFill>
                <a:latin typeface="Calibri"/>
                <a:ea typeface="Calibri"/>
                <a:cs typeface="Calibri"/>
                <a:sym typeface="Calibri"/>
              </a:rPr>
              <a:t> </a:t>
            </a:r>
            <a:r>
              <a:rPr lang="en-US" sz="900" u="sng">
                <a:solidFill>
                  <a:schemeClr val="dk1"/>
                </a:solidFill>
                <a:latin typeface="Calibri"/>
                <a:ea typeface="Calibri"/>
                <a:cs typeface="Calibri"/>
                <a:sym typeface="Calibri"/>
              </a:rPr>
              <a:t>μέτρα) και</a:t>
            </a:r>
            <a:endParaRPr sz="900">
              <a:solidFill>
                <a:schemeClr val="dk1"/>
              </a:solidFill>
              <a:latin typeface="Calibri"/>
              <a:ea typeface="Calibri"/>
              <a:cs typeface="Calibri"/>
              <a:sym typeface="Calibri"/>
            </a:endParaRPr>
          </a:p>
          <a:p>
            <a:pPr marL="0" marR="0" lvl="0" indent="0" algn="l" rtl="0">
              <a:lnSpc>
                <a:spcPct val="100000"/>
              </a:lnSpc>
              <a:spcBef>
                <a:spcPts val="30"/>
              </a:spcBef>
              <a:spcAft>
                <a:spcPts val="0"/>
              </a:spcAft>
              <a:buClr>
                <a:schemeClr val="dk1"/>
              </a:buClr>
              <a:buSzPts val="1100"/>
              <a:buFont typeface="Calibri"/>
              <a:buNone/>
            </a:pPr>
            <a:endParaRPr sz="1100">
              <a:solidFill>
                <a:schemeClr val="dk1"/>
              </a:solidFill>
              <a:latin typeface="Calibri"/>
              <a:ea typeface="Calibri"/>
              <a:cs typeface="Calibri"/>
              <a:sym typeface="Calibri"/>
            </a:endParaRPr>
          </a:p>
          <a:p>
            <a:pPr marL="120014" marR="0" lvl="0" indent="-107314" algn="l" rtl="0">
              <a:lnSpc>
                <a:spcPct val="100000"/>
              </a:lnSpc>
              <a:spcBef>
                <a:spcPts val="0"/>
              </a:spcBef>
              <a:spcAft>
                <a:spcPts val="0"/>
              </a:spcAft>
              <a:buClr>
                <a:schemeClr val="dk1"/>
              </a:buClr>
              <a:buSzPts val="1400"/>
              <a:buFont typeface="Calibri"/>
              <a:buChar char="-"/>
            </a:pPr>
            <a:r>
              <a:rPr lang="en-US" sz="900">
                <a:solidFill>
                  <a:schemeClr val="dk1"/>
                </a:solidFill>
                <a:latin typeface="Calibri"/>
                <a:ea typeface="Calibri"/>
                <a:cs typeface="Calibri"/>
                <a:sym typeface="Calibri"/>
              </a:rPr>
              <a:t>κίνδυνοι ταυτότητας που δεν τους πληρούν.</a:t>
            </a:r>
            <a:endParaRPr sz="9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050">
              <a:solidFill>
                <a:schemeClr val="dk1"/>
              </a:solidFill>
              <a:latin typeface="Calibri"/>
              <a:ea typeface="Calibri"/>
              <a:cs typeface="Calibri"/>
              <a:sym typeface="Calibri"/>
            </a:endParaRPr>
          </a:p>
          <a:p>
            <a:pPr marL="12700" marR="325120" lvl="0" indent="0" algn="l" rtl="0">
              <a:lnSpc>
                <a:spcPct val="100000"/>
              </a:lnSpc>
              <a:spcBef>
                <a:spcPts val="5"/>
              </a:spcBef>
              <a:spcAft>
                <a:spcPts val="0"/>
              </a:spcAft>
              <a:buNone/>
            </a:pPr>
            <a:r>
              <a:rPr lang="en-US" sz="900">
                <a:solidFill>
                  <a:schemeClr val="dk1"/>
                </a:solidFill>
                <a:latin typeface="Calibri"/>
                <a:ea typeface="Calibri"/>
                <a:cs typeface="Calibri"/>
                <a:sym typeface="Calibri"/>
              </a:rPr>
              <a:t>Για τους κινδύνους αυτούς, η οργάνωση πρέπει να προτείνει (προτεινόμενα </a:t>
            </a:r>
            <a:r>
              <a:rPr lang="en-US" sz="900" u="sng">
                <a:solidFill>
                  <a:schemeClr val="dk1"/>
                </a:solidFill>
                <a:latin typeface="Calibri"/>
                <a:ea typeface="Calibri"/>
                <a:cs typeface="Calibri"/>
                <a:sym typeface="Calibri"/>
              </a:rPr>
              <a:t>μέτρακαι</a:t>
            </a:r>
            <a:r>
              <a:rPr lang="en-US" sz="900">
                <a:solidFill>
                  <a:schemeClr val="dk1"/>
                </a:solidFill>
                <a:latin typeface="Calibri"/>
                <a:ea typeface="Calibri"/>
                <a:cs typeface="Calibri"/>
                <a:sym typeface="Calibri"/>
              </a:rPr>
              <a:t> να υλοποιεί  κατάλληλα σχέδια αντιμετώπισης των κινδύνων.</a:t>
            </a:r>
            <a:endParaRPr sz="900">
              <a:solidFill>
                <a:schemeClr val="dk1"/>
              </a:solidFill>
              <a:latin typeface="Calibri"/>
              <a:ea typeface="Calibri"/>
              <a:cs typeface="Calibri"/>
              <a:sym typeface="Calibri"/>
            </a:endParaRPr>
          </a:p>
        </p:txBody>
      </p:sp>
      <p:sp>
        <p:nvSpPr>
          <p:cNvPr id="610" name="Google Shape;610;p29"/>
          <p:cNvSpPr txBox="1"/>
          <p:nvPr/>
        </p:nvSpPr>
        <p:spPr>
          <a:xfrm>
            <a:off x="902969" y="556545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611" name="Google Shape;611;p29"/>
          <p:cNvSpPr txBox="1"/>
          <p:nvPr/>
        </p:nvSpPr>
        <p:spPr>
          <a:xfrm>
            <a:off x="11127105" y="556545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29</a:t>
            </a:r>
            <a:endParaRPr sz="7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pSp>
        <p:nvGrpSpPr>
          <p:cNvPr id="168" name="Google Shape;168;g3cb2559ebe9_0_19"/>
          <p:cNvGrpSpPr/>
          <p:nvPr/>
        </p:nvGrpSpPr>
        <p:grpSpPr>
          <a:xfrm>
            <a:off x="6893242" y="0"/>
            <a:ext cx="5295264" cy="6858000"/>
            <a:chOff x="6893242" y="0"/>
            <a:chExt cx="5295264" cy="6858000"/>
          </a:xfrm>
        </p:grpSpPr>
        <p:sp>
          <p:nvSpPr>
            <p:cNvPr id="169" name="Google Shape;169;g3cb2559ebe9_0_19"/>
            <p:cNvSpPr/>
            <p:nvPr/>
          </p:nvSpPr>
          <p:spPr>
            <a:xfrm>
              <a:off x="6893242" y="0"/>
              <a:ext cx="1818640"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0" name="Google Shape;170;g3cb2559ebe9_0_19"/>
            <p:cNvPicPr preferRelativeResize="0"/>
            <p:nvPr/>
          </p:nvPicPr>
          <p:blipFill rotWithShape="1">
            <a:blip r:embed="rId3">
              <a:alphaModFix/>
            </a:blip>
            <a:srcRect/>
            <a:stretch/>
          </p:blipFill>
          <p:spPr>
            <a:xfrm>
              <a:off x="7163752" y="0"/>
              <a:ext cx="5024754" cy="6858000"/>
            </a:xfrm>
            <a:prstGeom prst="rect">
              <a:avLst/>
            </a:prstGeom>
            <a:noFill/>
            <a:ln>
              <a:noFill/>
            </a:ln>
          </p:spPr>
        </p:pic>
        <p:sp>
          <p:nvSpPr>
            <p:cNvPr id="171" name="Google Shape;171;g3cb2559ebe9_0_19"/>
            <p:cNvSpPr/>
            <p:nvPr/>
          </p:nvSpPr>
          <p:spPr>
            <a:xfrm>
              <a:off x="7377112" y="0"/>
              <a:ext cx="2555240" cy="6858000"/>
            </a:xfrm>
            <a:custGeom>
              <a:avLst/>
              <a:gdLst/>
              <a:ahLst/>
              <a:cxnLst/>
              <a:rect l="l" t="t" r="r" b="b"/>
              <a:pathLst>
                <a:path w="2555240" h="6858000" extrusionOk="0">
                  <a:moveTo>
                    <a:pt x="1541779" y="1537017"/>
                  </a:moveTo>
                  <a:lnTo>
                    <a:pt x="1494472" y="1543685"/>
                  </a:lnTo>
                  <a:lnTo>
                    <a:pt x="1450975" y="1561782"/>
                  </a:lnTo>
                  <a:lnTo>
                    <a:pt x="1413509" y="1590357"/>
                  </a:lnTo>
                  <a:lnTo>
                    <a:pt x="1384300" y="1627822"/>
                  </a:lnTo>
                  <a:lnTo>
                    <a:pt x="1365567" y="1673225"/>
                  </a:lnTo>
                  <a:lnTo>
                    <a:pt x="970915" y="3128645"/>
                  </a:lnTo>
                  <a:lnTo>
                    <a:pt x="0" y="6858000"/>
                  </a:lnTo>
                  <a:lnTo>
                    <a:pt x="26034" y="6858000"/>
                  </a:lnTo>
                  <a:lnTo>
                    <a:pt x="996315" y="3136265"/>
                  </a:lnTo>
                  <a:lnTo>
                    <a:pt x="1390967" y="1680845"/>
                  </a:lnTo>
                  <a:lnTo>
                    <a:pt x="1411922" y="1634807"/>
                  </a:lnTo>
                  <a:lnTo>
                    <a:pt x="1445259" y="1598612"/>
                  </a:lnTo>
                  <a:lnTo>
                    <a:pt x="1487487" y="1574482"/>
                  </a:lnTo>
                  <a:lnTo>
                    <a:pt x="1535429" y="1563687"/>
                  </a:lnTo>
                  <a:lnTo>
                    <a:pt x="1637347" y="1563687"/>
                  </a:lnTo>
                  <a:lnTo>
                    <a:pt x="1625282" y="1556385"/>
                  </a:lnTo>
                  <a:lnTo>
                    <a:pt x="1590992" y="1543685"/>
                  </a:lnTo>
                  <a:lnTo>
                    <a:pt x="1541779" y="1537017"/>
                  </a:lnTo>
                  <a:close/>
                </a:path>
                <a:path w="2555240" h="6858000" extrusionOk="0">
                  <a:moveTo>
                    <a:pt x="1637347" y="1563687"/>
                  </a:moveTo>
                  <a:lnTo>
                    <a:pt x="1535429" y="1563687"/>
                  </a:lnTo>
                  <a:lnTo>
                    <a:pt x="1585912" y="1569085"/>
                  </a:lnTo>
                  <a:lnTo>
                    <a:pt x="1615122" y="1580197"/>
                  </a:lnTo>
                  <a:lnTo>
                    <a:pt x="1663382" y="1617345"/>
                  </a:lnTo>
                  <a:lnTo>
                    <a:pt x="1694497" y="1671320"/>
                  </a:lnTo>
                  <a:lnTo>
                    <a:pt x="1702117" y="1732279"/>
                  </a:lnTo>
                  <a:lnTo>
                    <a:pt x="1696402" y="1763712"/>
                  </a:lnTo>
                  <a:lnTo>
                    <a:pt x="1436687" y="2721610"/>
                  </a:lnTo>
                  <a:lnTo>
                    <a:pt x="1430337" y="2770504"/>
                  </a:lnTo>
                  <a:lnTo>
                    <a:pt x="1437004" y="2817812"/>
                  </a:lnTo>
                  <a:lnTo>
                    <a:pt x="1455102" y="2861310"/>
                  </a:lnTo>
                  <a:lnTo>
                    <a:pt x="1483677" y="2898775"/>
                  </a:lnTo>
                  <a:lnTo>
                    <a:pt x="1521142" y="2927985"/>
                  </a:lnTo>
                  <a:lnTo>
                    <a:pt x="1566862" y="2946717"/>
                  </a:lnTo>
                  <a:lnTo>
                    <a:pt x="1618615" y="2952750"/>
                  </a:lnTo>
                  <a:lnTo>
                    <a:pt x="1668779" y="2944495"/>
                  </a:lnTo>
                  <a:lnTo>
                    <a:pt x="1704022" y="2928302"/>
                  </a:lnTo>
                  <a:lnTo>
                    <a:pt x="1617345" y="2928302"/>
                  </a:lnTo>
                  <a:lnTo>
                    <a:pt x="1573212" y="2922587"/>
                  </a:lnTo>
                  <a:lnTo>
                    <a:pt x="1526857" y="2901632"/>
                  </a:lnTo>
                  <a:lnTo>
                    <a:pt x="1490662" y="2868295"/>
                  </a:lnTo>
                  <a:lnTo>
                    <a:pt x="1466215" y="2826067"/>
                  </a:lnTo>
                  <a:lnTo>
                    <a:pt x="1455737" y="2778125"/>
                  </a:lnTo>
                  <a:lnTo>
                    <a:pt x="1461134" y="2727960"/>
                  </a:lnTo>
                  <a:lnTo>
                    <a:pt x="1720532" y="1770062"/>
                  </a:lnTo>
                  <a:lnTo>
                    <a:pt x="1726565" y="1734502"/>
                  </a:lnTo>
                  <a:lnTo>
                    <a:pt x="1725612" y="1701482"/>
                  </a:lnTo>
                  <a:lnTo>
                    <a:pt x="1725612" y="1698625"/>
                  </a:lnTo>
                  <a:lnTo>
                    <a:pt x="1717675" y="1663700"/>
                  </a:lnTo>
                  <a:lnTo>
                    <a:pt x="1702752" y="1630045"/>
                  </a:lnTo>
                  <a:lnTo>
                    <a:pt x="1682115" y="1600200"/>
                  </a:lnTo>
                  <a:lnTo>
                    <a:pt x="1656079" y="1575435"/>
                  </a:lnTo>
                  <a:lnTo>
                    <a:pt x="1637347" y="1563687"/>
                  </a:lnTo>
                  <a:close/>
                </a:path>
                <a:path w="2555240" h="6858000" extrusionOk="0">
                  <a:moveTo>
                    <a:pt x="2555240" y="0"/>
                  </a:moveTo>
                  <a:lnTo>
                    <a:pt x="2528252" y="0"/>
                  </a:lnTo>
                  <a:lnTo>
                    <a:pt x="2100177" y="1561782"/>
                  </a:lnTo>
                  <a:lnTo>
                    <a:pt x="1757679" y="2837179"/>
                  </a:lnTo>
                  <a:lnTo>
                    <a:pt x="1732915" y="2874962"/>
                  </a:lnTo>
                  <a:lnTo>
                    <a:pt x="1699577" y="2903537"/>
                  </a:lnTo>
                  <a:lnTo>
                    <a:pt x="1660525" y="2921317"/>
                  </a:lnTo>
                  <a:lnTo>
                    <a:pt x="1617345" y="2928302"/>
                  </a:lnTo>
                  <a:lnTo>
                    <a:pt x="1704022" y="2928302"/>
                  </a:lnTo>
                  <a:lnTo>
                    <a:pt x="1714500" y="2923222"/>
                  </a:lnTo>
                  <a:lnTo>
                    <a:pt x="1753234" y="2890202"/>
                  </a:lnTo>
                  <a:lnTo>
                    <a:pt x="1781809" y="2846070"/>
                  </a:lnTo>
                  <a:lnTo>
                    <a:pt x="1781809" y="2844800"/>
                  </a:lnTo>
                  <a:lnTo>
                    <a:pt x="2124392" y="1567814"/>
                  </a:lnTo>
                  <a:lnTo>
                    <a:pt x="255524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g3cb2559ebe9_0_19"/>
            <p:cNvSpPr/>
            <p:nvPr/>
          </p:nvSpPr>
          <p:spPr>
            <a:xfrm>
              <a:off x="7894002" y="5207000"/>
              <a:ext cx="756920" cy="1645284"/>
            </a:xfrm>
            <a:custGeom>
              <a:avLst/>
              <a:gdLst/>
              <a:ahLst/>
              <a:cxnLst/>
              <a:rect l="l" t="t" r="r" b="b"/>
              <a:pathLst>
                <a:path w="756920" h="1645284" extrusionOk="0">
                  <a:moveTo>
                    <a:pt x="578484" y="0"/>
                  </a:moveTo>
                  <a:lnTo>
                    <a:pt x="532447" y="6350"/>
                  </a:lnTo>
                  <a:lnTo>
                    <a:pt x="489902" y="24130"/>
                  </a:lnTo>
                  <a:lnTo>
                    <a:pt x="453707" y="52387"/>
                  </a:lnTo>
                  <a:lnTo>
                    <a:pt x="425132" y="89534"/>
                  </a:lnTo>
                  <a:lnTo>
                    <a:pt x="406717" y="134619"/>
                  </a:lnTo>
                  <a:lnTo>
                    <a:pt x="0" y="1645285"/>
                  </a:lnTo>
                  <a:lnTo>
                    <a:pt x="26352" y="1645285"/>
                  </a:lnTo>
                  <a:lnTo>
                    <a:pt x="430529" y="140969"/>
                  </a:lnTo>
                  <a:lnTo>
                    <a:pt x="450532" y="95250"/>
                  </a:lnTo>
                  <a:lnTo>
                    <a:pt x="482600" y="59690"/>
                  </a:lnTo>
                  <a:lnTo>
                    <a:pt x="523239" y="35559"/>
                  </a:lnTo>
                  <a:lnTo>
                    <a:pt x="569912" y="25400"/>
                  </a:lnTo>
                  <a:lnTo>
                    <a:pt x="662680" y="25400"/>
                  </a:lnTo>
                  <a:lnTo>
                    <a:pt x="625157" y="6350"/>
                  </a:lnTo>
                  <a:lnTo>
                    <a:pt x="578484" y="0"/>
                  </a:lnTo>
                  <a:close/>
                </a:path>
                <a:path w="756920" h="1645284" extrusionOk="0">
                  <a:moveTo>
                    <a:pt x="662680" y="25400"/>
                  </a:moveTo>
                  <a:lnTo>
                    <a:pt x="569912" y="25400"/>
                  </a:lnTo>
                  <a:lnTo>
                    <a:pt x="618807" y="30797"/>
                  </a:lnTo>
                  <a:lnTo>
                    <a:pt x="672782" y="57784"/>
                  </a:lnTo>
                  <a:lnTo>
                    <a:pt x="711517" y="103822"/>
                  </a:lnTo>
                  <a:lnTo>
                    <a:pt x="730884" y="161607"/>
                  </a:lnTo>
                  <a:lnTo>
                    <a:pt x="731837" y="192087"/>
                  </a:lnTo>
                  <a:lnTo>
                    <a:pt x="726757" y="222884"/>
                  </a:lnTo>
                  <a:lnTo>
                    <a:pt x="343852" y="1645285"/>
                  </a:lnTo>
                  <a:lnTo>
                    <a:pt x="370204" y="1645285"/>
                  </a:lnTo>
                  <a:lnTo>
                    <a:pt x="750569" y="229234"/>
                  </a:lnTo>
                  <a:lnTo>
                    <a:pt x="756602" y="193675"/>
                  </a:lnTo>
                  <a:lnTo>
                    <a:pt x="755332" y="158115"/>
                  </a:lnTo>
                  <a:lnTo>
                    <a:pt x="733107" y="91122"/>
                  </a:lnTo>
                  <a:lnTo>
                    <a:pt x="687069" y="37782"/>
                  </a:lnTo>
                  <a:lnTo>
                    <a:pt x="662680" y="2540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3" name="Google Shape;173;g3cb2559ebe9_0_19"/>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74" name="Google Shape;174;g3cb2559ebe9_0_19"/>
          <p:cNvSpPr txBox="1">
            <a:spLocks noGrp="1"/>
          </p:cNvSpPr>
          <p:nvPr>
            <p:ph type="title"/>
          </p:nvPr>
        </p:nvSpPr>
        <p:spPr>
          <a:xfrm>
            <a:off x="875030" y="220979"/>
            <a:ext cx="7531800" cy="82260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Ουσιώδεις αρχές και διαχείριση της ασφάλειας στον  κυβερνοχώρο</a:t>
            </a:r>
            <a:endParaRPr/>
          </a:p>
        </p:txBody>
      </p:sp>
      <p:sp>
        <p:nvSpPr>
          <p:cNvPr id="175" name="Google Shape;175;g3cb2559ebe9_0_19"/>
          <p:cNvSpPr txBox="1"/>
          <p:nvPr/>
        </p:nvSpPr>
        <p:spPr>
          <a:xfrm>
            <a:off x="1323022" y="1492885"/>
            <a:ext cx="3584700" cy="470700"/>
          </a:xfrm>
          <a:prstGeom prst="rect">
            <a:avLst/>
          </a:prstGeom>
          <a:noFill/>
          <a:ln>
            <a:noFill/>
          </a:ln>
        </p:spPr>
        <p:txBody>
          <a:bodyPr spcFirstLastPara="1" wrap="square" lIns="0" tIns="12700" rIns="0" bIns="0" anchor="t" anchorCtr="0">
            <a:spAutoFit/>
          </a:bodyPr>
          <a:lstStyle/>
          <a:p>
            <a:pPr marL="12700" marR="5080" lvl="0" indent="0" algn="l" rtl="0">
              <a:lnSpc>
                <a:spcPct val="138000"/>
              </a:lnSpc>
              <a:spcBef>
                <a:spcPts val="0"/>
              </a:spcBef>
              <a:spcAft>
                <a:spcPts val="0"/>
              </a:spcAft>
              <a:buNone/>
            </a:pPr>
            <a:r>
              <a:rPr lang="en-US" sz="1250">
                <a:solidFill>
                  <a:srgbClr val="7E7E7E"/>
                </a:solidFill>
                <a:latin typeface="Calibri"/>
                <a:ea typeface="Calibri"/>
                <a:cs typeface="Calibri"/>
                <a:sym typeface="Calibri"/>
              </a:rPr>
              <a:t>Στόχοι: Ποιος-Τι-Γιατί πρέπει να το πάρετε αυτό  εκπαίδευση</a:t>
            </a:r>
            <a:endParaRPr sz="1250">
              <a:solidFill>
                <a:schemeClr val="dk1"/>
              </a:solidFill>
              <a:latin typeface="Calibri"/>
              <a:ea typeface="Calibri"/>
              <a:cs typeface="Calibri"/>
              <a:sym typeface="Calibri"/>
            </a:endParaRPr>
          </a:p>
        </p:txBody>
      </p:sp>
      <p:sp>
        <p:nvSpPr>
          <p:cNvPr id="176" name="Google Shape;176;g3cb2559ebe9_0_19"/>
          <p:cNvSpPr txBox="1"/>
          <p:nvPr/>
        </p:nvSpPr>
        <p:spPr>
          <a:xfrm>
            <a:off x="916939" y="2148840"/>
            <a:ext cx="9829200" cy="2613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850" baseline="30000">
                <a:solidFill>
                  <a:srgbClr val="D6791A"/>
                </a:solidFill>
                <a:latin typeface="Calibri"/>
                <a:ea typeface="Calibri"/>
                <a:cs typeface="Calibri"/>
                <a:sym typeface="Calibri"/>
              </a:rPr>
              <a:t>o2. </a:t>
            </a:r>
            <a:r>
              <a:rPr lang="en-US" sz="1300">
                <a:solidFill>
                  <a:srgbClr val="7E7E7E"/>
                </a:solidFill>
                <a:latin typeface="Calibri"/>
                <a:ea typeface="Calibri"/>
                <a:cs typeface="Calibri"/>
                <a:sym typeface="Calibri"/>
              </a:rPr>
              <a:t>Διοικητική υποστήριξη κατάρτισης: Πότε-Πού-Πώς</a:t>
            </a:r>
            <a:endParaRPr sz="1300">
              <a:solidFill>
                <a:schemeClr val="dk1"/>
              </a:solidFill>
              <a:latin typeface="Calibri"/>
              <a:ea typeface="Calibri"/>
              <a:cs typeface="Calibri"/>
              <a:sym typeface="Calibri"/>
            </a:endParaRPr>
          </a:p>
          <a:p>
            <a:pPr marL="12700" marR="6988809" lvl="0" indent="0" algn="l" rtl="0">
              <a:lnSpc>
                <a:spcPct val="139600"/>
              </a:lnSpc>
              <a:spcBef>
                <a:spcPts val="570"/>
              </a:spcBef>
              <a:spcAft>
                <a:spcPts val="0"/>
              </a:spcAft>
              <a:buNone/>
            </a:pPr>
            <a:r>
              <a:rPr lang="en-US" sz="2850" baseline="30000">
                <a:solidFill>
                  <a:srgbClr val="D6791A"/>
                </a:solidFill>
                <a:latin typeface="Calibri"/>
                <a:ea typeface="Calibri"/>
                <a:cs typeface="Calibri"/>
                <a:sym typeface="Calibri"/>
              </a:rPr>
              <a:t>o3. </a:t>
            </a:r>
            <a:r>
              <a:rPr lang="en-US" sz="1300">
                <a:solidFill>
                  <a:srgbClr val="7E7E7E"/>
                </a:solidFill>
                <a:latin typeface="Calibri"/>
                <a:ea typeface="Calibri"/>
                <a:cs typeface="Calibri"/>
                <a:sym typeface="Calibri"/>
              </a:rPr>
              <a:t>Εκμάθηση </a:t>
            </a:r>
            <a:endParaRPr sz="1300">
              <a:solidFill>
                <a:srgbClr val="7E7E7E"/>
              </a:solidFill>
              <a:latin typeface="Calibri"/>
              <a:ea typeface="Calibri"/>
              <a:cs typeface="Calibri"/>
              <a:sym typeface="Calibri"/>
            </a:endParaRPr>
          </a:p>
          <a:p>
            <a:pPr marL="12700" marR="6988809" lvl="0" indent="0" algn="l" rtl="0">
              <a:lnSpc>
                <a:spcPct val="139600"/>
              </a:lnSpc>
              <a:spcBef>
                <a:spcPts val="570"/>
              </a:spcBef>
              <a:spcAft>
                <a:spcPts val="0"/>
              </a:spcAft>
              <a:buNone/>
            </a:pPr>
            <a:r>
              <a:rPr lang="en-US" sz="2850" baseline="30000">
                <a:solidFill>
                  <a:srgbClr val="D6791A"/>
                </a:solidFill>
                <a:latin typeface="Calibri"/>
                <a:ea typeface="Calibri"/>
                <a:cs typeface="Calibri"/>
                <a:sym typeface="Calibri"/>
              </a:rPr>
              <a:t>o4. </a:t>
            </a:r>
            <a:r>
              <a:rPr lang="en-US" sz="1300">
                <a:solidFill>
                  <a:srgbClr val="7E7E7E"/>
                </a:solidFill>
                <a:latin typeface="Calibri"/>
                <a:ea typeface="Calibri"/>
                <a:cs typeface="Calibri"/>
                <a:sym typeface="Calibri"/>
              </a:rPr>
              <a:t>Περιγράμματα  κατάρτισης </a:t>
            </a:r>
            <a:r>
              <a:rPr lang="en-US" sz="2850" baseline="30000">
                <a:solidFill>
                  <a:srgbClr val="D6791A"/>
                </a:solidFill>
                <a:latin typeface="Calibri"/>
                <a:ea typeface="Calibri"/>
                <a:cs typeface="Calibri"/>
                <a:sym typeface="Calibri"/>
              </a:rPr>
              <a:t>o5. </a:t>
            </a:r>
            <a:r>
              <a:rPr lang="en-US" sz="1300">
                <a:solidFill>
                  <a:srgbClr val="7E7E7E"/>
                </a:solidFill>
                <a:latin typeface="Calibri"/>
                <a:ea typeface="Calibri"/>
                <a:cs typeface="Calibri"/>
                <a:sym typeface="Calibri"/>
              </a:rPr>
              <a:t>Λεπτομέρειες  ασκήσεων</a:t>
            </a:r>
            <a:endParaRPr sz="1300">
              <a:solidFill>
                <a:schemeClr val="dk1"/>
              </a:solidFill>
              <a:latin typeface="Calibri"/>
              <a:ea typeface="Calibri"/>
              <a:cs typeface="Calibri"/>
              <a:sym typeface="Calibri"/>
            </a:endParaRPr>
          </a:p>
          <a:p>
            <a:pPr marL="12700" marR="6988809" lvl="0" indent="0" algn="l" rtl="0">
              <a:lnSpc>
                <a:spcPct val="139600"/>
              </a:lnSpc>
              <a:spcBef>
                <a:spcPts val="570"/>
              </a:spcBef>
              <a:spcAft>
                <a:spcPts val="0"/>
              </a:spcAft>
              <a:buNone/>
            </a:pPr>
            <a:r>
              <a:rPr lang="en-US" sz="2850" baseline="30000">
                <a:solidFill>
                  <a:srgbClr val="D6791A"/>
                </a:solidFill>
                <a:latin typeface="Calibri"/>
                <a:ea typeface="Calibri"/>
                <a:cs typeface="Calibri"/>
                <a:sym typeface="Calibri"/>
              </a:rPr>
              <a:t>o6. </a:t>
            </a:r>
            <a:r>
              <a:rPr lang="en-US" sz="1300">
                <a:solidFill>
                  <a:srgbClr val="7E7E7E"/>
                </a:solidFill>
                <a:latin typeface="Calibri"/>
                <a:ea typeface="Calibri"/>
                <a:cs typeface="Calibri"/>
                <a:sym typeface="Calibri"/>
              </a:rPr>
              <a:t>Πρακτικές πληροφορίες </a:t>
            </a:r>
            <a:endParaRPr sz="1300">
              <a:solidFill>
                <a:schemeClr val="dk1"/>
              </a:solidFill>
              <a:latin typeface="Calibri"/>
              <a:ea typeface="Calibri"/>
              <a:cs typeface="Calibri"/>
              <a:sym typeface="Calibri"/>
            </a:endParaRPr>
          </a:p>
        </p:txBody>
      </p:sp>
      <p:sp>
        <p:nvSpPr>
          <p:cNvPr id="177" name="Google Shape;177;g3cb2559ebe9_0_19"/>
          <p:cNvSpPr txBox="1"/>
          <p:nvPr/>
        </p:nvSpPr>
        <p:spPr>
          <a:xfrm>
            <a:off x="901064" y="4305617"/>
            <a:ext cx="4045500" cy="7170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850" baseline="30000">
                <a:solidFill>
                  <a:srgbClr val="D6791A"/>
                </a:solidFill>
                <a:latin typeface="Calibri"/>
                <a:ea typeface="Calibri"/>
                <a:cs typeface="Calibri"/>
                <a:sym typeface="Calibri"/>
              </a:rPr>
              <a:t>o7. </a:t>
            </a:r>
            <a:r>
              <a:rPr lang="en-US" sz="1300">
                <a:solidFill>
                  <a:srgbClr val="7E7E7E"/>
                </a:solidFill>
                <a:latin typeface="Calibri"/>
                <a:ea typeface="Calibri"/>
                <a:cs typeface="Calibri"/>
                <a:sym typeface="Calibri"/>
              </a:rPr>
              <a:t>Πληροφορίες εγγραφής και επαφές</a:t>
            </a:r>
            <a:endParaRPr sz="1300">
              <a:solidFill>
                <a:schemeClr val="dk1"/>
              </a:solidFill>
              <a:latin typeface="Calibri"/>
              <a:ea typeface="Calibri"/>
              <a:cs typeface="Calibri"/>
              <a:sym typeface="Calibri"/>
            </a:endParaRPr>
          </a:p>
          <a:p>
            <a:pPr marL="13970" marR="0" lvl="0" indent="0" algn="l" rtl="0">
              <a:lnSpc>
                <a:spcPct val="100000"/>
              </a:lnSpc>
              <a:spcBef>
                <a:spcPts val="123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78" name="Google Shape;178;g3cb2559ebe9_0_19"/>
          <p:cNvSpPr txBox="1"/>
          <p:nvPr/>
        </p:nvSpPr>
        <p:spPr>
          <a:xfrm>
            <a:off x="11239500" y="4751704"/>
            <a:ext cx="75600" cy="120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3</a:t>
            </a:r>
            <a:endParaRPr sz="700">
              <a:solidFill>
                <a:schemeClr val="dk1"/>
              </a:solidFill>
              <a:latin typeface="Calibri"/>
              <a:ea typeface="Calibri"/>
              <a:cs typeface="Calibri"/>
              <a:sym typeface="Calibri"/>
            </a:endParaRPr>
          </a:p>
        </p:txBody>
      </p:sp>
      <p:sp>
        <p:nvSpPr>
          <p:cNvPr id="179" name="Google Shape;179;g3cb2559ebe9_0_19"/>
          <p:cNvSpPr txBox="1"/>
          <p:nvPr/>
        </p:nvSpPr>
        <p:spPr>
          <a:xfrm>
            <a:off x="917575" y="1624329"/>
            <a:ext cx="376500" cy="3054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900">
                <a:solidFill>
                  <a:srgbClr val="D6791A"/>
                </a:solidFill>
                <a:latin typeface="Calibri"/>
                <a:ea typeface="Calibri"/>
                <a:cs typeface="Calibri"/>
                <a:sym typeface="Calibri"/>
              </a:rPr>
              <a:t>o1.</a:t>
            </a:r>
            <a:endParaRPr sz="19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grpSp>
        <p:nvGrpSpPr>
          <p:cNvPr id="616" name="Google Shape;616;p30"/>
          <p:cNvGrpSpPr/>
          <p:nvPr/>
        </p:nvGrpSpPr>
        <p:grpSpPr>
          <a:xfrm>
            <a:off x="6893242" y="0"/>
            <a:ext cx="5295265" cy="6858000"/>
            <a:chOff x="6893242" y="0"/>
            <a:chExt cx="5295265" cy="6858000"/>
          </a:xfrm>
        </p:grpSpPr>
        <p:sp>
          <p:nvSpPr>
            <p:cNvPr id="617" name="Google Shape;617;p3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30"/>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19" name="Google Shape;619;p30"/>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620" name="Google Shape;620;p30"/>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621" name="Google Shape;621;p30"/>
          <p:cNvSpPr txBox="1">
            <a:spLocks noGrp="1"/>
          </p:cNvSpPr>
          <p:nvPr>
            <p:ph type="title"/>
          </p:nvPr>
        </p:nvSpPr>
        <p:spPr>
          <a:xfrm>
            <a:off x="875030" y="1214120"/>
            <a:ext cx="173482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ISO 27001 Α</a:t>
            </a:r>
            <a:endParaRPr/>
          </a:p>
        </p:txBody>
      </p:sp>
      <p:sp>
        <p:nvSpPr>
          <p:cNvPr id="622" name="Google Shape;622;p30"/>
          <p:cNvSpPr txBox="1"/>
          <p:nvPr/>
        </p:nvSpPr>
        <p:spPr>
          <a:xfrm>
            <a:off x="875030" y="2110740"/>
            <a:ext cx="5543550" cy="1795145"/>
          </a:xfrm>
          <a:prstGeom prst="rect">
            <a:avLst/>
          </a:prstGeom>
          <a:noFill/>
          <a:ln>
            <a:noFill/>
          </a:ln>
        </p:spPr>
        <p:txBody>
          <a:bodyPr spcFirstLastPara="1" wrap="square" lIns="0" tIns="12700" rIns="0" bIns="0" anchor="t" anchorCtr="0">
            <a:spAutoFit/>
          </a:bodyPr>
          <a:lstStyle/>
          <a:p>
            <a:pPr marL="12700" marR="9144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Μετά από αυτή τη διαδικασία, οι οργανώσεις καλούνται να συγκρίνουν τα υφιστάμενα και  προτεινόμενα μέτρα με έναν κατάλογο ελέγχων ασφάλειας πληροφοριών που μπορεί να  χρησιμοποιηθεί ως σημείο αναφοράς, προκειμένου να διαπιστωθεί έχει παραλειφθεί κάτι αναγκαίο.</a:t>
            </a:r>
            <a:endParaRPr sz="9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150">
              <a:solidFill>
                <a:schemeClr val="dk1"/>
              </a:solidFill>
              <a:latin typeface="Calibri"/>
              <a:ea typeface="Calibri"/>
              <a:cs typeface="Calibri"/>
              <a:sym typeface="Calibri"/>
            </a:endParaRPr>
          </a:p>
          <a:p>
            <a:pPr marL="12700" marR="103504"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Ως έλεγχος ορίζεται ένα μέτρο που τροποποιεί ή διατηρεί τον κίνδυνο. Ορισμένοι από τους ελέγχους  είναι έλεγχοι που τροποποιούν τον κίνδυνο, ενώ άλλοι ελέγχουν τη συντήρηση του κινδύνου.</a:t>
            </a:r>
            <a:endParaRPr sz="900">
              <a:solidFill>
                <a:schemeClr val="dk1"/>
              </a:solidFill>
              <a:latin typeface="Calibri"/>
              <a:ea typeface="Calibri"/>
              <a:cs typeface="Calibri"/>
              <a:sym typeface="Calibri"/>
            </a:endParaRPr>
          </a:p>
          <a:p>
            <a:pPr marL="0" marR="0" lvl="0" indent="0" algn="l" rtl="0">
              <a:lnSpc>
                <a:spcPct val="100000"/>
              </a:lnSpc>
              <a:spcBef>
                <a:spcPts val="55"/>
              </a:spcBef>
              <a:spcAft>
                <a:spcPts val="0"/>
              </a:spcAft>
              <a:buNone/>
            </a:pPr>
            <a:endParaRPr sz="110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Μια πολιτική ασφάλειας πληροφοριών, για παράδειγμα, μπορεί μόνο να συντηρήσει τον κίνδυνο, ενώ  η συμμόρφωση με την πολιτική ασφάλειας πληροφοριών μπορεί να τροποποιήσει τον κίνδυνο.</a:t>
            </a:r>
            <a:endParaRPr sz="900">
              <a:solidFill>
                <a:schemeClr val="dk1"/>
              </a:solidFill>
              <a:latin typeface="Calibri"/>
              <a:ea typeface="Calibri"/>
              <a:cs typeface="Calibri"/>
              <a:sym typeface="Calibri"/>
            </a:endParaRPr>
          </a:p>
          <a:p>
            <a:pPr marL="12700" marR="0" lvl="0" indent="0" algn="l" rtl="0">
              <a:lnSpc>
                <a:spcPct val="118888"/>
              </a:lnSpc>
              <a:spcBef>
                <a:spcPts val="0"/>
              </a:spcBef>
              <a:spcAft>
                <a:spcPts val="0"/>
              </a:spcAft>
              <a:buNone/>
            </a:pPr>
            <a:r>
              <a:rPr lang="en-US" sz="900">
                <a:solidFill>
                  <a:schemeClr val="dk1"/>
                </a:solidFill>
                <a:latin typeface="Calibri"/>
                <a:ea typeface="Calibri"/>
                <a:cs typeface="Calibri"/>
                <a:sym typeface="Calibri"/>
              </a:rPr>
              <a:t>Επιπλέον, ορισμένοι έλεγχοι περιγράφουν το ίδιο γενικό μέτρο σε διαφορετικά πλαίσια κινδύνου.</a:t>
            </a:r>
            <a:endParaRPr sz="9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150">
              <a:solidFill>
                <a:schemeClr val="dk1"/>
              </a:solidFill>
              <a:latin typeface="Calibri"/>
              <a:ea typeface="Calibri"/>
              <a:cs typeface="Calibri"/>
              <a:sym typeface="Calibri"/>
            </a:endParaRPr>
          </a:p>
          <a:p>
            <a:pPr marL="1986279"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[ορισμός του ελέγχου από το ISO:2018]</a:t>
            </a:r>
            <a:endParaRPr sz="900">
              <a:solidFill>
                <a:schemeClr val="dk1"/>
              </a:solidFill>
              <a:latin typeface="Calibri"/>
              <a:ea typeface="Calibri"/>
              <a:cs typeface="Calibri"/>
              <a:sym typeface="Calibri"/>
            </a:endParaRPr>
          </a:p>
        </p:txBody>
      </p:sp>
      <p:sp>
        <p:nvSpPr>
          <p:cNvPr id="623" name="Google Shape;623;p30"/>
          <p:cNvSpPr txBox="1"/>
          <p:nvPr/>
        </p:nvSpPr>
        <p:spPr>
          <a:xfrm>
            <a:off x="902969" y="482536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624" name="Google Shape;624;p30"/>
          <p:cNvSpPr txBox="1"/>
          <p:nvPr/>
        </p:nvSpPr>
        <p:spPr>
          <a:xfrm>
            <a:off x="11189652" y="4825365"/>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30</a:t>
            </a:r>
            <a:endParaRPr sz="7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31"/>
          <p:cNvSpPr txBox="1">
            <a:spLocks noGrp="1"/>
          </p:cNvSpPr>
          <p:nvPr>
            <p:ph type="title"/>
          </p:nvPr>
        </p:nvSpPr>
        <p:spPr>
          <a:xfrm>
            <a:off x="875030" y="1214120"/>
            <a:ext cx="173482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ISO 27001 Α</a:t>
            </a:r>
            <a:endParaRPr/>
          </a:p>
        </p:txBody>
      </p:sp>
      <p:sp>
        <p:nvSpPr>
          <p:cNvPr id="630" name="Google Shape;630;p31"/>
          <p:cNvSpPr txBox="1"/>
          <p:nvPr/>
        </p:nvSpPr>
        <p:spPr>
          <a:xfrm>
            <a:off x="875030" y="2110740"/>
            <a:ext cx="5543550" cy="1795145"/>
          </a:xfrm>
          <a:prstGeom prst="rect">
            <a:avLst/>
          </a:prstGeom>
          <a:noFill/>
          <a:ln>
            <a:noFill/>
          </a:ln>
        </p:spPr>
        <p:txBody>
          <a:bodyPr spcFirstLastPara="1" wrap="square" lIns="0" tIns="12700" rIns="0" bIns="0" anchor="t" anchorCtr="0">
            <a:spAutoFit/>
          </a:bodyPr>
          <a:lstStyle/>
          <a:p>
            <a:pPr marL="12700" marR="9144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Μετά από αυτή τη διαδικασία, οι οργανώσεις καλούνται να συγκρίνουν τα υφιστάμενα και  προτεινόμενα μέτρα με έναν κατάλογο ελέγχων ασφάλειας πληροφοριών που μπορεί να  χρησιμοποιηθεί ως σημείο αναφοράς, προκειμένου να διαπιστωθεί έχει παραλειφθεί κάτι αναγκαίο.</a:t>
            </a:r>
            <a:endParaRPr sz="9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150">
              <a:solidFill>
                <a:schemeClr val="dk1"/>
              </a:solidFill>
              <a:latin typeface="Calibri"/>
              <a:ea typeface="Calibri"/>
              <a:cs typeface="Calibri"/>
              <a:sym typeface="Calibri"/>
            </a:endParaRPr>
          </a:p>
          <a:p>
            <a:pPr marL="12700" marR="103504"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Ως έλεγχος ορίζεται ένα μέτρο που τροποποιεί ή διατηρεί τον κίνδυνο. Ορισμένοι από τους ελέγχους  είναι έλεγχοι που τροποποιούν τον κίνδυνο, ενώ άλλοι διατηρούν τον κίνδυνο.</a:t>
            </a:r>
            <a:endParaRPr sz="900">
              <a:solidFill>
                <a:schemeClr val="dk1"/>
              </a:solidFill>
              <a:latin typeface="Calibri"/>
              <a:ea typeface="Calibri"/>
              <a:cs typeface="Calibri"/>
              <a:sym typeface="Calibri"/>
            </a:endParaRPr>
          </a:p>
          <a:p>
            <a:pPr marL="0" marR="0" lvl="0" indent="0" algn="l" rtl="0">
              <a:lnSpc>
                <a:spcPct val="100000"/>
              </a:lnSpc>
              <a:spcBef>
                <a:spcPts val="55"/>
              </a:spcBef>
              <a:spcAft>
                <a:spcPts val="0"/>
              </a:spcAft>
              <a:buNone/>
            </a:pPr>
            <a:endParaRPr sz="110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Μια πολιτική ασφάλειας πληροφοριών, για παράδειγμα, μπορεί μόνο να συντηρήσει τον κίνδυνο, ενώ  η συμμόρφωση με την πολιτική ασφάλειας πληροφοριών μπορεί να τροποποιήσει τον κίνδυνο.</a:t>
            </a:r>
            <a:endParaRPr sz="900">
              <a:solidFill>
                <a:schemeClr val="dk1"/>
              </a:solidFill>
              <a:latin typeface="Calibri"/>
              <a:ea typeface="Calibri"/>
              <a:cs typeface="Calibri"/>
              <a:sym typeface="Calibri"/>
            </a:endParaRPr>
          </a:p>
          <a:p>
            <a:pPr marL="12700" marR="0" lvl="0" indent="0" algn="l" rtl="0">
              <a:lnSpc>
                <a:spcPct val="118888"/>
              </a:lnSpc>
              <a:spcBef>
                <a:spcPts val="0"/>
              </a:spcBef>
              <a:spcAft>
                <a:spcPts val="0"/>
              </a:spcAft>
              <a:buNone/>
            </a:pPr>
            <a:r>
              <a:rPr lang="en-US" sz="900">
                <a:solidFill>
                  <a:schemeClr val="dk1"/>
                </a:solidFill>
                <a:latin typeface="Calibri"/>
                <a:ea typeface="Calibri"/>
                <a:cs typeface="Calibri"/>
                <a:sym typeface="Calibri"/>
              </a:rPr>
              <a:t>Επιπλέον, ορισμένοι έλεγχοι περιγράφουν το ίδιο γενικό μέτρο σε διαφορετικά πλαίσια κινδύνου.</a:t>
            </a:r>
            <a:endParaRPr sz="90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150">
              <a:solidFill>
                <a:schemeClr val="dk1"/>
              </a:solidFill>
              <a:latin typeface="Calibri"/>
              <a:ea typeface="Calibri"/>
              <a:cs typeface="Calibri"/>
              <a:sym typeface="Calibri"/>
            </a:endParaRPr>
          </a:p>
          <a:p>
            <a:pPr marL="1986279"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[ορισμός του ελέγχου από το ISO:2018]</a:t>
            </a:r>
            <a:endParaRPr sz="900">
              <a:solidFill>
                <a:schemeClr val="dk1"/>
              </a:solidFill>
              <a:latin typeface="Calibri"/>
              <a:ea typeface="Calibri"/>
              <a:cs typeface="Calibri"/>
              <a:sym typeface="Calibri"/>
            </a:endParaRPr>
          </a:p>
        </p:txBody>
      </p:sp>
      <p:sp>
        <p:nvSpPr>
          <p:cNvPr id="631" name="Google Shape;631;p31"/>
          <p:cNvSpPr txBox="1"/>
          <p:nvPr/>
        </p:nvSpPr>
        <p:spPr>
          <a:xfrm>
            <a:off x="902969" y="482536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632" name="Google Shape;632;p31"/>
          <p:cNvSpPr/>
          <p:nvPr/>
        </p:nvSpPr>
        <p:spPr>
          <a:xfrm>
            <a:off x="6893242" y="0"/>
            <a:ext cx="1818639" cy="6858000"/>
          </a:xfrm>
          <a:custGeom>
            <a:avLst/>
            <a:gdLst/>
            <a:ahLst/>
            <a:cxnLst/>
            <a:rect l="l" t="t" r="r" b="b"/>
            <a:pathLst>
              <a:path w="1818640" h="6858000" extrusionOk="0">
                <a:moveTo>
                  <a:pt x="0" y="6857999"/>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31"/>
          <p:cNvSpPr txBox="1"/>
          <p:nvPr/>
        </p:nvSpPr>
        <p:spPr>
          <a:xfrm>
            <a:off x="11127422" y="4871720"/>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31</a:t>
            </a:r>
            <a:endParaRPr sz="700">
              <a:solidFill>
                <a:schemeClr val="dk1"/>
              </a:solidFill>
              <a:latin typeface="Calibri"/>
              <a:ea typeface="Calibri"/>
              <a:cs typeface="Calibri"/>
              <a:sym typeface="Calibri"/>
            </a:endParaRPr>
          </a:p>
        </p:txBody>
      </p:sp>
      <p:pic>
        <p:nvPicPr>
          <p:cNvPr id="634" name="Google Shape;634;p31"/>
          <p:cNvPicPr preferRelativeResize="0"/>
          <p:nvPr/>
        </p:nvPicPr>
        <p:blipFill rotWithShape="1">
          <a:blip r:embed="rId3">
            <a:alphaModFix/>
          </a:blip>
          <a:srcRect/>
          <a:stretch/>
        </p:blipFill>
        <p:spPr>
          <a:xfrm>
            <a:off x="7903209" y="988694"/>
            <a:ext cx="4285615" cy="4880292"/>
          </a:xfrm>
          <a:prstGeom prst="rect">
            <a:avLst/>
          </a:prstGeom>
          <a:noFill/>
          <a:ln>
            <a:noFill/>
          </a:ln>
        </p:spPr>
      </p:pic>
      <p:grpSp>
        <p:nvGrpSpPr>
          <p:cNvPr id="635" name="Google Shape;635;p31"/>
          <p:cNvGrpSpPr/>
          <p:nvPr/>
        </p:nvGrpSpPr>
        <p:grpSpPr>
          <a:xfrm>
            <a:off x="7163752" y="0"/>
            <a:ext cx="5024755" cy="6858000"/>
            <a:chOff x="7163752" y="0"/>
            <a:chExt cx="5024755" cy="6858000"/>
          </a:xfrm>
        </p:grpSpPr>
        <p:sp>
          <p:nvSpPr>
            <p:cNvPr id="636" name="Google Shape;636;p31"/>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37" name="Google Shape;637;p31"/>
            <p:cNvPicPr preferRelativeResize="0"/>
            <p:nvPr/>
          </p:nvPicPr>
          <p:blipFill rotWithShape="1">
            <a:blip r:embed="rId4">
              <a:alphaModFix/>
            </a:blip>
            <a:srcRect/>
            <a:stretch/>
          </p:blipFill>
          <p:spPr>
            <a:xfrm>
              <a:off x="7549515" y="6167437"/>
              <a:ext cx="3294062" cy="612140"/>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grpSp>
        <p:nvGrpSpPr>
          <p:cNvPr id="642" name="Google Shape;642;p32"/>
          <p:cNvGrpSpPr/>
          <p:nvPr/>
        </p:nvGrpSpPr>
        <p:grpSpPr>
          <a:xfrm>
            <a:off x="1114107" y="0"/>
            <a:ext cx="9729470" cy="6858000"/>
            <a:chOff x="1114107" y="0"/>
            <a:chExt cx="9729470" cy="6858000"/>
          </a:xfrm>
        </p:grpSpPr>
        <p:sp>
          <p:nvSpPr>
            <p:cNvPr id="643" name="Google Shape;643;p3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44" name="Google Shape;644;p32"/>
            <p:cNvPicPr preferRelativeResize="0"/>
            <p:nvPr/>
          </p:nvPicPr>
          <p:blipFill rotWithShape="1">
            <a:blip r:embed="rId3">
              <a:alphaModFix/>
            </a:blip>
            <a:srcRect/>
            <a:stretch/>
          </p:blipFill>
          <p:spPr>
            <a:xfrm>
              <a:off x="1114107" y="1432560"/>
              <a:ext cx="9003030" cy="371157"/>
            </a:xfrm>
            <a:prstGeom prst="rect">
              <a:avLst/>
            </a:prstGeom>
            <a:noFill/>
            <a:ln>
              <a:noFill/>
            </a:ln>
          </p:spPr>
        </p:pic>
        <p:pic>
          <p:nvPicPr>
            <p:cNvPr id="645" name="Google Shape;645;p32"/>
            <p:cNvPicPr preferRelativeResize="0"/>
            <p:nvPr/>
          </p:nvPicPr>
          <p:blipFill rotWithShape="1">
            <a:blip r:embed="rId4">
              <a:alphaModFix/>
            </a:blip>
            <a:srcRect/>
            <a:stretch/>
          </p:blipFill>
          <p:spPr>
            <a:xfrm>
              <a:off x="1114107" y="1901825"/>
              <a:ext cx="2120582" cy="910589"/>
            </a:xfrm>
            <a:prstGeom prst="rect">
              <a:avLst/>
            </a:prstGeom>
            <a:noFill/>
            <a:ln>
              <a:noFill/>
            </a:ln>
          </p:spPr>
        </p:pic>
        <p:pic>
          <p:nvPicPr>
            <p:cNvPr id="646" name="Google Shape;646;p32"/>
            <p:cNvPicPr preferRelativeResize="0"/>
            <p:nvPr/>
          </p:nvPicPr>
          <p:blipFill rotWithShape="1">
            <a:blip r:embed="rId5">
              <a:alphaModFix/>
            </a:blip>
            <a:srcRect/>
            <a:stretch/>
          </p:blipFill>
          <p:spPr>
            <a:xfrm>
              <a:off x="1114107" y="2910839"/>
              <a:ext cx="2120582" cy="910590"/>
            </a:xfrm>
            <a:prstGeom prst="rect">
              <a:avLst/>
            </a:prstGeom>
            <a:noFill/>
            <a:ln>
              <a:noFill/>
            </a:ln>
          </p:spPr>
        </p:pic>
        <p:pic>
          <p:nvPicPr>
            <p:cNvPr id="647" name="Google Shape;647;p32"/>
            <p:cNvPicPr preferRelativeResize="0"/>
            <p:nvPr/>
          </p:nvPicPr>
          <p:blipFill rotWithShape="1">
            <a:blip r:embed="rId4">
              <a:alphaModFix/>
            </a:blip>
            <a:srcRect/>
            <a:stretch/>
          </p:blipFill>
          <p:spPr>
            <a:xfrm>
              <a:off x="1114107" y="3919854"/>
              <a:ext cx="2120582" cy="910590"/>
            </a:xfrm>
            <a:prstGeom prst="rect">
              <a:avLst/>
            </a:prstGeom>
            <a:noFill/>
            <a:ln>
              <a:noFill/>
            </a:ln>
          </p:spPr>
        </p:pic>
        <p:pic>
          <p:nvPicPr>
            <p:cNvPr id="648" name="Google Shape;648;p32"/>
            <p:cNvPicPr preferRelativeResize="0"/>
            <p:nvPr/>
          </p:nvPicPr>
          <p:blipFill rotWithShape="1">
            <a:blip r:embed="rId4">
              <a:alphaModFix/>
            </a:blip>
            <a:srcRect/>
            <a:stretch/>
          </p:blipFill>
          <p:spPr>
            <a:xfrm>
              <a:off x="1114107" y="4928552"/>
              <a:ext cx="2120582" cy="910590"/>
            </a:xfrm>
            <a:prstGeom prst="rect">
              <a:avLst/>
            </a:prstGeom>
            <a:noFill/>
            <a:ln>
              <a:noFill/>
            </a:ln>
          </p:spPr>
        </p:pic>
        <p:pic>
          <p:nvPicPr>
            <p:cNvPr id="649" name="Google Shape;649;p32"/>
            <p:cNvPicPr preferRelativeResize="0"/>
            <p:nvPr/>
          </p:nvPicPr>
          <p:blipFill rotWithShape="1">
            <a:blip r:embed="rId6">
              <a:alphaModFix/>
            </a:blip>
            <a:srcRect/>
            <a:stretch/>
          </p:blipFill>
          <p:spPr>
            <a:xfrm>
              <a:off x="3407727" y="1901825"/>
              <a:ext cx="2120582" cy="910589"/>
            </a:xfrm>
            <a:prstGeom prst="rect">
              <a:avLst/>
            </a:prstGeom>
            <a:noFill/>
            <a:ln>
              <a:noFill/>
            </a:ln>
          </p:spPr>
        </p:pic>
        <p:pic>
          <p:nvPicPr>
            <p:cNvPr id="650" name="Google Shape;650;p32"/>
            <p:cNvPicPr preferRelativeResize="0"/>
            <p:nvPr/>
          </p:nvPicPr>
          <p:blipFill rotWithShape="1">
            <a:blip r:embed="rId7">
              <a:alphaModFix/>
            </a:blip>
            <a:srcRect/>
            <a:stretch/>
          </p:blipFill>
          <p:spPr>
            <a:xfrm>
              <a:off x="3407727" y="2910839"/>
              <a:ext cx="2120582" cy="910590"/>
            </a:xfrm>
            <a:prstGeom prst="rect">
              <a:avLst/>
            </a:prstGeom>
            <a:noFill/>
            <a:ln>
              <a:noFill/>
            </a:ln>
          </p:spPr>
        </p:pic>
        <p:pic>
          <p:nvPicPr>
            <p:cNvPr id="651" name="Google Shape;651;p32"/>
            <p:cNvPicPr preferRelativeResize="0"/>
            <p:nvPr/>
          </p:nvPicPr>
          <p:blipFill rotWithShape="1">
            <a:blip r:embed="rId6">
              <a:alphaModFix/>
            </a:blip>
            <a:srcRect/>
            <a:stretch/>
          </p:blipFill>
          <p:spPr>
            <a:xfrm>
              <a:off x="3407727" y="3919854"/>
              <a:ext cx="2120582" cy="910590"/>
            </a:xfrm>
            <a:prstGeom prst="rect">
              <a:avLst/>
            </a:prstGeom>
            <a:noFill/>
            <a:ln>
              <a:noFill/>
            </a:ln>
          </p:spPr>
        </p:pic>
        <p:pic>
          <p:nvPicPr>
            <p:cNvPr id="652" name="Google Shape;652;p32"/>
            <p:cNvPicPr preferRelativeResize="0"/>
            <p:nvPr/>
          </p:nvPicPr>
          <p:blipFill rotWithShape="1">
            <a:blip r:embed="rId6">
              <a:alphaModFix/>
            </a:blip>
            <a:srcRect/>
            <a:stretch/>
          </p:blipFill>
          <p:spPr>
            <a:xfrm>
              <a:off x="5701347" y="1901825"/>
              <a:ext cx="2122169" cy="910589"/>
            </a:xfrm>
            <a:prstGeom prst="rect">
              <a:avLst/>
            </a:prstGeom>
            <a:noFill/>
            <a:ln>
              <a:noFill/>
            </a:ln>
          </p:spPr>
        </p:pic>
        <p:pic>
          <p:nvPicPr>
            <p:cNvPr id="653" name="Google Shape;653;p32"/>
            <p:cNvPicPr preferRelativeResize="0"/>
            <p:nvPr/>
          </p:nvPicPr>
          <p:blipFill rotWithShape="1">
            <a:blip r:embed="rId7">
              <a:alphaModFix/>
            </a:blip>
            <a:srcRect/>
            <a:stretch/>
          </p:blipFill>
          <p:spPr>
            <a:xfrm>
              <a:off x="5701347" y="2910839"/>
              <a:ext cx="2122169" cy="910590"/>
            </a:xfrm>
            <a:prstGeom prst="rect">
              <a:avLst/>
            </a:prstGeom>
            <a:noFill/>
            <a:ln>
              <a:noFill/>
            </a:ln>
          </p:spPr>
        </p:pic>
        <p:pic>
          <p:nvPicPr>
            <p:cNvPr id="654" name="Google Shape;654;p32"/>
            <p:cNvPicPr preferRelativeResize="0"/>
            <p:nvPr/>
          </p:nvPicPr>
          <p:blipFill rotWithShape="1">
            <a:blip r:embed="rId6">
              <a:alphaModFix/>
            </a:blip>
            <a:srcRect/>
            <a:stretch/>
          </p:blipFill>
          <p:spPr>
            <a:xfrm>
              <a:off x="5701347" y="3919854"/>
              <a:ext cx="2122169" cy="910590"/>
            </a:xfrm>
            <a:prstGeom prst="rect">
              <a:avLst/>
            </a:prstGeom>
            <a:noFill/>
            <a:ln>
              <a:noFill/>
            </a:ln>
          </p:spPr>
        </p:pic>
        <p:pic>
          <p:nvPicPr>
            <p:cNvPr id="655" name="Google Shape;655;p32"/>
            <p:cNvPicPr preferRelativeResize="0"/>
            <p:nvPr/>
          </p:nvPicPr>
          <p:blipFill rotWithShape="1">
            <a:blip r:embed="rId6">
              <a:alphaModFix/>
            </a:blip>
            <a:srcRect/>
            <a:stretch/>
          </p:blipFill>
          <p:spPr>
            <a:xfrm>
              <a:off x="5701347" y="4928552"/>
              <a:ext cx="2122169" cy="910590"/>
            </a:xfrm>
            <a:prstGeom prst="rect">
              <a:avLst/>
            </a:prstGeom>
            <a:noFill/>
            <a:ln>
              <a:noFill/>
            </a:ln>
          </p:spPr>
        </p:pic>
        <p:pic>
          <p:nvPicPr>
            <p:cNvPr id="656" name="Google Shape;656;p32"/>
            <p:cNvPicPr preferRelativeResize="0"/>
            <p:nvPr/>
          </p:nvPicPr>
          <p:blipFill rotWithShape="1">
            <a:blip r:embed="rId8">
              <a:alphaModFix/>
            </a:blip>
            <a:srcRect/>
            <a:stretch/>
          </p:blipFill>
          <p:spPr>
            <a:xfrm>
              <a:off x="7994967" y="1901825"/>
              <a:ext cx="2122170" cy="910589"/>
            </a:xfrm>
            <a:prstGeom prst="rect">
              <a:avLst/>
            </a:prstGeom>
            <a:noFill/>
            <a:ln>
              <a:noFill/>
            </a:ln>
          </p:spPr>
        </p:pic>
        <p:pic>
          <p:nvPicPr>
            <p:cNvPr id="657" name="Google Shape;657;p32"/>
            <p:cNvPicPr preferRelativeResize="0"/>
            <p:nvPr/>
          </p:nvPicPr>
          <p:blipFill rotWithShape="1">
            <a:blip r:embed="rId9">
              <a:alphaModFix/>
            </a:blip>
            <a:srcRect/>
            <a:stretch/>
          </p:blipFill>
          <p:spPr>
            <a:xfrm>
              <a:off x="7994967" y="2910839"/>
              <a:ext cx="2122170" cy="910590"/>
            </a:xfrm>
            <a:prstGeom prst="rect">
              <a:avLst/>
            </a:prstGeom>
            <a:noFill/>
            <a:ln>
              <a:noFill/>
            </a:ln>
          </p:spPr>
        </p:pic>
        <p:pic>
          <p:nvPicPr>
            <p:cNvPr id="658" name="Google Shape;658;p32"/>
            <p:cNvPicPr preferRelativeResize="0"/>
            <p:nvPr/>
          </p:nvPicPr>
          <p:blipFill rotWithShape="1">
            <a:blip r:embed="rId8">
              <a:alphaModFix/>
            </a:blip>
            <a:srcRect/>
            <a:stretch/>
          </p:blipFill>
          <p:spPr>
            <a:xfrm>
              <a:off x="7994967" y="3919854"/>
              <a:ext cx="2122170" cy="910590"/>
            </a:xfrm>
            <a:prstGeom prst="rect">
              <a:avLst/>
            </a:prstGeom>
            <a:noFill/>
            <a:ln>
              <a:noFill/>
            </a:ln>
          </p:spPr>
        </p:pic>
        <p:sp>
          <p:nvSpPr>
            <p:cNvPr id="659" name="Google Shape;659;p32"/>
            <p:cNvSpPr/>
            <p:nvPr/>
          </p:nvSpPr>
          <p:spPr>
            <a:xfrm>
              <a:off x="7359015" y="5542597"/>
              <a:ext cx="425450" cy="255270"/>
            </a:xfrm>
            <a:custGeom>
              <a:avLst/>
              <a:gdLst/>
              <a:ahLst/>
              <a:cxnLst/>
              <a:rect l="l" t="t" r="r" b="b"/>
              <a:pathLst>
                <a:path w="425450" h="255270" extrusionOk="0">
                  <a:moveTo>
                    <a:pt x="382587" y="0"/>
                  </a:moveTo>
                  <a:lnTo>
                    <a:pt x="42544" y="0"/>
                  </a:lnTo>
                  <a:lnTo>
                    <a:pt x="26034" y="3492"/>
                  </a:lnTo>
                  <a:lnTo>
                    <a:pt x="12382" y="12382"/>
                  </a:lnTo>
                  <a:lnTo>
                    <a:pt x="3492" y="26034"/>
                  </a:lnTo>
                  <a:lnTo>
                    <a:pt x="0" y="42544"/>
                  </a:lnTo>
                  <a:lnTo>
                    <a:pt x="0" y="212724"/>
                  </a:lnTo>
                  <a:lnTo>
                    <a:pt x="3492" y="229234"/>
                  </a:lnTo>
                  <a:lnTo>
                    <a:pt x="12382" y="242887"/>
                  </a:lnTo>
                  <a:lnTo>
                    <a:pt x="26034" y="252094"/>
                  </a:lnTo>
                  <a:lnTo>
                    <a:pt x="42544" y="255269"/>
                  </a:lnTo>
                  <a:lnTo>
                    <a:pt x="382587" y="255269"/>
                  </a:lnTo>
                  <a:lnTo>
                    <a:pt x="399097" y="252094"/>
                  </a:lnTo>
                  <a:lnTo>
                    <a:pt x="412750" y="242887"/>
                  </a:lnTo>
                  <a:lnTo>
                    <a:pt x="421639" y="229234"/>
                  </a:lnTo>
                  <a:lnTo>
                    <a:pt x="425132" y="212724"/>
                  </a:lnTo>
                  <a:lnTo>
                    <a:pt x="425132" y="42544"/>
                  </a:lnTo>
                  <a:lnTo>
                    <a:pt x="421639" y="26034"/>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0" name="Google Shape;660;p32"/>
            <p:cNvSpPr/>
            <p:nvPr/>
          </p:nvSpPr>
          <p:spPr>
            <a:xfrm>
              <a:off x="7359015" y="5542597"/>
              <a:ext cx="425450" cy="255270"/>
            </a:xfrm>
            <a:custGeom>
              <a:avLst/>
              <a:gdLst/>
              <a:ahLst/>
              <a:cxnLst/>
              <a:rect l="l" t="t" r="r" b="b"/>
              <a:pathLst>
                <a:path w="425450" h="255270" extrusionOk="0">
                  <a:moveTo>
                    <a:pt x="0" y="42544"/>
                  </a:moveTo>
                  <a:lnTo>
                    <a:pt x="3492" y="26034"/>
                  </a:lnTo>
                  <a:lnTo>
                    <a:pt x="12382" y="12382"/>
                  </a:lnTo>
                  <a:lnTo>
                    <a:pt x="26034" y="3492"/>
                  </a:lnTo>
                  <a:lnTo>
                    <a:pt x="42544" y="0"/>
                  </a:lnTo>
                  <a:lnTo>
                    <a:pt x="382587" y="0"/>
                  </a:lnTo>
                  <a:lnTo>
                    <a:pt x="399097" y="3492"/>
                  </a:lnTo>
                  <a:lnTo>
                    <a:pt x="412750" y="12382"/>
                  </a:lnTo>
                  <a:lnTo>
                    <a:pt x="421639" y="26034"/>
                  </a:lnTo>
                  <a:lnTo>
                    <a:pt x="425132" y="42544"/>
                  </a:lnTo>
                  <a:lnTo>
                    <a:pt x="425132" y="212724"/>
                  </a:lnTo>
                  <a:lnTo>
                    <a:pt x="421639" y="229234"/>
                  </a:lnTo>
                  <a:lnTo>
                    <a:pt x="412750" y="242887"/>
                  </a:lnTo>
                  <a:lnTo>
                    <a:pt x="399097" y="252094"/>
                  </a:lnTo>
                  <a:lnTo>
                    <a:pt x="382587" y="255269"/>
                  </a:lnTo>
                  <a:lnTo>
                    <a:pt x="42544" y="255269"/>
                  </a:lnTo>
                  <a:lnTo>
                    <a:pt x="26034" y="252094"/>
                  </a:lnTo>
                  <a:lnTo>
                    <a:pt x="12382" y="242887"/>
                  </a:lnTo>
                  <a:lnTo>
                    <a:pt x="3492" y="229234"/>
                  </a:lnTo>
                  <a:lnTo>
                    <a:pt x="0" y="212724"/>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32"/>
            <p:cNvSpPr/>
            <p:nvPr/>
          </p:nvSpPr>
          <p:spPr>
            <a:xfrm>
              <a:off x="9652952" y="4538979"/>
              <a:ext cx="425450" cy="255270"/>
            </a:xfrm>
            <a:custGeom>
              <a:avLst/>
              <a:gdLst/>
              <a:ahLst/>
              <a:cxnLst/>
              <a:rect l="l" t="t" r="r" b="b"/>
              <a:pathLst>
                <a:path w="425450" h="255270" extrusionOk="0">
                  <a:moveTo>
                    <a:pt x="382587" y="0"/>
                  </a:moveTo>
                  <a:lnTo>
                    <a:pt x="42544" y="0"/>
                  </a:lnTo>
                  <a:lnTo>
                    <a:pt x="26034" y="3492"/>
                  </a:lnTo>
                  <a:lnTo>
                    <a:pt x="12382" y="12382"/>
                  </a:lnTo>
                  <a:lnTo>
                    <a:pt x="3492" y="26035"/>
                  </a:lnTo>
                  <a:lnTo>
                    <a:pt x="0" y="42545"/>
                  </a:lnTo>
                  <a:lnTo>
                    <a:pt x="0" y="212725"/>
                  </a:lnTo>
                  <a:lnTo>
                    <a:pt x="3492" y="229552"/>
                  </a:lnTo>
                  <a:lnTo>
                    <a:pt x="12382" y="242887"/>
                  </a:lnTo>
                  <a:lnTo>
                    <a:pt x="26034" y="252095"/>
                  </a:lnTo>
                  <a:lnTo>
                    <a:pt x="42544" y="255270"/>
                  </a:lnTo>
                  <a:lnTo>
                    <a:pt x="382587" y="255270"/>
                  </a:lnTo>
                  <a:lnTo>
                    <a:pt x="399097" y="252095"/>
                  </a:lnTo>
                  <a:lnTo>
                    <a:pt x="412750" y="242887"/>
                  </a:lnTo>
                  <a:lnTo>
                    <a:pt x="421957" y="229552"/>
                  </a:lnTo>
                  <a:lnTo>
                    <a:pt x="425132" y="212725"/>
                  </a:lnTo>
                  <a:lnTo>
                    <a:pt x="425132" y="42545"/>
                  </a:lnTo>
                  <a:lnTo>
                    <a:pt x="421957"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2" name="Google Shape;662;p32"/>
            <p:cNvSpPr/>
            <p:nvPr/>
          </p:nvSpPr>
          <p:spPr>
            <a:xfrm>
              <a:off x="9652952" y="4538979"/>
              <a:ext cx="425450" cy="255270"/>
            </a:xfrm>
            <a:custGeom>
              <a:avLst/>
              <a:gdLst/>
              <a:ahLst/>
              <a:cxnLst/>
              <a:rect l="l" t="t" r="r" b="b"/>
              <a:pathLst>
                <a:path w="425450" h="255270" extrusionOk="0">
                  <a:moveTo>
                    <a:pt x="0" y="42545"/>
                  </a:moveTo>
                  <a:lnTo>
                    <a:pt x="3492" y="26035"/>
                  </a:lnTo>
                  <a:lnTo>
                    <a:pt x="12382" y="12382"/>
                  </a:lnTo>
                  <a:lnTo>
                    <a:pt x="26034" y="3492"/>
                  </a:lnTo>
                  <a:lnTo>
                    <a:pt x="42544" y="0"/>
                  </a:lnTo>
                  <a:lnTo>
                    <a:pt x="382587" y="0"/>
                  </a:lnTo>
                  <a:lnTo>
                    <a:pt x="399097" y="3492"/>
                  </a:lnTo>
                  <a:lnTo>
                    <a:pt x="412750" y="12382"/>
                  </a:lnTo>
                  <a:lnTo>
                    <a:pt x="421957" y="26035"/>
                  </a:lnTo>
                  <a:lnTo>
                    <a:pt x="425132" y="42545"/>
                  </a:lnTo>
                  <a:lnTo>
                    <a:pt x="425132" y="212725"/>
                  </a:lnTo>
                  <a:lnTo>
                    <a:pt x="421957" y="229552"/>
                  </a:lnTo>
                  <a:lnTo>
                    <a:pt x="412750" y="242887"/>
                  </a:lnTo>
                  <a:lnTo>
                    <a:pt x="399097" y="252095"/>
                  </a:lnTo>
                  <a:lnTo>
                    <a:pt x="382587" y="255270"/>
                  </a:lnTo>
                  <a:lnTo>
                    <a:pt x="42544" y="255270"/>
                  </a:lnTo>
                  <a:lnTo>
                    <a:pt x="26034" y="252095"/>
                  </a:lnTo>
                  <a:lnTo>
                    <a:pt x="12382" y="242887"/>
                  </a:lnTo>
                  <a:lnTo>
                    <a:pt x="3492" y="229552"/>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32"/>
            <p:cNvSpPr/>
            <p:nvPr/>
          </p:nvSpPr>
          <p:spPr>
            <a:xfrm>
              <a:off x="2744152" y="5532754"/>
              <a:ext cx="425450" cy="255904"/>
            </a:xfrm>
            <a:custGeom>
              <a:avLst/>
              <a:gdLst/>
              <a:ahLst/>
              <a:cxnLst/>
              <a:rect l="l" t="t" r="r" b="b"/>
              <a:pathLst>
                <a:path w="425450" h="255904" extrusionOk="0">
                  <a:moveTo>
                    <a:pt x="382587" y="0"/>
                  </a:moveTo>
                  <a:lnTo>
                    <a:pt x="42545" y="0"/>
                  </a:lnTo>
                  <a:lnTo>
                    <a:pt x="26035" y="3492"/>
                  </a:lnTo>
                  <a:lnTo>
                    <a:pt x="12382" y="12382"/>
                  </a:lnTo>
                  <a:lnTo>
                    <a:pt x="3492" y="26035"/>
                  </a:lnTo>
                  <a:lnTo>
                    <a:pt x="0" y="42545"/>
                  </a:lnTo>
                  <a:lnTo>
                    <a:pt x="0" y="212725"/>
                  </a:lnTo>
                  <a:lnTo>
                    <a:pt x="3492" y="229552"/>
                  </a:lnTo>
                  <a:lnTo>
                    <a:pt x="12382" y="242887"/>
                  </a:lnTo>
                  <a:lnTo>
                    <a:pt x="26035" y="252095"/>
                  </a:lnTo>
                  <a:lnTo>
                    <a:pt x="42545" y="255587"/>
                  </a:lnTo>
                  <a:lnTo>
                    <a:pt x="382587" y="255587"/>
                  </a:lnTo>
                  <a:lnTo>
                    <a:pt x="399097" y="252095"/>
                  </a:lnTo>
                  <a:lnTo>
                    <a:pt x="412750" y="242887"/>
                  </a:lnTo>
                  <a:lnTo>
                    <a:pt x="421640" y="229552"/>
                  </a:lnTo>
                  <a:lnTo>
                    <a:pt x="425132" y="212725"/>
                  </a:lnTo>
                  <a:lnTo>
                    <a:pt x="425132" y="42545"/>
                  </a:lnTo>
                  <a:lnTo>
                    <a:pt x="421640"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32"/>
            <p:cNvSpPr/>
            <p:nvPr/>
          </p:nvSpPr>
          <p:spPr>
            <a:xfrm>
              <a:off x="2744152" y="5532754"/>
              <a:ext cx="425450" cy="255904"/>
            </a:xfrm>
            <a:custGeom>
              <a:avLst/>
              <a:gdLst/>
              <a:ahLst/>
              <a:cxnLst/>
              <a:rect l="l" t="t" r="r" b="b"/>
              <a:pathLst>
                <a:path w="425450" h="255904" extrusionOk="0">
                  <a:moveTo>
                    <a:pt x="0" y="42545"/>
                  </a:moveTo>
                  <a:lnTo>
                    <a:pt x="3492" y="26035"/>
                  </a:lnTo>
                  <a:lnTo>
                    <a:pt x="12382" y="12382"/>
                  </a:lnTo>
                  <a:lnTo>
                    <a:pt x="26035" y="3492"/>
                  </a:lnTo>
                  <a:lnTo>
                    <a:pt x="42545" y="0"/>
                  </a:lnTo>
                  <a:lnTo>
                    <a:pt x="382587" y="0"/>
                  </a:lnTo>
                  <a:lnTo>
                    <a:pt x="399097" y="3492"/>
                  </a:lnTo>
                  <a:lnTo>
                    <a:pt x="412750" y="12382"/>
                  </a:lnTo>
                  <a:lnTo>
                    <a:pt x="421640" y="26035"/>
                  </a:lnTo>
                  <a:lnTo>
                    <a:pt x="425132" y="42545"/>
                  </a:lnTo>
                  <a:lnTo>
                    <a:pt x="425132" y="212725"/>
                  </a:lnTo>
                  <a:lnTo>
                    <a:pt x="421640" y="229552"/>
                  </a:lnTo>
                  <a:lnTo>
                    <a:pt x="412750" y="242887"/>
                  </a:lnTo>
                  <a:lnTo>
                    <a:pt x="399097" y="252095"/>
                  </a:lnTo>
                  <a:lnTo>
                    <a:pt x="382587" y="255587"/>
                  </a:lnTo>
                  <a:lnTo>
                    <a:pt x="42545" y="255587"/>
                  </a:lnTo>
                  <a:lnTo>
                    <a:pt x="26035" y="252095"/>
                  </a:lnTo>
                  <a:lnTo>
                    <a:pt x="12382" y="242887"/>
                  </a:lnTo>
                  <a:lnTo>
                    <a:pt x="3492" y="229552"/>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32"/>
            <p:cNvSpPr/>
            <p:nvPr/>
          </p:nvSpPr>
          <p:spPr>
            <a:xfrm>
              <a:off x="2773362" y="4524057"/>
              <a:ext cx="425450" cy="255270"/>
            </a:xfrm>
            <a:custGeom>
              <a:avLst/>
              <a:gdLst/>
              <a:ahLst/>
              <a:cxnLst/>
              <a:rect l="l" t="t" r="r" b="b"/>
              <a:pathLst>
                <a:path w="425450" h="255270" extrusionOk="0">
                  <a:moveTo>
                    <a:pt x="382587" y="0"/>
                  </a:moveTo>
                  <a:lnTo>
                    <a:pt x="42544" y="0"/>
                  </a:lnTo>
                  <a:lnTo>
                    <a:pt x="26035" y="3492"/>
                  </a:lnTo>
                  <a:lnTo>
                    <a:pt x="12382" y="12382"/>
                  </a:lnTo>
                  <a:lnTo>
                    <a:pt x="3492" y="26034"/>
                  </a:lnTo>
                  <a:lnTo>
                    <a:pt x="0" y="42544"/>
                  </a:lnTo>
                  <a:lnTo>
                    <a:pt x="0" y="212724"/>
                  </a:lnTo>
                  <a:lnTo>
                    <a:pt x="3492" y="229552"/>
                  </a:lnTo>
                  <a:lnTo>
                    <a:pt x="12382" y="242887"/>
                  </a:lnTo>
                  <a:lnTo>
                    <a:pt x="26035" y="252094"/>
                  </a:lnTo>
                  <a:lnTo>
                    <a:pt x="42544" y="255269"/>
                  </a:lnTo>
                  <a:lnTo>
                    <a:pt x="382587" y="255269"/>
                  </a:lnTo>
                  <a:lnTo>
                    <a:pt x="399097" y="252094"/>
                  </a:lnTo>
                  <a:lnTo>
                    <a:pt x="412750" y="242887"/>
                  </a:lnTo>
                  <a:lnTo>
                    <a:pt x="421639" y="229552"/>
                  </a:lnTo>
                  <a:lnTo>
                    <a:pt x="425132" y="212724"/>
                  </a:lnTo>
                  <a:lnTo>
                    <a:pt x="425132" y="42544"/>
                  </a:lnTo>
                  <a:lnTo>
                    <a:pt x="421639" y="26034"/>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32"/>
            <p:cNvSpPr/>
            <p:nvPr/>
          </p:nvSpPr>
          <p:spPr>
            <a:xfrm>
              <a:off x="2773362" y="4524057"/>
              <a:ext cx="425450" cy="255270"/>
            </a:xfrm>
            <a:custGeom>
              <a:avLst/>
              <a:gdLst/>
              <a:ahLst/>
              <a:cxnLst/>
              <a:rect l="l" t="t" r="r" b="b"/>
              <a:pathLst>
                <a:path w="425450" h="255270" extrusionOk="0">
                  <a:moveTo>
                    <a:pt x="0" y="42544"/>
                  </a:moveTo>
                  <a:lnTo>
                    <a:pt x="3492" y="26034"/>
                  </a:lnTo>
                  <a:lnTo>
                    <a:pt x="12382" y="12382"/>
                  </a:lnTo>
                  <a:lnTo>
                    <a:pt x="26035" y="3492"/>
                  </a:lnTo>
                  <a:lnTo>
                    <a:pt x="42544" y="0"/>
                  </a:lnTo>
                  <a:lnTo>
                    <a:pt x="382587" y="0"/>
                  </a:lnTo>
                  <a:lnTo>
                    <a:pt x="399097" y="3492"/>
                  </a:lnTo>
                  <a:lnTo>
                    <a:pt x="412750" y="12382"/>
                  </a:lnTo>
                  <a:lnTo>
                    <a:pt x="421639" y="26034"/>
                  </a:lnTo>
                  <a:lnTo>
                    <a:pt x="425132" y="42544"/>
                  </a:lnTo>
                  <a:lnTo>
                    <a:pt x="425132" y="212724"/>
                  </a:lnTo>
                  <a:lnTo>
                    <a:pt x="421639" y="229552"/>
                  </a:lnTo>
                  <a:lnTo>
                    <a:pt x="412750" y="242887"/>
                  </a:lnTo>
                  <a:lnTo>
                    <a:pt x="399097" y="252094"/>
                  </a:lnTo>
                  <a:lnTo>
                    <a:pt x="382587" y="255269"/>
                  </a:lnTo>
                  <a:lnTo>
                    <a:pt x="42544" y="255269"/>
                  </a:lnTo>
                  <a:lnTo>
                    <a:pt x="26035" y="252094"/>
                  </a:lnTo>
                  <a:lnTo>
                    <a:pt x="12382" y="242887"/>
                  </a:lnTo>
                  <a:lnTo>
                    <a:pt x="3492" y="229552"/>
                  </a:lnTo>
                  <a:lnTo>
                    <a:pt x="0" y="212724"/>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7" name="Google Shape;667;p32"/>
            <p:cNvSpPr/>
            <p:nvPr/>
          </p:nvSpPr>
          <p:spPr>
            <a:xfrm>
              <a:off x="5059044" y="4524057"/>
              <a:ext cx="425450" cy="255270"/>
            </a:xfrm>
            <a:custGeom>
              <a:avLst/>
              <a:gdLst/>
              <a:ahLst/>
              <a:cxnLst/>
              <a:rect l="l" t="t" r="r" b="b"/>
              <a:pathLst>
                <a:path w="425450" h="255270" extrusionOk="0">
                  <a:moveTo>
                    <a:pt x="382587" y="0"/>
                  </a:moveTo>
                  <a:lnTo>
                    <a:pt x="42544" y="0"/>
                  </a:lnTo>
                  <a:lnTo>
                    <a:pt x="26034" y="3492"/>
                  </a:lnTo>
                  <a:lnTo>
                    <a:pt x="12382" y="12382"/>
                  </a:lnTo>
                  <a:lnTo>
                    <a:pt x="3492" y="26034"/>
                  </a:lnTo>
                  <a:lnTo>
                    <a:pt x="0" y="42544"/>
                  </a:lnTo>
                  <a:lnTo>
                    <a:pt x="0" y="212724"/>
                  </a:lnTo>
                  <a:lnTo>
                    <a:pt x="3492" y="229552"/>
                  </a:lnTo>
                  <a:lnTo>
                    <a:pt x="12382" y="242887"/>
                  </a:lnTo>
                  <a:lnTo>
                    <a:pt x="26034" y="252094"/>
                  </a:lnTo>
                  <a:lnTo>
                    <a:pt x="42544" y="255269"/>
                  </a:lnTo>
                  <a:lnTo>
                    <a:pt x="382587" y="255269"/>
                  </a:lnTo>
                  <a:lnTo>
                    <a:pt x="399097" y="252094"/>
                  </a:lnTo>
                  <a:lnTo>
                    <a:pt x="412750" y="242887"/>
                  </a:lnTo>
                  <a:lnTo>
                    <a:pt x="421957" y="229552"/>
                  </a:lnTo>
                  <a:lnTo>
                    <a:pt x="425132" y="212724"/>
                  </a:lnTo>
                  <a:lnTo>
                    <a:pt x="425132" y="42544"/>
                  </a:lnTo>
                  <a:lnTo>
                    <a:pt x="421957" y="26034"/>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8" name="Google Shape;668;p32"/>
            <p:cNvSpPr/>
            <p:nvPr/>
          </p:nvSpPr>
          <p:spPr>
            <a:xfrm>
              <a:off x="5059044" y="4524057"/>
              <a:ext cx="425450" cy="255270"/>
            </a:xfrm>
            <a:custGeom>
              <a:avLst/>
              <a:gdLst/>
              <a:ahLst/>
              <a:cxnLst/>
              <a:rect l="l" t="t" r="r" b="b"/>
              <a:pathLst>
                <a:path w="425450" h="255270" extrusionOk="0">
                  <a:moveTo>
                    <a:pt x="0" y="42544"/>
                  </a:moveTo>
                  <a:lnTo>
                    <a:pt x="3492" y="26034"/>
                  </a:lnTo>
                  <a:lnTo>
                    <a:pt x="12382" y="12382"/>
                  </a:lnTo>
                  <a:lnTo>
                    <a:pt x="26034" y="3492"/>
                  </a:lnTo>
                  <a:lnTo>
                    <a:pt x="42544" y="0"/>
                  </a:lnTo>
                  <a:lnTo>
                    <a:pt x="382587" y="0"/>
                  </a:lnTo>
                  <a:lnTo>
                    <a:pt x="399097" y="3492"/>
                  </a:lnTo>
                  <a:lnTo>
                    <a:pt x="412750" y="12382"/>
                  </a:lnTo>
                  <a:lnTo>
                    <a:pt x="421957" y="26034"/>
                  </a:lnTo>
                  <a:lnTo>
                    <a:pt x="425132" y="42544"/>
                  </a:lnTo>
                  <a:lnTo>
                    <a:pt x="425132" y="212724"/>
                  </a:lnTo>
                  <a:lnTo>
                    <a:pt x="421957" y="229552"/>
                  </a:lnTo>
                  <a:lnTo>
                    <a:pt x="412750" y="242887"/>
                  </a:lnTo>
                  <a:lnTo>
                    <a:pt x="399097" y="252094"/>
                  </a:lnTo>
                  <a:lnTo>
                    <a:pt x="382587" y="255269"/>
                  </a:lnTo>
                  <a:lnTo>
                    <a:pt x="42544" y="255269"/>
                  </a:lnTo>
                  <a:lnTo>
                    <a:pt x="26034" y="252094"/>
                  </a:lnTo>
                  <a:lnTo>
                    <a:pt x="12382" y="242887"/>
                  </a:lnTo>
                  <a:lnTo>
                    <a:pt x="3492" y="229552"/>
                  </a:lnTo>
                  <a:lnTo>
                    <a:pt x="0" y="212724"/>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9" name="Google Shape;669;p32"/>
            <p:cNvSpPr/>
            <p:nvPr/>
          </p:nvSpPr>
          <p:spPr>
            <a:xfrm>
              <a:off x="7359015" y="4524057"/>
              <a:ext cx="425450" cy="255270"/>
            </a:xfrm>
            <a:custGeom>
              <a:avLst/>
              <a:gdLst/>
              <a:ahLst/>
              <a:cxnLst/>
              <a:rect l="l" t="t" r="r" b="b"/>
              <a:pathLst>
                <a:path w="425450" h="255270" extrusionOk="0">
                  <a:moveTo>
                    <a:pt x="382587" y="0"/>
                  </a:moveTo>
                  <a:lnTo>
                    <a:pt x="42544" y="0"/>
                  </a:lnTo>
                  <a:lnTo>
                    <a:pt x="26034" y="3492"/>
                  </a:lnTo>
                  <a:lnTo>
                    <a:pt x="12382" y="12382"/>
                  </a:lnTo>
                  <a:lnTo>
                    <a:pt x="3492" y="26034"/>
                  </a:lnTo>
                  <a:lnTo>
                    <a:pt x="0" y="42544"/>
                  </a:lnTo>
                  <a:lnTo>
                    <a:pt x="0" y="212724"/>
                  </a:lnTo>
                  <a:lnTo>
                    <a:pt x="3492" y="229552"/>
                  </a:lnTo>
                  <a:lnTo>
                    <a:pt x="12382" y="242887"/>
                  </a:lnTo>
                  <a:lnTo>
                    <a:pt x="26034" y="252094"/>
                  </a:lnTo>
                  <a:lnTo>
                    <a:pt x="42544" y="255269"/>
                  </a:lnTo>
                  <a:lnTo>
                    <a:pt x="382587" y="255269"/>
                  </a:lnTo>
                  <a:lnTo>
                    <a:pt x="399097" y="252094"/>
                  </a:lnTo>
                  <a:lnTo>
                    <a:pt x="412750" y="242887"/>
                  </a:lnTo>
                  <a:lnTo>
                    <a:pt x="421639" y="229552"/>
                  </a:lnTo>
                  <a:lnTo>
                    <a:pt x="425132" y="212724"/>
                  </a:lnTo>
                  <a:lnTo>
                    <a:pt x="425132" y="42544"/>
                  </a:lnTo>
                  <a:lnTo>
                    <a:pt x="421639" y="26034"/>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0" name="Google Shape;670;p32"/>
            <p:cNvSpPr/>
            <p:nvPr/>
          </p:nvSpPr>
          <p:spPr>
            <a:xfrm>
              <a:off x="7359015" y="4524057"/>
              <a:ext cx="425450" cy="255270"/>
            </a:xfrm>
            <a:custGeom>
              <a:avLst/>
              <a:gdLst/>
              <a:ahLst/>
              <a:cxnLst/>
              <a:rect l="l" t="t" r="r" b="b"/>
              <a:pathLst>
                <a:path w="425450" h="255270" extrusionOk="0">
                  <a:moveTo>
                    <a:pt x="0" y="42544"/>
                  </a:moveTo>
                  <a:lnTo>
                    <a:pt x="3492" y="26034"/>
                  </a:lnTo>
                  <a:lnTo>
                    <a:pt x="12382" y="12382"/>
                  </a:lnTo>
                  <a:lnTo>
                    <a:pt x="26034" y="3492"/>
                  </a:lnTo>
                  <a:lnTo>
                    <a:pt x="42544" y="0"/>
                  </a:lnTo>
                  <a:lnTo>
                    <a:pt x="382587" y="0"/>
                  </a:lnTo>
                  <a:lnTo>
                    <a:pt x="399097" y="3492"/>
                  </a:lnTo>
                  <a:lnTo>
                    <a:pt x="412750" y="12382"/>
                  </a:lnTo>
                  <a:lnTo>
                    <a:pt x="421639" y="26034"/>
                  </a:lnTo>
                  <a:lnTo>
                    <a:pt x="425132" y="42544"/>
                  </a:lnTo>
                  <a:lnTo>
                    <a:pt x="425132" y="212724"/>
                  </a:lnTo>
                  <a:lnTo>
                    <a:pt x="421639" y="229552"/>
                  </a:lnTo>
                  <a:lnTo>
                    <a:pt x="412750" y="242887"/>
                  </a:lnTo>
                  <a:lnTo>
                    <a:pt x="399097" y="252094"/>
                  </a:lnTo>
                  <a:lnTo>
                    <a:pt x="382587" y="255269"/>
                  </a:lnTo>
                  <a:lnTo>
                    <a:pt x="42544" y="255269"/>
                  </a:lnTo>
                  <a:lnTo>
                    <a:pt x="26034" y="252094"/>
                  </a:lnTo>
                  <a:lnTo>
                    <a:pt x="12382" y="242887"/>
                  </a:lnTo>
                  <a:lnTo>
                    <a:pt x="3492" y="229552"/>
                  </a:lnTo>
                  <a:lnTo>
                    <a:pt x="0" y="212724"/>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1" name="Google Shape;671;p32"/>
            <p:cNvSpPr/>
            <p:nvPr/>
          </p:nvSpPr>
          <p:spPr>
            <a:xfrm>
              <a:off x="5059044" y="3517900"/>
              <a:ext cx="425450" cy="255270"/>
            </a:xfrm>
            <a:custGeom>
              <a:avLst/>
              <a:gdLst/>
              <a:ahLst/>
              <a:cxnLst/>
              <a:rect l="l" t="t" r="r" b="b"/>
              <a:pathLst>
                <a:path w="425450" h="255270" extrusionOk="0">
                  <a:moveTo>
                    <a:pt x="382587" y="0"/>
                  </a:moveTo>
                  <a:lnTo>
                    <a:pt x="42544" y="0"/>
                  </a:lnTo>
                  <a:lnTo>
                    <a:pt x="26034" y="3492"/>
                  </a:lnTo>
                  <a:lnTo>
                    <a:pt x="12382" y="12382"/>
                  </a:lnTo>
                  <a:lnTo>
                    <a:pt x="3492" y="26035"/>
                  </a:lnTo>
                  <a:lnTo>
                    <a:pt x="0" y="42545"/>
                  </a:lnTo>
                  <a:lnTo>
                    <a:pt x="0" y="212725"/>
                  </a:lnTo>
                  <a:lnTo>
                    <a:pt x="3492" y="229235"/>
                  </a:lnTo>
                  <a:lnTo>
                    <a:pt x="12382" y="242887"/>
                  </a:lnTo>
                  <a:lnTo>
                    <a:pt x="26034" y="252094"/>
                  </a:lnTo>
                  <a:lnTo>
                    <a:pt x="42544" y="255269"/>
                  </a:lnTo>
                  <a:lnTo>
                    <a:pt x="382587" y="255269"/>
                  </a:lnTo>
                  <a:lnTo>
                    <a:pt x="399097" y="252094"/>
                  </a:lnTo>
                  <a:lnTo>
                    <a:pt x="412750" y="242887"/>
                  </a:lnTo>
                  <a:lnTo>
                    <a:pt x="421957" y="229235"/>
                  </a:lnTo>
                  <a:lnTo>
                    <a:pt x="425132" y="212725"/>
                  </a:lnTo>
                  <a:lnTo>
                    <a:pt x="425132" y="42545"/>
                  </a:lnTo>
                  <a:lnTo>
                    <a:pt x="421957"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32"/>
            <p:cNvSpPr/>
            <p:nvPr/>
          </p:nvSpPr>
          <p:spPr>
            <a:xfrm>
              <a:off x="5059044" y="3517900"/>
              <a:ext cx="425450" cy="255270"/>
            </a:xfrm>
            <a:custGeom>
              <a:avLst/>
              <a:gdLst/>
              <a:ahLst/>
              <a:cxnLst/>
              <a:rect l="l" t="t" r="r" b="b"/>
              <a:pathLst>
                <a:path w="425450" h="255270" extrusionOk="0">
                  <a:moveTo>
                    <a:pt x="0" y="42545"/>
                  </a:moveTo>
                  <a:lnTo>
                    <a:pt x="3492" y="26035"/>
                  </a:lnTo>
                  <a:lnTo>
                    <a:pt x="12382" y="12382"/>
                  </a:lnTo>
                  <a:lnTo>
                    <a:pt x="26034" y="3492"/>
                  </a:lnTo>
                  <a:lnTo>
                    <a:pt x="42544" y="0"/>
                  </a:lnTo>
                  <a:lnTo>
                    <a:pt x="382587" y="0"/>
                  </a:lnTo>
                  <a:lnTo>
                    <a:pt x="399097" y="3492"/>
                  </a:lnTo>
                  <a:lnTo>
                    <a:pt x="412750" y="12382"/>
                  </a:lnTo>
                  <a:lnTo>
                    <a:pt x="421957" y="26035"/>
                  </a:lnTo>
                  <a:lnTo>
                    <a:pt x="425132" y="42545"/>
                  </a:lnTo>
                  <a:lnTo>
                    <a:pt x="425132" y="212725"/>
                  </a:lnTo>
                  <a:lnTo>
                    <a:pt x="421957" y="229235"/>
                  </a:lnTo>
                  <a:lnTo>
                    <a:pt x="412750" y="242887"/>
                  </a:lnTo>
                  <a:lnTo>
                    <a:pt x="399097" y="252094"/>
                  </a:lnTo>
                  <a:lnTo>
                    <a:pt x="382587" y="255269"/>
                  </a:lnTo>
                  <a:lnTo>
                    <a:pt x="42544" y="255269"/>
                  </a:lnTo>
                  <a:lnTo>
                    <a:pt x="26034" y="252094"/>
                  </a:lnTo>
                  <a:lnTo>
                    <a:pt x="12382" y="242887"/>
                  </a:lnTo>
                  <a:lnTo>
                    <a:pt x="3492" y="229235"/>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3" name="Google Shape;673;p32"/>
            <p:cNvSpPr/>
            <p:nvPr/>
          </p:nvSpPr>
          <p:spPr>
            <a:xfrm>
              <a:off x="7344727" y="3510597"/>
              <a:ext cx="425450" cy="255270"/>
            </a:xfrm>
            <a:custGeom>
              <a:avLst/>
              <a:gdLst/>
              <a:ahLst/>
              <a:cxnLst/>
              <a:rect l="l" t="t" r="r" b="b"/>
              <a:pathLst>
                <a:path w="425450" h="255270" extrusionOk="0">
                  <a:moveTo>
                    <a:pt x="382587" y="0"/>
                  </a:moveTo>
                  <a:lnTo>
                    <a:pt x="42544" y="0"/>
                  </a:lnTo>
                  <a:lnTo>
                    <a:pt x="26034" y="3492"/>
                  </a:lnTo>
                  <a:lnTo>
                    <a:pt x="12382" y="12382"/>
                  </a:lnTo>
                  <a:lnTo>
                    <a:pt x="3492" y="26035"/>
                  </a:lnTo>
                  <a:lnTo>
                    <a:pt x="0" y="42544"/>
                  </a:lnTo>
                  <a:lnTo>
                    <a:pt x="0" y="212725"/>
                  </a:lnTo>
                  <a:lnTo>
                    <a:pt x="3492" y="229552"/>
                  </a:lnTo>
                  <a:lnTo>
                    <a:pt x="12382" y="242887"/>
                  </a:lnTo>
                  <a:lnTo>
                    <a:pt x="26034" y="252094"/>
                  </a:lnTo>
                  <a:lnTo>
                    <a:pt x="42544" y="255269"/>
                  </a:lnTo>
                  <a:lnTo>
                    <a:pt x="382587" y="255269"/>
                  </a:lnTo>
                  <a:lnTo>
                    <a:pt x="399097" y="252094"/>
                  </a:lnTo>
                  <a:lnTo>
                    <a:pt x="412750" y="242887"/>
                  </a:lnTo>
                  <a:lnTo>
                    <a:pt x="421957" y="229552"/>
                  </a:lnTo>
                  <a:lnTo>
                    <a:pt x="425132" y="212725"/>
                  </a:lnTo>
                  <a:lnTo>
                    <a:pt x="425132" y="42544"/>
                  </a:lnTo>
                  <a:lnTo>
                    <a:pt x="421957"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4" name="Google Shape;674;p32"/>
            <p:cNvSpPr/>
            <p:nvPr/>
          </p:nvSpPr>
          <p:spPr>
            <a:xfrm>
              <a:off x="7344727" y="3510597"/>
              <a:ext cx="425450" cy="255270"/>
            </a:xfrm>
            <a:custGeom>
              <a:avLst/>
              <a:gdLst/>
              <a:ahLst/>
              <a:cxnLst/>
              <a:rect l="l" t="t" r="r" b="b"/>
              <a:pathLst>
                <a:path w="425450" h="255270" extrusionOk="0">
                  <a:moveTo>
                    <a:pt x="0" y="42544"/>
                  </a:moveTo>
                  <a:lnTo>
                    <a:pt x="3492" y="26035"/>
                  </a:lnTo>
                  <a:lnTo>
                    <a:pt x="12382" y="12382"/>
                  </a:lnTo>
                  <a:lnTo>
                    <a:pt x="26034" y="3492"/>
                  </a:lnTo>
                  <a:lnTo>
                    <a:pt x="42544" y="0"/>
                  </a:lnTo>
                  <a:lnTo>
                    <a:pt x="382587" y="0"/>
                  </a:lnTo>
                  <a:lnTo>
                    <a:pt x="399097" y="3492"/>
                  </a:lnTo>
                  <a:lnTo>
                    <a:pt x="412750" y="12382"/>
                  </a:lnTo>
                  <a:lnTo>
                    <a:pt x="421957" y="26035"/>
                  </a:lnTo>
                  <a:lnTo>
                    <a:pt x="425132" y="42544"/>
                  </a:lnTo>
                  <a:lnTo>
                    <a:pt x="425132" y="212725"/>
                  </a:lnTo>
                  <a:lnTo>
                    <a:pt x="421957" y="229552"/>
                  </a:lnTo>
                  <a:lnTo>
                    <a:pt x="412750" y="242887"/>
                  </a:lnTo>
                  <a:lnTo>
                    <a:pt x="399097" y="252094"/>
                  </a:lnTo>
                  <a:lnTo>
                    <a:pt x="382587" y="255269"/>
                  </a:lnTo>
                  <a:lnTo>
                    <a:pt x="42544" y="255269"/>
                  </a:lnTo>
                  <a:lnTo>
                    <a:pt x="26034" y="252094"/>
                  </a:lnTo>
                  <a:lnTo>
                    <a:pt x="12382" y="242887"/>
                  </a:lnTo>
                  <a:lnTo>
                    <a:pt x="3492" y="229552"/>
                  </a:lnTo>
                  <a:lnTo>
                    <a:pt x="0" y="212725"/>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5" name="Google Shape;675;p32"/>
            <p:cNvSpPr/>
            <p:nvPr/>
          </p:nvSpPr>
          <p:spPr>
            <a:xfrm>
              <a:off x="9644697" y="3510597"/>
              <a:ext cx="425450" cy="255270"/>
            </a:xfrm>
            <a:custGeom>
              <a:avLst/>
              <a:gdLst/>
              <a:ahLst/>
              <a:cxnLst/>
              <a:rect l="l" t="t" r="r" b="b"/>
              <a:pathLst>
                <a:path w="425450" h="255270" extrusionOk="0">
                  <a:moveTo>
                    <a:pt x="382587" y="0"/>
                  </a:moveTo>
                  <a:lnTo>
                    <a:pt x="42545" y="0"/>
                  </a:lnTo>
                  <a:lnTo>
                    <a:pt x="26035" y="3492"/>
                  </a:lnTo>
                  <a:lnTo>
                    <a:pt x="12382" y="12382"/>
                  </a:lnTo>
                  <a:lnTo>
                    <a:pt x="3492" y="26035"/>
                  </a:lnTo>
                  <a:lnTo>
                    <a:pt x="0" y="42544"/>
                  </a:lnTo>
                  <a:lnTo>
                    <a:pt x="0" y="212725"/>
                  </a:lnTo>
                  <a:lnTo>
                    <a:pt x="3492" y="229552"/>
                  </a:lnTo>
                  <a:lnTo>
                    <a:pt x="12382" y="242887"/>
                  </a:lnTo>
                  <a:lnTo>
                    <a:pt x="26035" y="252094"/>
                  </a:lnTo>
                  <a:lnTo>
                    <a:pt x="42545" y="255269"/>
                  </a:lnTo>
                  <a:lnTo>
                    <a:pt x="382587" y="255269"/>
                  </a:lnTo>
                  <a:lnTo>
                    <a:pt x="399097" y="252094"/>
                  </a:lnTo>
                  <a:lnTo>
                    <a:pt x="412750" y="242887"/>
                  </a:lnTo>
                  <a:lnTo>
                    <a:pt x="421957" y="229552"/>
                  </a:lnTo>
                  <a:lnTo>
                    <a:pt x="425132" y="212725"/>
                  </a:lnTo>
                  <a:lnTo>
                    <a:pt x="425132" y="42544"/>
                  </a:lnTo>
                  <a:lnTo>
                    <a:pt x="421957"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6" name="Google Shape;676;p32"/>
            <p:cNvSpPr/>
            <p:nvPr/>
          </p:nvSpPr>
          <p:spPr>
            <a:xfrm>
              <a:off x="9644697" y="3510597"/>
              <a:ext cx="425450" cy="255270"/>
            </a:xfrm>
            <a:custGeom>
              <a:avLst/>
              <a:gdLst/>
              <a:ahLst/>
              <a:cxnLst/>
              <a:rect l="l" t="t" r="r" b="b"/>
              <a:pathLst>
                <a:path w="425450" h="255270" extrusionOk="0">
                  <a:moveTo>
                    <a:pt x="0" y="42544"/>
                  </a:moveTo>
                  <a:lnTo>
                    <a:pt x="3492" y="26035"/>
                  </a:lnTo>
                  <a:lnTo>
                    <a:pt x="12382" y="12382"/>
                  </a:lnTo>
                  <a:lnTo>
                    <a:pt x="26035" y="3492"/>
                  </a:lnTo>
                  <a:lnTo>
                    <a:pt x="42545" y="0"/>
                  </a:lnTo>
                  <a:lnTo>
                    <a:pt x="382587" y="0"/>
                  </a:lnTo>
                  <a:lnTo>
                    <a:pt x="399097" y="3492"/>
                  </a:lnTo>
                  <a:lnTo>
                    <a:pt x="412750" y="12382"/>
                  </a:lnTo>
                  <a:lnTo>
                    <a:pt x="421957" y="26035"/>
                  </a:lnTo>
                  <a:lnTo>
                    <a:pt x="425132" y="42544"/>
                  </a:lnTo>
                  <a:lnTo>
                    <a:pt x="425132" y="212725"/>
                  </a:lnTo>
                  <a:lnTo>
                    <a:pt x="421957" y="229552"/>
                  </a:lnTo>
                  <a:lnTo>
                    <a:pt x="412750" y="242887"/>
                  </a:lnTo>
                  <a:lnTo>
                    <a:pt x="399097" y="252094"/>
                  </a:lnTo>
                  <a:lnTo>
                    <a:pt x="382587" y="255269"/>
                  </a:lnTo>
                  <a:lnTo>
                    <a:pt x="42545" y="255269"/>
                  </a:lnTo>
                  <a:lnTo>
                    <a:pt x="26035" y="252094"/>
                  </a:lnTo>
                  <a:lnTo>
                    <a:pt x="12382" y="242887"/>
                  </a:lnTo>
                  <a:lnTo>
                    <a:pt x="3492" y="229552"/>
                  </a:lnTo>
                  <a:lnTo>
                    <a:pt x="0" y="212725"/>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7" name="Google Shape;677;p32"/>
            <p:cNvSpPr/>
            <p:nvPr/>
          </p:nvSpPr>
          <p:spPr>
            <a:xfrm>
              <a:off x="2768282" y="3522979"/>
              <a:ext cx="425450" cy="255270"/>
            </a:xfrm>
            <a:custGeom>
              <a:avLst/>
              <a:gdLst/>
              <a:ahLst/>
              <a:cxnLst/>
              <a:rect l="l" t="t" r="r" b="b"/>
              <a:pathLst>
                <a:path w="425450" h="255270" extrusionOk="0">
                  <a:moveTo>
                    <a:pt x="382587" y="0"/>
                  </a:moveTo>
                  <a:lnTo>
                    <a:pt x="42544" y="0"/>
                  </a:lnTo>
                  <a:lnTo>
                    <a:pt x="26035" y="3492"/>
                  </a:lnTo>
                  <a:lnTo>
                    <a:pt x="12382" y="12382"/>
                  </a:lnTo>
                  <a:lnTo>
                    <a:pt x="3492" y="26035"/>
                  </a:lnTo>
                  <a:lnTo>
                    <a:pt x="0" y="42545"/>
                  </a:lnTo>
                  <a:lnTo>
                    <a:pt x="0" y="212725"/>
                  </a:lnTo>
                  <a:lnTo>
                    <a:pt x="3492" y="229552"/>
                  </a:lnTo>
                  <a:lnTo>
                    <a:pt x="12382" y="242887"/>
                  </a:lnTo>
                  <a:lnTo>
                    <a:pt x="26035" y="252095"/>
                  </a:lnTo>
                  <a:lnTo>
                    <a:pt x="42544" y="255270"/>
                  </a:lnTo>
                  <a:lnTo>
                    <a:pt x="382587" y="255270"/>
                  </a:lnTo>
                  <a:lnTo>
                    <a:pt x="399097" y="252095"/>
                  </a:lnTo>
                  <a:lnTo>
                    <a:pt x="412750" y="242887"/>
                  </a:lnTo>
                  <a:lnTo>
                    <a:pt x="421640" y="229552"/>
                  </a:lnTo>
                  <a:lnTo>
                    <a:pt x="425132" y="212725"/>
                  </a:lnTo>
                  <a:lnTo>
                    <a:pt x="425132" y="42545"/>
                  </a:lnTo>
                  <a:lnTo>
                    <a:pt x="421640"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8" name="Google Shape;678;p32"/>
            <p:cNvSpPr/>
            <p:nvPr/>
          </p:nvSpPr>
          <p:spPr>
            <a:xfrm>
              <a:off x="2768282" y="3522979"/>
              <a:ext cx="425450" cy="255270"/>
            </a:xfrm>
            <a:custGeom>
              <a:avLst/>
              <a:gdLst/>
              <a:ahLst/>
              <a:cxnLst/>
              <a:rect l="l" t="t" r="r" b="b"/>
              <a:pathLst>
                <a:path w="425450" h="255270" extrusionOk="0">
                  <a:moveTo>
                    <a:pt x="0" y="42545"/>
                  </a:moveTo>
                  <a:lnTo>
                    <a:pt x="3492" y="26035"/>
                  </a:lnTo>
                  <a:lnTo>
                    <a:pt x="12382" y="12382"/>
                  </a:lnTo>
                  <a:lnTo>
                    <a:pt x="26035" y="3492"/>
                  </a:lnTo>
                  <a:lnTo>
                    <a:pt x="42544" y="0"/>
                  </a:lnTo>
                  <a:lnTo>
                    <a:pt x="382587" y="0"/>
                  </a:lnTo>
                  <a:lnTo>
                    <a:pt x="399097" y="3492"/>
                  </a:lnTo>
                  <a:lnTo>
                    <a:pt x="412750" y="12382"/>
                  </a:lnTo>
                  <a:lnTo>
                    <a:pt x="421640" y="26035"/>
                  </a:lnTo>
                  <a:lnTo>
                    <a:pt x="425132" y="42545"/>
                  </a:lnTo>
                  <a:lnTo>
                    <a:pt x="425132" y="212725"/>
                  </a:lnTo>
                  <a:lnTo>
                    <a:pt x="421640" y="229552"/>
                  </a:lnTo>
                  <a:lnTo>
                    <a:pt x="412750" y="242887"/>
                  </a:lnTo>
                  <a:lnTo>
                    <a:pt x="399097" y="252095"/>
                  </a:lnTo>
                  <a:lnTo>
                    <a:pt x="382587" y="255270"/>
                  </a:lnTo>
                  <a:lnTo>
                    <a:pt x="42544" y="255270"/>
                  </a:lnTo>
                  <a:lnTo>
                    <a:pt x="26035" y="252095"/>
                  </a:lnTo>
                  <a:lnTo>
                    <a:pt x="12382" y="242887"/>
                  </a:lnTo>
                  <a:lnTo>
                    <a:pt x="3492" y="229552"/>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p32"/>
            <p:cNvSpPr/>
            <p:nvPr/>
          </p:nvSpPr>
          <p:spPr>
            <a:xfrm>
              <a:off x="2768282" y="2520632"/>
              <a:ext cx="425450" cy="255270"/>
            </a:xfrm>
            <a:custGeom>
              <a:avLst/>
              <a:gdLst/>
              <a:ahLst/>
              <a:cxnLst/>
              <a:rect l="l" t="t" r="r" b="b"/>
              <a:pathLst>
                <a:path w="425450" h="255269" extrusionOk="0">
                  <a:moveTo>
                    <a:pt x="382587" y="0"/>
                  </a:moveTo>
                  <a:lnTo>
                    <a:pt x="42544" y="0"/>
                  </a:lnTo>
                  <a:lnTo>
                    <a:pt x="26035" y="3492"/>
                  </a:lnTo>
                  <a:lnTo>
                    <a:pt x="12382" y="12382"/>
                  </a:lnTo>
                  <a:lnTo>
                    <a:pt x="3492" y="26034"/>
                  </a:lnTo>
                  <a:lnTo>
                    <a:pt x="0" y="42544"/>
                  </a:lnTo>
                  <a:lnTo>
                    <a:pt x="0" y="212725"/>
                  </a:lnTo>
                  <a:lnTo>
                    <a:pt x="3492" y="229234"/>
                  </a:lnTo>
                  <a:lnTo>
                    <a:pt x="12382" y="242887"/>
                  </a:lnTo>
                  <a:lnTo>
                    <a:pt x="26035" y="251777"/>
                  </a:lnTo>
                  <a:lnTo>
                    <a:pt x="42544" y="255269"/>
                  </a:lnTo>
                  <a:lnTo>
                    <a:pt x="382587" y="255269"/>
                  </a:lnTo>
                  <a:lnTo>
                    <a:pt x="399097" y="251777"/>
                  </a:lnTo>
                  <a:lnTo>
                    <a:pt x="412750" y="242887"/>
                  </a:lnTo>
                  <a:lnTo>
                    <a:pt x="421640" y="229234"/>
                  </a:lnTo>
                  <a:lnTo>
                    <a:pt x="425132" y="212725"/>
                  </a:lnTo>
                  <a:lnTo>
                    <a:pt x="425132" y="42544"/>
                  </a:lnTo>
                  <a:lnTo>
                    <a:pt x="421640" y="26034"/>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0" name="Google Shape;680;p32"/>
            <p:cNvSpPr/>
            <p:nvPr/>
          </p:nvSpPr>
          <p:spPr>
            <a:xfrm>
              <a:off x="2768282" y="2520632"/>
              <a:ext cx="425450" cy="255270"/>
            </a:xfrm>
            <a:custGeom>
              <a:avLst/>
              <a:gdLst/>
              <a:ahLst/>
              <a:cxnLst/>
              <a:rect l="l" t="t" r="r" b="b"/>
              <a:pathLst>
                <a:path w="425450" h="255269" extrusionOk="0">
                  <a:moveTo>
                    <a:pt x="0" y="42544"/>
                  </a:moveTo>
                  <a:lnTo>
                    <a:pt x="3492" y="26034"/>
                  </a:lnTo>
                  <a:lnTo>
                    <a:pt x="12382" y="12382"/>
                  </a:lnTo>
                  <a:lnTo>
                    <a:pt x="26035" y="3492"/>
                  </a:lnTo>
                  <a:lnTo>
                    <a:pt x="42544" y="0"/>
                  </a:lnTo>
                  <a:lnTo>
                    <a:pt x="382587" y="0"/>
                  </a:lnTo>
                  <a:lnTo>
                    <a:pt x="399097" y="3492"/>
                  </a:lnTo>
                  <a:lnTo>
                    <a:pt x="412750" y="12382"/>
                  </a:lnTo>
                  <a:lnTo>
                    <a:pt x="421640" y="26034"/>
                  </a:lnTo>
                  <a:lnTo>
                    <a:pt x="425132" y="42544"/>
                  </a:lnTo>
                  <a:lnTo>
                    <a:pt x="425132" y="212725"/>
                  </a:lnTo>
                  <a:lnTo>
                    <a:pt x="421640" y="229234"/>
                  </a:lnTo>
                  <a:lnTo>
                    <a:pt x="412750" y="242887"/>
                  </a:lnTo>
                  <a:lnTo>
                    <a:pt x="399097" y="251777"/>
                  </a:lnTo>
                  <a:lnTo>
                    <a:pt x="382587" y="255269"/>
                  </a:lnTo>
                  <a:lnTo>
                    <a:pt x="42544" y="255269"/>
                  </a:lnTo>
                  <a:lnTo>
                    <a:pt x="26035" y="251777"/>
                  </a:lnTo>
                  <a:lnTo>
                    <a:pt x="12382" y="242887"/>
                  </a:lnTo>
                  <a:lnTo>
                    <a:pt x="3492" y="229234"/>
                  </a:lnTo>
                  <a:lnTo>
                    <a:pt x="0" y="212725"/>
                  </a:lnTo>
                  <a:lnTo>
                    <a:pt x="0" y="42544"/>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1" name="Google Shape;681;p32"/>
            <p:cNvSpPr/>
            <p:nvPr/>
          </p:nvSpPr>
          <p:spPr>
            <a:xfrm>
              <a:off x="5079682" y="2524125"/>
              <a:ext cx="425450" cy="255270"/>
            </a:xfrm>
            <a:custGeom>
              <a:avLst/>
              <a:gdLst/>
              <a:ahLst/>
              <a:cxnLst/>
              <a:rect l="l" t="t" r="r" b="b"/>
              <a:pathLst>
                <a:path w="425450" h="255269" extrusionOk="0">
                  <a:moveTo>
                    <a:pt x="382587" y="0"/>
                  </a:moveTo>
                  <a:lnTo>
                    <a:pt x="42544" y="0"/>
                  </a:lnTo>
                  <a:lnTo>
                    <a:pt x="26034" y="3492"/>
                  </a:lnTo>
                  <a:lnTo>
                    <a:pt x="12382" y="12382"/>
                  </a:lnTo>
                  <a:lnTo>
                    <a:pt x="3492" y="26035"/>
                  </a:lnTo>
                  <a:lnTo>
                    <a:pt x="0" y="42545"/>
                  </a:lnTo>
                  <a:lnTo>
                    <a:pt x="0" y="212725"/>
                  </a:lnTo>
                  <a:lnTo>
                    <a:pt x="3492" y="229235"/>
                  </a:lnTo>
                  <a:lnTo>
                    <a:pt x="12382" y="242887"/>
                  </a:lnTo>
                  <a:lnTo>
                    <a:pt x="26034" y="252095"/>
                  </a:lnTo>
                  <a:lnTo>
                    <a:pt x="42544" y="255270"/>
                  </a:lnTo>
                  <a:lnTo>
                    <a:pt x="382587" y="255270"/>
                  </a:lnTo>
                  <a:lnTo>
                    <a:pt x="399097" y="252095"/>
                  </a:lnTo>
                  <a:lnTo>
                    <a:pt x="412750" y="242887"/>
                  </a:lnTo>
                  <a:lnTo>
                    <a:pt x="421957" y="229235"/>
                  </a:lnTo>
                  <a:lnTo>
                    <a:pt x="425132" y="212725"/>
                  </a:lnTo>
                  <a:lnTo>
                    <a:pt x="425132" y="42545"/>
                  </a:lnTo>
                  <a:lnTo>
                    <a:pt x="421957"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2" name="Google Shape;682;p32"/>
            <p:cNvSpPr/>
            <p:nvPr/>
          </p:nvSpPr>
          <p:spPr>
            <a:xfrm>
              <a:off x="5079682" y="2524125"/>
              <a:ext cx="425450" cy="255270"/>
            </a:xfrm>
            <a:custGeom>
              <a:avLst/>
              <a:gdLst/>
              <a:ahLst/>
              <a:cxnLst/>
              <a:rect l="l" t="t" r="r" b="b"/>
              <a:pathLst>
                <a:path w="425450" h="255269" extrusionOk="0">
                  <a:moveTo>
                    <a:pt x="0" y="42545"/>
                  </a:moveTo>
                  <a:lnTo>
                    <a:pt x="3492" y="26035"/>
                  </a:lnTo>
                  <a:lnTo>
                    <a:pt x="12382" y="12382"/>
                  </a:lnTo>
                  <a:lnTo>
                    <a:pt x="26034" y="3492"/>
                  </a:lnTo>
                  <a:lnTo>
                    <a:pt x="42544" y="0"/>
                  </a:lnTo>
                  <a:lnTo>
                    <a:pt x="382587" y="0"/>
                  </a:lnTo>
                  <a:lnTo>
                    <a:pt x="399097" y="3492"/>
                  </a:lnTo>
                  <a:lnTo>
                    <a:pt x="412750" y="12382"/>
                  </a:lnTo>
                  <a:lnTo>
                    <a:pt x="421957" y="26035"/>
                  </a:lnTo>
                  <a:lnTo>
                    <a:pt x="425132" y="42545"/>
                  </a:lnTo>
                  <a:lnTo>
                    <a:pt x="425132" y="212725"/>
                  </a:lnTo>
                  <a:lnTo>
                    <a:pt x="421957" y="229235"/>
                  </a:lnTo>
                  <a:lnTo>
                    <a:pt x="412750" y="242887"/>
                  </a:lnTo>
                  <a:lnTo>
                    <a:pt x="399097" y="252095"/>
                  </a:lnTo>
                  <a:lnTo>
                    <a:pt x="382587" y="255270"/>
                  </a:lnTo>
                  <a:lnTo>
                    <a:pt x="42544" y="255270"/>
                  </a:lnTo>
                  <a:lnTo>
                    <a:pt x="26034" y="252095"/>
                  </a:lnTo>
                  <a:lnTo>
                    <a:pt x="12382" y="242887"/>
                  </a:lnTo>
                  <a:lnTo>
                    <a:pt x="3492" y="229235"/>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3" name="Google Shape;683;p32"/>
            <p:cNvSpPr/>
            <p:nvPr/>
          </p:nvSpPr>
          <p:spPr>
            <a:xfrm>
              <a:off x="7359015" y="2520950"/>
              <a:ext cx="425450" cy="255270"/>
            </a:xfrm>
            <a:custGeom>
              <a:avLst/>
              <a:gdLst/>
              <a:ahLst/>
              <a:cxnLst/>
              <a:rect l="l" t="t" r="r" b="b"/>
              <a:pathLst>
                <a:path w="425450" h="255269" extrusionOk="0">
                  <a:moveTo>
                    <a:pt x="382587" y="0"/>
                  </a:moveTo>
                  <a:lnTo>
                    <a:pt x="42544" y="0"/>
                  </a:lnTo>
                  <a:lnTo>
                    <a:pt x="26034" y="3492"/>
                  </a:lnTo>
                  <a:lnTo>
                    <a:pt x="12382" y="12382"/>
                  </a:lnTo>
                  <a:lnTo>
                    <a:pt x="3492" y="26035"/>
                  </a:lnTo>
                  <a:lnTo>
                    <a:pt x="0" y="42545"/>
                  </a:lnTo>
                  <a:lnTo>
                    <a:pt x="0" y="212725"/>
                  </a:lnTo>
                  <a:lnTo>
                    <a:pt x="3492" y="229552"/>
                  </a:lnTo>
                  <a:lnTo>
                    <a:pt x="12382" y="242887"/>
                  </a:lnTo>
                  <a:lnTo>
                    <a:pt x="26034" y="252095"/>
                  </a:lnTo>
                  <a:lnTo>
                    <a:pt x="42544" y="255270"/>
                  </a:lnTo>
                  <a:lnTo>
                    <a:pt x="382587" y="255270"/>
                  </a:lnTo>
                  <a:lnTo>
                    <a:pt x="399097" y="252095"/>
                  </a:lnTo>
                  <a:lnTo>
                    <a:pt x="412750" y="242887"/>
                  </a:lnTo>
                  <a:lnTo>
                    <a:pt x="421639" y="229552"/>
                  </a:lnTo>
                  <a:lnTo>
                    <a:pt x="425132" y="212725"/>
                  </a:lnTo>
                  <a:lnTo>
                    <a:pt x="425132" y="42545"/>
                  </a:lnTo>
                  <a:lnTo>
                    <a:pt x="421639"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4" name="Google Shape;684;p32"/>
            <p:cNvSpPr/>
            <p:nvPr/>
          </p:nvSpPr>
          <p:spPr>
            <a:xfrm>
              <a:off x="7359015" y="2520950"/>
              <a:ext cx="425450" cy="255270"/>
            </a:xfrm>
            <a:custGeom>
              <a:avLst/>
              <a:gdLst/>
              <a:ahLst/>
              <a:cxnLst/>
              <a:rect l="l" t="t" r="r" b="b"/>
              <a:pathLst>
                <a:path w="425450" h="255269" extrusionOk="0">
                  <a:moveTo>
                    <a:pt x="0" y="42545"/>
                  </a:moveTo>
                  <a:lnTo>
                    <a:pt x="3492" y="26035"/>
                  </a:lnTo>
                  <a:lnTo>
                    <a:pt x="12382" y="12382"/>
                  </a:lnTo>
                  <a:lnTo>
                    <a:pt x="26034" y="3492"/>
                  </a:lnTo>
                  <a:lnTo>
                    <a:pt x="42544" y="0"/>
                  </a:lnTo>
                  <a:lnTo>
                    <a:pt x="382587" y="0"/>
                  </a:lnTo>
                  <a:lnTo>
                    <a:pt x="399097" y="3492"/>
                  </a:lnTo>
                  <a:lnTo>
                    <a:pt x="412750" y="12382"/>
                  </a:lnTo>
                  <a:lnTo>
                    <a:pt x="421639" y="26035"/>
                  </a:lnTo>
                  <a:lnTo>
                    <a:pt x="425132" y="42545"/>
                  </a:lnTo>
                  <a:lnTo>
                    <a:pt x="425132" y="212725"/>
                  </a:lnTo>
                  <a:lnTo>
                    <a:pt x="421639" y="229552"/>
                  </a:lnTo>
                  <a:lnTo>
                    <a:pt x="412750" y="242887"/>
                  </a:lnTo>
                  <a:lnTo>
                    <a:pt x="399097" y="252095"/>
                  </a:lnTo>
                  <a:lnTo>
                    <a:pt x="382587" y="255270"/>
                  </a:lnTo>
                  <a:lnTo>
                    <a:pt x="42544" y="255270"/>
                  </a:lnTo>
                  <a:lnTo>
                    <a:pt x="26034" y="252095"/>
                  </a:lnTo>
                  <a:lnTo>
                    <a:pt x="12382" y="242887"/>
                  </a:lnTo>
                  <a:lnTo>
                    <a:pt x="3492" y="229552"/>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5" name="Google Shape;685;p32"/>
            <p:cNvSpPr/>
            <p:nvPr/>
          </p:nvSpPr>
          <p:spPr>
            <a:xfrm>
              <a:off x="9644697" y="2513964"/>
              <a:ext cx="425450" cy="255270"/>
            </a:xfrm>
            <a:custGeom>
              <a:avLst/>
              <a:gdLst/>
              <a:ahLst/>
              <a:cxnLst/>
              <a:rect l="l" t="t" r="r" b="b"/>
              <a:pathLst>
                <a:path w="425450" h="255269" extrusionOk="0">
                  <a:moveTo>
                    <a:pt x="382587" y="0"/>
                  </a:moveTo>
                  <a:lnTo>
                    <a:pt x="42545" y="0"/>
                  </a:lnTo>
                  <a:lnTo>
                    <a:pt x="26035" y="3492"/>
                  </a:lnTo>
                  <a:lnTo>
                    <a:pt x="12382" y="12382"/>
                  </a:lnTo>
                  <a:lnTo>
                    <a:pt x="3492" y="26035"/>
                  </a:lnTo>
                  <a:lnTo>
                    <a:pt x="0" y="42545"/>
                  </a:lnTo>
                  <a:lnTo>
                    <a:pt x="0" y="212725"/>
                  </a:lnTo>
                  <a:lnTo>
                    <a:pt x="3492" y="229552"/>
                  </a:lnTo>
                  <a:lnTo>
                    <a:pt x="12382" y="242887"/>
                  </a:lnTo>
                  <a:lnTo>
                    <a:pt x="26035" y="252095"/>
                  </a:lnTo>
                  <a:lnTo>
                    <a:pt x="42545" y="255270"/>
                  </a:lnTo>
                  <a:lnTo>
                    <a:pt x="382587" y="255270"/>
                  </a:lnTo>
                  <a:lnTo>
                    <a:pt x="399097" y="252095"/>
                  </a:lnTo>
                  <a:lnTo>
                    <a:pt x="412750" y="242887"/>
                  </a:lnTo>
                  <a:lnTo>
                    <a:pt x="421957" y="229552"/>
                  </a:lnTo>
                  <a:lnTo>
                    <a:pt x="425132" y="212725"/>
                  </a:lnTo>
                  <a:lnTo>
                    <a:pt x="425132" y="42545"/>
                  </a:lnTo>
                  <a:lnTo>
                    <a:pt x="421957" y="26035"/>
                  </a:lnTo>
                  <a:lnTo>
                    <a:pt x="412750" y="12382"/>
                  </a:lnTo>
                  <a:lnTo>
                    <a:pt x="399097" y="3492"/>
                  </a:lnTo>
                  <a:lnTo>
                    <a:pt x="382587" y="0"/>
                  </a:lnTo>
                  <a:close/>
                </a:path>
              </a:pathLst>
            </a:custGeom>
            <a:solidFill>
              <a:srgbClr val="FFFFFF">
                <a:alpha val="49411"/>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6" name="Google Shape;686;p32"/>
            <p:cNvSpPr/>
            <p:nvPr/>
          </p:nvSpPr>
          <p:spPr>
            <a:xfrm>
              <a:off x="9644697" y="2513964"/>
              <a:ext cx="425450" cy="255270"/>
            </a:xfrm>
            <a:custGeom>
              <a:avLst/>
              <a:gdLst/>
              <a:ahLst/>
              <a:cxnLst/>
              <a:rect l="l" t="t" r="r" b="b"/>
              <a:pathLst>
                <a:path w="425450" h="255269" extrusionOk="0">
                  <a:moveTo>
                    <a:pt x="0" y="42545"/>
                  </a:moveTo>
                  <a:lnTo>
                    <a:pt x="3492" y="26035"/>
                  </a:lnTo>
                  <a:lnTo>
                    <a:pt x="12382" y="12382"/>
                  </a:lnTo>
                  <a:lnTo>
                    <a:pt x="26035" y="3492"/>
                  </a:lnTo>
                  <a:lnTo>
                    <a:pt x="42545" y="0"/>
                  </a:lnTo>
                  <a:lnTo>
                    <a:pt x="382587" y="0"/>
                  </a:lnTo>
                  <a:lnTo>
                    <a:pt x="399097" y="3492"/>
                  </a:lnTo>
                  <a:lnTo>
                    <a:pt x="412750" y="12382"/>
                  </a:lnTo>
                  <a:lnTo>
                    <a:pt x="421957" y="26035"/>
                  </a:lnTo>
                  <a:lnTo>
                    <a:pt x="425132" y="42545"/>
                  </a:lnTo>
                  <a:lnTo>
                    <a:pt x="425132" y="212725"/>
                  </a:lnTo>
                  <a:lnTo>
                    <a:pt x="421957" y="229552"/>
                  </a:lnTo>
                  <a:lnTo>
                    <a:pt x="412750" y="242887"/>
                  </a:lnTo>
                  <a:lnTo>
                    <a:pt x="399097" y="252095"/>
                  </a:lnTo>
                  <a:lnTo>
                    <a:pt x="382587" y="255270"/>
                  </a:lnTo>
                  <a:lnTo>
                    <a:pt x="42545" y="255270"/>
                  </a:lnTo>
                  <a:lnTo>
                    <a:pt x="26035" y="252095"/>
                  </a:lnTo>
                  <a:lnTo>
                    <a:pt x="12382" y="242887"/>
                  </a:lnTo>
                  <a:lnTo>
                    <a:pt x="3492" y="229552"/>
                  </a:lnTo>
                  <a:lnTo>
                    <a:pt x="0" y="212725"/>
                  </a:lnTo>
                  <a:lnTo>
                    <a:pt x="0" y="42545"/>
                  </a:lnTo>
                </a:path>
              </a:pathLst>
            </a:custGeom>
            <a:noFill/>
            <a:ln w="9525" cap="flat" cmpd="sng">
              <a:solidFill>
                <a:srgbClr val="7E7E7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87" name="Google Shape;687;p32"/>
            <p:cNvPicPr preferRelativeResize="0"/>
            <p:nvPr/>
          </p:nvPicPr>
          <p:blipFill rotWithShape="1">
            <a:blip r:embed="rId10">
              <a:alphaModFix/>
            </a:blip>
            <a:srcRect/>
            <a:stretch/>
          </p:blipFill>
          <p:spPr>
            <a:xfrm>
              <a:off x="7549515" y="6167437"/>
              <a:ext cx="3294062" cy="612140"/>
            </a:xfrm>
            <a:prstGeom prst="rect">
              <a:avLst/>
            </a:prstGeom>
            <a:noFill/>
            <a:ln>
              <a:noFill/>
            </a:ln>
          </p:spPr>
        </p:pic>
      </p:grpSp>
      <p:sp>
        <p:nvSpPr>
          <p:cNvPr id="688" name="Google Shape;688;p32"/>
          <p:cNvSpPr txBox="1">
            <a:spLocks noGrp="1"/>
          </p:cNvSpPr>
          <p:nvPr>
            <p:ph type="title"/>
          </p:nvPr>
        </p:nvSpPr>
        <p:spPr>
          <a:xfrm>
            <a:off x="1194435" y="330200"/>
            <a:ext cx="265366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Δομή των ελέγχων</a:t>
            </a:r>
            <a:endParaRPr/>
          </a:p>
        </p:txBody>
      </p:sp>
      <p:sp>
        <p:nvSpPr>
          <p:cNvPr id="689" name="Google Shape;689;p32"/>
          <p:cNvSpPr txBox="1"/>
          <p:nvPr/>
        </p:nvSpPr>
        <p:spPr>
          <a:xfrm>
            <a:off x="4684553" y="1484312"/>
            <a:ext cx="188658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Παράρτημα Περιοχές ελέγχου</a:t>
            </a:r>
            <a:endParaRPr sz="1000">
              <a:solidFill>
                <a:schemeClr val="dk1"/>
              </a:solidFill>
              <a:latin typeface="Calibri"/>
              <a:ea typeface="Calibri"/>
              <a:cs typeface="Calibri"/>
              <a:sym typeface="Calibri"/>
            </a:endParaRPr>
          </a:p>
        </p:txBody>
      </p:sp>
      <p:sp>
        <p:nvSpPr>
          <p:cNvPr id="690" name="Google Shape;690;p32"/>
          <p:cNvSpPr txBox="1"/>
          <p:nvPr/>
        </p:nvSpPr>
        <p:spPr>
          <a:xfrm>
            <a:off x="1258569" y="1839912"/>
            <a:ext cx="1403350" cy="447040"/>
          </a:xfrm>
          <a:prstGeom prst="rect">
            <a:avLst/>
          </a:prstGeom>
          <a:noFill/>
          <a:ln>
            <a:noFill/>
          </a:ln>
        </p:spPr>
        <p:txBody>
          <a:bodyPr spcFirstLastPara="1" wrap="square" lIns="0" tIns="711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Πολιτικές ασφάλειας</a:t>
            </a:r>
            <a:endParaRPr sz="1000">
              <a:solidFill>
                <a:schemeClr val="dk1"/>
              </a:solidFill>
              <a:latin typeface="Calibri"/>
              <a:ea typeface="Calibri"/>
              <a:cs typeface="Calibri"/>
              <a:sym typeface="Calibri"/>
            </a:endParaRPr>
          </a:p>
          <a:p>
            <a:pPr marL="568960" marR="0" lvl="0" indent="0" algn="l" rtl="0">
              <a:lnSpc>
                <a:spcPct val="100000"/>
              </a:lnSpc>
              <a:spcBef>
                <a:spcPts val="459"/>
              </a:spcBef>
              <a:spcAft>
                <a:spcPts val="0"/>
              </a:spcAft>
              <a:buNone/>
            </a:pPr>
            <a:r>
              <a:rPr lang="en-US" sz="1000">
                <a:solidFill>
                  <a:srgbClr val="FFFFFF"/>
                </a:solidFill>
                <a:latin typeface="Calibri"/>
                <a:ea typeface="Calibri"/>
                <a:cs typeface="Calibri"/>
                <a:sym typeface="Calibri"/>
              </a:rPr>
              <a:t>πληροφοριών</a:t>
            </a:r>
            <a:endParaRPr sz="1000">
              <a:solidFill>
                <a:schemeClr val="dk1"/>
              </a:solidFill>
              <a:latin typeface="Calibri"/>
              <a:ea typeface="Calibri"/>
              <a:cs typeface="Calibri"/>
              <a:sym typeface="Calibri"/>
            </a:endParaRPr>
          </a:p>
        </p:txBody>
      </p:sp>
      <p:sp>
        <p:nvSpPr>
          <p:cNvPr id="691" name="Google Shape;691;p32"/>
          <p:cNvSpPr txBox="1"/>
          <p:nvPr/>
        </p:nvSpPr>
        <p:spPr>
          <a:xfrm>
            <a:off x="3930650" y="1878329"/>
            <a:ext cx="84709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πληροφοριών</a:t>
            </a:r>
            <a:endParaRPr sz="1000">
              <a:solidFill>
                <a:schemeClr val="dk1"/>
              </a:solidFill>
              <a:latin typeface="Calibri"/>
              <a:ea typeface="Calibri"/>
              <a:cs typeface="Calibri"/>
              <a:sym typeface="Calibri"/>
            </a:endParaRPr>
          </a:p>
        </p:txBody>
      </p:sp>
      <p:sp>
        <p:nvSpPr>
          <p:cNvPr id="692" name="Google Shape;692;p32"/>
          <p:cNvSpPr txBox="1"/>
          <p:nvPr/>
        </p:nvSpPr>
        <p:spPr>
          <a:xfrm>
            <a:off x="5949950" y="1839912"/>
            <a:ext cx="1390650" cy="447040"/>
          </a:xfrm>
          <a:prstGeom prst="rect">
            <a:avLst/>
          </a:prstGeom>
          <a:noFill/>
          <a:ln>
            <a:noFill/>
          </a:ln>
        </p:spPr>
        <p:txBody>
          <a:bodyPr spcFirstLastPara="1" wrap="square" lIns="0" tIns="711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Ασφάλεια ανθρώπινου</a:t>
            </a:r>
            <a:endParaRPr sz="1000">
              <a:solidFill>
                <a:schemeClr val="dk1"/>
              </a:solidFill>
              <a:latin typeface="Calibri"/>
              <a:ea typeface="Calibri"/>
              <a:cs typeface="Calibri"/>
              <a:sym typeface="Calibri"/>
            </a:endParaRPr>
          </a:p>
          <a:p>
            <a:pPr marL="461644" marR="0" lvl="0" indent="0" algn="l" rtl="0">
              <a:lnSpc>
                <a:spcPct val="100000"/>
              </a:lnSpc>
              <a:spcBef>
                <a:spcPts val="459"/>
              </a:spcBef>
              <a:spcAft>
                <a:spcPts val="0"/>
              </a:spcAft>
              <a:buNone/>
            </a:pPr>
            <a:r>
              <a:rPr lang="en-US" sz="1000">
                <a:solidFill>
                  <a:srgbClr val="FFFFFF"/>
                </a:solidFill>
                <a:latin typeface="Calibri"/>
                <a:ea typeface="Calibri"/>
                <a:cs typeface="Calibri"/>
                <a:sym typeface="Calibri"/>
              </a:rPr>
              <a:t>δυναμικού</a:t>
            </a:r>
            <a:endParaRPr sz="1000">
              <a:solidFill>
                <a:schemeClr val="dk1"/>
              </a:solidFill>
              <a:latin typeface="Calibri"/>
              <a:ea typeface="Calibri"/>
              <a:cs typeface="Calibri"/>
              <a:sym typeface="Calibri"/>
            </a:endParaRPr>
          </a:p>
        </p:txBody>
      </p:sp>
      <p:sp>
        <p:nvSpPr>
          <p:cNvPr id="693" name="Google Shape;693;p32"/>
          <p:cNvSpPr txBox="1"/>
          <p:nvPr/>
        </p:nvSpPr>
        <p:spPr>
          <a:xfrm>
            <a:off x="8402955" y="1839912"/>
            <a:ext cx="1090295" cy="657860"/>
          </a:xfrm>
          <a:prstGeom prst="rect">
            <a:avLst/>
          </a:prstGeom>
          <a:noFill/>
          <a:ln>
            <a:noFill/>
          </a:ln>
        </p:spPr>
        <p:txBody>
          <a:bodyPr spcFirstLastPara="1" wrap="square" lIns="0" tIns="12700" rIns="0" bIns="0" anchor="t" anchorCtr="0">
            <a:spAutoFit/>
          </a:bodyPr>
          <a:lstStyle/>
          <a:p>
            <a:pPr marL="12700" marR="5080" lvl="0" indent="401955" algn="l" rtl="0">
              <a:lnSpc>
                <a:spcPct val="138300"/>
              </a:lnSpc>
              <a:spcBef>
                <a:spcPts val="0"/>
              </a:spcBef>
              <a:spcAft>
                <a:spcPts val="0"/>
              </a:spcAft>
              <a:buNone/>
            </a:pPr>
            <a:r>
              <a:rPr lang="en-US" sz="1000">
                <a:solidFill>
                  <a:srgbClr val="FFFFFF"/>
                </a:solidFill>
                <a:latin typeface="Calibri"/>
                <a:ea typeface="Calibri"/>
                <a:cs typeface="Calibri"/>
                <a:sym typeface="Calibri"/>
              </a:rPr>
              <a:t>Διαχείριση  περιουσιακών  στοιχείων</a:t>
            </a:r>
            <a:endParaRPr sz="1000">
              <a:solidFill>
                <a:schemeClr val="dk1"/>
              </a:solidFill>
              <a:latin typeface="Calibri"/>
              <a:ea typeface="Calibri"/>
              <a:cs typeface="Calibri"/>
              <a:sym typeface="Calibri"/>
            </a:endParaRPr>
          </a:p>
        </p:txBody>
      </p:sp>
      <p:sp>
        <p:nvSpPr>
          <p:cNvPr id="694" name="Google Shape;694;p32"/>
          <p:cNvSpPr txBox="1"/>
          <p:nvPr/>
        </p:nvSpPr>
        <p:spPr>
          <a:xfrm>
            <a:off x="4221162" y="2473325"/>
            <a:ext cx="61341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ασφάλεια</a:t>
            </a:r>
            <a:endParaRPr sz="1000">
              <a:solidFill>
                <a:schemeClr val="dk1"/>
              </a:solidFill>
              <a:latin typeface="Calibri"/>
              <a:ea typeface="Calibri"/>
              <a:cs typeface="Calibri"/>
              <a:sym typeface="Calibri"/>
            </a:endParaRPr>
          </a:p>
        </p:txBody>
      </p:sp>
      <p:sp>
        <p:nvSpPr>
          <p:cNvPr id="695" name="Google Shape;695;p32"/>
          <p:cNvSpPr txBox="1"/>
          <p:nvPr/>
        </p:nvSpPr>
        <p:spPr>
          <a:xfrm>
            <a:off x="5251450" y="2523807"/>
            <a:ext cx="6413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6</a:t>
            </a:r>
            <a:endParaRPr sz="600">
              <a:solidFill>
                <a:schemeClr val="dk1"/>
              </a:solidFill>
              <a:latin typeface="Calibri"/>
              <a:ea typeface="Calibri"/>
              <a:cs typeface="Calibri"/>
              <a:sym typeface="Calibri"/>
            </a:endParaRPr>
          </a:p>
        </p:txBody>
      </p:sp>
      <p:sp>
        <p:nvSpPr>
          <p:cNvPr id="696" name="Google Shape;696;p32"/>
          <p:cNvSpPr txBox="1"/>
          <p:nvPr/>
        </p:nvSpPr>
        <p:spPr>
          <a:xfrm>
            <a:off x="7531100" y="2523807"/>
            <a:ext cx="6413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7</a:t>
            </a:r>
            <a:endParaRPr sz="600">
              <a:solidFill>
                <a:schemeClr val="dk1"/>
              </a:solidFill>
              <a:latin typeface="Calibri"/>
              <a:ea typeface="Calibri"/>
              <a:cs typeface="Calibri"/>
              <a:sym typeface="Calibri"/>
            </a:endParaRPr>
          </a:p>
        </p:txBody>
      </p:sp>
      <p:sp>
        <p:nvSpPr>
          <p:cNvPr id="697" name="Google Shape;697;p32"/>
          <p:cNvSpPr txBox="1"/>
          <p:nvPr/>
        </p:nvSpPr>
        <p:spPr>
          <a:xfrm>
            <a:off x="9817100" y="2511107"/>
            <a:ext cx="6413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8</a:t>
            </a:r>
            <a:endParaRPr sz="600">
              <a:solidFill>
                <a:schemeClr val="dk1"/>
              </a:solidFill>
              <a:latin typeface="Calibri"/>
              <a:ea typeface="Calibri"/>
              <a:cs typeface="Calibri"/>
              <a:sym typeface="Calibri"/>
            </a:endParaRPr>
          </a:p>
        </p:txBody>
      </p:sp>
      <p:sp>
        <p:nvSpPr>
          <p:cNvPr id="698" name="Google Shape;698;p32"/>
          <p:cNvSpPr txBox="1"/>
          <p:nvPr/>
        </p:nvSpPr>
        <p:spPr>
          <a:xfrm>
            <a:off x="1464310" y="3174682"/>
            <a:ext cx="131000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Έλεγχος πρόσβασης</a:t>
            </a:r>
            <a:endParaRPr sz="1000">
              <a:solidFill>
                <a:schemeClr val="dk1"/>
              </a:solidFill>
              <a:latin typeface="Calibri"/>
              <a:ea typeface="Calibri"/>
              <a:cs typeface="Calibri"/>
              <a:sym typeface="Calibri"/>
            </a:endParaRPr>
          </a:p>
        </p:txBody>
      </p:sp>
      <p:sp>
        <p:nvSpPr>
          <p:cNvPr id="699" name="Google Shape;699;p32"/>
          <p:cNvSpPr txBox="1"/>
          <p:nvPr/>
        </p:nvSpPr>
        <p:spPr>
          <a:xfrm>
            <a:off x="2966085" y="3432492"/>
            <a:ext cx="6413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9</a:t>
            </a:r>
            <a:endParaRPr sz="600">
              <a:solidFill>
                <a:schemeClr val="dk1"/>
              </a:solidFill>
              <a:latin typeface="Calibri"/>
              <a:ea typeface="Calibri"/>
              <a:cs typeface="Calibri"/>
              <a:sym typeface="Calibri"/>
            </a:endParaRPr>
          </a:p>
        </p:txBody>
      </p:sp>
      <p:sp>
        <p:nvSpPr>
          <p:cNvPr id="700" name="Google Shape;700;p32"/>
          <p:cNvSpPr txBox="1"/>
          <p:nvPr/>
        </p:nvSpPr>
        <p:spPr>
          <a:xfrm>
            <a:off x="3807459" y="3174682"/>
            <a:ext cx="97345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Κρυπτογραφία</a:t>
            </a:r>
            <a:endParaRPr sz="1000">
              <a:solidFill>
                <a:schemeClr val="dk1"/>
              </a:solidFill>
              <a:latin typeface="Calibri"/>
              <a:ea typeface="Calibri"/>
              <a:cs typeface="Calibri"/>
              <a:sym typeface="Calibri"/>
            </a:endParaRPr>
          </a:p>
        </p:txBody>
      </p:sp>
      <p:sp>
        <p:nvSpPr>
          <p:cNvPr id="701" name="Google Shape;701;p32"/>
          <p:cNvSpPr txBox="1"/>
          <p:nvPr/>
        </p:nvSpPr>
        <p:spPr>
          <a:xfrm>
            <a:off x="5247640" y="3426777"/>
            <a:ext cx="9969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10</a:t>
            </a:r>
            <a:endParaRPr sz="600">
              <a:solidFill>
                <a:schemeClr val="dk1"/>
              </a:solidFill>
              <a:latin typeface="Calibri"/>
              <a:ea typeface="Calibri"/>
              <a:cs typeface="Calibri"/>
              <a:sym typeface="Calibri"/>
            </a:endParaRPr>
          </a:p>
        </p:txBody>
      </p:sp>
      <p:sp>
        <p:nvSpPr>
          <p:cNvPr id="702" name="Google Shape;702;p32"/>
          <p:cNvSpPr txBox="1"/>
          <p:nvPr/>
        </p:nvSpPr>
        <p:spPr>
          <a:xfrm>
            <a:off x="6287452" y="2970847"/>
            <a:ext cx="953135" cy="456565"/>
          </a:xfrm>
          <a:prstGeom prst="rect">
            <a:avLst/>
          </a:prstGeom>
          <a:noFill/>
          <a:ln>
            <a:noFill/>
          </a:ln>
        </p:spPr>
        <p:txBody>
          <a:bodyPr spcFirstLastPara="1" wrap="square" lIns="0" tIns="27925" rIns="0" bIns="0" anchor="t" anchorCtr="0">
            <a:spAutoFit/>
          </a:bodyPr>
          <a:lstStyle/>
          <a:p>
            <a:pPr marL="12700" marR="5080" lvl="0" indent="-635" algn="ctr" rtl="0">
              <a:lnSpc>
                <a:spcPct val="110000"/>
              </a:lnSpc>
              <a:spcBef>
                <a:spcPts val="0"/>
              </a:spcBef>
              <a:spcAft>
                <a:spcPts val="0"/>
              </a:spcAft>
              <a:buNone/>
            </a:pPr>
            <a:r>
              <a:rPr lang="en-US" sz="1000">
                <a:solidFill>
                  <a:srgbClr val="FFFFFF"/>
                </a:solidFill>
                <a:latin typeface="Calibri"/>
                <a:ea typeface="Calibri"/>
                <a:cs typeface="Calibri"/>
                <a:sym typeface="Calibri"/>
              </a:rPr>
              <a:t>Φυσική και  περιβαλλοντική  ασφάλεια</a:t>
            </a:r>
            <a:endParaRPr sz="1000">
              <a:solidFill>
                <a:schemeClr val="dk1"/>
              </a:solidFill>
              <a:latin typeface="Calibri"/>
              <a:ea typeface="Calibri"/>
              <a:cs typeface="Calibri"/>
              <a:sym typeface="Calibri"/>
            </a:endParaRPr>
          </a:p>
        </p:txBody>
      </p:sp>
      <p:sp>
        <p:nvSpPr>
          <p:cNvPr id="703" name="Google Shape;703;p32"/>
          <p:cNvSpPr txBox="1"/>
          <p:nvPr/>
        </p:nvSpPr>
        <p:spPr>
          <a:xfrm>
            <a:off x="7487919" y="3259454"/>
            <a:ext cx="9969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11</a:t>
            </a:r>
            <a:endParaRPr sz="600">
              <a:solidFill>
                <a:schemeClr val="dk1"/>
              </a:solidFill>
              <a:latin typeface="Calibri"/>
              <a:ea typeface="Calibri"/>
              <a:cs typeface="Calibri"/>
              <a:sym typeface="Calibri"/>
            </a:endParaRPr>
          </a:p>
        </p:txBody>
      </p:sp>
      <p:sp>
        <p:nvSpPr>
          <p:cNvPr id="704" name="Google Shape;704;p32"/>
          <p:cNvSpPr txBox="1"/>
          <p:nvPr/>
        </p:nvSpPr>
        <p:spPr>
          <a:xfrm>
            <a:off x="8531225" y="3023234"/>
            <a:ext cx="1356995" cy="353060"/>
          </a:xfrm>
          <a:prstGeom prst="rect">
            <a:avLst/>
          </a:prstGeom>
          <a:noFill/>
          <a:ln>
            <a:noFill/>
          </a:ln>
        </p:spPr>
        <p:txBody>
          <a:bodyPr spcFirstLastPara="1" wrap="square" lIns="0" tIns="64750" rIns="0" bIns="0" anchor="t" anchorCtr="0">
            <a:spAutoFit/>
          </a:bodyPr>
          <a:lstStyle/>
          <a:p>
            <a:pPr marL="12700" marR="0" lvl="0" indent="0" algn="l" rtl="0">
              <a:lnSpc>
                <a:spcPct val="100000"/>
              </a:lnSpc>
              <a:spcBef>
                <a:spcPts val="0"/>
              </a:spcBef>
              <a:spcAft>
                <a:spcPts val="0"/>
              </a:spcAft>
              <a:buNone/>
            </a:pPr>
            <a:r>
              <a:rPr lang="en-US" sz="1000">
                <a:solidFill>
                  <a:srgbClr val="FFFFFF"/>
                </a:solidFill>
                <a:latin typeface="Calibri"/>
                <a:ea typeface="Calibri"/>
                <a:cs typeface="Calibri"/>
                <a:sym typeface="Calibri"/>
              </a:rPr>
              <a:t>Ασφάλεια λειτουργίας</a:t>
            </a:r>
            <a:endParaRPr sz="1000">
              <a:solidFill>
                <a:schemeClr val="dk1"/>
              </a:solidFill>
              <a:latin typeface="Calibri"/>
              <a:ea typeface="Calibri"/>
              <a:cs typeface="Calibri"/>
              <a:sym typeface="Calibri"/>
            </a:endParaRPr>
          </a:p>
          <a:p>
            <a:pPr marL="0" marR="5080" lvl="0" indent="0" algn="r" rtl="0">
              <a:lnSpc>
                <a:spcPct val="100000"/>
              </a:lnSpc>
              <a:spcBef>
                <a:spcPts val="250"/>
              </a:spcBef>
              <a:spcAft>
                <a:spcPts val="0"/>
              </a:spcAft>
              <a:buNone/>
            </a:pPr>
            <a:r>
              <a:rPr lang="en-US" sz="600">
                <a:solidFill>
                  <a:schemeClr val="dk1"/>
                </a:solidFill>
                <a:latin typeface="Calibri"/>
                <a:ea typeface="Calibri"/>
                <a:cs typeface="Calibri"/>
                <a:sym typeface="Calibri"/>
              </a:rPr>
              <a:t>12</a:t>
            </a:r>
            <a:endParaRPr sz="600">
              <a:solidFill>
                <a:schemeClr val="dk1"/>
              </a:solidFill>
              <a:latin typeface="Calibri"/>
              <a:ea typeface="Calibri"/>
              <a:cs typeface="Calibri"/>
              <a:sym typeface="Calibri"/>
            </a:endParaRPr>
          </a:p>
        </p:txBody>
      </p:sp>
      <p:sp>
        <p:nvSpPr>
          <p:cNvPr id="705" name="Google Shape;705;p32"/>
          <p:cNvSpPr txBox="1"/>
          <p:nvPr/>
        </p:nvSpPr>
        <p:spPr>
          <a:xfrm>
            <a:off x="1477644" y="4078287"/>
            <a:ext cx="1228725"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rgbClr val="FFFFFF"/>
                </a:solidFill>
                <a:latin typeface="Calibri"/>
                <a:ea typeface="Calibri"/>
                <a:cs typeface="Calibri"/>
                <a:sym typeface="Calibri"/>
              </a:rPr>
              <a:t>Ασφάλεια επικοινωνιών</a:t>
            </a:r>
            <a:endParaRPr sz="850">
              <a:solidFill>
                <a:schemeClr val="dk1"/>
              </a:solidFill>
              <a:latin typeface="Calibri"/>
              <a:ea typeface="Calibri"/>
              <a:cs typeface="Calibri"/>
              <a:sym typeface="Calibri"/>
            </a:endParaRPr>
          </a:p>
        </p:txBody>
      </p:sp>
      <p:sp>
        <p:nvSpPr>
          <p:cNvPr id="706" name="Google Shape;706;p32"/>
          <p:cNvSpPr txBox="1"/>
          <p:nvPr/>
        </p:nvSpPr>
        <p:spPr>
          <a:xfrm>
            <a:off x="3898582" y="3986847"/>
            <a:ext cx="1143000" cy="408305"/>
          </a:xfrm>
          <a:prstGeom prst="rect">
            <a:avLst/>
          </a:prstGeom>
          <a:noFill/>
          <a:ln>
            <a:noFill/>
          </a:ln>
        </p:spPr>
        <p:txBody>
          <a:bodyPr spcFirstLastPara="1" wrap="square" lIns="0" tIns="15225" rIns="0" bIns="0" anchor="t" anchorCtr="0">
            <a:spAutoFit/>
          </a:bodyPr>
          <a:lstStyle/>
          <a:p>
            <a:pPr marL="12700" marR="5080" lvl="0" indent="0" algn="ctr" rtl="0">
              <a:lnSpc>
                <a:spcPct val="97700"/>
              </a:lnSpc>
              <a:spcBef>
                <a:spcPts val="0"/>
              </a:spcBef>
              <a:spcAft>
                <a:spcPts val="0"/>
              </a:spcAft>
              <a:buNone/>
            </a:pPr>
            <a:r>
              <a:rPr lang="en-US" sz="850">
                <a:solidFill>
                  <a:srgbClr val="FFFFFF"/>
                </a:solidFill>
                <a:latin typeface="Calibri"/>
                <a:ea typeface="Calibri"/>
                <a:cs typeface="Calibri"/>
                <a:sym typeface="Calibri"/>
              </a:rPr>
              <a:t>Επικτήσεις, ανάπτυξη  λογισμικού και  συντήρηση</a:t>
            </a:r>
            <a:endParaRPr sz="850">
              <a:solidFill>
                <a:schemeClr val="dk1"/>
              </a:solidFill>
              <a:latin typeface="Calibri"/>
              <a:ea typeface="Calibri"/>
              <a:cs typeface="Calibri"/>
              <a:sym typeface="Calibri"/>
            </a:endParaRPr>
          </a:p>
        </p:txBody>
      </p:sp>
      <p:sp>
        <p:nvSpPr>
          <p:cNvPr id="707" name="Google Shape;707;p32"/>
          <p:cNvSpPr txBox="1"/>
          <p:nvPr/>
        </p:nvSpPr>
        <p:spPr>
          <a:xfrm>
            <a:off x="6263004" y="4078287"/>
            <a:ext cx="689610" cy="273685"/>
          </a:xfrm>
          <a:prstGeom prst="rect">
            <a:avLst/>
          </a:prstGeom>
          <a:noFill/>
          <a:ln>
            <a:noFill/>
          </a:ln>
        </p:spPr>
        <p:txBody>
          <a:bodyPr spcFirstLastPara="1" wrap="square" lIns="0" tIns="24750" rIns="0" bIns="0" anchor="t" anchorCtr="0">
            <a:spAutoFit/>
          </a:bodyPr>
          <a:lstStyle/>
          <a:p>
            <a:pPr marL="12700" marR="5080" lvl="0" indent="172085" algn="l" rtl="0">
              <a:lnSpc>
                <a:spcPct val="110588"/>
              </a:lnSpc>
              <a:spcBef>
                <a:spcPts val="0"/>
              </a:spcBef>
              <a:spcAft>
                <a:spcPts val="0"/>
              </a:spcAft>
              <a:buNone/>
            </a:pPr>
            <a:r>
              <a:rPr lang="en-US" sz="850">
                <a:solidFill>
                  <a:srgbClr val="FFFFFF"/>
                </a:solidFill>
                <a:latin typeface="Calibri"/>
                <a:ea typeface="Calibri"/>
                <a:cs typeface="Calibri"/>
                <a:sym typeface="Calibri"/>
              </a:rPr>
              <a:t>Σχέσεις με  προμηθευτές</a:t>
            </a:r>
            <a:endParaRPr sz="850">
              <a:solidFill>
                <a:schemeClr val="dk1"/>
              </a:solidFill>
              <a:latin typeface="Calibri"/>
              <a:ea typeface="Calibri"/>
              <a:cs typeface="Calibri"/>
              <a:sym typeface="Calibri"/>
            </a:endParaRPr>
          </a:p>
        </p:txBody>
      </p:sp>
      <p:sp>
        <p:nvSpPr>
          <p:cNvPr id="708" name="Google Shape;708;p32"/>
          <p:cNvSpPr txBox="1"/>
          <p:nvPr/>
        </p:nvSpPr>
        <p:spPr>
          <a:xfrm>
            <a:off x="8126094" y="3986847"/>
            <a:ext cx="1866264" cy="289560"/>
          </a:xfrm>
          <a:prstGeom prst="rect">
            <a:avLst/>
          </a:prstGeom>
          <a:noFill/>
          <a:ln>
            <a:noFill/>
          </a:ln>
        </p:spPr>
        <p:txBody>
          <a:bodyPr spcFirstLastPara="1" wrap="square" lIns="0" tIns="7600" rIns="0" bIns="0" anchor="t" anchorCtr="0">
            <a:spAutoFit/>
          </a:bodyPr>
          <a:lstStyle/>
          <a:p>
            <a:pPr marL="644525" marR="5080" lvl="0" indent="-631825" algn="l" rtl="0">
              <a:lnSpc>
                <a:spcPct val="103699"/>
              </a:lnSpc>
              <a:spcBef>
                <a:spcPts val="0"/>
              </a:spcBef>
              <a:spcAft>
                <a:spcPts val="0"/>
              </a:spcAft>
              <a:buNone/>
            </a:pPr>
            <a:r>
              <a:rPr lang="en-US" sz="850">
                <a:solidFill>
                  <a:srgbClr val="FFFFFF"/>
                </a:solidFill>
                <a:latin typeface="Calibri"/>
                <a:ea typeface="Calibri"/>
                <a:cs typeface="Calibri"/>
                <a:sym typeface="Calibri"/>
              </a:rPr>
              <a:t>Περιστατικό ασφάλειας πληροφοριών  διαχείριση</a:t>
            </a:r>
            <a:endParaRPr sz="850">
              <a:solidFill>
                <a:schemeClr val="dk1"/>
              </a:solidFill>
              <a:latin typeface="Calibri"/>
              <a:ea typeface="Calibri"/>
              <a:cs typeface="Calibri"/>
              <a:sym typeface="Calibri"/>
            </a:endParaRPr>
          </a:p>
        </p:txBody>
      </p:sp>
      <p:sp>
        <p:nvSpPr>
          <p:cNvPr id="709" name="Google Shape;709;p32"/>
          <p:cNvSpPr txBox="1"/>
          <p:nvPr/>
        </p:nvSpPr>
        <p:spPr>
          <a:xfrm>
            <a:off x="2915285" y="4581207"/>
            <a:ext cx="9969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13</a:t>
            </a:r>
            <a:endParaRPr sz="600">
              <a:solidFill>
                <a:schemeClr val="dk1"/>
              </a:solidFill>
              <a:latin typeface="Calibri"/>
              <a:ea typeface="Calibri"/>
              <a:cs typeface="Calibri"/>
              <a:sym typeface="Calibri"/>
            </a:endParaRPr>
          </a:p>
        </p:txBody>
      </p:sp>
      <p:sp>
        <p:nvSpPr>
          <p:cNvPr id="710" name="Google Shape;710;p32"/>
          <p:cNvSpPr txBox="1"/>
          <p:nvPr/>
        </p:nvSpPr>
        <p:spPr>
          <a:xfrm>
            <a:off x="5201284" y="4581207"/>
            <a:ext cx="9969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14</a:t>
            </a:r>
            <a:endParaRPr sz="600">
              <a:solidFill>
                <a:schemeClr val="dk1"/>
              </a:solidFill>
              <a:latin typeface="Calibri"/>
              <a:ea typeface="Calibri"/>
              <a:cs typeface="Calibri"/>
              <a:sym typeface="Calibri"/>
            </a:endParaRPr>
          </a:p>
        </p:txBody>
      </p:sp>
      <p:sp>
        <p:nvSpPr>
          <p:cNvPr id="711" name="Google Shape;711;p32"/>
          <p:cNvSpPr txBox="1"/>
          <p:nvPr/>
        </p:nvSpPr>
        <p:spPr>
          <a:xfrm>
            <a:off x="7501890" y="4581207"/>
            <a:ext cx="9969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15</a:t>
            </a:r>
            <a:endParaRPr sz="600">
              <a:solidFill>
                <a:schemeClr val="dk1"/>
              </a:solidFill>
              <a:latin typeface="Calibri"/>
              <a:ea typeface="Calibri"/>
              <a:cs typeface="Calibri"/>
              <a:sym typeface="Calibri"/>
            </a:endParaRPr>
          </a:p>
        </p:txBody>
      </p:sp>
      <p:sp>
        <p:nvSpPr>
          <p:cNvPr id="712" name="Google Shape;712;p32"/>
          <p:cNvSpPr txBox="1"/>
          <p:nvPr/>
        </p:nvSpPr>
        <p:spPr>
          <a:xfrm>
            <a:off x="9796144" y="4587557"/>
            <a:ext cx="9969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16</a:t>
            </a:r>
            <a:endParaRPr sz="600">
              <a:solidFill>
                <a:schemeClr val="dk1"/>
              </a:solidFill>
              <a:latin typeface="Calibri"/>
              <a:ea typeface="Calibri"/>
              <a:cs typeface="Calibri"/>
              <a:sym typeface="Calibri"/>
            </a:endParaRPr>
          </a:p>
        </p:txBody>
      </p:sp>
      <p:sp>
        <p:nvSpPr>
          <p:cNvPr id="713" name="Google Shape;713;p32"/>
          <p:cNvSpPr txBox="1"/>
          <p:nvPr/>
        </p:nvSpPr>
        <p:spPr>
          <a:xfrm>
            <a:off x="1517332" y="4936172"/>
            <a:ext cx="1318260" cy="392430"/>
          </a:xfrm>
          <a:prstGeom prst="rect">
            <a:avLst/>
          </a:prstGeom>
          <a:noFill/>
          <a:ln>
            <a:noFill/>
          </a:ln>
        </p:spPr>
        <p:txBody>
          <a:bodyPr spcFirstLastPara="1" wrap="square" lIns="0" tIns="26025" rIns="0" bIns="0" anchor="t" anchorCtr="0">
            <a:spAutoFit/>
          </a:bodyPr>
          <a:lstStyle/>
          <a:p>
            <a:pPr marL="12700" marR="5080" lvl="0" indent="0" algn="ctr" rtl="0">
              <a:lnSpc>
                <a:spcPct val="109411"/>
              </a:lnSpc>
              <a:spcBef>
                <a:spcPts val="0"/>
              </a:spcBef>
              <a:spcAft>
                <a:spcPts val="0"/>
              </a:spcAft>
              <a:buNone/>
            </a:pPr>
            <a:r>
              <a:rPr lang="en-US" sz="850">
                <a:solidFill>
                  <a:srgbClr val="FFFFFF"/>
                </a:solidFill>
                <a:latin typeface="Calibri"/>
                <a:ea typeface="Calibri"/>
                <a:cs typeface="Calibri"/>
                <a:sym typeface="Calibri"/>
              </a:rPr>
              <a:t>Πτυχές της ασφάλειας των  πληροφοριών στην  επιχειρησιακή συνέχεια</a:t>
            </a:r>
            <a:endParaRPr sz="850">
              <a:solidFill>
                <a:schemeClr val="dk1"/>
              </a:solidFill>
              <a:latin typeface="Calibri"/>
              <a:ea typeface="Calibri"/>
              <a:cs typeface="Calibri"/>
              <a:sym typeface="Calibri"/>
            </a:endParaRPr>
          </a:p>
        </p:txBody>
      </p:sp>
      <p:sp>
        <p:nvSpPr>
          <p:cNvPr id="714" name="Google Shape;714;p32"/>
          <p:cNvSpPr txBox="1"/>
          <p:nvPr/>
        </p:nvSpPr>
        <p:spPr>
          <a:xfrm>
            <a:off x="6249034" y="5226684"/>
            <a:ext cx="76454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rgbClr val="FFFFFF"/>
                </a:solidFill>
                <a:latin typeface="Calibri"/>
                <a:ea typeface="Calibri"/>
                <a:cs typeface="Calibri"/>
                <a:sym typeface="Calibri"/>
              </a:rPr>
              <a:t>Συμμόρφωση</a:t>
            </a:r>
            <a:endParaRPr sz="850">
              <a:solidFill>
                <a:schemeClr val="dk1"/>
              </a:solidFill>
              <a:latin typeface="Calibri"/>
              <a:ea typeface="Calibri"/>
              <a:cs typeface="Calibri"/>
              <a:sym typeface="Calibri"/>
            </a:endParaRPr>
          </a:p>
        </p:txBody>
      </p:sp>
      <p:sp>
        <p:nvSpPr>
          <p:cNvPr id="715" name="Google Shape;715;p32"/>
          <p:cNvSpPr txBox="1"/>
          <p:nvPr/>
        </p:nvSpPr>
        <p:spPr>
          <a:xfrm>
            <a:off x="1605914" y="5454332"/>
            <a:ext cx="532130" cy="1549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850">
                <a:solidFill>
                  <a:srgbClr val="FFFFFF"/>
                </a:solidFill>
                <a:latin typeface="Calibri"/>
                <a:ea typeface="Calibri"/>
                <a:cs typeface="Calibri"/>
                <a:sym typeface="Calibri"/>
              </a:rPr>
              <a:t>διαχείριση</a:t>
            </a:r>
            <a:endParaRPr sz="850">
              <a:solidFill>
                <a:schemeClr val="dk1"/>
              </a:solidFill>
              <a:latin typeface="Calibri"/>
              <a:ea typeface="Calibri"/>
              <a:cs typeface="Calibri"/>
              <a:sym typeface="Calibri"/>
            </a:endParaRPr>
          </a:p>
        </p:txBody>
      </p:sp>
      <p:sp>
        <p:nvSpPr>
          <p:cNvPr id="716" name="Google Shape;716;p32"/>
          <p:cNvSpPr txBox="1"/>
          <p:nvPr/>
        </p:nvSpPr>
        <p:spPr>
          <a:xfrm>
            <a:off x="2886075" y="5473382"/>
            <a:ext cx="107950"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17</a:t>
            </a:r>
            <a:endParaRPr sz="600">
              <a:solidFill>
                <a:schemeClr val="dk1"/>
              </a:solidFill>
              <a:latin typeface="Calibri"/>
              <a:ea typeface="Calibri"/>
              <a:cs typeface="Calibri"/>
              <a:sym typeface="Calibri"/>
            </a:endParaRPr>
          </a:p>
        </p:txBody>
      </p:sp>
      <p:sp>
        <p:nvSpPr>
          <p:cNvPr id="717" name="Google Shape;717;p32"/>
          <p:cNvSpPr txBox="1"/>
          <p:nvPr/>
        </p:nvSpPr>
        <p:spPr>
          <a:xfrm>
            <a:off x="7538402" y="5486082"/>
            <a:ext cx="107950"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18</a:t>
            </a:r>
            <a:endParaRPr sz="600">
              <a:solidFill>
                <a:schemeClr val="dk1"/>
              </a:solidFill>
              <a:latin typeface="Calibri"/>
              <a:ea typeface="Calibri"/>
              <a:cs typeface="Calibri"/>
              <a:sym typeface="Calibri"/>
            </a:endParaRPr>
          </a:p>
        </p:txBody>
      </p:sp>
      <p:sp>
        <p:nvSpPr>
          <p:cNvPr id="718" name="Google Shape;718;p32"/>
          <p:cNvSpPr txBox="1"/>
          <p:nvPr/>
        </p:nvSpPr>
        <p:spPr>
          <a:xfrm>
            <a:off x="902969" y="617188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719" name="Google Shape;719;p32"/>
          <p:cNvSpPr txBox="1"/>
          <p:nvPr/>
        </p:nvSpPr>
        <p:spPr>
          <a:xfrm>
            <a:off x="11189652" y="617188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32</a:t>
            </a:r>
            <a:endParaRPr sz="700">
              <a:solidFill>
                <a:schemeClr val="dk1"/>
              </a:solidFill>
              <a:latin typeface="Calibri"/>
              <a:ea typeface="Calibri"/>
              <a:cs typeface="Calibri"/>
              <a:sym typeface="Calibri"/>
            </a:endParaRPr>
          </a:p>
        </p:txBody>
      </p:sp>
      <p:sp>
        <p:nvSpPr>
          <p:cNvPr id="720" name="Google Shape;720;p32"/>
          <p:cNvSpPr txBox="1"/>
          <p:nvPr/>
        </p:nvSpPr>
        <p:spPr>
          <a:xfrm>
            <a:off x="2940050" y="2562859"/>
            <a:ext cx="64135" cy="11683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600">
                <a:solidFill>
                  <a:schemeClr val="dk1"/>
                </a:solidFill>
                <a:latin typeface="Calibri"/>
                <a:ea typeface="Calibri"/>
                <a:cs typeface="Calibri"/>
                <a:sym typeface="Calibri"/>
              </a:rPr>
              <a:t>5</a:t>
            </a:r>
            <a:endParaRPr sz="6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grpSp>
        <p:nvGrpSpPr>
          <p:cNvPr id="725" name="Google Shape;725;p33"/>
          <p:cNvGrpSpPr/>
          <p:nvPr/>
        </p:nvGrpSpPr>
        <p:grpSpPr>
          <a:xfrm>
            <a:off x="6893242" y="0"/>
            <a:ext cx="5295265" cy="6858000"/>
            <a:chOff x="6893242" y="0"/>
            <a:chExt cx="5295265" cy="6858000"/>
          </a:xfrm>
        </p:grpSpPr>
        <p:sp>
          <p:nvSpPr>
            <p:cNvPr id="726" name="Google Shape;726;p3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7" name="Google Shape;727;p3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28" name="Google Shape;728;p33"/>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729" name="Google Shape;729;p3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730" name="Google Shape;730;p33"/>
          <p:cNvSpPr txBox="1">
            <a:spLocks noGrp="1"/>
          </p:cNvSpPr>
          <p:nvPr>
            <p:ph type="title"/>
          </p:nvPr>
        </p:nvSpPr>
        <p:spPr>
          <a:xfrm>
            <a:off x="875030" y="1214120"/>
            <a:ext cx="296481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ISO/IEC 27002:2013</a:t>
            </a:r>
            <a:endParaRPr/>
          </a:p>
        </p:txBody>
      </p:sp>
      <p:sp>
        <p:nvSpPr>
          <p:cNvPr id="731" name="Google Shape;731;p33"/>
          <p:cNvSpPr txBox="1"/>
          <p:nvPr/>
        </p:nvSpPr>
        <p:spPr>
          <a:xfrm>
            <a:off x="875030" y="2110740"/>
            <a:ext cx="5404485" cy="1162050"/>
          </a:xfrm>
          <a:prstGeom prst="rect">
            <a:avLst/>
          </a:prstGeom>
          <a:noFill/>
          <a:ln>
            <a:noFill/>
          </a:ln>
        </p:spPr>
        <p:txBody>
          <a:bodyPr spcFirstLastPara="1" wrap="square" lIns="0" tIns="12700" rIns="0" bIns="0" anchor="t" anchorCtr="0">
            <a:spAutoFit/>
          </a:bodyPr>
          <a:lstStyle/>
          <a:p>
            <a:pPr marL="12700" marR="18415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 πρότυπο προσφέρει καθοδήγηση για ευρύ φάσμα ελέγχων ασφάλειας πληροφοριών που  εφαρμόζονται συνήθως σε πολλούς διαφορετικούς οργανισμούς.</a:t>
            </a:r>
            <a:endParaRPr sz="9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15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Η καθοδήγηση είναι γενική και μπορεί να χρησιμοποιηθεί από οργανώσεις όλων των τύπων και  μεγεθών συμπεριλαμβανομένου του δημόσιου και του ιδιωτικού τομέα, του εμπορικού και του μη  κερδοσκοπικού) που δημιουργούν, συλλέγουν, επεξεργάζονται, αποθηκεύουν, διαβιβάζουν και  διαθέτουν πληροφορίες σε πολλές φόρμες, συμπεριλαμβανομένων των ηλεκτρονικών, φυσικών και  προφορικών (π.χ. συζητήσεις και ).</a:t>
            </a:r>
            <a:endParaRPr sz="900">
              <a:solidFill>
                <a:schemeClr val="dk1"/>
              </a:solidFill>
              <a:latin typeface="Calibri"/>
              <a:ea typeface="Calibri"/>
              <a:cs typeface="Calibri"/>
              <a:sym typeface="Calibri"/>
            </a:endParaRPr>
          </a:p>
        </p:txBody>
      </p:sp>
      <p:sp>
        <p:nvSpPr>
          <p:cNvPr id="732" name="Google Shape;732;p33"/>
          <p:cNvSpPr txBox="1"/>
          <p:nvPr/>
        </p:nvSpPr>
        <p:spPr>
          <a:xfrm>
            <a:off x="902969" y="540543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733" name="Google Shape;733;p33"/>
          <p:cNvSpPr txBox="1"/>
          <p:nvPr/>
        </p:nvSpPr>
        <p:spPr>
          <a:xfrm>
            <a:off x="11189652" y="540543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33</a:t>
            </a:r>
            <a:endParaRPr sz="7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grpSp>
        <p:nvGrpSpPr>
          <p:cNvPr id="738" name="Google Shape;738;p34"/>
          <p:cNvGrpSpPr/>
          <p:nvPr/>
        </p:nvGrpSpPr>
        <p:grpSpPr>
          <a:xfrm>
            <a:off x="389256" y="-228600"/>
            <a:ext cx="11655107" cy="6858000"/>
            <a:chOff x="533400" y="0"/>
            <a:chExt cx="11655107" cy="6858000"/>
          </a:xfrm>
        </p:grpSpPr>
        <p:sp>
          <p:nvSpPr>
            <p:cNvPr id="739" name="Google Shape;739;p3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0" name="Google Shape;740;p3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41" name="Google Shape;741;p34"/>
            <p:cNvPicPr preferRelativeResize="0"/>
            <p:nvPr/>
          </p:nvPicPr>
          <p:blipFill rotWithShape="1">
            <a:blip r:embed="rId3">
              <a:alphaModFix/>
            </a:blip>
            <a:srcRect/>
            <a:stretch/>
          </p:blipFill>
          <p:spPr>
            <a:xfrm>
              <a:off x="533400" y="1095057"/>
              <a:ext cx="6925309" cy="4860607"/>
            </a:xfrm>
            <a:prstGeom prst="rect">
              <a:avLst/>
            </a:prstGeom>
            <a:noFill/>
            <a:ln>
              <a:noFill/>
            </a:ln>
          </p:spPr>
        </p:pic>
        <p:pic>
          <p:nvPicPr>
            <p:cNvPr id="742" name="Google Shape;742;p34"/>
            <p:cNvPicPr preferRelativeResize="0"/>
            <p:nvPr/>
          </p:nvPicPr>
          <p:blipFill rotWithShape="1">
            <a:blip r:embed="rId4">
              <a:alphaModFix/>
            </a:blip>
            <a:srcRect/>
            <a:stretch/>
          </p:blipFill>
          <p:spPr>
            <a:xfrm>
              <a:off x="7549514" y="6167437"/>
              <a:ext cx="3294062" cy="612140"/>
            </a:xfrm>
            <a:prstGeom prst="rect">
              <a:avLst/>
            </a:prstGeom>
            <a:noFill/>
            <a:ln>
              <a:noFill/>
            </a:ln>
          </p:spPr>
        </p:pic>
      </p:grpSp>
      <p:sp>
        <p:nvSpPr>
          <p:cNvPr id="743" name="Google Shape;743;p34"/>
          <p:cNvSpPr txBox="1">
            <a:spLocks noGrp="1"/>
          </p:cNvSpPr>
          <p:nvPr>
            <p:ph type="title"/>
          </p:nvPr>
        </p:nvSpPr>
        <p:spPr>
          <a:xfrm>
            <a:off x="875030" y="314325"/>
            <a:ext cx="9335770" cy="387927"/>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Καθήκοντα και σχετικά έγγραφα για την καθιέρωση του  ISMS</a:t>
            </a:r>
            <a:endParaRPr/>
          </a:p>
        </p:txBody>
      </p:sp>
      <p:sp>
        <p:nvSpPr>
          <p:cNvPr id="744" name="Google Shape;744;p34"/>
          <p:cNvSpPr txBox="1"/>
          <p:nvPr/>
        </p:nvSpPr>
        <p:spPr>
          <a:xfrm>
            <a:off x="11101705" y="6016307"/>
            <a:ext cx="234950" cy="114300"/>
          </a:xfrm>
          <a:prstGeom prst="rect">
            <a:avLst/>
          </a:prstGeom>
          <a:noFill/>
          <a:ln>
            <a:noFill/>
          </a:ln>
        </p:spPr>
        <p:txBody>
          <a:bodyPr spcFirstLastPara="1" wrap="square" lIns="0" tIns="0" rIns="0" bIns="0" anchor="t" anchorCtr="0">
            <a:spAutoFit/>
          </a:bodyPr>
          <a:lstStyle/>
          <a:p>
            <a:pPr marL="38100" marR="0" lvl="0" indent="0" algn="l" rtl="0">
              <a:lnSpc>
                <a:spcPct val="109285"/>
              </a:lnSpc>
              <a:spcBef>
                <a:spcPts val="0"/>
              </a:spcBef>
              <a:spcAft>
                <a:spcPts val="0"/>
              </a:spcAft>
              <a:buNone/>
            </a:pPr>
            <a:fld id="{00000000-1234-1234-1234-123412341234}" type="slidenum">
              <a:rPr lang="en-US" sz="700">
                <a:solidFill>
                  <a:schemeClr val="dk1"/>
                </a:solidFill>
                <a:latin typeface="Calibri"/>
                <a:ea typeface="Calibri"/>
                <a:cs typeface="Calibri"/>
                <a:sym typeface="Calibri"/>
              </a:rPr>
              <a:t>34</a:t>
            </a:fld>
            <a:endParaRPr sz="700">
              <a:solidFill>
                <a:schemeClr val="dk1"/>
              </a:solidFill>
              <a:latin typeface="Calibri"/>
              <a:ea typeface="Calibri"/>
              <a:cs typeface="Calibri"/>
              <a:sym typeface="Calibri"/>
            </a:endParaRPr>
          </a:p>
        </p:txBody>
      </p:sp>
      <p:sp>
        <p:nvSpPr>
          <p:cNvPr id="745" name="Google Shape;745;p34"/>
          <p:cNvSpPr txBox="1"/>
          <p:nvPr/>
        </p:nvSpPr>
        <p:spPr>
          <a:xfrm>
            <a:off x="695959" y="6198552"/>
            <a:ext cx="3106420" cy="165100"/>
          </a:xfrm>
          <a:prstGeom prst="rect">
            <a:avLst/>
          </a:prstGeom>
          <a:noFill/>
          <a:ln>
            <a:noFill/>
          </a:ln>
        </p:spPr>
        <p:txBody>
          <a:bodyPr spcFirstLastPara="1" wrap="square" lIns="0" tIns="0" rIns="0" bIns="0" anchor="t" anchorCtr="0">
            <a:spAutoFit/>
          </a:bodyPr>
          <a:lstStyle/>
          <a:p>
            <a:pPr marL="12700" marR="0" lvl="0" indent="0" algn="l" rtl="0">
              <a:lnSpc>
                <a:spcPct val="104090"/>
              </a:lnSpc>
              <a:spcBef>
                <a:spcPts val="0"/>
              </a:spcBef>
              <a:spcAft>
                <a:spcPts val="0"/>
              </a:spcAft>
              <a:buNone/>
            </a:pPr>
            <a:r>
              <a:rPr lang="en-US" sz="1100">
                <a:solidFill>
                  <a:srgbClr val="EDAE6E"/>
                </a:solidFill>
                <a:latin typeface="Calibri"/>
                <a:ea typeface="Calibri"/>
                <a:cs typeface="Calibri"/>
                <a:sym typeface="Calibri"/>
              </a:rPr>
              <a:t>* </a:t>
            </a:r>
            <a:r>
              <a:rPr lang="en-US" sz="700">
                <a:solidFill>
                  <a:srgbClr val="EDAE6E"/>
                </a:solidFill>
                <a:latin typeface="Calibri"/>
                <a:ea typeface="Calibri"/>
                <a:cs typeface="Calibri"/>
                <a:sym typeface="Calibri"/>
              </a:rPr>
              <a:t>https://</a:t>
            </a:r>
            <a:r>
              <a:rPr lang="en-US" sz="700" u="sng">
                <a:solidFill>
                  <a:srgbClr val="EDAE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www.fortinet.com/resources/cyberglossary/it-vs-ot-cybe</a:t>
            </a:r>
            <a:r>
              <a:rPr lang="en-US" sz="700">
                <a:solidFill>
                  <a:srgbClr val="EDAE6E"/>
                </a:solidFill>
                <a:latin typeface="Calibri"/>
                <a:ea typeface="Calibri"/>
                <a:cs typeface="Calibri"/>
                <a:sym typeface="Calibri"/>
              </a:rPr>
              <a:t>rsecurity</a:t>
            </a:r>
            <a:endParaRPr sz="700">
              <a:solidFill>
                <a:schemeClr val="dk1"/>
              </a:solidFill>
              <a:latin typeface="Calibri"/>
              <a:ea typeface="Calibri"/>
              <a:cs typeface="Calibri"/>
              <a:sym typeface="Calibri"/>
            </a:endParaRPr>
          </a:p>
        </p:txBody>
      </p:sp>
      <p:sp>
        <p:nvSpPr>
          <p:cNvPr id="746" name="Google Shape;746;p34"/>
          <p:cNvSpPr txBox="1"/>
          <p:nvPr/>
        </p:nvSpPr>
        <p:spPr>
          <a:xfrm>
            <a:off x="7422847" y="702252"/>
            <a:ext cx="4030344" cy="49244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Καθορισμός του πεδίου εφαρμογής του ISMS</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Σχεδιασμός πολιτικών ISMS</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Σχεδιασμός μιας συστηματικής προσέγγισης για την αξιολόγηση των κινδύνων</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Προσδιορισμός των κινδύνων</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(Προσδιορισμός των παραγόντων κινδύνου και</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των πληροφοριακών πόρων)</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Διεξαγωγή αξιολόγησης κινδύνων</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(Αξιολόγηση των κινδύνων)</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Σχεδιασμός αντιμετώπισης κινδύνων</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(Επιλογή κατάλληλης αντιμετώπισης κινδύνων)</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«Επιλογή του στόχου διαχείρισης</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και των μέτρων ελέγχου </a:t>
            </a:r>
            <a:br>
              <a:rPr lang="en-US" sz="1200" b="0" i="0" u="none" strike="noStrike" cap="none">
                <a:solidFill>
                  <a:schemeClr val="dk1"/>
                </a:solidFill>
                <a:latin typeface="Arial"/>
                <a:ea typeface="Arial"/>
                <a:cs typeface="Arial"/>
                <a:sym typeface="Arial"/>
              </a:rPr>
            </a:b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«Προετοιμασία δήλωσης | </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εφαρμοσιμότητας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Έγκριση υπολειπόμενων κινδύνων και έγκριση της εφαρμογής του ISMS</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grpSp>
        <p:nvGrpSpPr>
          <p:cNvPr id="751" name="Google Shape;751;p35"/>
          <p:cNvGrpSpPr/>
          <p:nvPr/>
        </p:nvGrpSpPr>
        <p:grpSpPr>
          <a:xfrm>
            <a:off x="482918" y="-267110"/>
            <a:ext cx="11498580" cy="6858000"/>
            <a:chOff x="689927" y="0"/>
            <a:chExt cx="11498580" cy="6858000"/>
          </a:xfrm>
        </p:grpSpPr>
        <p:sp>
          <p:nvSpPr>
            <p:cNvPr id="752" name="Google Shape;752;p3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3" name="Google Shape;753;p3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54" name="Google Shape;754;p35"/>
            <p:cNvPicPr preferRelativeResize="0"/>
            <p:nvPr/>
          </p:nvPicPr>
          <p:blipFill rotWithShape="1">
            <a:blip r:embed="rId3">
              <a:alphaModFix/>
            </a:blip>
            <a:srcRect/>
            <a:stretch/>
          </p:blipFill>
          <p:spPr>
            <a:xfrm>
              <a:off x="689927" y="1590992"/>
              <a:ext cx="6905625" cy="4668520"/>
            </a:xfrm>
            <a:prstGeom prst="rect">
              <a:avLst/>
            </a:prstGeom>
            <a:noFill/>
            <a:ln>
              <a:noFill/>
            </a:ln>
          </p:spPr>
        </p:pic>
        <p:pic>
          <p:nvPicPr>
            <p:cNvPr id="755" name="Google Shape;755;p35"/>
            <p:cNvPicPr preferRelativeResize="0"/>
            <p:nvPr/>
          </p:nvPicPr>
          <p:blipFill rotWithShape="1">
            <a:blip r:embed="rId4">
              <a:alphaModFix/>
            </a:blip>
            <a:srcRect/>
            <a:stretch/>
          </p:blipFill>
          <p:spPr>
            <a:xfrm>
              <a:off x="7549515" y="6167437"/>
              <a:ext cx="3294062" cy="612140"/>
            </a:xfrm>
            <a:prstGeom prst="rect">
              <a:avLst/>
            </a:prstGeom>
            <a:noFill/>
            <a:ln>
              <a:noFill/>
            </a:ln>
          </p:spPr>
        </p:pic>
      </p:grpSp>
      <p:sp>
        <p:nvSpPr>
          <p:cNvPr id="756" name="Google Shape;756;p35"/>
          <p:cNvSpPr txBox="1">
            <a:spLocks noGrp="1"/>
          </p:cNvSpPr>
          <p:nvPr>
            <p:ph type="title"/>
          </p:nvPr>
        </p:nvSpPr>
        <p:spPr>
          <a:xfrm>
            <a:off x="875030" y="273050"/>
            <a:ext cx="8015605" cy="72009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Καθήκοντα και σχετικά έγγραφα για την υλοποίηση και  τη λειτουργικότητα του  ISMS</a:t>
            </a:r>
            <a:endParaRPr/>
          </a:p>
        </p:txBody>
      </p:sp>
      <p:sp>
        <p:nvSpPr>
          <p:cNvPr id="757" name="Google Shape;757;p35"/>
          <p:cNvSpPr txBox="1"/>
          <p:nvPr/>
        </p:nvSpPr>
        <p:spPr>
          <a:xfrm>
            <a:off x="11101705" y="6016307"/>
            <a:ext cx="234950" cy="114300"/>
          </a:xfrm>
          <a:prstGeom prst="rect">
            <a:avLst/>
          </a:prstGeom>
          <a:noFill/>
          <a:ln>
            <a:noFill/>
          </a:ln>
        </p:spPr>
        <p:txBody>
          <a:bodyPr spcFirstLastPara="1" wrap="square" lIns="0" tIns="0" rIns="0" bIns="0" anchor="t" anchorCtr="0">
            <a:spAutoFit/>
          </a:bodyPr>
          <a:lstStyle/>
          <a:p>
            <a:pPr marL="38100" marR="0" lvl="0" indent="0" algn="l" rtl="0">
              <a:lnSpc>
                <a:spcPct val="109285"/>
              </a:lnSpc>
              <a:spcBef>
                <a:spcPts val="0"/>
              </a:spcBef>
              <a:spcAft>
                <a:spcPts val="0"/>
              </a:spcAft>
              <a:buNone/>
            </a:pPr>
            <a:fld id="{00000000-1234-1234-1234-123412341234}" type="slidenum">
              <a:rPr lang="en-US" sz="700">
                <a:solidFill>
                  <a:schemeClr val="dk1"/>
                </a:solidFill>
                <a:latin typeface="Calibri"/>
                <a:ea typeface="Calibri"/>
                <a:cs typeface="Calibri"/>
                <a:sym typeface="Calibri"/>
              </a:rPr>
              <a:t>35</a:t>
            </a:fld>
            <a:endParaRPr sz="700">
              <a:solidFill>
                <a:schemeClr val="dk1"/>
              </a:solidFill>
              <a:latin typeface="Calibri"/>
              <a:ea typeface="Calibri"/>
              <a:cs typeface="Calibri"/>
              <a:sym typeface="Calibri"/>
            </a:endParaRPr>
          </a:p>
        </p:txBody>
      </p:sp>
      <p:sp>
        <p:nvSpPr>
          <p:cNvPr id="758" name="Google Shape;758;p35"/>
          <p:cNvSpPr txBox="1"/>
          <p:nvPr/>
        </p:nvSpPr>
        <p:spPr>
          <a:xfrm>
            <a:off x="695959" y="6198552"/>
            <a:ext cx="3106420" cy="165100"/>
          </a:xfrm>
          <a:prstGeom prst="rect">
            <a:avLst/>
          </a:prstGeom>
          <a:noFill/>
          <a:ln>
            <a:noFill/>
          </a:ln>
        </p:spPr>
        <p:txBody>
          <a:bodyPr spcFirstLastPara="1" wrap="square" lIns="0" tIns="0" rIns="0" bIns="0" anchor="t" anchorCtr="0">
            <a:spAutoFit/>
          </a:bodyPr>
          <a:lstStyle/>
          <a:p>
            <a:pPr marL="12700" marR="0" lvl="0" indent="0" algn="l" rtl="0">
              <a:lnSpc>
                <a:spcPct val="104090"/>
              </a:lnSpc>
              <a:spcBef>
                <a:spcPts val="0"/>
              </a:spcBef>
              <a:spcAft>
                <a:spcPts val="0"/>
              </a:spcAft>
              <a:buNone/>
            </a:pPr>
            <a:r>
              <a:rPr lang="en-US" sz="1100">
                <a:solidFill>
                  <a:srgbClr val="EDAE6E"/>
                </a:solidFill>
                <a:latin typeface="Calibri"/>
                <a:ea typeface="Calibri"/>
                <a:cs typeface="Calibri"/>
                <a:sym typeface="Calibri"/>
              </a:rPr>
              <a:t>* </a:t>
            </a:r>
            <a:r>
              <a:rPr lang="en-US" sz="700">
                <a:solidFill>
                  <a:srgbClr val="EDAE6E"/>
                </a:solidFill>
                <a:latin typeface="Calibri"/>
                <a:ea typeface="Calibri"/>
                <a:cs typeface="Calibri"/>
                <a:sym typeface="Calibri"/>
              </a:rPr>
              <a:t>https://</a:t>
            </a:r>
            <a:r>
              <a:rPr lang="en-US" sz="700" u="sng">
                <a:solidFill>
                  <a:srgbClr val="EDAE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www.fortinet.com/resources/cyberglossary/it-vs-ot-cybe</a:t>
            </a:r>
            <a:r>
              <a:rPr lang="en-US" sz="700">
                <a:solidFill>
                  <a:srgbClr val="EDAE6E"/>
                </a:solidFill>
                <a:latin typeface="Calibri"/>
                <a:ea typeface="Calibri"/>
                <a:cs typeface="Calibri"/>
                <a:sym typeface="Calibri"/>
              </a:rPr>
              <a:t>rsecurity</a:t>
            </a:r>
            <a:endParaRPr sz="700">
              <a:solidFill>
                <a:schemeClr val="dk1"/>
              </a:solidFill>
              <a:latin typeface="Calibri"/>
              <a:ea typeface="Calibri"/>
              <a:cs typeface="Calibri"/>
              <a:sym typeface="Calibri"/>
            </a:endParaRPr>
          </a:p>
        </p:txBody>
      </p:sp>
      <p:sp>
        <p:nvSpPr>
          <p:cNvPr id="759" name="Google Shape;759;p35"/>
          <p:cNvSpPr txBox="1"/>
          <p:nvPr/>
        </p:nvSpPr>
        <p:spPr>
          <a:xfrm>
            <a:off x="7659053" y="1176731"/>
            <a:ext cx="4209098"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Εκτέλεση αντιμετώπισης κινδύνων</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Κατανομή επιχειρηματικών πόρων</a:t>
            </a:r>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από τη διοίκηση</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Χρήση ελέγχων -</a:t>
            </a:r>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Σχεδιασμός των διαδικασιών που απαιτούνται στην πράξη</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Διεξαγωγή εκπαίδευσης και κατάρτισης</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Διαχείριση λειτουργιών</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Διαχείριση επιχειρηματικών πόρων</a:t>
            </a:r>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Δράσεις για την αντιμετώπιση περιστατικών ασφάλειας</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grpSp>
        <p:nvGrpSpPr>
          <p:cNvPr id="764" name="Google Shape;764;p36"/>
          <p:cNvGrpSpPr/>
          <p:nvPr/>
        </p:nvGrpSpPr>
        <p:grpSpPr>
          <a:xfrm>
            <a:off x="6893242" y="0"/>
            <a:ext cx="5295265" cy="6858000"/>
            <a:chOff x="6893242" y="0"/>
            <a:chExt cx="5295265" cy="6858000"/>
          </a:xfrm>
        </p:grpSpPr>
        <p:sp>
          <p:nvSpPr>
            <p:cNvPr id="765" name="Google Shape;765;p3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6" name="Google Shape;766;p3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67" name="Google Shape;767;p36"/>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768" name="Google Shape;768;p36"/>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769" name="Google Shape;769;p36"/>
          <p:cNvSpPr txBox="1">
            <a:spLocks noGrp="1"/>
          </p:cNvSpPr>
          <p:nvPr>
            <p:ph type="title"/>
          </p:nvPr>
        </p:nvSpPr>
        <p:spPr>
          <a:xfrm>
            <a:off x="875030" y="615738"/>
            <a:ext cx="5789930" cy="1229360"/>
          </a:xfrm>
          <a:prstGeom prst="rect">
            <a:avLst/>
          </a:prstGeom>
          <a:noFill/>
          <a:ln>
            <a:noFill/>
          </a:ln>
        </p:spPr>
        <p:txBody>
          <a:bodyPr spcFirstLastPara="1" wrap="square" lIns="0" tIns="125075" rIns="0" bIns="0" anchor="t" anchorCtr="0">
            <a:spAutoFit/>
          </a:bodyPr>
          <a:lstStyle/>
          <a:p>
            <a:pPr marL="12700" lvl="0" indent="0" algn="l" rtl="0">
              <a:lnSpc>
                <a:spcPct val="100000"/>
              </a:lnSpc>
              <a:spcBef>
                <a:spcPts val="0"/>
              </a:spcBef>
              <a:spcAft>
                <a:spcPts val="0"/>
              </a:spcAft>
              <a:buNone/>
            </a:pPr>
            <a:r>
              <a:rPr lang="en-US"/>
              <a:t>ISO 27799:2016 και ISO/IEC 27002:2013</a:t>
            </a:r>
            <a:endParaRPr/>
          </a:p>
          <a:p>
            <a:pPr marL="40005" marR="6350" lvl="0" indent="0" algn="l" rtl="0">
              <a:lnSpc>
                <a:spcPct val="100000"/>
              </a:lnSpc>
              <a:spcBef>
                <a:spcPts val="334"/>
              </a:spcBef>
              <a:spcAft>
                <a:spcPts val="0"/>
              </a:spcAft>
              <a:buNone/>
            </a:pPr>
            <a:r>
              <a:rPr lang="en-US" sz="900">
                <a:latin typeface="Calibri"/>
                <a:ea typeface="Calibri"/>
                <a:cs typeface="Calibri"/>
                <a:sym typeface="Calibri"/>
              </a:rPr>
              <a:t>Το πρότυπο ISO/IEC 27002 χρησιμοποιείται ήδη εκτενώς για τη διαχείριση της ασφάλειας της  πληροφορικής της υγείας μέσω της θέσπισης εθνικών ή περιφερειακών κατευθυντήριων γραμμών σε  πολλές χώρες. Το ISO 27799 βασίζεται στην εμπειρία που αποκτήθηκε σε αυτές τις εθνικές προσπάθειες  όσον αφορά την ασφάλεια των προσωπικών πληροφοριών υγείας και προορίζεται ως συνοδευτικό  έγγραφο του ISO/IEC 27002.</a:t>
            </a:r>
            <a:endParaRPr sz="900">
              <a:latin typeface="Calibri"/>
              <a:ea typeface="Calibri"/>
              <a:cs typeface="Calibri"/>
              <a:sym typeface="Calibri"/>
            </a:endParaRPr>
          </a:p>
        </p:txBody>
      </p:sp>
      <p:sp>
        <p:nvSpPr>
          <p:cNvPr id="770" name="Google Shape;770;p36"/>
          <p:cNvSpPr txBox="1"/>
          <p:nvPr/>
        </p:nvSpPr>
        <p:spPr>
          <a:xfrm>
            <a:off x="902969" y="2036762"/>
            <a:ext cx="5771515" cy="119761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 ISO 27799 εφαρμόζει το ISO/IEC 27002 στον τομέα της υγειονομικής περίθαλψης με τρόπο που εξετάζει  προσεκτικά την κατάλληλη εφαρμογή των ελέγχων ασφαλείας για τους σκοπούς της προστασίας των  προσωπικών πληροφοριών υγείας.</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51435" lvl="0" indent="0" algn="l" rtl="0">
              <a:lnSpc>
                <a:spcPct val="100000"/>
              </a:lnSpc>
              <a:spcBef>
                <a:spcPts val="585"/>
              </a:spcBef>
              <a:spcAft>
                <a:spcPts val="0"/>
              </a:spcAft>
              <a:buNone/>
            </a:pPr>
            <a:r>
              <a:rPr lang="en-US" sz="900">
                <a:solidFill>
                  <a:schemeClr val="dk1"/>
                </a:solidFill>
                <a:latin typeface="Calibri"/>
                <a:ea typeface="Calibri"/>
                <a:cs typeface="Calibri"/>
                <a:sym typeface="Calibri"/>
              </a:rPr>
              <a:t>Αυτές οι εκτιμήσεις οδήγησαν, σε ορισμένες περιπτώσεις, τους συγγραφείς στο συμπέρασμα ότι η  εφαρμογή ορισμένων στόχων ελέγχου του ISO/IEC 27002 είναι ουσιώδης για την επαρκή προστασία των  προσωπικών πληροφοριών υγείας. Συνεπώς, το ISO 27799 θέτει περιορισμούς στην εφαρμογή ορισμένων  ελέγχων ασφαλείας που καθορίζονται στο ISO/IEC 27002.</a:t>
            </a:r>
            <a:endParaRPr sz="900">
              <a:solidFill>
                <a:schemeClr val="dk1"/>
              </a:solidFill>
              <a:latin typeface="Calibri"/>
              <a:ea typeface="Calibri"/>
              <a:cs typeface="Calibri"/>
              <a:sym typeface="Calibri"/>
            </a:endParaRPr>
          </a:p>
        </p:txBody>
      </p:sp>
      <p:sp>
        <p:nvSpPr>
          <p:cNvPr id="771" name="Google Shape;771;p36"/>
          <p:cNvSpPr txBox="1"/>
          <p:nvPr/>
        </p:nvSpPr>
        <p:spPr>
          <a:xfrm>
            <a:off x="11189652" y="411321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36</a:t>
            </a:r>
            <a:endParaRPr sz="700">
              <a:solidFill>
                <a:schemeClr val="dk1"/>
              </a:solidFill>
              <a:latin typeface="Calibri"/>
              <a:ea typeface="Calibri"/>
              <a:cs typeface="Calibri"/>
              <a:sym typeface="Calibri"/>
            </a:endParaRPr>
          </a:p>
        </p:txBody>
      </p:sp>
      <p:sp>
        <p:nvSpPr>
          <p:cNvPr id="772" name="Google Shape;772;p36"/>
          <p:cNvSpPr txBox="1"/>
          <p:nvPr/>
        </p:nvSpPr>
        <p:spPr>
          <a:xfrm>
            <a:off x="695959" y="4282122"/>
            <a:ext cx="3106420" cy="1930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100">
                <a:solidFill>
                  <a:srgbClr val="EDAE6E"/>
                </a:solidFill>
                <a:latin typeface="Calibri"/>
                <a:ea typeface="Calibri"/>
                <a:cs typeface="Calibri"/>
                <a:sym typeface="Calibri"/>
              </a:rPr>
              <a:t>* </a:t>
            </a:r>
            <a:r>
              <a:rPr lang="en-US" sz="700">
                <a:solidFill>
                  <a:srgbClr val="EDAE6E"/>
                </a:solidFill>
                <a:latin typeface="Calibri"/>
                <a:ea typeface="Calibri"/>
                <a:cs typeface="Calibri"/>
                <a:sym typeface="Calibri"/>
              </a:rPr>
              <a:t>https://</a:t>
            </a:r>
            <a:r>
              <a:rPr lang="en-US" sz="700" u="sng">
                <a:solidFill>
                  <a:srgbClr val="EDAE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www.fortinet.com/resources/cyberglossary/it-vs-ot-cybe</a:t>
            </a:r>
            <a:r>
              <a:rPr lang="en-US" sz="700">
                <a:solidFill>
                  <a:srgbClr val="EDAE6E"/>
                </a:solidFill>
                <a:latin typeface="Calibri"/>
                <a:ea typeface="Calibri"/>
                <a:cs typeface="Calibri"/>
                <a:sym typeface="Calibri"/>
              </a:rPr>
              <a:t>rsecurity</a:t>
            </a:r>
            <a:endParaRPr sz="7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grpSp>
        <p:nvGrpSpPr>
          <p:cNvPr id="777" name="Google Shape;777;p37"/>
          <p:cNvGrpSpPr/>
          <p:nvPr/>
        </p:nvGrpSpPr>
        <p:grpSpPr>
          <a:xfrm>
            <a:off x="6893242" y="0"/>
            <a:ext cx="5295265" cy="6858000"/>
            <a:chOff x="6893242" y="0"/>
            <a:chExt cx="5295265" cy="6858000"/>
          </a:xfrm>
        </p:grpSpPr>
        <p:sp>
          <p:nvSpPr>
            <p:cNvPr id="778" name="Google Shape;778;p3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9" name="Google Shape;779;p37"/>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80" name="Google Shape;780;p37"/>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781" name="Google Shape;781;p37"/>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782" name="Google Shape;782;p37"/>
          <p:cNvSpPr txBox="1">
            <a:spLocks noGrp="1"/>
          </p:cNvSpPr>
          <p:nvPr>
            <p:ph type="title"/>
          </p:nvPr>
        </p:nvSpPr>
        <p:spPr>
          <a:xfrm>
            <a:off x="875030" y="728345"/>
            <a:ext cx="6103620" cy="72009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Απειλές για την ασφάλεια των πληροφοριών  υγείας (ISO 27799:2016)</a:t>
            </a:r>
            <a:endParaRPr/>
          </a:p>
        </p:txBody>
      </p:sp>
      <p:sp>
        <p:nvSpPr>
          <p:cNvPr id="783" name="Google Shape;783;p37"/>
          <p:cNvSpPr txBox="1"/>
          <p:nvPr/>
        </p:nvSpPr>
        <p:spPr>
          <a:xfrm>
            <a:off x="902335" y="1521459"/>
            <a:ext cx="6381750" cy="3118485"/>
          </a:xfrm>
          <a:prstGeom prst="rect">
            <a:avLst/>
          </a:prstGeom>
          <a:noFill/>
          <a:ln>
            <a:noFill/>
          </a:ln>
        </p:spPr>
        <p:txBody>
          <a:bodyPr spcFirstLastPara="1" wrap="square" lIns="0" tIns="12700" rIns="0" bIns="0" anchor="t" anchorCtr="0">
            <a:spAutoFit/>
          </a:bodyPr>
          <a:lstStyle/>
          <a:p>
            <a:pPr marL="299720" marR="265430" lvl="0" indent="-287020" algn="l" rtl="0">
              <a:lnSpc>
                <a:spcPct val="100000"/>
              </a:lnSpc>
              <a:spcBef>
                <a:spcPts val="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Μεταμφίεση από εσωτερικούς </a:t>
            </a:r>
            <a:r>
              <a:rPr lang="en-US" sz="900">
                <a:solidFill>
                  <a:schemeClr val="dk1"/>
                </a:solidFill>
                <a:latin typeface="Calibri"/>
                <a:ea typeface="Calibri"/>
                <a:cs typeface="Calibri"/>
                <a:sym typeface="Calibri"/>
              </a:rPr>
              <a:t>συμπεριλαμβανομένης της μεταμφίεσης από επαγγελματίες υγείας και  προσωπικό υποστήριξης)</a:t>
            </a:r>
            <a:endParaRPr sz="900">
              <a:solidFill>
                <a:schemeClr val="dk1"/>
              </a:solidFill>
              <a:latin typeface="Calibri"/>
              <a:ea typeface="Calibri"/>
              <a:cs typeface="Calibri"/>
              <a:sym typeface="Calibri"/>
            </a:endParaRPr>
          </a:p>
          <a:p>
            <a:pPr marL="299720" marR="5080" lvl="0" indent="-287020" algn="l" rtl="0">
              <a:lnSpc>
                <a:spcPct val="100000"/>
              </a:lnSpc>
              <a:spcBef>
                <a:spcPts val="44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Μεταμφίεση από παρόχους υπηρεσιών (</a:t>
            </a:r>
            <a:r>
              <a:rPr lang="en-US" sz="900">
                <a:solidFill>
                  <a:schemeClr val="dk1"/>
                </a:solidFill>
                <a:latin typeface="Calibri"/>
                <a:ea typeface="Calibri"/>
                <a:cs typeface="Calibri"/>
                <a:sym typeface="Calibri"/>
              </a:rPr>
              <a:t>συμπεριλαμβανομένου του προσωπικού συντήρησης με σύμβαση,  όπως οι μηχανικοί λογισμικού, το προσωπικό επισκευής υλικού και άλλοι που μπορεί να έχουν νόμιμο λόγο  πρόσβασης σε συστήματα και δεδομένα)</a:t>
            </a:r>
            <a:endParaRPr sz="900">
              <a:solidFill>
                <a:schemeClr val="dk1"/>
              </a:solidFill>
              <a:latin typeface="Calibri"/>
              <a:ea typeface="Calibri"/>
              <a:cs typeface="Calibri"/>
              <a:sym typeface="Calibri"/>
            </a:endParaRPr>
          </a:p>
          <a:p>
            <a:pPr marL="299720" marR="0" lvl="0" indent="-287020" algn="l" rtl="0">
              <a:lnSpc>
                <a:spcPct val="100000"/>
              </a:lnSpc>
              <a:spcBef>
                <a:spcPts val="5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Μεταμφίεση από ξένους </a:t>
            </a:r>
            <a:r>
              <a:rPr lang="en-US" sz="900">
                <a:solidFill>
                  <a:schemeClr val="dk1"/>
                </a:solidFill>
                <a:latin typeface="Calibri"/>
                <a:ea typeface="Calibri"/>
                <a:cs typeface="Calibri"/>
                <a:sym typeface="Calibri"/>
              </a:rPr>
              <a:t>συμπεριλαμβανομένων των χάκερ)</a:t>
            </a:r>
            <a:endParaRPr sz="900">
              <a:solidFill>
                <a:schemeClr val="dk1"/>
              </a:solidFill>
              <a:latin typeface="Calibri"/>
              <a:ea typeface="Calibri"/>
              <a:cs typeface="Calibri"/>
              <a:sym typeface="Calibri"/>
            </a:endParaRPr>
          </a:p>
          <a:p>
            <a:pPr marL="299720" marR="0" lvl="0" indent="-287020" algn="l" rtl="0">
              <a:lnSpc>
                <a:spcPct val="100000"/>
              </a:lnSpc>
              <a:spcBef>
                <a:spcPts val="60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Μη εξουσιοδοτημένη χρήση εφαρμογής πληροφοριών υγείας</a:t>
            </a:r>
            <a:endParaRPr sz="900">
              <a:solidFill>
                <a:schemeClr val="dk1"/>
              </a:solidFill>
              <a:latin typeface="Calibri"/>
              <a:ea typeface="Calibri"/>
              <a:cs typeface="Calibri"/>
              <a:sym typeface="Calibri"/>
            </a:endParaRPr>
          </a:p>
          <a:p>
            <a:pPr marL="299720" marR="1357630" lvl="0" indent="-286385" algn="l" rtl="0">
              <a:lnSpc>
                <a:spcPct val="187666"/>
              </a:lnSpc>
              <a:spcBef>
                <a:spcPts val="14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Εισαγωγή επιζήμιου ή ανατρεπτικού λογισμικού </a:t>
            </a:r>
            <a:r>
              <a:rPr lang="en-US" sz="900">
                <a:solidFill>
                  <a:schemeClr val="dk1"/>
                </a:solidFill>
                <a:latin typeface="Calibri"/>
                <a:ea typeface="Calibri"/>
                <a:cs typeface="Calibri"/>
                <a:sym typeface="Calibri"/>
              </a:rPr>
              <a:t>συμπεριλαμβανομένων ιών, σκουληκιών,  και άλλο "κακόβουλο λογισμικό")</a:t>
            </a:r>
            <a:endParaRPr sz="900">
              <a:solidFill>
                <a:schemeClr val="dk1"/>
              </a:solidFill>
              <a:latin typeface="Calibri"/>
              <a:ea typeface="Calibri"/>
              <a:cs typeface="Calibri"/>
              <a:sym typeface="Calibri"/>
            </a:endParaRPr>
          </a:p>
          <a:p>
            <a:pPr marL="299720" marR="0" lvl="0" indent="-287020" algn="l" rtl="0">
              <a:lnSpc>
                <a:spcPct val="100000"/>
              </a:lnSpc>
              <a:spcBef>
                <a:spcPts val="45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Κατάχρηση των πόρων του συστήματος</a:t>
            </a:r>
            <a:endParaRPr sz="900">
              <a:solidFill>
                <a:schemeClr val="dk1"/>
              </a:solidFill>
              <a:latin typeface="Calibri"/>
              <a:ea typeface="Calibri"/>
              <a:cs typeface="Calibri"/>
              <a:sym typeface="Calibri"/>
            </a:endParaRPr>
          </a:p>
          <a:p>
            <a:pPr marL="299720" marR="0" lvl="0" indent="-287020" algn="l" rtl="0">
              <a:lnSpc>
                <a:spcPct val="100000"/>
              </a:lnSpc>
              <a:spcBef>
                <a:spcPts val="60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Διείσδυση στις επικοινωνίες</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Υποκλοπή επικοινωνιών</a:t>
            </a:r>
            <a:endParaRPr sz="900">
              <a:solidFill>
                <a:schemeClr val="dk1"/>
              </a:solidFill>
              <a:latin typeface="Calibri"/>
              <a:ea typeface="Calibri"/>
              <a:cs typeface="Calibri"/>
              <a:sym typeface="Calibri"/>
            </a:endParaRPr>
          </a:p>
          <a:p>
            <a:pPr marL="299720" marR="0" lvl="0" indent="-287020" algn="l" rtl="0">
              <a:lnSpc>
                <a:spcPct val="100000"/>
              </a:lnSpc>
              <a:spcBef>
                <a:spcPts val="59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Απόρριψη</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Αποτυχία σύνδεσης </a:t>
            </a:r>
            <a:r>
              <a:rPr lang="en-US" sz="900">
                <a:solidFill>
                  <a:schemeClr val="dk1"/>
                </a:solidFill>
                <a:latin typeface="Calibri"/>
                <a:ea typeface="Calibri"/>
                <a:cs typeface="Calibri"/>
                <a:sym typeface="Calibri"/>
              </a:rPr>
              <a:t>συμπεριλαμβανομένων των αποτυχιών των δικτύων πληροφοριών υγείας)</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Ενσωμάτωση κακόβουλου κώδικα προγραμματισμού</a:t>
            </a:r>
            <a:endParaRPr sz="900">
              <a:solidFill>
                <a:schemeClr val="dk1"/>
              </a:solidFill>
              <a:latin typeface="Calibri"/>
              <a:ea typeface="Calibri"/>
              <a:cs typeface="Calibri"/>
              <a:sym typeface="Calibri"/>
            </a:endParaRPr>
          </a:p>
          <a:p>
            <a:pPr marL="299720" marR="0" lvl="0" indent="-287020" algn="l" rtl="0">
              <a:lnSpc>
                <a:spcPct val="100000"/>
              </a:lnSpc>
              <a:spcBef>
                <a:spcPts val="61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Τυχαία λανθασμένη δρομολόγηση</a:t>
            </a:r>
            <a:endParaRPr sz="900">
              <a:solidFill>
                <a:schemeClr val="dk1"/>
              </a:solidFill>
              <a:latin typeface="Calibri"/>
              <a:ea typeface="Calibri"/>
              <a:cs typeface="Calibri"/>
              <a:sym typeface="Calibri"/>
            </a:endParaRPr>
          </a:p>
        </p:txBody>
      </p:sp>
      <p:sp>
        <p:nvSpPr>
          <p:cNvPr id="784" name="Google Shape;784;p37"/>
          <p:cNvSpPr txBox="1"/>
          <p:nvPr/>
        </p:nvSpPr>
        <p:spPr>
          <a:xfrm>
            <a:off x="11189652" y="5513704"/>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37</a:t>
            </a:r>
            <a:endParaRPr sz="700">
              <a:solidFill>
                <a:schemeClr val="dk1"/>
              </a:solidFill>
              <a:latin typeface="Calibri"/>
              <a:ea typeface="Calibri"/>
              <a:cs typeface="Calibri"/>
              <a:sym typeface="Calibri"/>
            </a:endParaRPr>
          </a:p>
        </p:txBody>
      </p:sp>
      <p:sp>
        <p:nvSpPr>
          <p:cNvPr id="785" name="Google Shape;785;p37"/>
          <p:cNvSpPr txBox="1"/>
          <p:nvPr/>
        </p:nvSpPr>
        <p:spPr>
          <a:xfrm>
            <a:off x="695959" y="5682615"/>
            <a:ext cx="3106420" cy="1930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100">
                <a:solidFill>
                  <a:srgbClr val="EDAE6E"/>
                </a:solidFill>
                <a:latin typeface="Calibri"/>
                <a:ea typeface="Calibri"/>
                <a:cs typeface="Calibri"/>
                <a:sym typeface="Calibri"/>
              </a:rPr>
              <a:t>* </a:t>
            </a:r>
            <a:r>
              <a:rPr lang="en-US" sz="700">
                <a:solidFill>
                  <a:srgbClr val="EDAE6E"/>
                </a:solidFill>
                <a:latin typeface="Calibri"/>
                <a:ea typeface="Calibri"/>
                <a:cs typeface="Calibri"/>
                <a:sym typeface="Calibri"/>
              </a:rPr>
              <a:t>https://</a:t>
            </a:r>
            <a:r>
              <a:rPr lang="en-US" sz="700" u="sng">
                <a:solidFill>
                  <a:srgbClr val="EDAE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www.fortinet.com/resources/cyberglossary/it-vs-ot-cybe</a:t>
            </a:r>
            <a:r>
              <a:rPr lang="en-US" sz="700">
                <a:solidFill>
                  <a:srgbClr val="EDAE6E"/>
                </a:solidFill>
                <a:latin typeface="Calibri"/>
                <a:ea typeface="Calibri"/>
                <a:cs typeface="Calibri"/>
                <a:sym typeface="Calibri"/>
              </a:rPr>
              <a:t>rsecurity</a:t>
            </a:r>
            <a:endParaRPr sz="7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grpSp>
        <p:nvGrpSpPr>
          <p:cNvPr id="790" name="Google Shape;790;p38"/>
          <p:cNvGrpSpPr/>
          <p:nvPr/>
        </p:nvGrpSpPr>
        <p:grpSpPr>
          <a:xfrm>
            <a:off x="6893242" y="0"/>
            <a:ext cx="5295265" cy="6858000"/>
            <a:chOff x="6893242" y="0"/>
            <a:chExt cx="5295265" cy="6858000"/>
          </a:xfrm>
        </p:grpSpPr>
        <p:sp>
          <p:nvSpPr>
            <p:cNvPr id="791" name="Google Shape;791;p3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2" name="Google Shape;792;p3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93" name="Google Shape;793;p38"/>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794" name="Google Shape;794;p38"/>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795" name="Google Shape;795;p38"/>
          <p:cNvSpPr txBox="1">
            <a:spLocks noGrp="1"/>
          </p:cNvSpPr>
          <p:nvPr>
            <p:ph type="title"/>
          </p:nvPr>
        </p:nvSpPr>
        <p:spPr>
          <a:xfrm>
            <a:off x="875030" y="728345"/>
            <a:ext cx="6103620" cy="720090"/>
          </a:xfrm>
          <a:prstGeom prst="rect">
            <a:avLst/>
          </a:prstGeom>
          <a:noFill/>
          <a:ln>
            <a:noFill/>
          </a:ln>
        </p:spPr>
        <p:txBody>
          <a:bodyPr spcFirstLastPara="1" wrap="square" lIns="0" tIns="53975" rIns="0" bIns="0" anchor="t" anchorCtr="0">
            <a:spAutoFit/>
          </a:bodyPr>
          <a:lstStyle/>
          <a:p>
            <a:pPr marL="12700" marR="5080" lvl="0" indent="0" algn="l" rtl="0">
              <a:lnSpc>
                <a:spcPct val="107916"/>
              </a:lnSpc>
              <a:spcBef>
                <a:spcPts val="0"/>
              </a:spcBef>
              <a:spcAft>
                <a:spcPts val="0"/>
              </a:spcAft>
              <a:buNone/>
            </a:pPr>
            <a:r>
              <a:rPr lang="en-US"/>
              <a:t>Απειλές για την ασφάλεια των πληροφοριών  υγείας (ISO 27799:2016)</a:t>
            </a:r>
            <a:endParaRPr/>
          </a:p>
        </p:txBody>
      </p:sp>
      <p:sp>
        <p:nvSpPr>
          <p:cNvPr id="796" name="Google Shape;796;p38"/>
          <p:cNvSpPr txBox="1"/>
          <p:nvPr/>
        </p:nvSpPr>
        <p:spPr>
          <a:xfrm>
            <a:off x="902335" y="1528127"/>
            <a:ext cx="6666865" cy="2856865"/>
          </a:xfrm>
          <a:prstGeom prst="rect">
            <a:avLst/>
          </a:prstGeom>
          <a:noFill/>
          <a:ln>
            <a:noFill/>
          </a:ln>
        </p:spPr>
        <p:txBody>
          <a:bodyPr spcFirstLastPara="1" wrap="square" lIns="0" tIns="12700" rIns="0" bIns="0" anchor="t" anchorCtr="0">
            <a:spAutoFit/>
          </a:bodyPr>
          <a:lstStyle/>
          <a:p>
            <a:pPr marL="299720" marR="0" lvl="0" indent="-287020" algn="l" rtl="0">
              <a:lnSpc>
                <a:spcPct val="100000"/>
              </a:lnSpc>
              <a:spcBef>
                <a:spcPts val="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Τεχνική βλάβη του κεντρικού υπολογιστή, της εγκατάστασης αποθήκευσης ή της υποδομής δικτύου</a:t>
            </a:r>
            <a:endParaRPr sz="900">
              <a:solidFill>
                <a:schemeClr val="dk1"/>
              </a:solidFill>
              <a:latin typeface="Calibri"/>
              <a:ea typeface="Calibri"/>
              <a:cs typeface="Calibri"/>
              <a:sym typeface="Calibri"/>
            </a:endParaRPr>
          </a:p>
          <a:p>
            <a:pPr marL="299720" marR="5080" lvl="0" indent="-287020" algn="l" rtl="0">
              <a:lnSpc>
                <a:spcPct val="100000"/>
              </a:lnSpc>
              <a:spcBef>
                <a:spcPts val="55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Αποτυχία περιβαλλοντικής υποστήριξης (</a:t>
            </a:r>
            <a:r>
              <a:rPr lang="en-US" sz="900">
                <a:solidFill>
                  <a:schemeClr val="dk1"/>
                </a:solidFill>
                <a:latin typeface="Calibri"/>
                <a:ea typeface="Calibri"/>
                <a:cs typeface="Calibri"/>
                <a:sym typeface="Calibri"/>
              </a:rPr>
              <a:t>συμπεριλαμβανομένων των διακοπών και των ανατρεπτικών διακοπών των  υπηρεσιών που προκύπτουν από φυσικές ή δημιουργημένες καταστροφές)</a:t>
            </a:r>
            <a:endParaRPr sz="900">
              <a:solidFill>
                <a:schemeClr val="dk1"/>
              </a:solidFill>
              <a:latin typeface="Calibri"/>
              <a:ea typeface="Calibri"/>
              <a:cs typeface="Calibri"/>
              <a:sym typeface="Calibri"/>
            </a:endParaRPr>
          </a:p>
          <a:p>
            <a:pPr marL="299720" marR="0" lvl="0" indent="-287020" algn="l" rtl="0">
              <a:lnSpc>
                <a:spcPct val="100000"/>
              </a:lnSpc>
              <a:spcBef>
                <a:spcPts val="5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Αποτυχία λογισμικού συστήματος ή δικτύου</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Αποτυχία λογισμικού εφαρμογών </a:t>
            </a:r>
            <a:r>
              <a:rPr lang="en-US" sz="900">
                <a:solidFill>
                  <a:schemeClr val="dk1"/>
                </a:solidFill>
                <a:latin typeface="Calibri"/>
                <a:ea typeface="Calibri"/>
                <a:cs typeface="Calibri"/>
                <a:sym typeface="Calibri"/>
              </a:rPr>
              <a:t>π.χ. μιας εφαρμογής πληροφοριών υγείας)</a:t>
            </a:r>
            <a:endParaRPr sz="900">
              <a:solidFill>
                <a:schemeClr val="dk1"/>
              </a:solidFill>
              <a:latin typeface="Calibri"/>
              <a:ea typeface="Calibri"/>
              <a:cs typeface="Calibri"/>
              <a:sym typeface="Calibri"/>
            </a:endParaRPr>
          </a:p>
          <a:p>
            <a:pPr marL="299720" marR="0" lvl="0" indent="-287020" algn="l" rtl="0">
              <a:lnSpc>
                <a:spcPct val="100000"/>
              </a:lnSpc>
              <a:spcBef>
                <a:spcPts val="60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Σφάλμα λειτουργίας</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Σφάλμα συντήρησης</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Σφάλμα χρήστη</a:t>
            </a:r>
            <a:endParaRPr sz="900">
              <a:solidFill>
                <a:schemeClr val="dk1"/>
              </a:solidFill>
              <a:latin typeface="Calibri"/>
              <a:ea typeface="Calibri"/>
              <a:cs typeface="Calibri"/>
              <a:sym typeface="Calibri"/>
            </a:endParaRPr>
          </a:p>
          <a:p>
            <a:pPr marL="299720" marR="0" lvl="0" indent="-287020" algn="l" rtl="0">
              <a:lnSpc>
                <a:spcPct val="100000"/>
              </a:lnSpc>
              <a:spcBef>
                <a:spcPts val="59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Έλλειψη προσωπικού</a:t>
            </a:r>
            <a:endParaRPr sz="900">
              <a:solidFill>
                <a:schemeClr val="dk1"/>
              </a:solidFill>
              <a:latin typeface="Calibri"/>
              <a:ea typeface="Calibri"/>
              <a:cs typeface="Calibri"/>
              <a:sym typeface="Calibri"/>
            </a:endParaRPr>
          </a:p>
          <a:p>
            <a:pPr marL="299720" marR="0" lvl="0" indent="-287020" algn="l" rtl="0">
              <a:lnSpc>
                <a:spcPct val="100000"/>
              </a:lnSpc>
              <a:spcBef>
                <a:spcPts val="59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Κλοπή από εσωτερικούς χρήστες </a:t>
            </a:r>
            <a:r>
              <a:rPr lang="en-US" sz="900">
                <a:solidFill>
                  <a:schemeClr val="dk1"/>
                </a:solidFill>
                <a:latin typeface="Calibri"/>
                <a:ea typeface="Calibri"/>
                <a:cs typeface="Calibri"/>
                <a:sym typeface="Calibri"/>
              </a:rPr>
              <a:t>συμπεριλαμβανομένης τηςεξοπλισμού ή δεδομένων</a:t>
            </a:r>
            <a:endParaRPr sz="900">
              <a:solidFill>
                <a:schemeClr val="dk1"/>
              </a:solidFill>
              <a:latin typeface="Calibri"/>
              <a:ea typeface="Calibri"/>
              <a:cs typeface="Calibri"/>
              <a:sym typeface="Calibri"/>
            </a:endParaRPr>
          </a:p>
          <a:p>
            <a:pPr marL="299720" marR="0" lvl="0" indent="-287020" algn="l" rtl="0">
              <a:lnSpc>
                <a:spcPct val="100000"/>
              </a:lnSpc>
              <a:spcBef>
                <a:spcPts val="61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Κλοπή από ξένους </a:t>
            </a:r>
            <a:r>
              <a:rPr lang="en-US" sz="900">
                <a:solidFill>
                  <a:schemeClr val="dk1"/>
                </a:solidFill>
                <a:latin typeface="Calibri"/>
                <a:ea typeface="Calibri"/>
                <a:cs typeface="Calibri"/>
                <a:sym typeface="Calibri"/>
              </a:rPr>
              <a:t>συμπεριλαμβανομένης τηςεξοπλισμού ή δεδομένων</a:t>
            </a:r>
            <a:endParaRPr sz="900">
              <a:solidFill>
                <a:schemeClr val="dk1"/>
              </a:solidFill>
              <a:latin typeface="Calibri"/>
              <a:ea typeface="Calibri"/>
              <a:cs typeface="Calibri"/>
              <a:sym typeface="Calibri"/>
            </a:endParaRPr>
          </a:p>
          <a:p>
            <a:pPr marL="299720" marR="0" lvl="0" indent="-287020" algn="l" rtl="0">
              <a:lnSpc>
                <a:spcPct val="100000"/>
              </a:lnSpc>
              <a:spcBef>
                <a:spcPts val="605"/>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Εσκεμμένη ζημία από εσωτερικούς</a:t>
            </a:r>
            <a:endParaRPr sz="900">
              <a:solidFill>
                <a:schemeClr val="dk1"/>
              </a:solidFill>
              <a:latin typeface="Calibri"/>
              <a:ea typeface="Calibri"/>
              <a:cs typeface="Calibri"/>
              <a:sym typeface="Calibri"/>
            </a:endParaRPr>
          </a:p>
          <a:p>
            <a:pPr marL="299720" marR="0" lvl="0" indent="-287020" algn="l" rtl="0">
              <a:lnSpc>
                <a:spcPct val="100000"/>
              </a:lnSpc>
              <a:spcBef>
                <a:spcPts val="60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Εσκεμμένη ζημία από ξένους</a:t>
            </a:r>
            <a:endParaRPr sz="900">
              <a:solidFill>
                <a:schemeClr val="dk1"/>
              </a:solidFill>
              <a:latin typeface="Calibri"/>
              <a:ea typeface="Calibri"/>
              <a:cs typeface="Calibri"/>
              <a:sym typeface="Calibri"/>
            </a:endParaRPr>
          </a:p>
          <a:p>
            <a:pPr marL="299720" marR="0" lvl="0" indent="-287020" algn="l" rtl="0">
              <a:lnSpc>
                <a:spcPct val="100000"/>
              </a:lnSpc>
              <a:spcBef>
                <a:spcPts val="610"/>
              </a:spcBef>
              <a:spcAft>
                <a:spcPts val="0"/>
              </a:spcAft>
              <a:buClr>
                <a:schemeClr val="dk1"/>
              </a:buClr>
              <a:buSzPts val="1400"/>
              <a:buFont typeface="Arial"/>
              <a:buChar char="•"/>
            </a:pPr>
            <a:r>
              <a:rPr lang="en-US" sz="900" b="1">
                <a:solidFill>
                  <a:schemeClr val="dk1"/>
                </a:solidFill>
                <a:latin typeface="Calibri"/>
                <a:ea typeface="Calibri"/>
                <a:cs typeface="Calibri"/>
                <a:sym typeface="Calibri"/>
              </a:rPr>
              <a:t>Τρομοκρατία</a:t>
            </a:r>
            <a:endParaRPr sz="900">
              <a:solidFill>
                <a:schemeClr val="dk1"/>
              </a:solidFill>
              <a:latin typeface="Calibri"/>
              <a:ea typeface="Calibri"/>
              <a:cs typeface="Calibri"/>
              <a:sym typeface="Calibri"/>
            </a:endParaRPr>
          </a:p>
        </p:txBody>
      </p:sp>
      <p:sp>
        <p:nvSpPr>
          <p:cNvPr id="797" name="Google Shape;797;p38"/>
          <p:cNvSpPr txBox="1"/>
          <p:nvPr/>
        </p:nvSpPr>
        <p:spPr>
          <a:xfrm>
            <a:off x="902969" y="5897879"/>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798" name="Google Shape;798;p38"/>
          <p:cNvSpPr txBox="1"/>
          <p:nvPr/>
        </p:nvSpPr>
        <p:spPr>
          <a:xfrm>
            <a:off x="11189652" y="5897879"/>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38</a:t>
            </a:r>
            <a:endParaRPr sz="700">
              <a:solidFill>
                <a:schemeClr val="dk1"/>
              </a:solidFill>
              <a:latin typeface="Calibri"/>
              <a:ea typeface="Calibri"/>
              <a:cs typeface="Calibri"/>
              <a:sym typeface="Calibri"/>
            </a:endParaRPr>
          </a:p>
        </p:txBody>
      </p:sp>
      <p:sp>
        <p:nvSpPr>
          <p:cNvPr id="799" name="Google Shape;799;p38"/>
          <p:cNvSpPr txBox="1"/>
          <p:nvPr/>
        </p:nvSpPr>
        <p:spPr>
          <a:xfrm>
            <a:off x="695959" y="6067425"/>
            <a:ext cx="3106420" cy="1930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100">
                <a:solidFill>
                  <a:srgbClr val="EDAE6E"/>
                </a:solidFill>
                <a:latin typeface="Calibri"/>
                <a:ea typeface="Calibri"/>
                <a:cs typeface="Calibri"/>
                <a:sym typeface="Calibri"/>
              </a:rPr>
              <a:t>* </a:t>
            </a:r>
            <a:r>
              <a:rPr lang="en-US" sz="700">
                <a:solidFill>
                  <a:srgbClr val="EDAE6E"/>
                </a:solidFill>
                <a:latin typeface="Calibri"/>
                <a:ea typeface="Calibri"/>
                <a:cs typeface="Calibri"/>
                <a:sym typeface="Calibri"/>
              </a:rPr>
              <a:t>https://</a:t>
            </a:r>
            <a:r>
              <a:rPr lang="en-US" sz="700" u="sng">
                <a:solidFill>
                  <a:srgbClr val="EDAE6E"/>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www.fortinet.com/resources/cyberglossary/it-vs-ot-cybe</a:t>
            </a:r>
            <a:r>
              <a:rPr lang="en-US" sz="700">
                <a:solidFill>
                  <a:srgbClr val="EDAE6E"/>
                </a:solidFill>
                <a:latin typeface="Calibri"/>
                <a:ea typeface="Calibri"/>
                <a:cs typeface="Calibri"/>
                <a:sym typeface="Calibri"/>
              </a:rPr>
              <a:t>rsecurity</a:t>
            </a:r>
            <a:endParaRPr sz="7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9"/>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05" name="Google Shape;805;p39"/>
          <p:cNvGrpSpPr/>
          <p:nvPr/>
        </p:nvGrpSpPr>
        <p:grpSpPr>
          <a:xfrm>
            <a:off x="0" y="0"/>
            <a:ext cx="5840412" cy="6858000"/>
            <a:chOff x="0" y="0"/>
            <a:chExt cx="5840412" cy="6858000"/>
          </a:xfrm>
        </p:grpSpPr>
        <p:sp>
          <p:nvSpPr>
            <p:cNvPr id="806" name="Google Shape;806;p39"/>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07" name="Google Shape;807;p39"/>
            <p:cNvPicPr preferRelativeResize="0"/>
            <p:nvPr/>
          </p:nvPicPr>
          <p:blipFill rotWithShape="1">
            <a:blip r:embed="rId3">
              <a:alphaModFix/>
            </a:blip>
            <a:srcRect/>
            <a:stretch/>
          </p:blipFill>
          <p:spPr>
            <a:xfrm>
              <a:off x="0" y="0"/>
              <a:ext cx="5840412" cy="6858000"/>
            </a:xfrm>
            <a:prstGeom prst="rect">
              <a:avLst/>
            </a:prstGeom>
            <a:noFill/>
            <a:ln>
              <a:noFill/>
            </a:ln>
          </p:spPr>
        </p:pic>
      </p:grpSp>
      <p:pic>
        <p:nvPicPr>
          <p:cNvPr id="808" name="Google Shape;808;p39"/>
          <p:cNvPicPr preferRelativeResize="0"/>
          <p:nvPr/>
        </p:nvPicPr>
        <p:blipFill rotWithShape="1">
          <a:blip r:embed="rId4">
            <a:alphaModFix/>
          </a:blip>
          <a:srcRect/>
          <a:stretch/>
        </p:blipFill>
        <p:spPr>
          <a:xfrm>
            <a:off x="7549515" y="5068252"/>
            <a:ext cx="3294062" cy="612140"/>
          </a:xfrm>
          <a:prstGeom prst="rect">
            <a:avLst/>
          </a:prstGeom>
          <a:noFill/>
          <a:ln>
            <a:noFill/>
          </a:ln>
        </p:spPr>
      </p:pic>
      <p:sp>
        <p:nvSpPr>
          <p:cNvPr id="809" name="Google Shape;809;p39"/>
          <p:cNvSpPr txBox="1">
            <a:spLocks noGrp="1"/>
          </p:cNvSpPr>
          <p:nvPr>
            <p:ph type="title"/>
          </p:nvPr>
        </p:nvSpPr>
        <p:spPr>
          <a:xfrm>
            <a:off x="6678930" y="775970"/>
            <a:ext cx="219519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Όροι και ορισμοί</a:t>
            </a:r>
            <a:endParaRPr sz="2100">
              <a:latin typeface="Calibri"/>
              <a:ea typeface="Calibri"/>
              <a:cs typeface="Calibri"/>
              <a:sym typeface="Calibri"/>
            </a:endParaRPr>
          </a:p>
        </p:txBody>
      </p:sp>
      <p:sp>
        <p:nvSpPr>
          <p:cNvPr id="810" name="Google Shape;810;p39"/>
          <p:cNvSpPr txBox="1"/>
          <p:nvPr/>
        </p:nvSpPr>
        <p:spPr>
          <a:xfrm>
            <a:off x="6600190" y="1779270"/>
            <a:ext cx="4743450" cy="269303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πληροφορική υγείας</a:t>
            </a:r>
            <a:endParaRPr sz="1200">
              <a:solidFill>
                <a:schemeClr val="dk1"/>
              </a:solidFill>
              <a:latin typeface="Calibri"/>
              <a:ea typeface="Calibri"/>
              <a:cs typeface="Calibri"/>
              <a:sym typeface="Calibri"/>
            </a:endParaRPr>
          </a:p>
          <a:p>
            <a:pPr marL="12700" marR="487044" lvl="0" indent="0" algn="l" rtl="0">
              <a:lnSpc>
                <a:spcPct val="105600"/>
              </a:lnSpc>
              <a:spcBef>
                <a:spcPts val="835"/>
              </a:spcBef>
              <a:spcAft>
                <a:spcPts val="0"/>
              </a:spcAft>
              <a:buNone/>
            </a:pPr>
            <a:r>
              <a:rPr lang="en-US" sz="1200">
                <a:solidFill>
                  <a:srgbClr val="FFFFFF"/>
                </a:solidFill>
                <a:latin typeface="Calibri"/>
                <a:ea typeface="Calibri"/>
                <a:cs typeface="Calibri"/>
                <a:sym typeface="Calibri"/>
              </a:rPr>
              <a:t>επιστημονικός κλάδος που ασχολείται με τα γνωστικά</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πληροφοριακά και επικοινωνιακά καθήκοντα της πρακτικής</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της  εκπαίδευσης και της έρευνας στον τομέα της υγειονομικής  περίθαλψης</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συμπεριλαμβανομένης της επιστήμης και της  τεχνολογίας της πληροφορικής για την υποστήριξη αυτών των  καθηκόντων</a:t>
            </a:r>
            <a:endParaRPr sz="120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0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σύστημα πληροφοριών για την υγεία</a:t>
            </a:r>
            <a:endParaRPr sz="1200">
              <a:solidFill>
                <a:schemeClr val="dk1"/>
              </a:solidFill>
              <a:latin typeface="Calibri"/>
              <a:ea typeface="Calibri"/>
              <a:cs typeface="Calibri"/>
              <a:sym typeface="Calibri"/>
            </a:endParaRPr>
          </a:p>
          <a:p>
            <a:pPr marL="12700" marR="5080" lvl="0" indent="0" algn="l" rtl="0">
              <a:lnSpc>
                <a:spcPct val="105600"/>
              </a:lnSpc>
              <a:spcBef>
                <a:spcPts val="755"/>
              </a:spcBef>
              <a:spcAft>
                <a:spcPts val="0"/>
              </a:spcAft>
              <a:buNone/>
            </a:pPr>
            <a:r>
              <a:rPr lang="en-US" sz="1200">
                <a:solidFill>
                  <a:srgbClr val="FFFFFF"/>
                </a:solidFill>
                <a:latin typeface="Calibri"/>
                <a:ea typeface="Calibri"/>
                <a:cs typeface="Calibri"/>
                <a:sym typeface="Calibri"/>
              </a:rPr>
              <a:t>αποθετήριο πληροφοριών σχετικά με την υγεία υποκειμένου  περίθαλψης σε μορφή επεξεργάσιμη από υπολογιστή</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αποθηκευμένη και μεταδιδόμενη με ασφάλεια και προσβάσιμη από  πολλούς εξουσιοδοτημένους χρήστες</a:t>
            </a:r>
            <a:endParaRPr sz="1200">
              <a:solidFill>
                <a:schemeClr val="dk1"/>
              </a:solidFill>
              <a:latin typeface="Calibri"/>
              <a:ea typeface="Calibri"/>
              <a:cs typeface="Calibri"/>
              <a:sym typeface="Calibri"/>
            </a:endParaRPr>
          </a:p>
        </p:txBody>
      </p:sp>
      <p:sp>
        <p:nvSpPr>
          <p:cNvPr id="811" name="Google Shape;811;p39"/>
          <p:cNvSpPr txBox="1"/>
          <p:nvPr/>
        </p:nvSpPr>
        <p:spPr>
          <a:xfrm>
            <a:off x="78739" y="5226684"/>
            <a:ext cx="438531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ΣΧΕΔΙΑΣΜΟΣ: ΔΗΜΙΟΥΡΓΊΑ ΠΡΟΤΎΠΟΥ ΠΑΡΟΥΣΊΑΣΗΣ: ΔΗΜΙΟΥΡΓΊΑ Π</a:t>
            </a:r>
            <a:endParaRPr sz="700">
              <a:solidFill>
                <a:schemeClr val="dk1"/>
              </a:solidFill>
              <a:latin typeface="Calibri"/>
              <a:ea typeface="Calibri"/>
              <a:cs typeface="Calibri"/>
              <a:sym typeface="Calibri"/>
            </a:endParaRPr>
          </a:p>
        </p:txBody>
      </p:sp>
      <p:sp>
        <p:nvSpPr>
          <p:cNvPr id="812" name="Google Shape;812;p39"/>
          <p:cNvSpPr txBox="1"/>
          <p:nvPr/>
        </p:nvSpPr>
        <p:spPr>
          <a:xfrm>
            <a:off x="4843347" y="5226684"/>
            <a:ext cx="19367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ΠΑΡ</a:t>
            </a:r>
            <a:endParaRPr sz="700">
              <a:solidFill>
                <a:schemeClr val="dk1"/>
              </a:solidFill>
              <a:latin typeface="Calibri"/>
              <a:ea typeface="Calibri"/>
              <a:cs typeface="Calibri"/>
              <a:sym typeface="Calibri"/>
            </a:endParaRPr>
          </a:p>
        </p:txBody>
      </p:sp>
      <p:sp>
        <p:nvSpPr>
          <p:cNvPr id="813" name="Google Shape;813;p39"/>
          <p:cNvSpPr txBox="1"/>
          <p:nvPr/>
        </p:nvSpPr>
        <p:spPr>
          <a:xfrm>
            <a:off x="5247086" y="5226684"/>
            <a:ext cx="7048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Σ</a:t>
            </a:r>
            <a:endParaRPr sz="700">
              <a:solidFill>
                <a:schemeClr val="dk1"/>
              </a:solidFill>
              <a:latin typeface="Calibri"/>
              <a:ea typeface="Calibri"/>
              <a:cs typeface="Calibri"/>
              <a:sym typeface="Calibri"/>
            </a:endParaRPr>
          </a:p>
        </p:txBody>
      </p:sp>
      <p:sp>
        <p:nvSpPr>
          <p:cNvPr id="814" name="Google Shape;814;p39"/>
          <p:cNvSpPr txBox="1"/>
          <p:nvPr/>
        </p:nvSpPr>
        <p:spPr>
          <a:xfrm>
            <a:off x="4504054" y="5335270"/>
            <a:ext cx="126364"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39</a:t>
            </a:r>
            <a:endParaRPr sz="7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3cb2559ebe9_0_3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5" name="Google Shape;185;g3cb2559ebe9_0_34"/>
          <p:cNvGrpSpPr/>
          <p:nvPr/>
        </p:nvGrpSpPr>
        <p:grpSpPr>
          <a:xfrm>
            <a:off x="7615555" y="0"/>
            <a:ext cx="3294062" cy="6227445"/>
            <a:chOff x="7615555" y="0"/>
            <a:chExt cx="3294062" cy="6227445"/>
          </a:xfrm>
        </p:grpSpPr>
        <p:sp>
          <p:nvSpPr>
            <p:cNvPr id="186" name="Google Shape;186;g3cb2559ebe9_0_34"/>
            <p:cNvSpPr/>
            <p:nvPr/>
          </p:nvSpPr>
          <p:spPr>
            <a:xfrm>
              <a:off x="8425815" y="0"/>
              <a:ext cx="2383790" cy="6227445"/>
            </a:xfrm>
            <a:custGeom>
              <a:avLst/>
              <a:gdLst/>
              <a:ahLst/>
              <a:cxnLst/>
              <a:rect l="l" t="t" r="r" b="b"/>
              <a:pathLst>
                <a:path w="2383790" h="6227445" extrusionOk="0">
                  <a:moveTo>
                    <a:pt x="2383301" y="0"/>
                  </a:moveTo>
                  <a:lnTo>
                    <a:pt x="2356557" y="0"/>
                  </a:lnTo>
                  <a:lnTo>
                    <a:pt x="1698307" y="2562225"/>
                  </a:lnTo>
                  <a:lnTo>
                    <a:pt x="1358900" y="3829367"/>
                  </a:lnTo>
                  <a:lnTo>
                    <a:pt x="1334452" y="3866515"/>
                  </a:lnTo>
                  <a:lnTo>
                    <a:pt x="1301432" y="3894772"/>
                  </a:lnTo>
                  <a:lnTo>
                    <a:pt x="1262379" y="3912870"/>
                  </a:lnTo>
                  <a:lnTo>
                    <a:pt x="1219834" y="3919537"/>
                  </a:lnTo>
                  <a:lnTo>
                    <a:pt x="1176019" y="3913822"/>
                  </a:lnTo>
                  <a:lnTo>
                    <a:pt x="1130300" y="3893185"/>
                  </a:lnTo>
                  <a:lnTo>
                    <a:pt x="1094422" y="3860165"/>
                  </a:lnTo>
                  <a:lnTo>
                    <a:pt x="1088389" y="3849687"/>
                  </a:lnTo>
                  <a:lnTo>
                    <a:pt x="1111884" y="3762375"/>
                  </a:lnTo>
                  <a:lnTo>
                    <a:pt x="1085532" y="3762375"/>
                  </a:lnTo>
                  <a:lnTo>
                    <a:pt x="1070292" y="3818572"/>
                  </a:lnTo>
                  <a:lnTo>
                    <a:pt x="1059814" y="3770629"/>
                  </a:lnTo>
                  <a:lnTo>
                    <a:pt x="1064894" y="3720465"/>
                  </a:lnTo>
                  <a:lnTo>
                    <a:pt x="1322387" y="2769235"/>
                  </a:lnTo>
                  <a:lnTo>
                    <a:pt x="1328419" y="2733992"/>
                  </a:lnTo>
                  <a:lnTo>
                    <a:pt x="1319212" y="2663507"/>
                  </a:lnTo>
                  <a:lnTo>
                    <a:pt x="1283969" y="2600642"/>
                  </a:lnTo>
                  <a:lnTo>
                    <a:pt x="1239837" y="2564447"/>
                  </a:lnTo>
                  <a:lnTo>
                    <a:pt x="1193482" y="2544445"/>
                  </a:lnTo>
                  <a:lnTo>
                    <a:pt x="1145222" y="2538095"/>
                  </a:lnTo>
                  <a:lnTo>
                    <a:pt x="1098232" y="2544445"/>
                  </a:lnTo>
                  <a:lnTo>
                    <a:pt x="1055052" y="2562542"/>
                  </a:lnTo>
                  <a:lnTo>
                    <a:pt x="1017904" y="2590800"/>
                  </a:lnTo>
                  <a:lnTo>
                    <a:pt x="989012" y="2627947"/>
                  </a:lnTo>
                  <a:lnTo>
                    <a:pt x="970279" y="2673350"/>
                  </a:lnTo>
                  <a:lnTo>
                    <a:pt x="579119" y="4118610"/>
                  </a:lnTo>
                  <a:lnTo>
                    <a:pt x="5079" y="6210617"/>
                  </a:lnTo>
                  <a:lnTo>
                    <a:pt x="0" y="6227127"/>
                  </a:lnTo>
                  <a:lnTo>
                    <a:pt x="26352" y="6227127"/>
                  </a:lnTo>
                  <a:lnTo>
                    <a:pt x="604519" y="4126229"/>
                  </a:lnTo>
                  <a:lnTo>
                    <a:pt x="995679" y="2680970"/>
                  </a:lnTo>
                  <a:lnTo>
                    <a:pt x="1016317" y="2634932"/>
                  </a:lnTo>
                  <a:lnTo>
                    <a:pt x="1049337" y="2599054"/>
                  </a:lnTo>
                  <a:lnTo>
                    <a:pt x="1091247" y="2574925"/>
                  </a:lnTo>
                  <a:lnTo>
                    <a:pt x="1138554" y="2564447"/>
                  </a:lnTo>
                  <a:lnTo>
                    <a:pt x="1188719" y="2569527"/>
                  </a:lnTo>
                  <a:lnTo>
                    <a:pt x="1243329" y="2596832"/>
                  </a:lnTo>
                  <a:lnTo>
                    <a:pt x="1283334" y="2642870"/>
                  </a:lnTo>
                  <a:lnTo>
                    <a:pt x="1303019" y="2700972"/>
                  </a:lnTo>
                  <a:lnTo>
                    <a:pt x="1303654" y="2731770"/>
                  </a:lnTo>
                  <a:lnTo>
                    <a:pt x="1298257" y="2762885"/>
                  </a:lnTo>
                  <a:lnTo>
                    <a:pt x="1041082" y="3714432"/>
                  </a:lnTo>
                  <a:lnTo>
                    <a:pt x="1034414" y="3763010"/>
                  </a:lnTo>
                  <a:lnTo>
                    <a:pt x="1041082" y="3810000"/>
                  </a:lnTo>
                  <a:lnTo>
                    <a:pt x="1058862" y="3853179"/>
                  </a:lnTo>
                  <a:lnTo>
                    <a:pt x="1060450" y="3855085"/>
                  </a:lnTo>
                  <a:lnTo>
                    <a:pt x="705167" y="5178425"/>
                  </a:lnTo>
                  <a:lnTo>
                    <a:pt x="699134" y="5213985"/>
                  </a:lnTo>
                  <a:lnTo>
                    <a:pt x="700404" y="5249545"/>
                  </a:lnTo>
                  <a:lnTo>
                    <a:pt x="708342" y="5283835"/>
                  </a:lnTo>
                  <a:lnTo>
                    <a:pt x="743267" y="5346065"/>
                  </a:lnTo>
                  <a:lnTo>
                    <a:pt x="798194" y="5388610"/>
                  </a:lnTo>
                  <a:lnTo>
                    <a:pt x="865504" y="5407342"/>
                  </a:lnTo>
                  <a:lnTo>
                    <a:pt x="877252" y="5407660"/>
                  </a:lnTo>
                  <a:lnTo>
                    <a:pt x="923289" y="5401310"/>
                  </a:lnTo>
                  <a:lnTo>
                    <a:pt x="965517" y="5383530"/>
                  </a:lnTo>
                  <a:lnTo>
                    <a:pt x="1002029" y="5355272"/>
                  </a:lnTo>
                  <a:lnTo>
                    <a:pt x="1030604" y="5318125"/>
                  </a:lnTo>
                  <a:lnTo>
                    <a:pt x="1049019" y="5273040"/>
                  </a:lnTo>
                  <a:lnTo>
                    <a:pt x="1455737" y="3762375"/>
                  </a:lnTo>
                  <a:lnTo>
                    <a:pt x="1429384" y="3762375"/>
                  </a:lnTo>
                  <a:lnTo>
                    <a:pt x="1025207" y="5266690"/>
                  </a:lnTo>
                  <a:lnTo>
                    <a:pt x="1005204" y="5312410"/>
                  </a:lnTo>
                  <a:lnTo>
                    <a:pt x="973137" y="5348287"/>
                  </a:lnTo>
                  <a:lnTo>
                    <a:pt x="932179" y="5372100"/>
                  </a:lnTo>
                  <a:lnTo>
                    <a:pt x="885825" y="5382260"/>
                  </a:lnTo>
                  <a:lnTo>
                    <a:pt x="836929" y="5376862"/>
                  </a:lnTo>
                  <a:lnTo>
                    <a:pt x="782954" y="5350192"/>
                  </a:lnTo>
                  <a:lnTo>
                    <a:pt x="744219" y="5303837"/>
                  </a:lnTo>
                  <a:lnTo>
                    <a:pt x="724852" y="5246370"/>
                  </a:lnTo>
                  <a:lnTo>
                    <a:pt x="723900" y="5215572"/>
                  </a:lnTo>
                  <a:lnTo>
                    <a:pt x="728979" y="5184775"/>
                  </a:lnTo>
                  <a:lnTo>
                    <a:pt x="1079817" y="3880802"/>
                  </a:lnTo>
                  <a:lnTo>
                    <a:pt x="1087119" y="3890327"/>
                  </a:lnTo>
                  <a:lnTo>
                    <a:pt x="1124584" y="3919220"/>
                  </a:lnTo>
                  <a:lnTo>
                    <a:pt x="1169669" y="3937952"/>
                  </a:lnTo>
                  <a:lnTo>
                    <a:pt x="1221104" y="3943985"/>
                  </a:lnTo>
                  <a:lnTo>
                    <a:pt x="1270952" y="3935729"/>
                  </a:lnTo>
                  <a:lnTo>
                    <a:pt x="1316354" y="3914775"/>
                  </a:lnTo>
                  <a:lnTo>
                    <a:pt x="1354454" y="3881754"/>
                  </a:lnTo>
                  <a:lnTo>
                    <a:pt x="1383029" y="3837940"/>
                  </a:lnTo>
                  <a:lnTo>
                    <a:pt x="1383029" y="3836670"/>
                  </a:lnTo>
                  <a:lnTo>
                    <a:pt x="1722437" y="2568257"/>
                  </a:lnTo>
                  <a:lnTo>
                    <a:pt x="2383301" y="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g3cb2559ebe9_0_34"/>
            <p:cNvSpPr/>
            <p:nvPr/>
          </p:nvSpPr>
          <p:spPr>
            <a:xfrm>
              <a:off x="8061642" y="1275080"/>
              <a:ext cx="2847975" cy="3390900"/>
            </a:xfrm>
            <a:custGeom>
              <a:avLst/>
              <a:gdLst/>
              <a:ahLst/>
              <a:cxnLst/>
              <a:rect l="l" t="t" r="r" b="b"/>
              <a:pathLst>
                <a:path w="2847975" h="3390900" extrusionOk="0">
                  <a:moveTo>
                    <a:pt x="2373312" y="0"/>
                  </a:moveTo>
                  <a:lnTo>
                    <a:pt x="474662" y="0"/>
                  </a:lnTo>
                  <a:lnTo>
                    <a:pt x="426085" y="2540"/>
                  </a:lnTo>
                  <a:lnTo>
                    <a:pt x="379095" y="9525"/>
                  </a:lnTo>
                  <a:lnTo>
                    <a:pt x="333375" y="21272"/>
                  </a:lnTo>
                  <a:lnTo>
                    <a:pt x="289877" y="37465"/>
                  </a:lnTo>
                  <a:lnTo>
                    <a:pt x="248285"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5" y="3333750"/>
                  </a:lnTo>
                  <a:lnTo>
                    <a:pt x="289877" y="3353752"/>
                  </a:lnTo>
                  <a:lnTo>
                    <a:pt x="333375" y="3369627"/>
                  </a:lnTo>
                  <a:lnTo>
                    <a:pt x="379095" y="3381375"/>
                  </a:lnTo>
                  <a:lnTo>
                    <a:pt x="426085" y="3388360"/>
                  </a:lnTo>
                  <a:lnTo>
                    <a:pt x="474662" y="3390900"/>
                  </a:lnTo>
                  <a:lnTo>
                    <a:pt x="2373312" y="3390900"/>
                  </a:lnTo>
                  <a:lnTo>
                    <a:pt x="2421890" y="3388360"/>
                  </a:lnTo>
                  <a:lnTo>
                    <a:pt x="2468879" y="3381375"/>
                  </a:lnTo>
                  <a:lnTo>
                    <a:pt x="2514600" y="3369627"/>
                  </a:lnTo>
                  <a:lnTo>
                    <a:pt x="2558097" y="3353752"/>
                  </a:lnTo>
                  <a:lnTo>
                    <a:pt x="2599690" y="3333750"/>
                  </a:lnTo>
                  <a:lnTo>
                    <a:pt x="2638742" y="3309937"/>
                  </a:lnTo>
                  <a:lnTo>
                    <a:pt x="2675254" y="3282632"/>
                  </a:lnTo>
                  <a:lnTo>
                    <a:pt x="2708910" y="3251835"/>
                  </a:lnTo>
                  <a:lnTo>
                    <a:pt x="2739707" y="3218180"/>
                  </a:lnTo>
                  <a:lnTo>
                    <a:pt x="2767012" y="3181667"/>
                  </a:lnTo>
                  <a:lnTo>
                    <a:pt x="2790825" y="3142615"/>
                  </a:lnTo>
                  <a:lnTo>
                    <a:pt x="2810827"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827" y="289877"/>
                  </a:lnTo>
                  <a:lnTo>
                    <a:pt x="2790825" y="248602"/>
                  </a:lnTo>
                  <a:lnTo>
                    <a:pt x="2767012" y="209232"/>
                  </a:lnTo>
                  <a:lnTo>
                    <a:pt x="2739707" y="172720"/>
                  </a:lnTo>
                  <a:lnTo>
                    <a:pt x="2708910" y="139065"/>
                  </a:lnTo>
                  <a:lnTo>
                    <a:pt x="2675254" y="108267"/>
                  </a:lnTo>
                  <a:lnTo>
                    <a:pt x="2638742" y="80962"/>
                  </a:lnTo>
                  <a:lnTo>
                    <a:pt x="2599690" y="57150"/>
                  </a:lnTo>
                  <a:lnTo>
                    <a:pt x="2558097" y="37465"/>
                  </a:lnTo>
                  <a:lnTo>
                    <a:pt x="2514600" y="21272"/>
                  </a:lnTo>
                  <a:lnTo>
                    <a:pt x="2468879" y="9525"/>
                  </a:lnTo>
                  <a:lnTo>
                    <a:pt x="2421890" y="2540"/>
                  </a:lnTo>
                  <a:lnTo>
                    <a:pt x="2373312"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g3cb2559ebe9_0_34"/>
            <p:cNvSpPr/>
            <p:nvPr/>
          </p:nvSpPr>
          <p:spPr>
            <a:xfrm>
              <a:off x="8061642" y="1275080"/>
              <a:ext cx="2847975" cy="3390900"/>
            </a:xfrm>
            <a:custGeom>
              <a:avLst/>
              <a:gdLst/>
              <a:ahLst/>
              <a:cxnLst/>
              <a:rect l="l" t="t" r="r" b="b"/>
              <a:pathLst>
                <a:path w="2847975" h="3390900" extrusionOk="0">
                  <a:moveTo>
                    <a:pt x="0" y="474662"/>
                  </a:moveTo>
                  <a:lnTo>
                    <a:pt x="2540" y="426085"/>
                  </a:lnTo>
                  <a:lnTo>
                    <a:pt x="9525" y="379095"/>
                  </a:lnTo>
                  <a:lnTo>
                    <a:pt x="21272" y="333692"/>
                  </a:lnTo>
                  <a:lnTo>
                    <a:pt x="37147" y="289877"/>
                  </a:lnTo>
                  <a:lnTo>
                    <a:pt x="57150" y="248602"/>
                  </a:lnTo>
                  <a:lnTo>
                    <a:pt x="80962" y="209232"/>
                  </a:lnTo>
                  <a:lnTo>
                    <a:pt x="108267" y="172720"/>
                  </a:lnTo>
                  <a:lnTo>
                    <a:pt x="139065" y="139065"/>
                  </a:lnTo>
                  <a:lnTo>
                    <a:pt x="172720" y="108267"/>
                  </a:lnTo>
                  <a:lnTo>
                    <a:pt x="209232" y="80962"/>
                  </a:lnTo>
                  <a:lnTo>
                    <a:pt x="248285" y="57150"/>
                  </a:lnTo>
                  <a:lnTo>
                    <a:pt x="289877" y="37465"/>
                  </a:lnTo>
                  <a:lnTo>
                    <a:pt x="333375" y="21272"/>
                  </a:lnTo>
                  <a:lnTo>
                    <a:pt x="379095" y="9525"/>
                  </a:lnTo>
                  <a:lnTo>
                    <a:pt x="426085" y="2540"/>
                  </a:lnTo>
                  <a:lnTo>
                    <a:pt x="474662" y="0"/>
                  </a:lnTo>
                  <a:lnTo>
                    <a:pt x="2373312" y="0"/>
                  </a:lnTo>
                  <a:lnTo>
                    <a:pt x="2421890" y="2540"/>
                  </a:lnTo>
                  <a:lnTo>
                    <a:pt x="2468879" y="9525"/>
                  </a:lnTo>
                  <a:lnTo>
                    <a:pt x="2514600" y="21272"/>
                  </a:lnTo>
                  <a:lnTo>
                    <a:pt x="2558097" y="37465"/>
                  </a:lnTo>
                  <a:lnTo>
                    <a:pt x="2599690" y="57150"/>
                  </a:lnTo>
                  <a:lnTo>
                    <a:pt x="2638742" y="80962"/>
                  </a:lnTo>
                  <a:lnTo>
                    <a:pt x="2675254" y="108267"/>
                  </a:lnTo>
                  <a:lnTo>
                    <a:pt x="2708910" y="139065"/>
                  </a:lnTo>
                  <a:lnTo>
                    <a:pt x="2739707" y="172720"/>
                  </a:lnTo>
                  <a:lnTo>
                    <a:pt x="2767012" y="209232"/>
                  </a:lnTo>
                  <a:lnTo>
                    <a:pt x="2790825" y="248602"/>
                  </a:lnTo>
                  <a:lnTo>
                    <a:pt x="2810827" y="289877"/>
                  </a:lnTo>
                  <a:lnTo>
                    <a:pt x="2826702" y="333692"/>
                  </a:lnTo>
                  <a:lnTo>
                    <a:pt x="2838450" y="379095"/>
                  </a:lnTo>
                  <a:lnTo>
                    <a:pt x="2845435" y="426085"/>
                  </a:lnTo>
                  <a:lnTo>
                    <a:pt x="2847975" y="474662"/>
                  </a:lnTo>
                  <a:lnTo>
                    <a:pt x="2847975" y="2916237"/>
                  </a:lnTo>
                  <a:lnTo>
                    <a:pt x="2845435" y="2964815"/>
                  </a:lnTo>
                  <a:lnTo>
                    <a:pt x="2838450" y="3011805"/>
                  </a:lnTo>
                  <a:lnTo>
                    <a:pt x="2826702" y="3057525"/>
                  </a:lnTo>
                  <a:lnTo>
                    <a:pt x="2810827" y="3101022"/>
                  </a:lnTo>
                  <a:lnTo>
                    <a:pt x="2790825" y="3142615"/>
                  </a:lnTo>
                  <a:lnTo>
                    <a:pt x="2767012" y="3181667"/>
                  </a:lnTo>
                  <a:lnTo>
                    <a:pt x="2739707" y="3218180"/>
                  </a:lnTo>
                  <a:lnTo>
                    <a:pt x="2708910" y="3251835"/>
                  </a:lnTo>
                  <a:lnTo>
                    <a:pt x="2675254" y="3282632"/>
                  </a:lnTo>
                  <a:lnTo>
                    <a:pt x="2638742" y="3309937"/>
                  </a:lnTo>
                  <a:lnTo>
                    <a:pt x="2599690" y="3333750"/>
                  </a:lnTo>
                  <a:lnTo>
                    <a:pt x="2558097" y="3353752"/>
                  </a:lnTo>
                  <a:lnTo>
                    <a:pt x="2514600" y="3369627"/>
                  </a:lnTo>
                  <a:lnTo>
                    <a:pt x="2468879" y="3381375"/>
                  </a:lnTo>
                  <a:lnTo>
                    <a:pt x="2421890" y="3388360"/>
                  </a:lnTo>
                  <a:lnTo>
                    <a:pt x="2373312" y="3390900"/>
                  </a:lnTo>
                  <a:lnTo>
                    <a:pt x="474662" y="3390900"/>
                  </a:lnTo>
                  <a:lnTo>
                    <a:pt x="426085" y="3388360"/>
                  </a:lnTo>
                  <a:lnTo>
                    <a:pt x="379095" y="3381375"/>
                  </a:lnTo>
                  <a:lnTo>
                    <a:pt x="333375" y="3369627"/>
                  </a:lnTo>
                  <a:lnTo>
                    <a:pt x="289877" y="3353752"/>
                  </a:lnTo>
                  <a:lnTo>
                    <a:pt x="248285" y="3333750"/>
                  </a:lnTo>
                  <a:lnTo>
                    <a:pt x="209232" y="3309937"/>
                  </a:lnTo>
                  <a:lnTo>
                    <a:pt x="172720" y="3282632"/>
                  </a:lnTo>
                  <a:lnTo>
                    <a:pt x="139065" y="3251835"/>
                  </a:lnTo>
                  <a:lnTo>
                    <a:pt x="108267" y="3218180"/>
                  </a:lnTo>
                  <a:lnTo>
                    <a:pt x="80962" y="3181667"/>
                  </a:lnTo>
                  <a:lnTo>
                    <a:pt x="57150" y="3142615"/>
                  </a:lnTo>
                  <a:lnTo>
                    <a:pt x="37147" y="3101022"/>
                  </a:lnTo>
                  <a:lnTo>
                    <a:pt x="21272" y="3057525"/>
                  </a:lnTo>
                  <a:lnTo>
                    <a:pt x="9525" y="3011805"/>
                  </a:lnTo>
                  <a:lnTo>
                    <a:pt x="2540"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9" name="Google Shape;189;g3cb2559ebe9_0_34"/>
            <p:cNvPicPr preferRelativeResize="0"/>
            <p:nvPr/>
          </p:nvPicPr>
          <p:blipFill rotWithShape="1">
            <a:blip r:embed="rId3">
              <a:alphaModFix/>
            </a:blip>
            <a:srcRect/>
            <a:stretch/>
          </p:blipFill>
          <p:spPr>
            <a:xfrm>
              <a:off x="9142730" y="2684462"/>
              <a:ext cx="154940" cy="151764"/>
            </a:xfrm>
            <a:prstGeom prst="rect">
              <a:avLst/>
            </a:prstGeom>
            <a:noFill/>
            <a:ln>
              <a:noFill/>
            </a:ln>
          </p:spPr>
        </p:pic>
        <p:pic>
          <p:nvPicPr>
            <p:cNvPr id="190" name="Google Shape;190;g3cb2559ebe9_0_34"/>
            <p:cNvPicPr preferRelativeResize="0"/>
            <p:nvPr/>
          </p:nvPicPr>
          <p:blipFill rotWithShape="1">
            <a:blip r:embed="rId4">
              <a:alphaModFix/>
            </a:blip>
            <a:srcRect/>
            <a:stretch/>
          </p:blipFill>
          <p:spPr>
            <a:xfrm>
              <a:off x="9665335" y="2384107"/>
              <a:ext cx="152082" cy="154939"/>
            </a:xfrm>
            <a:prstGeom prst="rect">
              <a:avLst/>
            </a:prstGeom>
            <a:noFill/>
            <a:ln>
              <a:noFill/>
            </a:ln>
          </p:spPr>
        </p:pic>
        <p:pic>
          <p:nvPicPr>
            <p:cNvPr id="191" name="Google Shape;191;g3cb2559ebe9_0_34"/>
            <p:cNvPicPr preferRelativeResize="0"/>
            <p:nvPr/>
          </p:nvPicPr>
          <p:blipFill rotWithShape="1">
            <a:blip r:embed="rId5">
              <a:alphaModFix/>
            </a:blip>
            <a:srcRect/>
            <a:stretch/>
          </p:blipFill>
          <p:spPr>
            <a:xfrm>
              <a:off x="9404032" y="2827337"/>
              <a:ext cx="152082" cy="151764"/>
            </a:xfrm>
            <a:prstGeom prst="rect">
              <a:avLst/>
            </a:prstGeom>
            <a:noFill/>
            <a:ln>
              <a:noFill/>
            </a:ln>
          </p:spPr>
        </p:pic>
        <p:pic>
          <p:nvPicPr>
            <p:cNvPr id="192" name="Google Shape;192;g3cb2559ebe9_0_34"/>
            <p:cNvPicPr preferRelativeResize="0"/>
            <p:nvPr/>
          </p:nvPicPr>
          <p:blipFill rotWithShape="1">
            <a:blip r:embed="rId6">
              <a:alphaModFix/>
            </a:blip>
            <a:srcRect/>
            <a:stretch/>
          </p:blipFill>
          <p:spPr>
            <a:xfrm>
              <a:off x="9142730" y="2384107"/>
              <a:ext cx="154940" cy="154939"/>
            </a:xfrm>
            <a:prstGeom prst="rect">
              <a:avLst/>
            </a:prstGeom>
            <a:noFill/>
            <a:ln>
              <a:noFill/>
            </a:ln>
          </p:spPr>
        </p:pic>
        <p:pic>
          <p:nvPicPr>
            <p:cNvPr id="193" name="Google Shape;193;g3cb2559ebe9_0_34"/>
            <p:cNvPicPr preferRelativeResize="0"/>
            <p:nvPr/>
          </p:nvPicPr>
          <p:blipFill rotWithShape="1">
            <a:blip r:embed="rId7">
              <a:alphaModFix/>
            </a:blip>
            <a:srcRect/>
            <a:stretch/>
          </p:blipFill>
          <p:spPr>
            <a:xfrm>
              <a:off x="9404032" y="2241232"/>
              <a:ext cx="154940" cy="151764"/>
            </a:xfrm>
            <a:prstGeom prst="rect">
              <a:avLst/>
            </a:prstGeom>
            <a:noFill/>
            <a:ln>
              <a:noFill/>
            </a:ln>
          </p:spPr>
        </p:pic>
        <p:pic>
          <p:nvPicPr>
            <p:cNvPr id="194" name="Google Shape;194;g3cb2559ebe9_0_34"/>
            <p:cNvPicPr preferRelativeResize="0"/>
            <p:nvPr/>
          </p:nvPicPr>
          <p:blipFill rotWithShape="1">
            <a:blip r:embed="rId8">
              <a:alphaModFix/>
            </a:blip>
            <a:srcRect/>
            <a:stretch/>
          </p:blipFill>
          <p:spPr>
            <a:xfrm>
              <a:off x="9665335" y="2678429"/>
              <a:ext cx="152082" cy="151764"/>
            </a:xfrm>
            <a:prstGeom prst="rect">
              <a:avLst/>
            </a:prstGeom>
            <a:noFill/>
            <a:ln>
              <a:noFill/>
            </a:ln>
          </p:spPr>
        </p:pic>
        <p:sp>
          <p:nvSpPr>
            <p:cNvPr id="195" name="Google Shape;195;g3cb2559ebe9_0_34"/>
            <p:cNvSpPr/>
            <p:nvPr/>
          </p:nvSpPr>
          <p:spPr>
            <a:xfrm>
              <a:off x="9019857" y="2236152"/>
              <a:ext cx="923290" cy="892810"/>
            </a:xfrm>
            <a:custGeom>
              <a:avLst/>
              <a:gdLst/>
              <a:ahLst/>
              <a:cxnLst/>
              <a:rect l="l" t="t" r="r" b="b"/>
              <a:pathLst>
                <a:path w="923290" h="892810" extrusionOk="0">
                  <a:moveTo>
                    <a:pt x="309245" y="577850"/>
                  </a:moveTo>
                  <a:lnTo>
                    <a:pt x="267334" y="577850"/>
                  </a:lnTo>
                  <a:lnTo>
                    <a:pt x="382270" y="643889"/>
                  </a:lnTo>
                  <a:lnTo>
                    <a:pt x="379412" y="675639"/>
                  </a:lnTo>
                  <a:lnTo>
                    <a:pt x="388937" y="707389"/>
                  </a:lnTo>
                  <a:lnTo>
                    <a:pt x="409257" y="732789"/>
                  </a:lnTo>
                  <a:lnTo>
                    <a:pt x="438467" y="746760"/>
                  </a:lnTo>
                  <a:lnTo>
                    <a:pt x="447357" y="749300"/>
                  </a:lnTo>
                  <a:lnTo>
                    <a:pt x="452120" y="749300"/>
                  </a:lnTo>
                  <a:lnTo>
                    <a:pt x="452120" y="891539"/>
                  </a:lnTo>
                  <a:lnTo>
                    <a:pt x="454025" y="892810"/>
                  </a:lnTo>
                  <a:lnTo>
                    <a:pt x="470852" y="892810"/>
                  </a:lnTo>
                  <a:lnTo>
                    <a:pt x="473075" y="891539"/>
                  </a:lnTo>
                  <a:lnTo>
                    <a:pt x="473075" y="749300"/>
                  </a:lnTo>
                  <a:lnTo>
                    <a:pt x="504189" y="739139"/>
                  </a:lnTo>
                  <a:lnTo>
                    <a:pt x="515620" y="730250"/>
                  </a:lnTo>
                  <a:lnTo>
                    <a:pt x="462597" y="730250"/>
                  </a:lnTo>
                  <a:lnTo>
                    <a:pt x="438150" y="723900"/>
                  </a:lnTo>
                  <a:lnTo>
                    <a:pt x="418147" y="711200"/>
                  </a:lnTo>
                  <a:lnTo>
                    <a:pt x="404812" y="692150"/>
                  </a:lnTo>
                  <a:lnTo>
                    <a:pt x="399732" y="666750"/>
                  </a:lnTo>
                  <a:lnTo>
                    <a:pt x="404812" y="643889"/>
                  </a:lnTo>
                  <a:lnTo>
                    <a:pt x="417195" y="624839"/>
                  </a:lnTo>
                  <a:lnTo>
                    <a:pt x="390842" y="624839"/>
                  </a:lnTo>
                  <a:lnTo>
                    <a:pt x="309245" y="577850"/>
                  </a:lnTo>
                  <a:close/>
                </a:path>
                <a:path w="923290" h="892810" extrusionOk="0">
                  <a:moveTo>
                    <a:pt x="516572" y="605789"/>
                  </a:moveTo>
                  <a:lnTo>
                    <a:pt x="462597" y="605789"/>
                  </a:lnTo>
                  <a:lnTo>
                    <a:pt x="486727" y="609600"/>
                  </a:lnTo>
                  <a:lnTo>
                    <a:pt x="506729" y="622300"/>
                  </a:lnTo>
                  <a:lnTo>
                    <a:pt x="520382" y="643889"/>
                  </a:lnTo>
                  <a:lnTo>
                    <a:pt x="525145" y="666750"/>
                  </a:lnTo>
                  <a:lnTo>
                    <a:pt x="520382" y="692150"/>
                  </a:lnTo>
                  <a:lnTo>
                    <a:pt x="506729" y="711200"/>
                  </a:lnTo>
                  <a:lnTo>
                    <a:pt x="486727" y="723900"/>
                  </a:lnTo>
                  <a:lnTo>
                    <a:pt x="462597" y="730250"/>
                  </a:lnTo>
                  <a:lnTo>
                    <a:pt x="515620" y="730250"/>
                  </a:lnTo>
                  <a:lnTo>
                    <a:pt x="528320" y="717550"/>
                  </a:lnTo>
                  <a:lnTo>
                    <a:pt x="542925" y="689610"/>
                  </a:lnTo>
                  <a:lnTo>
                    <a:pt x="545464" y="656589"/>
                  </a:lnTo>
                  <a:lnTo>
                    <a:pt x="544829" y="651510"/>
                  </a:lnTo>
                  <a:lnTo>
                    <a:pt x="542607" y="643889"/>
                  </a:lnTo>
                  <a:lnTo>
                    <a:pt x="575945" y="624839"/>
                  </a:lnTo>
                  <a:lnTo>
                    <a:pt x="534034" y="624839"/>
                  </a:lnTo>
                  <a:lnTo>
                    <a:pt x="516572" y="605789"/>
                  </a:lnTo>
                  <a:close/>
                </a:path>
                <a:path w="923290" h="892810" extrusionOk="0">
                  <a:moveTo>
                    <a:pt x="210820" y="142239"/>
                  </a:moveTo>
                  <a:lnTo>
                    <a:pt x="179070" y="146050"/>
                  </a:lnTo>
                  <a:lnTo>
                    <a:pt x="149542" y="161289"/>
                  </a:lnTo>
                  <a:lnTo>
                    <a:pt x="128587" y="186689"/>
                  </a:lnTo>
                  <a:lnTo>
                    <a:pt x="119379" y="218439"/>
                  </a:lnTo>
                  <a:lnTo>
                    <a:pt x="122237" y="250189"/>
                  </a:lnTo>
                  <a:lnTo>
                    <a:pt x="148272" y="288289"/>
                  </a:lnTo>
                  <a:lnTo>
                    <a:pt x="189864" y="307339"/>
                  </a:lnTo>
                  <a:lnTo>
                    <a:pt x="189864" y="440689"/>
                  </a:lnTo>
                  <a:lnTo>
                    <a:pt x="158750" y="453389"/>
                  </a:lnTo>
                  <a:lnTo>
                    <a:pt x="135254" y="473710"/>
                  </a:lnTo>
                  <a:lnTo>
                    <a:pt x="121602" y="504189"/>
                  </a:lnTo>
                  <a:lnTo>
                    <a:pt x="120014" y="535939"/>
                  </a:lnTo>
                  <a:lnTo>
                    <a:pt x="120967" y="543560"/>
                  </a:lnTo>
                  <a:lnTo>
                    <a:pt x="123189" y="552450"/>
                  </a:lnTo>
                  <a:lnTo>
                    <a:pt x="126682" y="558800"/>
                  </a:lnTo>
                  <a:lnTo>
                    <a:pt x="6667" y="628650"/>
                  </a:lnTo>
                  <a:lnTo>
                    <a:pt x="1904" y="631189"/>
                  </a:lnTo>
                  <a:lnTo>
                    <a:pt x="0" y="637539"/>
                  </a:lnTo>
                  <a:lnTo>
                    <a:pt x="5714" y="647700"/>
                  </a:lnTo>
                  <a:lnTo>
                    <a:pt x="12064" y="647700"/>
                  </a:lnTo>
                  <a:lnTo>
                    <a:pt x="17145" y="645160"/>
                  </a:lnTo>
                  <a:lnTo>
                    <a:pt x="137477" y="575310"/>
                  </a:lnTo>
                  <a:lnTo>
                    <a:pt x="169227" y="575310"/>
                  </a:lnTo>
                  <a:lnTo>
                    <a:pt x="158114" y="567689"/>
                  </a:lnTo>
                  <a:lnTo>
                    <a:pt x="144779" y="548639"/>
                  </a:lnTo>
                  <a:lnTo>
                    <a:pt x="140017" y="523239"/>
                  </a:lnTo>
                  <a:lnTo>
                    <a:pt x="144779" y="499110"/>
                  </a:lnTo>
                  <a:lnTo>
                    <a:pt x="158114" y="478789"/>
                  </a:lnTo>
                  <a:lnTo>
                    <a:pt x="178117" y="466089"/>
                  </a:lnTo>
                  <a:lnTo>
                    <a:pt x="202564" y="461010"/>
                  </a:lnTo>
                  <a:lnTo>
                    <a:pt x="255904" y="461010"/>
                  </a:lnTo>
                  <a:lnTo>
                    <a:pt x="238125" y="448310"/>
                  </a:lnTo>
                  <a:lnTo>
                    <a:pt x="224789" y="444500"/>
                  </a:lnTo>
                  <a:lnTo>
                    <a:pt x="210502" y="440689"/>
                  </a:lnTo>
                  <a:lnTo>
                    <a:pt x="210502" y="308610"/>
                  </a:lnTo>
                  <a:lnTo>
                    <a:pt x="242252" y="298450"/>
                  </a:lnTo>
                  <a:lnTo>
                    <a:pt x="254634" y="288289"/>
                  </a:lnTo>
                  <a:lnTo>
                    <a:pt x="202564" y="288289"/>
                  </a:lnTo>
                  <a:lnTo>
                    <a:pt x="178117" y="283210"/>
                  </a:lnTo>
                  <a:lnTo>
                    <a:pt x="158432" y="269239"/>
                  </a:lnTo>
                  <a:lnTo>
                    <a:pt x="144779" y="250189"/>
                  </a:lnTo>
                  <a:lnTo>
                    <a:pt x="140017" y="224789"/>
                  </a:lnTo>
                  <a:lnTo>
                    <a:pt x="144779" y="200660"/>
                  </a:lnTo>
                  <a:lnTo>
                    <a:pt x="158114" y="180339"/>
                  </a:lnTo>
                  <a:lnTo>
                    <a:pt x="178117" y="167639"/>
                  </a:lnTo>
                  <a:lnTo>
                    <a:pt x="202564" y="162560"/>
                  </a:lnTo>
                  <a:lnTo>
                    <a:pt x="255270" y="162560"/>
                  </a:lnTo>
                  <a:lnTo>
                    <a:pt x="241617" y="152400"/>
                  </a:lnTo>
                  <a:lnTo>
                    <a:pt x="210820" y="142239"/>
                  </a:lnTo>
                  <a:close/>
                </a:path>
                <a:path w="923290" h="892810" extrusionOk="0">
                  <a:moveTo>
                    <a:pt x="451167" y="584200"/>
                  </a:moveTo>
                  <a:lnTo>
                    <a:pt x="411162" y="600710"/>
                  </a:lnTo>
                  <a:lnTo>
                    <a:pt x="390842" y="624839"/>
                  </a:lnTo>
                  <a:lnTo>
                    <a:pt x="417195" y="624839"/>
                  </a:lnTo>
                  <a:lnTo>
                    <a:pt x="418147" y="622300"/>
                  </a:lnTo>
                  <a:lnTo>
                    <a:pt x="438150" y="609600"/>
                  </a:lnTo>
                  <a:lnTo>
                    <a:pt x="462597" y="605789"/>
                  </a:lnTo>
                  <a:lnTo>
                    <a:pt x="516572" y="605789"/>
                  </a:lnTo>
                  <a:lnTo>
                    <a:pt x="511809" y="599439"/>
                  </a:lnTo>
                  <a:lnTo>
                    <a:pt x="482917" y="586739"/>
                  </a:lnTo>
                  <a:lnTo>
                    <a:pt x="451167" y="584200"/>
                  </a:lnTo>
                  <a:close/>
                </a:path>
                <a:path w="923290" h="892810" extrusionOk="0">
                  <a:moveTo>
                    <a:pt x="575309" y="124460"/>
                  </a:moveTo>
                  <a:lnTo>
                    <a:pt x="534034" y="124460"/>
                  </a:lnTo>
                  <a:lnTo>
                    <a:pt x="646429" y="190500"/>
                  </a:lnTo>
                  <a:lnTo>
                    <a:pt x="638809" y="222250"/>
                  </a:lnTo>
                  <a:lnTo>
                    <a:pt x="660082" y="281939"/>
                  </a:lnTo>
                  <a:lnTo>
                    <a:pt x="693420" y="304800"/>
                  </a:lnTo>
                  <a:lnTo>
                    <a:pt x="714375" y="308610"/>
                  </a:lnTo>
                  <a:lnTo>
                    <a:pt x="714375" y="440689"/>
                  </a:lnTo>
                  <a:lnTo>
                    <a:pt x="682625" y="450850"/>
                  </a:lnTo>
                  <a:lnTo>
                    <a:pt x="657859" y="469900"/>
                  </a:lnTo>
                  <a:lnTo>
                    <a:pt x="642620" y="497839"/>
                  </a:lnTo>
                  <a:lnTo>
                    <a:pt x="639127" y="530860"/>
                  </a:lnTo>
                  <a:lnTo>
                    <a:pt x="640079" y="539750"/>
                  </a:lnTo>
                  <a:lnTo>
                    <a:pt x="641667" y="546100"/>
                  </a:lnTo>
                  <a:lnTo>
                    <a:pt x="643889" y="552450"/>
                  </a:lnTo>
                  <a:lnTo>
                    <a:pt x="646429" y="558800"/>
                  </a:lnTo>
                  <a:lnTo>
                    <a:pt x="534034" y="624839"/>
                  </a:lnTo>
                  <a:lnTo>
                    <a:pt x="575945" y="624839"/>
                  </a:lnTo>
                  <a:lnTo>
                    <a:pt x="657542" y="577850"/>
                  </a:lnTo>
                  <a:lnTo>
                    <a:pt x="690562" y="577850"/>
                  </a:lnTo>
                  <a:lnTo>
                    <a:pt x="677862" y="567689"/>
                  </a:lnTo>
                  <a:lnTo>
                    <a:pt x="664527" y="548639"/>
                  </a:lnTo>
                  <a:lnTo>
                    <a:pt x="659447" y="523239"/>
                  </a:lnTo>
                  <a:lnTo>
                    <a:pt x="664527" y="499110"/>
                  </a:lnTo>
                  <a:lnTo>
                    <a:pt x="677862" y="478789"/>
                  </a:lnTo>
                  <a:lnTo>
                    <a:pt x="697864" y="466089"/>
                  </a:lnTo>
                  <a:lnTo>
                    <a:pt x="722312" y="461010"/>
                  </a:lnTo>
                  <a:lnTo>
                    <a:pt x="777557" y="461010"/>
                  </a:lnTo>
                  <a:lnTo>
                    <a:pt x="776287" y="459739"/>
                  </a:lnTo>
                  <a:lnTo>
                    <a:pt x="763904" y="450850"/>
                  </a:lnTo>
                  <a:lnTo>
                    <a:pt x="750252" y="444500"/>
                  </a:lnTo>
                  <a:lnTo>
                    <a:pt x="735329" y="440689"/>
                  </a:lnTo>
                  <a:lnTo>
                    <a:pt x="735329" y="307339"/>
                  </a:lnTo>
                  <a:lnTo>
                    <a:pt x="766445" y="295910"/>
                  </a:lnTo>
                  <a:lnTo>
                    <a:pt x="774700" y="288289"/>
                  </a:lnTo>
                  <a:lnTo>
                    <a:pt x="722312" y="288289"/>
                  </a:lnTo>
                  <a:lnTo>
                    <a:pt x="697864" y="283210"/>
                  </a:lnTo>
                  <a:lnTo>
                    <a:pt x="677862" y="269239"/>
                  </a:lnTo>
                  <a:lnTo>
                    <a:pt x="664527" y="250189"/>
                  </a:lnTo>
                  <a:lnTo>
                    <a:pt x="659447" y="224789"/>
                  </a:lnTo>
                  <a:lnTo>
                    <a:pt x="664527" y="200660"/>
                  </a:lnTo>
                  <a:lnTo>
                    <a:pt x="677862" y="180339"/>
                  </a:lnTo>
                  <a:lnTo>
                    <a:pt x="689927" y="173989"/>
                  </a:lnTo>
                  <a:lnTo>
                    <a:pt x="657542" y="173989"/>
                  </a:lnTo>
                  <a:lnTo>
                    <a:pt x="575309" y="124460"/>
                  </a:lnTo>
                  <a:close/>
                </a:path>
                <a:path w="923290" h="892810" extrusionOk="0">
                  <a:moveTo>
                    <a:pt x="169227" y="575310"/>
                  </a:moveTo>
                  <a:lnTo>
                    <a:pt x="137477" y="575310"/>
                  </a:lnTo>
                  <a:lnTo>
                    <a:pt x="162877" y="596900"/>
                  </a:lnTo>
                  <a:lnTo>
                    <a:pt x="193357" y="607060"/>
                  </a:lnTo>
                  <a:lnTo>
                    <a:pt x="225425" y="605789"/>
                  </a:lnTo>
                  <a:lnTo>
                    <a:pt x="254634" y="590550"/>
                  </a:lnTo>
                  <a:lnTo>
                    <a:pt x="257809" y="586739"/>
                  </a:lnTo>
                  <a:lnTo>
                    <a:pt x="202564" y="586739"/>
                  </a:lnTo>
                  <a:lnTo>
                    <a:pt x="178117" y="581660"/>
                  </a:lnTo>
                  <a:lnTo>
                    <a:pt x="169227" y="575310"/>
                  </a:lnTo>
                  <a:close/>
                </a:path>
                <a:path w="923290" h="892810" extrusionOk="0">
                  <a:moveTo>
                    <a:pt x="690562" y="577850"/>
                  </a:moveTo>
                  <a:lnTo>
                    <a:pt x="657542" y="577850"/>
                  </a:lnTo>
                  <a:lnTo>
                    <a:pt x="683259" y="596900"/>
                  </a:lnTo>
                  <a:lnTo>
                    <a:pt x="714057" y="607060"/>
                  </a:lnTo>
                  <a:lnTo>
                    <a:pt x="745807" y="603250"/>
                  </a:lnTo>
                  <a:lnTo>
                    <a:pt x="775334" y="588010"/>
                  </a:lnTo>
                  <a:lnTo>
                    <a:pt x="776287" y="586739"/>
                  </a:lnTo>
                  <a:lnTo>
                    <a:pt x="722312" y="586739"/>
                  </a:lnTo>
                  <a:lnTo>
                    <a:pt x="697864" y="581660"/>
                  </a:lnTo>
                  <a:lnTo>
                    <a:pt x="690562" y="577850"/>
                  </a:lnTo>
                  <a:close/>
                </a:path>
                <a:path w="923290" h="892810" extrusionOk="0">
                  <a:moveTo>
                    <a:pt x="255904" y="461010"/>
                  </a:moveTo>
                  <a:lnTo>
                    <a:pt x="202564" y="461010"/>
                  </a:lnTo>
                  <a:lnTo>
                    <a:pt x="227012" y="466089"/>
                  </a:lnTo>
                  <a:lnTo>
                    <a:pt x="247014" y="478789"/>
                  </a:lnTo>
                  <a:lnTo>
                    <a:pt x="260350" y="499110"/>
                  </a:lnTo>
                  <a:lnTo>
                    <a:pt x="265112" y="523239"/>
                  </a:lnTo>
                  <a:lnTo>
                    <a:pt x="260350" y="548639"/>
                  </a:lnTo>
                  <a:lnTo>
                    <a:pt x="247014" y="567689"/>
                  </a:lnTo>
                  <a:lnTo>
                    <a:pt x="227012" y="581660"/>
                  </a:lnTo>
                  <a:lnTo>
                    <a:pt x="202564" y="586739"/>
                  </a:lnTo>
                  <a:lnTo>
                    <a:pt x="259397" y="586739"/>
                  </a:lnTo>
                  <a:lnTo>
                    <a:pt x="263525" y="580389"/>
                  </a:lnTo>
                  <a:lnTo>
                    <a:pt x="267334" y="577850"/>
                  </a:lnTo>
                  <a:lnTo>
                    <a:pt x="309245" y="577850"/>
                  </a:lnTo>
                  <a:lnTo>
                    <a:pt x="278129" y="558800"/>
                  </a:lnTo>
                  <a:lnTo>
                    <a:pt x="286067" y="527050"/>
                  </a:lnTo>
                  <a:lnTo>
                    <a:pt x="281304" y="495300"/>
                  </a:lnTo>
                  <a:lnTo>
                    <a:pt x="264795" y="467360"/>
                  </a:lnTo>
                  <a:lnTo>
                    <a:pt x="255904" y="461010"/>
                  </a:lnTo>
                  <a:close/>
                </a:path>
                <a:path w="923290" h="892810" extrusionOk="0">
                  <a:moveTo>
                    <a:pt x="777557" y="461010"/>
                  </a:moveTo>
                  <a:lnTo>
                    <a:pt x="722312" y="461010"/>
                  </a:lnTo>
                  <a:lnTo>
                    <a:pt x="746759" y="466089"/>
                  </a:lnTo>
                  <a:lnTo>
                    <a:pt x="766445" y="478789"/>
                  </a:lnTo>
                  <a:lnTo>
                    <a:pt x="780097" y="499110"/>
                  </a:lnTo>
                  <a:lnTo>
                    <a:pt x="784859" y="523239"/>
                  </a:lnTo>
                  <a:lnTo>
                    <a:pt x="780097" y="548639"/>
                  </a:lnTo>
                  <a:lnTo>
                    <a:pt x="766445" y="567689"/>
                  </a:lnTo>
                  <a:lnTo>
                    <a:pt x="746759" y="581660"/>
                  </a:lnTo>
                  <a:lnTo>
                    <a:pt x="722312" y="586739"/>
                  </a:lnTo>
                  <a:lnTo>
                    <a:pt x="776287" y="586739"/>
                  </a:lnTo>
                  <a:lnTo>
                    <a:pt x="796289" y="562610"/>
                  </a:lnTo>
                  <a:lnTo>
                    <a:pt x="805497" y="533400"/>
                  </a:lnTo>
                  <a:lnTo>
                    <a:pt x="802639" y="501650"/>
                  </a:lnTo>
                  <a:lnTo>
                    <a:pt x="787082" y="472439"/>
                  </a:lnTo>
                  <a:lnTo>
                    <a:pt x="777557" y="461010"/>
                  </a:lnTo>
                  <a:close/>
                </a:path>
                <a:path w="923290" h="892810" extrusionOk="0">
                  <a:moveTo>
                    <a:pt x="255270" y="162560"/>
                  </a:moveTo>
                  <a:lnTo>
                    <a:pt x="202564" y="162560"/>
                  </a:lnTo>
                  <a:lnTo>
                    <a:pt x="227012" y="167639"/>
                  </a:lnTo>
                  <a:lnTo>
                    <a:pt x="247014" y="180339"/>
                  </a:lnTo>
                  <a:lnTo>
                    <a:pt x="260350" y="200660"/>
                  </a:lnTo>
                  <a:lnTo>
                    <a:pt x="265112" y="224789"/>
                  </a:lnTo>
                  <a:lnTo>
                    <a:pt x="260350" y="250189"/>
                  </a:lnTo>
                  <a:lnTo>
                    <a:pt x="247014" y="269239"/>
                  </a:lnTo>
                  <a:lnTo>
                    <a:pt x="227012" y="283210"/>
                  </a:lnTo>
                  <a:lnTo>
                    <a:pt x="202564" y="288289"/>
                  </a:lnTo>
                  <a:lnTo>
                    <a:pt x="254634" y="288289"/>
                  </a:lnTo>
                  <a:lnTo>
                    <a:pt x="267017" y="279400"/>
                  </a:lnTo>
                  <a:lnTo>
                    <a:pt x="282257" y="250189"/>
                  </a:lnTo>
                  <a:lnTo>
                    <a:pt x="285750" y="218439"/>
                  </a:lnTo>
                  <a:lnTo>
                    <a:pt x="284797" y="212089"/>
                  </a:lnTo>
                  <a:lnTo>
                    <a:pt x="283209" y="203200"/>
                  </a:lnTo>
                  <a:lnTo>
                    <a:pt x="280987" y="196850"/>
                  </a:lnTo>
                  <a:lnTo>
                    <a:pt x="278129" y="190500"/>
                  </a:lnTo>
                  <a:lnTo>
                    <a:pt x="308609" y="173989"/>
                  </a:lnTo>
                  <a:lnTo>
                    <a:pt x="267334" y="173989"/>
                  </a:lnTo>
                  <a:lnTo>
                    <a:pt x="255270" y="162560"/>
                  </a:lnTo>
                  <a:close/>
                </a:path>
                <a:path w="923290" h="892810" extrusionOk="0">
                  <a:moveTo>
                    <a:pt x="775334" y="162560"/>
                  </a:moveTo>
                  <a:lnTo>
                    <a:pt x="722312" y="162560"/>
                  </a:lnTo>
                  <a:lnTo>
                    <a:pt x="746759" y="167639"/>
                  </a:lnTo>
                  <a:lnTo>
                    <a:pt x="766445" y="180339"/>
                  </a:lnTo>
                  <a:lnTo>
                    <a:pt x="780097" y="200660"/>
                  </a:lnTo>
                  <a:lnTo>
                    <a:pt x="784859" y="224789"/>
                  </a:lnTo>
                  <a:lnTo>
                    <a:pt x="780097" y="250189"/>
                  </a:lnTo>
                  <a:lnTo>
                    <a:pt x="766445" y="269239"/>
                  </a:lnTo>
                  <a:lnTo>
                    <a:pt x="746759" y="283210"/>
                  </a:lnTo>
                  <a:lnTo>
                    <a:pt x="722312" y="288289"/>
                  </a:lnTo>
                  <a:lnTo>
                    <a:pt x="774700" y="288289"/>
                  </a:lnTo>
                  <a:lnTo>
                    <a:pt x="789622" y="275589"/>
                  </a:lnTo>
                  <a:lnTo>
                    <a:pt x="803275" y="245110"/>
                  </a:lnTo>
                  <a:lnTo>
                    <a:pt x="804862" y="212089"/>
                  </a:lnTo>
                  <a:lnTo>
                    <a:pt x="803909" y="207010"/>
                  </a:lnTo>
                  <a:lnTo>
                    <a:pt x="802322" y="200660"/>
                  </a:lnTo>
                  <a:lnTo>
                    <a:pt x="800100" y="196850"/>
                  </a:lnTo>
                  <a:lnTo>
                    <a:pt x="833120" y="177800"/>
                  </a:lnTo>
                  <a:lnTo>
                    <a:pt x="790257" y="177800"/>
                  </a:lnTo>
                  <a:lnTo>
                    <a:pt x="775334" y="162560"/>
                  </a:lnTo>
                  <a:close/>
                </a:path>
                <a:path w="923290" h="892810" extrusionOk="0">
                  <a:moveTo>
                    <a:pt x="917575" y="107950"/>
                  </a:moveTo>
                  <a:lnTo>
                    <a:pt x="911225" y="107950"/>
                  </a:lnTo>
                  <a:lnTo>
                    <a:pt x="790257" y="177800"/>
                  </a:lnTo>
                  <a:lnTo>
                    <a:pt x="833120" y="177800"/>
                  </a:lnTo>
                  <a:lnTo>
                    <a:pt x="916622" y="129539"/>
                  </a:lnTo>
                  <a:lnTo>
                    <a:pt x="921702" y="124460"/>
                  </a:lnTo>
                  <a:lnTo>
                    <a:pt x="923289" y="118110"/>
                  </a:lnTo>
                  <a:lnTo>
                    <a:pt x="917575" y="107950"/>
                  </a:lnTo>
                  <a:close/>
                </a:path>
                <a:path w="923290" h="892810" extrusionOk="0">
                  <a:moveTo>
                    <a:pt x="453389" y="0"/>
                  </a:moveTo>
                  <a:lnTo>
                    <a:pt x="398145" y="29210"/>
                  </a:lnTo>
                  <a:lnTo>
                    <a:pt x="379729" y="69850"/>
                  </a:lnTo>
                  <a:lnTo>
                    <a:pt x="379095" y="82550"/>
                  </a:lnTo>
                  <a:lnTo>
                    <a:pt x="379729" y="95250"/>
                  </a:lnTo>
                  <a:lnTo>
                    <a:pt x="382587" y="105410"/>
                  </a:lnTo>
                  <a:lnTo>
                    <a:pt x="267334" y="173989"/>
                  </a:lnTo>
                  <a:lnTo>
                    <a:pt x="308609" y="173989"/>
                  </a:lnTo>
                  <a:lnTo>
                    <a:pt x="390842" y="124460"/>
                  </a:lnTo>
                  <a:lnTo>
                    <a:pt x="416559" y="124460"/>
                  </a:lnTo>
                  <a:lnTo>
                    <a:pt x="404812" y="107950"/>
                  </a:lnTo>
                  <a:lnTo>
                    <a:pt x="399732" y="82550"/>
                  </a:lnTo>
                  <a:lnTo>
                    <a:pt x="404812" y="59689"/>
                  </a:lnTo>
                  <a:lnTo>
                    <a:pt x="418147" y="38100"/>
                  </a:lnTo>
                  <a:lnTo>
                    <a:pt x="438150" y="25400"/>
                  </a:lnTo>
                  <a:lnTo>
                    <a:pt x="462597" y="19050"/>
                  </a:lnTo>
                  <a:lnTo>
                    <a:pt x="515620" y="19050"/>
                  </a:lnTo>
                  <a:lnTo>
                    <a:pt x="486409" y="2539"/>
                  </a:lnTo>
                  <a:lnTo>
                    <a:pt x="453389" y="0"/>
                  </a:lnTo>
                  <a:close/>
                </a:path>
                <a:path w="923290" h="892810" extrusionOk="0">
                  <a:moveTo>
                    <a:pt x="735964" y="142239"/>
                  </a:moveTo>
                  <a:lnTo>
                    <a:pt x="673734" y="158750"/>
                  </a:lnTo>
                  <a:lnTo>
                    <a:pt x="657542" y="173989"/>
                  </a:lnTo>
                  <a:lnTo>
                    <a:pt x="689927" y="173989"/>
                  </a:lnTo>
                  <a:lnTo>
                    <a:pt x="697864" y="167639"/>
                  </a:lnTo>
                  <a:lnTo>
                    <a:pt x="722312" y="162560"/>
                  </a:lnTo>
                  <a:lnTo>
                    <a:pt x="775334" y="162560"/>
                  </a:lnTo>
                  <a:lnTo>
                    <a:pt x="765809" y="154939"/>
                  </a:lnTo>
                  <a:lnTo>
                    <a:pt x="735964" y="142239"/>
                  </a:lnTo>
                  <a:close/>
                </a:path>
                <a:path w="923290" h="892810" extrusionOk="0">
                  <a:moveTo>
                    <a:pt x="416559" y="124460"/>
                  </a:moveTo>
                  <a:lnTo>
                    <a:pt x="390842" y="124460"/>
                  </a:lnTo>
                  <a:lnTo>
                    <a:pt x="413067" y="149860"/>
                  </a:lnTo>
                  <a:lnTo>
                    <a:pt x="441959" y="162560"/>
                  </a:lnTo>
                  <a:lnTo>
                    <a:pt x="474027" y="165100"/>
                  </a:lnTo>
                  <a:lnTo>
                    <a:pt x="505142" y="154939"/>
                  </a:lnTo>
                  <a:lnTo>
                    <a:pt x="513714" y="148589"/>
                  </a:lnTo>
                  <a:lnTo>
                    <a:pt x="517525" y="146050"/>
                  </a:lnTo>
                  <a:lnTo>
                    <a:pt x="462597" y="146050"/>
                  </a:lnTo>
                  <a:lnTo>
                    <a:pt x="438150" y="139700"/>
                  </a:lnTo>
                  <a:lnTo>
                    <a:pt x="418147" y="127000"/>
                  </a:lnTo>
                  <a:lnTo>
                    <a:pt x="416559" y="124460"/>
                  </a:lnTo>
                  <a:close/>
                </a:path>
                <a:path w="923290" h="892810" extrusionOk="0">
                  <a:moveTo>
                    <a:pt x="516889" y="19050"/>
                  </a:moveTo>
                  <a:lnTo>
                    <a:pt x="462597" y="19050"/>
                  </a:lnTo>
                  <a:lnTo>
                    <a:pt x="486727" y="25400"/>
                  </a:lnTo>
                  <a:lnTo>
                    <a:pt x="506729" y="38100"/>
                  </a:lnTo>
                  <a:lnTo>
                    <a:pt x="520382" y="57150"/>
                  </a:lnTo>
                  <a:lnTo>
                    <a:pt x="525145" y="82550"/>
                  </a:lnTo>
                  <a:lnTo>
                    <a:pt x="520382" y="107950"/>
                  </a:lnTo>
                  <a:lnTo>
                    <a:pt x="506729" y="127000"/>
                  </a:lnTo>
                  <a:lnTo>
                    <a:pt x="486727" y="139700"/>
                  </a:lnTo>
                  <a:lnTo>
                    <a:pt x="462597" y="146050"/>
                  </a:lnTo>
                  <a:lnTo>
                    <a:pt x="517525" y="146050"/>
                  </a:lnTo>
                  <a:lnTo>
                    <a:pt x="521334" y="142239"/>
                  </a:lnTo>
                  <a:lnTo>
                    <a:pt x="528320" y="133350"/>
                  </a:lnTo>
                  <a:lnTo>
                    <a:pt x="534034" y="124460"/>
                  </a:lnTo>
                  <a:lnTo>
                    <a:pt x="575309" y="124460"/>
                  </a:lnTo>
                  <a:lnTo>
                    <a:pt x="542607" y="105410"/>
                  </a:lnTo>
                  <a:lnTo>
                    <a:pt x="545464" y="72389"/>
                  </a:lnTo>
                  <a:lnTo>
                    <a:pt x="535939" y="41910"/>
                  </a:lnTo>
                  <a:lnTo>
                    <a:pt x="516889" y="1905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6" name="Google Shape;196;g3cb2559ebe9_0_34"/>
            <p:cNvPicPr preferRelativeResize="0"/>
            <p:nvPr/>
          </p:nvPicPr>
          <p:blipFill rotWithShape="1">
            <a:blip r:embed="rId9">
              <a:alphaModFix/>
            </a:blip>
            <a:srcRect/>
            <a:stretch/>
          </p:blipFill>
          <p:spPr>
            <a:xfrm>
              <a:off x="7615555" y="5547995"/>
              <a:ext cx="3294062" cy="612140"/>
            </a:xfrm>
            <a:prstGeom prst="rect">
              <a:avLst/>
            </a:prstGeom>
            <a:noFill/>
            <a:ln>
              <a:noFill/>
            </a:ln>
          </p:spPr>
        </p:pic>
      </p:grpSp>
      <p:sp>
        <p:nvSpPr>
          <p:cNvPr id="197" name="Google Shape;197;g3cb2559ebe9_0_34"/>
          <p:cNvSpPr txBox="1">
            <a:spLocks noGrp="1"/>
          </p:cNvSpPr>
          <p:nvPr>
            <p:ph type="title"/>
          </p:nvPr>
        </p:nvSpPr>
        <p:spPr>
          <a:xfrm>
            <a:off x="1736089" y="442912"/>
            <a:ext cx="9224100" cy="3822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B800"/>
                </a:solidFill>
                <a:latin typeface="Calibri"/>
                <a:ea typeface="Calibri"/>
                <a:cs typeface="Calibri"/>
                <a:sym typeface="Calibri"/>
              </a:rPr>
              <a:t>Στόχοι</a:t>
            </a:r>
            <a:r>
              <a:rPr lang="en-US">
                <a:solidFill>
                  <a:srgbClr val="FFB800"/>
                </a:solidFill>
              </a:rPr>
              <a:t>: </a:t>
            </a:r>
            <a:r>
              <a:rPr lang="en-US">
                <a:solidFill>
                  <a:srgbClr val="FFFFFF"/>
                </a:solidFill>
                <a:latin typeface="Calibri"/>
                <a:ea typeface="Calibri"/>
                <a:cs typeface="Calibri"/>
                <a:sym typeface="Calibri"/>
              </a:rPr>
              <a:t>Ποιος</a:t>
            </a:r>
            <a:r>
              <a:rPr lang="en-US">
                <a:solidFill>
                  <a:srgbClr val="FFFFFF"/>
                </a:solidFill>
                <a:latin typeface="Arial"/>
                <a:ea typeface="Arial"/>
                <a:cs typeface="Arial"/>
                <a:sym typeface="Arial"/>
              </a:rPr>
              <a:t>-</a:t>
            </a:r>
            <a:r>
              <a:rPr lang="en-US">
                <a:solidFill>
                  <a:srgbClr val="FFFFFF"/>
                </a:solidFill>
                <a:latin typeface="Calibri"/>
                <a:ea typeface="Calibri"/>
                <a:cs typeface="Calibri"/>
                <a:sym typeface="Calibri"/>
              </a:rPr>
              <a:t>Τι</a:t>
            </a:r>
            <a:r>
              <a:rPr lang="en-US">
                <a:solidFill>
                  <a:srgbClr val="FFFFFF"/>
                </a:solidFill>
                <a:latin typeface="Arial"/>
                <a:ea typeface="Arial"/>
                <a:cs typeface="Arial"/>
                <a:sym typeface="Arial"/>
              </a:rPr>
              <a:t>-</a:t>
            </a:r>
            <a:r>
              <a:rPr lang="en-US">
                <a:solidFill>
                  <a:srgbClr val="FFFFFF"/>
                </a:solidFill>
                <a:latin typeface="Calibri"/>
                <a:ea typeface="Calibri"/>
                <a:cs typeface="Calibri"/>
                <a:sym typeface="Calibri"/>
              </a:rPr>
              <a:t>Γιατί πρέπει να παρακολουθήσετε αυτή την εκπαίδευση</a:t>
            </a:r>
            <a:endParaRPr/>
          </a:p>
        </p:txBody>
      </p:sp>
      <p:sp>
        <p:nvSpPr>
          <p:cNvPr id="198" name="Google Shape;198;g3cb2559ebe9_0_34"/>
          <p:cNvSpPr txBox="1"/>
          <p:nvPr/>
        </p:nvSpPr>
        <p:spPr>
          <a:xfrm>
            <a:off x="9383712" y="1642745"/>
            <a:ext cx="4362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ΓΙΑΤΙ</a:t>
            </a:r>
            <a:endParaRPr sz="1600">
              <a:solidFill>
                <a:schemeClr val="dk1"/>
              </a:solidFill>
              <a:latin typeface="Calibri"/>
              <a:ea typeface="Calibri"/>
              <a:cs typeface="Calibri"/>
              <a:sym typeface="Calibri"/>
            </a:endParaRPr>
          </a:p>
        </p:txBody>
      </p:sp>
      <p:sp>
        <p:nvSpPr>
          <p:cNvPr id="199" name="Google Shape;199;g3cb2559ebe9_0_34"/>
          <p:cNvSpPr txBox="1"/>
          <p:nvPr/>
        </p:nvSpPr>
        <p:spPr>
          <a:xfrm>
            <a:off x="8327072" y="3279775"/>
            <a:ext cx="2188800" cy="705600"/>
          </a:xfrm>
          <a:prstGeom prst="rect">
            <a:avLst/>
          </a:prstGeom>
          <a:noFill/>
          <a:ln>
            <a:noFill/>
          </a:ln>
        </p:spPr>
        <p:txBody>
          <a:bodyPr spcFirstLastPara="1" wrap="square" lIns="0" tIns="12700" rIns="0" bIns="0" anchor="t" anchorCtr="0">
            <a:spAutoFit/>
          </a:bodyPr>
          <a:lstStyle/>
          <a:p>
            <a:pPr marL="12700" marR="5080" lvl="0" indent="634" algn="ctr" rtl="0">
              <a:lnSpc>
                <a:spcPct val="100000"/>
              </a:lnSpc>
              <a:spcBef>
                <a:spcPts val="0"/>
              </a:spcBef>
              <a:spcAft>
                <a:spcPts val="0"/>
              </a:spcAft>
              <a:buNone/>
            </a:pPr>
            <a:r>
              <a:rPr lang="en-US" sz="900">
                <a:solidFill>
                  <a:srgbClr val="FFFFFF"/>
                </a:solidFill>
                <a:latin typeface="Calibri"/>
                <a:ea typeface="Calibri"/>
                <a:cs typeface="Calibri"/>
                <a:sym typeface="Calibri"/>
              </a:rPr>
              <a:t>Εξοπλίζει τους συμμετέχοντες με τις  γνώσεις και τις δεξιότητες που  απαιτούνται για παραγωγή/κίνηση  στρατηγικής για την προστασία  κρίσιμων συστημάτων και δεδομένων.</a:t>
            </a:r>
            <a:endParaRPr sz="900">
              <a:solidFill>
                <a:schemeClr val="dk1"/>
              </a:solidFill>
              <a:latin typeface="Calibri"/>
              <a:ea typeface="Calibri"/>
              <a:cs typeface="Calibri"/>
              <a:sym typeface="Calibri"/>
            </a:endParaRPr>
          </a:p>
        </p:txBody>
      </p:sp>
      <p:sp>
        <p:nvSpPr>
          <p:cNvPr id="200" name="Google Shape;200;g3cb2559ebe9_0_34"/>
          <p:cNvSpPr txBox="1"/>
          <p:nvPr/>
        </p:nvSpPr>
        <p:spPr>
          <a:xfrm>
            <a:off x="902969" y="5200015"/>
            <a:ext cx="4043700" cy="120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201" name="Google Shape;201;g3cb2559ebe9_0_34"/>
          <p:cNvSpPr txBox="1"/>
          <p:nvPr/>
        </p:nvSpPr>
        <p:spPr>
          <a:xfrm>
            <a:off x="11239500" y="5200015"/>
            <a:ext cx="75600" cy="120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4</a:t>
            </a:r>
            <a:endParaRPr sz="700">
              <a:solidFill>
                <a:schemeClr val="dk1"/>
              </a:solidFill>
              <a:latin typeface="Calibri"/>
              <a:ea typeface="Calibri"/>
              <a:cs typeface="Calibri"/>
              <a:sym typeface="Calibri"/>
            </a:endParaRPr>
          </a:p>
        </p:txBody>
      </p:sp>
      <p:grpSp>
        <p:nvGrpSpPr>
          <p:cNvPr id="202" name="Google Shape;202;g3cb2559ebe9_0_34"/>
          <p:cNvGrpSpPr/>
          <p:nvPr/>
        </p:nvGrpSpPr>
        <p:grpSpPr>
          <a:xfrm>
            <a:off x="1318260" y="1252855"/>
            <a:ext cx="2847975" cy="3390900"/>
            <a:chOff x="1318260" y="1252855"/>
            <a:chExt cx="2847975" cy="3390900"/>
          </a:xfrm>
        </p:grpSpPr>
        <p:sp>
          <p:nvSpPr>
            <p:cNvPr id="203" name="Google Shape;203;g3cb2559ebe9_0_34"/>
            <p:cNvSpPr/>
            <p:nvPr/>
          </p:nvSpPr>
          <p:spPr>
            <a:xfrm>
              <a:off x="1318260" y="1252855"/>
              <a:ext cx="2847975" cy="3390900"/>
            </a:xfrm>
            <a:custGeom>
              <a:avLst/>
              <a:gdLst/>
              <a:ahLst/>
              <a:cxnLst/>
              <a:rect l="l" t="t" r="r" b="b"/>
              <a:pathLst>
                <a:path w="2847975" h="3390900" extrusionOk="0">
                  <a:moveTo>
                    <a:pt x="2373312" y="0"/>
                  </a:moveTo>
                  <a:lnTo>
                    <a:pt x="474662" y="0"/>
                  </a:lnTo>
                  <a:lnTo>
                    <a:pt x="426084" y="2540"/>
                  </a:lnTo>
                  <a:lnTo>
                    <a:pt x="379095" y="9525"/>
                  </a:lnTo>
                  <a:lnTo>
                    <a:pt x="333375" y="21272"/>
                  </a:lnTo>
                  <a:lnTo>
                    <a:pt x="289877" y="37465"/>
                  </a:lnTo>
                  <a:lnTo>
                    <a:pt x="248284" y="57150"/>
                  </a:lnTo>
                  <a:lnTo>
                    <a:pt x="209232" y="80962"/>
                  </a:lnTo>
                  <a:lnTo>
                    <a:pt x="172720" y="108267"/>
                  </a:lnTo>
                  <a:lnTo>
                    <a:pt x="139065" y="139065"/>
                  </a:lnTo>
                  <a:lnTo>
                    <a:pt x="108267" y="172720"/>
                  </a:lnTo>
                  <a:lnTo>
                    <a:pt x="80962" y="209232"/>
                  </a:lnTo>
                  <a:lnTo>
                    <a:pt x="57150" y="248602"/>
                  </a:lnTo>
                  <a:lnTo>
                    <a:pt x="37147" y="289877"/>
                  </a:lnTo>
                  <a:lnTo>
                    <a:pt x="21272" y="333692"/>
                  </a:lnTo>
                  <a:lnTo>
                    <a:pt x="9525" y="379095"/>
                  </a:lnTo>
                  <a:lnTo>
                    <a:pt x="2540" y="426085"/>
                  </a:lnTo>
                  <a:lnTo>
                    <a:pt x="0" y="474662"/>
                  </a:lnTo>
                  <a:lnTo>
                    <a:pt x="0" y="2916237"/>
                  </a:lnTo>
                  <a:lnTo>
                    <a:pt x="2540" y="2964815"/>
                  </a:lnTo>
                  <a:lnTo>
                    <a:pt x="9525" y="3011805"/>
                  </a:lnTo>
                  <a:lnTo>
                    <a:pt x="21272" y="3057525"/>
                  </a:lnTo>
                  <a:lnTo>
                    <a:pt x="37147" y="3101022"/>
                  </a:lnTo>
                  <a:lnTo>
                    <a:pt x="57150" y="3142615"/>
                  </a:lnTo>
                  <a:lnTo>
                    <a:pt x="80962" y="3181667"/>
                  </a:lnTo>
                  <a:lnTo>
                    <a:pt x="108267" y="3218180"/>
                  </a:lnTo>
                  <a:lnTo>
                    <a:pt x="139065" y="3251835"/>
                  </a:lnTo>
                  <a:lnTo>
                    <a:pt x="172720" y="3282632"/>
                  </a:lnTo>
                  <a:lnTo>
                    <a:pt x="209232" y="3309937"/>
                  </a:lnTo>
                  <a:lnTo>
                    <a:pt x="248284" y="3333750"/>
                  </a:lnTo>
                  <a:lnTo>
                    <a:pt x="289877" y="3353752"/>
                  </a:lnTo>
                  <a:lnTo>
                    <a:pt x="333375" y="3369627"/>
                  </a:lnTo>
                  <a:lnTo>
                    <a:pt x="379095" y="3381375"/>
                  </a:lnTo>
                  <a:lnTo>
                    <a:pt x="426084" y="3388360"/>
                  </a:lnTo>
                  <a:lnTo>
                    <a:pt x="474662" y="3390900"/>
                  </a:lnTo>
                  <a:lnTo>
                    <a:pt x="2373312" y="3390900"/>
                  </a:lnTo>
                  <a:lnTo>
                    <a:pt x="2421890" y="3388360"/>
                  </a:lnTo>
                  <a:lnTo>
                    <a:pt x="2468879" y="3381375"/>
                  </a:lnTo>
                  <a:lnTo>
                    <a:pt x="2514282" y="3369627"/>
                  </a:lnTo>
                  <a:lnTo>
                    <a:pt x="2558097" y="3353752"/>
                  </a:lnTo>
                  <a:lnTo>
                    <a:pt x="2599372" y="3333750"/>
                  </a:lnTo>
                  <a:lnTo>
                    <a:pt x="2638742" y="3309937"/>
                  </a:lnTo>
                  <a:lnTo>
                    <a:pt x="2675254" y="3282632"/>
                  </a:lnTo>
                  <a:lnTo>
                    <a:pt x="2708910" y="3251835"/>
                  </a:lnTo>
                  <a:lnTo>
                    <a:pt x="2739707" y="3218180"/>
                  </a:lnTo>
                  <a:lnTo>
                    <a:pt x="2767012" y="3181667"/>
                  </a:lnTo>
                  <a:lnTo>
                    <a:pt x="2790507" y="3142615"/>
                  </a:lnTo>
                  <a:lnTo>
                    <a:pt x="2810510" y="3101022"/>
                  </a:lnTo>
                  <a:lnTo>
                    <a:pt x="2826702" y="3057525"/>
                  </a:lnTo>
                  <a:lnTo>
                    <a:pt x="2838450" y="3011805"/>
                  </a:lnTo>
                  <a:lnTo>
                    <a:pt x="2845435" y="2964815"/>
                  </a:lnTo>
                  <a:lnTo>
                    <a:pt x="2847975" y="2916237"/>
                  </a:lnTo>
                  <a:lnTo>
                    <a:pt x="2847975" y="474662"/>
                  </a:lnTo>
                  <a:lnTo>
                    <a:pt x="2845435" y="426085"/>
                  </a:lnTo>
                  <a:lnTo>
                    <a:pt x="2838450" y="379095"/>
                  </a:lnTo>
                  <a:lnTo>
                    <a:pt x="2826702" y="333692"/>
                  </a:lnTo>
                  <a:lnTo>
                    <a:pt x="2810510" y="289877"/>
                  </a:lnTo>
                  <a:lnTo>
                    <a:pt x="2790507" y="248602"/>
                  </a:lnTo>
                  <a:lnTo>
                    <a:pt x="2767012" y="209232"/>
                  </a:lnTo>
                  <a:lnTo>
                    <a:pt x="2739707" y="172720"/>
                  </a:lnTo>
                  <a:lnTo>
                    <a:pt x="2708910" y="139065"/>
                  </a:lnTo>
                  <a:lnTo>
                    <a:pt x="2675254" y="108267"/>
                  </a:lnTo>
                  <a:lnTo>
                    <a:pt x="2638742" y="80962"/>
                  </a:lnTo>
                  <a:lnTo>
                    <a:pt x="2599372" y="57150"/>
                  </a:lnTo>
                  <a:lnTo>
                    <a:pt x="2558097" y="37465"/>
                  </a:lnTo>
                  <a:lnTo>
                    <a:pt x="2514282" y="21272"/>
                  </a:lnTo>
                  <a:lnTo>
                    <a:pt x="2468879" y="9525"/>
                  </a:lnTo>
                  <a:lnTo>
                    <a:pt x="2421890" y="2540"/>
                  </a:lnTo>
                  <a:lnTo>
                    <a:pt x="2373312"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g3cb2559ebe9_0_34"/>
            <p:cNvSpPr/>
            <p:nvPr/>
          </p:nvSpPr>
          <p:spPr>
            <a:xfrm>
              <a:off x="1318260" y="1252855"/>
              <a:ext cx="2847975" cy="3390900"/>
            </a:xfrm>
            <a:custGeom>
              <a:avLst/>
              <a:gdLst/>
              <a:ahLst/>
              <a:cxnLst/>
              <a:rect l="l" t="t" r="r" b="b"/>
              <a:pathLst>
                <a:path w="2847975" h="3390900" extrusionOk="0">
                  <a:moveTo>
                    <a:pt x="0" y="474662"/>
                  </a:moveTo>
                  <a:lnTo>
                    <a:pt x="2540" y="426085"/>
                  </a:lnTo>
                  <a:lnTo>
                    <a:pt x="9525" y="379095"/>
                  </a:lnTo>
                  <a:lnTo>
                    <a:pt x="21272" y="333692"/>
                  </a:lnTo>
                  <a:lnTo>
                    <a:pt x="37147" y="289877"/>
                  </a:lnTo>
                  <a:lnTo>
                    <a:pt x="57150" y="248602"/>
                  </a:lnTo>
                  <a:lnTo>
                    <a:pt x="80962" y="209232"/>
                  </a:lnTo>
                  <a:lnTo>
                    <a:pt x="108267" y="172720"/>
                  </a:lnTo>
                  <a:lnTo>
                    <a:pt x="139065" y="139065"/>
                  </a:lnTo>
                  <a:lnTo>
                    <a:pt x="172720" y="108267"/>
                  </a:lnTo>
                  <a:lnTo>
                    <a:pt x="209232" y="80962"/>
                  </a:lnTo>
                  <a:lnTo>
                    <a:pt x="248284" y="57150"/>
                  </a:lnTo>
                  <a:lnTo>
                    <a:pt x="289877" y="37465"/>
                  </a:lnTo>
                  <a:lnTo>
                    <a:pt x="333375" y="21272"/>
                  </a:lnTo>
                  <a:lnTo>
                    <a:pt x="379095" y="9525"/>
                  </a:lnTo>
                  <a:lnTo>
                    <a:pt x="426084" y="2540"/>
                  </a:lnTo>
                  <a:lnTo>
                    <a:pt x="474662" y="0"/>
                  </a:lnTo>
                  <a:lnTo>
                    <a:pt x="2373312" y="0"/>
                  </a:lnTo>
                  <a:lnTo>
                    <a:pt x="2421890" y="2540"/>
                  </a:lnTo>
                  <a:lnTo>
                    <a:pt x="2468879" y="9525"/>
                  </a:lnTo>
                  <a:lnTo>
                    <a:pt x="2514282" y="21272"/>
                  </a:lnTo>
                  <a:lnTo>
                    <a:pt x="2558097" y="37465"/>
                  </a:lnTo>
                  <a:lnTo>
                    <a:pt x="2599372" y="57150"/>
                  </a:lnTo>
                  <a:lnTo>
                    <a:pt x="2638742" y="80962"/>
                  </a:lnTo>
                  <a:lnTo>
                    <a:pt x="2675254" y="108267"/>
                  </a:lnTo>
                  <a:lnTo>
                    <a:pt x="2708910" y="139065"/>
                  </a:lnTo>
                  <a:lnTo>
                    <a:pt x="2739707" y="172720"/>
                  </a:lnTo>
                  <a:lnTo>
                    <a:pt x="2767012" y="209232"/>
                  </a:lnTo>
                  <a:lnTo>
                    <a:pt x="2790507" y="248602"/>
                  </a:lnTo>
                  <a:lnTo>
                    <a:pt x="2810510" y="289877"/>
                  </a:lnTo>
                  <a:lnTo>
                    <a:pt x="2826702" y="333692"/>
                  </a:lnTo>
                  <a:lnTo>
                    <a:pt x="2838450" y="379095"/>
                  </a:lnTo>
                  <a:lnTo>
                    <a:pt x="2845435" y="426085"/>
                  </a:lnTo>
                  <a:lnTo>
                    <a:pt x="2847975" y="474662"/>
                  </a:lnTo>
                  <a:lnTo>
                    <a:pt x="2847975" y="2916237"/>
                  </a:lnTo>
                  <a:lnTo>
                    <a:pt x="2845435" y="2964815"/>
                  </a:lnTo>
                  <a:lnTo>
                    <a:pt x="2838450" y="3011805"/>
                  </a:lnTo>
                  <a:lnTo>
                    <a:pt x="2826702" y="3057525"/>
                  </a:lnTo>
                  <a:lnTo>
                    <a:pt x="2810510" y="3101022"/>
                  </a:lnTo>
                  <a:lnTo>
                    <a:pt x="2790507" y="3142615"/>
                  </a:lnTo>
                  <a:lnTo>
                    <a:pt x="2767012" y="3181667"/>
                  </a:lnTo>
                  <a:lnTo>
                    <a:pt x="2739707" y="3218180"/>
                  </a:lnTo>
                  <a:lnTo>
                    <a:pt x="2708910" y="3251835"/>
                  </a:lnTo>
                  <a:lnTo>
                    <a:pt x="2675254" y="3282632"/>
                  </a:lnTo>
                  <a:lnTo>
                    <a:pt x="2638742" y="3309937"/>
                  </a:lnTo>
                  <a:lnTo>
                    <a:pt x="2599372" y="3333750"/>
                  </a:lnTo>
                  <a:lnTo>
                    <a:pt x="2558097" y="3353752"/>
                  </a:lnTo>
                  <a:lnTo>
                    <a:pt x="2514282" y="3369627"/>
                  </a:lnTo>
                  <a:lnTo>
                    <a:pt x="2468879" y="3381375"/>
                  </a:lnTo>
                  <a:lnTo>
                    <a:pt x="2421890" y="3388360"/>
                  </a:lnTo>
                  <a:lnTo>
                    <a:pt x="2373312" y="3390900"/>
                  </a:lnTo>
                  <a:lnTo>
                    <a:pt x="474662" y="3390900"/>
                  </a:lnTo>
                  <a:lnTo>
                    <a:pt x="426084" y="3388360"/>
                  </a:lnTo>
                  <a:lnTo>
                    <a:pt x="379095" y="3381375"/>
                  </a:lnTo>
                  <a:lnTo>
                    <a:pt x="333375" y="3369627"/>
                  </a:lnTo>
                  <a:lnTo>
                    <a:pt x="289877" y="3353752"/>
                  </a:lnTo>
                  <a:lnTo>
                    <a:pt x="248284" y="3333750"/>
                  </a:lnTo>
                  <a:lnTo>
                    <a:pt x="209232" y="3309937"/>
                  </a:lnTo>
                  <a:lnTo>
                    <a:pt x="172720" y="3282632"/>
                  </a:lnTo>
                  <a:lnTo>
                    <a:pt x="139065" y="3251835"/>
                  </a:lnTo>
                  <a:lnTo>
                    <a:pt x="108267" y="3218180"/>
                  </a:lnTo>
                  <a:lnTo>
                    <a:pt x="80962" y="3181667"/>
                  </a:lnTo>
                  <a:lnTo>
                    <a:pt x="57150" y="3142615"/>
                  </a:lnTo>
                  <a:lnTo>
                    <a:pt x="37147" y="3101022"/>
                  </a:lnTo>
                  <a:lnTo>
                    <a:pt x="21272" y="3057525"/>
                  </a:lnTo>
                  <a:lnTo>
                    <a:pt x="9525" y="3011805"/>
                  </a:lnTo>
                  <a:lnTo>
                    <a:pt x="2540"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5" name="Google Shape;205;g3cb2559ebe9_0_34"/>
            <p:cNvPicPr preferRelativeResize="0"/>
            <p:nvPr/>
          </p:nvPicPr>
          <p:blipFill rotWithShape="1">
            <a:blip r:embed="rId10">
              <a:alphaModFix/>
            </a:blip>
            <a:srcRect/>
            <a:stretch/>
          </p:blipFill>
          <p:spPr>
            <a:xfrm>
              <a:off x="2618105" y="2716847"/>
              <a:ext cx="100330" cy="133667"/>
            </a:xfrm>
            <a:prstGeom prst="rect">
              <a:avLst/>
            </a:prstGeom>
            <a:noFill/>
            <a:ln>
              <a:noFill/>
            </a:ln>
          </p:spPr>
        </p:pic>
        <p:pic>
          <p:nvPicPr>
            <p:cNvPr id="206" name="Google Shape;206;g3cb2559ebe9_0_34"/>
            <p:cNvPicPr preferRelativeResize="0"/>
            <p:nvPr/>
          </p:nvPicPr>
          <p:blipFill rotWithShape="1">
            <a:blip r:embed="rId11">
              <a:alphaModFix/>
            </a:blip>
            <a:srcRect/>
            <a:stretch/>
          </p:blipFill>
          <p:spPr>
            <a:xfrm>
              <a:off x="2340292" y="2588577"/>
              <a:ext cx="134937" cy="176529"/>
            </a:xfrm>
            <a:prstGeom prst="rect">
              <a:avLst/>
            </a:prstGeom>
            <a:noFill/>
            <a:ln>
              <a:noFill/>
            </a:ln>
          </p:spPr>
        </p:pic>
        <p:sp>
          <p:nvSpPr>
            <p:cNvPr id="207" name="Google Shape;207;g3cb2559ebe9_0_34"/>
            <p:cNvSpPr/>
            <p:nvPr/>
          </p:nvSpPr>
          <p:spPr>
            <a:xfrm>
              <a:off x="2272665" y="2353310"/>
              <a:ext cx="940435" cy="607694"/>
            </a:xfrm>
            <a:custGeom>
              <a:avLst/>
              <a:gdLst/>
              <a:ahLst/>
              <a:cxnLst/>
              <a:rect l="l" t="t" r="r" b="b"/>
              <a:pathLst>
                <a:path w="940435" h="607694" extrusionOk="0">
                  <a:moveTo>
                    <a:pt x="289560" y="427354"/>
                  </a:moveTo>
                  <a:lnTo>
                    <a:pt x="263842" y="427354"/>
                  </a:lnTo>
                  <a:lnTo>
                    <a:pt x="270510" y="432435"/>
                  </a:lnTo>
                  <a:lnTo>
                    <a:pt x="293052" y="494029"/>
                  </a:lnTo>
                  <a:lnTo>
                    <a:pt x="312737" y="529589"/>
                  </a:lnTo>
                  <a:lnTo>
                    <a:pt x="476567" y="607694"/>
                  </a:lnTo>
                  <a:lnTo>
                    <a:pt x="481330" y="606425"/>
                  </a:lnTo>
                  <a:lnTo>
                    <a:pt x="484187" y="602932"/>
                  </a:lnTo>
                  <a:lnTo>
                    <a:pt x="497840" y="587057"/>
                  </a:lnTo>
                  <a:lnTo>
                    <a:pt x="529907" y="587057"/>
                  </a:lnTo>
                  <a:lnTo>
                    <a:pt x="538469" y="583564"/>
                  </a:lnTo>
                  <a:lnTo>
                    <a:pt x="473392" y="583564"/>
                  </a:lnTo>
                  <a:lnTo>
                    <a:pt x="346710" y="530860"/>
                  </a:lnTo>
                  <a:lnTo>
                    <a:pt x="319405" y="501967"/>
                  </a:lnTo>
                  <a:lnTo>
                    <a:pt x="294322" y="437514"/>
                  </a:lnTo>
                  <a:lnTo>
                    <a:pt x="289560" y="427354"/>
                  </a:lnTo>
                  <a:close/>
                </a:path>
                <a:path w="940435" h="607694" extrusionOk="0">
                  <a:moveTo>
                    <a:pt x="529907" y="587057"/>
                  </a:moveTo>
                  <a:lnTo>
                    <a:pt x="497840" y="587057"/>
                  </a:lnTo>
                  <a:lnTo>
                    <a:pt x="520700" y="589279"/>
                  </a:lnTo>
                  <a:lnTo>
                    <a:pt x="522922" y="589279"/>
                  </a:lnTo>
                  <a:lnTo>
                    <a:pt x="523875" y="588962"/>
                  </a:lnTo>
                  <a:lnTo>
                    <a:pt x="525462" y="588962"/>
                  </a:lnTo>
                  <a:lnTo>
                    <a:pt x="529907" y="587057"/>
                  </a:lnTo>
                  <a:close/>
                </a:path>
                <a:path w="940435" h="607694" extrusionOk="0">
                  <a:moveTo>
                    <a:pt x="491172" y="565467"/>
                  </a:moveTo>
                  <a:lnTo>
                    <a:pt x="487680" y="566737"/>
                  </a:lnTo>
                  <a:lnTo>
                    <a:pt x="485457" y="569277"/>
                  </a:lnTo>
                  <a:lnTo>
                    <a:pt x="473392" y="583564"/>
                  </a:lnTo>
                  <a:lnTo>
                    <a:pt x="538469" y="583564"/>
                  </a:lnTo>
                  <a:lnTo>
                    <a:pt x="578167" y="567372"/>
                  </a:lnTo>
                  <a:lnTo>
                    <a:pt x="511492" y="567372"/>
                  </a:lnTo>
                  <a:lnTo>
                    <a:pt x="491172" y="565467"/>
                  </a:lnTo>
                  <a:close/>
                </a:path>
                <a:path w="940435" h="607694" extrusionOk="0">
                  <a:moveTo>
                    <a:pt x="511810" y="337185"/>
                  </a:moveTo>
                  <a:lnTo>
                    <a:pt x="511697" y="457835"/>
                  </a:lnTo>
                  <a:lnTo>
                    <a:pt x="511581" y="482917"/>
                  </a:lnTo>
                  <a:lnTo>
                    <a:pt x="511492" y="567372"/>
                  </a:lnTo>
                  <a:lnTo>
                    <a:pt x="578167" y="567372"/>
                  </a:lnTo>
                  <a:lnTo>
                    <a:pt x="588010" y="563244"/>
                  </a:lnTo>
                  <a:lnTo>
                    <a:pt x="532765" y="563244"/>
                  </a:lnTo>
                  <a:lnTo>
                    <a:pt x="532765" y="364489"/>
                  </a:lnTo>
                  <a:lnTo>
                    <a:pt x="532447" y="364489"/>
                  </a:lnTo>
                  <a:lnTo>
                    <a:pt x="583882" y="344169"/>
                  </a:lnTo>
                  <a:lnTo>
                    <a:pt x="527367" y="344169"/>
                  </a:lnTo>
                  <a:lnTo>
                    <a:pt x="526415" y="343217"/>
                  </a:lnTo>
                  <a:lnTo>
                    <a:pt x="511810" y="337185"/>
                  </a:lnTo>
                  <a:close/>
                </a:path>
                <a:path w="940435" h="607694" extrusionOk="0">
                  <a:moveTo>
                    <a:pt x="822960" y="308927"/>
                  </a:moveTo>
                  <a:lnTo>
                    <a:pt x="684847" y="364489"/>
                  </a:lnTo>
                  <a:lnTo>
                    <a:pt x="648970" y="515937"/>
                  </a:lnTo>
                  <a:lnTo>
                    <a:pt x="532765" y="563244"/>
                  </a:lnTo>
                  <a:lnTo>
                    <a:pt x="588010" y="563244"/>
                  </a:lnTo>
                  <a:lnTo>
                    <a:pt x="665162" y="532129"/>
                  </a:lnTo>
                  <a:lnTo>
                    <a:pt x="667385" y="529272"/>
                  </a:lnTo>
                  <a:lnTo>
                    <a:pt x="701040" y="380364"/>
                  </a:lnTo>
                  <a:lnTo>
                    <a:pt x="827722" y="327977"/>
                  </a:lnTo>
                  <a:lnTo>
                    <a:pt x="852448" y="327977"/>
                  </a:lnTo>
                  <a:lnTo>
                    <a:pt x="822960" y="308927"/>
                  </a:lnTo>
                  <a:close/>
                </a:path>
                <a:path w="940435" h="607694" extrusionOk="0">
                  <a:moveTo>
                    <a:pt x="349567" y="344804"/>
                  </a:moveTo>
                  <a:lnTo>
                    <a:pt x="347345" y="344804"/>
                  </a:lnTo>
                  <a:lnTo>
                    <a:pt x="330200" y="437197"/>
                  </a:lnTo>
                  <a:lnTo>
                    <a:pt x="332105" y="451485"/>
                  </a:lnTo>
                  <a:lnTo>
                    <a:pt x="442277" y="520064"/>
                  </a:lnTo>
                  <a:lnTo>
                    <a:pt x="444182" y="521017"/>
                  </a:lnTo>
                  <a:lnTo>
                    <a:pt x="446405" y="521335"/>
                  </a:lnTo>
                  <a:lnTo>
                    <a:pt x="447992" y="521335"/>
                  </a:lnTo>
                  <a:lnTo>
                    <a:pt x="462215" y="498157"/>
                  </a:lnTo>
                  <a:lnTo>
                    <a:pt x="443865" y="498157"/>
                  </a:lnTo>
                  <a:lnTo>
                    <a:pt x="360997" y="463550"/>
                  </a:lnTo>
                  <a:lnTo>
                    <a:pt x="356552" y="457835"/>
                  </a:lnTo>
                  <a:lnTo>
                    <a:pt x="353377" y="451485"/>
                  </a:lnTo>
                  <a:lnTo>
                    <a:pt x="351790" y="444500"/>
                  </a:lnTo>
                  <a:lnTo>
                    <a:pt x="351182" y="437514"/>
                  </a:lnTo>
                  <a:lnTo>
                    <a:pt x="351472" y="369569"/>
                  </a:lnTo>
                  <a:lnTo>
                    <a:pt x="351790" y="367982"/>
                  </a:lnTo>
                  <a:lnTo>
                    <a:pt x="406082" y="367982"/>
                  </a:lnTo>
                  <a:lnTo>
                    <a:pt x="353377" y="345757"/>
                  </a:lnTo>
                  <a:lnTo>
                    <a:pt x="351472" y="345122"/>
                  </a:lnTo>
                  <a:lnTo>
                    <a:pt x="349567" y="344804"/>
                  </a:lnTo>
                  <a:close/>
                </a:path>
                <a:path w="940435" h="607694" extrusionOk="0">
                  <a:moveTo>
                    <a:pt x="444500" y="384492"/>
                  </a:moveTo>
                  <a:lnTo>
                    <a:pt x="444425" y="441325"/>
                  </a:lnTo>
                  <a:lnTo>
                    <a:pt x="444305" y="461962"/>
                  </a:lnTo>
                  <a:lnTo>
                    <a:pt x="444182" y="496569"/>
                  </a:lnTo>
                  <a:lnTo>
                    <a:pt x="443865" y="498157"/>
                  </a:lnTo>
                  <a:lnTo>
                    <a:pt x="462215" y="498157"/>
                  </a:lnTo>
                  <a:lnTo>
                    <a:pt x="465137" y="493394"/>
                  </a:lnTo>
                  <a:lnTo>
                    <a:pt x="465137" y="428625"/>
                  </a:lnTo>
                  <a:lnTo>
                    <a:pt x="451485" y="389572"/>
                  </a:lnTo>
                  <a:lnTo>
                    <a:pt x="444500" y="384492"/>
                  </a:lnTo>
                  <a:close/>
                </a:path>
                <a:path w="940435" h="607694" extrusionOk="0">
                  <a:moveTo>
                    <a:pt x="338137" y="0"/>
                  </a:moveTo>
                  <a:lnTo>
                    <a:pt x="314007" y="5714"/>
                  </a:lnTo>
                  <a:lnTo>
                    <a:pt x="6032" y="130810"/>
                  </a:lnTo>
                  <a:lnTo>
                    <a:pt x="317" y="173037"/>
                  </a:lnTo>
                  <a:lnTo>
                    <a:pt x="281" y="247967"/>
                  </a:lnTo>
                  <a:lnTo>
                    <a:pt x="79" y="288925"/>
                  </a:lnTo>
                  <a:lnTo>
                    <a:pt x="0" y="379094"/>
                  </a:lnTo>
                  <a:lnTo>
                    <a:pt x="2540" y="382904"/>
                  </a:lnTo>
                  <a:lnTo>
                    <a:pt x="31115" y="394969"/>
                  </a:lnTo>
                  <a:lnTo>
                    <a:pt x="47625" y="427989"/>
                  </a:lnTo>
                  <a:lnTo>
                    <a:pt x="49530" y="429577"/>
                  </a:lnTo>
                  <a:lnTo>
                    <a:pt x="52070" y="430529"/>
                  </a:lnTo>
                  <a:lnTo>
                    <a:pt x="185420" y="486410"/>
                  </a:lnTo>
                  <a:lnTo>
                    <a:pt x="200977" y="489585"/>
                  </a:lnTo>
                  <a:lnTo>
                    <a:pt x="215582" y="487044"/>
                  </a:lnTo>
                  <a:lnTo>
                    <a:pt x="229031" y="468629"/>
                  </a:lnTo>
                  <a:lnTo>
                    <a:pt x="202565" y="468629"/>
                  </a:lnTo>
                  <a:lnTo>
                    <a:pt x="194627" y="467360"/>
                  </a:lnTo>
                  <a:lnTo>
                    <a:pt x="193357" y="467042"/>
                  </a:lnTo>
                  <a:lnTo>
                    <a:pt x="63500" y="412750"/>
                  </a:lnTo>
                  <a:lnTo>
                    <a:pt x="46990" y="379729"/>
                  </a:lnTo>
                  <a:lnTo>
                    <a:pt x="45085" y="378142"/>
                  </a:lnTo>
                  <a:lnTo>
                    <a:pt x="20955" y="367982"/>
                  </a:lnTo>
                  <a:lnTo>
                    <a:pt x="21034" y="288925"/>
                  </a:lnTo>
                  <a:lnTo>
                    <a:pt x="21236" y="247967"/>
                  </a:lnTo>
                  <a:lnTo>
                    <a:pt x="21272" y="155575"/>
                  </a:lnTo>
                  <a:lnTo>
                    <a:pt x="75882" y="155575"/>
                  </a:lnTo>
                  <a:lnTo>
                    <a:pt x="38417" y="140017"/>
                  </a:lnTo>
                  <a:lnTo>
                    <a:pt x="38100" y="140017"/>
                  </a:lnTo>
                  <a:lnTo>
                    <a:pt x="321627" y="25082"/>
                  </a:lnTo>
                  <a:lnTo>
                    <a:pt x="337185" y="20954"/>
                  </a:lnTo>
                  <a:lnTo>
                    <a:pt x="394712" y="20954"/>
                  </a:lnTo>
                  <a:lnTo>
                    <a:pt x="362585" y="1587"/>
                  </a:lnTo>
                  <a:lnTo>
                    <a:pt x="338137" y="0"/>
                  </a:lnTo>
                  <a:close/>
                </a:path>
                <a:path w="940435" h="607694" extrusionOk="0">
                  <a:moveTo>
                    <a:pt x="262255" y="406400"/>
                  </a:moveTo>
                  <a:lnTo>
                    <a:pt x="260032" y="406400"/>
                  </a:lnTo>
                  <a:lnTo>
                    <a:pt x="220345" y="454977"/>
                  </a:lnTo>
                  <a:lnTo>
                    <a:pt x="216217" y="461962"/>
                  </a:lnTo>
                  <a:lnTo>
                    <a:pt x="210185" y="466407"/>
                  </a:lnTo>
                  <a:lnTo>
                    <a:pt x="202565" y="468629"/>
                  </a:lnTo>
                  <a:lnTo>
                    <a:pt x="229031" y="468629"/>
                  </a:lnTo>
                  <a:lnTo>
                    <a:pt x="256857" y="430529"/>
                  </a:lnTo>
                  <a:lnTo>
                    <a:pt x="257810" y="428942"/>
                  </a:lnTo>
                  <a:lnTo>
                    <a:pt x="259397" y="427354"/>
                  </a:lnTo>
                  <a:lnTo>
                    <a:pt x="289560" y="427354"/>
                  </a:lnTo>
                  <a:lnTo>
                    <a:pt x="288607" y="425132"/>
                  </a:lnTo>
                  <a:lnTo>
                    <a:pt x="280670" y="415607"/>
                  </a:lnTo>
                  <a:lnTo>
                    <a:pt x="271780" y="409257"/>
                  </a:lnTo>
                  <a:lnTo>
                    <a:pt x="262255" y="406400"/>
                  </a:lnTo>
                  <a:close/>
                </a:path>
                <a:path w="940435" h="607694" extrusionOk="0">
                  <a:moveTo>
                    <a:pt x="852448" y="327977"/>
                  </a:moveTo>
                  <a:lnTo>
                    <a:pt x="827722" y="327977"/>
                  </a:lnTo>
                  <a:lnTo>
                    <a:pt x="835977" y="331152"/>
                  </a:lnTo>
                  <a:lnTo>
                    <a:pt x="838835" y="338454"/>
                  </a:lnTo>
                  <a:lnTo>
                    <a:pt x="839787" y="340360"/>
                  </a:lnTo>
                  <a:lnTo>
                    <a:pt x="840105" y="341947"/>
                  </a:lnTo>
                  <a:lnTo>
                    <a:pt x="840105" y="357187"/>
                  </a:lnTo>
                  <a:lnTo>
                    <a:pt x="836295" y="362585"/>
                  </a:lnTo>
                  <a:lnTo>
                    <a:pt x="830580" y="364807"/>
                  </a:lnTo>
                  <a:lnTo>
                    <a:pt x="820737" y="369569"/>
                  </a:lnTo>
                  <a:lnTo>
                    <a:pt x="812800" y="377507"/>
                  </a:lnTo>
                  <a:lnTo>
                    <a:pt x="808037" y="387032"/>
                  </a:lnTo>
                  <a:lnTo>
                    <a:pt x="807720" y="387032"/>
                  </a:lnTo>
                  <a:lnTo>
                    <a:pt x="806132" y="398144"/>
                  </a:lnTo>
                  <a:lnTo>
                    <a:pt x="806132" y="409257"/>
                  </a:lnTo>
                  <a:lnTo>
                    <a:pt x="826770" y="441325"/>
                  </a:lnTo>
                  <a:lnTo>
                    <a:pt x="840740" y="444500"/>
                  </a:lnTo>
                  <a:lnTo>
                    <a:pt x="844867" y="444500"/>
                  </a:lnTo>
                  <a:lnTo>
                    <a:pt x="885825" y="425450"/>
                  </a:lnTo>
                  <a:lnTo>
                    <a:pt x="838835" y="425450"/>
                  </a:lnTo>
                  <a:lnTo>
                    <a:pt x="830580" y="421957"/>
                  </a:lnTo>
                  <a:lnTo>
                    <a:pt x="827405" y="412750"/>
                  </a:lnTo>
                  <a:lnTo>
                    <a:pt x="827087" y="411162"/>
                  </a:lnTo>
                  <a:lnTo>
                    <a:pt x="826846" y="398144"/>
                  </a:lnTo>
                  <a:lnTo>
                    <a:pt x="826770" y="392429"/>
                  </a:lnTo>
                  <a:lnTo>
                    <a:pt x="830580" y="387032"/>
                  </a:lnTo>
                  <a:lnTo>
                    <a:pt x="836295" y="384810"/>
                  </a:lnTo>
                  <a:lnTo>
                    <a:pt x="846137" y="379729"/>
                  </a:lnTo>
                  <a:lnTo>
                    <a:pt x="854075" y="372110"/>
                  </a:lnTo>
                  <a:lnTo>
                    <a:pt x="858837" y="362585"/>
                  </a:lnTo>
                  <a:lnTo>
                    <a:pt x="859155" y="362585"/>
                  </a:lnTo>
                  <a:lnTo>
                    <a:pt x="860742" y="351472"/>
                  </a:lnTo>
                  <a:lnTo>
                    <a:pt x="860742" y="341947"/>
                  </a:lnTo>
                  <a:lnTo>
                    <a:pt x="860425" y="340360"/>
                  </a:lnTo>
                  <a:lnTo>
                    <a:pt x="860349" y="338454"/>
                  </a:lnTo>
                  <a:lnTo>
                    <a:pt x="858837" y="332104"/>
                  </a:lnTo>
                  <a:lnTo>
                    <a:pt x="852448" y="327977"/>
                  </a:lnTo>
                  <a:close/>
                </a:path>
                <a:path w="940435" h="607694" extrusionOk="0">
                  <a:moveTo>
                    <a:pt x="406082" y="367982"/>
                  </a:moveTo>
                  <a:lnTo>
                    <a:pt x="351790" y="367982"/>
                  </a:lnTo>
                  <a:lnTo>
                    <a:pt x="434340" y="402272"/>
                  </a:lnTo>
                  <a:lnTo>
                    <a:pt x="438785" y="407987"/>
                  </a:lnTo>
                  <a:lnTo>
                    <a:pt x="442277" y="414654"/>
                  </a:lnTo>
                  <a:lnTo>
                    <a:pt x="443865" y="421322"/>
                  </a:lnTo>
                  <a:lnTo>
                    <a:pt x="444500" y="428625"/>
                  </a:lnTo>
                  <a:lnTo>
                    <a:pt x="444500" y="384492"/>
                  </a:lnTo>
                  <a:lnTo>
                    <a:pt x="442595" y="383222"/>
                  </a:lnTo>
                  <a:lnTo>
                    <a:pt x="406082" y="367982"/>
                  </a:lnTo>
                  <a:close/>
                </a:path>
                <a:path w="940435" h="607694" extrusionOk="0">
                  <a:moveTo>
                    <a:pt x="919162" y="247967"/>
                  </a:moveTo>
                  <a:lnTo>
                    <a:pt x="919162" y="326389"/>
                  </a:lnTo>
                  <a:lnTo>
                    <a:pt x="902017" y="382269"/>
                  </a:lnTo>
                  <a:lnTo>
                    <a:pt x="856297" y="418782"/>
                  </a:lnTo>
                  <a:lnTo>
                    <a:pt x="838835" y="425450"/>
                  </a:lnTo>
                  <a:lnTo>
                    <a:pt x="885825" y="425450"/>
                  </a:lnTo>
                  <a:lnTo>
                    <a:pt x="919162" y="394017"/>
                  </a:lnTo>
                  <a:lnTo>
                    <a:pt x="934720" y="362267"/>
                  </a:lnTo>
                  <a:lnTo>
                    <a:pt x="940117" y="326389"/>
                  </a:lnTo>
                  <a:lnTo>
                    <a:pt x="940117" y="305117"/>
                  </a:lnTo>
                  <a:lnTo>
                    <a:pt x="938847" y="289877"/>
                  </a:lnTo>
                  <a:lnTo>
                    <a:pt x="938847" y="288925"/>
                  </a:lnTo>
                  <a:lnTo>
                    <a:pt x="934402" y="273367"/>
                  </a:lnTo>
                  <a:lnTo>
                    <a:pt x="927100" y="258444"/>
                  </a:lnTo>
                  <a:lnTo>
                    <a:pt x="919162" y="247967"/>
                  </a:lnTo>
                  <a:close/>
                </a:path>
                <a:path w="940435" h="607694" extrusionOk="0">
                  <a:moveTo>
                    <a:pt x="75882" y="155575"/>
                  </a:moveTo>
                  <a:lnTo>
                    <a:pt x="21272" y="155575"/>
                  </a:lnTo>
                  <a:lnTo>
                    <a:pt x="511810" y="360044"/>
                  </a:lnTo>
                  <a:lnTo>
                    <a:pt x="511810" y="337185"/>
                  </a:lnTo>
                  <a:lnTo>
                    <a:pt x="179070" y="198754"/>
                  </a:lnTo>
                  <a:lnTo>
                    <a:pt x="181292" y="190500"/>
                  </a:lnTo>
                  <a:lnTo>
                    <a:pt x="159385" y="190500"/>
                  </a:lnTo>
                  <a:lnTo>
                    <a:pt x="75882" y="155575"/>
                  </a:lnTo>
                  <a:close/>
                </a:path>
                <a:path w="940435" h="607694" extrusionOk="0">
                  <a:moveTo>
                    <a:pt x="850265" y="219392"/>
                  </a:moveTo>
                  <a:lnTo>
                    <a:pt x="825817" y="225107"/>
                  </a:lnTo>
                  <a:lnTo>
                    <a:pt x="527367" y="344169"/>
                  </a:lnTo>
                  <a:lnTo>
                    <a:pt x="583882" y="344169"/>
                  </a:lnTo>
                  <a:lnTo>
                    <a:pt x="833437" y="244475"/>
                  </a:lnTo>
                  <a:lnTo>
                    <a:pt x="848995" y="240664"/>
                  </a:lnTo>
                  <a:lnTo>
                    <a:pt x="906991" y="240664"/>
                  </a:lnTo>
                  <a:lnTo>
                    <a:pt x="874712" y="221297"/>
                  </a:lnTo>
                  <a:lnTo>
                    <a:pt x="850265" y="219392"/>
                  </a:lnTo>
                  <a:close/>
                </a:path>
                <a:path w="940435" h="607694" extrusionOk="0">
                  <a:moveTo>
                    <a:pt x="906991" y="240664"/>
                  </a:moveTo>
                  <a:lnTo>
                    <a:pt x="864552" y="240664"/>
                  </a:lnTo>
                  <a:lnTo>
                    <a:pt x="880110" y="244475"/>
                  </a:lnTo>
                  <a:lnTo>
                    <a:pt x="893762" y="252412"/>
                  </a:lnTo>
                  <a:lnTo>
                    <a:pt x="904557" y="262889"/>
                  </a:lnTo>
                  <a:lnTo>
                    <a:pt x="912812" y="275589"/>
                  </a:lnTo>
                  <a:lnTo>
                    <a:pt x="917575" y="289877"/>
                  </a:lnTo>
                  <a:lnTo>
                    <a:pt x="919162" y="305117"/>
                  </a:lnTo>
                  <a:lnTo>
                    <a:pt x="919162" y="247967"/>
                  </a:lnTo>
                  <a:lnTo>
                    <a:pt x="906991" y="240664"/>
                  </a:lnTo>
                  <a:close/>
                </a:path>
                <a:path w="940435" h="607694" extrusionOk="0">
                  <a:moveTo>
                    <a:pt x="344805" y="108267"/>
                  </a:moveTo>
                  <a:lnTo>
                    <a:pt x="315912" y="108267"/>
                  </a:lnTo>
                  <a:lnTo>
                    <a:pt x="324167" y="111760"/>
                  </a:lnTo>
                  <a:lnTo>
                    <a:pt x="327660" y="120650"/>
                  </a:lnTo>
                  <a:lnTo>
                    <a:pt x="328295" y="122554"/>
                  </a:lnTo>
                  <a:lnTo>
                    <a:pt x="328295" y="137794"/>
                  </a:lnTo>
                  <a:lnTo>
                    <a:pt x="324485" y="143192"/>
                  </a:lnTo>
                  <a:lnTo>
                    <a:pt x="318770" y="145097"/>
                  </a:lnTo>
                  <a:lnTo>
                    <a:pt x="308927" y="150177"/>
                  </a:lnTo>
                  <a:lnTo>
                    <a:pt x="294322" y="190500"/>
                  </a:lnTo>
                  <a:lnTo>
                    <a:pt x="294005" y="196532"/>
                  </a:lnTo>
                  <a:lnTo>
                    <a:pt x="330517" y="224789"/>
                  </a:lnTo>
                  <a:lnTo>
                    <a:pt x="341947" y="222567"/>
                  </a:lnTo>
                  <a:lnTo>
                    <a:pt x="352107" y="218439"/>
                  </a:lnTo>
                  <a:lnTo>
                    <a:pt x="374015" y="206057"/>
                  </a:lnTo>
                  <a:lnTo>
                    <a:pt x="327025" y="206057"/>
                  </a:lnTo>
                  <a:lnTo>
                    <a:pt x="318770" y="202247"/>
                  </a:lnTo>
                  <a:lnTo>
                    <a:pt x="316230" y="194944"/>
                  </a:lnTo>
                  <a:lnTo>
                    <a:pt x="315277" y="193357"/>
                  </a:lnTo>
                  <a:lnTo>
                    <a:pt x="314960" y="191769"/>
                  </a:lnTo>
                  <a:lnTo>
                    <a:pt x="314960" y="173037"/>
                  </a:lnTo>
                  <a:lnTo>
                    <a:pt x="318770" y="167322"/>
                  </a:lnTo>
                  <a:lnTo>
                    <a:pt x="324485" y="165417"/>
                  </a:lnTo>
                  <a:lnTo>
                    <a:pt x="334645" y="160337"/>
                  </a:lnTo>
                  <a:lnTo>
                    <a:pt x="342265" y="152717"/>
                  </a:lnTo>
                  <a:lnTo>
                    <a:pt x="347027" y="143192"/>
                  </a:lnTo>
                  <a:lnTo>
                    <a:pt x="347345" y="142875"/>
                  </a:lnTo>
                  <a:lnTo>
                    <a:pt x="348932" y="131762"/>
                  </a:lnTo>
                  <a:lnTo>
                    <a:pt x="348932" y="126047"/>
                  </a:lnTo>
                  <a:lnTo>
                    <a:pt x="348727" y="122554"/>
                  </a:lnTo>
                  <a:lnTo>
                    <a:pt x="348615" y="119062"/>
                  </a:lnTo>
                  <a:lnTo>
                    <a:pt x="347027" y="112712"/>
                  </a:lnTo>
                  <a:lnTo>
                    <a:pt x="344805" y="108267"/>
                  </a:lnTo>
                  <a:close/>
                </a:path>
                <a:path w="940435" h="607694" extrusionOk="0">
                  <a:moveTo>
                    <a:pt x="407352" y="28575"/>
                  </a:moveTo>
                  <a:lnTo>
                    <a:pt x="407352" y="106997"/>
                  </a:lnTo>
                  <a:lnTo>
                    <a:pt x="390207" y="162877"/>
                  </a:lnTo>
                  <a:lnTo>
                    <a:pt x="344487" y="199072"/>
                  </a:lnTo>
                  <a:lnTo>
                    <a:pt x="327025" y="206057"/>
                  </a:lnTo>
                  <a:lnTo>
                    <a:pt x="374015" y="206057"/>
                  </a:lnTo>
                  <a:lnTo>
                    <a:pt x="383222" y="200660"/>
                  </a:lnTo>
                  <a:lnTo>
                    <a:pt x="407352" y="174625"/>
                  </a:lnTo>
                  <a:lnTo>
                    <a:pt x="422910" y="142557"/>
                  </a:lnTo>
                  <a:lnTo>
                    <a:pt x="428307" y="106997"/>
                  </a:lnTo>
                  <a:lnTo>
                    <a:pt x="428307" y="85407"/>
                  </a:lnTo>
                  <a:lnTo>
                    <a:pt x="427037" y="70485"/>
                  </a:lnTo>
                  <a:lnTo>
                    <a:pt x="427037" y="69532"/>
                  </a:lnTo>
                  <a:lnTo>
                    <a:pt x="422592" y="53657"/>
                  </a:lnTo>
                  <a:lnTo>
                    <a:pt x="415290" y="39052"/>
                  </a:lnTo>
                  <a:lnTo>
                    <a:pt x="407352" y="28575"/>
                  </a:lnTo>
                  <a:close/>
                </a:path>
                <a:path w="940435" h="607694" extrusionOk="0">
                  <a:moveTo>
                    <a:pt x="311150" y="89535"/>
                  </a:moveTo>
                  <a:lnTo>
                    <a:pt x="300672" y="92075"/>
                  </a:lnTo>
                  <a:lnTo>
                    <a:pt x="173037" y="145097"/>
                  </a:lnTo>
                  <a:lnTo>
                    <a:pt x="170815" y="147637"/>
                  </a:lnTo>
                  <a:lnTo>
                    <a:pt x="159385" y="190500"/>
                  </a:lnTo>
                  <a:lnTo>
                    <a:pt x="181292" y="190500"/>
                  </a:lnTo>
                  <a:lnTo>
                    <a:pt x="188912" y="160972"/>
                  </a:lnTo>
                  <a:lnTo>
                    <a:pt x="315912" y="108267"/>
                  </a:lnTo>
                  <a:lnTo>
                    <a:pt x="344805" y="108267"/>
                  </a:lnTo>
                  <a:lnTo>
                    <a:pt x="343852" y="106362"/>
                  </a:lnTo>
                  <a:lnTo>
                    <a:pt x="340042" y="100964"/>
                  </a:lnTo>
                  <a:lnTo>
                    <a:pt x="331470" y="93979"/>
                  </a:lnTo>
                  <a:lnTo>
                    <a:pt x="321627" y="90169"/>
                  </a:lnTo>
                  <a:lnTo>
                    <a:pt x="311150" y="89535"/>
                  </a:lnTo>
                  <a:close/>
                </a:path>
                <a:path w="940435" h="607694" extrusionOk="0">
                  <a:moveTo>
                    <a:pt x="394712" y="20954"/>
                  </a:moveTo>
                  <a:lnTo>
                    <a:pt x="352742" y="20954"/>
                  </a:lnTo>
                  <a:lnTo>
                    <a:pt x="392747" y="43497"/>
                  </a:lnTo>
                  <a:lnTo>
                    <a:pt x="407352" y="85407"/>
                  </a:lnTo>
                  <a:lnTo>
                    <a:pt x="407352" y="28575"/>
                  </a:lnTo>
                  <a:lnTo>
                    <a:pt x="394712" y="2095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8" name="Google Shape;208;g3cb2559ebe9_0_34"/>
          <p:cNvSpPr txBox="1"/>
          <p:nvPr/>
        </p:nvSpPr>
        <p:spPr>
          <a:xfrm>
            <a:off x="2331084" y="1730692"/>
            <a:ext cx="7932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Times New Roman"/>
                <a:ea typeface="Times New Roman"/>
                <a:cs typeface="Times New Roman"/>
                <a:sym typeface="Times New Roman"/>
              </a:rPr>
              <a:t>ΠΟΙΟΣ</a:t>
            </a:r>
            <a:endParaRPr sz="1600">
              <a:solidFill>
                <a:schemeClr val="dk1"/>
              </a:solidFill>
              <a:latin typeface="Times New Roman"/>
              <a:ea typeface="Times New Roman"/>
              <a:cs typeface="Times New Roman"/>
              <a:sym typeface="Times New Roman"/>
            </a:endParaRPr>
          </a:p>
        </p:txBody>
      </p:sp>
      <p:sp>
        <p:nvSpPr>
          <p:cNvPr id="209" name="Google Shape;209;g3cb2559ebe9_0_34"/>
          <p:cNvSpPr txBox="1"/>
          <p:nvPr/>
        </p:nvSpPr>
        <p:spPr>
          <a:xfrm>
            <a:off x="1842770" y="3375659"/>
            <a:ext cx="1803300" cy="567000"/>
          </a:xfrm>
          <a:prstGeom prst="rect">
            <a:avLst/>
          </a:prstGeom>
          <a:noFill/>
          <a:ln>
            <a:noFill/>
          </a:ln>
        </p:spPr>
        <p:txBody>
          <a:bodyPr spcFirstLastPara="1" wrap="square" lIns="0" tIns="12700" rIns="0" bIns="0" anchor="t" anchorCtr="0">
            <a:spAutoFit/>
          </a:bodyPr>
          <a:lstStyle/>
          <a:p>
            <a:pPr marL="12700" marR="5080" lvl="0" indent="0" algn="ctr" rtl="0">
              <a:lnSpc>
                <a:spcPct val="100000"/>
              </a:lnSpc>
              <a:spcBef>
                <a:spcPts val="0"/>
              </a:spcBef>
              <a:spcAft>
                <a:spcPts val="0"/>
              </a:spcAft>
              <a:buNone/>
            </a:pPr>
            <a:r>
              <a:rPr lang="en-US" sz="900">
                <a:solidFill>
                  <a:srgbClr val="FFFFFF"/>
                </a:solidFill>
                <a:latin typeface="Calibri"/>
                <a:ea typeface="Calibri"/>
                <a:cs typeface="Calibri"/>
                <a:sym typeface="Calibri"/>
              </a:rPr>
              <a:t>ΠΟΙΟΙ μπορούν να  παρακολουθήσουν τις ενότητες  κατάρτισης και προφίλ των  συμμετεχόντων</a:t>
            </a:r>
            <a:endParaRPr sz="900">
              <a:solidFill>
                <a:schemeClr val="dk1"/>
              </a:solidFill>
              <a:latin typeface="Calibri"/>
              <a:ea typeface="Calibri"/>
              <a:cs typeface="Calibri"/>
              <a:sym typeface="Calibri"/>
            </a:endParaRPr>
          </a:p>
        </p:txBody>
      </p:sp>
      <p:pic>
        <p:nvPicPr>
          <p:cNvPr id="210" name="Google Shape;210;g3cb2559ebe9_0_34"/>
          <p:cNvPicPr preferRelativeResize="0"/>
          <p:nvPr/>
        </p:nvPicPr>
        <p:blipFill rotWithShape="1">
          <a:blip r:embed="rId12">
            <a:alphaModFix/>
          </a:blip>
          <a:srcRect/>
          <a:stretch/>
        </p:blipFill>
        <p:spPr>
          <a:xfrm>
            <a:off x="4635182" y="1236980"/>
            <a:ext cx="2879724" cy="3422650"/>
          </a:xfrm>
          <a:prstGeom prst="rect">
            <a:avLst/>
          </a:prstGeom>
          <a:noFill/>
          <a:ln>
            <a:noFill/>
          </a:ln>
        </p:spPr>
      </p:pic>
      <p:sp>
        <p:nvSpPr>
          <p:cNvPr id="211" name="Google Shape;211;g3cb2559ebe9_0_34"/>
          <p:cNvSpPr txBox="1"/>
          <p:nvPr/>
        </p:nvSpPr>
        <p:spPr>
          <a:xfrm>
            <a:off x="5571172" y="1730692"/>
            <a:ext cx="1809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ΤΙ</a:t>
            </a:r>
            <a:endParaRPr sz="1600">
              <a:solidFill>
                <a:schemeClr val="dk1"/>
              </a:solidFill>
              <a:latin typeface="Calibri"/>
              <a:ea typeface="Calibri"/>
              <a:cs typeface="Calibri"/>
              <a:sym typeface="Calibri"/>
            </a:endParaRPr>
          </a:p>
        </p:txBody>
      </p:sp>
      <p:sp>
        <p:nvSpPr>
          <p:cNvPr id="212" name="Google Shape;212;g3cb2559ebe9_0_34"/>
          <p:cNvSpPr txBox="1"/>
          <p:nvPr/>
        </p:nvSpPr>
        <p:spPr>
          <a:xfrm>
            <a:off x="5072697" y="3376929"/>
            <a:ext cx="2010300" cy="567000"/>
          </a:xfrm>
          <a:prstGeom prst="rect">
            <a:avLst/>
          </a:prstGeom>
          <a:noFill/>
          <a:ln>
            <a:noFill/>
          </a:ln>
        </p:spPr>
        <p:txBody>
          <a:bodyPr spcFirstLastPara="1" wrap="square" lIns="0" tIns="12700" rIns="0" bIns="0" anchor="t" anchorCtr="0">
            <a:spAutoFit/>
          </a:bodyPr>
          <a:lstStyle/>
          <a:p>
            <a:pPr marL="12700" marR="5080" lvl="0" indent="-1270" algn="ctr" rtl="0">
              <a:lnSpc>
                <a:spcPct val="100000"/>
              </a:lnSpc>
              <a:spcBef>
                <a:spcPts val="0"/>
              </a:spcBef>
              <a:spcAft>
                <a:spcPts val="0"/>
              </a:spcAft>
              <a:buNone/>
            </a:pPr>
            <a:r>
              <a:rPr lang="en-US" sz="900">
                <a:solidFill>
                  <a:srgbClr val="FFFFFF"/>
                </a:solidFill>
                <a:latin typeface="Calibri"/>
                <a:ea typeface="Calibri"/>
                <a:cs typeface="Calibri"/>
                <a:sym typeface="Calibri"/>
              </a:rPr>
              <a:t>Θεμελιώδεις ουσιώδεις αρχές και  διαχείριση της ασφάλειας στον  κυβερνοχώρο για διευθυντές, ηγέτες  και επαγγελματίες που εργάζονται.</a:t>
            </a:r>
            <a:endParaRPr sz="9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40"/>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0" name="Google Shape;820;p40"/>
          <p:cNvSpPr txBox="1">
            <a:spLocks noGrp="1"/>
          </p:cNvSpPr>
          <p:nvPr>
            <p:ph type="title"/>
          </p:nvPr>
        </p:nvSpPr>
        <p:spPr>
          <a:xfrm>
            <a:off x="6678930" y="775970"/>
            <a:ext cx="219519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Όροι και ορισμοί</a:t>
            </a:r>
            <a:endParaRPr sz="2100">
              <a:latin typeface="Calibri"/>
              <a:ea typeface="Calibri"/>
              <a:cs typeface="Calibri"/>
              <a:sym typeface="Calibri"/>
            </a:endParaRPr>
          </a:p>
        </p:txBody>
      </p:sp>
      <p:sp>
        <p:nvSpPr>
          <p:cNvPr id="821" name="Google Shape;821;p40"/>
          <p:cNvSpPr txBox="1"/>
          <p:nvPr/>
        </p:nvSpPr>
        <p:spPr>
          <a:xfrm>
            <a:off x="6600190" y="1779270"/>
            <a:ext cx="4453255" cy="223837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Υγειονομική περίθαλψη</a:t>
            </a:r>
            <a:endParaRPr sz="1200">
              <a:solidFill>
                <a:schemeClr val="dk1"/>
              </a:solidFill>
              <a:latin typeface="Calibri"/>
              <a:ea typeface="Calibri"/>
              <a:cs typeface="Calibri"/>
              <a:sym typeface="Calibri"/>
            </a:endParaRPr>
          </a:p>
          <a:p>
            <a:pPr marL="12700" marR="197485" lvl="0" indent="0" algn="l" rtl="0">
              <a:lnSpc>
                <a:spcPct val="105600"/>
              </a:lnSpc>
              <a:spcBef>
                <a:spcPts val="835"/>
              </a:spcBef>
              <a:spcAft>
                <a:spcPts val="0"/>
              </a:spcAft>
              <a:buNone/>
            </a:pPr>
            <a:r>
              <a:rPr lang="en-US" sz="1200">
                <a:solidFill>
                  <a:srgbClr val="FFFFFF"/>
                </a:solidFill>
                <a:latin typeface="Calibri"/>
                <a:ea typeface="Calibri"/>
                <a:cs typeface="Calibri"/>
                <a:sym typeface="Calibri"/>
              </a:rPr>
              <a:t>είδος των υπηρεσιών που παρέχονται από επαγγελματίες ή  παραεπαγγελματίες με αντίκτυπο στην κατάσταση της υγείας</a:t>
            </a:r>
            <a:endParaRPr sz="1200">
              <a:solidFill>
                <a:schemeClr val="dk1"/>
              </a:solidFill>
              <a:latin typeface="Calibri"/>
              <a:ea typeface="Calibri"/>
              <a:cs typeface="Calibri"/>
              <a:sym typeface="Calibri"/>
            </a:endParaRPr>
          </a:p>
          <a:p>
            <a:pPr marL="0" marR="0" lvl="0" indent="0" algn="l" rtl="0">
              <a:lnSpc>
                <a:spcPct val="100000"/>
              </a:lnSpc>
              <a:spcBef>
                <a:spcPts val="1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Οργανισμός υγειονομικής περίθαλψης</a:t>
            </a:r>
            <a:endParaRPr sz="1200">
              <a:solidFill>
                <a:schemeClr val="dk1"/>
              </a:solidFill>
              <a:latin typeface="Calibri"/>
              <a:ea typeface="Calibri"/>
              <a:cs typeface="Calibri"/>
              <a:sym typeface="Calibri"/>
            </a:endParaRPr>
          </a:p>
          <a:p>
            <a:pPr marL="12700" marR="0" lvl="0" indent="0" algn="l" rtl="0">
              <a:lnSpc>
                <a:spcPct val="100000"/>
              </a:lnSpc>
              <a:spcBef>
                <a:spcPts val="810"/>
              </a:spcBef>
              <a:spcAft>
                <a:spcPts val="0"/>
              </a:spcAft>
              <a:buNone/>
            </a:pPr>
            <a:r>
              <a:rPr lang="en-US" sz="1200">
                <a:solidFill>
                  <a:srgbClr val="FFFFFF"/>
                </a:solidFill>
                <a:latin typeface="Calibri"/>
                <a:ea typeface="Calibri"/>
                <a:cs typeface="Calibri"/>
                <a:sym typeface="Calibri"/>
              </a:rPr>
              <a:t>οργανώσεις που παρέχουν υπηρεσίες υγειονομικής περίθαλψης</a:t>
            </a:r>
            <a:endParaRPr sz="120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9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παγγελματίας υγείας</a:t>
            </a:r>
            <a:endParaRPr sz="1200">
              <a:solidFill>
                <a:schemeClr val="dk1"/>
              </a:solidFill>
              <a:latin typeface="Calibri"/>
              <a:ea typeface="Calibri"/>
              <a:cs typeface="Calibri"/>
              <a:sym typeface="Calibri"/>
            </a:endParaRPr>
          </a:p>
          <a:p>
            <a:pPr marL="12700" marR="5080" lvl="0" indent="0" algn="l" rtl="0">
              <a:lnSpc>
                <a:spcPct val="105600"/>
              </a:lnSpc>
              <a:spcBef>
                <a:spcPts val="1019"/>
              </a:spcBef>
              <a:spcAft>
                <a:spcPts val="0"/>
              </a:spcAft>
              <a:buNone/>
            </a:pPr>
            <a:r>
              <a:rPr lang="en-US" sz="1200">
                <a:solidFill>
                  <a:srgbClr val="FFFFFF"/>
                </a:solidFill>
                <a:latin typeface="Calibri"/>
                <a:ea typeface="Calibri"/>
                <a:cs typeface="Calibri"/>
                <a:sym typeface="Calibri"/>
              </a:rPr>
              <a:t>πρόσωπο που έχει εξουσιοδοτηθεί από αναγνωρισμένο φορέα να έχει  τα προσόντα να αποδίδει ορισμένα καθήκοντα υγείας</a:t>
            </a:r>
            <a:endParaRPr sz="1200">
              <a:solidFill>
                <a:schemeClr val="dk1"/>
              </a:solidFill>
              <a:latin typeface="Calibri"/>
              <a:ea typeface="Calibri"/>
              <a:cs typeface="Calibri"/>
              <a:sym typeface="Calibri"/>
            </a:endParaRPr>
          </a:p>
        </p:txBody>
      </p:sp>
      <p:sp>
        <p:nvSpPr>
          <p:cNvPr id="822" name="Google Shape;822;p40"/>
          <p:cNvSpPr txBox="1"/>
          <p:nvPr/>
        </p:nvSpPr>
        <p:spPr>
          <a:xfrm>
            <a:off x="11996102" y="5281295"/>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40</a:t>
            </a:r>
            <a:endParaRPr sz="700">
              <a:solidFill>
                <a:schemeClr val="dk1"/>
              </a:solidFill>
              <a:latin typeface="Calibri"/>
              <a:ea typeface="Calibri"/>
              <a:cs typeface="Calibri"/>
              <a:sym typeface="Calibri"/>
            </a:endParaRPr>
          </a:p>
        </p:txBody>
      </p:sp>
      <p:grpSp>
        <p:nvGrpSpPr>
          <p:cNvPr id="823" name="Google Shape;823;p40"/>
          <p:cNvGrpSpPr/>
          <p:nvPr/>
        </p:nvGrpSpPr>
        <p:grpSpPr>
          <a:xfrm>
            <a:off x="0" y="0"/>
            <a:ext cx="5839459" cy="6857999"/>
            <a:chOff x="0" y="0"/>
            <a:chExt cx="5839459" cy="6857999"/>
          </a:xfrm>
        </p:grpSpPr>
        <p:sp>
          <p:nvSpPr>
            <p:cNvPr id="824" name="Google Shape;824;p40"/>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25" name="Google Shape;825;p40"/>
            <p:cNvPicPr preferRelativeResize="0"/>
            <p:nvPr/>
          </p:nvPicPr>
          <p:blipFill rotWithShape="1">
            <a:blip r:embed="rId3">
              <a:alphaModFix/>
            </a:blip>
            <a:srcRect/>
            <a:stretch/>
          </p:blipFill>
          <p:spPr>
            <a:xfrm>
              <a:off x="0" y="0"/>
              <a:ext cx="5839459" cy="6857999"/>
            </a:xfrm>
            <a:prstGeom prst="rect">
              <a:avLst/>
            </a:prstGeom>
            <a:noFill/>
            <a:ln>
              <a:noFill/>
            </a:ln>
          </p:spPr>
        </p:pic>
      </p:grpSp>
      <p:sp>
        <p:nvSpPr>
          <p:cNvPr id="826" name="Google Shape;826;p40"/>
          <p:cNvSpPr txBox="1"/>
          <p:nvPr/>
        </p:nvSpPr>
        <p:spPr>
          <a:xfrm>
            <a:off x="78739" y="6371907"/>
            <a:ext cx="379476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ΣΧΕΔΙΑΣΜΟΣ: ΔΗΜΙΟΥΡΓΊΑ ΠΡΟΤΎΠΟΥ ΠΑΡΟΥΣΊΑΣΗΣ:</a:t>
            </a:r>
            <a:endParaRPr sz="700">
              <a:solidFill>
                <a:schemeClr val="dk1"/>
              </a:solidFill>
              <a:latin typeface="Calibri"/>
              <a:ea typeface="Calibri"/>
              <a:cs typeface="Calibri"/>
              <a:sym typeface="Calibri"/>
            </a:endParaRPr>
          </a:p>
        </p:txBody>
      </p:sp>
      <p:sp>
        <p:nvSpPr>
          <p:cNvPr id="827" name="Google Shape;827;p40"/>
          <p:cNvSpPr txBox="1"/>
          <p:nvPr/>
        </p:nvSpPr>
        <p:spPr>
          <a:xfrm>
            <a:off x="4504372" y="6371907"/>
            <a:ext cx="15938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ΜΕ</a:t>
            </a:r>
            <a:endParaRPr sz="700">
              <a:solidFill>
                <a:schemeClr val="dk1"/>
              </a:solidFill>
              <a:latin typeface="Calibri"/>
              <a:ea typeface="Calibri"/>
              <a:cs typeface="Calibri"/>
              <a:sym typeface="Calibri"/>
            </a:endParaRPr>
          </a:p>
        </p:txBody>
      </p:sp>
      <p:pic>
        <p:nvPicPr>
          <p:cNvPr id="828" name="Google Shape;828;p40"/>
          <p:cNvPicPr preferRelativeResize="0"/>
          <p:nvPr/>
        </p:nvPicPr>
        <p:blipFill rotWithShape="1">
          <a:blip r:embed="rId4">
            <a:alphaModFix/>
          </a:blip>
          <a:srcRect/>
          <a:stretch/>
        </p:blipFill>
        <p:spPr>
          <a:xfrm>
            <a:off x="7549515" y="5123497"/>
            <a:ext cx="3294062" cy="61213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41"/>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4" name="Google Shape;834;p41"/>
          <p:cNvSpPr txBox="1">
            <a:spLocks noGrp="1"/>
          </p:cNvSpPr>
          <p:nvPr>
            <p:ph type="title"/>
          </p:nvPr>
        </p:nvSpPr>
        <p:spPr>
          <a:xfrm>
            <a:off x="6678930" y="775970"/>
            <a:ext cx="219519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Όροι και ορισμοί</a:t>
            </a:r>
            <a:endParaRPr sz="2100">
              <a:latin typeface="Calibri"/>
              <a:ea typeface="Calibri"/>
              <a:cs typeface="Calibri"/>
              <a:sym typeface="Calibri"/>
            </a:endParaRPr>
          </a:p>
        </p:txBody>
      </p:sp>
      <p:sp>
        <p:nvSpPr>
          <p:cNvPr id="835" name="Google Shape;835;p41"/>
          <p:cNvSpPr txBox="1"/>
          <p:nvPr/>
        </p:nvSpPr>
        <p:spPr>
          <a:xfrm>
            <a:off x="6600190" y="1779270"/>
            <a:ext cx="4618355" cy="260223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αναγνωρίσιμο πρόσωπο</a:t>
            </a:r>
            <a:endParaRPr sz="1200">
              <a:solidFill>
                <a:schemeClr val="dk1"/>
              </a:solidFill>
              <a:latin typeface="Calibri"/>
              <a:ea typeface="Calibri"/>
              <a:cs typeface="Calibri"/>
              <a:sym typeface="Calibri"/>
            </a:endParaRPr>
          </a:p>
          <a:p>
            <a:pPr marL="12700" marR="5080" lvl="0" indent="0" algn="l" rtl="0">
              <a:lnSpc>
                <a:spcPct val="105600"/>
              </a:lnSpc>
              <a:spcBef>
                <a:spcPts val="835"/>
              </a:spcBef>
              <a:spcAft>
                <a:spcPts val="0"/>
              </a:spcAft>
              <a:buNone/>
            </a:pPr>
            <a:r>
              <a:rPr lang="en-US" sz="1200">
                <a:solidFill>
                  <a:srgbClr val="FFFFFF"/>
                </a:solidFill>
                <a:latin typeface="Calibri"/>
                <a:ea typeface="Calibri"/>
                <a:cs typeface="Calibri"/>
                <a:sym typeface="Calibri"/>
              </a:rPr>
              <a:t>αυτός που μπορεί να ταυτοποιηθεί</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κατευθύνεται ή έμμεσα</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ιδίως με  βάση έναν αριθμό αναγνώρισης ή έναν ή περισσότερους παράγοντες  που σχετίζονται με τη φυσική</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φυσιολογική</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ψυχική</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οικονομική</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πολιτιστική ή κοινωνική του ταυτότητα</a:t>
            </a:r>
            <a:endParaRPr sz="12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θέμα φροντίδας</a:t>
            </a:r>
            <a:endParaRPr sz="1200">
              <a:solidFill>
                <a:schemeClr val="dk1"/>
              </a:solidFill>
              <a:latin typeface="Calibri"/>
              <a:ea typeface="Calibri"/>
              <a:cs typeface="Calibri"/>
              <a:sym typeface="Calibri"/>
            </a:endParaRPr>
          </a:p>
          <a:p>
            <a:pPr marL="12700" marR="44450" lvl="0" indent="0" algn="l" rtl="0">
              <a:lnSpc>
                <a:spcPct val="105600"/>
              </a:lnSpc>
              <a:spcBef>
                <a:spcPts val="860"/>
              </a:spcBef>
              <a:spcAft>
                <a:spcPts val="0"/>
              </a:spcAft>
              <a:buNone/>
            </a:pPr>
            <a:r>
              <a:rPr lang="en-US" sz="1200">
                <a:solidFill>
                  <a:srgbClr val="FFFFFF"/>
                </a:solidFill>
                <a:latin typeface="Calibri"/>
                <a:ea typeface="Calibri"/>
                <a:cs typeface="Calibri"/>
                <a:sym typeface="Calibri"/>
              </a:rPr>
              <a:t>ένα ή περισσότερα πρόσωπα που έχουν χρονοπρογραμματισμένο  να λάβουν</a:t>
            </a:r>
            <a:r>
              <a:rPr lang="en-US" sz="1200">
                <a:solidFill>
                  <a:srgbClr val="FFFFFF"/>
                </a:solidFill>
                <a:latin typeface="Times New Roman"/>
                <a:ea typeface="Times New Roman"/>
                <a:cs typeface="Times New Roman"/>
                <a:sym typeface="Times New Roman"/>
              </a:rPr>
              <a:t>, </a:t>
            </a:r>
            <a:r>
              <a:rPr lang="en-US" sz="1200">
                <a:solidFill>
                  <a:srgbClr val="FFFFFF"/>
                </a:solidFill>
                <a:latin typeface="Calibri"/>
                <a:ea typeface="Calibri"/>
                <a:cs typeface="Calibri"/>
                <a:sym typeface="Calibri"/>
              </a:rPr>
              <a:t>λαμβάνουν ή λάβει υπηρεσία υγείας</a:t>
            </a:r>
            <a:endParaRPr sz="1200">
              <a:solidFill>
                <a:schemeClr val="dk1"/>
              </a:solidFill>
              <a:latin typeface="Calibri"/>
              <a:ea typeface="Calibri"/>
              <a:cs typeface="Calibri"/>
              <a:sym typeface="Calibri"/>
            </a:endParaRPr>
          </a:p>
          <a:p>
            <a:pPr marL="12700" marR="0" lvl="0" indent="0" algn="l" rtl="0">
              <a:lnSpc>
                <a:spcPct val="100000"/>
              </a:lnSpc>
              <a:spcBef>
                <a:spcPts val="975"/>
              </a:spcBef>
              <a:spcAft>
                <a:spcPts val="0"/>
              </a:spcAft>
              <a:buNone/>
            </a:pPr>
            <a:r>
              <a:rPr lang="en-US" sz="1200" b="1">
                <a:solidFill>
                  <a:srgbClr val="FFB800"/>
                </a:solidFill>
                <a:latin typeface="Calibri"/>
                <a:ea typeface="Calibri"/>
                <a:cs typeface="Calibri"/>
                <a:sym typeface="Calibri"/>
              </a:rPr>
              <a:t>ασθενής</a:t>
            </a:r>
            <a:endParaRPr sz="1200">
              <a:solidFill>
                <a:schemeClr val="dk1"/>
              </a:solidFill>
              <a:latin typeface="Calibri"/>
              <a:ea typeface="Calibri"/>
              <a:cs typeface="Calibri"/>
              <a:sym typeface="Calibri"/>
            </a:endParaRPr>
          </a:p>
          <a:p>
            <a:pPr marL="52069" marR="0" lvl="0" indent="0" algn="l" rtl="0">
              <a:lnSpc>
                <a:spcPct val="100000"/>
              </a:lnSpc>
              <a:spcBef>
                <a:spcPts val="1005"/>
              </a:spcBef>
              <a:spcAft>
                <a:spcPts val="0"/>
              </a:spcAft>
              <a:buNone/>
            </a:pPr>
            <a:r>
              <a:rPr lang="en-US" sz="1200">
                <a:solidFill>
                  <a:srgbClr val="FFFFFF"/>
                </a:solidFill>
                <a:latin typeface="Calibri"/>
                <a:ea typeface="Calibri"/>
                <a:cs typeface="Calibri"/>
                <a:sym typeface="Calibri"/>
              </a:rPr>
              <a:t>υποκείμενο φροντίδας που αποτελείται από ένα άτομο</a:t>
            </a:r>
            <a:endParaRPr sz="1200">
              <a:solidFill>
                <a:schemeClr val="dk1"/>
              </a:solidFill>
              <a:latin typeface="Calibri"/>
              <a:ea typeface="Calibri"/>
              <a:cs typeface="Calibri"/>
              <a:sym typeface="Calibri"/>
            </a:endParaRPr>
          </a:p>
        </p:txBody>
      </p:sp>
      <p:sp>
        <p:nvSpPr>
          <p:cNvPr id="836" name="Google Shape;836;p41"/>
          <p:cNvSpPr txBox="1"/>
          <p:nvPr/>
        </p:nvSpPr>
        <p:spPr>
          <a:xfrm>
            <a:off x="11996102" y="5120640"/>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41</a:t>
            </a:r>
            <a:endParaRPr sz="700">
              <a:solidFill>
                <a:schemeClr val="dk1"/>
              </a:solidFill>
              <a:latin typeface="Calibri"/>
              <a:ea typeface="Calibri"/>
              <a:cs typeface="Calibri"/>
              <a:sym typeface="Calibri"/>
            </a:endParaRPr>
          </a:p>
        </p:txBody>
      </p:sp>
      <p:sp>
        <p:nvSpPr>
          <p:cNvPr id="837" name="Google Shape;837;p41"/>
          <p:cNvSpPr/>
          <p:nvPr/>
        </p:nvSpPr>
        <p:spPr>
          <a:xfrm>
            <a:off x="4495165" y="4062729"/>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8" name="Google Shape;838;p41"/>
          <p:cNvSpPr txBox="1"/>
          <p:nvPr/>
        </p:nvSpPr>
        <p:spPr>
          <a:xfrm>
            <a:off x="4504372" y="5320982"/>
            <a:ext cx="15938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ΜΕ</a:t>
            </a:r>
            <a:endParaRPr sz="700">
              <a:solidFill>
                <a:schemeClr val="dk1"/>
              </a:solidFill>
              <a:latin typeface="Calibri"/>
              <a:ea typeface="Calibri"/>
              <a:cs typeface="Calibri"/>
              <a:sym typeface="Calibri"/>
            </a:endParaRPr>
          </a:p>
        </p:txBody>
      </p:sp>
      <p:pic>
        <p:nvPicPr>
          <p:cNvPr id="839" name="Google Shape;839;p41"/>
          <p:cNvPicPr preferRelativeResize="0"/>
          <p:nvPr/>
        </p:nvPicPr>
        <p:blipFill rotWithShape="1">
          <a:blip r:embed="rId3">
            <a:alphaModFix/>
          </a:blip>
          <a:srcRect/>
          <a:stretch/>
        </p:blipFill>
        <p:spPr>
          <a:xfrm>
            <a:off x="7549515" y="4962842"/>
            <a:ext cx="3294062" cy="612140"/>
          </a:xfrm>
          <a:prstGeom prst="rect">
            <a:avLst/>
          </a:prstGeom>
          <a:noFill/>
          <a:ln>
            <a:noFill/>
          </a:ln>
        </p:spPr>
      </p:pic>
      <p:pic>
        <p:nvPicPr>
          <p:cNvPr id="840" name="Google Shape;840;p41"/>
          <p:cNvPicPr preferRelativeResize="0"/>
          <p:nvPr/>
        </p:nvPicPr>
        <p:blipFill rotWithShape="1">
          <a:blip r:embed="rId4">
            <a:alphaModFix/>
          </a:blip>
          <a:srcRect/>
          <a:stretch/>
        </p:blipFill>
        <p:spPr>
          <a:xfrm>
            <a:off x="0" y="0"/>
            <a:ext cx="5840729"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2"/>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6" name="Google Shape;846;p42"/>
          <p:cNvSpPr txBox="1">
            <a:spLocks noGrp="1"/>
          </p:cNvSpPr>
          <p:nvPr>
            <p:ph type="title"/>
          </p:nvPr>
        </p:nvSpPr>
        <p:spPr>
          <a:xfrm>
            <a:off x="6678930" y="775970"/>
            <a:ext cx="2195195" cy="3454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2100">
                <a:solidFill>
                  <a:srgbClr val="FFFFFF"/>
                </a:solidFill>
                <a:latin typeface="Calibri"/>
                <a:ea typeface="Calibri"/>
                <a:cs typeface="Calibri"/>
                <a:sym typeface="Calibri"/>
              </a:rPr>
              <a:t>Όροι και ορισμοί</a:t>
            </a:r>
            <a:endParaRPr sz="2100">
              <a:latin typeface="Calibri"/>
              <a:ea typeface="Calibri"/>
              <a:cs typeface="Calibri"/>
              <a:sym typeface="Calibri"/>
            </a:endParaRPr>
          </a:p>
        </p:txBody>
      </p:sp>
      <p:sp>
        <p:nvSpPr>
          <p:cNvPr id="847" name="Google Shape;847;p42"/>
          <p:cNvSpPr txBox="1"/>
          <p:nvPr/>
        </p:nvSpPr>
        <p:spPr>
          <a:xfrm>
            <a:off x="6600190" y="1779270"/>
            <a:ext cx="4436110" cy="70040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200" b="1">
                <a:solidFill>
                  <a:srgbClr val="FFB800"/>
                </a:solidFill>
                <a:latin typeface="Calibri"/>
                <a:ea typeface="Calibri"/>
                <a:cs typeface="Calibri"/>
                <a:sym typeface="Calibri"/>
              </a:rPr>
              <a:t>προσωπικές πληροφορίες για την υγεία</a:t>
            </a:r>
            <a:endParaRPr sz="1200">
              <a:solidFill>
                <a:schemeClr val="dk1"/>
              </a:solidFill>
              <a:latin typeface="Calibri"/>
              <a:ea typeface="Calibri"/>
              <a:cs typeface="Calibri"/>
              <a:sym typeface="Calibri"/>
            </a:endParaRPr>
          </a:p>
          <a:p>
            <a:pPr marL="12700" marR="5080" lvl="0" indent="0" algn="l" rtl="0">
              <a:lnSpc>
                <a:spcPct val="105600"/>
              </a:lnSpc>
              <a:spcBef>
                <a:spcPts val="835"/>
              </a:spcBef>
              <a:spcAft>
                <a:spcPts val="0"/>
              </a:spcAft>
              <a:buNone/>
            </a:pPr>
            <a:r>
              <a:rPr lang="en-US" sz="1200">
                <a:solidFill>
                  <a:srgbClr val="FFFFFF"/>
                </a:solidFill>
                <a:latin typeface="Calibri"/>
                <a:ea typeface="Calibri"/>
                <a:cs typeface="Calibri"/>
                <a:sym typeface="Calibri"/>
              </a:rPr>
              <a:t>πληροφορίες σχετικά με ένα αναγνωρίσιμο πρόσωπο που  αφορούν τη σωματική ή ψυχική υγεία του ατόμου</a:t>
            </a:r>
            <a:endParaRPr sz="1200">
              <a:solidFill>
                <a:schemeClr val="dk1"/>
              </a:solidFill>
              <a:latin typeface="Calibri"/>
              <a:ea typeface="Calibri"/>
              <a:cs typeface="Calibri"/>
              <a:sym typeface="Calibri"/>
            </a:endParaRPr>
          </a:p>
        </p:txBody>
      </p:sp>
      <p:sp>
        <p:nvSpPr>
          <p:cNvPr id="848" name="Google Shape;848;p42"/>
          <p:cNvSpPr txBox="1"/>
          <p:nvPr/>
        </p:nvSpPr>
        <p:spPr>
          <a:xfrm>
            <a:off x="11996102" y="5673090"/>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rgbClr val="FFFFFF"/>
                </a:solidFill>
                <a:latin typeface="Calibri"/>
                <a:ea typeface="Calibri"/>
                <a:cs typeface="Calibri"/>
                <a:sym typeface="Calibri"/>
              </a:rPr>
              <a:t>42</a:t>
            </a:r>
            <a:endParaRPr sz="700">
              <a:solidFill>
                <a:schemeClr val="dk1"/>
              </a:solidFill>
              <a:latin typeface="Calibri"/>
              <a:ea typeface="Calibri"/>
              <a:cs typeface="Calibri"/>
              <a:sym typeface="Calibri"/>
            </a:endParaRPr>
          </a:p>
        </p:txBody>
      </p:sp>
      <p:sp>
        <p:nvSpPr>
          <p:cNvPr id="849" name="Google Shape;849;p42"/>
          <p:cNvSpPr/>
          <p:nvPr/>
        </p:nvSpPr>
        <p:spPr>
          <a:xfrm>
            <a:off x="4495165" y="4461192"/>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0" name="Google Shape;850;p42"/>
          <p:cNvSpPr txBox="1"/>
          <p:nvPr/>
        </p:nvSpPr>
        <p:spPr>
          <a:xfrm>
            <a:off x="4504372" y="5719445"/>
            <a:ext cx="159385"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ΜΕ</a:t>
            </a:r>
            <a:endParaRPr sz="700">
              <a:solidFill>
                <a:schemeClr val="dk1"/>
              </a:solidFill>
              <a:latin typeface="Calibri"/>
              <a:ea typeface="Calibri"/>
              <a:cs typeface="Calibri"/>
              <a:sym typeface="Calibri"/>
            </a:endParaRPr>
          </a:p>
        </p:txBody>
      </p:sp>
      <p:pic>
        <p:nvPicPr>
          <p:cNvPr id="851" name="Google Shape;851;p42"/>
          <p:cNvPicPr preferRelativeResize="0"/>
          <p:nvPr/>
        </p:nvPicPr>
        <p:blipFill rotWithShape="1">
          <a:blip r:embed="rId3">
            <a:alphaModFix/>
          </a:blip>
          <a:srcRect/>
          <a:stretch/>
        </p:blipFill>
        <p:spPr>
          <a:xfrm>
            <a:off x="7549515" y="5514657"/>
            <a:ext cx="3294062" cy="612140"/>
          </a:xfrm>
          <a:prstGeom prst="rect">
            <a:avLst/>
          </a:prstGeom>
          <a:noFill/>
          <a:ln>
            <a:noFill/>
          </a:ln>
        </p:spPr>
      </p:pic>
      <p:pic>
        <p:nvPicPr>
          <p:cNvPr id="852" name="Google Shape;852;p42"/>
          <p:cNvPicPr preferRelativeResize="0"/>
          <p:nvPr/>
        </p:nvPicPr>
        <p:blipFill rotWithShape="1">
          <a:blip r:embed="rId4">
            <a:alphaModFix/>
          </a:blip>
          <a:srcRect/>
          <a:stretch/>
        </p:blipFill>
        <p:spPr>
          <a:xfrm>
            <a:off x="0" y="0"/>
            <a:ext cx="5840729"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grpSp>
        <p:nvGrpSpPr>
          <p:cNvPr id="857" name="Google Shape;857;p43"/>
          <p:cNvGrpSpPr/>
          <p:nvPr/>
        </p:nvGrpSpPr>
        <p:grpSpPr>
          <a:xfrm>
            <a:off x="6893242" y="0"/>
            <a:ext cx="5295265" cy="6858000"/>
            <a:chOff x="6893242" y="0"/>
            <a:chExt cx="5295265" cy="6858000"/>
          </a:xfrm>
        </p:grpSpPr>
        <p:sp>
          <p:nvSpPr>
            <p:cNvPr id="858" name="Google Shape;858;p4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9" name="Google Shape;859;p4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60" name="Google Shape;860;p43"/>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861" name="Google Shape;861;p4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862" name="Google Shape;862;p43"/>
          <p:cNvSpPr txBox="1">
            <a:spLocks noGrp="1"/>
          </p:cNvSpPr>
          <p:nvPr>
            <p:ph type="title"/>
          </p:nvPr>
        </p:nvSpPr>
        <p:spPr>
          <a:xfrm>
            <a:off x="875030" y="861695"/>
            <a:ext cx="3888740" cy="720090"/>
          </a:xfrm>
          <a:prstGeom prst="rect">
            <a:avLst/>
          </a:prstGeom>
          <a:noFill/>
          <a:ln>
            <a:noFill/>
          </a:ln>
        </p:spPr>
        <p:txBody>
          <a:bodyPr spcFirstLastPara="1" wrap="square" lIns="0" tIns="0" rIns="0" bIns="0" anchor="t" anchorCtr="0">
            <a:spAutoFit/>
          </a:bodyPr>
          <a:lstStyle/>
          <a:p>
            <a:pPr marL="12700" lvl="0" indent="0" algn="l" rtl="0">
              <a:lnSpc>
                <a:spcPct val="82083"/>
              </a:lnSpc>
              <a:spcBef>
                <a:spcPts val="0"/>
              </a:spcBef>
              <a:spcAft>
                <a:spcPts val="0"/>
              </a:spcAft>
              <a:buNone/>
            </a:pPr>
            <a:r>
              <a:rPr lang="en-US" sz="3600"/>
              <a:t>A.5	</a:t>
            </a:r>
            <a:r>
              <a:rPr lang="en-US"/>
              <a:t>Πολιτικές ασφάλειας</a:t>
            </a:r>
            <a:endParaRPr sz="3600"/>
          </a:p>
          <a:p>
            <a:pPr marL="12700" lvl="0" indent="0" algn="l" rtl="0">
              <a:lnSpc>
                <a:spcPct val="108958"/>
              </a:lnSpc>
              <a:spcBef>
                <a:spcPts val="0"/>
              </a:spcBef>
              <a:spcAft>
                <a:spcPts val="0"/>
              </a:spcAft>
              <a:buNone/>
            </a:pPr>
            <a:r>
              <a:rPr lang="en-US"/>
              <a:t>πληροφοριών</a:t>
            </a:r>
            <a:endParaRPr/>
          </a:p>
        </p:txBody>
      </p:sp>
      <p:sp>
        <p:nvSpPr>
          <p:cNvPr id="863" name="Google Shape;863;p43"/>
          <p:cNvSpPr txBox="1"/>
          <p:nvPr/>
        </p:nvSpPr>
        <p:spPr>
          <a:xfrm>
            <a:off x="902969" y="6026150"/>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864" name="Google Shape;864;p43"/>
          <p:cNvSpPr txBox="1"/>
          <p:nvPr/>
        </p:nvSpPr>
        <p:spPr>
          <a:xfrm>
            <a:off x="11189652" y="6026150"/>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43</a:t>
            </a:r>
            <a:endParaRPr sz="700">
              <a:solidFill>
                <a:schemeClr val="dk1"/>
              </a:solidFill>
              <a:latin typeface="Calibri"/>
              <a:ea typeface="Calibri"/>
              <a:cs typeface="Calibri"/>
              <a:sym typeface="Calibri"/>
            </a:endParaRPr>
          </a:p>
        </p:txBody>
      </p:sp>
      <p:sp>
        <p:nvSpPr>
          <p:cNvPr id="865" name="Google Shape;865;p43"/>
          <p:cNvSpPr txBox="1"/>
          <p:nvPr/>
        </p:nvSpPr>
        <p:spPr>
          <a:xfrm>
            <a:off x="783590" y="1999615"/>
            <a:ext cx="4607560" cy="105092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400">
              <a:solidFill>
                <a:schemeClr val="dk1"/>
              </a:solidFill>
              <a:latin typeface="Calibri"/>
              <a:ea typeface="Calibri"/>
              <a:cs typeface="Calibri"/>
              <a:sym typeface="Calibri"/>
            </a:endParaRPr>
          </a:p>
          <a:p>
            <a:pPr marL="721995" marR="0" lvl="3" indent="-709295" algn="l" rtl="0">
              <a:lnSpc>
                <a:spcPct val="100000"/>
              </a:lnSpc>
              <a:spcBef>
                <a:spcPts val="0"/>
              </a:spcBef>
              <a:spcAft>
                <a:spcPts val="0"/>
              </a:spcAft>
              <a:buClr>
                <a:schemeClr val="dk1"/>
              </a:buClr>
              <a:buSzPts val="1600"/>
              <a:buFont typeface="Calibri"/>
              <a:buAutoNum type="arabicPeriod"/>
            </a:pPr>
            <a:r>
              <a:rPr lang="en-US" sz="1050" b="0" i="0" u="none" strike="noStrike" cap="none">
                <a:solidFill>
                  <a:schemeClr val="dk1"/>
                </a:solidFill>
                <a:latin typeface="Calibri"/>
                <a:ea typeface="Calibri"/>
                <a:cs typeface="Calibri"/>
                <a:sym typeface="Calibri"/>
              </a:rPr>
              <a:t>Πολιτικές για την ασφάλεια των πληροφοριών</a:t>
            </a:r>
            <a:endParaRPr sz="1050" b="0" i="0" u="none" strike="noStrike" cap="none">
              <a:solidFill>
                <a:schemeClr val="dk1"/>
              </a:solidFill>
              <a:latin typeface="Calibri"/>
              <a:ea typeface="Calibri"/>
              <a:cs typeface="Calibri"/>
              <a:sym typeface="Calibri"/>
            </a:endParaRPr>
          </a:p>
          <a:p>
            <a:pPr marL="721995" marR="0" lvl="3" indent="-709295" algn="l" rtl="0">
              <a:lnSpc>
                <a:spcPct val="100000"/>
              </a:lnSpc>
              <a:spcBef>
                <a:spcPts val="1255"/>
              </a:spcBef>
              <a:spcAft>
                <a:spcPts val="0"/>
              </a:spcAft>
              <a:buClr>
                <a:schemeClr val="dk1"/>
              </a:buClr>
              <a:buSzPts val="1600"/>
              <a:buFont typeface="Calibri"/>
              <a:buAutoNum type="arabicPeriod"/>
            </a:pPr>
            <a:r>
              <a:rPr lang="en-US" sz="1050" b="0" i="0" u="none" strike="noStrike" cap="none">
                <a:solidFill>
                  <a:schemeClr val="dk1"/>
                </a:solidFill>
                <a:latin typeface="Calibri"/>
                <a:ea typeface="Calibri"/>
                <a:cs typeface="Calibri"/>
                <a:sym typeface="Calibri"/>
              </a:rPr>
              <a:t>Επανεξέταση των πολιτικών για την ασφάλεια των πληροφοριών</a:t>
            </a:r>
            <a:endParaRPr sz="1050" b="0"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grpSp>
        <p:nvGrpSpPr>
          <p:cNvPr id="870" name="Google Shape;870;p44"/>
          <p:cNvGrpSpPr/>
          <p:nvPr/>
        </p:nvGrpSpPr>
        <p:grpSpPr>
          <a:xfrm>
            <a:off x="6893242" y="0"/>
            <a:ext cx="5295265" cy="6858000"/>
            <a:chOff x="6893242" y="0"/>
            <a:chExt cx="5295265" cy="6858000"/>
          </a:xfrm>
        </p:grpSpPr>
        <p:sp>
          <p:nvSpPr>
            <p:cNvPr id="871" name="Google Shape;871;p4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2" name="Google Shape;872;p4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73" name="Google Shape;873;p44"/>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874" name="Google Shape;874;p44"/>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875" name="Google Shape;875;p44"/>
          <p:cNvSpPr txBox="1">
            <a:spLocks noGrp="1"/>
          </p:cNvSpPr>
          <p:nvPr>
            <p:ph type="title"/>
          </p:nvPr>
        </p:nvSpPr>
        <p:spPr>
          <a:xfrm>
            <a:off x="875030" y="1356359"/>
            <a:ext cx="23094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A.5	</a:t>
            </a:r>
            <a:r>
              <a:rPr lang="en-US"/>
              <a:t>Περίληψη</a:t>
            </a:r>
            <a:endParaRPr sz="3600"/>
          </a:p>
        </p:txBody>
      </p:sp>
      <p:grpSp>
        <p:nvGrpSpPr>
          <p:cNvPr id="876" name="Google Shape;876;p44"/>
          <p:cNvGrpSpPr/>
          <p:nvPr/>
        </p:nvGrpSpPr>
        <p:grpSpPr>
          <a:xfrm>
            <a:off x="557847" y="2020887"/>
            <a:ext cx="6257924" cy="4035107"/>
            <a:chOff x="557847" y="2020887"/>
            <a:chExt cx="6257924" cy="4035107"/>
          </a:xfrm>
        </p:grpSpPr>
        <p:pic>
          <p:nvPicPr>
            <p:cNvPr id="877" name="Google Shape;877;p44"/>
            <p:cNvPicPr preferRelativeResize="0"/>
            <p:nvPr/>
          </p:nvPicPr>
          <p:blipFill rotWithShape="1">
            <a:blip r:embed="rId5">
              <a:alphaModFix/>
            </a:blip>
            <a:srcRect/>
            <a:stretch/>
          </p:blipFill>
          <p:spPr>
            <a:xfrm>
              <a:off x="557847" y="2020887"/>
              <a:ext cx="6257924" cy="4035107"/>
            </a:xfrm>
            <a:prstGeom prst="rect">
              <a:avLst/>
            </a:prstGeom>
            <a:noFill/>
            <a:ln>
              <a:noFill/>
            </a:ln>
          </p:spPr>
        </p:pic>
        <p:pic>
          <p:nvPicPr>
            <p:cNvPr id="878" name="Google Shape;878;p44"/>
            <p:cNvPicPr preferRelativeResize="0"/>
            <p:nvPr/>
          </p:nvPicPr>
          <p:blipFill rotWithShape="1">
            <a:blip r:embed="rId6">
              <a:alphaModFix/>
            </a:blip>
            <a:srcRect/>
            <a:stretch/>
          </p:blipFill>
          <p:spPr>
            <a:xfrm>
              <a:off x="696594" y="2160270"/>
              <a:ext cx="3944937" cy="3754437"/>
            </a:xfrm>
            <a:prstGeom prst="rect">
              <a:avLst/>
            </a:prstGeom>
            <a:noFill/>
            <a:ln>
              <a:noFill/>
            </a:ln>
          </p:spPr>
        </p:pic>
        <p:pic>
          <p:nvPicPr>
            <p:cNvPr id="879" name="Google Shape;879;p44"/>
            <p:cNvPicPr preferRelativeResize="0"/>
            <p:nvPr/>
          </p:nvPicPr>
          <p:blipFill rotWithShape="1">
            <a:blip r:embed="rId7">
              <a:alphaModFix/>
            </a:blip>
            <a:srcRect/>
            <a:stretch/>
          </p:blipFill>
          <p:spPr>
            <a:xfrm>
              <a:off x="2391092" y="4275772"/>
              <a:ext cx="608012" cy="345757"/>
            </a:xfrm>
            <a:prstGeom prst="rect">
              <a:avLst/>
            </a:prstGeom>
            <a:noFill/>
            <a:ln>
              <a:noFill/>
            </a:ln>
          </p:spPr>
        </p:pic>
        <p:pic>
          <p:nvPicPr>
            <p:cNvPr id="880" name="Google Shape;880;p44"/>
            <p:cNvPicPr preferRelativeResize="0"/>
            <p:nvPr/>
          </p:nvPicPr>
          <p:blipFill rotWithShape="1">
            <a:blip r:embed="rId8">
              <a:alphaModFix/>
            </a:blip>
            <a:srcRect/>
            <a:stretch/>
          </p:blipFill>
          <p:spPr>
            <a:xfrm>
              <a:off x="2417762" y="4301172"/>
              <a:ext cx="505142" cy="245110"/>
            </a:xfrm>
            <a:prstGeom prst="rect">
              <a:avLst/>
            </a:prstGeom>
            <a:noFill/>
            <a:ln>
              <a:noFill/>
            </a:ln>
          </p:spPr>
        </p:pic>
        <p:sp>
          <p:nvSpPr>
            <p:cNvPr id="881" name="Google Shape;881;p44"/>
            <p:cNvSpPr/>
            <p:nvPr/>
          </p:nvSpPr>
          <p:spPr>
            <a:xfrm>
              <a:off x="4783137" y="3603625"/>
              <a:ext cx="1956435" cy="869950"/>
            </a:xfrm>
            <a:custGeom>
              <a:avLst/>
              <a:gdLst/>
              <a:ahLst/>
              <a:cxnLst/>
              <a:rect l="l" t="t" r="r" b="b"/>
              <a:pathLst>
                <a:path w="1956434" h="869950" extrusionOk="0">
                  <a:moveTo>
                    <a:pt x="1956434" y="0"/>
                  </a:moveTo>
                  <a:lnTo>
                    <a:pt x="0" y="0"/>
                  </a:lnTo>
                  <a:lnTo>
                    <a:pt x="0" y="869632"/>
                  </a:lnTo>
                  <a:lnTo>
                    <a:pt x="1956434" y="869632"/>
                  </a:lnTo>
                  <a:lnTo>
                    <a:pt x="1956434"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2" name="Google Shape;882;p44"/>
            <p:cNvSpPr/>
            <p:nvPr/>
          </p:nvSpPr>
          <p:spPr>
            <a:xfrm>
              <a:off x="4852352" y="3690620"/>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3" name="Google Shape;883;p44"/>
            <p:cNvSpPr/>
            <p:nvPr/>
          </p:nvSpPr>
          <p:spPr>
            <a:xfrm>
              <a:off x="4852352" y="4125277"/>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84" name="Google Shape;884;p44"/>
          <p:cNvSpPr txBox="1"/>
          <p:nvPr/>
        </p:nvSpPr>
        <p:spPr>
          <a:xfrm>
            <a:off x="557847" y="2020887"/>
            <a:ext cx="6257925" cy="403542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1893570" marR="0" lvl="0" indent="0" algn="l" rtl="0">
              <a:lnSpc>
                <a:spcPct val="100000"/>
              </a:lnSpc>
              <a:spcBef>
                <a:spcPts val="650"/>
              </a:spcBef>
              <a:spcAft>
                <a:spcPts val="0"/>
              </a:spcAft>
              <a:buNone/>
            </a:pPr>
            <a:r>
              <a:rPr lang="en-US" sz="850" b="1">
                <a:solidFill>
                  <a:srgbClr val="FFFFFF"/>
                </a:solidFill>
                <a:latin typeface="Calibri"/>
                <a:ea typeface="Calibri"/>
                <a:cs typeface="Calibri"/>
                <a:sym typeface="Calibri"/>
              </a:rPr>
              <a:t>100%</a:t>
            </a:r>
            <a:endParaRPr sz="850">
              <a:solidFill>
                <a:schemeClr val="dk1"/>
              </a:solidFill>
              <a:latin typeface="Calibri"/>
              <a:ea typeface="Calibri"/>
              <a:cs typeface="Calibri"/>
              <a:sym typeface="Calibri"/>
            </a:endParaRPr>
          </a:p>
        </p:txBody>
      </p:sp>
      <p:sp>
        <p:nvSpPr>
          <p:cNvPr id="885" name="Google Shape;885;p44"/>
          <p:cNvSpPr txBox="1"/>
          <p:nvPr/>
        </p:nvSpPr>
        <p:spPr>
          <a:xfrm>
            <a:off x="902969" y="631475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886" name="Google Shape;886;p44"/>
          <p:cNvSpPr txBox="1"/>
          <p:nvPr/>
        </p:nvSpPr>
        <p:spPr>
          <a:xfrm>
            <a:off x="11127105" y="631475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44</a:t>
            </a:r>
            <a:endParaRPr sz="700">
              <a:solidFill>
                <a:schemeClr val="dk1"/>
              </a:solidFill>
              <a:latin typeface="Calibri"/>
              <a:ea typeface="Calibri"/>
              <a:cs typeface="Calibri"/>
              <a:sym typeface="Calibri"/>
            </a:endParaRPr>
          </a:p>
        </p:txBody>
      </p:sp>
      <p:sp>
        <p:nvSpPr>
          <p:cNvPr id="887" name="Google Shape;887;p44"/>
          <p:cNvSpPr txBox="1"/>
          <p:nvPr/>
        </p:nvSpPr>
        <p:spPr>
          <a:xfrm>
            <a:off x="4783137" y="3603625"/>
            <a:ext cx="1956435" cy="869950"/>
          </a:xfrm>
          <a:prstGeom prst="rect">
            <a:avLst/>
          </a:prstGeom>
          <a:noFill/>
          <a:ln>
            <a:noFill/>
          </a:ln>
        </p:spPr>
        <p:txBody>
          <a:bodyPr spcFirstLastPara="1" wrap="square" lIns="0" tIns="27925" rIns="0" bIns="0" anchor="t" anchorCtr="0">
            <a:spAutoFit/>
          </a:bodyPr>
          <a:lstStyle/>
          <a:p>
            <a:pPr marL="187325" marR="0" lvl="0" indent="0" algn="l" rtl="0">
              <a:lnSpc>
                <a:spcPct val="100000"/>
              </a:lnSpc>
              <a:spcBef>
                <a:spcPts val="0"/>
              </a:spcBef>
              <a:spcAft>
                <a:spcPts val="0"/>
              </a:spcAft>
              <a:buNone/>
            </a:pPr>
            <a:r>
              <a:rPr lang="en-US" sz="800">
                <a:solidFill>
                  <a:srgbClr val="3F3F3F"/>
                </a:solidFill>
                <a:latin typeface="Calibri"/>
                <a:ea typeface="Calibri"/>
                <a:cs typeface="Calibri"/>
                <a:sym typeface="Calibri"/>
              </a:rPr>
              <a:t>Ειδικοί για την υγεία έλεγχοι</a:t>
            </a: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800">
              <a:solidFill>
                <a:schemeClr val="dk1"/>
              </a:solidFill>
              <a:latin typeface="Calibri"/>
              <a:ea typeface="Calibri"/>
              <a:cs typeface="Calibri"/>
              <a:sym typeface="Calibri"/>
            </a:endParaRPr>
          </a:p>
          <a:p>
            <a:pPr marL="187325" marR="0" lvl="0" indent="0" algn="l" rtl="0">
              <a:lnSpc>
                <a:spcPct val="100000"/>
              </a:lnSpc>
              <a:spcBef>
                <a:spcPts val="0"/>
              </a:spcBef>
              <a:spcAft>
                <a:spcPts val="0"/>
              </a:spcAft>
              <a:buNone/>
            </a:pPr>
            <a:r>
              <a:rPr lang="en-US" sz="800">
                <a:solidFill>
                  <a:srgbClr val="3F3F3F"/>
                </a:solidFill>
                <a:latin typeface="Calibri"/>
                <a:ea typeface="Calibri"/>
                <a:cs typeface="Calibri"/>
                <a:sym typeface="Calibri"/>
              </a:rPr>
              <a:t>Μη υγειονομικοί έλεγχοι</a:t>
            </a:r>
            <a:endParaRPr sz="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grpSp>
        <p:nvGrpSpPr>
          <p:cNvPr id="892" name="Google Shape;892;p45"/>
          <p:cNvGrpSpPr/>
          <p:nvPr/>
        </p:nvGrpSpPr>
        <p:grpSpPr>
          <a:xfrm>
            <a:off x="6893242" y="0"/>
            <a:ext cx="5295265" cy="6858000"/>
            <a:chOff x="6893242" y="0"/>
            <a:chExt cx="5295265" cy="6858000"/>
          </a:xfrm>
        </p:grpSpPr>
        <p:sp>
          <p:nvSpPr>
            <p:cNvPr id="893" name="Google Shape;893;p4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4" name="Google Shape;894;p4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95" name="Google Shape;895;p45"/>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896" name="Google Shape;896;p45"/>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897" name="Google Shape;897;p45"/>
          <p:cNvSpPr txBox="1">
            <a:spLocks noGrp="1"/>
          </p:cNvSpPr>
          <p:nvPr>
            <p:ph type="title"/>
          </p:nvPr>
        </p:nvSpPr>
        <p:spPr>
          <a:xfrm>
            <a:off x="875030" y="861695"/>
            <a:ext cx="4197985" cy="720090"/>
          </a:xfrm>
          <a:prstGeom prst="rect">
            <a:avLst/>
          </a:prstGeom>
          <a:noFill/>
          <a:ln>
            <a:noFill/>
          </a:ln>
        </p:spPr>
        <p:txBody>
          <a:bodyPr spcFirstLastPara="1" wrap="square" lIns="0" tIns="0" rIns="0" bIns="0" anchor="t" anchorCtr="0">
            <a:spAutoFit/>
          </a:bodyPr>
          <a:lstStyle/>
          <a:p>
            <a:pPr marL="12700" lvl="0" indent="0" algn="l" rtl="0">
              <a:lnSpc>
                <a:spcPct val="82083"/>
              </a:lnSpc>
              <a:spcBef>
                <a:spcPts val="0"/>
              </a:spcBef>
              <a:spcAft>
                <a:spcPts val="0"/>
              </a:spcAft>
              <a:buNone/>
            </a:pPr>
            <a:r>
              <a:rPr lang="en-US" sz="3600"/>
              <a:t>A.6	</a:t>
            </a:r>
            <a:r>
              <a:rPr lang="en-US"/>
              <a:t>Οργάνωση της</a:t>
            </a:r>
            <a:endParaRPr sz="3600"/>
          </a:p>
          <a:p>
            <a:pPr marL="12700" lvl="0" indent="0" algn="l" rtl="0">
              <a:lnSpc>
                <a:spcPct val="108958"/>
              </a:lnSpc>
              <a:spcBef>
                <a:spcPts val="0"/>
              </a:spcBef>
              <a:spcAft>
                <a:spcPts val="0"/>
              </a:spcAft>
              <a:buNone/>
            </a:pPr>
            <a:r>
              <a:rPr lang="en-US"/>
              <a:t>ασφάλειας των πληροφοριών</a:t>
            </a:r>
            <a:endParaRPr/>
          </a:p>
        </p:txBody>
      </p:sp>
      <p:sp>
        <p:nvSpPr>
          <p:cNvPr id="898" name="Google Shape;898;p45"/>
          <p:cNvSpPr txBox="1"/>
          <p:nvPr/>
        </p:nvSpPr>
        <p:spPr>
          <a:xfrm>
            <a:off x="783590" y="1999615"/>
            <a:ext cx="4181475" cy="156196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400">
              <a:solidFill>
                <a:schemeClr val="dk1"/>
              </a:solidFill>
              <a:latin typeface="Calibri"/>
              <a:ea typeface="Calibri"/>
              <a:cs typeface="Calibri"/>
              <a:sym typeface="Calibri"/>
            </a:endParaRPr>
          </a:p>
          <a:p>
            <a:pPr marL="12700"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Α.6.1.1	Ρόλοι και ευθύνες για την ασφάλεια των πληροφοριών</a:t>
            </a:r>
            <a:endParaRPr sz="1050" b="0" i="0" u="none" strike="noStrike" cap="none">
              <a:solidFill>
                <a:schemeClr val="dk1"/>
              </a:solidFill>
              <a:latin typeface="Calibri"/>
              <a:ea typeface="Calibri"/>
              <a:cs typeface="Calibri"/>
              <a:sym typeface="Calibri"/>
            </a:endParaRPr>
          </a:p>
          <a:p>
            <a:pPr marL="12700" marR="0" lvl="3" indent="0" algn="l" rtl="0">
              <a:lnSpc>
                <a:spcPct val="100000"/>
              </a:lnSpc>
              <a:spcBef>
                <a:spcPts val="1255"/>
              </a:spcBef>
              <a:spcAft>
                <a:spcPts val="0"/>
              </a:spcAft>
              <a:buNone/>
            </a:pPr>
            <a:r>
              <a:rPr lang="en-US" sz="1050" b="0" i="0" u="none" strike="noStrike" cap="none">
                <a:solidFill>
                  <a:schemeClr val="dk1"/>
                </a:solidFill>
                <a:latin typeface="Calibri"/>
                <a:ea typeface="Calibri"/>
                <a:cs typeface="Calibri"/>
                <a:sym typeface="Calibri"/>
              </a:rPr>
              <a:t>Α.6.1.2	Διαχωρισμός καθηκόντων</a:t>
            </a:r>
            <a:endParaRPr/>
          </a:p>
          <a:p>
            <a:pPr marL="12700" marR="0" lvl="0" indent="0" algn="l" rtl="0">
              <a:lnSpc>
                <a:spcPct val="100000"/>
              </a:lnSpc>
              <a:spcBef>
                <a:spcPts val="1285"/>
              </a:spcBef>
              <a:spcAft>
                <a:spcPts val="0"/>
              </a:spcAft>
              <a:buNone/>
            </a:pPr>
            <a:r>
              <a:rPr lang="en-US" sz="1050">
                <a:solidFill>
                  <a:schemeClr val="dk1"/>
                </a:solidFill>
                <a:latin typeface="Calibri"/>
                <a:ea typeface="Calibri"/>
                <a:cs typeface="Calibri"/>
                <a:sym typeface="Calibri"/>
              </a:rPr>
              <a:t>A.6.1.5 Ασφάλεια πληροφοριών στη διαχείριση έργων</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2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899" name="Google Shape;899;p45"/>
          <p:cNvSpPr txBox="1"/>
          <p:nvPr/>
        </p:nvSpPr>
        <p:spPr>
          <a:xfrm>
            <a:off x="783590" y="3925570"/>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A.6.1.3</a:t>
            </a:r>
            <a:endParaRPr sz="1600">
              <a:solidFill>
                <a:schemeClr val="dk1"/>
              </a:solidFill>
              <a:latin typeface="Calibri"/>
              <a:ea typeface="Calibri"/>
              <a:cs typeface="Calibri"/>
              <a:sym typeface="Calibri"/>
            </a:endParaRPr>
          </a:p>
        </p:txBody>
      </p:sp>
      <p:sp>
        <p:nvSpPr>
          <p:cNvPr id="900" name="Google Shape;900;p45"/>
          <p:cNvSpPr txBox="1"/>
          <p:nvPr/>
        </p:nvSpPr>
        <p:spPr>
          <a:xfrm>
            <a:off x="1492885" y="3995420"/>
            <a:ext cx="157035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Επικοινωνία με τις αρχές</a:t>
            </a:r>
            <a:endParaRPr sz="1050">
              <a:solidFill>
                <a:schemeClr val="dk1"/>
              </a:solidFill>
              <a:latin typeface="Calibri"/>
              <a:ea typeface="Calibri"/>
              <a:cs typeface="Calibri"/>
              <a:sym typeface="Calibri"/>
            </a:endParaRPr>
          </a:p>
        </p:txBody>
      </p:sp>
      <p:sp>
        <p:nvSpPr>
          <p:cNvPr id="901" name="Google Shape;901;p45"/>
          <p:cNvSpPr txBox="1"/>
          <p:nvPr/>
        </p:nvSpPr>
        <p:spPr>
          <a:xfrm>
            <a:off x="783590" y="4328795"/>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A.6.1.4</a:t>
            </a:r>
            <a:endParaRPr sz="1600">
              <a:solidFill>
                <a:schemeClr val="dk1"/>
              </a:solidFill>
              <a:latin typeface="Calibri"/>
              <a:ea typeface="Calibri"/>
              <a:cs typeface="Calibri"/>
              <a:sym typeface="Calibri"/>
            </a:endParaRPr>
          </a:p>
        </p:txBody>
      </p:sp>
      <p:sp>
        <p:nvSpPr>
          <p:cNvPr id="902" name="Google Shape;902;p45"/>
          <p:cNvSpPr txBox="1"/>
          <p:nvPr/>
        </p:nvSpPr>
        <p:spPr>
          <a:xfrm>
            <a:off x="1492885" y="4398645"/>
            <a:ext cx="290322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Επικοινωνία με ομάδες ειδικών συμφερόντων</a:t>
            </a:r>
            <a:endParaRPr sz="1050">
              <a:solidFill>
                <a:schemeClr val="dk1"/>
              </a:solidFill>
              <a:latin typeface="Calibri"/>
              <a:ea typeface="Calibri"/>
              <a:cs typeface="Calibri"/>
              <a:sym typeface="Calibri"/>
            </a:endParaRPr>
          </a:p>
        </p:txBody>
      </p:sp>
      <p:sp>
        <p:nvSpPr>
          <p:cNvPr id="903" name="Google Shape;903;p45"/>
          <p:cNvSpPr txBox="1"/>
          <p:nvPr/>
        </p:nvSpPr>
        <p:spPr>
          <a:xfrm>
            <a:off x="783590" y="4732020"/>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A.6.2.1</a:t>
            </a:r>
            <a:endParaRPr sz="1600">
              <a:solidFill>
                <a:schemeClr val="dk1"/>
              </a:solidFill>
              <a:latin typeface="Calibri"/>
              <a:ea typeface="Calibri"/>
              <a:cs typeface="Calibri"/>
              <a:sym typeface="Calibri"/>
            </a:endParaRPr>
          </a:p>
        </p:txBody>
      </p:sp>
      <p:sp>
        <p:nvSpPr>
          <p:cNvPr id="904" name="Google Shape;904;p45"/>
          <p:cNvSpPr txBox="1"/>
          <p:nvPr/>
        </p:nvSpPr>
        <p:spPr>
          <a:xfrm>
            <a:off x="1492885" y="4801870"/>
            <a:ext cx="184594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Πολιτική κινητών συσκευών</a:t>
            </a:r>
            <a:endParaRPr sz="1050">
              <a:solidFill>
                <a:schemeClr val="dk1"/>
              </a:solidFill>
              <a:latin typeface="Calibri"/>
              <a:ea typeface="Calibri"/>
              <a:cs typeface="Calibri"/>
              <a:sym typeface="Calibri"/>
            </a:endParaRPr>
          </a:p>
        </p:txBody>
      </p:sp>
      <p:sp>
        <p:nvSpPr>
          <p:cNvPr id="905" name="Google Shape;905;p45"/>
          <p:cNvSpPr txBox="1"/>
          <p:nvPr/>
        </p:nvSpPr>
        <p:spPr>
          <a:xfrm>
            <a:off x="783590" y="5133975"/>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A.6.2.2</a:t>
            </a:r>
            <a:endParaRPr sz="1600">
              <a:solidFill>
                <a:schemeClr val="dk1"/>
              </a:solidFill>
              <a:latin typeface="Calibri"/>
              <a:ea typeface="Calibri"/>
              <a:cs typeface="Calibri"/>
              <a:sym typeface="Calibri"/>
            </a:endParaRPr>
          </a:p>
        </p:txBody>
      </p:sp>
      <p:sp>
        <p:nvSpPr>
          <p:cNvPr id="906" name="Google Shape;906;p45"/>
          <p:cNvSpPr txBox="1"/>
          <p:nvPr/>
        </p:nvSpPr>
        <p:spPr>
          <a:xfrm>
            <a:off x="1492885" y="5203825"/>
            <a:ext cx="7232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Τηλεργασία</a:t>
            </a:r>
            <a:endParaRPr sz="1050">
              <a:solidFill>
                <a:schemeClr val="dk1"/>
              </a:solidFill>
              <a:latin typeface="Calibri"/>
              <a:ea typeface="Calibri"/>
              <a:cs typeface="Calibri"/>
              <a:sym typeface="Calibri"/>
            </a:endParaRPr>
          </a:p>
        </p:txBody>
      </p:sp>
      <p:sp>
        <p:nvSpPr>
          <p:cNvPr id="907" name="Google Shape;907;p45"/>
          <p:cNvSpPr txBox="1"/>
          <p:nvPr/>
        </p:nvSpPr>
        <p:spPr>
          <a:xfrm>
            <a:off x="902969" y="575881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908" name="Google Shape;908;p45"/>
          <p:cNvSpPr txBox="1"/>
          <p:nvPr/>
        </p:nvSpPr>
        <p:spPr>
          <a:xfrm>
            <a:off x="11189652" y="5758815"/>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45</a:t>
            </a:r>
            <a:endParaRPr sz="7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6"/>
          <p:cNvGrpSpPr/>
          <p:nvPr/>
        </p:nvGrpSpPr>
        <p:grpSpPr>
          <a:xfrm>
            <a:off x="6893242" y="0"/>
            <a:ext cx="5295265" cy="6858000"/>
            <a:chOff x="6893242" y="0"/>
            <a:chExt cx="5295265" cy="6858000"/>
          </a:xfrm>
        </p:grpSpPr>
        <p:sp>
          <p:nvSpPr>
            <p:cNvPr id="914" name="Google Shape;914;p4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5" name="Google Shape;915;p4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16" name="Google Shape;916;p46"/>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917" name="Google Shape;917;p46"/>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918" name="Google Shape;918;p46"/>
          <p:cNvSpPr txBox="1">
            <a:spLocks noGrp="1"/>
          </p:cNvSpPr>
          <p:nvPr>
            <p:ph type="title"/>
          </p:nvPr>
        </p:nvSpPr>
        <p:spPr>
          <a:xfrm>
            <a:off x="875030" y="1356359"/>
            <a:ext cx="23094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A.6	</a:t>
            </a:r>
            <a:r>
              <a:rPr lang="en-US"/>
              <a:t>Περίληψη</a:t>
            </a:r>
            <a:endParaRPr sz="3600"/>
          </a:p>
        </p:txBody>
      </p:sp>
      <p:sp>
        <p:nvSpPr>
          <p:cNvPr id="919" name="Google Shape;919;p46"/>
          <p:cNvSpPr txBox="1"/>
          <p:nvPr/>
        </p:nvSpPr>
        <p:spPr>
          <a:xfrm>
            <a:off x="902969" y="629253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920" name="Google Shape;920;p46"/>
          <p:cNvSpPr txBox="1"/>
          <p:nvPr/>
        </p:nvSpPr>
        <p:spPr>
          <a:xfrm>
            <a:off x="11127105" y="629253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46</a:t>
            </a:r>
            <a:endParaRPr sz="700">
              <a:solidFill>
                <a:schemeClr val="dk1"/>
              </a:solidFill>
              <a:latin typeface="Calibri"/>
              <a:ea typeface="Calibri"/>
              <a:cs typeface="Calibri"/>
              <a:sym typeface="Calibri"/>
            </a:endParaRPr>
          </a:p>
        </p:txBody>
      </p:sp>
      <p:grpSp>
        <p:nvGrpSpPr>
          <p:cNvPr id="921" name="Google Shape;921;p46"/>
          <p:cNvGrpSpPr/>
          <p:nvPr/>
        </p:nvGrpSpPr>
        <p:grpSpPr>
          <a:xfrm>
            <a:off x="824230" y="1811020"/>
            <a:ext cx="5746115" cy="4010025"/>
            <a:chOff x="824230" y="1811020"/>
            <a:chExt cx="5746115" cy="4010025"/>
          </a:xfrm>
        </p:grpSpPr>
        <p:pic>
          <p:nvPicPr>
            <p:cNvPr id="922" name="Google Shape;922;p46"/>
            <p:cNvPicPr preferRelativeResize="0"/>
            <p:nvPr/>
          </p:nvPicPr>
          <p:blipFill rotWithShape="1">
            <a:blip r:embed="rId5">
              <a:alphaModFix/>
            </a:blip>
            <a:srcRect/>
            <a:stretch/>
          </p:blipFill>
          <p:spPr>
            <a:xfrm>
              <a:off x="824230" y="1811020"/>
              <a:ext cx="5746115" cy="4010025"/>
            </a:xfrm>
            <a:prstGeom prst="rect">
              <a:avLst/>
            </a:prstGeom>
            <a:noFill/>
            <a:ln>
              <a:noFill/>
            </a:ln>
          </p:spPr>
        </p:pic>
        <p:pic>
          <p:nvPicPr>
            <p:cNvPr id="923" name="Google Shape;923;p46"/>
            <p:cNvPicPr preferRelativeResize="0"/>
            <p:nvPr/>
          </p:nvPicPr>
          <p:blipFill rotWithShape="1">
            <a:blip r:embed="rId6">
              <a:alphaModFix/>
            </a:blip>
            <a:srcRect/>
            <a:stretch/>
          </p:blipFill>
          <p:spPr>
            <a:xfrm>
              <a:off x="963295" y="1949767"/>
              <a:ext cx="3435984" cy="3729990"/>
            </a:xfrm>
            <a:prstGeom prst="rect">
              <a:avLst/>
            </a:prstGeom>
            <a:noFill/>
            <a:ln>
              <a:noFill/>
            </a:ln>
          </p:spPr>
        </p:pic>
        <p:pic>
          <p:nvPicPr>
            <p:cNvPr id="924" name="Google Shape;924;p46"/>
            <p:cNvPicPr preferRelativeResize="0"/>
            <p:nvPr/>
          </p:nvPicPr>
          <p:blipFill rotWithShape="1">
            <a:blip r:embed="rId7">
              <a:alphaModFix/>
            </a:blip>
            <a:srcRect/>
            <a:stretch/>
          </p:blipFill>
          <p:spPr>
            <a:xfrm>
              <a:off x="3215640" y="3254057"/>
              <a:ext cx="512127" cy="347662"/>
            </a:xfrm>
            <a:prstGeom prst="rect">
              <a:avLst/>
            </a:prstGeom>
            <a:noFill/>
            <a:ln>
              <a:noFill/>
            </a:ln>
          </p:spPr>
        </p:pic>
        <p:pic>
          <p:nvPicPr>
            <p:cNvPr id="925" name="Google Shape;925;p46"/>
            <p:cNvPicPr preferRelativeResize="0"/>
            <p:nvPr/>
          </p:nvPicPr>
          <p:blipFill rotWithShape="1">
            <a:blip r:embed="rId8">
              <a:alphaModFix/>
            </a:blip>
            <a:srcRect/>
            <a:stretch/>
          </p:blipFill>
          <p:spPr>
            <a:xfrm>
              <a:off x="3241675" y="3280092"/>
              <a:ext cx="410527" cy="245110"/>
            </a:xfrm>
            <a:prstGeom prst="rect">
              <a:avLst/>
            </a:prstGeom>
            <a:noFill/>
            <a:ln>
              <a:noFill/>
            </a:ln>
          </p:spPr>
        </p:pic>
        <p:pic>
          <p:nvPicPr>
            <p:cNvPr id="926" name="Google Shape;926;p46"/>
            <p:cNvPicPr preferRelativeResize="0"/>
            <p:nvPr/>
          </p:nvPicPr>
          <p:blipFill rotWithShape="1">
            <a:blip r:embed="rId9">
              <a:alphaModFix/>
            </a:blip>
            <a:srcRect/>
            <a:stretch/>
          </p:blipFill>
          <p:spPr>
            <a:xfrm>
              <a:off x="1673225" y="3519487"/>
              <a:ext cx="513714" cy="347662"/>
            </a:xfrm>
            <a:prstGeom prst="rect">
              <a:avLst/>
            </a:prstGeom>
            <a:noFill/>
            <a:ln>
              <a:noFill/>
            </a:ln>
          </p:spPr>
        </p:pic>
        <p:pic>
          <p:nvPicPr>
            <p:cNvPr id="927" name="Google Shape;927;p46"/>
            <p:cNvPicPr preferRelativeResize="0"/>
            <p:nvPr/>
          </p:nvPicPr>
          <p:blipFill rotWithShape="1">
            <a:blip r:embed="rId10">
              <a:alphaModFix/>
            </a:blip>
            <a:srcRect/>
            <a:stretch/>
          </p:blipFill>
          <p:spPr>
            <a:xfrm>
              <a:off x="1700212" y="3546157"/>
              <a:ext cx="410527" cy="245109"/>
            </a:xfrm>
            <a:prstGeom prst="rect">
              <a:avLst/>
            </a:prstGeom>
            <a:noFill/>
            <a:ln>
              <a:noFill/>
            </a:ln>
          </p:spPr>
        </p:pic>
        <p:sp>
          <p:nvSpPr>
            <p:cNvPr id="928" name="Google Shape;928;p46"/>
            <p:cNvSpPr/>
            <p:nvPr/>
          </p:nvSpPr>
          <p:spPr>
            <a:xfrm>
              <a:off x="4540884" y="3381375"/>
              <a:ext cx="1953895" cy="869950"/>
            </a:xfrm>
            <a:custGeom>
              <a:avLst/>
              <a:gdLst/>
              <a:ahLst/>
              <a:cxnLst/>
              <a:rect l="l" t="t" r="r" b="b"/>
              <a:pathLst>
                <a:path w="1953895" h="869950" extrusionOk="0">
                  <a:moveTo>
                    <a:pt x="1953577" y="0"/>
                  </a:moveTo>
                  <a:lnTo>
                    <a:pt x="0" y="0"/>
                  </a:lnTo>
                  <a:lnTo>
                    <a:pt x="0" y="869632"/>
                  </a:lnTo>
                  <a:lnTo>
                    <a:pt x="1953577" y="869632"/>
                  </a:lnTo>
                  <a:lnTo>
                    <a:pt x="1953577"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9" name="Google Shape;929;p46"/>
            <p:cNvSpPr/>
            <p:nvPr/>
          </p:nvSpPr>
          <p:spPr>
            <a:xfrm>
              <a:off x="4610100" y="3468370"/>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0" name="Google Shape;930;p46"/>
            <p:cNvSpPr/>
            <p:nvPr/>
          </p:nvSpPr>
          <p:spPr>
            <a:xfrm>
              <a:off x="4610100" y="3903027"/>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31" name="Google Shape;931;p46"/>
          <p:cNvSpPr txBox="1"/>
          <p:nvPr/>
        </p:nvSpPr>
        <p:spPr>
          <a:xfrm>
            <a:off x="824230" y="1811020"/>
            <a:ext cx="5746750" cy="401002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487680" lvl="0" indent="0" algn="ctr" rtl="0">
              <a:lnSpc>
                <a:spcPct val="100000"/>
              </a:lnSpc>
              <a:spcBef>
                <a:spcPts val="700"/>
              </a:spcBef>
              <a:spcAft>
                <a:spcPts val="0"/>
              </a:spcAft>
              <a:buNone/>
            </a:pPr>
            <a:r>
              <a:rPr lang="en-US" sz="850" b="1">
                <a:solidFill>
                  <a:srgbClr val="FFFFFF"/>
                </a:solidFill>
                <a:latin typeface="Calibri"/>
                <a:ea typeface="Calibri"/>
                <a:cs typeface="Calibri"/>
                <a:sym typeface="Calibri"/>
              </a:rPr>
              <a:t>43%</a:t>
            </a:r>
            <a:endParaRPr sz="850">
              <a:solidFill>
                <a:schemeClr val="dk1"/>
              </a:solidFill>
              <a:latin typeface="Calibri"/>
              <a:ea typeface="Calibri"/>
              <a:cs typeface="Calibri"/>
              <a:sym typeface="Calibri"/>
            </a:endParaRPr>
          </a:p>
          <a:p>
            <a:pPr marL="978535" marR="0" lvl="0" indent="0" algn="l" rtl="0">
              <a:lnSpc>
                <a:spcPct val="100000"/>
              </a:lnSpc>
              <a:spcBef>
                <a:spcPts val="525"/>
              </a:spcBef>
              <a:spcAft>
                <a:spcPts val="0"/>
              </a:spcAft>
              <a:buNone/>
            </a:pPr>
            <a:r>
              <a:rPr lang="en-US" sz="850" b="1">
                <a:solidFill>
                  <a:srgbClr val="FFFFFF"/>
                </a:solidFill>
                <a:latin typeface="Calibri"/>
                <a:ea typeface="Calibri"/>
                <a:cs typeface="Calibri"/>
                <a:sym typeface="Calibri"/>
              </a:rPr>
              <a:t>57%</a:t>
            </a:r>
            <a:endParaRPr sz="850">
              <a:solidFill>
                <a:schemeClr val="dk1"/>
              </a:solidFill>
              <a:latin typeface="Calibri"/>
              <a:ea typeface="Calibri"/>
              <a:cs typeface="Calibri"/>
              <a:sym typeface="Calibri"/>
            </a:endParaRPr>
          </a:p>
        </p:txBody>
      </p:sp>
      <p:sp>
        <p:nvSpPr>
          <p:cNvPr id="932" name="Google Shape;932;p46"/>
          <p:cNvSpPr txBox="1"/>
          <p:nvPr/>
        </p:nvSpPr>
        <p:spPr>
          <a:xfrm>
            <a:off x="4540884" y="3381375"/>
            <a:ext cx="1953895" cy="869950"/>
          </a:xfrm>
          <a:prstGeom prst="rect">
            <a:avLst/>
          </a:prstGeom>
          <a:noFill/>
          <a:ln>
            <a:noFill/>
          </a:ln>
        </p:spPr>
        <p:txBody>
          <a:bodyPr spcFirstLastPara="1" wrap="square" lIns="0" tIns="28575" rIns="0" bIns="0" anchor="t" anchorCtr="0">
            <a:spAutoFit/>
          </a:bodyPr>
          <a:lstStyle/>
          <a:p>
            <a:pPr marL="187325" marR="0" lvl="0" indent="0" algn="l" rtl="0">
              <a:lnSpc>
                <a:spcPct val="100000"/>
              </a:lnSpc>
              <a:spcBef>
                <a:spcPts val="0"/>
              </a:spcBef>
              <a:spcAft>
                <a:spcPts val="0"/>
              </a:spcAft>
              <a:buNone/>
            </a:pPr>
            <a:r>
              <a:rPr lang="en-US" sz="800">
                <a:solidFill>
                  <a:srgbClr val="3F3F3F"/>
                </a:solidFill>
                <a:latin typeface="Calibri"/>
                <a:ea typeface="Calibri"/>
                <a:cs typeface="Calibri"/>
                <a:sym typeface="Calibri"/>
              </a:rPr>
              <a:t>Ειδικοί για την υγεία έλεγχοι</a:t>
            </a: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20"/>
              </a:spcBef>
              <a:spcAft>
                <a:spcPts val="0"/>
              </a:spcAft>
              <a:buNone/>
            </a:pPr>
            <a:endParaRPr sz="800">
              <a:solidFill>
                <a:schemeClr val="dk1"/>
              </a:solidFill>
              <a:latin typeface="Calibri"/>
              <a:ea typeface="Calibri"/>
              <a:cs typeface="Calibri"/>
              <a:sym typeface="Calibri"/>
            </a:endParaRPr>
          </a:p>
          <a:p>
            <a:pPr marL="187325" marR="0" lvl="0" indent="0" algn="l" rtl="0">
              <a:lnSpc>
                <a:spcPct val="100000"/>
              </a:lnSpc>
              <a:spcBef>
                <a:spcPts val="0"/>
              </a:spcBef>
              <a:spcAft>
                <a:spcPts val="0"/>
              </a:spcAft>
              <a:buNone/>
            </a:pPr>
            <a:r>
              <a:rPr lang="en-US" sz="800">
                <a:solidFill>
                  <a:srgbClr val="3F3F3F"/>
                </a:solidFill>
                <a:latin typeface="Calibri"/>
                <a:ea typeface="Calibri"/>
                <a:cs typeface="Calibri"/>
                <a:sym typeface="Calibri"/>
              </a:rPr>
              <a:t>Μη υγειονομικοί έλεγχοι</a:t>
            </a:r>
            <a:endParaRPr sz="8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grpSp>
        <p:nvGrpSpPr>
          <p:cNvPr id="937" name="Google Shape;937;p47"/>
          <p:cNvGrpSpPr/>
          <p:nvPr/>
        </p:nvGrpSpPr>
        <p:grpSpPr>
          <a:xfrm>
            <a:off x="6893242" y="0"/>
            <a:ext cx="5295265" cy="6858000"/>
            <a:chOff x="6893242" y="0"/>
            <a:chExt cx="5295265" cy="6858000"/>
          </a:xfrm>
        </p:grpSpPr>
        <p:sp>
          <p:nvSpPr>
            <p:cNvPr id="938" name="Google Shape;938;p4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9" name="Google Shape;939;p47"/>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40" name="Google Shape;940;p47"/>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941" name="Google Shape;941;p47"/>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942" name="Google Shape;942;p47"/>
          <p:cNvSpPr txBox="1">
            <a:spLocks noGrp="1"/>
          </p:cNvSpPr>
          <p:nvPr>
            <p:ph type="title"/>
          </p:nvPr>
        </p:nvSpPr>
        <p:spPr>
          <a:xfrm>
            <a:off x="875030" y="1356359"/>
            <a:ext cx="57130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A.7	</a:t>
            </a:r>
            <a:r>
              <a:rPr lang="en-US"/>
              <a:t>Ασφάλεια ανθρώπινου δυναμικού</a:t>
            </a:r>
            <a:endParaRPr sz="3600"/>
          </a:p>
        </p:txBody>
      </p:sp>
      <p:sp>
        <p:nvSpPr>
          <p:cNvPr id="943" name="Google Shape;943;p47"/>
          <p:cNvSpPr txBox="1"/>
          <p:nvPr/>
        </p:nvSpPr>
        <p:spPr>
          <a:xfrm>
            <a:off x="783590" y="2164715"/>
            <a:ext cx="5682615" cy="26263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400">
              <a:solidFill>
                <a:schemeClr val="dk1"/>
              </a:solidFill>
              <a:latin typeface="Calibri"/>
              <a:ea typeface="Calibri"/>
              <a:cs typeface="Calibri"/>
              <a:sym typeface="Calibri"/>
            </a:endParaRPr>
          </a:p>
          <a:p>
            <a:pPr marL="12700"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Α.7.1.1 	Οθόνες</a:t>
            </a:r>
            <a:endParaRPr sz="1050" b="0" i="0" u="none" strike="noStrike" cap="none">
              <a:solidFill>
                <a:schemeClr val="dk1"/>
              </a:solidFill>
              <a:latin typeface="Calibri"/>
              <a:ea typeface="Calibri"/>
              <a:cs typeface="Calibri"/>
              <a:sym typeface="Calibri"/>
            </a:endParaRPr>
          </a:p>
          <a:p>
            <a:pPr marL="12700" marR="0" lvl="3" indent="0" algn="l" rtl="0">
              <a:lnSpc>
                <a:spcPct val="100000"/>
              </a:lnSpc>
              <a:spcBef>
                <a:spcPts val="1255"/>
              </a:spcBef>
              <a:spcAft>
                <a:spcPts val="0"/>
              </a:spcAft>
              <a:buNone/>
            </a:pPr>
            <a:r>
              <a:rPr lang="en-US" sz="1050" b="0" i="0" u="none" strike="noStrike" cap="none">
                <a:solidFill>
                  <a:schemeClr val="dk1"/>
                </a:solidFill>
                <a:latin typeface="Calibri"/>
                <a:ea typeface="Calibri"/>
                <a:cs typeface="Calibri"/>
                <a:sym typeface="Calibri"/>
              </a:rPr>
              <a:t>Α.7.1.2 	Όροι και προϋποθέσεις απασχόλησης</a:t>
            </a:r>
            <a:endParaRPr sz="1050" b="0" i="0" u="none" strike="noStrike" cap="none">
              <a:solidFill>
                <a:schemeClr val="dk1"/>
              </a:solidFill>
              <a:latin typeface="Calibri"/>
              <a:ea typeface="Calibri"/>
              <a:cs typeface="Calibri"/>
              <a:sym typeface="Calibri"/>
            </a:endParaRPr>
          </a:p>
          <a:p>
            <a:pPr marL="12700" marR="0" lvl="0" indent="0" algn="l" rtl="0">
              <a:lnSpc>
                <a:spcPct val="100000"/>
              </a:lnSpc>
              <a:spcBef>
                <a:spcPts val="1280"/>
              </a:spcBef>
              <a:spcAft>
                <a:spcPts val="0"/>
              </a:spcAft>
              <a:buNone/>
            </a:pPr>
            <a:r>
              <a:rPr lang="en-US" sz="1050">
                <a:solidFill>
                  <a:schemeClr val="dk1"/>
                </a:solidFill>
                <a:latin typeface="Calibri"/>
                <a:ea typeface="Calibri"/>
                <a:cs typeface="Calibri"/>
                <a:sym typeface="Calibri"/>
              </a:rPr>
              <a:t>A.7.2.2 Ευαισθητοποίηση, εκπαίδευση και κατάρτιση σε θέματα ασφάλειας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None/>
            </a:pPr>
            <a:endParaRPr sz="12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A.7.2.1 Αρμοδιότητες διαχείρισης</a:t>
            </a:r>
            <a:endParaRPr sz="1050">
              <a:solidFill>
                <a:schemeClr val="dk1"/>
              </a:solidFill>
              <a:latin typeface="Calibri"/>
              <a:ea typeface="Calibri"/>
              <a:cs typeface="Calibri"/>
              <a:sym typeface="Calibri"/>
            </a:endParaRPr>
          </a:p>
          <a:p>
            <a:pPr marL="0" marR="0" lvl="0" indent="0" algn="l" rtl="0">
              <a:lnSpc>
                <a:spcPct val="100000"/>
              </a:lnSpc>
              <a:spcBef>
                <a:spcPts val="5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A.7.2.3 Πειθαρχική διαδικασία</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A.7.3.1 Τερματισμός ή αλλαγή αρμοδιοτήτων απασχόλησης</a:t>
            </a:r>
            <a:endParaRPr sz="1050">
              <a:solidFill>
                <a:schemeClr val="dk1"/>
              </a:solidFill>
              <a:latin typeface="Calibri"/>
              <a:ea typeface="Calibri"/>
              <a:cs typeface="Calibri"/>
              <a:sym typeface="Calibri"/>
            </a:endParaRPr>
          </a:p>
        </p:txBody>
      </p:sp>
      <p:sp>
        <p:nvSpPr>
          <p:cNvPr id="944" name="Google Shape;944;p47"/>
          <p:cNvSpPr txBox="1"/>
          <p:nvPr/>
        </p:nvSpPr>
        <p:spPr>
          <a:xfrm>
            <a:off x="902969" y="574325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945" name="Google Shape;945;p47"/>
          <p:cNvSpPr txBox="1"/>
          <p:nvPr/>
        </p:nvSpPr>
        <p:spPr>
          <a:xfrm>
            <a:off x="11189652" y="574325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47</a:t>
            </a:r>
            <a:endParaRPr sz="7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grpSp>
        <p:nvGrpSpPr>
          <p:cNvPr id="950" name="Google Shape;950;p48"/>
          <p:cNvGrpSpPr/>
          <p:nvPr/>
        </p:nvGrpSpPr>
        <p:grpSpPr>
          <a:xfrm>
            <a:off x="6893242" y="0"/>
            <a:ext cx="5295265" cy="6858000"/>
            <a:chOff x="6893242" y="0"/>
            <a:chExt cx="5295265" cy="6858000"/>
          </a:xfrm>
        </p:grpSpPr>
        <p:sp>
          <p:nvSpPr>
            <p:cNvPr id="951" name="Google Shape;951;p4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2" name="Google Shape;952;p4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53" name="Google Shape;953;p48"/>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954" name="Google Shape;954;p48"/>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955" name="Google Shape;955;p48"/>
          <p:cNvSpPr txBox="1">
            <a:spLocks noGrp="1"/>
          </p:cNvSpPr>
          <p:nvPr>
            <p:ph type="title"/>
          </p:nvPr>
        </p:nvSpPr>
        <p:spPr>
          <a:xfrm>
            <a:off x="875030" y="1356359"/>
            <a:ext cx="23094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A.7	</a:t>
            </a:r>
            <a:r>
              <a:rPr lang="en-US"/>
              <a:t>Περίληψη</a:t>
            </a:r>
            <a:endParaRPr sz="3600"/>
          </a:p>
        </p:txBody>
      </p:sp>
      <p:grpSp>
        <p:nvGrpSpPr>
          <p:cNvPr id="956" name="Google Shape;956;p48"/>
          <p:cNvGrpSpPr/>
          <p:nvPr/>
        </p:nvGrpSpPr>
        <p:grpSpPr>
          <a:xfrm>
            <a:off x="796290" y="2020570"/>
            <a:ext cx="6019165" cy="3753484"/>
            <a:chOff x="796290" y="2020570"/>
            <a:chExt cx="6019165" cy="3753484"/>
          </a:xfrm>
        </p:grpSpPr>
        <p:pic>
          <p:nvPicPr>
            <p:cNvPr id="957" name="Google Shape;957;p48"/>
            <p:cNvPicPr preferRelativeResize="0"/>
            <p:nvPr/>
          </p:nvPicPr>
          <p:blipFill rotWithShape="1">
            <a:blip r:embed="rId5">
              <a:alphaModFix/>
            </a:blip>
            <a:srcRect/>
            <a:stretch/>
          </p:blipFill>
          <p:spPr>
            <a:xfrm>
              <a:off x="796290" y="2020570"/>
              <a:ext cx="6019165" cy="3753484"/>
            </a:xfrm>
            <a:prstGeom prst="rect">
              <a:avLst/>
            </a:prstGeom>
            <a:noFill/>
            <a:ln>
              <a:noFill/>
            </a:ln>
          </p:spPr>
        </p:pic>
        <p:pic>
          <p:nvPicPr>
            <p:cNvPr id="958" name="Google Shape;958;p48"/>
            <p:cNvPicPr preferRelativeResize="0"/>
            <p:nvPr/>
          </p:nvPicPr>
          <p:blipFill rotWithShape="1">
            <a:blip r:embed="rId6">
              <a:alphaModFix/>
            </a:blip>
            <a:srcRect/>
            <a:stretch/>
          </p:blipFill>
          <p:spPr>
            <a:xfrm>
              <a:off x="935672" y="2159952"/>
              <a:ext cx="3705542" cy="3472497"/>
            </a:xfrm>
            <a:prstGeom prst="rect">
              <a:avLst/>
            </a:prstGeom>
            <a:noFill/>
            <a:ln>
              <a:noFill/>
            </a:ln>
          </p:spPr>
        </p:pic>
        <p:pic>
          <p:nvPicPr>
            <p:cNvPr id="959" name="Google Shape;959;p48"/>
            <p:cNvPicPr preferRelativeResize="0"/>
            <p:nvPr/>
          </p:nvPicPr>
          <p:blipFill rotWithShape="1">
            <a:blip r:embed="rId7">
              <a:alphaModFix/>
            </a:blip>
            <a:srcRect/>
            <a:stretch/>
          </p:blipFill>
          <p:spPr>
            <a:xfrm>
              <a:off x="3409315" y="3444875"/>
              <a:ext cx="512127" cy="345757"/>
            </a:xfrm>
            <a:prstGeom prst="rect">
              <a:avLst/>
            </a:prstGeom>
            <a:noFill/>
            <a:ln>
              <a:noFill/>
            </a:ln>
          </p:spPr>
        </p:pic>
        <p:pic>
          <p:nvPicPr>
            <p:cNvPr id="960" name="Google Shape;960;p48"/>
            <p:cNvPicPr preferRelativeResize="0"/>
            <p:nvPr/>
          </p:nvPicPr>
          <p:blipFill rotWithShape="1">
            <a:blip r:embed="rId8">
              <a:alphaModFix/>
            </a:blip>
            <a:srcRect/>
            <a:stretch/>
          </p:blipFill>
          <p:spPr>
            <a:xfrm>
              <a:off x="3435032" y="3470592"/>
              <a:ext cx="410527" cy="245110"/>
            </a:xfrm>
            <a:prstGeom prst="rect">
              <a:avLst/>
            </a:prstGeom>
            <a:noFill/>
            <a:ln>
              <a:noFill/>
            </a:ln>
          </p:spPr>
        </p:pic>
        <p:pic>
          <p:nvPicPr>
            <p:cNvPr id="961" name="Google Shape;961;p48"/>
            <p:cNvPicPr preferRelativeResize="0"/>
            <p:nvPr/>
          </p:nvPicPr>
          <p:blipFill rotWithShape="1">
            <a:blip r:embed="rId9">
              <a:alphaModFix/>
            </a:blip>
            <a:srcRect/>
            <a:stretch/>
          </p:blipFill>
          <p:spPr>
            <a:xfrm>
              <a:off x="1706879" y="3444875"/>
              <a:ext cx="513715" cy="345757"/>
            </a:xfrm>
            <a:prstGeom prst="rect">
              <a:avLst/>
            </a:prstGeom>
            <a:noFill/>
            <a:ln>
              <a:noFill/>
            </a:ln>
          </p:spPr>
        </p:pic>
        <p:pic>
          <p:nvPicPr>
            <p:cNvPr id="962" name="Google Shape;962;p48"/>
            <p:cNvPicPr preferRelativeResize="0"/>
            <p:nvPr/>
          </p:nvPicPr>
          <p:blipFill rotWithShape="1">
            <a:blip r:embed="rId10">
              <a:alphaModFix/>
            </a:blip>
            <a:srcRect/>
            <a:stretch/>
          </p:blipFill>
          <p:spPr>
            <a:xfrm>
              <a:off x="1733550" y="3470592"/>
              <a:ext cx="410527" cy="245110"/>
            </a:xfrm>
            <a:prstGeom prst="rect">
              <a:avLst/>
            </a:prstGeom>
            <a:noFill/>
            <a:ln>
              <a:noFill/>
            </a:ln>
          </p:spPr>
        </p:pic>
        <p:sp>
          <p:nvSpPr>
            <p:cNvPr id="963" name="Google Shape;963;p48"/>
            <p:cNvSpPr/>
            <p:nvPr/>
          </p:nvSpPr>
          <p:spPr>
            <a:xfrm>
              <a:off x="4782819" y="3462337"/>
              <a:ext cx="1956435" cy="869950"/>
            </a:xfrm>
            <a:custGeom>
              <a:avLst/>
              <a:gdLst/>
              <a:ahLst/>
              <a:cxnLst/>
              <a:rect l="l" t="t" r="r" b="b"/>
              <a:pathLst>
                <a:path w="1956434" h="869950" extrusionOk="0">
                  <a:moveTo>
                    <a:pt x="1956434" y="0"/>
                  </a:moveTo>
                  <a:lnTo>
                    <a:pt x="0" y="0"/>
                  </a:lnTo>
                  <a:lnTo>
                    <a:pt x="0" y="869632"/>
                  </a:lnTo>
                  <a:lnTo>
                    <a:pt x="1956434" y="869632"/>
                  </a:lnTo>
                  <a:lnTo>
                    <a:pt x="1956434"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4" name="Google Shape;964;p48"/>
            <p:cNvSpPr/>
            <p:nvPr/>
          </p:nvSpPr>
          <p:spPr>
            <a:xfrm>
              <a:off x="4852035" y="3549332"/>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5" name="Google Shape;965;p48"/>
            <p:cNvSpPr/>
            <p:nvPr/>
          </p:nvSpPr>
          <p:spPr>
            <a:xfrm>
              <a:off x="4852035" y="3984307"/>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66" name="Google Shape;966;p48"/>
          <p:cNvSpPr txBox="1"/>
          <p:nvPr/>
        </p:nvSpPr>
        <p:spPr>
          <a:xfrm>
            <a:off x="796290" y="2020570"/>
            <a:ext cx="6019800" cy="375348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969644" marR="0" lvl="0" indent="0" algn="l" rtl="0">
              <a:lnSpc>
                <a:spcPct val="100000"/>
              </a:lnSpc>
              <a:spcBef>
                <a:spcPts val="550"/>
              </a:spcBef>
              <a:spcAft>
                <a:spcPts val="0"/>
              </a:spcAft>
              <a:buNone/>
            </a:pPr>
            <a:r>
              <a:rPr lang="en-US" sz="850" b="1">
                <a:solidFill>
                  <a:srgbClr val="FFFFFF"/>
                </a:solidFill>
                <a:latin typeface="Calibri"/>
                <a:ea typeface="Calibri"/>
                <a:cs typeface="Calibri"/>
                <a:sym typeface="Calibri"/>
              </a:rPr>
              <a:t>50%	50%</a:t>
            </a:r>
            <a:endParaRPr sz="850">
              <a:solidFill>
                <a:schemeClr val="dk1"/>
              </a:solidFill>
              <a:latin typeface="Calibri"/>
              <a:ea typeface="Calibri"/>
              <a:cs typeface="Calibri"/>
              <a:sym typeface="Calibri"/>
            </a:endParaRPr>
          </a:p>
        </p:txBody>
      </p:sp>
      <p:sp>
        <p:nvSpPr>
          <p:cNvPr id="967" name="Google Shape;967;p48"/>
          <p:cNvSpPr txBox="1"/>
          <p:nvPr/>
        </p:nvSpPr>
        <p:spPr>
          <a:xfrm>
            <a:off x="902969" y="6314440"/>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968" name="Google Shape;968;p48"/>
          <p:cNvSpPr txBox="1"/>
          <p:nvPr/>
        </p:nvSpPr>
        <p:spPr>
          <a:xfrm>
            <a:off x="11127105" y="6314440"/>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48</a:t>
            </a:r>
            <a:endParaRPr sz="700">
              <a:solidFill>
                <a:schemeClr val="dk1"/>
              </a:solidFill>
              <a:latin typeface="Calibri"/>
              <a:ea typeface="Calibri"/>
              <a:cs typeface="Calibri"/>
              <a:sym typeface="Calibri"/>
            </a:endParaRPr>
          </a:p>
        </p:txBody>
      </p:sp>
      <p:sp>
        <p:nvSpPr>
          <p:cNvPr id="969" name="Google Shape;969;p48"/>
          <p:cNvSpPr txBox="1"/>
          <p:nvPr/>
        </p:nvSpPr>
        <p:spPr>
          <a:xfrm>
            <a:off x="4782820" y="3462337"/>
            <a:ext cx="1956435" cy="869950"/>
          </a:xfrm>
          <a:prstGeom prst="rect">
            <a:avLst/>
          </a:prstGeom>
          <a:noFill/>
          <a:ln>
            <a:noFill/>
          </a:ln>
        </p:spPr>
        <p:txBody>
          <a:bodyPr spcFirstLastPara="1" wrap="square" lIns="0" tIns="28575" rIns="0" bIns="0" anchor="t" anchorCtr="0">
            <a:spAutoFit/>
          </a:bodyPr>
          <a:lstStyle/>
          <a:p>
            <a:pPr marL="187325" marR="0" lvl="0" indent="0" algn="l" rtl="0">
              <a:lnSpc>
                <a:spcPct val="100000"/>
              </a:lnSpc>
              <a:spcBef>
                <a:spcPts val="0"/>
              </a:spcBef>
              <a:spcAft>
                <a:spcPts val="0"/>
              </a:spcAft>
              <a:buNone/>
            </a:pPr>
            <a:r>
              <a:rPr lang="en-US" sz="800">
                <a:solidFill>
                  <a:srgbClr val="3F3F3F"/>
                </a:solidFill>
                <a:latin typeface="Calibri"/>
                <a:ea typeface="Calibri"/>
                <a:cs typeface="Calibri"/>
                <a:sym typeface="Calibri"/>
              </a:rPr>
              <a:t>Ειδικοί για την υγεία έλεγχοι</a:t>
            </a: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60"/>
              </a:spcBef>
              <a:spcAft>
                <a:spcPts val="0"/>
              </a:spcAft>
              <a:buNone/>
            </a:pPr>
            <a:endParaRPr sz="750">
              <a:solidFill>
                <a:schemeClr val="dk1"/>
              </a:solidFill>
              <a:latin typeface="Calibri"/>
              <a:ea typeface="Calibri"/>
              <a:cs typeface="Calibri"/>
              <a:sym typeface="Calibri"/>
            </a:endParaRPr>
          </a:p>
          <a:p>
            <a:pPr marL="187325" marR="631825" lvl="0" indent="0" algn="l" rtl="0">
              <a:lnSpc>
                <a:spcPct val="102299"/>
              </a:lnSpc>
              <a:spcBef>
                <a:spcPts val="0"/>
              </a:spcBef>
              <a:spcAft>
                <a:spcPts val="0"/>
              </a:spcAft>
              <a:buNone/>
            </a:pPr>
            <a:r>
              <a:rPr lang="en-US" sz="800">
                <a:solidFill>
                  <a:srgbClr val="3F3F3F"/>
                </a:solidFill>
                <a:latin typeface="Calibri"/>
                <a:ea typeface="Calibri"/>
                <a:cs typeface="Calibri"/>
                <a:sym typeface="Calibri"/>
              </a:rPr>
              <a:t>Μη ειδικά για την υγεία  ελέγχει το</a:t>
            </a:r>
            <a:endParaRPr sz="8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grpSp>
        <p:nvGrpSpPr>
          <p:cNvPr id="974" name="Google Shape;974;p49"/>
          <p:cNvGrpSpPr/>
          <p:nvPr/>
        </p:nvGrpSpPr>
        <p:grpSpPr>
          <a:xfrm>
            <a:off x="6893242" y="0"/>
            <a:ext cx="5295265" cy="6858000"/>
            <a:chOff x="6893242" y="0"/>
            <a:chExt cx="5295265" cy="6858000"/>
          </a:xfrm>
        </p:grpSpPr>
        <p:sp>
          <p:nvSpPr>
            <p:cNvPr id="975" name="Google Shape;975;p4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6" name="Google Shape;976;p49"/>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77" name="Google Shape;977;p49"/>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978" name="Google Shape;978;p49"/>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979" name="Google Shape;979;p49"/>
          <p:cNvSpPr txBox="1">
            <a:spLocks noGrp="1"/>
          </p:cNvSpPr>
          <p:nvPr>
            <p:ph type="title"/>
          </p:nvPr>
        </p:nvSpPr>
        <p:spPr>
          <a:xfrm>
            <a:off x="875030" y="1356359"/>
            <a:ext cx="602234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A.8	</a:t>
            </a:r>
            <a:r>
              <a:rPr lang="en-US"/>
              <a:t>Διαχείριση περιουσιακών στοιχείων</a:t>
            </a:r>
            <a:endParaRPr sz="3600"/>
          </a:p>
        </p:txBody>
      </p:sp>
      <p:sp>
        <p:nvSpPr>
          <p:cNvPr id="980" name="Google Shape;980;p49"/>
          <p:cNvSpPr txBox="1"/>
          <p:nvPr/>
        </p:nvSpPr>
        <p:spPr>
          <a:xfrm>
            <a:off x="902969" y="604964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981" name="Google Shape;981;p49"/>
          <p:cNvSpPr txBox="1"/>
          <p:nvPr/>
        </p:nvSpPr>
        <p:spPr>
          <a:xfrm>
            <a:off x="11189652" y="604964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49</a:t>
            </a:r>
            <a:endParaRPr sz="700">
              <a:solidFill>
                <a:schemeClr val="dk1"/>
              </a:solidFill>
              <a:latin typeface="Calibri"/>
              <a:ea typeface="Calibri"/>
              <a:cs typeface="Calibri"/>
              <a:sym typeface="Calibri"/>
            </a:endParaRPr>
          </a:p>
        </p:txBody>
      </p:sp>
      <p:sp>
        <p:nvSpPr>
          <p:cNvPr id="982" name="Google Shape;982;p49"/>
          <p:cNvSpPr txBox="1"/>
          <p:nvPr/>
        </p:nvSpPr>
        <p:spPr>
          <a:xfrm>
            <a:off x="783590" y="2164715"/>
            <a:ext cx="3231515" cy="970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A.8.1.1	</a:t>
            </a:r>
            <a:r>
              <a:rPr lang="en-US" sz="1050">
                <a:solidFill>
                  <a:schemeClr val="dk1"/>
                </a:solidFill>
                <a:latin typeface="Calibri"/>
                <a:ea typeface="Calibri"/>
                <a:cs typeface="Calibri"/>
                <a:sym typeface="Calibri"/>
              </a:rPr>
              <a:t>Απογραφή των περιουσιακών στοιχείων</a:t>
            </a:r>
            <a:endParaRPr sz="1050">
              <a:solidFill>
                <a:schemeClr val="dk1"/>
              </a:solidFill>
              <a:latin typeface="Calibri"/>
              <a:ea typeface="Calibri"/>
              <a:cs typeface="Calibri"/>
              <a:sym typeface="Calibri"/>
            </a:endParaRPr>
          </a:p>
          <a:p>
            <a:pPr marL="12700" marR="0" lvl="0" indent="0" algn="l" rtl="0">
              <a:lnSpc>
                <a:spcPct val="100000"/>
              </a:lnSpc>
              <a:spcBef>
                <a:spcPts val="1280"/>
              </a:spcBef>
              <a:spcAft>
                <a:spcPts val="0"/>
              </a:spcAft>
              <a:buNone/>
            </a:pPr>
            <a:r>
              <a:rPr lang="en-US" sz="1050">
                <a:solidFill>
                  <a:schemeClr val="dk1"/>
                </a:solidFill>
                <a:latin typeface="Calibri"/>
                <a:ea typeface="Calibri"/>
                <a:cs typeface="Calibri"/>
                <a:sym typeface="Calibri"/>
              </a:rPr>
              <a:t>A.8.1.4 Επιστροφή περιουσιακών στοιχείων</a:t>
            </a:r>
            <a:endParaRPr sz="1050">
              <a:solidFill>
                <a:schemeClr val="dk1"/>
              </a:solidFill>
              <a:latin typeface="Calibri"/>
              <a:ea typeface="Calibri"/>
              <a:cs typeface="Calibri"/>
              <a:sym typeface="Calibri"/>
            </a:endParaRPr>
          </a:p>
        </p:txBody>
      </p:sp>
      <p:sp>
        <p:nvSpPr>
          <p:cNvPr id="983" name="Google Shape;983;p49"/>
          <p:cNvSpPr txBox="1"/>
          <p:nvPr/>
        </p:nvSpPr>
        <p:spPr>
          <a:xfrm>
            <a:off x="783590" y="3283267"/>
            <a:ext cx="59499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A.8.2.1</a:t>
            </a:r>
            <a:endParaRPr sz="1600">
              <a:solidFill>
                <a:schemeClr val="dk1"/>
              </a:solidFill>
              <a:latin typeface="Calibri"/>
              <a:ea typeface="Calibri"/>
              <a:cs typeface="Calibri"/>
              <a:sym typeface="Calibri"/>
            </a:endParaRPr>
          </a:p>
        </p:txBody>
      </p:sp>
      <p:sp>
        <p:nvSpPr>
          <p:cNvPr id="984" name="Google Shape;984;p49"/>
          <p:cNvSpPr txBox="1"/>
          <p:nvPr/>
        </p:nvSpPr>
        <p:spPr>
          <a:xfrm>
            <a:off x="1492885" y="3353117"/>
            <a:ext cx="193484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Ταξινόμηση των πληροφοριών</a:t>
            </a:r>
            <a:endParaRPr sz="1050">
              <a:solidFill>
                <a:schemeClr val="dk1"/>
              </a:solidFill>
              <a:latin typeface="Calibri"/>
              <a:ea typeface="Calibri"/>
              <a:cs typeface="Calibri"/>
              <a:sym typeface="Calibri"/>
            </a:endParaRPr>
          </a:p>
        </p:txBody>
      </p:sp>
      <p:sp>
        <p:nvSpPr>
          <p:cNvPr id="985" name="Google Shape;985;p49"/>
          <p:cNvSpPr txBox="1"/>
          <p:nvPr/>
        </p:nvSpPr>
        <p:spPr>
          <a:xfrm>
            <a:off x="783590" y="3685222"/>
            <a:ext cx="59499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A.8.2.2</a:t>
            </a:r>
            <a:endParaRPr sz="1600">
              <a:solidFill>
                <a:schemeClr val="dk1"/>
              </a:solidFill>
              <a:latin typeface="Calibri"/>
              <a:ea typeface="Calibri"/>
              <a:cs typeface="Calibri"/>
              <a:sym typeface="Calibri"/>
            </a:endParaRPr>
          </a:p>
        </p:txBody>
      </p:sp>
      <p:sp>
        <p:nvSpPr>
          <p:cNvPr id="986" name="Google Shape;986;p49"/>
          <p:cNvSpPr txBox="1"/>
          <p:nvPr/>
        </p:nvSpPr>
        <p:spPr>
          <a:xfrm>
            <a:off x="1492885" y="3755072"/>
            <a:ext cx="196215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Επισήμανση των πληροφοριών</a:t>
            </a:r>
            <a:endParaRPr sz="1050">
              <a:solidFill>
                <a:schemeClr val="dk1"/>
              </a:solidFill>
              <a:latin typeface="Calibri"/>
              <a:ea typeface="Calibri"/>
              <a:cs typeface="Calibri"/>
              <a:sym typeface="Calibri"/>
            </a:endParaRPr>
          </a:p>
        </p:txBody>
      </p:sp>
      <p:sp>
        <p:nvSpPr>
          <p:cNvPr id="987" name="Google Shape;987;p49"/>
          <p:cNvSpPr txBox="1"/>
          <p:nvPr/>
        </p:nvSpPr>
        <p:spPr>
          <a:xfrm>
            <a:off x="783590" y="4089082"/>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A.8.3.1</a:t>
            </a:r>
            <a:endParaRPr sz="1600">
              <a:solidFill>
                <a:schemeClr val="dk1"/>
              </a:solidFill>
              <a:latin typeface="Calibri"/>
              <a:ea typeface="Calibri"/>
              <a:cs typeface="Calibri"/>
              <a:sym typeface="Calibri"/>
            </a:endParaRPr>
          </a:p>
        </p:txBody>
      </p:sp>
      <p:sp>
        <p:nvSpPr>
          <p:cNvPr id="988" name="Google Shape;988;p49"/>
          <p:cNvSpPr txBox="1"/>
          <p:nvPr/>
        </p:nvSpPr>
        <p:spPr>
          <a:xfrm>
            <a:off x="1492885" y="4158932"/>
            <a:ext cx="329501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Διαχείριση απομακρυσμένων μέσων επικοινωνίας</a:t>
            </a:r>
            <a:endParaRPr sz="1050">
              <a:solidFill>
                <a:schemeClr val="dk1"/>
              </a:solidFill>
              <a:latin typeface="Calibri"/>
              <a:ea typeface="Calibri"/>
              <a:cs typeface="Calibri"/>
              <a:sym typeface="Calibri"/>
            </a:endParaRPr>
          </a:p>
        </p:txBody>
      </p:sp>
      <p:sp>
        <p:nvSpPr>
          <p:cNvPr id="989" name="Google Shape;989;p49"/>
          <p:cNvSpPr txBox="1"/>
          <p:nvPr/>
        </p:nvSpPr>
        <p:spPr>
          <a:xfrm>
            <a:off x="783590" y="4492307"/>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A.8.3.2</a:t>
            </a:r>
            <a:endParaRPr sz="1600">
              <a:solidFill>
                <a:schemeClr val="dk1"/>
              </a:solidFill>
              <a:latin typeface="Calibri"/>
              <a:ea typeface="Calibri"/>
              <a:cs typeface="Calibri"/>
              <a:sym typeface="Calibri"/>
            </a:endParaRPr>
          </a:p>
        </p:txBody>
      </p:sp>
      <p:sp>
        <p:nvSpPr>
          <p:cNvPr id="990" name="Google Shape;990;p49"/>
          <p:cNvSpPr txBox="1"/>
          <p:nvPr/>
        </p:nvSpPr>
        <p:spPr>
          <a:xfrm>
            <a:off x="1492885" y="4562157"/>
            <a:ext cx="211328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Διάθεση των μέσων επικοινωνίας</a:t>
            </a:r>
            <a:endParaRPr sz="105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17" name="Google Shape;217;g3cb2559ebe9_0_66"/>
          <p:cNvGrpSpPr/>
          <p:nvPr/>
        </p:nvGrpSpPr>
        <p:grpSpPr>
          <a:xfrm>
            <a:off x="7549515" y="8889"/>
            <a:ext cx="3350260" cy="6837680"/>
            <a:chOff x="7549515" y="8889"/>
            <a:chExt cx="3350260" cy="6837680"/>
          </a:xfrm>
        </p:grpSpPr>
        <p:sp>
          <p:nvSpPr>
            <p:cNvPr id="218" name="Google Shape;218;g3cb2559ebe9_0_66"/>
            <p:cNvSpPr/>
            <p:nvPr/>
          </p:nvSpPr>
          <p:spPr>
            <a:xfrm>
              <a:off x="8359775" y="8889"/>
              <a:ext cx="2540000" cy="6837680"/>
            </a:xfrm>
            <a:custGeom>
              <a:avLst/>
              <a:gdLst/>
              <a:ahLst/>
              <a:cxnLst/>
              <a:rect l="l" t="t" r="r" b="b"/>
              <a:pathLst>
                <a:path w="2540000" h="6837680" extrusionOk="0">
                  <a:moveTo>
                    <a:pt x="1145222" y="3148329"/>
                  </a:moveTo>
                  <a:lnTo>
                    <a:pt x="1098232" y="3154679"/>
                  </a:lnTo>
                  <a:lnTo>
                    <a:pt x="1055052" y="3172777"/>
                  </a:lnTo>
                  <a:lnTo>
                    <a:pt x="1017904" y="3201034"/>
                  </a:lnTo>
                  <a:lnTo>
                    <a:pt x="989012" y="3238182"/>
                  </a:lnTo>
                  <a:lnTo>
                    <a:pt x="970279" y="3283584"/>
                  </a:lnTo>
                  <a:lnTo>
                    <a:pt x="579120" y="4728845"/>
                  </a:lnTo>
                  <a:lnTo>
                    <a:pt x="5079" y="6820852"/>
                  </a:lnTo>
                  <a:lnTo>
                    <a:pt x="1270" y="6833552"/>
                  </a:lnTo>
                  <a:lnTo>
                    <a:pt x="0" y="6837362"/>
                  </a:lnTo>
                  <a:lnTo>
                    <a:pt x="26352" y="6837362"/>
                  </a:lnTo>
                  <a:lnTo>
                    <a:pt x="604520" y="4736464"/>
                  </a:lnTo>
                  <a:lnTo>
                    <a:pt x="995679" y="3291204"/>
                  </a:lnTo>
                  <a:lnTo>
                    <a:pt x="1016317" y="3245167"/>
                  </a:lnTo>
                  <a:lnTo>
                    <a:pt x="1049337" y="3209289"/>
                  </a:lnTo>
                  <a:lnTo>
                    <a:pt x="1091247" y="3185159"/>
                  </a:lnTo>
                  <a:lnTo>
                    <a:pt x="1138554" y="3174682"/>
                  </a:lnTo>
                  <a:lnTo>
                    <a:pt x="1239837" y="3174682"/>
                  </a:lnTo>
                  <a:lnTo>
                    <a:pt x="1193482" y="3154679"/>
                  </a:lnTo>
                  <a:lnTo>
                    <a:pt x="1145222" y="3148329"/>
                  </a:lnTo>
                  <a:close/>
                </a:path>
                <a:path w="2540000" h="6837680" extrusionOk="0">
                  <a:moveTo>
                    <a:pt x="1239837" y="3174682"/>
                  </a:moveTo>
                  <a:lnTo>
                    <a:pt x="1138554" y="3174682"/>
                  </a:lnTo>
                  <a:lnTo>
                    <a:pt x="1188720" y="3179762"/>
                  </a:lnTo>
                  <a:lnTo>
                    <a:pt x="1243329" y="3207067"/>
                  </a:lnTo>
                  <a:lnTo>
                    <a:pt x="1283334" y="3253104"/>
                  </a:lnTo>
                  <a:lnTo>
                    <a:pt x="1303020" y="3311207"/>
                  </a:lnTo>
                  <a:lnTo>
                    <a:pt x="1303654" y="3342004"/>
                  </a:lnTo>
                  <a:lnTo>
                    <a:pt x="1298257" y="3373119"/>
                  </a:lnTo>
                  <a:lnTo>
                    <a:pt x="1041082" y="4324667"/>
                  </a:lnTo>
                  <a:lnTo>
                    <a:pt x="1034415" y="4373245"/>
                  </a:lnTo>
                  <a:lnTo>
                    <a:pt x="1041082" y="4420234"/>
                  </a:lnTo>
                  <a:lnTo>
                    <a:pt x="1058862" y="4463414"/>
                  </a:lnTo>
                  <a:lnTo>
                    <a:pt x="1060450" y="4465320"/>
                  </a:lnTo>
                  <a:lnTo>
                    <a:pt x="705167" y="5788659"/>
                  </a:lnTo>
                  <a:lnTo>
                    <a:pt x="699134" y="5824220"/>
                  </a:lnTo>
                  <a:lnTo>
                    <a:pt x="700404" y="5859780"/>
                  </a:lnTo>
                  <a:lnTo>
                    <a:pt x="708342" y="5894070"/>
                  </a:lnTo>
                  <a:lnTo>
                    <a:pt x="743267" y="5956299"/>
                  </a:lnTo>
                  <a:lnTo>
                    <a:pt x="798195" y="5998845"/>
                  </a:lnTo>
                  <a:lnTo>
                    <a:pt x="865504" y="6017577"/>
                  </a:lnTo>
                  <a:lnTo>
                    <a:pt x="877252" y="6017895"/>
                  </a:lnTo>
                  <a:lnTo>
                    <a:pt x="923290" y="6011545"/>
                  </a:lnTo>
                  <a:lnTo>
                    <a:pt x="965517" y="5993764"/>
                  </a:lnTo>
                  <a:lnTo>
                    <a:pt x="967158" y="5992495"/>
                  </a:lnTo>
                  <a:lnTo>
                    <a:pt x="885825" y="5992495"/>
                  </a:lnTo>
                  <a:lnTo>
                    <a:pt x="836929" y="5987097"/>
                  </a:lnTo>
                  <a:lnTo>
                    <a:pt x="782954" y="5960427"/>
                  </a:lnTo>
                  <a:lnTo>
                    <a:pt x="744220" y="5914072"/>
                  </a:lnTo>
                  <a:lnTo>
                    <a:pt x="724852" y="5856605"/>
                  </a:lnTo>
                  <a:lnTo>
                    <a:pt x="723900" y="5825807"/>
                  </a:lnTo>
                  <a:lnTo>
                    <a:pt x="728979" y="5795009"/>
                  </a:lnTo>
                  <a:lnTo>
                    <a:pt x="1079817" y="4491037"/>
                  </a:lnTo>
                  <a:lnTo>
                    <a:pt x="1116845" y="4491037"/>
                  </a:lnTo>
                  <a:lnTo>
                    <a:pt x="1094422" y="4470399"/>
                  </a:lnTo>
                  <a:lnTo>
                    <a:pt x="1088390" y="4459922"/>
                  </a:lnTo>
                  <a:lnTo>
                    <a:pt x="1096762" y="4428807"/>
                  </a:lnTo>
                  <a:lnTo>
                    <a:pt x="1070292" y="4428807"/>
                  </a:lnTo>
                  <a:lnTo>
                    <a:pt x="1070292" y="4428489"/>
                  </a:lnTo>
                  <a:lnTo>
                    <a:pt x="1059815" y="4380864"/>
                  </a:lnTo>
                  <a:lnTo>
                    <a:pt x="1064895" y="4330699"/>
                  </a:lnTo>
                  <a:lnTo>
                    <a:pt x="1322387" y="3379469"/>
                  </a:lnTo>
                  <a:lnTo>
                    <a:pt x="1328420" y="3344227"/>
                  </a:lnTo>
                  <a:lnTo>
                    <a:pt x="1327150" y="3311207"/>
                  </a:lnTo>
                  <a:lnTo>
                    <a:pt x="1327150" y="3308667"/>
                  </a:lnTo>
                  <a:lnTo>
                    <a:pt x="1319212" y="3273742"/>
                  </a:lnTo>
                  <a:lnTo>
                    <a:pt x="1283970" y="3210877"/>
                  </a:lnTo>
                  <a:lnTo>
                    <a:pt x="1239837" y="3174682"/>
                  </a:lnTo>
                  <a:close/>
                </a:path>
                <a:path w="2540000" h="6837680" extrusionOk="0">
                  <a:moveTo>
                    <a:pt x="1455737" y="4372609"/>
                  </a:moveTo>
                  <a:lnTo>
                    <a:pt x="1429384" y="4372609"/>
                  </a:lnTo>
                  <a:lnTo>
                    <a:pt x="1025207" y="5876924"/>
                  </a:lnTo>
                  <a:lnTo>
                    <a:pt x="1005204" y="5922645"/>
                  </a:lnTo>
                  <a:lnTo>
                    <a:pt x="973137" y="5958522"/>
                  </a:lnTo>
                  <a:lnTo>
                    <a:pt x="932179" y="5982334"/>
                  </a:lnTo>
                  <a:lnTo>
                    <a:pt x="885825" y="5992495"/>
                  </a:lnTo>
                  <a:lnTo>
                    <a:pt x="967158" y="5992495"/>
                  </a:lnTo>
                  <a:lnTo>
                    <a:pt x="1002029" y="5965507"/>
                  </a:lnTo>
                  <a:lnTo>
                    <a:pt x="1030604" y="5928359"/>
                  </a:lnTo>
                  <a:lnTo>
                    <a:pt x="1049020" y="5883274"/>
                  </a:lnTo>
                  <a:lnTo>
                    <a:pt x="1455737" y="4372609"/>
                  </a:lnTo>
                  <a:close/>
                </a:path>
                <a:path w="2540000" h="6837680" extrusionOk="0">
                  <a:moveTo>
                    <a:pt x="1116845" y="4491037"/>
                  </a:moveTo>
                  <a:lnTo>
                    <a:pt x="1079817" y="4491037"/>
                  </a:lnTo>
                  <a:lnTo>
                    <a:pt x="1087120" y="4500562"/>
                  </a:lnTo>
                  <a:lnTo>
                    <a:pt x="1124584" y="4529455"/>
                  </a:lnTo>
                  <a:lnTo>
                    <a:pt x="1169670" y="4548187"/>
                  </a:lnTo>
                  <a:lnTo>
                    <a:pt x="1221104" y="4554220"/>
                  </a:lnTo>
                  <a:lnTo>
                    <a:pt x="1270952" y="4545964"/>
                  </a:lnTo>
                  <a:lnTo>
                    <a:pt x="1305877" y="4529772"/>
                  </a:lnTo>
                  <a:lnTo>
                    <a:pt x="1219834" y="4529772"/>
                  </a:lnTo>
                  <a:lnTo>
                    <a:pt x="1176020" y="4524057"/>
                  </a:lnTo>
                  <a:lnTo>
                    <a:pt x="1130300" y="4503420"/>
                  </a:lnTo>
                  <a:lnTo>
                    <a:pt x="1116845" y="4491037"/>
                  </a:lnTo>
                  <a:close/>
                </a:path>
                <a:path w="2540000" h="6837680" extrusionOk="0">
                  <a:moveTo>
                    <a:pt x="2526665" y="0"/>
                  </a:moveTo>
                  <a:lnTo>
                    <a:pt x="2513329" y="0"/>
                  </a:lnTo>
                  <a:lnTo>
                    <a:pt x="1698222" y="3172777"/>
                  </a:lnTo>
                  <a:lnTo>
                    <a:pt x="1358900" y="4439602"/>
                  </a:lnTo>
                  <a:lnTo>
                    <a:pt x="1334452" y="4476749"/>
                  </a:lnTo>
                  <a:lnTo>
                    <a:pt x="1301432" y="4505007"/>
                  </a:lnTo>
                  <a:lnTo>
                    <a:pt x="1262379" y="4523105"/>
                  </a:lnTo>
                  <a:lnTo>
                    <a:pt x="1219834" y="4529772"/>
                  </a:lnTo>
                  <a:lnTo>
                    <a:pt x="1305877" y="4529772"/>
                  </a:lnTo>
                  <a:lnTo>
                    <a:pt x="1316354" y="4525009"/>
                  </a:lnTo>
                  <a:lnTo>
                    <a:pt x="1354454" y="4491989"/>
                  </a:lnTo>
                  <a:lnTo>
                    <a:pt x="1383029" y="4448174"/>
                  </a:lnTo>
                  <a:lnTo>
                    <a:pt x="1383029" y="4446905"/>
                  </a:lnTo>
                  <a:lnTo>
                    <a:pt x="1722437" y="3178492"/>
                  </a:lnTo>
                  <a:lnTo>
                    <a:pt x="2540000" y="1269"/>
                  </a:lnTo>
                  <a:lnTo>
                    <a:pt x="2526665" y="0"/>
                  </a:lnTo>
                  <a:close/>
                </a:path>
                <a:path w="2540000" h="6837680" extrusionOk="0">
                  <a:moveTo>
                    <a:pt x="1111884" y="4372609"/>
                  </a:moveTo>
                  <a:lnTo>
                    <a:pt x="1085532" y="4372609"/>
                  </a:lnTo>
                  <a:lnTo>
                    <a:pt x="1070292" y="4428807"/>
                  </a:lnTo>
                  <a:lnTo>
                    <a:pt x="1096762" y="4428807"/>
                  </a:lnTo>
                  <a:lnTo>
                    <a:pt x="1111884" y="4372609"/>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g3cb2559ebe9_0_66"/>
            <p:cNvSpPr/>
            <p:nvPr/>
          </p:nvSpPr>
          <p:spPr>
            <a:xfrm>
              <a:off x="7995602" y="1894204"/>
              <a:ext cx="2847975" cy="3390900"/>
            </a:xfrm>
            <a:custGeom>
              <a:avLst/>
              <a:gdLst/>
              <a:ahLst/>
              <a:cxnLst/>
              <a:rect l="l" t="t" r="r" b="b"/>
              <a:pathLst>
                <a:path w="2847975" h="3390900" extrusionOk="0">
                  <a:moveTo>
                    <a:pt x="2373312" y="0"/>
                  </a:moveTo>
                  <a:lnTo>
                    <a:pt x="474662" y="0"/>
                  </a:lnTo>
                  <a:lnTo>
                    <a:pt x="426084" y="2540"/>
                  </a:lnTo>
                  <a:lnTo>
                    <a:pt x="379094" y="9525"/>
                  </a:lnTo>
                  <a:lnTo>
                    <a:pt x="333375" y="21272"/>
                  </a:lnTo>
                  <a:lnTo>
                    <a:pt x="289877" y="37465"/>
                  </a:lnTo>
                  <a:lnTo>
                    <a:pt x="248284" y="57150"/>
                  </a:lnTo>
                  <a:lnTo>
                    <a:pt x="209232" y="80962"/>
                  </a:lnTo>
                  <a:lnTo>
                    <a:pt x="172719" y="108267"/>
                  </a:lnTo>
                  <a:lnTo>
                    <a:pt x="139064" y="139065"/>
                  </a:lnTo>
                  <a:lnTo>
                    <a:pt x="108267" y="172720"/>
                  </a:lnTo>
                  <a:lnTo>
                    <a:pt x="80962" y="209232"/>
                  </a:lnTo>
                  <a:lnTo>
                    <a:pt x="57150" y="248602"/>
                  </a:lnTo>
                  <a:lnTo>
                    <a:pt x="37147" y="289877"/>
                  </a:lnTo>
                  <a:lnTo>
                    <a:pt x="21272" y="333692"/>
                  </a:lnTo>
                  <a:lnTo>
                    <a:pt x="9525" y="379095"/>
                  </a:lnTo>
                  <a:lnTo>
                    <a:pt x="2539" y="426085"/>
                  </a:lnTo>
                  <a:lnTo>
                    <a:pt x="0" y="474662"/>
                  </a:lnTo>
                  <a:lnTo>
                    <a:pt x="0" y="2916237"/>
                  </a:lnTo>
                  <a:lnTo>
                    <a:pt x="2539" y="2964815"/>
                  </a:lnTo>
                  <a:lnTo>
                    <a:pt x="9525" y="3011805"/>
                  </a:lnTo>
                  <a:lnTo>
                    <a:pt x="21272" y="3057525"/>
                  </a:lnTo>
                  <a:lnTo>
                    <a:pt x="37147" y="3101022"/>
                  </a:lnTo>
                  <a:lnTo>
                    <a:pt x="57150" y="3142615"/>
                  </a:lnTo>
                  <a:lnTo>
                    <a:pt x="80962" y="3181667"/>
                  </a:lnTo>
                  <a:lnTo>
                    <a:pt x="108267" y="3218180"/>
                  </a:lnTo>
                  <a:lnTo>
                    <a:pt x="139064" y="3251835"/>
                  </a:lnTo>
                  <a:lnTo>
                    <a:pt x="172719" y="3282632"/>
                  </a:lnTo>
                  <a:lnTo>
                    <a:pt x="209232" y="3309937"/>
                  </a:lnTo>
                  <a:lnTo>
                    <a:pt x="248284" y="3333750"/>
                  </a:lnTo>
                  <a:lnTo>
                    <a:pt x="289877" y="3353752"/>
                  </a:lnTo>
                  <a:lnTo>
                    <a:pt x="333375" y="3369627"/>
                  </a:lnTo>
                  <a:lnTo>
                    <a:pt x="379094" y="3381375"/>
                  </a:lnTo>
                  <a:lnTo>
                    <a:pt x="426084" y="3388360"/>
                  </a:lnTo>
                  <a:lnTo>
                    <a:pt x="474662" y="3390900"/>
                  </a:lnTo>
                  <a:lnTo>
                    <a:pt x="2373312" y="3390900"/>
                  </a:lnTo>
                  <a:lnTo>
                    <a:pt x="2421889" y="3388360"/>
                  </a:lnTo>
                  <a:lnTo>
                    <a:pt x="2468879" y="3381375"/>
                  </a:lnTo>
                  <a:lnTo>
                    <a:pt x="2514600" y="3369627"/>
                  </a:lnTo>
                  <a:lnTo>
                    <a:pt x="2558097" y="3353752"/>
                  </a:lnTo>
                  <a:lnTo>
                    <a:pt x="2599689" y="3333750"/>
                  </a:lnTo>
                  <a:lnTo>
                    <a:pt x="2638742" y="3309937"/>
                  </a:lnTo>
                  <a:lnTo>
                    <a:pt x="2675254" y="3282632"/>
                  </a:lnTo>
                  <a:lnTo>
                    <a:pt x="2708909" y="3251835"/>
                  </a:lnTo>
                  <a:lnTo>
                    <a:pt x="2739707" y="3218180"/>
                  </a:lnTo>
                  <a:lnTo>
                    <a:pt x="2767012" y="3181667"/>
                  </a:lnTo>
                  <a:lnTo>
                    <a:pt x="2790825" y="3142615"/>
                  </a:lnTo>
                  <a:lnTo>
                    <a:pt x="2810827" y="3101022"/>
                  </a:lnTo>
                  <a:lnTo>
                    <a:pt x="2826702" y="3057525"/>
                  </a:lnTo>
                  <a:lnTo>
                    <a:pt x="2838450" y="3011805"/>
                  </a:lnTo>
                  <a:lnTo>
                    <a:pt x="2845434" y="2964815"/>
                  </a:lnTo>
                  <a:lnTo>
                    <a:pt x="2847975" y="2916237"/>
                  </a:lnTo>
                  <a:lnTo>
                    <a:pt x="2847975" y="474662"/>
                  </a:lnTo>
                  <a:lnTo>
                    <a:pt x="2845434" y="426085"/>
                  </a:lnTo>
                  <a:lnTo>
                    <a:pt x="2838450" y="379095"/>
                  </a:lnTo>
                  <a:lnTo>
                    <a:pt x="2826702" y="333692"/>
                  </a:lnTo>
                  <a:lnTo>
                    <a:pt x="2810827" y="289877"/>
                  </a:lnTo>
                  <a:lnTo>
                    <a:pt x="2790825" y="248602"/>
                  </a:lnTo>
                  <a:lnTo>
                    <a:pt x="2767012" y="209232"/>
                  </a:lnTo>
                  <a:lnTo>
                    <a:pt x="2739707" y="172720"/>
                  </a:lnTo>
                  <a:lnTo>
                    <a:pt x="2708909" y="139065"/>
                  </a:lnTo>
                  <a:lnTo>
                    <a:pt x="2675254" y="108267"/>
                  </a:lnTo>
                  <a:lnTo>
                    <a:pt x="2638742" y="80962"/>
                  </a:lnTo>
                  <a:lnTo>
                    <a:pt x="2599689" y="57150"/>
                  </a:lnTo>
                  <a:lnTo>
                    <a:pt x="2558097" y="37465"/>
                  </a:lnTo>
                  <a:lnTo>
                    <a:pt x="2514600" y="21272"/>
                  </a:lnTo>
                  <a:lnTo>
                    <a:pt x="2468879" y="9525"/>
                  </a:lnTo>
                  <a:lnTo>
                    <a:pt x="2421889" y="2540"/>
                  </a:lnTo>
                  <a:lnTo>
                    <a:pt x="237331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g3cb2559ebe9_0_66"/>
            <p:cNvSpPr/>
            <p:nvPr/>
          </p:nvSpPr>
          <p:spPr>
            <a:xfrm>
              <a:off x="7995602" y="1894204"/>
              <a:ext cx="2847975" cy="3390900"/>
            </a:xfrm>
            <a:custGeom>
              <a:avLst/>
              <a:gdLst/>
              <a:ahLst/>
              <a:cxnLst/>
              <a:rect l="l" t="t" r="r" b="b"/>
              <a:pathLst>
                <a:path w="2847975" h="3390900" extrusionOk="0">
                  <a:moveTo>
                    <a:pt x="2373312" y="0"/>
                  </a:moveTo>
                  <a:lnTo>
                    <a:pt x="474662" y="0"/>
                  </a:lnTo>
                  <a:lnTo>
                    <a:pt x="426084" y="2540"/>
                  </a:lnTo>
                  <a:lnTo>
                    <a:pt x="379094" y="9525"/>
                  </a:lnTo>
                  <a:lnTo>
                    <a:pt x="333375" y="21272"/>
                  </a:lnTo>
                  <a:lnTo>
                    <a:pt x="289877" y="37465"/>
                  </a:lnTo>
                  <a:lnTo>
                    <a:pt x="248284" y="57150"/>
                  </a:lnTo>
                  <a:lnTo>
                    <a:pt x="209232" y="80962"/>
                  </a:lnTo>
                  <a:lnTo>
                    <a:pt x="172719" y="108267"/>
                  </a:lnTo>
                  <a:lnTo>
                    <a:pt x="139064" y="139065"/>
                  </a:lnTo>
                  <a:lnTo>
                    <a:pt x="108267" y="172720"/>
                  </a:lnTo>
                  <a:lnTo>
                    <a:pt x="80962" y="209232"/>
                  </a:lnTo>
                  <a:lnTo>
                    <a:pt x="57150" y="248602"/>
                  </a:lnTo>
                  <a:lnTo>
                    <a:pt x="37147" y="289877"/>
                  </a:lnTo>
                  <a:lnTo>
                    <a:pt x="21272" y="333692"/>
                  </a:lnTo>
                  <a:lnTo>
                    <a:pt x="9525" y="379095"/>
                  </a:lnTo>
                  <a:lnTo>
                    <a:pt x="2539" y="426085"/>
                  </a:lnTo>
                  <a:lnTo>
                    <a:pt x="0" y="474662"/>
                  </a:lnTo>
                  <a:lnTo>
                    <a:pt x="0" y="2916237"/>
                  </a:lnTo>
                  <a:lnTo>
                    <a:pt x="2539" y="2964815"/>
                  </a:lnTo>
                  <a:lnTo>
                    <a:pt x="9525" y="3011805"/>
                  </a:lnTo>
                  <a:lnTo>
                    <a:pt x="21272" y="3057525"/>
                  </a:lnTo>
                  <a:lnTo>
                    <a:pt x="37147" y="3101022"/>
                  </a:lnTo>
                  <a:lnTo>
                    <a:pt x="57150" y="3142615"/>
                  </a:lnTo>
                  <a:lnTo>
                    <a:pt x="80962" y="3181667"/>
                  </a:lnTo>
                  <a:lnTo>
                    <a:pt x="108267" y="3218180"/>
                  </a:lnTo>
                  <a:lnTo>
                    <a:pt x="139064" y="3251835"/>
                  </a:lnTo>
                  <a:lnTo>
                    <a:pt x="172719" y="3282632"/>
                  </a:lnTo>
                  <a:lnTo>
                    <a:pt x="209232" y="3309937"/>
                  </a:lnTo>
                  <a:lnTo>
                    <a:pt x="248284" y="3333750"/>
                  </a:lnTo>
                  <a:lnTo>
                    <a:pt x="289877" y="3353752"/>
                  </a:lnTo>
                  <a:lnTo>
                    <a:pt x="333375" y="3369627"/>
                  </a:lnTo>
                  <a:lnTo>
                    <a:pt x="379094" y="3381375"/>
                  </a:lnTo>
                  <a:lnTo>
                    <a:pt x="426084" y="3388360"/>
                  </a:lnTo>
                  <a:lnTo>
                    <a:pt x="474662" y="3390900"/>
                  </a:lnTo>
                  <a:lnTo>
                    <a:pt x="2373312" y="3390900"/>
                  </a:lnTo>
                  <a:lnTo>
                    <a:pt x="2421889" y="3388360"/>
                  </a:lnTo>
                  <a:lnTo>
                    <a:pt x="2468879" y="3381375"/>
                  </a:lnTo>
                  <a:lnTo>
                    <a:pt x="2514600" y="3369627"/>
                  </a:lnTo>
                  <a:lnTo>
                    <a:pt x="2558097" y="3353752"/>
                  </a:lnTo>
                  <a:lnTo>
                    <a:pt x="2599689" y="3333750"/>
                  </a:lnTo>
                  <a:lnTo>
                    <a:pt x="2638742" y="3309937"/>
                  </a:lnTo>
                  <a:lnTo>
                    <a:pt x="2675254" y="3282632"/>
                  </a:lnTo>
                  <a:lnTo>
                    <a:pt x="2708909" y="3251835"/>
                  </a:lnTo>
                  <a:lnTo>
                    <a:pt x="2739707" y="3218180"/>
                  </a:lnTo>
                  <a:lnTo>
                    <a:pt x="2767012" y="3181667"/>
                  </a:lnTo>
                  <a:lnTo>
                    <a:pt x="2790825" y="3142615"/>
                  </a:lnTo>
                  <a:lnTo>
                    <a:pt x="2810827" y="3101022"/>
                  </a:lnTo>
                  <a:lnTo>
                    <a:pt x="2826702" y="3057525"/>
                  </a:lnTo>
                  <a:lnTo>
                    <a:pt x="2838450" y="3011805"/>
                  </a:lnTo>
                  <a:lnTo>
                    <a:pt x="2845434" y="2964815"/>
                  </a:lnTo>
                  <a:lnTo>
                    <a:pt x="2847975" y="2916237"/>
                  </a:lnTo>
                  <a:lnTo>
                    <a:pt x="2847975" y="474662"/>
                  </a:lnTo>
                  <a:lnTo>
                    <a:pt x="2845434" y="426085"/>
                  </a:lnTo>
                  <a:lnTo>
                    <a:pt x="2838450" y="379095"/>
                  </a:lnTo>
                  <a:lnTo>
                    <a:pt x="2826702" y="333692"/>
                  </a:lnTo>
                  <a:lnTo>
                    <a:pt x="2810827" y="289877"/>
                  </a:lnTo>
                  <a:lnTo>
                    <a:pt x="2790825" y="248602"/>
                  </a:lnTo>
                  <a:lnTo>
                    <a:pt x="2767012" y="209232"/>
                  </a:lnTo>
                  <a:lnTo>
                    <a:pt x="2739707" y="172720"/>
                  </a:lnTo>
                  <a:lnTo>
                    <a:pt x="2708909" y="139065"/>
                  </a:lnTo>
                  <a:lnTo>
                    <a:pt x="2675254" y="108267"/>
                  </a:lnTo>
                  <a:lnTo>
                    <a:pt x="2638742" y="80962"/>
                  </a:lnTo>
                  <a:lnTo>
                    <a:pt x="2599689" y="57150"/>
                  </a:lnTo>
                  <a:lnTo>
                    <a:pt x="2558097" y="37465"/>
                  </a:lnTo>
                  <a:lnTo>
                    <a:pt x="2514600" y="21272"/>
                  </a:lnTo>
                  <a:lnTo>
                    <a:pt x="2468879" y="9525"/>
                  </a:lnTo>
                  <a:lnTo>
                    <a:pt x="2421889" y="2540"/>
                  </a:lnTo>
                  <a:lnTo>
                    <a:pt x="2373312" y="0"/>
                  </a:lnTo>
                  <a:close/>
                </a:path>
              </a:pathLst>
            </a:custGeom>
            <a:solidFill>
              <a:srgbClr val="FFB800">
                <a:alpha val="94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g3cb2559ebe9_0_66"/>
            <p:cNvSpPr/>
            <p:nvPr/>
          </p:nvSpPr>
          <p:spPr>
            <a:xfrm>
              <a:off x="7995602" y="1894204"/>
              <a:ext cx="2847975" cy="3390900"/>
            </a:xfrm>
            <a:custGeom>
              <a:avLst/>
              <a:gdLst/>
              <a:ahLst/>
              <a:cxnLst/>
              <a:rect l="l" t="t" r="r" b="b"/>
              <a:pathLst>
                <a:path w="2847975" h="3390900" extrusionOk="0">
                  <a:moveTo>
                    <a:pt x="0" y="474662"/>
                  </a:moveTo>
                  <a:lnTo>
                    <a:pt x="2539" y="426085"/>
                  </a:lnTo>
                  <a:lnTo>
                    <a:pt x="9525" y="379095"/>
                  </a:lnTo>
                  <a:lnTo>
                    <a:pt x="21272" y="333692"/>
                  </a:lnTo>
                  <a:lnTo>
                    <a:pt x="37147" y="289877"/>
                  </a:lnTo>
                  <a:lnTo>
                    <a:pt x="57150" y="248602"/>
                  </a:lnTo>
                  <a:lnTo>
                    <a:pt x="80962" y="209232"/>
                  </a:lnTo>
                  <a:lnTo>
                    <a:pt x="108267" y="172720"/>
                  </a:lnTo>
                  <a:lnTo>
                    <a:pt x="139064" y="139065"/>
                  </a:lnTo>
                  <a:lnTo>
                    <a:pt x="172719" y="108267"/>
                  </a:lnTo>
                  <a:lnTo>
                    <a:pt x="209232" y="80962"/>
                  </a:lnTo>
                  <a:lnTo>
                    <a:pt x="248284" y="57150"/>
                  </a:lnTo>
                  <a:lnTo>
                    <a:pt x="289877" y="37465"/>
                  </a:lnTo>
                  <a:lnTo>
                    <a:pt x="333375" y="21272"/>
                  </a:lnTo>
                  <a:lnTo>
                    <a:pt x="379094" y="9525"/>
                  </a:lnTo>
                  <a:lnTo>
                    <a:pt x="426084" y="2540"/>
                  </a:lnTo>
                  <a:lnTo>
                    <a:pt x="474662" y="0"/>
                  </a:lnTo>
                  <a:lnTo>
                    <a:pt x="2373312" y="0"/>
                  </a:lnTo>
                  <a:lnTo>
                    <a:pt x="2421889" y="2540"/>
                  </a:lnTo>
                  <a:lnTo>
                    <a:pt x="2468879" y="9525"/>
                  </a:lnTo>
                  <a:lnTo>
                    <a:pt x="2514600" y="21272"/>
                  </a:lnTo>
                  <a:lnTo>
                    <a:pt x="2558097" y="37465"/>
                  </a:lnTo>
                  <a:lnTo>
                    <a:pt x="2599689" y="57150"/>
                  </a:lnTo>
                  <a:lnTo>
                    <a:pt x="2638742" y="80962"/>
                  </a:lnTo>
                  <a:lnTo>
                    <a:pt x="2675254" y="108267"/>
                  </a:lnTo>
                  <a:lnTo>
                    <a:pt x="2708909" y="139065"/>
                  </a:lnTo>
                  <a:lnTo>
                    <a:pt x="2739707" y="172720"/>
                  </a:lnTo>
                  <a:lnTo>
                    <a:pt x="2767012" y="209232"/>
                  </a:lnTo>
                  <a:lnTo>
                    <a:pt x="2790825" y="248602"/>
                  </a:lnTo>
                  <a:lnTo>
                    <a:pt x="2810827" y="289877"/>
                  </a:lnTo>
                  <a:lnTo>
                    <a:pt x="2826702" y="333692"/>
                  </a:lnTo>
                  <a:lnTo>
                    <a:pt x="2838450" y="379095"/>
                  </a:lnTo>
                  <a:lnTo>
                    <a:pt x="2845434" y="426085"/>
                  </a:lnTo>
                  <a:lnTo>
                    <a:pt x="2847975" y="474662"/>
                  </a:lnTo>
                  <a:lnTo>
                    <a:pt x="2847975" y="2916237"/>
                  </a:lnTo>
                  <a:lnTo>
                    <a:pt x="2845434" y="2964815"/>
                  </a:lnTo>
                  <a:lnTo>
                    <a:pt x="2838450" y="3011805"/>
                  </a:lnTo>
                  <a:lnTo>
                    <a:pt x="2826702" y="3057525"/>
                  </a:lnTo>
                  <a:lnTo>
                    <a:pt x="2810827" y="3101022"/>
                  </a:lnTo>
                  <a:lnTo>
                    <a:pt x="2790825" y="3142615"/>
                  </a:lnTo>
                  <a:lnTo>
                    <a:pt x="2767012" y="3181667"/>
                  </a:lnTo>
                  <a:lnTo>
                    <a:pt x="2739707" y="3218180"/>
                  </a:lnTo>
                  <a:lnTo>
                    <a:pt x="2708909" y="3251835"/>
                  </a:lnTo>
                  <a:lnTo>
                    <a:pt x="2675254" y="3282632"/>
                  </a:lnTo>
                  <a:lnTo>
                    <a:pt x="2638742" y="3309937"/>
                  </a:lnTo>
                  <a:lnTo>
                    <a:pt x="2599689" y="3333750"/>
                  </a:lnTo>
                  <a:lnTo>
                    <a:pt x="2558097" y="3353752"/>
                  </a:lnTo>
                  <a:lnTo>
                    <a:pt x="2514600" y="3369627"/>
                  </a:lnTo>
                  <a:lnTo>
                    <a:pt x="2468879" y="3381375"/>
                  </a:lnTo>
                  <a:lnTo>
                    <a:pt x="2421889" y="3388360"/>
                  </a:lnTo>
                  <a:lnTo>
                    <a:pt x="2373312" y="3390900"/>
                  </a:lnTo>
                  <a:lnTo>
                    <a:pt x="474662" y="3390900"/>
                  </a:lnTo>
                  <a:lnTo>
                    <a:pt x="426084" y="3388360"/>
                  </a:lnTo>
                  <a:lnTo>
                    <a:pt x="379094" y="3381375"/>
                  </a:lnTo>
                  <a:lnTo>
                    <a:pt x="333375" y="3369627"/>
                  </a:lnTo>
                  <a:lnTo>
                    <a:pt x="289877" y="3353752"/>
                  </a:lnTo>
                  <a:lnTo>
                    <a:pt x="248284" y="3333750"/>
                  </a:lnTo>
                  <a:lnTo>
                    <a:pt x="209232" y="3309937"/>
                  </a:lnTo>
                  <a:lnTo>
                    <a:pt x="172719" y="3282632"/>
                  </a:lnTo>
                  <a:lnTo>
                    <a:pt x="139064" y="3251835"/>
                  </a:lnTo>
                  <a:lnTo>
                    <a:pt x="108267" y="3218180"/>
                  </a:lnTo>
                  <a:lnTo>
                    <a:pt x="80962" y="3181667"/>
                  </a:lnTo>
                  <a:lnTo>
                    <a:pt x="57150" y="3142615"/>
                  </a:lnTo>
                  <a:lnTo>
                    <a:pt x="37147" y="3101022"/>
                  </a:lnTo>
                  <a:lnTo>
                    <a:pt x="21272" y="3057525"/>
                  </a:lnTo>
                  <a:lnTo>
                    <a:pt x="9525" y="3011805"/>
                  </a:lnTo>
                  <a:lnTo>
                    <a:pt x="2539"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2" name="Google Shape;222;g3cb2559ebe9_0_66"/>
            <p:cNvPicPr preferRelativeResize="0"/>
            <p:nvPr/>
          </p:nvPicPr>
          <p:blipFill rotWithShape="1">
            <a:blip r:embed="rId3">
              <a:alphaModFix/>
            </a:blip>
            <a:srcRect/>
            <a:stretch/>
          </p:blipFill>
          <p:spPr>
            <a:xfrm>
              <a:off x="9076690" y="3303587"/>
              <a:ext cx="154940" cy="151764"/>
            </a:xfrm>
            <a:prstGeom prst="rect">
              <a:avLst/>
            </a:prstGeom>
            <a:noFill/>
            <a:ln>
              <a:noFill/>
            </a:ln>
          </p:spPr>
        </p:pic>
        <p:pic>
          <p:nvPicPr>
            <p:cNvPr id="223" name="Google Shape;223;g3cb2559ebe9_0_66"/>
            <p:cNvPicPr preferRelativeResize="0"/>
            <p:nvPr/>
          </p:nvPicPr>
          <p:blipFill rotWithShape="1">
            <a:blip r:embed="rId4">
              <a:alphaModFix/>
            </a:blip>
            <a:srcRect/>
            <a:stretch/>
          </p:blipFill>
          <p:spPr>
            <a:xfrm>
              <a:off x="9599295" y="3003232"/>
              <a:ext cx="152082" cy="154939"/>
            </a:xfrm>
            <a:prstGeom prst="rect">
              <a:avLst/>
            </a:prstGeom>
            <a:noFill/>
            <a:ln>
              <a:noFill/>
            </a:ln>
          </p:spPr>
        </p:pic>
        <p:pic>
          <p:nvPicPr>
            <p:cNvPr id="224" name="Google Shape;224;g3cb2559ebe9_0_66"/>
            <p:cNvPicPr preferRelativeResize="0"/>
            <p:nvPr/>
          </p:nvPicPr>
          <p:blipFill rotWithShape="1">
            <a:blip r:embed="rId5">
              <a:alphaModFix/>
            </a:blip>
            <a:srcRect/>
            <a:stretch/>
          </p:blipFill>
          <p:spPr>
            <a:xfrm>
              <a:off x="9337992" y="3446462"/>
              <a:ext cx="152082" cy="151764"/>
            </a:xfrm>
            <a:prstGeom prst="rect">
              <a:avLst/>
            </a:prstGeom>
            <a:noFill/>
            <a:ln>
              <a:noFill/>
            </a:ln>
          </p:spPr>
        </p:pic>
        <p:pic>
          <p:nvPicPr>
            <p:cNvPr id="225" name="Google Shape;225;g3cb2559ebe9_0_66"/>
            <p:cNvPicPr preferRelativeResize="0"/>
            <p:nvPr/>
          </p:nvPicPr>
          <p:blipFill rotWithShape="1">
            <a:blip r:embed="rId6">
              <a:alphaModFix/>
            </a:blip>
            <a:srcRect/>
            <a:stretch/>
          </p:blipFill>
          <p:spPr>
            <a:xfrm>
              <a:off x="9076690" y="3003232"/>
              <a:ext cx="154940" cy="154939"/>
            </a:xfrm>
            <a:prstGeom prst="rect">
              <a:avLst/>
            </a:prstGeom>
            <a:noFill/>
            <a:ln>
              <a:noFill/>
            </a:ln>
          </p:spPr>
        </p:pic>
        <p:pic>
          <p:nvPicPr>
            <p:cNvPr id="226" name="Google Shape;226;g3cb2559ebe9_0_66"/>
            <p:cNvPicPr preferRelativeResize="0"/>
            <p:nvPr/>
          </p:nvPicPr>
          <p:blipFill rotWithShape="1">
            <a:blip r:embed="rId7">
              <a:alphaModFix/>
            </a:blip>
            <a:srcRect/>
            <a:stretch/>
          </p:blipFill>
          <p:spPr>
            <a:xfrm>
              <a:off x="9337992" y="2860357"/>
              <a:ext cx="154940" cy="151764"/>
            </a:xfrm>
            <a:prstGeom prst="rect">
              <a:avLst/>
            </a:prstGeom>
            <a:noFill/>
            <a:ln>
              <a:noFill/>
            </a:ln>
          </p:spPr>
        </p:pic>
        <p:pic>
          <p:nvPicPr>
            <p:cNvPr id="227" name="Google Shape;227;g3cb2559ebe9_0_66"/>
            <p:cNvPicPr preferRelativeResize="0"/>
            <p:nvPr/>
          </p:nvPicPr>
          <p:blipFill rotWithShape="1">
            <a:blip r:embed="rId8">
              <a:alphaModFix/>
            </a:blip>
            <a:srcRect/>
            <a:stretch/>
          </p:blipFill>
          <p:spPr>
            <a:xfrm>
              <a:off x="9599295" y="3297555"/>
              <a:ext cx="152082" cy="151764"/>
            </a:xfrm>
            <a:prstGeom prst="rect">
              <a:avLst/>
            </a:prstGeom>
            <a:noFill/>
            <a:ln>
              <a:noFill/>
            </a:ln>
          </p:spPr>
        </p:pic>
        <p:sp>
          <p:nvSpPr>
            <p:cNvPr id="228" name="Google Shape;228;g3cb2559ebe9_0_66"/>
            <p:cNvSpPr/>
            <p:nvPr/>
          </p:nvSpPr>
          <p:spPr>
            <a:xfrm>
              <a:off x="8953817" y="2855277"/>
              <a:ext cx="923290" cy="892810"/>
            </a:xfrm>
            <a:custGeom>
              <a:avLst/>
              <a:gdLst/>
              <a:ahLst/>
              <a:cxnLst/>
              <a:rect l="l" t="t" r="r" b="b"/>
              <a:pathLst>
                <a:path w="923290" h="892810" extrusionOk="0">
                  <a:moveTo>
                    <a:pt x="309245" y="577850"/>
                  </a:moveTo>
                  <a:lnTo>
                    <a:pt x="267335" y="577850"/>
                  </a:lnTo>
                  <a:lnTo>
                    <a:pt x="382270" y="643889"/>
                  </a:lnTo>
                  <a:lnTo>
                    <a:pt x="379412" y="675639"/>
                  </a:lnTo>
                  <a:lnTo>
                    <a:pt x="388937" y="707389"/>
                  </a:lnTo>
                  <a:lnTo>
                    <a:pt x="409257" y="732789"/>
                  </a:lnTo>
                  <a:lnTo>
                    <a:pt x="438467" y="746760"/>
                  </a:lnTo>
                  <a:lnTo>
                    <a:pt x="447357" y="749300"/>
                  </a:lnTo>
                  <a:lnTo>
                    <a:pt x="452120" y="749300"/>
                  </a:lnTo>
                  <a:lnTo>
                    <a:pt x="452120" y="892810"/>
                  </a:lnTo>
                  <a:lnTo>
                    <a:pt x="473075" y="892810"/>
                  </a:lnTo>
                  <a:lnTo>
                    <a:pt x="473075" y="749300"/>
                  </a:lnTo>
                  <a:lnTo>
                    <a:pt x="504190" y="739139"/>
                  </a:lnTo>
                  <a:lnTo>
                    <a:pt x="515620" y="730250"/>
                  </a:lnTo>
                  <a:lnTo>
                    <a:pt x="462597" y="730250"/>
                  </a:lnTo>
                  <a:lnTo>
                    <a:pt x="438150" y="723900"/>
                  </a:lnTo>
                  <a:lnTo>
                    <a:pt x="418147" y="711200"/>
                  </a:lnTo>
                  <a:lnTo>
                    <a:pt x="404812" y="692150"/>
                  </a:lnTo>
                  <a:lnTo>
                    <a:pt x="399732" y="666750"/>
                  </a:lnTo>
                  <a:lnTo>
                    <a:pt x="404812" y="643889"/>
                  </a:lnTo>
                  <a:lnTo>
                    <a:pt x="417195" y="624839"/>
                  </a:lnTo>
                  <a:lnTo>
                    <a:pt x="390842" y="624839"/>
                  </a:lnTo>
                  <a:lnTo>
                    <a:pt x="309245" y="577850"/>
                  </a:lnTo>
                  <a:close/>
                </a:path>
                <a:path w="923290" h="892810" extrusionOk="0">
                  <a:moveTo>
                    <a:pt x="516572" y="605789"/>
                  </a:moveTo>
                  <a:lnTo>
                    <a:pt x="462597" y="605789"/>
                  </a:lnTo>
                  <a:lnTo>
                    <a:pt x="486727" y="609600"/>
                  </a:lnTo>
                  <a:lnTo>
                    <a:pt x="506729" y="622300"/>
                  </a:lnTo>
                  <a:lnTo>
                    <a:pt x="520382" y="643889"/>
                  </a:lnTo>
                  <a:lnTo>
                    <a:pt x="525145" y="666750"/>
                  </a:lnTo>
                  <a:lnTo>
                    <a:pt x="520382" y="692150"/>
                  </a:lnTo>
                  <a:lnTo>
                    <a:pt x="506729" y="711200"/>
                  </a:lnTo>
                  <a:lnTo>
                    <a:pt x="486727" y="723900"/>
                  </a:lnTo>
                  <a:lnTo>
                    <a:pt x="462597" y="730250"/>
                  </a:lnTo>
                  <a:lnTo>
                    <a:pt x="515620" y="730250"/>
                  </a:lnTo>
                  <a:lnTo>
                    <a:pt x="528320" y="717550"/>
                  </a:lnTo>
                  <a:lnTo>
                    <a:pt x="542925" y="689610"/>
                  </a:lnTo>
                  <a:lnTo>
                    <a:pt x="545465" y="656589"/>
                  </a:lnTo>
                  <a:lnTo>
                    <a:pt x="544829" y="651510"/>
                  </a:lnTo>
                  <a:lnTo>
                    <a:pt x="542607" y="643889"/>
                  </a:lnTo>
                  <a:lnTo>
                    <a:pt x="575945" y="624839"/>
                  </a:lnTo>
                  <a:lnTo>
                    <a:pt x="534035" y="624839"/>
                  </a:lnTo>
                  <a:lnTo>
                    <a:pt x="516572" y="605789"/>
                  </a:lnTo>
                  <a:close/>
                </a:path>
                <a:path w="923290" h="892810" extrusionOk="0">
                  <a:moveTo>
                    <a:pt x="210820" y="142239"/>
                  </a:moveTo>
                  <a:lnTo>
                    <a:pt x="179070" y="146050"/>
                  </a:lnTo>
                  <a:lnTo>
                    <a:pt x="149542" y="161289"/>
                  </a:lnTo>
                  <a:lnTo>
                    <a:pt x="128587" y="186689"/>
                  </a:lnTo>
                  <a:lnTo>
                    <a:pt x="119379" y="218439"/>
                  </a:lnTo>
                  <a:lnTo>
                    <a:pt x="122237" y="250189"/>
                  </a:lnTo>
                  <a:lnTo>
                    <a:pt x="148272" y="288289"/>
                  </a:lnTo>
                  <a:lnTo>
                    <a:pt x="189865" y="307339"/>
                  </a:lnTo>
                  <a:lnTo>
                    <a:pt x="189865" y="440689"/>
                  </a:lnTo>
                  <a:lnTo>
                    <a:pt x="158750" y="453389"/>
                  </a:lnTo>
                  <a:lnTo>
                    <a:pt x="135254" y="473710"/>
                  </a:lnTo>
                  <a:lnTo>
                    <a:pt x="121602" y="504189"/>
                  </a:lnTo>
                  <a:lnTo>
                    <a:pt x="120015" y="535939"/>
                  </a:lnTo>
                  <a:lnTo>
                    <a:pt x="120967" y="543560"/>
                  </a:lnTo>
                  <a:lnTo>
                    <a:pt x="123190" y="552450"/>
                  </a:lnTo>
                  <a:lnTo>
                    <a:pt x="126682" y="558800"/>
                  </a:lnTo>
                  <a:lnTo>
                    <a:pt x="6667" y="628650"/>
                  </a:lnTo>
                  <a:lnTo>
                    <a:pt x="1904" y="631189"/>
                  </a:lnTo>
                  <a:lnTo>
                    <a:pt x="0" y="637539"/>
                  </a:lnTo>
                  <a:lnTo>
                    <a:pt x="5715" y="647700"/>
                  </a:lnTo>
                  <a:lnTo>
                    <a:pt x="12065" y="647700"/>
                  </a:lnTo>
                  <a:lnTo>
                    <a:pt x="17145" y="645160"/>
                  </a:lnTo>
                  <a:lnTo>
                    <a:pt x="137477" y="575310"/>
                  </a:lnTo>
                  <a:lnTo>
                    <a:pt x="169227" y="575310"/>
                  </a:lnTo>
                  <a:lnTo>
                    <a:pt x="158115" y="567689"/>
                  </a:lnTo>
                  <a:lnTo>
                    <a:pt x="144779" y="548639"/>
                  </a:lnTo>
                  <a:lnTo>
                    <a:pt x="140017" y="523239"/>
                  </a:lnTo>
                  <a:lnTo>
                    <a:pt x="144779" y="499110"/>
                  </a:lnTo>
                  <a:lnTo>
                    <a:pt x="158115" y="478789"/>
                  </a:lnTo>
                  <a:lnTo>
                    <a:pt x="178117" y="466089"/>
                  </a:lnTo>
                  <a:lnTo>
                    <a:pt x="202565" y="461010"/>
                  </a:lnTo>
                  <a:lnTo>
                    <a:pt x="255904" y="461010"/>
                  </a:lnTo>
                  <a:lnTo>
                    <a:pt x="238125" y="448310"/>
                  </a:lnTo>
                  <a:lnTo>
                    <a:pt x="224790" y="444500"/>
                  </a:lnTo>
                  <a:lnTo>
                    <a:pt x="210502" y="440689"/>
                  </a:lnTo>
                  <a:lnTo>
                    <a:pt x="210502" y="308610"/>
                  </a:lnTo>
                  <a:lnTo>
                    <a:pt x="242252" y="298450"/>
                  </a:lnTo>
                  <a:lnTo>
                    <a:pt x="254635" y="288289"/>
                  </a:lnTo>
                  <a:lnTo>
                    <a:pt x="202565" y="288289"/>
                  </a:lnTo>
                  <a:lnTo>
                    <a:pt x="178117" y="283210"/>
                  </a:lnTo>
                  <a:lnTo>
                    <a:pt x="158432" y="269239"/>
                  </a:lnTo>
                  <a:lnTo>
                    <a:pt x="144779" y="250189"/>
                  </a:lnTo>
                  <a:lnTo>
                    <a:pt x="140017" y="224789"/>
                  </a:lnTo>
                  <a:lnTo>
                    <a:pt x="144779" y="200660"/>
                  </a:lnTo>
                  <a:lnTo>
                    <a:pt x="158115" y="180339"/>
                  </a:lnTo>
                  <a:lnTo>
                    <a:pt x="178117" y="167639"/>
                  </a:lnTo>
                  <a:lnTo>
                    <a:pt x="202565" y="162560"/>
                  </a:lnTo>
                  <a:lnTo>
                    <a:pt x="255270" y="162560"/>
                  </a:lnTo>
                  <a:lnTo>
                    <a:pt x="241617" y="152400"/>
                  </a:lnTo>
                  <a:lnTo>
                    <a:pt x="210820" y="142239"/>
                  </a:lnTo>
                  <a:close/>
                </a:path>
                <a:path w="923290" h="892810" extrusionOk="0">
                  <a:moveTo>
                    <a:pt x="451167" y="584200"/>
                  </a:moveTo>
                  <a:lnTo>
                    <a:pt x="411162" y="600710"/>
                  </a:lnTo>
                  <a:lnTo>
                    <a:pt x="390842" y="624839"/>
                  </a:lnTo>
                  <a:lnTo>
                    <a:pt x="417195" y="624839"/>
                  </a:lnTo>
                  <a:lnTo>
                    <a:pt x="418147" y="622300"/>
                  </a:lnTo>
                  <a:lnTo>
                    <a:pt x="438150" y="609600"/>
                  </a:lnTo>
                  <a:lnTo>
                    <a:pt x="462597" y="605789"/>
                  </a:lnTo>
                  <a:lnTo>
                    <a:pt x="516572" y="605789"/>
                  </a:lnTo>
                  <a:lnTo>
                    <a:pt x="511810" y="599439"/>
                  </a:lnTo>
                  <a:lnTo>
                    <a:pt x="482917" y="586739"/>
                  </a:lnTo>
                  <a:lnTo>
                    <a:pt x="451167" y="584200"/>
                  </a:lnTo>
                  <a:close/>
                </a:path>
                <a:path w="923290" h="892810" extrusionOk="0">
                  <a:moveTo>
                    <a:pt x="575310" y="124460"/>
                  </a:moveTo>
                  <a:lnTo>
                    <a:pt x="534035" y="124460"/>
                  </a:lnTo>
                  <a:lnTo>
                    <a:pt x="646429" y="190500"/>
                  </a:lnTo>
                  <a:lnTo>
                    <a:pt x="638810" y="222250"/>
                  </a:lnTo>
                  <a:lnTo>
                    <a:pt x="660082" y="281939"/>
                  </a:lnTo>
                  <a:lnTo>
                    <a:pt x="693420" y="304800"/>
                  </a:lnTo>
                  <a:lnTo>
                    <a:pt x="714375" y="308610"/>
                  </a:lnTo>
                  <a:lnTo>
                    <a:pt x="714375" y="440689"/>
                  </a:lnTo>
                  <a:lnTo>
                    <a:pt x="682625" y="450850"/>
                  </a:lnTo>
                  <a:lnTo>
                    <a:pt x="657860" y="469900"/>
                  </a:lnTo>
                  <a:lnTo>
                    <a:pt x="642620" y="497839"/>
                  </a:lnTo>
                  <a:lnTo>
                    <a:pt x="639127" y="530860"/>
                  </a:lnTo>
                  <a:lnTo>
                    <a:pt x="640079" y="539750"/>
                  </a:lnTo>
                  <a:lnTo>
                    <a:pt x="641667" y="546100"/>
                  </a:lnTo>
                  <a:lnTo>
                    <a:pt x="643890" y="552450"/>
                  </a:lnTo>
                  <a:lnTo>
                    <a:pt x="646429" y="558800"/>
                  </a:lnTo>
                  <a:lnTo>
                    <a:pt x="534035" y="624839"/>
                  </a:lnTo>
                  <a:lnTo>
                    <a:pt x="575945" y="624839"/>
                  </a:lnTo>
                  <a:lnTo>
                    <a:pt x="657542" y="577850"/>
                  </a:lnTo>
                  <a:lnTo>
                    <a:pt x="690562" y="577850"/>
                  </a:lnTo>
                  <a:lnTo>
                    <a:pt x="677862" y="567689"/>
                  </a:lnTo>
                  <a:lnTo>
                    <a:pt x="664527" y="548639"/>
                  </a:lnTo>
                  <a:lnTo>
                    <a:pt x="659447" y="523239"/>
                  </a:lnTo>
                  <a:lnTo>
                    <a:pt x="664527" y="499110"/>
                  </a:lnTo>
                  <a:lnTo>
                    <a:pt x="677862" y="478789"/>
                  </a:lnTo>
                  <a:lnTo>
                    <a:pt x="697865" y="466089"/>
                  </a:lnTo>
                  <a:lnTo>
                    <a:pt x="722312" y="461010"/>
                  </a:lnTo>
                  <a:lnTo>
                    <a:pt x="777557" y="461010"/>
                  </a:lnTo>
                  <a:lnTo>
                    <a:pt x="776287" y="459739"/>
                  </a:lnTo>
                  <a:lnTo>
                    <a:pt x="763904" y="450850"/>
                  </a:lnTo>
                  <a:lnTo>
                    <a:pt x="750252" y="444500"/>
                  </a:lnTo>
                  <a:lnTo>
                    <a:pt x="735329" y="440689"/>
                  </a:lnTo>
                  <a:lnTo>
                    <a:pt x="735329" y="307339"/>
                  </a:lnTo>
                  <a:lnTo>
                    <a:pt x="766445" y="295910"/>
                  </a:lnTo>
                  <a:lnTo>
                    <a:pt x="774700" y="288289"/>
                  </a:lnTo>
                  <a:lnTo>
                    <a:pt x="722312" y="288289"/>
                  </a:lnTo>
                  <a:lnTo>
                    <a:pt x="697865" y="283210"/>
                  </a:lnTo>
                  <a:lnTo>
                    <a:pt x="677862" y="269239"/>
                  </a:lnTo>
                  <a:lnTo>
                    <a:pt x="664527" y="250189"/>
                  </a:lnTo>
                  <a:lnTo>
                    <a:pt x="659447" y="224789"/>
                  </a:lnTo>
                  <a:lnTo>
                    <a:pt x="664527" y="200660"/>
                  </a:lnTo>
                  <a:lnTo>
                    <a:pt x="677862" y="180339"/>
                  </a:lnTo>
                  <a:lnTo>
                    <a:pt x="689927" y="173989"/>
                  </a:lnTo>
                  <a:lnTo>
                    <a:pt x="657542" y="173989"/>
                  </a:lnTo>
                  <a:lnTo>
                    <a:pt x="575310" y="124460"/>
                  </a:lnTo>
                  <a:close/>
                </a:path>
                <a:path w="923290" h="892810" extrusionOk="0">
                  <a:moveTo>
                    <a:pt x="169227" y="575310"/>
                  </a:moveTo>
                  <a:lnTo>
                    <a:pt x="137477" y="575310"/>
                  </a:lnTo>
                  <a:lnTo>
                    <a:pt x="162877" y="596900"/>
                  </a:lnTo>
                  <a:lnTo>
                    <a:pt x="193357" y="607060"/>
                  </a:lnTo>
                  <a:lnTo>
                    <a:pt x="225425" y="605789"/>
                  </a:lnTo>
                  <a:lnTo>
                    <a:pt x="254635" y="590550"/>
                  </a:lnTo>
                  <a:lnTo>
                    <a:pt x="257810" y="586739"/>
                  </a:lnTo>
                  <a:lnTo>
                    <a:pt x="202565" y="586739"/>
                  </a:lnTo>
                  <a:lnTo>
                    <a:pt x="178117" y="581660"/>
                  </a:lnTo>
                  <a:lnTo>
                    <a:pt x="169227" y="575310"/>
                  </a:lnTo>
                  <a:close/>
                </a:path>
                <a:path w="923290" h="892810" extrusionOk="0">
                  <a:moveTo>
                    <a:pt x="690562" y="577850"/>
                  </a:moveTo>
                  <a:lnTo>
                    <a:pt x="657542" y="577850"/>
                  </a:lnTo>
                  <a:lnTo>
                    <a:pt x="683260" y="596900"/>
                  </a:lnTo>
                  <a:lnTo>
                    <a:pt x="714057" y="607060"/>
                  </a:lnTo>
                  <a:lnTo>
                    <a:pt x="745807" y="603250"/>
                  </a:lnTo>
                  <a:lnTo>
                    <a:pt x="775335" y="588010"/>
                  </a:lnTo>
                  <a:lnTo>
                    <a:pt x="776287" y="586739"/>
                  </a:lnTo>
                  <a:lnTo>
                    <a:pt x="722312" y="586739"/>
                  </a:lnTo>
                  <a:lnTo>
                    <a:pt x="697865" y="581660"/>
                  </a:lnTo>
                  <a:lnTo>
                    <a:pt x="690562" y="577850"/>
                  </a:lnTo>
                  <a:close/>
                </a:path>
                <a:path w="923290" h="892810" extrusionOk="0">
                  <a:moveTo>
                    <a:pt x="255904" y="461010"/>
                  </a:moveTo>
                  <a:lnTo>
                    <a:pt x="202565" y="461010"/>
                  </a:lnTo>
                  <a:lnTo>
                    <a:pt x="227012" y="466089"/>
                  </a:lnTo>
                  <a:lnTo>
                    <a:pt x="247015" y="478789"/>
                  </a:lnTo>
                  <a:lnTo>
                    <a:pt x="260350" y="499110"/>
                  </a:lnTo>
                  <a:lnTo>
                    <a:pt x="265112" y="523239"/>
                  </a:lnTo>
                  <a:lnTo>
                    <a:pt x="260350" y="548639"/>
                  </a:lnTo>
                  <a:lnTo>
                    <a:pt x="247015" y="567689"/>
                  </a:lnTo>
                  <a:lnTo>
                    <a:pt x="227012" y="581660"/>
                  </a:lnTo>
                  <a:lnTo>
                    <a:pt x="202565" y="586739"/>
                  </a:lnTo>
                  <a:lnTo>
                    <a:pt x="259397" y="586739"/>
                  </a:lnTo>
                  <a:lnTo>
                    <a:pt x="263525" y="580389"/>
                  </a:lnTo>
                  <a:lnTo>
                    <a:pt x="267335" y="577850"/>
                  </a:lnTo>
                  <a:lnTo>
                    <a:pt x="309245" y="577850"/>
                  </a:lnTo>
                  <a:lnTo>
                    <a:pt x="278129" y="558800"/>
                  </a:lnTo>
                  <a:lnTo>
                    <a:pt x="286067" y="527050"/>
                  </a:lnTo>
                  <a:lnTo>
                    <a:pt x="281304" y="495300"/>
                  </a:lnTo>
                  <a:lnTo>
                    <a:pt x="264795" y="467360"/>
                  </a:lnTo>
                  <a:lnTo>
                    <a:pt x="255904" y="461010"/>
                  </a:lnTo>
                  <a:close/>
                </a:path>
                <a:path w="923290" h="892810" extrusionOk="0">
                  <a:moveTo>
                    <a:pt x="777557" y="461010"/>
                  </a:moveTo>
                  <a:lnTo>
                    <a:pt x="722312" y="461010"/>
                  </a:lnTo>
                  <a:lnTo>
                    <a:pt x="746760" y="466089"/>
                  </a:lnTo>
                  <a:lnTo>
                    <a:pt x="766445" y="478789"/>
                  </a:lnTo>
                  <a:lnTo>
                    <a:pt x="780097" y="499110"/>
                  </a:lnTo>
                  <a:lnTo>
                    <a:pt x="784860" y="523239"/>
                  </a:lnTo>
                  <a:lnTo>
                    <a:pt x="780097" y="548639"/>
                  </a:lnTo>
                  <a:lnTo>
                    <a:pt x="766445" y="567689"/>
                  </a:lnTo>
                  <a:lnTo>
                    <a:pt x="746760" y="581660"/>
                  </a:lnTo>
                  <a:lnTo>
                    <a:pt x="722312" y="586739"/>
                  </a:lnTo>
                  <a:lnTo>
                    <a:pt x="776287" y="586739"/>
                  </a:lnTo>
                  <a:lnTo>
                    <a:pt x="796290" y="562610"/>
                  </a:lnTo>
                  <a:lnTo>
                    <a:pt x="805497" y="533400"/>
                  </a:lnTo>
                  <a:lnTo>
                    <a:pt x="802640" y="501650"/>
                  </a:lnTo>
                  <a:lnTo>
                    <a:pt x="787082" y="472439"/>
                  </a:lnTo>
                  <a:lnTo>
                    <a:pt x="777557" y="461010"/>
                  </a:lnTo>
                  <a:close/>
                </a:path>
                <a:path w="923290" h="892810" extrusionOk="0">
                  <a:moveTo>
                    <a:pt x="255270" y="162560"/>
                  </a:moveTo>
                  <a:lnTo>
                    <a:pt x="202565" y="162560"/>
                  </a:lnTo>
                  <a:lnTo>
                    <a:pt x="227012" y="167639"/>
                  </a:lnTo>
                  <a:lnTo>
                    <a:pt x="247015" y="180339"/>
                  </a:lnTo>
                  <a:lnTo>
                    <a:pt x="260350" y="200660"/>
                  </a:lnTo>
                  <a:lnTo>
                    <a:pt x="265112" y="224789"/>
                  </a:lnTo>
                  <a:lnTo>
                    <a:pt x="260350" y="250189"/>
                  </a:lnTo>
                  <a:lnTo>
                    <a:pt x="247015" y="269239"/>
                  </a:lnTo>
                  <a:lnTo>
                    <a:pt x="227012" y="283210"/>
                  </a:lnTo>
                  <a:lnTo>
                    <a:pt x="202565" y="288289"/>
                  </a:lnTo>
                  <a:lnTo>
                    <a:pt x="254635" y="288289"/>
                  </a:lnTo>
                  <a:lnTo>
                    <a:pt x="267017" y="279400"/>
                  </a:lnTo>
                  <a:lnTo>
                    <a:pt x="282257" y="250189"/>
                  </a:lnTo>
                  <a:lnTo>
                    <a:pt x="285750" y="218439"/>
                  </a:lnTo>
                  <a:lnTo>
                    <a:pt x="284797" y="212089"/>
                  </a:lnTo>
                  <a:lnTo>
                    <a:pt x="283210" y="203200"/>
                  </a:lnTo>
                  <a:lnTo>
                    <a:pt x="280987" y="196850"/>
                  </a:lnTo>
                  <a:lnTo>
                    <a:pt x="278129" y="190500"/>
                  </a:lnTo>
                  <a:lnTo>
                    <a:pt x="308610" y="173989"/>
                  </a:lnTo>
                  <a:lnTo>
                    <a:pt x="267335" y="173989"/>
                  </a:lnTo>
                  <a:lnTo>
                    <a:pt x="255270" y="162560"/>
                  </a:lnTo>
                  <a:close/>
                </a:path>
                <a:path w="923290" h="892810" extrusionOk="0">
                  <a:moveTo>
                    <a:pt x="775335" y="162560"/>
                  </a:moveTo>
                  <a:lnTo>
                    <a:pt x="722312" y="162560"/>
                  </a:lnTo>
                  <a:lnTo>
                    <a:pt x="746760" y="167639"/>
                  </a:lnTo>
                  <a:lnTo>
                    <a:pt x="766445" y="180339"/>
                  </a:lnTo>
                  <a:lnTo>
                    <a:pt x="780097" y="200660"/>
                  </a:lnTo>
                  <a:lnTo>
                    <a:pt x="784860" y="224789"/>
                  </a:lnTo>
                  <a:lnTo>
                    <a:pt x="780097" y="250189"/>
                  </a:lnTo>
                  <a:lnTo>
                    <a:pt x="766445" y="269239"/>
                  </a:lnTo>
                  <a:lnTo>
                    <a:pt x="746760" y="283210"/>
                  </a:lnTo>
                  <a:lnTo>
                    <a:pt x="722312" y="288289"/>
                  </a:lnTo>
                  <a:lnTo>
                    <a:pt x="774700" y="288289"/>
                  </a:lnTo>
                  <a:lnTo>
                    <a:pt x="789622" y="275589"/>
                  </a:lnTo>
                  <a:lnTo>
                    <a:pt x="803275" y="245110"/>
                  </a:lnTo>
                  <a:lnTo>
                    <a:pt x="804862" y="212089"/>
                  </a:lnTo>
                  <a:lnTo>
                    <a:pt x="803910" y="207010"/>
                  </a:lnTo>
                  <a:lnTo>
                    <a:pt x="802322" y="200660"/>
                  </a:lnTo>
                  <a:lnTo>
                    <a:pt x="800100" y="196850"/>
                  </a:lnTo>
                  <a:lnTo>
                    <a:pt x="833120" y="177800"/>
                  </a:lnTo>
                  <a:lnTo>
                    <a:pt x="790257" y="177800"/>
                  </a:lnTo>
                  <a:lnTo>
                    <a:pt x="775335" y="162560"/>
                  </a:lnTo>
                  <a:close/>
                </a:path>
                <a:path w="923290" h="892810" extrusionOk="0">
                  <a:moveTo>
                    <a:pt x="917575" y="107950"/>
                  </a:moveTo>
                  <a:lnTo>
                    <a:pt x="911225" y="107950"/>
                  </a:lnTo>
                  <a:lnTo>
                    <a:pt x="790257" y="177800"/>
                  </a:lnTo>
                  <a:lnTo>
                    <a:pt x="833120" y="177800"/>
                  </a:lnTo>
                  <a:lnTo>
                    <a:pt x="916622" y="129539"/>
                  </a:lnTo>
                  <a:lnTo>
                    <a:pt x="921702" y="124460"/>
                  </a:lnTo>
                  <a:lnTo>
                    <a:pt x="923290" y="118110"/>
                  </a:lnTo>
                  <a:lnTo>
                    <a:pt x="917575" y="107950"/>
                  </a:lnTo>
                  <a:close/>
                </a:path>
                <a:path w="923290" h="892810" extrusionOk="0">
                  <a:moveTo>
                    <a:pt x="453390" y="0"/>
                  </a:moveTo>
                  <a:lnTo>
                    <a:pt x="398145" y="29210"/>
                  </a:lnTo>
                  <a:lnTo>
                    <a:pt x="379729" y="69850"/>
                  </a:lnTo>
                  <a:lnTo>
                    <a:pt x="379095" y="82550"/>
                  </a:lnTo>
                  <a:lnTo>
                    <a:pt x="379729" y="95250"/>
                  </a:lnTo>
                  <a:lnTo>
                    <a:pt x="382587" y="105410"/>
                  </a:lnTo>
                  <a:lnTo>
                    <a:pt x="267335" y="173989"/>
                  </a:lnTo>
                  <a:lnTo>
                    <a:pt x="308610" y="173989"/>
                  </a:lnTo>
                  <a:lnTo>
                    <a:pt x="390842" y="124460"/>
                  </a:lnTo>
                  <a:lnTo>
                    <a:pt x="416560" y="124460"/>
                  </a:lnTo>
                  <a:lnTo>
                    <a:pt x="404812" y="107950"/>
                  </a:lnTo>
                  <a:lnTo>
                    <a:pt x="399732" y="82550"/>
                  </a:lnTo>
                  <a:lnTo>
                    <a:pt x="404812" y="59689"/>
                  </a:lnTo>
                  <a:lnTo>
                    <a:pt x="418147" y="38100"/>
                  </a:lnTo>
                  <a:lnTo>
                    <a:pt x="438150" y="25400"/>
                  </a:lnTo>
                  <a:lnTo>
                    <a:pt x="462597" y="19050"/>
                  </a:lnTo>
                  <a:lnTo>
                    <a:pt x="515620" y="19050"/>
                  </a:lnTo>
                  <a:lnTo>
                    <a:pt x="486410" y="2539"/>
                  </a:lnTo>
                  <a:lnTo>
                    <a:pt x="453390" y="0"/>
                  </a:lnTo>
                  <a:close/>
                </a:path>
                <a:path w="923290" h="892810" extrusionOk="0">
                  <a:moveTo>
                    <a:pt x="735965" y="142239"/>
                  </a:moveTo>
                  <a:lnTo>
                    <a:pt x="673735" y="158750"/>
                  </a:lnTo>
                  <a:lnTo>
                    <a:pt x="657542" y="173989"/>
                  </a:lnTo>
                  <a:lnTo>
                    <a:pt x="689927" y="173989"/>
                  </a:lnTo>
                  <a:lnTo>
                    <a:pt x="697865" y="167639"/>
                  </a:lnTo>
                  <a:lnTo>
                    <a:pt x="722312" y="162560"/>
                  </a:lnTo>
                  <a:lnTo>
                    <a:pt x="775335" y="162560"/>
                  </a:lnTo>
                  <a:lnTo>
                    <a:pt x="765810" y="154939"/>
                  </a:lnTo>
                  <a:lnTo>
                    <a:pt x="735965" y="142239"/>
                  </a:lnTo>
                  <a:close/>
                </a:path>
                <a:path w="923290" h="892810" extrusionOk="0">
                  <a:moveTo>
                    <a:pt x="416560" y="124460"/>
                  </a:moveTo>
                  <a:lnTo>
                    <a:pt x="390842" y="124460"/>
                  </a:lnTo>
                  <a:lnTo>
                    <a:pt x="413067" y="149860"/>
                  </a:lnTo>
                  <a:lnTo>
                    <a:pt x="441960" y="162560"/>
                  </a:lnTo>
                  <a:lnTo>
                    <a:pt x="474027" y="165100"/>
                  </a:lnTo>
                  <a:lnTo>
                    <a:pt x="505142" y="154939"/>
                  </a:lnTo>
                  <a:lnTo>
                    <a:pt x="513715" y="148589"/>
                  </a:lnTo>
                  <a:lnTo>
                    <a:pt x="517525" y="146050"/>
                  </a:lnTo>
                  <a:lnTo>
                    <a:pt x="462597" y="146050"/>
                  </a:lnTo>
                  <a:lnTo>
                    <a:pt x="438150" y="139700"/>
                  </a:lnTo>
                  <a:lnTo>
                    <a:pt x="418147" y="127000"/>
                  </a:lnTo>
                  <a:lnTo>
                    <a:pt x="416560" y="124460"/>
                  </a:lnTo>
                  <a:close/>
                </a:path>
                <a:path w="923290" h="892810" extrusionOk="0">
                  <a:moveTo>
                    <a:pt x="516890" y="19050"/>
                  </a:moveTo>
                  <a:lnTo>
                    <a:pt x="462597" y="19050"/>
                  </a:lnTo>
                  <a:lnTo>
                    <a:pt x="486727" y="25400"/>
                  </a:lnTo>
                  <a:lnTo>
                    <a:pt x="506729" y="38100"/>
                  </a:lnTo>
                  <a:lnTo>
                    <a:pt x="520382" y="57150"/>
                  </a:lnTo>
                  <a:lnTo>
                    <a:pt x="525145" y="82550"/>
                  </a:lnTo>
                  <a:lnTo>
                    <a:pt x="520382" y="107950"/>
                  </a:lnTo>
                  <a:lnTo>
                    <a:pt x="506729" y="127000"/>
                  </a:lnTo>
                  <a:lnTo>
                    <a:pt x="486727" y="139700"/>
                  </a:lnTo>
                  <a:lnTo>
                    <a:pt x="462597" y="146050"/>
                  </a:lnTo>
                  <a:lnTo>
                    <a:pt x="517525" y="146050"/>
                  </a:lnTo>
                  <a:lnTo>
                    <a:pt x="521335" y="142239"/>
                  </a:lnTo>
                  <a:lnTo>
                    <a:pt x="528320" y="133350"/>
                  </a:lnTo>
                  <a:lnTo>
                    <a:pt x="534035" y="124460"/>
                  </a:lnTo>
                  <a:lnTo>
                    <a:pt x="575310" y="124460"/>
                  </a:lnTo>
                  <a:lnTo>
                    <a:pt x="542607" y="105410"/>
                  </a:lnTo>
                  <a:lnTo>
                    <a:pt x="545465" y="72389"/>
                  </a:lnTo>
                  <a:lnTo>
                    <a:pt x="535940" y="41910"/>
                  </a:lnTo>
                  <a:lnTo>
                    <a:pt x="516890" y="1905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9" name="Google Shape;229;g3cb2559ebe9_0_66"/>
            <p:cNvPicPr preferRelativeResize="0"/>
            <p:nvPr/>
          </p:nvPicPr>
          <p:blipFill rotWithShape="1">
            <a:blip r:embed="rId9">
              <a:alphaModFix/>
            </a:blip>
            <a:srcRect/>
            <a:stretch/>
          </p:blipFill>
          <p:spPr>
            <a:xfrm>
              <a:off x="7549515" y="6167119"/>
              <a:ext cx="3294062" cy="612140"/>
            </a:xfrm>
            <a:prstGeom prst="rect">
              <a:avLst/>
            </a:prstGeom>
            <a:noFill/>
            <a:ln>
              <a:noFill/>
            </a:ln>
          </p:spPr>
        </p:pic>
      </p:grpSp>
      <p:sp>
        <p:nvSpPr>
          <p:cNvPr id="230" name="Google Shape;230;g3cb2559ebe9_0_66"/>
          <p:cNvSpPr txBox="1">
            <a:spLocks noGrp="1"/>
          </p:cNvSpPr>
          <p:nvPr>
            <p:ph type="title"/>
          </p:nvPr>
        </p:nvSpPr>
        <p:spPr>
          <a:xfrm>
            <a:off x="3703161" y="694690"/>
            <a:ext cx="5135700" cy="406500"/>
          </a:xfrm>
          <a:prstGeom prst="rect">
            <a:avLst/>
          </a:prstGeom>
          <a:noFill/>
          <a:ln>
            <a:noFill/>
          </a:ln>
        </p:spPr>
        <p:txBody>
          <a:bodyPr spcFirstLastPara="1" wrap="square" lIns="0" tIns="36825" rIns="0" bIns="0" anchor="t" anchorCtr="0">
            <a:spAutoFit/>
          </a:bodyPr>
          <a:lstStyle/>
          <a:p>
            <a:pPr marL="2642870" marR="5080" lvl="0" indent="-2630805" algn="l" rtl="0">
              <a:lnSpc>
                <a:spcPct val="115000"/>
              </a:lnSpc>
              <a:spcBef>
                <a:spcPts val="0"/>
              </a:spcBef>
              <a:spcAft>
                <a:spcPts val="0"/>
              </a:spcAft>
              <a:buNone/>
            </a:pPr>
            <a:r>
              <a:rPr lang="en-US">
                <a:solidFill>
                  <a:srgbClr val="FFB800"/>
                </a:solidFill>
              </a:rPr>
              <a:t>CSP	</a:t>
            </a:r>
            <a:r>
              <a:rPr lang="en-US"/>
              <a:t>Πότε-Πού-Πώς</a:t>
            </a:r>
            <a:endParaRPr/>
          </a:p>
        </p:txBody>
      </p:sp>
      <p:sp>
        <p:nvSpPr>
          <p:cNvPr id="231" name="Google Shape;231;g3cb2559ebe9_0_66"/>
          <p:cNvSpPr txBox="1"/>
          <p:nvPr/>
        </p:nvSpPr>
        <p:spPr>
          <a:xfrm>
            <a:off x="9426892" y="2459672"/>
            <a:ext cx="4095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Calibri"/>
                <a:ea typeface="Calibri"/>
                <a:cs typeface="Calibri"/>
                <a:sym typeface="Calibri"/>
              </a:rPr>
              <a:t>ΠΩΣ</a:t>
            </a:r>
            <a:endParaRPr sz="1600">
              <a:solidFill>
                <a:schemeClr val="dk1"/>
              </a:solidFill>
              <a:latin typeface="Calibri"/>
              <a:ea typeface="Calibri"/>
              <a:cs typeface="Calibri"/>
              <a:sym typeface="Calibri"/>
            </a:endParaRPr>
          </a:p>
        </p:txBody>
      </p:sp>
      <p:sp>
        <p:nvSpPr>
          <p:cNvPr id="232" name="Google Shape;232;g3cb2559ebe9_0_66"/>
          <p:cNvSpPr txBox="1"/>
          <p:nvPr/>
        </p:nvSpPr>
        <p:spPr>
          <a:xfrm>
            <a:off x="8973819" y="4095115"/>
            <a:ext cx="11727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Μέθοδος παράδοσης</a:t>
            </a:r>
            <a:endParaRPr sz="900">
              <a:solidFill>
                <a:schemeClr val="dk1"/>
              </a:solidFill>
              <a:latin typeface="Calibri"/>
              <a:ea typeface="Calibri"/>
              <a:cs typeface="Calibri"/>
              <a:sym typeface="Calibri"/>
            </a:endParaRPr>
          </a:p>
        </p:txBody>
      </p:sp>
      <p:sp>
        <p:nvSpPr>
          <p:cNvPr id="233" name="Google Shape;233;g3cb2559ebe9_0_66"/>
          <p:cNvSpPr txBox="1"/>
          <p:nvPr/>
        </p:nvSpPr>
        <p:spPr>
          <a:xfrm>
            <a:off x="311150" y="6227127"/>
            <a:ext cx="5278200" cy="120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b="1">
                <a:solidFill>
                  <a:schemeClr val="dk1"/>
                </a:solidFill>
                <a:latin typeface="Calibri"/>
                <a:ea typeface="Calibri"/>
                <a:cs typeface="Calibri"/>
                <a:sym typeface="Calibri"/>
              </a:rPr>
              <a:t>ΟΝΟΜΑ ΕΚΠΑΙΔΕΥΤΙΚΉΣ ΕΝΌΤΗΤΑΣ CSP: ΠΑΡΊΣΣΙ: ΠΡΌΤΥΠΟ ΠΑΡΟΥΣΊΑΣΗΣ ΠΟΥ ΔΗΜΙΟΥΡΓΉΘΗΚΕ ΑΠΌ ΤΟΥΣ CRISTIANA PARESH</a:t>
            </a:r>
            <a:endParaRPr sz="700">
              <a:solidFill>
                <a:schemeClr val="dk1"/>
              </a:solidFill>
              <a:latin typeface="Calibri"/>
              <a:ea typeface="Calibri"/>
              <a:cs typeface="Calibri"/>
              <a:sym typeface="Calibri"/>
            </a:endParaRPr>
          </a:p>
        </p:txBody>
      </p:sp>
      <p:sp>
        <p:nvSpPr>
          <p:cNvPr id="234" name="Google Shape;234;g3cb2559ebe9_0_66"/>
          <p:cNvSpPr txBox="1"/>
          <p:nvPr/>
        </p:nvSpPr>
        <p:spPr>
          <a:xfrm>
            <a:off x="11241405" y="6376352"/>
            <a:ext cx="75600" cy="1206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5</a:t>
            </a:r>
            <a:endParaRPr sz="700">
              <a:solidFill>
                <a:schemeClr val="dk1"/>
              </a:solidFill>
              <a:latin typeface="Calibri"/>
              <a:ea typeface="Calibri"/>
              <a:cs typeface="Calibri"/>
              <a:sym typeface="Calibri"/>
            </a:endParaRPr>
          </a:p>
        </p:txBody>
      </p:sp>
      <p:pic>
        <p:nvPicPr>
          <p:cNvPr id="235" name="Google Shape;235;g3cb2559ebe9_0_66"/>
          <p:cNvPicPr preferRelativeResize="0"/>
          <p:nvPr/>
        </p:nvPicPr>
        <p:blipFill rotWithShape="1">
          <a:blip r:embed="rId10">
            <a:alphaModFix/>
          </a:blip>
          <a:srcRect/>
          <a:stretch/>
        </p:blipFill>
        <p:spPr>
          <a:xfrm>
            <a:off x="1302385" y="2053907"/>
            <a:ext cx="2879724" cy="3422650"/>
          </a:xfrm>
          <a:prstGeom prst="rect">
            <a:avLst/>
          </a:prstGeom>
          <a:noFill/>
          <a:ln>
            <a:noFill/>
          </a:ln>
        </p:spPr>
      </p:pic>
      <p:sp>
        <p:nvSpPr>
          <p:cNvPr id="236" name="Google Shape;236;g3cb2559ebe9_0_66"/>
          <p:cNvSpPr txBox="1"/>
          <p:nvPr/>
        </p:nvSpPr>
        <p:spPr>
          <a:xfrm>
            <a:off x="2230437" y="2547620"/>
            <a:ext cx="5238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Calibri"/>
                <a:ea typeface="Calibri"/>
                <a:cs typeface="Calibri"/>
                <a:sym typeface="Calibri"/>
              </a:rPr>
              <a:t>ΠΟΤΕ</a:t>
            </a:r>
            <a:endParaRPr sz="1600">
              <a:solidFill>
                <a:schemeClr val="dk1"/>
              </a:solidFill>
              <a:latin typeface="Calibri"/>
              <a:ea typeface="Calibri"/>
              <a:cs typeface="Calibri"/>
              <a:sym typeface="Calibri"/>
            </a:endParaRPr>
          </a:p>
        </p:txBody>
      </p:sp>
      <p:sp>
        <p:nvSpPr>
          <p:cNvPr id="237" name="Google Shape;237;g3cb2559ebe9_0_66"/>
          <p:cNvSpPr txBox="1"/>
          <p:nvPr/>
        </p:nvSpPr>
        <p:spPr>
          <a:xfrm>
            <a:off x="1722754" y="4191952"/>
            <a:ext cx="1310100" cy="1515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Χρονοπρόγραμμα: 2024</a:t>
            </a:r>
            <a:endParaRPr sz="900">
              <a:solidFill>
                <a:schemeClr val="dk1"/>
              </a:solidFill>
              <a:latin typeface="Calibri"/>
              <a:ea typeface="Calibri"/>
              <a:cs typeface="Calibri"/>
              <a:sym typeface="Calibri"/>
            </a:endParaRPr>
          </a:p>
        </p:txBody>
      </p:sp>
      <p:grpSp>
        <p:nvGrpSpPr>
          <p:cNvPr id="238" name="Google Shape;238;g3cb2559ebe9_0_66"/>
          <p:cNvGrpSpPr/>
          <p:nvPr/>
        </p:nvGrpSpPr>
        <p:grpSpPr>
          <a:xfrm>
            <a:off x="4651057" y="2069782"/>
            <a:ext cx="2847975" cy="3390900"/>
            <a:chOff x="4651057" y="2069782"/>
            <a:chExt cx="2847975" cy="3390900"/>
          </a:xfrm>
        </p:grpSpPr>
        <p:sp>
          <p:nvSpPr>
            <p:cNvPr id="239" name="Google Shape;239;g3cb2559ebe9_0_66"/>
            <p:cNvSpPr/>
            <p:nvPr/>
          </p:nvSpPr>
          <p:spPr>
            <a:xfrm>
              <a:off x="4651057" y="2069782"/>
              <a:ext cx="2847975" cy="3390900"/>
            </a:xfrm>
            <a:custGeom>
              <a:avLst/>
              <a:gdLst/>
              <a:ahLst/>
              <a:cxnLst/>
              <a:rect l="l" t="t" r="r" b="b"/>
              <a:pathLst>
                <a:path w="2847975" h="3390900" extrusionOk="0">
                  <a:moveTo>
                    <a:pt x="2373312" y="0"/>
                  </a:moveTo>
                  <a:lnTo>
                    <a:pt x="474662" y="0"/>
                  </a:lnTo>
                  <a:lnTo>
                    <a:pt x="426084" y="2539"/>
                  </a:lnTo>
                  <a:lnTo>
                    <a:pt x="379094" y="9525"/>
                  </a:lnTo>
                  <a:lnTo>
                    <a:pt x="333375" y="21272"/>
                  </a:lnTo>
                  <a:lnTo>
                    <a:pt x="289877" y="37464"/>
                  </a:lnTo>
                  <a:lnTo>
                    <a:pt x="248284" y="57150"/>
                  </a:lnTo>
                  <a:lnTo>
                    <a:pt x="209232" y="80962"/>
                  </a:lnTo>
                  <a:lnTo>
                    <a:pt x="172719" y="108267"/>
                  </a:lnTo>
                  <a:lnTo>
                    <a:pt x="139064" y="139064"/>
                  </a:lnTo>
                  <a:lnTo>
                    <a:pt x="108267" y="172719"/>
                  </a:lnTo>
                  <a:lnTo>
                    <a:pt x="80962" y="209232"/>
                  </a:lnTo>
                  <a:lnTo>
                    <a:pt x="57150" y="248602"/>
                  </a:lnTo>
                  <a:lnTo>
                    <a:pt x="37147" y="289877"/>
                  </a:lnTo>
                  <a:lnTo>
                    <a:pt x="21272" y="333692"/>
                  </a:lnTo>
                  <a:lnTo>
                    <a:pt x="9525" y="379094"/>
                  </a:lnTo>
                  <a:lnTo>
                    <a:pt x="2539" y="426084"/>
                  </a:lnTo>
                  <a:lnTo>
                    <a:pt x="0" y="474662"/>
                  </a:lnTo>
                  <a:lnTo>
                    <a:pt x="0" y="2916237"/>
                  </a:lnTo>
                  <a:lnTo>
                    <a:pt x="2539" y="2964815"/>
                  </a:lnTo>
                  <a:lnTo>
                    <a:pt x="9525" y="3011804"/>
                  </a:lnTo>
                  <a:lnTo>
                    <a:pt x="21272" y="3057524"/>
                  </a:lnTo>
                  <a:lnTo>
                    <a:pt x="37147" y="3101022"/>
                  </a:lnTo>
                  <a:lnTo>
                    <a:pt x="57150" y="3142615"/>
                  </a:lnTo>
                  <a:lnTo>
                    <a:pt x="80962" y="3181667"/>
                  </a:lnTo>
                  <a:lnTo>
                    <a:pt x="108267" y="3218179"/>
                  </a:lnTo>
                  <a:lnTo>
                    <a:pt x="139064" y="3251834"/>
                  </a:lnTo>
                  <a:lnTo>
                    <a:pt x="172719" y="3282632"/>
                  </a:lnTo>
                  <a:lnTo>
                    <a:pt x="209232" y="3309937"/>
                  </a:lnTo>
                  <a:lnTo>
                    <a:pt x="248284" y="3333750"/>
                  </a:lnTo>
                  <a:lnTo>
                    <a:pt x="289877" y="3353752"/>
                  </a:lnTo>
                  <a:lnTo>
                    <a:pt x="333375" y="3369627"/>
                  </a:lnTo>
                  <a:lnTo>
                    <a:pt x="379094" y="3381375"/>
                  </a:lnTo>
                  <a:lnTo>
                    <a:pt x="426084" y="3388359"/>
                  </a:lnTo>
                  <a:lnTo>
                    <a:pt x="474662" y="3390900"/>
                  </a:lnTo>
                  <a:lnTo>
                    <a:pt x="2373312" y="3390900"/>
                  </a:lnTo>
                  <a:lnTo>
                    <a:pt x="2421889" y="3388359"/>
                  </a:lnTo>
                  <a:lnTo>
                    <a:pt x="2468879" y="3381375"/>
                  </a:lnTo>
                  <a:lnTo>
                    <a:pt x="2514282" y="3369627"/>
                  </a:lnTo>
                  <a:lnTo>
                    <a:pt x="2558097" y="3353752"/>
                  </a:lnTo>
                  <a:lnTo>
                    <a:pt x="2599372" y="3333750"/>
                  </a:lnTo>
                  <a:lnTo>
                    <a:pt x="2638742" y="3309937"/>
                  </a:lnTo>
                  <a:lnTo>
                    <a:pt x="2675254" y="3282632"/>
                  </a:lnTo>
                  <a:lnTo>
                    <a:pt x="2708909" y="3251834"/>
                  </a:lnTo>
                  <a:lnTo>
                    <a:pt x="2739707" y="3218179"/>
                  </a:lnTo>
                  <a:lnTo>
                    <a:pt x="2767012" y="3181667"/>
                  </a:lnTo>
                  <a:lnTo>
                    <a:pt x="2790507" y="3142615"/>
                  </a:lnTo>
                  <a:lnTo>
                    <a:pt x="2810509" y="3101022"/>
                  </a:lnTo>
                  <a:lnTo>
                    <a:pt x="2826702" y="3057524"/>
                  </a:lnTo>
                  <a:lnTo>
                    <a:pt x="2838450" y="3011804"/>
                  </a:lnTo>
                  <a:lnTo>
                    <a:pt x="2845434" y="2964815"/>
                  </a:lnTo>
                  <a:lnTo>
                    <a:pt x="2847975" y="2916237"/>
                  </a:lnTo>
                  <a:lnTo>
                    <a:pt x="2847975" y="474662"/>
                  </a:lnTo>
                  <a:lnTo>
                    <a:pt x="2845434" y="426084"/>
                  </a:lnTo>
                  <a:lnTo>
                    <a:pt x="2838450" y="379094"/>
                  </a:lnTo>
                  <a:lnTo>
                    <a:pt x="2826702" y="333692"/>
                  </a:lnTo>
                  <a:lnTo>
                    <a:pt x="2810509" y="289877"/>
                  </a:lnTo>
                  <a:lnTo>
                    <a:pt x="2790507" y="248602"/>
                  </a:lnTo>
                  <a:lnTo>
                    <a:pt x="2767012" y="209232"/>
                  </a:lnTo>
                  <a:lnTo>
                    <a:pt x="2739707" y="172719"/>
                  </a:lnTo>
                  <a:lnTo>
                    <a:pt x="2708909" y="139064"/>
                  </a:lnTo>
                  <a:lnTo>
                    <a:pt x="2675254" y="108267"/>
                  </a:lnTo>
                  <a:lnTo>
                    <a:pt x="2638742" y="80962"/>
                  </a:lnTo>
                  <a:lnTo>
                    <a:pt x="2599372" y="57150"/>
                  </a:lnTo>
                  <a:lnTo>
                    <a:pt x="2558097" y="37464"/>
                  </a:lnTo>
                  <a:lnTo>
                    <a:pt x="2514282" y="21272"/>
                  </a:lnTo>
                  <a:lnTo>
                    <a:pt x="2468879" y="9525"/>
                  </a:lnTo>
                  <a:lnTo>
                    <a:pt x="2421889" y="2539"/>
                  </a:lnTo>
                  <a:lnTo>
                    <a:pt x="2373312" y="0"/>
                  </a:lnTo>
                  <a:close/>
                </a:path>
              </a:pathLst>
            </a:custGeom>
            <a:solidFill>
              <a:srgbClr val="FFB800">
                <a:alpha val="941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g3cb2559ebe9_0_66"/>
            <p:cNvSpPr/>
            <p:nvPr/>
          </p:nvSpPr>
          <p:spPr>
            <a:xfrm>
              <a:off x="4651057" y="2069782"/>
              <a:ext cx="2847975" cy="3390900"/>
            </a:xfrm>
            <a:custGeom>
              <a:avLst/>
              <a:gdLst/>
              <a:ahLst/>
              <a:cxnLst/>
              <a:rect l="l" t="t" r="r" b="b"/>
              <a:pathLst>
                <a:path w="2847975" h="3390900" extrusionOk="0">
                  <a:moveTo>
                    <a:pt x="0" y="474662"/>
                  </a:moveTo>
                  <a:lnTo>
                    <a:pt x="2539" y="426084"/>
                  </a:lnTo>
                  <a:lnTo>
                    <a:pt x="9525" y="379094"/>
                  </a:lnTo>
                  <a:lnTo>
                    <a:pt x="21272" y="333692"/>
                  </a:lnTo>
                  <a:lnTo>
                    <a:pt x="37147" y="289877"/>
                  </a:lnTo>
                  <a:lnTo>
                    <a:pt x="57150" y="248602"/>
                  </a:lnTo>
                  <a:lnTo>
                    <a:pt x="80962" y="209232"/>
                  </a:lnTo>
                  <a:lnTo>
                    <a:pt x="108267" y="172719"/>
                  </a:lnTo>
                  <a:lnTo>
                    <a:pt x="139064" y="139064"/>
                  </a:lnTo>
                  <a:lnTo>
                    <a:pt x="172719" y="108267"/>
                  </a:lnTo>
                  <a:lnTo>
                    <a:pt x="209232" y="80962"/>
                  </a:lnTo>
                  <a:lnTo>
                    <a:pt x="248284" y="57150"/>
                  </a:lnTo>
                  <a:lnTo>
                    <a:pt x="289877" y="37464"/>
                  </a:lnTo>
                  <a:lnTo>
                    <a:pt x="333375" y="21272"/>
                  </a:lnTo>
                  <a:lnTo>
                    <a:pt x="379094" y="9525"/>
                  </a:lnTo>
                  <a:lnTo>
                    <a:pt x="426084" y="2539"/>
                  </a:lnTo>
                  <a:lnTo>
                    <a:pt x="474662" y="0"/>
                  </a:lnTo>
                  <a:lnTo>
                    <a:pt x="2373312" y="0"/>
                  </a:lnTo>
                  <a:lnTo>
                    <a:pt x="2421889" y="2539"/>
                  </a:lnTo>
                  <a:lnTo>
                    <a:pt x="2468879" y="9525"/>
                  </a:lnTo>
                  <a:lnTo>
                    <a:pt x="2514282" y="21272"/>
                  </a:lnTo>
                  <a:lnTo>
                    <a:pt x="2558097" y="37464"/>
                  </a:lnTo>
                  <a:lnTo>
                    <a:pt x="2599372" y="57150"/>
                  </a:lnTo>
                  <a:lnTo>
                    <a:pt x="2638742" y="80962"/>
                  </a:lnTo>
                  <a:lnTo>
                    <a:pt x="2675254" y="108267"/>
                  </a:lnTo>
                  <a:lnTo>
                    <a:pt x="2708909" y="139064"/>
                  </a:lnTo>
                  <a:lnTo>
                    <a:pt x="2739707" y="172719"/>
                  </a:lnTo>
                  <a:lnTo>
                    <a:pt x="2767012" y="209232"/>
                  </a:lnTo>
                  <a:lnTo>
                    <a:pt x="2790507" y="248602"/>
                  </a:lnTo>
                  <a:lnTo>
                    <a:pt x="2810509" y="289877"/>
                  </a:lnTo>
                  <a:lnTo>
                    <a:pt x="2826702" y="333692"/>
                  </a:lnTo>
                  <a:lnTo>
                    <a:pt x="2838450" y="379094"/>
                  </a:lnTo>
                  <a:lnTo>
                    <a:pt x="2845434" y="426084"/>
                  </a:lnTo>
                  <a:lnTo>
                    <a:pt x="2847975" y="474662"/>
                  </a:lnTo>
                  <a:lnTo>
                    <a:pt x="2847975" y="2916237"/>
                  </a:lnTo>
                  <a:lnTo>
                    <a:pt x="2845434" y="2964815"/>
                  </a:lnTo>
                  <a:lnTo>
                    <a:pt x="2838450" y="3011804"/>
                  </a:lnTo>
                  <a:lnTo>
                    <a:pt x="2826702" y="3057524"/>
                  </a:lnTo>
                  <a:lnTo>
                    <a:pt x="2810509" y="3101022"/>
                  </a:lnTo>
                  <a:lnTo>
                    <a:pt x="2790507" y="3142615"/>
                  </a:lnTo>
                  <a:lnTo>
                    <a:pt x="2767012" y="3181667"/>
                  </a:lnTo>
                  <a:lnTo>
                    <a:pt x="2739707" y="3218179"/>
                  </a:lnTo>
                  <a:lnTo>
                    <a:pt x="2708909" y="3251834"/>
                  </a:lnTo>
                  <a:lnTo>
                    <a:pt x="2675254" y="3282632"/>
                  </a:lnTo>
                  <a:lnTo>
                    <a:pt x="2638742" y="3309937"/>
                  </a:lnTo>
                  <a:lnTo>
                    <a:pt x="2599372" y="3333750"/>
                  </a:lnTo>
                  <a:lnTo>
                    <a:pt x="2558097" y="3353752"/>
                  </a:lnTo>
                  <a:lnTo>
                    <a:pt x="2514282" y="3369627"/>
                  </a:lnTo>
                  <a:lnTo>
                    <a:pt x="2468879" y="3381375"/>
                  </a:lnTo>
                  <a:lnTo>
                    <a:pt x="2421889" y="3388359"/>
                  </a:lnTo>
                  <a:lnTo>
                    <a:pt x="2373312" y="3390900"/>
                  </a:lnTo>
                  <a:lnTo>
                    <a:pt x="474662" y="3390900"/>
                  </a:lnTo>
                  <a:lnTo>
                    <a:pt x="426084" y="3388359"/>
                  </a:lnTo>
                  <a:lnTo>
                    <a:pt x="379094" y="3381375"/>
                  </a:lnTo>
                  <a:lnTo>
                    <a:pt x="333375" y="3369627"/>
                  </a:lnTo>
                  <a:lnTo>
                    <a:pt x="289877" y="3353752"/>
                  </a:lnTo>
                  <a:lnTo>
                    <a:pt x="248284" y="3333750"/>
                  </a:lnTo>
                  <a:lnTo>
                    <a:pt x="209232" y="3309937"/>
                  </a:lnTo>
                  <a:lnTo>
                    <a:pt x="172719" y="3282632"/>
                  </a:lnTo>
                  <a:lnTo>
                    <a:pt x="139064" y="3251834"/>
                  </a:lnTo>
                  <a:lnTo>
                    <a:pt x="108267" y="3218179"/>
                  </a:lnTo>
                  <a:lnTo>
                    <a:pt x="80962" y="3181667"/>
                  </a:lnTo>
                  <a:lnTo>
                    <a:pt x="57150" y="3142615"/>
                  </a:lnTo>
                  <a:lnTo>
                    <a:pt x="37147" y="3101022"/>
                  </a:lnTo>
                  <a:lnTo>
                    <a:pt x="21272" y="3057524"/>
                  </a:lnTo>
                  <a:lnTo>
                    <a:pt x="9525" y="3011804"/>
                  </a:lnTo>
                  <a:lnTo>
                    <a:pt x="2539" y="2964815"/>
                  </a:lnTo>
                  <a:lnTo>
                    <a:pt x="0" y="2916237"/>
                  </a:lnTo>
                  <a:lnTo>
                    <a:pt x="0" y="474662"/>
                  </a:lnTo>
                </a:path>
              </a:pathLst>
            </a:custGeom>
            <a:noFill/>
            <a:ln w="31750" cap="flat" cmpd="sng">
              <a:solidFill>
                <a:srgbClr val="FFB8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g3cb2559ebe9_0_66"/>
            <p:cNvSpPr/>
            <p:nvPr/>
          </p:nvSpPr>
          <p:spPr>
            <a:xfrm>
              <a:off x="5622925" y="3435985"/>
              <a:ext cx="510539" cy="439420"/>
            </a:xfrm>
            <a:custGeom>
              <a:avLst/>
              <a:gdLst/>
              <a:ahLst/>
              <a:cxnLst/>
              <a:rect l="l" t="t" r="r" b="b"/>
              <a:pathLst>
                <a:path w="510539" h="439420" extrusionOk="0">
                  <a:moveTo>
                    <a:pt x="416877" y="437832"/>
                  </a:moveTo>
                  <a:lnTo>
                    <a:pt x="413702" y="437832"/>
                  </a:lnTo>
                  <a:lnTo>
                    <a:pt x="416560" y="439102"/>
                  </a:lnTo>
                  <a:lnTo>
                    <a:pt x="416877" y="437832"/>
                  </a:lnTo>
                  <a:close/>
                </a:path>
                <a:path w="510539" h="439420" extrusionOk="0">
                  <a:moveTo>
                    <a:pt x="501332" y="280669"/>
                  </a:moveTo>
                  <a:lnTo>
                    <a:pt x="226377" y="280669"/>
                  </a:lnTo>
                  <a:lnTo>
                    <a:pt x="277177" y="301625"/>
                  </a:lnTo>
                  <a:lnTo>
                    <a:pt x="312102" y="380682"/>
                  </a:lnTo>
                  <a:lnTo>
                    <a:pt x="306704" y="394017"/>
                  </a:lnTo>
                  <a:lnTo>
                    <a:pt x="404177" y="434022"/>
                  </a:lnTo>
                  <a:lnTo>
                    <a:pt x="404177" y="437832"/>
                  </a:lnTo>
                  <a:lnTo>
                    <a:pt x="501332" y="437832"/>
                  </a:lnTo>
                  <a:lnTo>
                    <a:pt x="501332" y="280669"/>
                  </a:lnTo>
                  <a:close/>
                </a:path>
                <a:path w="510539" h="439420" extrusionOk="0">
                  <a:moveTo>
                    <a:pt x="152082" y="0"/>
                  </a:moveTo>
                  <a:lnTo>
                    <a:pt x="0" y="0"/>
                  </a:lnTo>
                  <a:lnTo>
                    <a:pt x="0" y="240347"/>
                  </a:lnTo>
                  <a:lnTo>
                    <a:pt x="37464" y="240347"/>
                  </a:lnTo>
                  <a:lnTo>
                    <a:pt x="21272" y="279082"/>
                  </a:lnTo>
                  <a:lnTo>
                    <a:pt x="197485" y="351154"/>
                  </a:lnTo>
                  <a:lnTo>
                    <a:pt x="226377" y="280669"/>
                  </a:lnTo>
                  <a:lnTo>
                    <a:pt x="501332" y="280669"/>
                  </a:lnTo>
                  <a:lnTo>
                    <a:pt x="501332" y="231775"/>
                  </a:lnTo>
                  <a:lnTo>
                    <a:pt x="510539" y="209867"/>
                  </a:lnTo>
                  <a:lnTo>
                    <a:pt x="501332" y="206057"/>
                  </a:lnTo>
                  <a:lnTo>
                    <a:pt x="501332" y="200659"/>
                  </a:lnTo>
                  <a:lnTo>
                    <a:pt x="487997" y="200659"/>
                  </a:lnTo>
                  <a:lnTo>
                    <a:pt x="409673" y="168592"/>
                  </a:lnTo>
                  <a:lnTo>
                    <a:pt x="398779" y="168592"/>
                  </a:lnTo>
                  <a:lnTo>
                    <a:pt x="337502" y="143827"/>
                  </a:lnTo>
                  <a:lnTo>
                    <a:pt x="331495" y="130175"/>
                  </a:lnTo>
                  <a:lnTo>
                    <a:pt x="304164" y="130175"/>
                  </a:lnTo>
                  <a:lnTo>
                    <a:pt x="290195" y="124460"/>
                  </a:lnTo>
                  <a:lnTo>
                    <a:pt x="291147" y="121919"/>
                  </a:lnTo>
                  <a:lnTo>
                    <a:pt x="152082" y="64769"/>
                  </a:lnTo>
                  <a:lnTo>
                    <a:pt x="152082" y="0"/>
                  </a:lnTo>
                  <a:close/>
                </a:path>
                <a:path w="510539" h="439420" extrusionOk="0">
                  <a:moveTo>
                    <a:pt x="400367" y="164782"/>
                  </a:moveTo>
                  <a:lnTo>
                    <a:pt x="398779" y="168592"/>
                  </a:lnTo>
                  <a:lnTo>
                    <a:pt x="409673" y="168592"/>
                  </a:lnTo>
                  <a:lnTo>
                    <a:pt x="400367" y="164782"/>
                  </a:lnTo>
                  <a:close/>
                </a:path>
                <a:path w="510539" h="439420" extrusionOk="0">
                  <a:moveTo>
                    <a:pt x="327025" y="120014"/>
                  </a:moveTo>
                  <a:lnTo>
                    <a:pt x="304164" y="130175"/>
                  </a:lnTo>
                  <a:lnTo>
                    <a:pt x="331495" y="130175"/>
                  </a:lnTo>
                  <a:lnTo>
                    <a:pt x="327025" y="12001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g3cb2559ebe9_0_66"/>
            <p:cNvSpPr/>
            <p:nvPr/>
          </p:nvSpPr>
          <p:spPr>
            <a:xfrm>
              <a:off x="5954077" y="3661409"/>
              <a:ext cx="97154" cy="133350"/>
            </a:xfrm>
            <a:custGeom>
              <a:avLst/>
              <a:gdLst/>
              <a:ahLst/>
              <a:cxnLst/>
              <a:rect l="l" t="t" r="r" b="b"/>
              <a:pathLst>
                <a:path w="97154" h="133350" extrusionOk="0">
                  <a:moveTo>
                    <a:pt x="97155" y="21590"/>
                  </a:moveTo>
                  <a:lnTo>
                    <a:pt x="54610" y="21590"/>
                  </a:lnTo>
                  <a:lnTo>
                    <a:pt x="54610" y="0"/>
                  </a:lnTo>
                  <a:lnTo>
                    <a:pt x="0" y="0"/>
                  </a:lnTo>
                  <a:lnTo>
                    <a:pt x="0" y="21590"/>
                  </a:lnTo>
                  <a:lnTo>
                    <a:pt x="0" y="111760"/>
                  </a:lnTo>
                  <a:lnTo>
                    <a:pt x="42545" y="111760"/>
                  </a:lnTo>
                  <a:lnTo>
                    <a:pt x="42545" y="133350"/>
                  </a:lnTo>
                  <a:lnTo>
                    <a:pt x="97155" y="133350"/>
                  </a:lnTo>
                  <a:lnTo>
                    <a:pt x="97155" y="111760"/>
                  </a:lnTo>
                  <a:lnTo>
                    <a:pt x="97155" y="21590"/>
                  </a:lnTo>
                  <a:close/>
                </a:path>
              </a:pathLst>
            </a:custGeom>
            <a:solidFill>
              <a:srgbClr val="FFBF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3" name="Google Shape;243;g3cb2559ebe9_0_66"/>
            <p:cNvPicPr preferRelativeResize="0"/>
            <p:nvPr/>
          </p:nvPicPr>
          <p:blipFill rotWithShape="1">
            <a:blip r:embed="rId11">
              <a:alphaModFix/>
            </a:blip>
            <a:srcRect/>
            <a:stretch/>
          </p:blipFill>
          <p:spPr>
            <a:xfrm>
              <a:off x="5673090" y="3526472"/>
              <a:ext cx="134937" cy="176529"/>
            </a:xfrm>
            <a:prstGeom prst="rect">
              <a:avLst/>
            </a:prstGeom>
            <a:noFill/>
            <a:ln>
              <a:noFill/>
            </a:ln>
          </p:spPr>
        </p:pic>
        <p:sp>
          <p:nvSpPr>
            <p:cNvPr id="244" name="Google Shape;244;g3cb2559ebe9_0_66"/>
            <p:cNvSpPr/>
            <p:nvPr/>
          </p:nvSpPr>
          <p:spPr>
            <a:xfrm>
              <a:off x="5605462" y="3291522"/>
              <a:ext cx="940434" cy="607695"/>
            </a:xfrm>
            <a:custGeom>
              <a:avLst/>
              <a:gdLst/>
              <a:ahLst/>
              <a:cxnLst/>
              <a:rect l="l" t="t" r="r" b="b"/>
              <a:pathLst>
                <a:path w="940434" h="607695" extrusionOk="0">
                  <a:moveTo>
                    <a:pt x="289560" y="427354"/>
                  </a:moveTo>
                  <a:lnTo>
                    <a:pt x="263842" y="427354"/>
                  </a:lnTo>
                  <a:lnTo>
                    <a:pt x="270510" y="432434"/>
                  </a:lnTo>
                  <a:lnTo>
                    <a:pt x="293052" y="494029"/>
                  </a:lnTo>
                  <a:lnTo>
                    <a:pt x="312737" y="529589"/>
                  </a:lnTo>
                  <a:lnTo>
                    <a:pt x="476567" y="607694"/>
                  </a:lnTo>
                  <a:lnTo>
                    <a:pt x="481329" y="606425"/>
                  </a:lnTo>
                  <a:lnTo>
                    <a:pt x="484187" y="602932"/>
                  </a:lnTo>
                  <a:lnTo>
                    <a:pt x="497839" y="587057"/>
                  </a:lnTo>
                  <a:lnTo>
                    <a:pt x="529907" y="587057"/>
                  </a:lnTo>
                  <a:lnTo>
                    <a:pt x="538469" y="583564"/>
                  </a:lnTo>
                  <a:lnTo>
                    <a:pt x="473392" y="583564"/>
                  </a:lnTo>
                  <a:lnTo>
                    <a:pt x="346710" y="530859"/>
                  </a:lnTo>
                  <a:lnTo>
                    <a:pt x="319404" y="501967"/>
                  </a:lnTo>
                  <a:lnTo>
                    <a:pt x="294322" y="437514"/>
                  </a:lnTo>
                  <a:lnTo>
                    <a:pt x="289560" y="427354"/>
                  </a:lnTo>
                  <a:close/>
                </a:path>
                <a:path w="940434" h="607695" extrusionOk="0">
                  <a:moveTo>
                    <a:pt x="529907" y="587057"/>
                  </a:moveTo>
                  <a:lnTo>
                    <a:pt x="497839" y="587057"/>
                  </a:lnTo>
                  <a:lnTo>
                    <a:pt x="520700" y="589279"/>
                  </a:lnTo>
                  <a:lnTo>
                    <a:pt x="522922" y="589279"/>
                  </a:lnTo>
                  <a:lnTo>
                    <a:pt x="523875" y="588962"/>
                  </a:lnTo>
                  <a:lnTo>
                    <a:pt x="525462" y="588962"/>
                  </a:lnTo>
                  <a:lnTo>
                    <a:pt x="529907" y="587057"/>
                  </a:lnTo>
                  <a:close/>
                </a:path>
                <a:path w="940434" h="607695" extrusionOk="0">
                  <a:moveTo>
                    <a:pt x="491172" y="565467"/>
                  </a:moveTo>
                  <a:lnTo>
                    <a:pt x="487679" y="566737"/>
                  </a:lnTo>
                  <a:lnTo>
                    <a:pt x="485457" y="569277"/>
                  </a:lnTo>
                  <a:lnTo>
                    <a:pt x="473392" y="583564"/>
                  </a:lnTo>
                  <a:lnTo>
                    <a:pt x="538469" y="583564"/>
                  </a:lnTo>
                  <a:lnTo>
                    <a:pt x="578167" y="567372"/>
                  </a:lnTo>
                  <a:lnTo>
                    <a:pt x="511492" y="567372"/>
                  </a:lnTo>
                  <a:lnTo>
                    <a:pt x="491172" y="565467"/>
                  </a:lnTo>
                  <a:close/>
                </a:path>
                <a:path w="940434" h="607695" extrusionOk="0">
                  <a:moveTo>
                    <a:pt x="511810" y="337184"/>
                  </a:moveTo>
                  <a:lnTo>
                    <a:pt x="511697" y="457834"/>
                  </a:lnTo>
                  <a:lnTo>
                    <a:pt x="511581" y="482917"/>
                  </a:lnTo>
                  <a:lnTo>
                    <a:pt x="511492" y="567372"/>
                  </a:lnTo>
                  <a:lnTo>
                    <a:pt x="578167" y="567372"/>
                  </a:lnTo>
                  <a:lnTo>
                    <a:pt x="588010" y="563244"/>
                  </a:lnTo>
                  <a:lnTo>
                    <a:pt x="532764" y="563244"/>
                  </a:lnTo>
                  <a:lnTo>
                    <a:pt x="532764" y="364489"/>
                  </a:lnTo>
                  <a:lnTo>
                    <a:pt x="532447" y="364489"/>
                  </a:lnTo>
                  <a:lnTo>
                    <a:pt x="583882" y="344169"/>
                  </a:lnTo>
                  <a:lnTo>
                    <a:pt x="527367" y="344169"/>
                  </a:lnTo>
                  <a:lnTo>
                    <a:pt x="526414" y="343217"/>
                  </a:lnTo>
                  <a:lnTo>
                    <a:pt x="511810" y="337184"/>
                  </a:lnTo>
                  <a:close/>
                </a:path>
                <a:path w="940434" h="607695" extrusionOk="0">
                  <a:moveTo>
                    <a:pt x="822960" y="308927"/>
                  </a:moveTo>
                  <a:lnTo>
                    <a:pt x="684847" y="364489"/>
                  </a:lnTo>
                  <a:lnTo>
                    <a:pt x="648970" y="515937"/>
                  </a:lnTo>
                  <a:lnTo>
                    <a:pt x="532764" y="563244"/>
                  </a:lnTo>
                  <a:lnTo>
                    <a:pt x="588010" y="563244"/>
                  </a:lnTo>
                  <a:lnTo>
                    <a:pt x="665162" y="532129"/>
                  </a:lnTo>
                  <a:lnTo>
                    <a:pt x="667385" y="529272"/>
                  </a:lnTo>
                  <a:lnTo>
                    <a:pt x="701039" y="380364"/>
                  </a:lnTo>
                  <a:lnTo>
                    <a:pt x="827722" y="327977"/>
                  </a:lnTo>
                  <a:lnTo>
                    <a:pt x="852448" y="327977"/>
                  </a:lnTo>
                  <a:lnTo>
                    <a:pt x="822960" y="308927"/>
                  </a:lnTo>
                  <a:close/>
                </a:path>
                <a:path w="940434" h="607695" extrusionOk="0">
                  <a:moveTo>
                    <a:pt x="349567" y="344804"/>
                  </a:moveTo>
                  <a:lnTo>
                    <a:pt x="347345" y="344804"/>
                  </a:lnTo>
                  <a:lnTo>
                    <a:pt x="330200" y="437197"/>
                  </a:lnTo>
                  <a:lnTo>
                    <a:pt x="332104" y="451484"/>
                  </a:lnTo>
                  <a:lnTo>
                    <a:pt x="442277" y="520064"/>
                  </a:lnTo>
                  <a:lnTo>
                    <a:pt x="444182" y="521017"/>
                  </a:lnTo>
                  <a:lnTo>
                    <a:pt x="446404" y="521334"/>
                  </a:lnTo>
                  <a:lnTo>
                    <a:pt x="447992" y="521334"/>
                  </a:lnTo>
                  <a:lnTo>
                    <a:pt x="462215" y="498157"/>
                  </a:lnTo>
                  <a:lnTo>
                    <a:pt x="443864" y="498157"/>
                  </a:lnTo>
                  <a:lnTo>
                    <a:pt x="360997" y="463550"/>
                  </a:lnTo>
                  <a:lnTo>
                    <a:pt x="356552" y="457834"/>
                  </a:lnTo>
                  <a:lnTo>
                    <a:pt x="353377" y="451484"/>
                  </a:lnTo>
                  <a:lnTo>
                    <a:pt x="351789" y="444500"/>
                  </a:lnTo>
                  <a:lnTo>
                    <a:pt x="351182" y="437514"/>
                  </a:lnTo>
                  <a:lnTo>
                    <a:pt x="351472" y="369569"/>
                  </a:lnTo>
                  <a:lnTo>
                    <a:pt x="351789" y="367982"/>
                  </a:lnTo>
                  <a:lnTo>
                    <a:pt x="406082" y="367982"/>
                  </a:lnTo>
                  <a:lnTo>
                    <a:pt x="353377" y="345757"/>
                  </a:lnTo>
                  <a:lnTo>
                    <a:pt x="351472" y="345122"/>
                  </a:lnTo>
                  <a:lnTo>
                    <a:pt x="349567" y="344804"/>
                  </a:lnTo>
                  <a:close/>
                </a:path>
                <a:path w="940434" h="607695" extrusionOk="0">
                  <a:moveTo>
                    <a:pt x="444500" y="384492"/>
                  </a:moveTo>
                  <a:lnTo>
                    <a:pt x="444425" y="441325"/>
                  </a:lnTo>
                  <a:lnTo>
                    <a:pt x="444305" y="461962"/>
                  </a:lnTo>
                  <a:lnTo>
                    <a:pt x="444182" y="496569"/>
                  </a:lnTo>
                  <a:lnTo>
                    <a:pt x="443864" y="498157"/>
                  </a:lnTo>
                  <a:lnTo>
                    <a:pt x="462215" y="498157"/>
                  </a:lnTo>
                  <a:lnTo>
                    <a:pt x="465137" y="493394"/>
                  </a:lnTo>
                  <a:lnTo>
                    <a:pt x="465137" y="428625"/>
                  </a:lnTo>
                  <a:lnTo>
                    <a:pt x="451485" y="389572"/>
                  </a:lnTo>
                  <a:lnTo>
                    <a:pt x="444500" y="384492"/>
                  </a:lnTo>
                  <a:close/>
                </a:path>
                <a:path w="940434" h="607695" extrusionOk="0">
                  <a:moveTo>
                    <a:pt x="338137" y="0"/>
                  </a:moveTo>
                  <a:lnTo>
                    <a:pt x="314007" y="5714"/>
                  </a:lnTo>
                  <a:lnTo>
                    <a:pt x="6032" y="130810"/>
                  </a:lnTo>
                  <a:lnTo>
                    <a:pt x="317" y="173037"/>
                  </a:lnTo>
                  <a:lnTo>
                    <a:pt x="281" y="247967"/>
                  </a:lnTo>
                  <a:lnTo>
                    <a:pt x="79" y="288925"/>
                  </a:lnTo>
                  <a:lnTo>
                    <a:pt x="0" y="379094"/>
                  </a:lnTo>
                  <a:lnTo>
                    <a:pt x="2539" y="382904"/>
                  </a:lnTo>
                  <a:lnTo>
                    <a:pt x="31114" y="394969"/>
                  </a:lnTo>
                  <a:lnTo>
                    <a:pt x="47625" y="427989"/>
                  </a:lnTo>
                  <a:lnTo>
                    <a:pt x="49529" y="429577"/>
                  </a:lnTo>
                  <a:lnTo>
                    <a:pt x="52070" y="430529"/>
                  </a:lnTo>
                  <a:lnTo>
                    <a:pt x="185420" y="486409"/>
                  </a:lnTo>
                  <a:lnTo>
                    <a:pt x="200977" y="489584"/>
                  </a:lnTo>
                  <a:lnTo>
                    <a:pt x="215582" y="487044"/>
                  </a:lnTo>
                  <a:lnTo>
                    <a:pt x="229031" y="468629"/>
                  </a:lnTo>
                  <a:lnTo>
                    <a:pt x="202564" y="468629"/>
                  </a:lnTo>
                  <a:lnTo>
                    <a:pt x="194627" y="467359"/>
                  </a:lnTo>
                  <a:lnTo>
                    <a:pt x="193357" y="467042"/>
                  </a:lnTo>
                  <a:lnTo>
                    <a:pt x="63500" y="412750"/>
                  </a:lnTo>
                  <a:lnTo>
                    <a:pt x="46989" y="379729"/>
                  </a:lnTo>
                  <a:lnTo>
                    <a:pt x="45085" y="378142"/>
                  </a:lnTo>
                  <a:lnTo>
                    <a:pt x="20954" y="367982"/>
                  </a:lnTo>
                  <a:lnTo>
                    <a:pt x="21034" y="288925"/>
                  </a:lnTo>
                  <a:lnTo>
                    <a:pt x="21236" y="247967"/>
                  </a:lnTo>
                  <a:lnTo>
                    <a:pt x="21272" y="155575"/>
                  </a:lnTo>
                  <a:lnTo>
                    <a:pt x="75882" y="155575"/>
                  </a:lnTo>
                  <a:lnTo>
                    <a:pt x="38417" y="140017"/>
                  </a:lnTo>
                  <a:lnTo>
                    <a:pt x="38100" y="140017"/>
                  </a:lnTo>
                  <a:lnTo>
                    <a:pt x="321627" y="25082"/>
                  </a:lnTo>
                  <a:lnTo>
                    <a:pt x="337185" y="20954"/>
                  </a:lnTo>
                  <a:lnTo>
                    <a:pt x="394712" y="20954"/>
                  </a:lnTo>
                  <a:lnTo>
                    <a:pt x="362585" y="1587"/>
                  </a:lnTo>
                  <a:lnTo>
                    <a:pt x="338137" y="0"/>
                  </a:lnTo>
                  <a:close/>
                </a:path>
                <a:path w="940434" h="607695" extrusionOk="0">
                  <a:moveTo>
                    <a:pt x="262254" y="406400"/>
                  </a:moveTo>
                  <a:lnTo>
                    <a:pt x="260032" y="406400"/>
                  </a:lnTo>
                  <a:lnTo>
                    <a:pt x="220345" y="454977"/>
                  </a:lnTo>
                  <a:lnTo>
                    <a:pt x="216217" y="461962"/>
                  </a:lnTo>
                  <a:lnTo>
                    <a:pt x="210185" y="466407"/>
                  </a:lnTo>
                  <a:lnTo>
                    <a:pt x="202564" y="468629"/>
                  </a:lnTo>
                  <a:lnTo>
                    <a:pt x="229031" y="468629"/>
                  </a:lnTo>
                  <a:lnTo>
                    <a:pt x="256857" y="430529"/>
                  </a:lnTo>
                  <a:lnTo>
                    <a:pt x="257810" y="428942"/>
                  </a:lnTo>
                  <a:lnTo>
                    <a:pt x="259397" y="427354"/>
                  </a:lnTo>
                  <a:lnTo>
                    <a:pt x="289560" y="427354"/>
                  </a:lnTo>
                  <a:lnTo>
                    <a:pt x="288607" y="425132"/>
                  </a:lnTo>
                  <a:lnTo>
                    <a:pt x="280670" y="415607"/>
                  </a:lnTo>
                  <a:lnTo>
                    <a:pt x="271779" y="409257"/>
                  </a:lnTo>
                  <a:lnTo>
                    <a:pt x="262254" y="406400"/>
                  </a:lnTo>
                  <a:close/>
                </a:path>
                <a:path w="940434" h="607695" extrusionOk="0">
                  <a:moveTo>
                    <a:pt x="852448" y="327977"/>
                  </a:moveTo>
                  <a:lnTo>
                    <a:pt x="827722" y="327977"/>
                  </a:lnTo>
                  <a:lnTo>
                    <a:pt x="835977" y="331152"/>
                  </a:lnTo>
                  <a:lnTo>
                    <a:pt x="838835" y="338454"/>
                  </a:lnTo>
                  <a:lnTo>
                    <a:pt x="839787" y="340359"/>
                  </a:lnTo>
                  <a:lnTo>
                    <a:pt x="840104" y="341947"/>
                  </a:lnTo>
                  <a:lnTo>
                    <a:pt x="840104" y="357187"/>
                  </a:lnTo>
                  <a:lnTo>
                    <a:pt x="836295" y="362584"/>
                  </a:lnTo>
                  <a:lnTo>
                    <a:pt x="830579" y="364807"/>
                  </a:lnTo>
                  <a:lnTo>
                    <a:pt x="820737" y="369569"/>
                  </a:lnTo>
                  <a:lnTo>
                    <a:pt x="812800" y="377507"/>
                  </a:lnTo>
                  <a:lnTo>
                    <a:pt x="808037" y="387032"/>
                  </a:lnTo>
                  <a:lnTo>
                    <a:pt x="807720" y="387032"/>
                  </a:lnTo>
                  <a:lnTo>
                    <a:pt x="806132" y="398144"/>
                  </a:lnTo>
                  <a:lnTo>
                    <a:pt x="806132" y="409257"/>
                  </a:lnTo>
                  <a:lnTo>
                    <a:pt x="826770" y="441325"/>
                  </a:lnTo>
                  <a:lnTo>
                    <a:pt x="840739" y="444500"/>
                  </a:lnTo>
                  <a:lnTo>
                    <a:pt x="844867" y="444500"/>
                  </a:lnTo>
                  <a:lnTo>
                    <a:pt x="885825" y="425450"/>
                  </a:lnTo>
                  <a:lnTo>
                    <a:pt x="838835" y="425450"/>
                  </a:lnTo>
                  <a:lnTo>
                    <a:pt x="830579" y="421957"/>
                  </a:lnTo>
                  <a:lnTo>
                    <a:pt x="827404" y="412750"/>
                  </a:lnTo>
                  <a:lnTo>
                    <a:pt x="827087" y="411162"/>
                  </a:lnTo>
                  <a:lnTo>
                    <a:pt x="826846" y="398144"/>
                  </a:lnTo>
                  <a:lnTo>
                    <a:pt x="826770" y="392429"/>
                  </a:lnTo>
                  <a:lnTo>
                    <a:pt x="830579" y="387032"/>
                  </a:lnTo>
                  <a:lnTo>
                    <a:pt x="836295" y="384809"/>
                  </a:lnTo>
                  <a:lnTo>
                    <a:pt x="846137" y="379729"/>
                  </a:lnTo>
                  <a:lnTo>
                    <a:pt x="854075" y="372109"/>
                  </a:lnTo>
                  <a:lnTo>
                    <a:pt x="858837" y="362584"/>
                  </a:lnTo>
                  <a:lnTo>
                    <a:pt x="859154" y="362584"/>
                  </a:lnTo>
                  <a:lnTo>
                    <a:pt x="860742" y="351472"/>
                  </a:lnTo>
                  <a:lnTo>
                    <a:pt x="860742" y="341947"/>
                  </a:lnTo>
                  <a:lnTo>
                    <a:pt x="860425" y="340359"/>
                  </a:lnTo>
                  <a:lnTo>
                    <a:pt x="860349" y="338454"/>
                  </a:lnTo>
                  <a:lnTo>
                    <a:pt x="858837" y="332104"/>
                  </a:lnTo>
                  <a:lnTo>
                    <a:pt x="852448" y="327977"/>
                  </a:lnTo>
                  <a:close/>
                </a:path>
                <a:path w="940434" h="607695" extrusionOk="0">
                  <a:moveTo>
                    <a:pt x="406082" y="367982"/>
                  </a:moveTo>
                  <a:lnTo>
                    <a:pt x="351789" y="367982"/>
                  </a:lnTo>
                  <a:lnTo>
                    <a:pt x="434339" y="402272"/>
                  </a:lnTo>
                  <a:lnTo>
                    <a:pt x="438785" y="407987"/>
                  </a:lnTo>
                  <a:lnTo>
                    <a:pt x="442277" y="414654"/>
                  </a:lnTo>
                  <a:lnTo>
                    <a:pt x="443864" y="421322"/>
                  </a:lnTo>
                  <a:lnTo>
                    <a:pt x="444500" y="428625"/>
                  </a:lnTo>
                  <a:lnTo>
                    <a:pt x="444500" y="384492"/>
                  </a:lnTo>
                  <a:lnTo>
                    <a:pt x="442595" y="383222"/>
                  </a:lnTo>
                  <a:lnTo>
                    <a:pt x="406082" y="367982"/>
                  </a:lnTo>
                  <a:close/>
                </a:path>
                <a:path w="940434" h="607695" extrusionOk="0">
                  <a:moveTo>
                    <a:pt x="919162" y="247967"/>
                  </a:moveTo>
                  <a:lnTo>
                    <a:pt x="919162" y="326389"/>
                  </a:lnTo>
                  <a:lnTo>
                    <a:pt x="902017" y="382269"/>
                  </a:lnTo>
                  <a:lnTo>
                    <a:pt x="856297" y="418782"/>
                  </a:lnTo>
                  <a:lnTo>
                    <a:pt x="838835" y="425450"/>
                  </a:lnTo>
                  <a:lnTo>
                    <a:pt x="885825" y="425450"/>
                  </a:lnTo>
                  <a:lnTo>
                    <a:pt x="919162" y="394017"/>
                  </a:lnTo>
                  <a:lnTo>
                    <a:pt x="934720" y="362267"/>
                  </a:lnTo>
                  <a:lnTo>
                    <a:pt x="940117" y="326389"/>
                  </a:lnTo>
                  <a:lnTo>
                    <a:pt x="940117" y="305117"/>
                  </a:lnTo>
                  <a:lnTo>
                    <a:pt x="938847" y="289877"/>
                  </a:lnTo>
                  <a:lnTo>
                    <a:pt x="938847" y="288925"/>
                  </a:lnTo>
                  <a:lnTo>
                    <a:pt x="934402" y="273367"/>
                  </a:lnTo>
                  <a:lnTo>
                    <a:pt x="927100" y="258444"/>
                  </a:lnTo>
                  <a:lnTo>
                    <a:pt x="919162" y="247967"/>
                  </a:lnTo>
                  <a:close/>
                </a:path>
                <a:path w="940434" h="607695" extrusionOk="0">
                  <a:moveTo>
                    <a:pt x="75882" y="155575"/>
                  </a:moveTo>
                  <a:lnTo>
                    <a:pt x="21272" y="155575"/>
                  </a:lnTo>
                  <a:lnTo>
                    <a:pt x="511810" y="360044"/>
                  </a:lnTo>
                  <a:lnTo>
                    <a:pt x="511810" y="337184"/>
                  </a:lnTo>
                  <a:lnTo>
                    <a:pt x="179070" y="198754"/>
                  </a:lnTo>
                  <a:lnTo>
                    <a:pt x="181292" y="190500"/>
                  </a:lnTo>
                  <a:lnTo>
                    <a:pt x="159385" y="190500"/>
                  </a:lnTo>
                  <a:lnTo>
                    <a:pt x="75882" y="155575"/>
                  </a:lnTo>
                  <a:close/>
                </a:path>
                <a:path w="940434" h="607695" extrusionOk="0">
                  <a:moveTo>
                    <a:pt x="850264" y="219392"/>
                  </a:moveTo>
                  <a:lnTo>
                    <a:pt x="825817" y="225107"/>
                  </a:lnTo>
                  <a:lnTo>
                    <a:pt x="527367" y="344169"/>
                  </a:lnTo>
                  <a:lnTo>
                    <a:pt x="583882" y="344169"/>
                  </a:lnTo>
                  <a:lnTo>
                    <a:pt x="833437" y="244475"/>
                  </a:lnTo>
                  <a:lnTo>
                    <a:pt x="848995" y="240664"/>
                  </a:lnTo>
                  <a:lnTo>
                    <a:pt x="906991" y="240664"/>
                  </a:lnTo>
                  <a:lnTo>
                    <a:pt x="874712" y="221297"/>
                  </a:lnTo>
                  <a:lnTo>
                    <a:pt x="850264" y="219392"/>
                  </a:lnTo>
                  <a:close/>
                </a:path>
                <a:path w="940434" h="607695" extrusionOk="0">
                  <a:moveTo>
                    <a:pt x="906991" y="240664"/>
                  </a:moveTo>
                  <a:lnTo>
                    <a:pt x="864552" y="240664"/>
                  </a:lnTo>
                  <a:lnTo>
                    <a:pt x="880110" y="244475"/>
                  </a:lnTo>
                  <a:lnTo>
                    <a:pt x="893762" y="252412"/>
                  </a:lnTo>
                  <a:lnTo>
                    <a:pt x="904557" y="262889"/>
                  </a:lnTo>
                  <a:lnTo>
                    <a:pt x="912812" y="275589"/>
                  </a:lnTo>
                  <a:lnTo>
                    <a:pt x="917575" y="289877"/>
                  </a:lnTo>
                  <a:lnTo>
                    <a:pt x="919162" y="305117"/>
                  </a:lnTo>
                  <a:lnTo>
                    <a:pt x="919162" y="247967"/>
                  </a:lnTo>
                  <a:lnTo>
                    <a:pt x="906991" y="240664"/>
                  </a:lnTo>
                  <a:close/>
                </a:path>
                <a:path w="940434" h="607695" extrusionOk="0">
                  <a:moveTo>
                    <a:pt x="344804" y="108267"/>
                  </a:moveTo>
                  <a:lnTo>
                    <a:pt x="315912" y="108267"/>
                  </a:lnTo>
                  <a:lnTo>
                    <a:pt x="324167" y="111760"/>
                  </a:lnTo>
                  <a:lnTo>
                    <a:pt x="327660" y="120650"/>
                  </a:lnTo>
                  <a:lnTo>
                    <a:pt x="328295" y="122554"/>
                  </a:lnTo>
                  <a:lnTo>
                    <a:pt x="328295" y="137794"/>
                  </a:lnTo>
                  <a:lnTo>
                    <a:pt x="324485" y="143192"/>
                  </a:lnTo>
                  <a:lnTo>
                    <a:pt x="318770" y="145097"/>
                  </a:lnTo>
                  <a:lnTo>
                    <a:pt x="308927" y="150177"/>
                  </a:lnTo>
                  <a:lnTo>
                    <a:pt x="300989" y="157797"/>
                  </a:lnTo>
                  <a:lnTo>
                    <a:pt x="296227" y="167322"/>
                  </a:lnTo>
                  <a:lnTo>
                    <a:pt x="295910" y="167639"/>
                  </a:lnTo>
                  <a:lnTo>
                    <a:pt x="294322" y="178752"/>
                  </a:lnTo>
                  <a:lnTo>
                    <a:pt x="294255" y="191769"/>
                  </a:lnTo>
                  <a:lnTo>
                    <a:pt x="294004" y="196532"/>
                  </a:lnTo>
                  <a:lnTo>
                    <a:pt x="330517" y="224789"/>
                  </a:lnTo>
                  <a:lnTo>
                    <a:pt x="341947" y="222567"/>
                  </a:lnTo>
                  <a:lnTo>
                    <a:pt x="352107" y="218439"/>
                  </a:lnTo>
                  <a:lnTo>
                    <a:pt x="374014" y="206057"/>
                  </a:lnTo>
                  <a:lnTo>
                    <a:pt x="327025" y="206057"/>
                  </a:lnTo>
                  <a:lnTo>
                    <a:pt x="318770" y="202247"/>
                  </a:lnTo>
                  <a:lnTo>
                    <a:pt x="316229" y="194944"/>
                  </a:lnTo>
                  <a:lnTo>
                    <a:pt x="315277" y="193357"/>
                  </a:lnTo>
                  <a:lnTo>
                    <a:pt x="314960" y="191769"/>
                  </a:lnTo>
                  <a:lnTo>
                    <a:pt x="314960" y="173037"/>
                  </a:lnTo>
                  <a:lnTo>
                    <a:pt x="318770" y="167322"/>
                  </a:lnTo>
                  <a:lnTo>
                    <a:pt x="324485" y="165417"/>
                  </a:lnTo>
                  <a:lnTo>
                    <a:pt x="334645" y="160337"/>
                  </a:lnTo>
                  <a:lnTo>
                    <a:pt x="342264" y="152717"/>
                  </a:lnTo>
                  <a:lnTo>
                    <a:pt x="347027" y="143192"/>
                  </a:lnTo>
                  <a:lnTo>
                    <a:pt x="347345" y="142875"/>
                  </a:lnTo>
                  <a:lnTo>
                    <a:pt x="348932" y="131762"/>
                  </a:lnTo>
                  <a:lnTo>
                    <a:pt x="348932" y="126047"/>
                  </a:lnTo>
                  <a:lnTo>
                    <a:pt x="348727" y="122554"/>
                  </a:lnTo>
                  <a:lnTo>
                    <a:pt x="348614" y="119062"/>
                  </a:lnTo>
                  <a:lnTo>
                    <a:pt x="347027" y="112712"/>
                  </a:lnTo>
                  <a:lnTo>
                    <a:pt x="344804" y="108267"/>
                  </a:lnTo>
                  <a:close/>
                </a:path>
                <a:path w="940434" h="607695" extrusionOk="0">
                  <a:moveTo>
                    <a:pt x="407352" y="28575"/>
                  </a:moveTo>
                  <a:lnTo>
                    <a:pt x="407352" y="106997"/>
                  </a:lnTo>
                  <a:lnTo>
                    <a:pt x="390207" y="162877"/>
                  </a:lnTo>
                  <a:lnTo>
                    <a:pt x="344487" y="199072"/>
                  </a:lnTo>
                  <a:lnTo>
                    <a:pt x="327025" y="206057"/>
                  </a:lnTo>
                  <a:lnTo>
                    <a:pt x="374014" y="206057"/>
                  </a:lnTo>
                  <a:lnTo>
                    <a:pt x="383222" y="200660"/>
                  </a:lnTo>
                  <a:lnTo>
                    <a:pt x="407352" y="174625"/>
                  </a:lnTo>
                  <a:lnTo>
                    <a:pt x="422910" y="142557"/>
                  </a:lnTo>
                  <a:lnTo>
                    <a:pt x="428307" y="106997"/>
                  </a:lnTo>
                  <a:lnTo>
                    <a:pt x="428307" y="85407"/>
                  </a:lnTo>
                  <a:lnTo>
                    <a:pt x="427037" y="70485"/>
                  </a:lnTo>
                  <a:lnTo>
                    <a:pt x="427037" y="69532"/>
                  </a:lnTo>
                  <a:lnTo>
                    <a:pt x="422592" y="53657"/>
                  </a:lnTo>
                  <a:lnTo>
                    <a:pt x="415289" y="39052"/>
                  </a:lnTo>
                  <a:lnTo>
                    <a:pt x="407352" y="28575"/>
                  </a:lnTo>
                  <a:close/>
                </a:path>
                <a:path w="940434" h="607695" extrusionOk="0">
                  <a:moveTo>
                    <a:pt x="311150" y="89535"/>
                  </a:moveTo>
                  <a:lnTo>
                    <a:pt x="300672" y="92075"/>
                  </a:lnTo>
                  <a:lnTo>
                    <a:pt x="173037" y="145097"/>
                  </a:lnTo>
                  <a:lnTo>
                    <a:pt x="170814" y="147637"/>
                  </a:lnTo>
                  <a:lnTo>
                    <a:pt x="159385" y="190500"/>
                  </a:lnTo>
                  <a:lnTo>
                    <a:pt x="181292" y="190500"/>
                  </a:lnTo>
                  <a:lnTo>
                    <a:pt x="188912" y="160972"/>
                  </a:lnTo>
                  <a:lnTo>
                    <a:pt x="315912" y="108267"/>
                  </a:lnTo>
                  <a:lnTo>
                    <a:pt x="344804" y="108267"/>
                  </a:lnTo>
                  <a:lnTo>
                    <a:pt x="343852" y="106362"/>
                  </a:lnTo>
                  <a:lnTo>
                    <a:pt x="340042" y="100964"/>
                  </a:lnTo>
                  <a:lnTo>
                    <a:pt x="331470" y="93979"/>
                  </a:lnTo>
                  <a:lnTo>
                    <a:pt x="321627" y="90169"/>
                  </a:lnTo>
                  <a:lnTo>
                    <a:pt x="311150" y="89535"/>
                  </a:lnTo>
                  <a:close/>
                </a:path>
                <a:path w="940434" h="607695" extrusionOk="0">
                  <a:moveTo>
                    <a:pt x="394712" y="20954"/>
                  </a:moveTo>
                  <a:lnTo>
                    <a:pt x="352742" y="20954"/>
                  </a:lnTo>
                  <a:lnTo>
                    <a:pt x="392747" y="43497"/>
                  </a:lnTo>
                  <a:lnTo>
                    <a:pt x="407352" y="85407"/>
                  </a:lnTo>
                  <a:lnTo>
                    <a:pt x="407352" y="28575"/>
                  </a:lnTo>
                  <a:lnTo>
                    <a:pt x="394712" y="20954"/>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5" name="Google Shape;245;g3cb2559ebe9_0_66"/>
          <p:cNvSpPr txBox="1"/>
          <p:nvPr/>
        </p:nvSpPr>
        <p:spPr>
          <a:xfrm>
            <a:off x="5494972" y="2547620"/>
            <a:ext cx="779100" cy="2592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D6791A"/>
                </a:solidFill>
                <a:latin typeface="Times New Roman"/>
                <a:ea typeface="Times New Roman"/>
                <a:cs typeface="Times New Roman"/>
                <a:sym typeface="Times New Roman"/>
              </a:rPr>
              <a:t>ΠΟΥ</a:t>
            </a:r>
            <a:endParaRPr sz="1600">
              <a:solidFill>
                <a:schemeClr val="dk1"/>
              </a:solidFill>
              <a:latin typeface="Times New Roman"/>
              <a:ea typeface="Times New Roman"/>
              <a:cs typeface="Times New Roman"/>
              <a:sym typeface="Times New Roman"/>
            </a:endParaRPr>
          </a:p>
        </p:txBody>
      </p:sp>
      <p:sp>
        <p:nvSpPr>
          <p:cNvPr id="246" name="Google Shape;246;g3cb2559ebe9_0_66"/>
          <p:cNvSpPr txBox="1"/>
          <p:nvPr/>
        </p:nvSpPr>
        <p:spPr>
          <a:xfrm>
            <a:off x="5014595" y="4191952"/>
            <a:ext cx="2001000" cy="289800"/>
          </a:xfrm>
          <a:prstGeom prst="rect">
            <a:avLst/>
          </a:prstGeom>
          <a:noFill/>
          <a:ln>
            <a:noFill/>
          </a:ln>
        </p:spPr>
        <p:txBody>
          <a:bodyPr spcFirstLastPara="1" wrap="square" lIns="0" tIns="12700" rIns="0" bIns="0" anchor="t" anchorCtr="0">
            <a:spAutoFit/>
          </a:bodyPr>
          <a:lstStyle/>
          <a:p>
            <a:pPr marL="568960" marR="5080" lvl="0" indent="-556895" algn="l" rtl="0">
              <a:lnSpc>
                <a:spcPct val="100000"/>
              </a:lnSpc>
              <a:spcBef>
                <a:spcPts val="0"/>
              </a:spcBef>
              <a:spcAft>
                <a:spcPts val="0"/>
              </a:spcAft>
              <a:buNone/>
            </a:pPr>
            <a:r>
              <a:rPr lang="en-US" sz="900">
                <a:solidFill>
                  <a:schemeClr val="dk1"/>
                </a:solidFill>
                <a:latin typeface="Calibri"/>
                <a:ea typeface="Calibri"/>
                <a:cs typeface="Calibri"/>
                <a:sym typeface="Calibri"/>
              </a:rPr>
              <a:t>Διαδικτυακός χώρος - Πληροφορίες για  την τοποθεσία</a:t>
            </a:r>
            <a:endParaRPr sz="9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grpSp>
        <p:nvGrpSpPr>
          <p:cNvPr id="995" name="Google Shape;995;p50"/>
          <p:cNvGrpSpPr/>
          <p:nvPr/>
        </p:nvGrpSpPr>
        <p:grpSpPr>
          <a:xfrm>
            <a:off x="6893242" y="0"/>
            <a:ext cx="5295265" cy="6858000"/>
            <a:chOff x="6893242" y="0"/>
            <a:chExt cx="5295265" cy="6858000"/>
          </a:xfrm>
        </p:grpSpPr>
        <p:sp>
          <p:nvSpPr>
            <p:cNvPr id="996" name="Google Shape;996;p5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7" name="Google Shape;997;p50"/>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98" name="Google Shape;998;p50"/>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999" name="Google Shape;999;p50"/>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000" name="Google Shape;1000;p50"/>
          <p:cNvSpPr txBox="1">
            <a:spLocks noGrp="1"/>
          </p:cNvSpPr>
          <p:nvPr>
            <p:ph type="title"/>
          </p:nvPr>
        </p:nvSpPr>
        <p:spPr>
          <a:xfrm>
            <a:off x="875030" y="1356359"/>
            <a:ext cx="602234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A.8	</a:t>
            </a:r>
            <a:r>
              <a:rPr lang="en-US"/>
              <a:t>Διαχείριση περιουσιακών στοιχείων</a:t>
            </a:r>
            <a:endParaRPr sz="3600"/>
          </a:p>
        </p:txBody>
      </p:sp>
      <p:sp>
        <p:nvSpPr>
          <p:cNvPr id="1001" name="Google Shape;1001;p50"/>
          <p:cNvSpPr txBox="1"/>
          <p:nvPr/>
        </p:nvSpPr>
        <p:spPr>
          <a:xfrm>
            <a:off x="902969" y="6153784"/>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002" name="Google Shape;1002;p50"/>
          <p:cNvSpPr txBox="1"/>
          <p:nvPr/>
        </p:nvSpPr>
        <p:spPr>
          <a:xfrm>
            <a:off x="11189652" y="6153784"/>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50</a:t>
            </a:r>
            <a:endParaRPr sz="700">
              <a:solidFill>
                <a:schemeClr val="dk1"/>
              </a:solidFill>
              <a:latin typeface="Calibri"/>
              <a:ea typeface="Calibri"/>
              <a:cs typeface="Calibri"/>
              <a:sym typeface="Calibri"/>
            </a:endParaRPr>
          </a:p>
        </p:txBody>
      </p:sp>
      <p:sp>
        <p:nvSpPr>
          <p:cNvPr id="1003" name="Google Shape;1003;p50"/>
          <p:cNvSpPr txBox="1"/>
          <p:nvPr/>
        </p:nvSpPr>
        <p:spPr>
          <a:xfrm>
            <a:off x="783590" y="2164715"/>
            <a:ext cx="16249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1004" name="Google Shape;1004;p50"/>
          <p:cNvSpPr txBox="1"/>
          <p:nvPr/>
        </p:nvSpPr>
        <p:spPr>
          <a:xfrm>
            <a:off x="783590" y="2545715"/>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A.8.1.2</a:t>
            </a:r>
            <a:endParaRPr sz="1600">
              <a:solidFill>
                <a:schemeClr val="dk1"/>
              </a:solidFill>
              <a:latin typeface="Calibri"/>
              <a:ea typeface="Calibri"/>
              <a:cs typeface="Calibri"/>
              <a:sym typeface="Calibri"/>
            </a:endParaRPr>
          </a:p>
        </p:txBody>
      </p:sp>
      <p:sp>
        <p:nvSpPr>
          <p:cNvPr id="1005" name="Google Shape;1005;p50"/>
          <p:cNvSpPr txBox="1"/>
          <p:nvPr/>
        </p:nvSpPr>
        <p:spPr>
          <a:xfrm>
            <a:off x="1492885" y="2615565"/>
            <a:ext cx="226187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Ιδιοκτησία περιουσιακών στοιχείων</a:t>
            </a:r>
            <a:endParaRPr sz="1050">
              <a:solidFill>
                <a:schemeClr val="dk1"/>
              </a:solidFill>
              <a:latin typeface="Calibri"/>
              <a:ea typeface="Calibri"/>
              <a:cs typeface="Calibri"/>
              <a:sym typeface="Calibri"/>
            </a:endParaRPr>
          </a:p>
        </p:txBody>
      </p:sp>
      <p:sp>
        <p:nvSpPr>
          <p:cNvPr id="1006" name="Google Shape;1006;p50"/>
          <p:cNvSpPr txBox="1"/>
          <p:nvPr/>
        </p:nvSpPr>
        <p:spPr>
          <a:xfrm>
            <a:off x="783590" y="2949575"/>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A.8.1.3</a:t>
            </a:r>
            <a:endParaRPr sz="1600">
              <a:solidFill>
                <a:schemeClr val="dk1"/>
              </a:solidFill>
              <a:latin typeface="Calibri"/>
              <a:ea typeface="Calibri"/>
              <a:cs typeface="Calibri"/>
              <a:sym typeface="Calibri"/>
            </a:endParaRPr>
          </a:p>
        </p:txBody>
      </p:sp>
      <p:sp>
        <p:nvSpPr>
          <p:cNvPr id="1007" name="Google Shape;1007;p50"/>
          <p:cNvSpPr txBox="1"/>
          <p:nvPr/>
        </p:nvSpPr>
        <p:spPr>
          <a:xfrm>
            <a:off x="1492885" y="3019425"/>
            <a:ext cx="301752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Αποδεκτή χρήση των περιουσιακών στοιχείων</a:t>
            </a:r>
            <a:endParaRPr sz="1050">
              <a:solidFill>
                <a:schemeClr val="dk1"/>
              </a:solidFill>
              <a:latin typeface="Calibri"/>
              <a:ea typeface="Calibri"/>
              <a:cs typeface="Calibri"/>
              <a:sym typeface="Calibri"/>
            </a:endParaRPr>
          </a:p>
        </p:txBody>
      </p:sp>
      <p:sp>
        <p:nvSpPr>
          <p:cNvPr id="1008" name="Google Shape;1008;p50"/>
          <p:cNvSpPr txBox="1"/>
          <p:nvPr/>
        </p:nvSpPr>
        <p:spPr>
          <a:xfrm>
            <a:off x="783590" y="3352800"/>
            <a:ext cx="59499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A.8.2.3</a:t>
            </a:r>
            <a:endParaRPr sz="1600">
              <a:solidFill>
                <a:schemeClr val="dk1"/>
              </a:solidFill>
              <a:latin typeface="Calibri"/>
              <a:ea typeface="Calibri"/>
              <a:cs typeface="Calibri"/>
              <a:sym typeface="Calibri"/>
            </a:endParaRPr>
          </a:p>
        </p:txBody>
      </p:sp>
      <p:sp>
        <p:nvSpPr>
          <p:cNvPr id="1009" name="Google Shape;1009;p50"/>
          <p:cNvSpPr txBox="1"/>
          <p:nvPr/>
        </p:nvSpPr>
        <p:spPr>
          <a:xfrm>
            <a:off x="1492885" y="3422650"/>
            <a:ext cx="247332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Χειρισμός των περιουσιακών στοιχείων</a:t>
            </a:r>
            <a:endParaRPr sz="1050">
              <a:solidFill>
                <a:schemeClr val="dk1"/>
              </a:solidFill>
              <a:latin typeface="Calibri"/>
              <a:ea typeface="Calibri"/>
              <a:cs typeface="Calibri"/>
              <a:sym typeface="Calibri"/>
            </a:endParaRPr>
          </a:p>
        </p:txBody>
      </p:sp>
      <p:sp>
        <p:nvSpPr>
          <p:cNvPr id="1010" name="Google Shape;1010;p50"/>
          <p:cNvSpPr txBox="1"/>
          <p:nvPr/>
        </p:nvSpPr>
        <p:spPr>
          <a:xfrm>
            <a:off x="783590" y="3754754"/>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A.8.3.3</a:t>
            </a:r>
            <a:endParaRPr sz="1600">
              <a:solidFill>
                <a:schemeClr val="dk1"/>
              </a:solidFill>
              <a:latin typeface="Calibri"/>
              <a:ea typeface="Calibri"/>
              <a:cs typeface="Calibri"/>
              <a:sym typeface="Calibri"/>
            </a:endParaRPr>
          </a:p>
        </p:txBody>
      </p:sp>
      <p:sp>
        <p:nvSpPr>
          <p:cNvPr id="1011" name="Google Shape;1011;p50"/>
          <p:cNvSpPr txBox="1"/>
          <p:nvPr/>
        </p:nvSpPr>
        <p:spPr>
          <a:xfrm>
            <a:off x="1492885" y="3824604"/>
            <a:ext cx="260096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Μεταφορά φυσικών μέσων επικοινωνίας</a:t>
            </a:r>
            <a:endParaRPr sz="105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grpSp>
        <p:nvGrpSpPr>
          <p:cNvPr id="1016" name="Google Shape;1016;p51"/>
          <p:cNvGrpSpPr/>
          <p:nvPr/>
        </p:nvGrpSpPr>
        <p:grpSpPr>
          <a:xfrm>
            <a:off x="6893242" y="0"/>
            <a:ext cx="5295265" cy="6858000"/>
            <a:chOff x="6893242" y="0"/>
            <a:chExt cx="5295265" cy="6858000"/>
          </a:xfrm>
        </p:grpSpPr>
        <p:sp>
          <p:nvSpPr>
            <p:cNvPr id="1017" name="Google Shape;1017;p51"/>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51"/>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19" name="Google Shape;1019;p51"/>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020" name="Google Shape;1020;p51"/>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021" name="Google Shape;1021;p51"/>
          <p:cNvSpPr txBox="1">
            <a:spLocks noGrp="1"/>
          </p:cNvSpPr>
          <p:nvPr>
            <p:ph type="title"/>
          </p:nvPr>
        </p:nvSpPr>
        <p:spPr>
          <a:xfrm>
            <a:off x="875030" y="1356359"/>
            <a:ext cx="23094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A.8	</a:t>
            </a:r>
            <a:r>
              <a:rPr lang="en-US"/>
              <a:t>Περίληψη</a:t>
            </a:r>
            <a:endParaRPr sz="3600"/>
          </a:p>
        </p:txBody>
      </p:sp>
      <p:grpSp>
        <p:nvGrpSpPr>
          <p:cNvPr id="1022" name="Google Shape;1022;p51"/>
          <p:cNvGrpSpPr/>
          <p:nvPr/>
        </p:nvGrpSpPr>
        <p:grpSpPr>
          <a:xfrm>
            <a:off x="796290" y="2020887"/>
            <a:ext cx="5868352" cy="3734435"/>
            <a:chOff x="796290" y="2020887"/>
            <a:chExt cx="5868352" cy="3734435"/>
          </a:xfrm>
        </p:grpSpPr>
        <p:pic>
          <p:nvPicPr>
            <p:cNvPr id="1023" name="Google Shape;1023;p51"/>
            <p:cNvPicPr preferRelativeResize="0"/>
            <p:nvPr/>
          </p:nvPicPr>
          <p:blipFill rotWithShape="1">
            <a:blip r:embed="rId5">
              <a:alphaModFix/>
            </a:blip>
            <a:srcRect/>
            <a:stretch/>
          </p:blipFill>
          <p:spPr>
            <a:xfrm>
              <a:off x="796290" y="2020887"/>
              <a:ext cx="5868352" cy="3734435"/>
            </a:xfrm>
            <a:prstGeom prst="rect">
              <a:avLst/>
            </a:prstGeom>
            <a:noFill/>
            <a:ln>
              <a:noFill/>
            </a:ln>
          </p:spPr>
        </p:pic>
        <p:pic>
          <p:nvPicPr>
            <p:cNvPr id="1024" name="Google Shape;1024;p51"/>
            <p:cNvPicPr preferRelativeResize="0"/>
            <p:nvPr/>
          </p:nvPicPr>
          <p:blipFill rotWithShape="1">
            <a:blip r:embed="rId6">
              <a:alphaModFix/>
            </a:blip>
            <a:srcRect/>
            <a:stretch/>
          </p:blipFill>
          <p:spPr>
            <a:xfrm>
              <a:off x="935672" y="2160270"/>
              <a:ext cx="3554729" cy="3454082"/>
            </a:xfrm>
            <a:prstGeom prst="rect">
              <a:avLst/>
            </a:prstGeom>
            <a:noFill/>
            <a:ln>
              <a:noFill/>
            </a:ln>
          </p:spPr>
        </p:pic>
        <p:pic>
          <p:nvPicPr>
            <p:cNvPr id="1025" name="Google Shape;1025;p51"/>
            <p:cNvPicPr preferRelativeResize="0"/>
            <p:nvPr/>
          </p:nvPicPr>
          <p:blipFill rotWithShape="1">
            <a:blip r:embed="rId7">
              <a:alphaModFix/>
            </a:blip>
            <a:srcRect/>
            <a:stretch/>
          </p:blipFill>
          <p:spPr>
            <a:xfrm>
              <a:off x="3275012" y="3636962"/>
              <a:ext cx="512127" cy="347662"/>
            </a:xfrm>
            <a:prstGeom prst="rect">
              <a:avLst/>
            </a:prstGeom>
            <a:noFill/>
            <a:ln>
              <a:noFill/>
            </a:ln>
          </p:spPr>
        </p:pic>
        <p:pic>
          <p:nvPicPr>
            <p:cNvPr id="1026" name="Google Shape;1026;p51"/>
            <p:cNvPicPr preferRelativeResize="0"/>
            <p:nvPr/>
          </p:nvPicPr>
          <p:blipFill rotWithShape="1">
            <a:blip r:embed="rId8">
              <a:alphaModFix/>
            </a:blip>
            <a:srcRect/>
            <a:stretch/>
          </p:blipFill>
          <p:spPr>
            <a:xfrm>
              <a:off x="3300729" y="3663950"/>
              <a:ext cx="410527" cy="245110"/>
            </a:xfrm>
            <a:prstGeom prst="rect">
              <a:avLst/>
            </a:prstGeom>
            <a:noFill/>
            <a:ln>
              <a:noFill/>
            </a:ln>
          </p:spPr>
        </p:pic>
        <p:pic>
          <p:nvPicPr>
            <p:cNvPr id="1027" name="Google Shape;1027;p51"/>
            <p:cNvPicPr preferRelativeResize="0"/>
            <p:nvPr/>
          </p:nvPicPr>
          <p:blipFill rotWithShape="1">
            <a:blip r:embed="rId7">
              <a:alphaModFix/>
            </a:blip>
            <a:srcRect/>
            <a:stretch/>
          </p:blipFill>
          <p:spPr>
            <a:xfrm>
              <a:off x="1710054" y="3261994"/>
              <a:ext cx="512127" cy="347662"/>
            </a:xfrm>
            <a:prstGeom prst="rect">
              <a:avLst/>
            </a:prstGeom>
            <a:noFill/>
            <a:ln>
              <a:noFill/>
            </a:ln>
          </p:spPr>
        </p:pic>
        <p:pic>
          <p:nvPicPr>
            <p:cNvPr id="1028" name="Google Shape;1028;p51"/>
            <p:cNvPicPr preferRelativeResize="0"/>
            <p:nvPr/>
          </p:nvPicPr>
          <p:blipFill rotWithShape="1">
            <a:blip r:embed="rId9">
              <a:alphaModFix/>
            </a:blip>
            <a:srcRect/>
            <a:stretch/>
          </p:blipFill>
          <p:spPr>
            <a:xfrm>
              <a:off x="1736090" y="3288664"/>
              <a:ext cx="410527" cy="245110"/>
            </a:xfrm>
            <a:prstGeom prst="rect">
              <a:avLst/>
            </a:prstGeom>
            <a:noFill/>
            <a:ln>
              <a:noFill/>
            </a:ln>
          </p:spPr>
        </p:pic>
        <p:sp>
          <p:nvSpPr>
            <p:cNvPr id="1029" name="Google Shape;1029;p51"/>
            <p:cNvSpPr/>
            <p:nvPr/>
          </p:nvSpPr>
          <p:spPr>
            <a:xfrm>
              <a:off x="4632007" y="3453447"/>
              <a:ext cx="1956435" cy="869950"/>
            </a:xfrm>
            <a:custGeom>
              <a:avLst/>
              <a:gdLst/>
              <a:ahLst/>
              <a:cxnLst/>
              <a:rect l="l" t="t" r="r" b="b"/>
              <a:pathLst>
                <a:path w="1956434" h="869950" extrusionOk="0">
                  <a:moveTo>
                    <a:pt x="1956434" y="0"/>
                  </a:moveTo>
                  <a:lnTo>
                    <a:pt x="0" y="0"/>
                  </a:lnTo>
                  <a:lnTo>
                    <a:pt x="0" y="869632"/>
                  </a:lnTo>
                  <a:lnTo>
                    <a:pt x="1956434" y="869632"/>
                  </a:lnTo>
                  <a:lnTo>
                    <a:pt x="1956434"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0" name="Google Shape;1030;p51"/>
            <p:cNvSpPr/>
            <p:nvPr/>
          </p:nvSpPr>
          <p:spPr>
            <a:xfrm>
              <a:off x="4701540" y="3540442"/>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1" name="Google Shape;1031;p51"/>
            <p:cNvSpPr/>
            <p:nvPr/>
          </p:nvSpPr>
          <p:spPr>
            <a:xfrm>
              <a:off x="4701540" y="3975100"/>
              <a:ext cx="81915" cy="81915"/>
            </a:xfrm>
            <a:custGeom>
              <a:avLst/>
              <a:gdLst/>
              <a:ahLst/>
              <a:cxnLst/>
              <a:rect l="l" t="t" r="r" b="b"/>
              <a:pathLst>
                <a:path w="81914" h="81914" extrusionOk="0">
                  <a:moveTo>
                    <a:pt x="81597" y="0"/>
                  </a:moveTo>
                  <a:lnTo>
                    <a:pt x="0" y="0"/>
                  </a:lnTo>
                  <a:lnTo>
                    <a:pt x="0" y="81597"/>
                  </a:lnTo>
                  <a:lnTo>
                    <a:pt x="81597" y="81597"/>
                  </a:lnTo>
                  <a:lnTo>
                    <a:pt x="8159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32" name="Google Shape;1032;p51"/>
          <p:cNvSpPr txBox="1"/>
          <p:nvPr/>
        </p:nvSpPr>
        <p:spPr>
          <a:xfrm>
            <a:off x="796290" y="2020887"/>
            <a:ext cx="5868670" cy="373443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30"/>
              </a:spcBef>
              <a:spcAft>
                <a:spcPts val="0"/>
              </a:spcAft>
              <a:buNone/>
            </a:pPr>
            <a:endParaRPr sz="800">
              <a:solidFill>
                <a:schemeClr val="dk1"/>
              </a:solidFill>
              <a:latin typeface="Times New Roman"/>
              <a:ea typeface="Times New Roman"/>
              <a:cs typeface="Times New Roman"/>
              <a:sym typeface="Times New Roman"/>
            </a:endParaRPr>
          </a:p>
          <a:p>
            <a:pPr marL="972185" marR="0" lvl="0" indent="0" algn="l" rtl="0">
              <a:lnSpc>
                <a:spcPct val="100000"/>
              </a:lnSpc>
              <a:spcBef>
                <a:spcPts val="0"/>
              </a:spcBef>
              <a:spcAft>
                <a:spcPts val="0"/>
              </a:spcAft>
              <a:buNone/>
            </a:pPr>
            <a:r>
              <a:rPr lang="en-US" sz="850" b="1">
                <a:solidFill>
                  <a:srgbClr val="FFFFFF"/>
                </a:solidFill>
                <a:latin typeface="Calibri"/>
                <a:ea typeface="Calibri"/>
                <a:cs typeface="Calibri"/>
                <a:sym typeface="Calibri"/>
              </a:rPr>
              <a:t>40%</a:t>
            </a:r>
            <a:endParaRPr sz="8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0" marR="434975" lvl="0" indent="0" algn="ctr" rtl="0">
              <a:lnSpc>
                <a:spcPct val="100000"/>
              </a:lnSpc>
              <a:spcBef>
                <a:spcPts val="0"/>
              </a:spcBef>
              <a:spcAft>
                <a:spcPts val="0"/>
              </a:spcAft>
              <a:buNone/>
            </a:pPr>
            <a:r>
              <a:rPr lang="en-US" sz="850" b="1">
                <a:solidFill>
                  <a:srgbClr val="FFFFFF"/>
                </a:solidFill>
                <a:latin typeface="Calibri"/>
                <a:ea typeface="Calibri"/>
                <a:cs typeface="Calibri"/>
                <a:sym typeface="Calibri"/>
              </a:rPr>
              <a:t>60%</a:t>
            </a:r>
            <a:endParaRPr sz="850">
              <a:solidFill>
                <a:schemeClr val="dk1"/>
              </a:solidFill>
              <a:latin typeface="Calibri"/>
              <a:ea typeface="Calibri"/>
              <a:cs typeface="Calibri"/>
              <a:sym typeface="Calibri"/>
            </a:endParaRPr>
          </a:p>
        </p:txBody>
      </p:sp>
      <p:sp>
        <p:nvSpPr>
          <p:cNvPr id="1033" name="Google Shape;1033;p51"/>
          <p:cNvSpPr txBox="1"/>
          <p:nvPr/>
        </p:nvSpPr>
        <p:spPr>
          <a:xfrm>
            <a:off x="902969" y="631475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034" name="Google Shape;1034;p51"/>
          <p:cNvSpPr txBox="1"/>
          <p:nvPr/>
        </p:nvSpPr>
        <p:spPr>
          <a:xfrm>
            <a:off x="11127105" y="631475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51</a:t>
            </a:r>
            <a:endParaRPr sz="700">
              <a:solidFill>
                <a:schemeClr val="dk1"/>
              </a:solidFill>
              <a:latin typeface="Calibri"/>
              <a:ea typeface="Calibri"/>
              <a:cs typeface="Calibri"/>
              <a:sym typeface="Calibri"/>
            </a:endParaRPr>
          </a:p>
        </p:txBody>
      </p:sp>
      <p:sp>
        <p:nvSpPr>
          <p:cNvPr id="1035" name="Google Shape;1035;p51"/>
          <p:cNvSpPr txBox="1"/>
          <p:nvPr/>
        </p:nvSpPr>
        <p:spPr>
          <a:xfrm>
            <a:off x="4632007" y="3453447"/>
            <a:ext cx="1956435" cy="869950"/>
          </a:xfrm>
          <a:prstGeom prst="rect">
            <a:avLst/>
          </a:prstGeom>
          <a:noFill/>
          <a:ln>
            <a:noFill/>
          </a:ln>
        </p:spPr>
        <p:txBody>
          <a:bodyPr spcFirstLastPara="1" wrap="square" lIns="0" tIns="27925" rIns="0" bIns="0" anchor="t" anchorCtr="0">
            <a:spAutoFit/>
          </a:bodyPr>
          <a:lstStyle/>
          <a:p>
            <a:pPr marL="187325" marR="0" lvl="0" indent="0" algn="l" rtl="0">
              <a:lnSpc>
                <a:spcPct val="100000"/>
              </a:lnSpc>
              <a:spcBef>
                <a:spcPts val="0"/>
              </a:spcBef>
              <a:spcAft>
                <a:spcPts val="0"/>
              </a:spcAft>
              <a:buNone/>
            </a:pPr>
            <a:r>
              <a:rPr lang="en-US" sz="800">
                <a:solidFill>
                  <a:srgbClr val="3F3F3F"/>
                </a:solidFill>
                <a:latin typeface="Calibri"/>
                <a:ea typeface="Calibri"/>
                <a:cs typeface="Calibri"/>
                <a:sym typeface="Calibri"/>
              </a:rPr>
              <a:t>Ειδικοί για την υγεία έλεγχοι</a:t>
            </a: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187325" marR="631825" lvl="0" indent="0" algn="l" rtl="0">
              <a:lnSpc>
                <a:spcPct val="102299"/>
              </a:lnSpc>
              <a:spcBef>
                <a:spcPts val="5"/>
              </a:spcBef>
              <a:spcAft>
                <a:spcPts val="0"/>
              </a:spcAft>
              <a:buNone/>
            </a:pPr>
            <a:r>
              <a:rPr lang="en-US" sz="800">
                <a:solidFill>
                  <a:srgbClr val="3F3F3F"/>
                </a:solidFill>
                <a:latin typeface="Calibri"/>
                <a:ea typeface="Calibri"/>
                <a:cs typeface="Calibri"/>
                <a:sym typeface="Calibri"/>
              </a:rPr>
              <a:t>Μη ειδικά για την υγεία  ελέγχει το</a:t>
            </a:r>
            <a:endParaRPr sz="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0" name="Google Shape;1040;p52"/>
          <p:cNvGrpSpPr/>
          <p:nvPr/>
        </p:nvGrpSpPr>
        <p:grpSpPr>
          <a:xfrm>
            <a:off x="6893242" y="0"/>
            <a:ext cx="5295265" cy="6858000"/>
            <a:chOff x="6893242" y="0"/>
            <a:chExt cx="5295265" cy="6858000"/>
          </a:xfrm>
        </p:grpSpPr>
        <p:sp>
          <p:nvSpPr>
            <p:cNvPr id="1041" name="Google Shape;1041;p5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2" name="Google Shape;1042;p52"/>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43" name="Google Shape;1043;p52"/>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044" name="Google Shape;1044;p52"/>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045" name="Google Shape;1045;p52"/>
          <p:cNvSpPr txBox="1">
            <a:spLocks noGrp="1"/>
          </p:cNvSpPr>
          <p:nvPr>
            <p:ph type="title"/>
          </p:nvPr>
        </p:nvSpPr>
        <p:spPr>
          <a:xfrm>
            <a:off x="875030" y="1356359"/>
            <a:ext cx="369697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A.9	</a:t>
            </a:r>
            <a:r>
              <a:rPr lang="en-US"/>
              <a:t>Έλεγχος πρόσβασης</a:t>
            </a:r>
            <a:endParaRPr sz="3600"/>
          </a:p>
        </p:txBody>
      </p:sp>
      <p:sp>
        <p:nvSpPr>
          <p:cNvPr id="1046" name="Google Shape;1046;p52"/>
          <p:cNvSpPr txBox="1"/>
          <p:nvPr/>
        </p:nvSpPr>
        <p:spPr>
          <a:xfrm>
            <a:off x="902969" y="608742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047" name="Google Shape;1047;p52"/>
          <p:cNvSpPr txBox="1"/>
          <p:nvPr/>
        </p:nvSpPr>
        <p:spPr>
          <a:xfrm>
            <a:off x="11164252" y="6056629"/>
            <a:ext cx="172720" cy="145415"/>
          </a:xfrm>
          <a:prstGeom prst="rect">
            <a:avLst/>
          </a:prstGeom>
          <a:noFill/>
          <a:ln>
            <a:noFill/>
          </a:ln>
        </p:spPr>
        <p:txBody>
          <a:bodyPr spcFirstLastPara="1" wrap="square" lIns="0" tIns="20950" rIns="0" bIns="0" anchor="t" anchorCtr="0">
            <a:spAutoFit/>
          </a:bodyPr>
          <a:lstStyle/>
          <a:p>
            <a:pPr marL="38100" marR="0" lvl="0" indent="0" algn="l" rtl="0">
              <a:lnSpc>
                <a:spcPct val="100000"/>
              </a:lnSpc>
              <a:spcBef>
                <a:spcPts val="0"/>
              </a:spcBef>
              <a:spcAft>
                <a:spcPts val="0"/>
              </a:spcAft>
              <a:buNone/>
            </a:pPr>
            <a:fld id="{00000000-1234-1234-1234-123412341234}" type="slidenum">
              <a:rPr lang="en-US" sz="700">
                <a:solidFill>
                  <a:schemeClr val="dk1"/>
                </a:solidFill>
                <a:latin typeface="Calibri"/>
                <a:ea typeface="Calibri"/>
                <a:cs typeface="Calibri"/>
                <a:sym typeface="Calibri"/>
              </a:rPr>
              <a:t>52</a:t>
            </a:fld>
            <a:endParaRPr sz="700">
              <a:solidFill>
                <a:schemeClr val="dk1"/>
              </a:solidFill>
              <a:latin typeface="Calibri"/>
              <a:ea typeface="Calibri"/>
              <a:cs typeface="Calibri"/>
              <a:sym typeface="Calibri"/>
            </a:endParaRPr>
          </a:p>
        </p:txBody>
      </p:sp>
      <p:sp>
        <p:nvSpPr>
          <p:cNvPr id="1048" name="Google Shape;1048;p52"/>
          <p:cNvSpPr txBox="1"/>
          <p:nvPr/>
        </p:nvSpPr>
        <p:spPr>
          <a:xfrm>
            <a:off x="783590" y="2164715"/>
            <a:ext cx="4150995" cy="1790064"/>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A.9.1.1	</a:t>
            </a:r>
            <a:r>
              <a:rPr lang="en-US" sz="1050">
                <a:solidFill>
                  <a:schemeClr val="dk1"/>
                </a:solidFill>
                <a:latin typeface="Calibri"/>
                <a:ea typeface="Calibri"/>
                <a:cs typeface="Calibri"/>
                <a:sym typeface="Calibri"/>
              </a:rPr>
              <a:t>Πολιτική ελέγχου πρόσβασης</a:t>
            </a:r>
            <a:endParaRPr sz="1050">
              <a:solidFill>
                <a:schemeClr val="dk1"/>
              </a:solidFill>
              <a:latin typeface="Calibri"/>
              <a:ea typeface="Calibri"/>
              <a:cs typeface="Calibri"/>
              <a:sym typeface="Calibri"/>
            </a:endParaRPr>
          </a:p>
          <a:p>
            <a:pPr marL="12700" marR="0" lvl="0" indent="0" algn="l" rtl="0">
              <a:lnSpc>
                <a:spcPct val="100000"/>
              </a:lnSpc>
              <a:spcBef>
                <a:spcPts val="1255"/>
              </a:spcBef>
              <a:spcAft>
                <a:spcPts val="0"/>
              </a:spcAft>
              <a:buNone/>
            </a:pPr>
            <a:r>
              <a:rPr lang="en-US" sz="1600">
                <a:solidFill>
                  <a:schemeClr val="dk1"/>
                </a:solidFill>
                <a:latin typeface="Calibri"/>
                <a:ea typeface="Calibri"/>
                <a:cs typeface="Calibri"/>
                <a:sym typeface="Calibri"/>
              </a:rPr>
              <a:t>A.9.2.1	</a:t>
            </a:r>
            <a:r>
              <a:rPr lang="en-US" sz="1050">
                <a:solidFill>
                  <a:schemeClr val="dk1"/>
                </a:solidFill>
                <a:latin typeface="Calibri"/>
                <a:ea typeface="Calibri"/>
                <a:cs typeface="Calibri"/>
                <a:sym typeface="Calibri"/>
              </a:rPr>
              <a:t>Εγγραφή και διαγραφή χρηστών</a:t>
            </a:r>
            <a:endParaRPr sz="1050">
              <a:solidFill>
                <a:schemeClr val="dk1"/>
              </a:solidFill>
              <a:latin typeface="Calibri"/>
              <a:ea typeface="Calibri"/>
              <a:cs typeface="Calibri"/>
              <a:sym typeface="Calibri"/>
            </a:endParaRPr>
          </a:p>
          <a:p>
            <a:pPr marL="12700" marR="0" lvl="0" indent="0" algn="l" rtl="0">
              <a:lnSpc>
                <a:spcPct val="100000"/>
              </a:lnSpc>
              <a:spcBef>
                <a:spcPts val="1280"/>
              </a:spcBef>
              <a:spcAft>
                <a:spcPts val="0"/>
              </a:spcAft>
              <a:buNone/>
            </a:pPr>
            <a:r>
              <a:rPr lang="en-US" sz="1050">
                <a:solidFill>
                  <a:schemeClr val="dk1"/>
                </a:solidFill>
                <a:latin typeface="Calibri"/>
                <a:ea typeface="Calibri"/>
                <a:cs typeface="Calibri"/>
                <a:sym typeface="Calibri"/>
              </a:rPr>
              <a:t>A.9.2.6 Αφαίρεση ή προσαρμογή των δικαιωμάτων πρόσβασης</a:t>
            </a:r>
            <a:endParaRPr sz="1050">
              <a:solidFill>
                <a:schemeClr val="dk1"/>
              </a:solidFill>
              <a:latin typeface="Calibri"/>
              <a:ea typeface="Calibri"/>
              <a:cs typeface="Calibri"/>
              <a:sym typeface="Calibri"/>
            </a:endParaRPr>
          </a:p>
          <a:p>
            <a:pPr marL="0" marR="0" lvl="0" indent="0" algn="l" rtl="0">
              <a:lnSpc>
                <a:spcPct val="100000"/>
              </a:lnSpc>
              <a:spcBef>
                <a:spcPts val="1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A.9.4.1	</a:t>
            </a:r>
            <a:r>
              <a:rPr lang="en-US" sz="1050">
                <a:solidFill>
                  <a:schemeClr val="dk1"/>
                </a:solidFill>
                <a:latin typeface="Calibri"/>
                <a:ea typeface="Calibri"/>
                <a:cs typeface="Calibri"/>
                <a:sym typeface="Calibri"/>
              </a:rPr>
              <a:t>Περιορισμός πρόσβασης σε πληροφορίες</a:t>
            </a:r>
            <a:endParaRPr sz="105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grpSp>
        <p:nvGrpSpPr>
          <p:cNvPr id="1053" name="Google Shape;1053;p53"/>
          <p:cNvGrpSpPr/>
          <p:nvPr/>
        </p:nvGrpSpPr>
        <p:grpSpPr>
          <a:xfrm>
            <a:off x="6893242" y="0"/>
            <a:ext cx="5295265" cy="6858000"/>
            <a:chOff x="6893242" y="0"/>
            <a:chExt cx="5295265" cy="6858000"/>
          </a:xfrm>
        </p:grpSpPr>
        <p:sp>
          <p:nvSpPr>
            <p:cNvPr id="1054" name="Google Shape;1054;p5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5" name="Google Shape;1055;p5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56" name="Google Shape;1056;p53"/>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057" name="Google Shape;1057;p5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058" name="Google Shape;1058;p53"/>
          <p:cNvSpPr txBox="1">
            <a:spLocks noGrp="1"/>
          </p:cNvSpPr>
          <p:nvPr>
            <p:ph type="title"/>
          </p:nvPr>
        </p:nvSpPr>
        <p:spPr>
          <a:xfrm>
            <a:off x="875030" y="1356359"/>
            <a:ext cx="369697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A.9	</a:t>
            </a:r>
            <a:r>
              <a:rPr lang="en-US"/>
              <a:t>Έλεγχος πρόσβασης</a:t>
            </a:r>
            <a:endParaRPr sz="3600"/>
          </a:p>
        </p:txBody>
      </p:sp>
      <p:sp>
        <p:nvSpPr>
          <p:cNvPr id="1059" name="Google Shape;1059;p53"/>
          <p:cNvSpPr txBox="1"/>
          <p:nvPr/>
        </p:nvSpPr>
        <p:spPr>
          <a:xfrm>
            <a:off x="902969" y="608742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060" name="Google Shape;1060;p53"/>
          <p:cNvSpPr txBox="1"/>
          <p:nvPr/>
        </p:nvSpPr>
        <p:spPr>
          <a:xfrm>
            <a:off x="11164252" y="6056629"/>
            <a:ext cx="172720" cy="145415"/>
          </a:xfrm>
          <a:prstGeom prst="rect">
            <a:avLst/>
          </a:prstGeom>
          <a:noFill/>
          <a:ln>
            <a:noFill/>
          </a:ln>
        </p:spPr>
        <p:txBody>
          <a:bodyPr spcFirstLastPara="1" wrap="square" lIns="0" tIns="20950" rIns="0" bIns="0" anchor="t" anchorCtr="0">
            <a:spAutoFit/>
          </a:bodyPr>
          <a:lstStyle/>
          <a:p>
            <a:pPr marL="38100" marR="0" lvl="0" indent="0" algn="l" rtl="0">
              <a:lnSpc>
                <a:spcPct val="100000"/>
              </a:lnSpc>
              <a:spcBef>
                <a:spcPts val="0"/>
              </a:spcBef>
              <a:spcAft>
                <a:spcPts val="0"/>
              </a:spcAft>
              <a:buNone/>
            </a:pPr>
            <a:fld id="{00000000-1234-1234-1234-123412341234}" type="slidenum">
              <a:rPr lang="en-US" sz="700">
                <a:solidFill>
                  <a:schemeClr val="dk1"/>
                </a:solidFill>
                <a:latin typeface="Calibri"/>
                <a:ea typeface="Calibri"/>
                <a:cs typeface="Calibri"/>
                <a:sym typeface="Calibri"/>
              </a:rPr>
              <a:t>53</a:t>
            </a:fld>
            <a:endParaRPr sz="700">
              <a:solidFill>
                <a:schemeClr val="dk1"/>
              </a:solidFill>
              <a:latin typeface="Calibri"/>
              <a:ea typeface="Calibri"/>
              <a:cs typeface="Calibri"/>
              <a:sym typeface="Calibri"/>
            </a:endParaRPr>
          </a:p>
        </p:txBody>
      </p:sp>
      <p:sp>
        <p:nvSpPr>
          <p:cNvPr id="1061" name="Google Shape;1061;p53"/>
          <p:cNvSpPr txBox="1"/>
          <p:nvPr/>
        </p:nvSpPr>
        <p:spPr>
          <a:xfrm>
            <a:off x="783590" y="2164715"/>
            <a:ext cx="16249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1062" name="Google Shape;1062;p53"/>
          <p:cNvSpPr txBox="1"/>
          <p:nvPr/>
        </p:nvSpPr>
        <p:spPr>
          <a:xfrm>
            <a:off x="783590" y="2383155"/>
            <a:ext cx="562610" cy="3460115"/>
          </a:xfrm>
          <a:prstGeom prst="rect">
            <a:avLst/>
          </a:prstGeom>
          <a:noFill/>
          <a:ln>
            <a:noFill/>
          </a:ln>
        </p:spPr>
        <p:txBody>
          <a:bodyPr spcFirstLastPara="1" wrap="square" lIns="0" tIns="127625" rIns="0" bIns="0" anchor="t" anchorCtr="0">
            <a:spAutoFit/>
          </a:bodyPr>
          <a:lstStyle/>
          <a:p>
            <a:pPr marL="12700" marR="0" lvl="0" indent="0" algn="l" rtl="0">
              <a:lnSpc>
                <a:spcPct val="100000"/>
              </a:lnSpc>
              <a:spcBef>
                <a:spcPts val="0"/>
              </a:spcBef>
              <a:spcAft>
                <a:spcPts val="0"/>
              </a:spcAft>
              <a:buNone/>
            </a:pPr>
            <a:r>
              <a:rPr lang="en-US" sz="1500">
                <a:solidFill>
                  <a:schemeClr val="dk1"/>
                </a:solidFill>
                <a:latin typeface="Calibri"/>
                <a:ea typeface="Calibri"/>
                <a:cs typeface="Calibri"/>
                <a:sym typeface="Calibri"/>
              </a:rPr>
              <a:t>A.9.1.2</a:t>
            </a:r>
            <a:endParaRPr sz="1500">
              <a:solidFill>
                <a:schemeClr val="dk1"/>
              </a:solidFill>
              <a:latin typeface="Calibri"/>
              <a:ea typeface="Calibri"/>
              <a:cs typeface="Calibri"/>
              <a:sym typeface="Calibri"/>
            </a:endParaRPr>
          </a:p>
          <a:p>
            <a:pPr marL="12700" marR="0" lvl="0" indent="0" algn="l" rtl="0">
              <a:lnSpc>
                <a:spcPct val="100000"/>
              </a:lnSpc>
              <a:spcBef>
                <a:spcPts val="905"/>
              </a:spcBef>
              <a:spcAft>
                <a:spcPts val="0"/>
              </a:spcAft>
              <a:buNone/>
            </a:pPr>
            <a:r>
              <a:rPr lang="en-US" sz="1500">
                <a:solidFill>
                  <a:schemeClr val="dk1"/>
                </a:solidFill>
                <a:latin typeface="Calibri"/>
                <a:ea typeface="Calibri"/>
                <a:cs typeface="Calibri"/>
                <a:sym typeface="Calibri"/>
              </a:rPr>
              <a:t>A.9.2.2</a:t>
            </a:r>
            <a:endParaRPr sz="1500">
              <a:solidFill>
                <a:schemeClr val="dk1"/>
              </a:solidFill>
              <a:latin typeface="Calibri"/>
              <a:ea typeface="Calibri"/>
              <a:cs typeface="Calibri"/>
              <a:sym typeface="Calibri"/>
            </a:endParaRPr>
          </a:p>
          <a:p>
            <a:pPr marL="12700" marR="0" lvl="0" indent="0" algn="l" rtl="0">
              <a:lnSpc>
                <a:spcPct val="100000"/>
              </a:lnSpc>
              <a:spcBef>
                <a:spcPts val="910"/>
              </a:spcBef>
              <a:spcAft>
                <a:spcPts val="0"/>
              </a:spcAft>
              <a:buNone/>
            </a:pPr>
            <a:r>
              <a:rPr lang="en-US" sz="1500">
                <a:solidFill>
                  <a:schemeClr val="dk1"/>
                </a:solidFill>
                <a:latin typeface="Calibri"/>
                <a:ea typeface="Calibri"/>
                <a:cs typeface="Calibri"/>
                <a:sym typeface="Calibri"/>
              </a:rPr>
              <a:t>A.9.2.3</a:t>
            </a:r>
            <a:endParaRPr sz="1500">
              <a:solidFill>
                <a:schemeClr val="dk1"/>
              </a:solidFill>
              <a:latin typeface="Calibri"/>
              <a:ea typeface="Calibri"/>
              <a:cs typeface="Calibri"/>
              <a:sym typeface="Calibri"/>
            </a:endParaRPr>
          </a:p>
          <a:p>
            <a:pPr marL="12700" marR="0" lvl="0" indent="0" algn="l" rtl="0">
              <a:lnSpc>
                <a:spcPct val="100000"/>
              </a:lnSpc>
              <a:spcBef>
                <a:spcPts val="895"/>
              </a:spcBef>
              <a:spcAft>
                <a:spcPts val="0"/>
              </a:spcAft>
              <a:buNone/>
            </a:pPr>
            <a:r>
              <a:rPr lang="en-US" sz="1500">
                <a:solidFill>
                  <a:schemeClr val="dk1"/>
                </a:solidFill>
                <a:latin typeface="Calibri"/>
                <a:ea typeface="Calibri"/>
                <a:cs typeface="Calibri"/>
                <a:sym typeface="Calibri"/>
              </a:rPr>
              <a:t>A.9.2.4</a:t>
            </a:r>
            <a:endParaRPr sz="1500">
              <a:solidFill>
                <a:schemeClr val="dk1"/>
              </a:solidFill>
              <a:latin typeface="Calibri"/>
              <a:ea typeface="Calibri"/>
              <a:cs typeface="Calibri"/>
              <a:sym typeface="Calibri"/>
            </a:endParaRPr>
          </a:p>
          <a:p>
            <a:pPr marL="12700" marR="0" lvl="0" indent="0" algn="l" rtl="0">
              <a:lnSpc>
                <a:spcPct val="100000"/>
              </a:lnSpc>
              <a:spcBef>
                <a:spcPts val="910"/>
              </a:spcBef>
              <a:spcAft>
                <a:spcPts val="0"/>
              </a:spcAft>
              <a:buNone/>
            </a:pPr>
            <a:r>
              <a:rPr lang="en-US" sz="1500">
                <a:solidFill>
                  <a:schemeClr val="dk1"/>
                </a:solidFill>
                <a:latin typeface="Calibri"/>
                <a:ea typeface="Calibri"/>
                <a:cs typeface="Calibri"/>
                <a:sym typeface="Calibri"/>
              </a:rPr>
              <a:t>A.9.2.5</a:t>
            </a:r>
            <a:endParaRPr sz="1500">
              <a:solidFill>
                <a:schemeClr val="dk1"/>
              </a:solidFill>
              <a:latin typeface="Calibri"/>
              <a:ea typeface="Calibri"/>
              <a:cs typeface="Calibri"/>
              <a:sym typeface="Calibri"/>
            </a:endParaRPr>
          </a:p>
          <a:p>
            <a:pPr marL="12700" marR="0" lvl="0" indent="0" algn="l" rtl="0">
              <a:lnSpc>
                <a:spcPct val="100000"/>
              </a:lnSpc>
              <a:spcBef>
                <a:spcPts val="910"/>
              </a:spcBef>
              <a:spcAft>
                <a:spcPts val="0"/>
              </a:spcAft>
              <a:buNone/>
            </a:pPr>
            <a:r>
              <a:rPr lang="en-US" sz="1500">
                <a:solidFill>
                  <a:schemeClr val="dk1"/>
                </a:solidFill>
                <a:latin typeface="Calibri"/>
                <a:ea typeface="Calibri"/>
                <a:cs typeface="Calibri"/>
                <a:sym typeface="Calibri"/>
              </a:rPr>
              <a:t>A.9.3.1</a:t>
            </a:r>
            <a:endParaRPr sz="1500">
              <a:solidFill>
                <a:schemeClr val="dk1"/>
              </a:solidFill>
              <a:latin typeface="Calibri"/>
              <a:ea typeface="Calibri"/>
              <a:cs typeface="Calibri"/>
              <a:sym typeface="Calibri"/>
            </a:endParaRPr>
          </a:p>
          <a:p>
            <a:pPr marL="12700" marR="0" lvl="0" indent="0" algn="l" rtl="0">
              <a:lnSpc>
                <a:spcPct val="100000"/>
              </a:lnSpc>
              <a:spcBef>
                <a:spcPts val="895"/>
              </a:spcBef>
              <a:spcAft>
                <a:spcPts val="0"/>
              </a:spcAft>
              <a:buNone/>
            </a:pPr>
            <a:r>
              <a:rPr lang="en-US" sz="1500">
                <a:solidFill>
                  <a:schemeClr val="dk1"/>
                </a:solidFill>
                <a:latin typeface="Calibri"/>
                <a:ea typeface="Calibri"/>
                <a:cs typeface="Calibri"/>
                <a:sym typeface="Calibri"/>
              </a:rPr>
              <a:t>A.9.4.2</a:t>
            </a:r>
            <a:endParaRPr sz="1500">
              <a:solidFill>
                <a:schemeClr val="dk1"/>
              </a:solidFill>
              <a:latin typeface="Calibri"/>
              <a:ea typeface="Calibri"/>
              <a:cs typeface="Calibri"/>
              <a:sym typeface="Calibri"/>
            </a:endParaRPr>
          </a:p>
          <a:p>
            <a:pPr marL="12700" marR="0" lvl="0" indent="0" algn="l" rtl="0">
              <a:lnSpc>
                <a:spcPct val="100000"/>
              </a:lnSpc>
              <a:spcBef>
                <a:spcPts val="910"/>
              </a:spcBef>
              <a:spcAft>
                <a:spcPts val="0"/>
              </a:spcAft>
              <a:buNone/>
            </a:pPr>
            <a:r>
              <a:rPr lang="en-US" sz="1500">
                <a:solidFill>
                  <a:schemeClr val="dk1"/>
                </a:solidFill>
                <a:latin typeface="Calibri"/>
                <a:ea typeface="Calibri"/>
                <a:cs typeface="Calibri"/>
                <a:sym typeface="Calibri"/>
              </a:rPr>
              <a:t>A.9.4.3</a:t>
            </a:r>
            <a:endParaRPr sz="1500">
              <a:solidFill>
                <a:schemeClr val="dk1"/>
              </a:solidFill>
              <a:latin typeface="Calibri"/>
              <a:ea typeface="Calibri"/>
              <a:cs typeface="Calibri"/>
              <a:sym typeface="Calibri"/>
            </a:endParaRPr>
          </a:p>
          <a:p>
            <a:pPr marL="12700" marR="0" lvl="0" indent="0" algn="l" rtl="0">
              <a:lnSpc>
                <a:spcPct val="100000"/>
              </a:lnSpc>
              <a:spcBef>
                <a:spcPts val="910"/>
              </a:spcBef>
              <a:spcAft>
                <a:spcPts val="0"/>
              </a:spcAft>
              <a:buNone/>
            </a:pPr>
            <a:r>
              <a:rPr lang="en-US" sz="1500">
                <a:solidFill>
                  <a:schemeClr val="dk1"/>
                </a:solidFill>
                <a:latin typeface="Calibri"/>
                <a:ea typeface="Calibri"/>
                <a:cs typeface="Calibri"/>
                <a:sym typeface="Calibri"/>
              </a:rPr>
              <a:t>A.9.4.4</a:t>
            </a:r>
            <a:endParaRPr sz="1500">
              <a:solidFill>
                <a:schemeClr val="dk1"/>
              </a:solidFill>
              <a:latin typeface="Calibri"/>
              <a:ea typeface="Calibri"/>
              <a:cs typeface="Calibri"/>
              <a:sym typeface="Calibri"/>
            </a:endParaRPr>
          </a:p>
          <a:p>
            <a:pPr marL="12700" marR="0" lvl="0" indent="0" algn="l" rtl="0">
              <a:lnSpc>
                <a:spcPct val="100000"/>
              </a:lnSpc>
              <a:spcBef>
                <a:spcPts val="895"/>
              </a:spcBef>
              <a:spcAft>
                <a:spcPts val="0"/>
              </a:spcAft>
              <a:buNone/>
            </a:pPr>
            <a:r>
              <a:rPr lang="en-US" sz="1500">
                <a:solidFill>
                  <a:schemeClr val="dk1"/>
                </a:solidFill>
                <a:latin typeface="Calibri"/>
                <a:ea typeface="Calibri"/>
                <a:cs typeface="Calibri"/>
                <a:sym typeface="Calibri"/>
              </a:rPr>
              <a:t>A.9.4.5</a:t>
            </a:r>
            <a:endParaRPr sz="1500">
              <a:solidFill>
                <a:schemeClr val="dk1"/>
              </a:solidFill>
              <a:latin typeface="Calibri"/>
              <a:ea typeface="Calibri"/>
              <a:cs typeface="Calibri"/>
              <a:sym typeface="Calibri"/>
            </a:endParaRPr>
          </a:p>
        </p:txBody>
      </p:sp>
      <p:sp>
        <p:nvSpPr>
          <p:cNvPr id="1063" name="Google Shape;1063;p53"/>
          <p:cNvSpPr txBox="1"/>
          <p:nvPr/>
        </p:nvSpPr>
        <p:spPr>
          <a:xfrm>
            <a:off x="1450975" y="2561590"/>
            <a:ext cx="289052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Πρόσβαση σε δίκτυα και δικτυακές υπηρεσίες</a:t>
            </a:r>
            <a:endParaRPr sz="1000">
              <a:solidFill>
                <a:schemeClr val="dk1"/>
              </a:solidFill>
              <a:latin typeface="Calibri"/>
              <a:ea typeface="Calibri"/>
              <a:cs typeface="Calibri"/>
              <a:sym typeface="Calibri"/>
            </a:endParaRPr>
          </a:p>
        </p:txBody>
      </p:sp>
      <p:sp>
        <p:nvSpPr>
          <p:cNvPr id="1064" name="Google Shape;1064;p53"/>
          <p:cNvSpPr txBox="1"/>
          <p:nvPr/>
        </p:nvSpPr>
        <p:spPr>
          <a:xfrm>
            <a:off x="1450975" y="2905125"/>
            <a:ext cx="182943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Παροχή πρόσβασης χρηστών</a:t>
            </a:r>
            <a:endParaRPr sz="1000">
              <a:solidFill>
                <a:schemeClr val="dk1"/>
              </a:solidFill>
              <a:latin typeface="Calibri"/>
              <a:ea typeface="Calibri"/>
              <a:cs typeface="Calibri"/>
              <a:sym typeface="Calibri"/>
            </a:endParaRPr>
          </a:p>
        </p:txBody>
      </p:sp>
      <p:sp>
        <p:nvSpPr>
          <p:cNvPr id="1065" name="Google Shape;1065;p53"/>
          <p:cNvSpPr txBox="1"/>
          <p:nvPr/>
        </p:nvSpPr>
        <p:spPr>
          <a:xfrm>
            <a:off x="1450975" y="3249295"/>
            <a:ext cx="318198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Διαχείριση προνομιακών δικαιωμάτων πρόσβασης</a:t>
            </a:r>
            <a:endParaRPr sz="1000">
              <a:solidFill>
                <a:schemeClr val="dk1"/>
              </a:solidFill>
              <a:latin typeface="Calibri"/>
              <a:ea typeface="Calibri"/>
              <a:cs typeface="Calibri"/>
              <a:sym typeface="Calibri"/>
            </a:endParaRPr>
          </a:p>
        </p:txBody>
      </p:sp>
      <p:sp>
        <p:nvSpPr>
          <p:cNvPr id="1066" name="Google Shape;1066;p53"/>
          <p:cNvSpPr txBox="1"/>
          <p:nvPr/>
        </p:nvSpPr>
        <p:spPr>
          <a:xfrm>
            <a:off x="1450975" y="3591559"/>
            <a:ext cx="421640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Διαχείριση των μυστικών πληροφοριών επαλήθευσης των χρηστών</a:t>
            </a:r>
            <a:endParaRPr sz="1000">
              <a:solidFill>
                <a:schemeClr val="dk1"/>
              </a:solidFill>
              <a:latin typeface="Calibri"/>
              <a:ea typeface="Calibri"/>
              <a:cs typeface="Calibri"/>
              <a:sym typeface="Calibri"/>
            </a:endParaRPr>
          </a:p>
        </p:txBody>
      </p:sp>
      <p:sp>
        <p:nvSpPr>
          <p:cNvPr id="1067" name="Google Shape;1067;p53"/>
          <p:cNvSpPr txBox="1"/>
          <p:nvPr/>
        </p:nvSpPr>
        <p:spPr>
          <a:xfrm>
            <a:off x="1450975" y="3935729"/>
            <a:ext cx="340741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Επανεξέταση των δικαιωμάτων πρόσβασης των χρηστών</a:t>
            </a:r>
            <a:endParaRPr sz="1000">
              <a:solidFill>
                <a:schemeClr val="dk1"/>
              </a:solidFill>
              <a:latin typeface="Calibri"/>
              <a:ea typeface="Calibri"/>
              <a:cs typeface="Calibri"/>
              <a:sym typeface="Calibri"/>
            </a:endParaRPr>
          </a:p>
        </p:txBody>
      </p:sp>
      <p:sp>
        <p:nvSpPr>
          <p:cNvPr id="1068" name="Google Shape;1068;p53"/>
          <p:cNvSpPr txBox="1"/>
          <p:nvPr/>
        </p:nvSpPr>
        <p:spPr>
          <a:xfrm>
            <a:off x="1450975" y="4279900"/>
            <a:ext cx="298386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Χρήμυστικών πληροφοριών επαλήθευσης χρήστη</a:t>
            </a:r>
            <a:endParaRPr sz="1000">
              <a:solidFill>
                <a:schemeClr val="dk1"/>
              </a:solidFill>
              <a:latin typeface="Calibri"/>
              <a:ea typeface="Calibri"/>
              <a:cs typeface="Calibri"/>
              <a:sym typeface="Calibri"/>
            </a:endParaRPr>
          </a:p>
        </p:txBody>
      </p:sp>
      <p:sp>
        <p:nvSpPr>
          <p:cNvPr id="1069" name="Google Shape;1069;p53"/>
          <p:cNvSpPr txBox="1"/>
          <p:nvPr/>
        </p:nvSpPr>
        <p:spPr>
          <a:xfrm>
            <a:off x="1450975" y="4622165"/>
            <a:ext cx="219837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Ασφαλείς διαδικασίες καταγραφής</a:t>
            </a:r>
            <a:endParaRPr sz="1000">
              <a:solidFill>
                <a:schemeClr val="dk1"/>
              </a:solidFill>
              <a:latin typeface="Calibri"/>
              <a:ea typeface="Calibri"/>
              <a:cs typeface="Calibri"/>
              <a:sym typeface="Calibri"/>
            </a:endParaRPr>
          </a:p>
        </p:txBody>
      </p:sp>
      <p:sp>
        <p:nvSpPr>
          <p:cNvPr id="1070" name="Google Shape;1070;p53"/>
          <p:cNvSpPr txBox="1"/>
          <p:nvPr/>
        </p:nvSpPr>
        <p:spPr>
          <a:xfrm>
            <a:off x="1450975" y="4966334"/>
            <a:ext cx="253111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Σύστημα διαχείρισης κωδικού πρόσβασης</a:t>
            </a:r>
            <a:endParaRPr sz="1000">
              <a:solidFill>
                <a:schemeClr val="dk1"/>
              </a:solidFill>
              <a:latin typeface="Calibri"/>
              <a:ea typeface="Calibri"/>
              <a:cs typeface="Calibri"/>
              <a:sym typeface="Calibri"/>
            </a:endParaRPr>
          </a:p>
        </p:txBody>
      </p:sp>
      <p:sp>
        <p:nvSpPr>
          <p:cNvPr id="1071" name="Google Shape;1071;p53"/>
          <p:cNvSpPr txBox="1"/>
          <p:nvPr/>
        </p:nvSpPr>
        <p:spPr>
          <a:xfrm>
            <a:off x="1450975" y="5310504"/>
            <a:ext cx="2587625"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Χρήση προγραμμάτων υψηλής χρησιμότητας</a:t>
            </a:r>
            <a:endParaRPr sz="1000">
              <a:solidFill>
                <a:schemeClr val="dk1"/>
              </a:solidFill>
              <a:latin typeface="Calibri"/>
              <a:ea typeface="Calibri"/>
              <a:cs typeface="Calibri"/>
              <a:sym typeface="Calibri"/>
            </a:endParaRPr>
          </a:p>
        </p:txBody>
      </p:sp>
      <p:sp>
        <p:nvSpPr>
          <p:cNvPr id="1072" name="Google Shape;1072;p53"/>
          <p:cNvSpPr txBox="1"/>
          <p:nvPr/>
        </p:nvSpPr>
        <p:spPr>
          <a:xfrm>
            <a:off x="1450975" y="5652770"/>
            <a:ext cx="4472940" cy="177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00">
                <a:solidFill>
                  <a:schemeClr val="dk1"/>
                </a:solidFill>
                <a:latin typeface="Calibri"/>
                <a:ea typeface="Calibri"/>
                <a:cs typeface="Calibri"/>
                <a:sym typeface="Calibri"/>
              </a:rPr>
              <a:t>Έλεγχος πρόσβασης στον κώδικα προγραμματισμού του προγράμματος</a:t>
            </a:r>
            <a:endParaRPr sz="10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pSp>
        <p:nvGrpSpPr>
          <p:cNvPr id="1077" name="Google Shape;1077;p54"/>
          <p:cNvGrpSpPr/>
          <p:nvPr/>
        </p:nvGrpSpPr>
        <p:grpSpPr>
          <a:xfrm>
            <a:off x="824230" y="0"/>
            <a:ext cx="11364595" cy="6858000"/>
            <a:chOff x="824230" y="0"/>
            <a:chExt cx="11364595" cy="6858000"/>
          </a:xfrm>
        </p:grpSpPr>
        <p:sp>
          <p:nvSpPr>
            <p:cNvPr id="1078" name="Google Shape;1078;p5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5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80" name="Google Shape;1080;p54"/>
            <p:cNvPicPr preferRelativeResize="0"/>
            <p:nvPr/>
          </p:nvPicPr>
          <p:blipFill rotWithShape="1">
            <a:blip r:embed="rId3">
              <a:alphaModFix/>
            </a:blip>
            <a:srcRect/>
            <a:stretch/>
          </p:blipFill>
          <p:spPr>
            <a:xfrm>
              <a:off x="7903210" y="988694"/>
              <a:ext cx="4285615" cy="4880292"/>
            </a:xfrm>
            <a:prstGeom prst="rect">
              <a:avLst/>
            </a:prstGeom>
            <a:noFill/>
            <a:ln>
              <a:noFill/>
            </a:ln>
          </p:spPr>
        </p:pic>
        <p:pic>
          <p:nvPicPr>
            <p:cNvPr id="1081" name="Google Shape;1081;p54"/>
            <p:cNvPicPr preferRelativeResize="0"/>
            <p:nvPr/>
          </p:nvPicPr>
          <p:blipFill rotWithShape="1">
            <a:blip r:embed="rId4">
              <a:alphaModFix/>
            </a:blip>
            <a:srcRect/>
            <a:stretch/>
          </p:blipFill>
          <p:spPr>
            <a:xfrm>
              <a:off x="824230" y="2053589"/>
              <a:ext cx="6047740" cy="3810000"/>
            </a:xfrm>
            <a:prstGeom prst="rect">
              <a:avLst/>
            </a:prstGeom>
            <a:noFill/>
            <a:ln>
              <a:noFill/>
            </a:ln>
          </p:spPr>
        </p:pic>
        <p:pic>
          <p:nvPicPr>
            <p:cNvPr id="1082" name="Google Shape;1082;p54"/>
            <p:cNvPicPr preferRelativeResize="0"/>
            <p:nvPr/>
          </p:nvPicPr>
          <p:blipFill rotWithShape="1">
            <a:blip r:embed="rId5">
              <a:alphaModFix/>
            </a:blip>
            <a:srcRect/>
            <a:stretch/>
          </p:blipFill>
          <p:spPr>
            <a:xfrm>
              <a:off x="963295" y="2192972"/>
              <a:ext cx="3940175" cy="3528695"/>
            </a:xfrm>
            <a:prstGeom prst="rect">
              <a:avLst/>
            </a:prstGeom>
            <a:noFill/>
            <a:ln>
              <a:noFill/>
            </a:ln>
          </p:spPr>
        </p:pic>
        <p:pic>
          <p:nvPicPr>
            <p:cNvPr id="1083" name="Google Shape;1083;p54"/>
            <p:cNvPicPr preferRelativeResize="0"/>
            <p:nvPr/>
          </p:nvPicPr>
          <p:blipFill rotWithShape="1">
            <a:blip r:embed="rId6">
              <a:alphaModFix/>
            </a:blip>
            <a:srcRect/>
            <a:stretch/>
          </p:blipFill>
          <p:spPr>
            <a:xfrm>
              <a:off x="3395344" y="3061652"/>
              <a:ext cx="530542" cy="358139"/>
            </a:xfrm>
            <a:prstGeom prst="rect">
              <a:avLst/>
            </a:prstGeom>
            <a:noFill/>
            <a:ln>
              <a:noFill/>
            </a:ln>
          </p:spPr>
        </p:pic>
        <p:pic>
          <p:nvPicPr>
            <p:cNvPr id="1084" name="Google Shape;1084;p54"/>
            <p:cNvPicPr preferRelativeResize="0"/>
            <p:nvPr/>
          </p:nvPicPr>
          <p:blipFill rotWithShape="1">
            <a:blip r:embed="rId7">
              <a:alphaModFix/>
            </a:blip>
            <a:srcRect/>
            <a:stretch/>
          </p:blipFill>
          <p:spPr>
            <a:xfrm>
              <a:off x="3422015" y="3088322"/>
              <a:ext cx="428307" cy="256222"/>
            </a:xfrm>
            <a:prstGeom prst="rect">
              <a:avLst/>
            </a:prstGeom>
            <a:noFill/>
            <a:ln>
              <a:noFill/>
            </a:ln>
          </p:spPr>
        </p:pic>
        <p:pic>
          <p:nvPicPr>
            <p:cNvPr id="1085" name="Google Shape;1085;p54"/>
            <p:cNvPicPr preferRelativeResize="0"/>
            <p:nvPr/>
          </p:nvPicPr>
          <p:blipFill rotWithShape="1">
            <a:blip r:embed="rId8">
              <a:alphaModFix/>
            </a:blip>
            <a:srcRect/>
            <a:stretch/>
          </p:blipFill>
          <p:spPr>
            <a:xfrm>
              <a:off x="1953894" y="3922712"/>
              <a:ext cx="530542" cy="358139"/>
            </a:xfrm>
            <a:prstGeom prst="rect">
              <a:avLst/>
            </a:prstGeom>
            <a:noFill/>
            <a:ln>
              <a:noFill/>
            </a:ln>
          </p:spPr>
        </p:pic>
        <p:pic>
          <p:nvPicPr>
            <p:cNvPr id="1086" name="Google Shape;1086;p54"/>
            <p:cNvPicPr preferRelativeResize="0"/>
            <p:nvPr/>
          </p:nvPicPr>
          <p:blipFill rotWithShape="1">
            <a:blip r:embed="rId9">
              <a:alphaModFix/>
            </a:blip>
            <a:srcRect/>
            <a:stretch/>
          </p:blipFill>
          <p:spPr>
            <a:xfrm>
              <a:off x="1979612" y="3948747"/>
              <a:ext cx="428307" cy="256222"/>
            </a:xfrm>
            <a:prstGeom prst="rect">
              <a:avLst/>
            </a:prstGeom>
            <a:noFill/>
            <a:ln>
              <a:noFill/>
            </a:ln>
          </p:spPr>
        </p:pic>
        <p:sp>
          <p:nvSpPr>
            <p:cNvPr id="1087" name="Google Shape;1087;p54"/>
            <p:cNvSpPr/>
            <p:nvPr/>
          </p:nvSpPr>
          <p:spPr>
            <a:xfrm>
              <a:off x="5045075" y="3747452"/>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8" name="Google Shape;1088;p54"/>
            <p:cNvSpPr/>
            <p:nvPr/>
          </p:nvSpPr>
          <p:spPr>
            <a:xfrm>
              <a:off x="5104130" y="382238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54"/>
            <p:cNvSpPr/>
            <p:nvPr/>
          </p:nvSpPr>
          <p:spPr>
            <a:xfrm>
              <a:off x="5104130" y="403320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90" name="Google Shape;1090;p54"/>
            <p:cNvPicPr preferRelativeResize="0"/>
            <p:nvPr/>
          </p:nvPicPr>
          <p:blipFill rotWithShape="1">
            <a:blip r:embed="rId10">
              <a:alphaModFix/>
            </a:blip>
            <a:srcRect/>
            <a:stretch/>
          </p:blipFill>
          <p:spPr>
            <a:xfrm>
              <a:off x="7549514" y="6167437"/>
              <a:ext cx="3294062" cy="612140"/>
            </a:xfrm>
            <a:prstGeom prst="rect">
              <a:avLst/>
            </a:prstGeom>
            <a:noFill/>
            <a:ln>
              <a:noFill/>
            </a:ln>
          </p:spPr>
        </p:pic>
      </p:grpSp>
      <p:sp>
        <p:nvSpPr>
          <p:cNvPr id="1091" name="Google Shape;1091;p54"/>
          <p:cNvSpPr txBox="1">
            <a:spLocks noGrp="1"/>
          </p:cNvSpPr>
          <p:nvPr>
            <p:ph type="title"/>
          </p:nvPr>
        </p:nvSpPr>
        <p:spPr>
          <a:xfrm>
            <a:off x="875030" y="1356359"/>
            <a:ext cx="23094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A.9	</a:t>
            </a:r>
            <a:r>
              <a:rPr lang="en-US"/>
              <a:t>Περίληψη</a:t>
            </a:r>
            <a:endParaRPr sz="3600"/>
          </a:p>
        </p:txBody>
      </p:sp>
      <p:sp>
        <p:nvSpPr>
          <p:cNvPr id="1092" name="Google Shape;1092;p54"/>
          <p:cNvSpPr txBox="1"/>
          <p:nvPr/>
        </p:nvSpPr>
        <p:spPr>
          <a:xfrm>
            <a:off x="902969" y="631475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093" name="Google Shape;1093;p54"/>
          <p:cNvSpPr txBox="1"/>
          <p:nvPr/>
        </p:nvSpPr>
        <p:spPr>
          <a:xfrm>
            <a:off x="11127105" y="631475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54</a:t>
            </a:r>
            <a:endParaRPr sz="700">
              <a:solidFill>
                <a:schemeClr val="dk1"/>
              </a:solidFill>
              <a:latin typeface="Calibri"/>
              <a:ea typeface="Calibri"/>
              <a:cs typeface="Calibri"/>
              <a:sym typeface="Calibri"/>
            </a:endParaRPr>
          </a:p>
        </p:txBody>
      </p:sp>
      <p:sp>
        <p:nvSpPr>
          <p:cNvPr id="1094" name="Google Shape;1094;p54"/>
          <p:cNvSpPr txBox="1"/>
          <p:nvPr/>
        </p:nvSpPr>
        <p:spPr>
          <a:xfrm>
            <a:off x="824230" y="2020570"/>
            <a:ext cx="6048375" cy="3810000"/>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15"/>
              </a:spcBef>
              <a:spcAft>
                <a:spcPts val="0"/>
              </a:spcAft>
              <a:buNone/>
            </a:pPr>
            <a:endParaRPr sz="900">
              <a:solidFill>
                <a:schemeClr val="dk1"/>
              </a:solidFill>
              <a:latin typeface="Times New Roman"/>
              <a:ea typeface="Times New Roman"/>
              <a:cs typeface="Times New Roman"/>
              <a:sym typeface="Times New Roman"/>
            </a:endParaRPr>
          </a:p>
          <a:p>
            <a:pPr marL="0" marR="411480" lvl="0" indent="0" algn="ctr" rtl="0">
              <a:lnSpc>
                <a:spcPct val="100000"/>
              </a:lnSpc>
              <a:spcBef>
                <a:spcPts val="0"/>
              </a:spcBef>
              <a:spcAft>
                <a:spcPts val="0"/>
              </a:spcAft>
              <a:buNone/>
            </a:pPr>
            <a:r>
              <a:rPr lang="en-US" sz="900" b="1">
                <a:solidFill>
                  <a:srgbClr val="FFFFFF"/>
                </a:solidFill>
                <a:latin typeface="Calibri"/>
                <a:ea typeface="Calibri"/>
                <a:cs typeface="Calibri"/>
                <a:sym typeface="Calibri"/>
              </a:rPr>
              <a:t>29%</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186180" marR="0" lvl="0" indent="0" algn="l" rtl="0">
              <a:lnSpc>
                <a:spcPct val="100000"/>
              </a:lnSpc>
              <a:spcBef>
                <a:spcPts val="690"/>
              </a:spcBef>
              <a:spcAft>
                <a:spcPts val="0"/>
              </a:spcAft>
              <a:buNone/>
            </a:pPr>
            <a:r>
              <a:rPr lang="en-US" sz="900" b="1">
                <a:solidFill>
                  <a:srgbClr val="FFFFFF"/>
                </a:solidFill>
                <a:latin typeface="Calibri"/>
                <a:ea typeface="Calibri"/>
                <a:cs typeface="Calibri"/>
                <a:sym typeface="Calibri"/>
              </a:rPr>
              <a:t>71%</a:t>
            </a:r>
            <a:endParaRPr sz="900">
              <a:solidFill>
                <a:schemeClr val="dk1"/>
              </a:solidFill>
              <a:latin typeface="Calibri"/>
              <a:ea typeface="Calibri"/>
              <a:cs typeface="Calibri"/>
              <a:sym typeface="Calibri"/>
            </a:endParaRPr>
          </a:p>
        </p:txBody>
      </p:sp>
      <p:sp>
        <p:nvSpPr>
          <p:cNvPr id="1095" name="Google Shape;1095;p54"/>
          <p:cNvSpPr txBox="1"/>
          <p:nvPr/>
        </p:nvSpPr>
        <p:spPr>
          <a:xfrm>
            <a:off x="5045075" y="3747452"/>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7499"/>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grpSp>
        <p:nvGrpSpPr>
          <p:cNvPr id="1100" name="Google Shape;1100;p55"/>
          <p:cNvGrpSpPr/>
          <p:nvPr/>
        </p:nvGrpSpPr>
        <p:grpSpPr>
          <a:xfrm>
            <a:off x="6893242" y="0"/>
            <a:ext cx="5295265" cy="6858000"/>
            <a:chOff x="6893242" y="0"/>
            <a:chExt cx="5295265" cy="6858000"/>
          </a:xfrm>
        </p:grpSpPr>
        <p:sp>
          <p:nvSpPr>
            <p:cNvPr id="1101" name="Google Shape;1101;p5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2" name="Google Shape;1102;p5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03" name="Google Shape;1103;p55"/>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104" name="Google Shape;1104;p55"/>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105" name="Google Shape;1105;p55"/>
          <p:cNvSpPr txBox="1">
            <a:spLocks noGrp="1"/>
          </p:cNvSpPr>
          <p:nvPr>
            <p:ph type="title"/>
          </p:nvPr>
        </p:nvSpPr>
        <p:spPr>
          <a:xfrm>
            <a:off x="875030" y="1356359"/>
            <a:ext cx="331216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A.10	</a:t>
            </a:r>
            <a:r>
              <a:rPr lang="en-US"/>
              <a:t>Κρυπτογραφία</a:t>
            </a:r>
            <a:endParaRPr sz="3600"/>
          </a:p>
        </p:txBody>
      </p:sp>
      <p:sp>
        <p:nvSpPr>
          <p:cNvPr id="1106" name="Google Shape;1106;p55"/>
          <p:cNvSpPr txBox="1"/>
          <p:nvPr/>
        </p:nvSpPr>
        <p:spPr>
          <a:xfrm>
            <a:off x="902969" y="6190932"/>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107" name="Google Shape;1107;p55"/>
          <p:cNvSpPr txBox="1"/>
          <p:nvPr/>
        </p:nvSpPr>
        <p:spPr>
          <a:xfrm>
            <a:off x="11189652" y="6190932"/>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55</a:t>
            </a:r>
            <a:endParaRPr sz="700">
              <a:solidFill>
                <a:schemeClr val="dk1"/>
              </a:solidFill>
              <a:latin typeface="Calibri"/>
              <a:ea typeface="Calibri"/>
              <a:cs typeface="Calibri"/>
              <a:sym typeface="Calibri"/>
            </a:endParaRPr>
          </a:p>
        </p:txBody>
      </p:sp>
      <p:sp>
        <p:nvSpPr>
          <p:cNvPr id="1108" name="Google Shape;1108;p55"/>
          <p:cNvSpPr txBox="1"/>
          <p:nvPr/>
        </p:nvSpPr>
        <p:spPr>
          <a:xfrm>
            <a:off x="783590" y="2164715"/>
            <a:ext cx="3572510" cy="879728"/>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0" marR="0" lvl="0" indent="0" algn="l" rtl="0">
              <a:lnSpc>
                <a:spcPct val="100000"/>
              </a:lnSpc>
              <a:spcBef>
                <a:spcPts val="10"/>
              </a:spcBef>
              <a:spcAft>
                <a:spcPts val="0"/>
              </a:spcAft>
              <a:buNone/>
            </a:pPr>
            <a:endParaRPr sz="1400">
              <a:solidFill>
                <a:schemeClr val="dk1"/>
              </a:solidFill>
              <a:latin typeface="Calibri"/>
              <a:ea typeface="Calibri"/>
              <a:cs typeface="Calibri"/>
              <a:sym typeface="Calibri"/>
            </a:endParaRPr>
          </a:p>
          <a:p>
            <a:pPr marL="12700"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Α.10.1.1 	Πολιτική για τη κρυπτογραφικών ελέγχων</a:t>
            </a:r>
            <a:endParaRPr sz="1050" b="0" i="0" u="none" strike="noStrike" cap="none">
              <a:solidFill>
                <a:schemeClr val="dk1"/>
              </a:solidFill>
              <a:latin typeface="Calibri"/>
              <a:ea typeface="Calibri"/>
              <a:cs typeface="Calibri"/>
              <a:sym typeface="Calibri"/>
            </a:endParaRPr>
          </a:p>
          <a:p>
            <a:pPr marL="12700" marR="0" lvl="3" indent="0" algn="l" rtl="0">
              <a:lnSpc>
                <a:spcPct val="100000"/>
              </a:lnSpc>
              <a:spcBef>
                <a:spcPts val="1255"/>
              </a:spcBef>
              <a:spcAft>
                <a:spcPts val="0"/>
              </a:spcAft>
              <a:buNone/>
            </a:pPr>
            <a:r>
              <a:rPr lang="en-US" sz="1050" b="0" i="0" u="none" strike="noStrike" cap="none">
                <a:solidFill>
                  <a:schemeClr val="dk1"/>
                </a:solidFill>
                <a:latin typeface="Calibri"/>
                <a:ea typeface="Calibri"/>
                <a:cs typeface="Calibri"/>
                <a:sym typeface="Calibri"/>
              </a:rPr>
              <a:t>Α.10.1.1 	Διαχείριση κλειδιών</a:t>
            </a:r>
            <a:endParaRPr sz="1050" b="0" i="0" u="none" strike="noStrike" cap="non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grpSp>
        <p:nvGrpSpPr>
          <p:cNvPr id="1113" name="Google Shape;1113;p56"/>
          <p:cNvGrpSpPr/>
          <p:nvPr/>
        </p:nvGrpSpPr>
        <p:grpSpPr>
          <a:xfrm>
            <a:off x="796290" y="0"/>
            <a:ext cx="11392534" cy="6858000"/>
            <a:chOff x="796290" y="0"/>
            <a:chExt cx="11392534" cy="6858000"/>
          </a:xfrm>
        </p:grpSpPr>
        <p:sp>
          <p:nvSpPr>
            <p:cNvPr id="1114" name="Google Shape;1114;p5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5" name="Google Shape;1115;p5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16" name="Google Shape;1116;p56"/>
            <p:cNvPicPr preferRelativeResize="0"/>
            <p:nvPr/>
          </p:nvPicPr>
          <p:blipFill rotWithShape="1">
            <a:blip r:embed="rId3">
              <a:alphaModFix/>
            </a:blip>
            <a:srcRect/>
            <a:stretch/>
          </p:blipFill>
          <p:spPr>
            <a:xfrm>
              <a:off x="7903209" y="988694"/>
              <a:ext cx="4285615" cy="4880292"/>
            </a:xfrm>
            <a:prstGeom prst="rect">
              <a:avLst/>
            </a:prstGeom>
            <a:noFill/>
            <a:ln>
              <a:noFill/>
            </a:ln>
          </p:spPr>
        </p:pic>
        <p:pic>
          <p:nvPicPr>
            <p:cNvPr id="1117" name="Google Shape;1117;p56"/>
            <p:cNvPicPr preferRelativeResize="0"/>
            <p:nvPr/>
          </p:nvPicPr>
          <p:blipFill rotWithShape="1">
            <a:blip r:embed="rId4">
              <a:alphaModFix/>
            </a:blip>
            <a:srcRect/>
            <a:stretch/>
          </p:blipFill>
          <p:spPr>
            <a:xfrm>
              <a:off x="796290" y="2053589"/>
              <a:ext cx="6085205" cy="3819207"/>
            </a:xfrm>
            <a:prstGeom prst="rect">
              <a:avLst/>
            </a:prstGeom>
            <a:noFill/>
            <a:ln>
              <a:noFill/>
            </a:ln>
          </p:spPr>
        </p:pic>
        <p:pic>
          <p:nvPicPr>
            <p:cNvPr id="1118" name="Google Shape;1118;p56"/>
            <p:cNvPicPr preferRelativeResize="0"/>
            <p:nvPr/>
          </p:nvPicPr>
          <p:blipFill rotWithShape="1">
            <a:blip r:embed="rId5">
              <a:alphaModFix/>
            </a:blip>
            <a:srcRect/>
            <a:stretch/>
          </p:blipFill>
          <p:spPr>
            <a:xfrm>
              <a:off x="935672" y="2192972"/>
              <a:ext cx="3977004" cy="3537902"/>
            </a:xfrm>
            <a:prstGeom prst="rect">
              <a:avLst/>
            </a:prstGeom>
            <a:noFill/>
            <a:ln>
              <a:noFill/>
            </a:ln>
          </p:spPr>
        </p:pic>
        <p:pic>
          <p:nvPicPr>
            <p:cNvPr id="1119" name="Google Shape;1119;p56"/>
            <p:cNvPicPr preferRelativeResize="0"/>
            <p:nvPr/>
          </p:nvPicPr>
          <p:blipFill rotWithShape="1">
            <a:blip r:embed="rId6">
              <a:alphaModFix/>
            </a:blip>
            <a:srcRect/>
            <a:stretch/>
          </p:blipFill>
          <p:spPr>
            <a:xfrm>
              <a:off x="2602865" y="4183379"/>
              <a:ext cx="695007" cy="390207"/>
            </a:xfrm>
            <a:prstGeom prst="rect">
              <a:avLst/>
            </a:prstGeom>
            <a:noFill/>
            <a:ln>
              <a:noFill/>
            </a:ln>
          </p:spPr>
        </p:pic>
        <p:pic>
          <p:nvPicPr>
            <p:cNvPr id="1120" name="Google Shape;1120;p56"/>
            <p:cNvPicPr preferRelativeResize="0"/>
            <p:nvPr/>
          </p:nvPicPr>
          <p:blipFill rotWithShape="1">
            <a:blip r:embed="rId7">
              <a:alphaModFix/>
            </a:blip>
            <a:srcRect/>
            <a:stretch/>
          </p:blipFill>
          <p:spPr>
            <a:xfrm>
              <a:off x="2629217" y="4210050"/>
              <a:ext cx="592455" cy="287337"/>
            </a:xfrm>
            <a:prstGeom prst="rect">
              <a:avLst/>
            </a:prstGeom>
            <a:noFill/>
            <a:ln>
              <a:noFill/>
            </a:ln>
          </p:spPr>
        </p:pic>
        <p:sp>
          <p:nvSpPr>
            <p:cNvPr id="1121" name="Google Shape;1121;p56"/>
            <p:cNvSpPr/>
            <p:nvPr/>
          </p:nvSpPr>
          <p:spPr>
            <a:xfrm>
              <a:off x="5054599" y="3752215"/>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2" name="Google Shape;1122;p56"/>
            <p:cNvSpPr/>
            <p:nvPr/>
          </p:nvSpPr>
          <p:spPr>
            <a:xfrm>
              <a:off x="5113655" y="3827145"/>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3" name="Google Shape;1123;p56"/>
            <p:cNvSpPr/>
            <p:nvPr/>
          </p:nvSpPr>
          <p:spPr>
            <a:xfrm>
              <a:off x="5113655" y="4037965"/>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24" name="Google Shape;1124;p56"/>
            <p:cNvPicPr preferRelativeResize="0"/>
            <p:nvPr/>
          </p:nvPicPr>
          <p:blipFill rotWithShape="1">
            <a:blip r:embed="rId8">
              <a:alphaModFix/>
            </a:blip>
            <a:srcRect/>
            <a:stretch/>
          </p:blipFill>
          <p:spPr>
            <a:xfrm>
              <a:off x="7549515" y="6167437"/>
              <a:ext cx="3294062" cy="612140"/>
            </a:xfrm>
            <a:prstGeom prst="rect">
              <a:avLst/>
            </a:prstGeom>
            <a:noFill/>
            <a:ln>
              <a:noFill/>
            </a:ln>
          </p:spPr>
        </p:pic>
      </p:grpSp>
      <p:sp>
        <p:nvSpPr>
          <p:cNvPr id="1125" name="Google Shape;1125;p56"/>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A.10	</a:t>
            </a:r>
            <a:r>
              <a:rPr lang="en-US"/>
              <a:t>Περίληψη</a:t>
            </a:r>
            <a:endParaRPr sz="3600"/>
          </a:p>
        </p:txBody>
      </p:sp>
      <p:sp>
        <p:nvSpPr>
          <p:cNvPr id="1126" name="Google Shape;1126;p56"/>
          <p:cNvSpPr txBox="1"/>
          <p:nvPr/>
        </p:nvSpPr>
        <p:spPr>
          <a:xfrm>
            <a:off x="902969" y="631475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127" name="Google Shape;1127;p56"/>
          <p:cNvSpPr txBox="1"/>
          <p:nvPr/>
        </p:nvSpPr>
        <p:spPr>
          <a:xfrm>
            <a:off x="11127105" y="631475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56</a:t>
            </a:r>
            <a:endParaRPr sz="700">
              <a:solidFill>
                <a:schemeClr val="dk1"/>
              </a:solidFill>
              <a:latin typeface="Calibri"/>
              <a:ea typeface="Calibri"/>
              <a:cs typeface="Calibri"/>
              <a:sym typeface="Calibri"/>
            </a:endParaRPr>
          </a:p>
        </p:txBody>
      </p:sp>
      <p:sp>
        <p:nvSpPr>
          <p:cNvPr id="1128" name="Google Shape;1128;p56"/>
          <p:cNvSpPr txBox="1"/>
          <p:nvPr/>
        </p:nvSpPr>
        <p:spPr>
          <a:xfrm>
            <a:off x="796290" y="2020570"/>
            <a:ext cx="6085205" cy="381952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1867535" marR="0" lvl="0" indent="0" algn="l" rtl="0">
              <a:lnSpc>
                <a:spcPct val="100000"/>
              </a:lnSpc>
              <a:spcBef>
                <a:spcPts val="0"/>
              </a:spcBef>
              <a:spcAft>
                <a:spcPts val="0"/>
              </a:spcAft>
              <a:buNone/>
            </a:pPr>
            <a:r>
              <a:rPr lang="en-US" sz="1050" b="1">
                <a:solidFill>
                  <a:srgbClr val="FFFFFF"/>
                </a:solidFill>
                <a:latin typeface="Calibri"/>
                <a:ea typeface="Calibri"/>
                <a:cs typeface="Calibri"/>
                <a:sym typeface="Calibri"/>
              </a:rPr>
              <a:t>100%</a:t>
            </a:r>
            <a:endParaRPr sz="1050">
              <a:solidFill>
                <a:schemeClr val="dk1"/>
              </a:solidFill>
              <a:latin typeface="Calibri"/>
              <a:ea typeface="Calibri"/>
              <a:cs typeface="Calibri"/>
              <a:sym typeface="Calibri"/>
            </a:endParaRPr>
          </a:p>
        </p:txBody>
      </p:sp>
      <p:sp>
        <p:nvSpPr>
          <p:cNvPr id="1129" name="Google Shape;1129;p56"/>
          <p:cNvSpPr txBox="1"/>
          <p:nvPr/>
        </p:nvSpPr>
        <p:spPr>
          <a:xfrm>
            <a:off x="5054600" y="3752215"/>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7499"/>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grpSp>
        <p:nvGrpSpPr>
          <p:cNvPr id="1134" name="Google Shape;1134;p57"/>
          <p:cNvGrpSpPr/>
          <p:nvPr/>
        </p:nvGrpSpPr>
        <p:grpSpPr>
          <a:xfrm>
            <a:off x="6893242" y="0"/>
            <a:ext cx="5295265" cy="6858000"/>
            <a:chOff x="6893242" y="0"/>
            <a:chExt cx="5295265" cy="6858000"/>
          </a:xfrm>
        </p:grpSpPr>
        <p:sp>
          <p:nvSpPr>
            <p:cNvPr id="1135" name="Google Shape;1135;p5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6" name="Google Shape;1136;p57"/>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37" name="Google Shape;1137;p57"/>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138" name="Google Shape;1138;p57"/>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139" name="Google Shape;1139;p57"/>
          <p:cNvSpPr txBox="1">
            <a:spLocks noGrp="1"/>
          </p:cNvSpPr>
          <p:nvPr>
            <p:ph type="title"/>
          </p:nvPr>
        </p:nvSpPr>
        <p:spPr>
          <a:xfrm>
            <a:off x="875030" y="861695"/>
            <a:ext cx="3749675" cy="720090"/>
          </a:xfrm>
          <a:prstGeom prst="rect">
            <a:avLst/>
          </a:prstGeom>
          <a:noFill/>
          <a:ln>
            <a:noFill/>
          </a:ln>
        </p:spPr>
        <p:txBody>
          <a:bodyPr spcFirstLastPara="1" wrap="square" lIns="0" tIns="0" rIns="0" bIns="0" anchor="t" anchorCtr="0">
            <a:spAutoFit/>
          </a:bodyPr>
          <a:lstStyle/>
          <a:p>
            <a:pPr marL="12700" lvl="0" indent="0" algn="l" rtl="0">
              <a:lnSpc>
                <a:spcPct val="82083"/>
              </a:lnSpc>
              <a:spcBef>
                <a:spcPts val="0"/>
              </a:spcBef>
              <a:spcAft>
                <a:spcPts val="0"/>
              </a:spcAft>
              <a:buNone/>
            </a:pPr>
            <a:r>
              <a:rPr lang="en-US" sz="3600"/>
              <a:t>A.11	</a:t>
            </a:r>
            <a:r>
              <a:rPr lang="en-US"/>
              <a:t>Φυσική και</a:t>
            </a:r>
            <a:endParaRPr sz="3600"/>
          </a:p>
          <a:p>
            <a:pPr marL="12700" lvl="0" indent="0" algn="l" rtl="0">
              <a:lnSpc>
                <a:spcPct val="108958"/>
              </a:lnSpc>
              <a:spcBef>
                <a:spcPts val="0"/>
              </a:spcBef>
              <a:spcAft>
                <a:spcPts val="0"/>
              </a:spcAft>
              <a:buNone/>
            </a:pPr>
            <a:r>
              <a:rPr lang="en-US"/>
              <a:t>περιβαλλοντική ασφάλεια</a:t>
            </a:r>
            <a:endParaRPr/>
          </a:p>
        </p:txBody>
      </p:sp>
      <p:sp>
        <p:nvSpPr>
          <p:cNvPr id="1140" name="Google Shape;1140;p57"/>
          <p:cNvSpPr txBox="1"/>
          <p:nvPr/>
        </p:nvSpPr>
        <p:spPr>
          <a:xfrm>
            <a:off x="902969" y="5988684"/>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141" name="Google Shape;1141;p57"/>
          <p:cNvSpPr txBox="1"/>
          <p:nvPr/>
        </p:nvSpPr>
        <p:spPr>
          <a:xfrm>
            <a:off x="11189652" y="5988684"/>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57</a:t>
            </a:r>
            <a:endParaRPr sz="700">
              <a:solidFill>
                <a:schemeClr val="dk1"/>
              </a:solidFill>
              <a:latin typeface="Calibri"/>
              <a:ea typeface="Calibri"/>
              <a:cs typeface="Calibri"/>
              <a:sym typeface="Calibri"/>
            </a:endParaRPr>
          </a:p>
        </p:txBody>
      </p:sp>
      <p:sp>
        <p:nvSpPr>
          <p:cNvPr id="1142" name="Google Shape;1142;p57"/>
          <p:cNvSpPr txBox="1"/>
          <p:nvPr/>
        </p:nvSpPr>
        <p:spPr>
          <a:xfrm>
            <a:off x="783590" y="1999615"/>
            <a:ext cx="1866264"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p:txBody>
      </p:sp>
      <p:sp>
        <p:nvSpPr>
          <p:cNvPr id="1143" name="Google Shape;1143;p57"/>
          <p:cNvSpPr txBox="1"/>
          <p:nvPr/>
        </p:nvSpPr>
        <p:spPr>
          <a:xfrm>
            <a:off x="783590" y="237807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A.11.1.1</a:t>
            </a:r>
            <a:endParaRPr sz="1600">
              <a:solidFill>
                <a:schemeClr val="dk1"/>
              </a:solidFill>
              <a:latin typeface="Calibri"/>
              <a:ea typeface="Calibri"/>
              <a:cs typeface="Calibri"/>
              <a:sym typeface="Calibri"/>
            </a:endParaRPr>
          </a:p>
        </p:txBody>
      </p:sp>
      <p:sp>
        <p:nvSpPr>
          <p:cNvPr id="1144" name="Google Shape;1144;p57"/>
          <p:cNvSpPr txBox="1"/>
          <p:nvPr/>
        </p:nvSpPr>
        <p:spPr>
          <a:xfrm>
            <a:off x="1605280" y="2447925"/>
            <a:ext cx="19577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Φυσική περίμετρος ασφαλείας</a:t>
            </a:r>
            <a:endParaRPr sz="1050">
              <a:solidFill>
                <a:schemeClr val="dk1"/>
              </a:solidFill>
              <a:latin typeface="Calibri"/>
              <a:ea typeface="Calibri"/>
              <a:cs typeface="Calibri"/>
              <a:sym typeface="Calibri"/>
            </a:endParaRPr>
          </a:p>
        </p:txBody>
      </p:sp>
      <p:sp>
        <p:nvSpPr>
          <p:cNvPr id="1145" name="Google Shape;1145;p57"/>
          <p:cNvSpPr txBox="1"/>
          <p:nvPr/>
        </p:nvSpPr>
        <p:spPr>
          <a:xfrm>
            <a:off x="783590" y="278130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A.11.2.5</a:t>
            </a:r>
            <a:endParaRPr sz="1600">
              <a:solidFill>
                <a:schemeClr val="dk1"/>
              </a:solidFill>
              <a:latin typeface="Calibri"/>
              <a:ea typeface="Calibri"/>
              <a:cs typeface="Calibri"/>
              <a:sym typeface="Calibri"/>
            </a:endParaRPr>
          </a:p>
        </p:txBody>
      </p:sp>
      <p:sp>
        <p:nvSpPr>
          <p:cNvPr id="1146" name="Google Shape;1146;p57"/>
          <p:cNvSpPr txBox="1"/>
          <p:nvPr/>
        </p:nvSpPr>
        <p:spPr>
          <a:xfrm>
            <a:off x="1605280" y="2851150"/>
            <a:ext cx="231203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Αφαίρεση περιουσιακών στοιχείων</a:t>
            </a:r>
            <a:endParaRPr sz="1050">
              <a:solidFill>
                <a:schemeClr val="dk1"/>
              </a:solidFill>
              <a:latin typeface="Calibri"/>
              <a:ea typeface="Calibri"/>
              <a:cs typeface="Calibri"/>
              <a:sym typeface="Calibri"/>
            </a:endParaRPr>
          </a:p>
        </p:txBody>
      </p:sp>
      <p:sp>
        <p:nvSpPr>
          <p:cNvPr id="1147" name="Google Shape;1147;p57"/>
          <p:cNvSpPr txBox="1"/>
          <p:nvPr/>
        </p:nvSpPr>
        <p:spPr>
          <a:xfrm>
            <a:off x="783590" y="3185159"/>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A.11.2.6</a:t>
            </a:r>
            <a:endParaRPr sz="1600">
              <a:solidFill>
                <a:schemeClr val="dk1"/>
              </a:solidFill>
              <a:latin typeface="Calibri"/>
              <a:ea typeface="Calibri"/>
              <a:cs typeface="Calibri"/>
              <a:sym typeface="Calibri"/>
            </a:endParaRPr>
          </a:p>
        </p:txBody>
      </p:sp>
      <p:sp>
        <p:nvSpPr>
          <p:cNvPr id="1148" name="Google Shape;1148;p57"/>
          <p:cNvSpPr txBox="1"/>
          <p:nvPr/>
        </p:nvSpPr>
        <p:spPr>
          <a:xfrm>
            <a:off x="1604644" y="3255009"/>
            <a:ext cx="46247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Ασφάλεια εξοπλισμού και περιουσιακών στοιχείων εκτός εγκαταστάσεων</a:t>
            </a:r>
            <a:endParaRPr sz="1050">
              <a:solidFill>
                <a:schemeClr val="dk1"/>
              </a:solidFill>
              <a:latin typeface="Calibri"/>
              <a:ea typeface="Calibri"/>
              <a:cs typeface="Calibri"/>
              <a:sym typeface="Calibri"/>
            </a:endParaRPr>
          </a:p>
        </p:txBody>
      </p:sp>
      <p:sp>
        <p:nvSpPr>
          <p:cNvPr id="1149" name="Google Shape;1149;p57"/>
          <p:cNvSpPr txBox="1"/>
          <p:nvPr/>
        </p:nvSpPr>
        <p:spPr>
          <a:xfrm>
            <a:off x="783590" y="358711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A.11.2.7</a:t>
            </a:r>
            <a:endParaRPr sz="1600">
              <a:solidFill>
                <a:schemeClr val="dk1"/>
              </a:solidFill>
              <a:latin typeface="Calibri"/>
              <a:ea typeface="Calibri"/>
              <a:cs typeface="Calibri"/>
              <a:sym typeface="Calibri"/>
            </a:endParaRPr>
          </a:p>
        </p:txBody>
      </p:sp>
      <p:sp>
        <p:nvSpPr>
          <p:cNvPr id="1150" name="Google Shape;1150;p57"/>
          <p:cNvSpPr txBox="1"/>
          <p:nvPr/>
        </p:nvSpPr>
        <p:spPr>
          <a:xfrm>
            <a:off x="1605280" y="3656965"/>
            <a:ext cx="414972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Ασφαλισμένη διάθεση ή επαναχρησιμοποίηση του εξοπλισμού</a:t>
            </a:r>
            <a:endParaRPr sz="105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grpSp>
        <p:nvGrpSpPr>
          <p:cNvPr id="1155" name="Google Shape;1155;p58"/>
          <p:cNvGrpSpPr/>
          <p:nvPr/>
        </p:nvGrpSpPr>
        <p:grpSpPr>
          <a:xfrm>
            <a:off x="6893242" y="0"/>
            <a:ext cx="5295265" cy="6858000"/>
            <a:chOff x="6893242" y="0"/>
            <a:chExt cx="5295265" cy="6858000"/>
          </a:xfrm>
        </p:grpSpPr>
        <p:sp>
          <p:nvSpPr>
            <p:cNvPr id="1156" name="Google Shape;1156;p5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7" name="Google Shape;1157;p5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58" name="Google Shape;1158;p58"/>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159" name="Google Shape;1159;p58"/>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160" name="Google Shape;1160;p58"/>
          <p:cNvSpPr txBox="1">
            <a:spLocks noGrp="1"/>
          </p:cNvSpPr>
          <p:nvPr>
            <p:ph type="title"/>
          </p:nvPr>
        </p:nvSpPr>
        <p:spPr>
          <a:xfrm>
            <a:off x="875030" y="861695"/>
            <a:ext cx="3749675" cy="720090"/>
          </a:xfrm>
          <a:prstGeom prst="rect">
            <a:avLst/>
          </a:prstGeom>
          <a:noFill/>
          <a:ln>
            <a:noFill/>
          </a:ln>
        </p:spPr>
        <p:txBody>
          <a:bodyPr spcFirstLastPara="1" wrap="square" lIns="0" tIns="0" rIns="0" bIns="0" anchor="t" anchorCtr="0">
            <a:spAutoFit/>
          </a:bodyPr>
          <a:lstStyle/>
          <a:p>
            <a:pPr marL="12700" lvl="0" indent="0" algn="l" rtl="0">
              <a:lnSpc>
                <a:spcPct val="82083"/>
              </a:lnSpc>
              <a:spcBef>
                <a:spcPts val="0"/>
              </a:spcBef>
              <a:spcAft>
                <a:spcPts val="0"/>
              </a:spcAft>
              <a:buNone/>
            </a:pPr>
            <a:r>
              <a:rPr lang="en-US" sz="3600"/>
              <a:t>A.11	</a:t>
            </a:r>
            <a:r>
              <a:rPr lang="en-US"/>
              <a:t>Φυσική και</a:t>
            </a:r>
            <a:endParaRPr sz="3600"/>
          </a:p>
          <a:p>
            <a:pPr marL="12700" lvl="0" indent="0" algn="l" rtl="0">
              <a:lnSpc>
                <a:spcPct val="108958"/>
              </a:lnSpc>
              <a:spcBef>
                <a:spcPts val="0"/>
              </a:spcBef>
              <a:spcAft>
                <a:spcPts val="0"/>
              </a:spcAft>
              <a:buNone/>
            </a:pPr>
            <a:r>
              <a:rPr lang="en-US"/>
              <a:t>περιβαλλοντική ασφάλεια</a:t>
            </a:r>
            <a:endParaRPr/>
          </a:p>
        </p:txBody>
      </p:sp>
      <p:sp>
        <p:nvSpPr>
          <p:cNvPr id="1161" name="Google Shape;1161;p58"/>
          <p:cNvSpPr txBox="1"/>
          <p:nvPr/>
        </p:nvSpPr>
        <p:spPr>
          <a:xfrm>
            <a:off x="902969" y="587406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162" name="Google Shape;1162;p58"/>
          <p:cNvSpPr txBox="1"/>
          <p:nvPr/>
        </p:nvSpPr>
        <p:spPr>
          <a:xfrm>
            <a:off x="11189652" y="587406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58</a:t>
            </a:r>
            <a:endParaRPr sz="700">
              <a:solidFill>
                <a:schemeClr val="dk1"/>
              </a:solidFill>
              <a:latin typeface="Calibri"/>
              <a:ea typeface="Calibri"/>
              <a:cs typeface="Calibri"/>
              <a:sym typeface="Calibri"/>
            </a:endParaRPr>
          </a:p>
        </p:txBody>
      </p:sp>
      <p:sp>
        <p:nvSpPr>
          <p:cNvPr id="1163" name="Google Shape;1163;p58"/>
          <p:cNvSpPr txBox="1"/>
          <p:nvPr/>
        </p:nvSpPr>
        <p:spPr>
          <a:xfrm>
            <a:off x="811530" y="1878965"/>
            <a:ext cx="16249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1164" name="Google Shape;1164;p58"/>
          <p:cNvSpPr txBox="1"/>
          <p:nvPr/>
        </p:nvSpPr>
        <p:spPr>
          <a:xfrm>
            <a:off x="783590" y="2010092"/>
            <a:ext cx="615315" cy="2012950"/>
          </a:xfrm>
          <a:prstGeom prst="rect">
            <a:avLst/>
          </a:prstGeom>
          <a:noFill/>
          <a:ln>
            <a:noFill/>
          </a:ln>
        </p:spPr>
        <p:txBody>
          <a:bodyPr spcFirstLastPara="1" wrap="square" lIns="0" tIns="130800" rIns="0" bIns="0" anchor="t" anchorCtr="0">
            <a:spAutoFit/>
          </a:bodyPr>
          <a:lstStyle/>
          <a:p>
            <a:pPr marL="12700" marR="0" lvl="0" indent="0" algn="l" rtl="0">
              <a:lnSpc>
                <a:spcPct val="100000"/>
              </a:lnSpc>
              <a:spcBef>
                <a:spcPts val="0"/>
              </a:spcBef>
              <a:spcAft>
                <a:spcPts val="0"/>
              </a:spcAft>
              <a:buNone/>
            </a:pPr>
            <a:r>
              <a:rPr lang="en-US" sz="1400">
                <a:solidFill>
                  <a:schemeClr val="dk1"/>
                </a:solidFill>
                <a:latin typeface="Calibri"/>
                <a:ea typeface="Calibri"/>
                <a:cs typeface="Calibri"/>
                <a:sym typeface="Calibri"/>
              </a:rPr>
              <a:t>A.11.1.2</a:t>
            </a:r>
            <a:endParaRPr sz="1400">
              <a:solidFill>
                <a:schemeClr val="dk1"/>
              </a:solidFill>
              <a:latin typeface="Calibri"/>
              <a:ea typeface="Calibri"/>
              <a:cs typeface="Calibri"/>
              <a:sym typeface="Calibri"/>
            </a:endParaRPr>
          </a:p>
          <a:p>
            <a:pPr marL="12700" marR="0" lvl="0" indent="0" algn="l" rtl="0">
              <a:lnSpc>
                <a:spcPct val="100000"/>
              </a:lnSpc>
              <a:spcBef>
                <a:spcPts val="935"/>
              </a:spcBef>
              <a:spcAft>
                <a:spcPts val="0"/>
              </a:spcAft>
              <a:buNone/>
            </a:pPr>
            <a:r>
              <a:rPr lang="en-US" sz="1400">
                <a:solidFill>
                  <a:schemeClr val="dk1"/>
                </a:solidFill>
                <a:latin typeface="Calibri"/>
                <a:ea typeface="Calibri"/>
                <a:cs typeface="Calibri"/>
                <a:sym typeface="Calibri"/>
              </a:rPr>
              <a:t>A.11.1.3</a:t>
            </a:r>
            <a:endParaRPr sz="1400">
              <a:solidFill>
                <a:schemeClr val="dk1"/>
              </a:solidFill>
              <a:latin typeface="Calibri"/>
              <a:ea typeface="Calibri"/>
              <a:cs typeface="Calibri"/>
              <a:sym typeface="Calibri"/>
            </a:endParaRPr>
          </a:p>
          <a:p>
            <a:pPr marL="12700" marR="0" lvl="0" indent="0" algn="l" rtl="0">
              <a:lnSpc>
                <a:spcPct val="100000"/>
              </a:lnSpc>
              <a:spcBef>
                <a:spcPts val="915"/>
              </a:spcBef>
              <a:spcAft>
                <a:spcPts val="0"/>
              </a:spcAft>
              <a:buNone/>
            </a:pPr>
            <a:r>
              <a:rPr lang="en-US" sz="1400">
                <a:solidFill>
                  <a:schemeClr val="dk1"/>
                </a:solidFill>
                <a:latin typeface="Calibri"/>
                <a:ea typeface="Calibri"/>
                <a:cs typeface="Calibri"/>
                <a:sym typeface="Calibri"/>
              </a:rPr>
              <a:t>A.11.1.4</a:t>
            </a:r>
            <a:endParaRPr sz="1400">
              <a:solidFill>
                <a:schemeClr val="dk1"/>
              </a:solidFill>
              <a:latin typeface="Calibri"/>
              <a:ea typeface="Calibri"/>
              <a:cs typeface="Calibri"/>
              <a:sym typeface="Calibri"/>
            </a:endParaRPr>
          </a:p>
          <a:p>
            <a:pPr marL="12700" marR="0" lvl="0" indent="0" algn="l" rtl="0">
              <a:lnSpc>
                <a:spcPct val="100000"/>
              </a:lnSpc>
              <a:spcBef>
                <a:spcPts val="940"/>
              </a:spcBef>
              <a:spcAft>
                <a:spcPts val="0"/>
              </a:spcAft>
              <a:buNone/>
            </a:pPr>
            <a:r>
              <a:rPr lang="en-US" sz="1400">
                <a:solidFill>
                  <a:schemeClr val="dk1"/>
                </a:solidFill>
                <a:latin typeface="Calibri"/>
                <a:ea typeface="Calibri"/>
                <a:cs typeface="Calibri"/>
                <a:sym typeface="Calibri"/>
              </a:rPr>
              <a:t>A.11.1.5</a:t>
            </a:r>
            <a:endParaRPr sz="1400">
              <a:solidFill>
                <a:schemeClr val="dk1"/>
              </a:solidFill>
              <a:latin typeface="Calibri"/>
              <a:ea typeface="Calibri"/>
              <a:cs typeface="Calibri"/>
              <a:sym typeface="Calibri"/>
            </a:endParaRPr>
          </a:p>
          <a:p>
            <a:pPr marL="12700" marR="0" lvl="0" indent="0" algn="l" rtl="0">
              <a:lnSpc>
                <a:spcPct val="100000"/>
              </a:lnSpc>
              <a:spcBef>
                <a:spcPts val="930"/>
              </a:spcBef>
              <a:spcAft>
                <a:spcPts val="0"/>
              </a:spcAft>
              <a:buNone/>
            </a:pPr>
            <a:r>
              <a:rPr lang="en-US" sz="1400">
                <a:solidFill>
                  <a:schemeClr val="dk1"/>
                </a:solidFill>
                <a:latin typeface="Calibri"/>
                <a:ea typeface="Calibri"/>
                <a:cs typeface="Calibri"/>
                <a:sym typeface="Calibri"/>
              </a:rPr>
              <a:t>A.11.1.6</a:t>
            </a:r>
            <a:endParaRPr sz="1400">
              <a:solidFill>
                <a:schemeClr val="dk1"/>
              </a:solidFill>
              <a:latin typeface="Calibri"/>
              <a:ea typeface="Calibri"/>
              <a:cs typeface="Calibri"/>
              <a:sym typeface="Calibri"/>
            </a:endParaRPr>
          </a:p>
          <a:p>
            <a:pPr marL="12700" marR="0" lvl="0" indent="0" algn="l" rtl="0">
              <a:lnSpc>
                <a:spcPct val="100000"/>
              </a:lnSpc>
              <a:spcBef>
                <a:spcPts val="920"/>
              </a:spcBef>
              <a:spcAft>
                <a:spcPts val="0"/>
              </a:spcAft>
              <a:buNone/>
            </a:pPr>
            <a:r>
              <a:rPr lang="en-US" sz="1400">
                <a:solidFill>
                  <a:schemeClr val="dk1"/>
                </a:solidFill>
                <a:latin typeface="Calibri"/>
                <a:ea typeface="Calibri"/>
                <a:cs typeface="Calibri"/>
                <a:sym typeface="Calibri"/>
              </a:rPr>
              <a:t>A.11.2.1</a:t>
            </a:r>
            <a:endParaRPr sz="1400">
              <a:solidFill>
                <a:schemeClr val="dk1"/>
              </a:solidFill>
              <a:latin typeface="Calibri"/>
              <a:ea typeface="Calibri"/>
              <a:cs typeface="Calibri"/>
              <a:sym typeface="Calibri"/>
            </a:endParaRPr>
          </a:p>
        </p:txBody>
      </p:sp>
      <p:sp>
        <p:nvSpPr>
          <p:cNvPr id="1165" name="Google Shape;1165;p58"/>
          <p:cNvSpPr txBox="1"/>
          <p:nvPr/>
        </p:nvSpPr>
        <p:spPr>
          <a:xfrm>
            <a:off x="1503044" y="2192020"/>
            <a:ext cx="136525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Φυσικοί έλεγχοι εισόδου</a:t>
            </a:r>
            <a:endParaRPr sz="900">
              <a:solidFill>
                <a:schemeClr val="dk1"/>
              </a:solidFill>
              <a:latin typeface="Calibri"/>
              <a:ea typeface="Calibri"/>
              <a:cs typeface="Calibri"/>
              <a:sym typeface="Calibri"/>
            </a:endParaRPr>
          </a:p>
        </p:txBody>
      </p:sp>
      <p:sp>
        <p:nvSpPr>
          <p:cNvPr id="1166" name="Google Shape;1166;p58"/>
          <p:cNvSpPr txBox="1"/>
          <p:nvPr/>
        </p:nvSpPr>
        <p:spPr>
          <a:xfrm>
            <a:off x="1503044" y="2523807"/>
            <a:ext cx="199199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Ασφαλή γραφεία, και εγκαταστάσεις</a:t>
            </a:r>
            <a:endParaRPr sz="900">
              <a:solidFill>
                <a:schemeClr val="dk1"/>
              </a:solidFill>
              <a:latin typeface="Calibri"/>
              <a:ea typeface="Calibri"/>
              <a:cs typeface="Calibri"/>
              <a:sym typeface="Calibri"/>
            </a:endParaRPr>
          </a:p>
        </p:txBody>
      </p:sp>
      <p:sp>
        <p:nvSpPr>
          <p:cNvPr id="1167" name="Google Shape;1167;p58"/>
          <p:cNvSpPr txBox="1"/>
          <p:nvPr/>
        </p:nvSpPr>
        <p:spPr>
          <a:xfrm>
            <a:off x="1503044" y="2853690"/>
            <a:ext cx="304482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Προστασία από εξωτερικές και περιβαλλοντικές απειλές</a:t>
            </a:r>
            <a:endParaRPr sz="900">
              <a:solidFill>
                <a:schemeClr val="dk1"/>
              </a:solidFill>
              <a:latin typeface="Calibri"/>
              <a:ea typeface="Calibri"/>
              <a:cs typeface="Calibri"/>
              <a:sym typeface="Calibri"/>
            </a:endParaRPr>
          </a:p>
        </p:txBody>
      </p:sp>
      <p:sp>
        <p:nvSpPr>
          <p:cNvPr id="1168" name="Google Shape;1168;p58"/>
          <p:cNvSpPr txBox="1"/>
          <p:nvPr/>
        </p:nvSpPr>
        <p:spPr>
          <a:xfrm>
            <a:off x="1503044" y="3186112"/>
            <a:ext cx="167132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Εργασία σε ασφαλείς περιοχές</a:t>
            </a:r>
            <a:endParaRPr sz="900">
              <a:solidFill>
                <a:schemeClr val="dk1"/>
              </a:solidFill>
              <a:latin typeface="Calibri"/>
              <a:ea typeface="Calibri"/>
              <a:cs typeface="Calibri"/>
              <a:sym typeface="Calibri"/>
            </a:endParaRPr>
          </a:p>
        </p:txBody>
      </p:sp>
      <p:sp>
        <p:nvSpPr>
          <p:cNvPr id="1169" name="Google Shape;1169;p58"/>
          <p:cNvSpPr txBox="1"/>
          <p:nvPr/>
        </p:nvSpPr>
        <p:spPr>
          <a:xfrm>
            <a:off x="1503044" y="3517900"/>
            <a:ext cx="186690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Χώροι παράδοσης και φόρτωσης</a:t>
            </a:r>
            <a:endParaRPr sz="900">
              <a:solidFill>
                <a:schemeClr val="dk1"/>
              </a:solidFill>
              <a:latin typeface="Calibri"/>
              <a:ea typeface="Calibri"/>
              <a:cs typeface="Calibri"/>
              <a:sym typeface="Calibri"/>
            </a:endParaRPr>
          </a:p>
        </p:txBody>
      </p:sp>
      <p:sp>
        <p:nvSpPr>
          <p:cNvPr id="1170" name="Google Shape;1170;p58"/>
          <p:cNvSpPr txBox="1"/>
          <p:nvPr/>
        </p:nvSpPr>
        <p:spPr>
          <a:xfrm>
            <a:off x="1503044" y="3847782"/>
            <a:ext cx="215582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Τοποθέτηση και προστασία εξοπλισμού</a:t>
            </a:r>
            <a:endParaRPr sz="900">
              <a:solidFill>
                <a:schemeClr val="dk1"/>
              </a:solidFill>
              <a:latin typeface="Calibri"/>
              <a:ea typeface="Calibri"/>
              <a:cs typeface="Calibri"/>
              <a:sym typeface="Calibri"/>
            </a:endParaRPr>
          </a:p>
        </p:txBody>
      </p:sp>
      <p:sp>
        <p:nvSpPr>
          <p:cNvPr id="1171" name="Google Shape;1171;p58"/>
          <p:cNvSpPr txBox="1"/>
          <p:nvPr/>
        </p:nvSpPr>
        <p:spPr>
          <a:xfrm>
            <a:off x="783590" y="4116070"/>
            <a:ext cx="608330"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a:solidFill>
                  <a:schemeClr val="dk1"/>
                </a:solidFill>
                <a:latin typeface="Calibri"/>
                <a:ea typeface="Calibri"/>
                <a:cs typeface="Calibri"/>
                <a:sym typeface="Calibri"/>
              </a:rPr>
              <a:t>A.11.2.2</a:t>
            </a:r>
            <a:endParaRPr sz="1400">
              <a:solidFill>
                <a:schemeClr val="dk1"/>
              </a:solidFill>
              <a:latin typeface="Calibri"/>
              <a:ea typeface="Calibri"/>
              <a:cs typeface="Calibri"/>
              <a:sym typeface="Calibri"/>
            </a:endParaRPr>
          </a:p>
        </p:txBody>
      </p:sp>
      <p:sp>
        <p:nvSpPr>
          <p:cNvPr id="1172" name="Google Shape;1172;p58"/>
          <p:cNvSpPr txBox="1"/>
          <p:nvPr/>
        </p:nvSpPr>
        <p:spPr>
          <a:xfrm>
            <a:off x="1503044" y="4179570"/>
            <a:ext cx="128143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Υποστηρικτικά εργαλεία</a:t>
            </a:r>
            <a:endParaRPr sz="900">
              <a:solidFill>
                <a:schemeClr val="dk1"/>
              </a:solidFill>
              <a:latin typeface="Calibri"/>
              <a:ea typeface="Calibri"/>
              <a:cs typeface="Calibri"/>
              <a:sym typeface="Calibri"/>
            </a:endParaRPr>
          </a:p>
        </p:txBody>
      </p:sp>
      <p:sp>
        <p:nvSpPr>
          <p:cNvPr id="1173" name="Google Shape;1173;p58"/>
          <p:cNvSpPr txBox="1"/>
          <p:nvPr/>
        </p:nvSpPr>
        <p:spPr>
          <a:xfrm>
            <a:off x="783590" y="4447857"/>
            <a:ext cx="608330"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a:solidFill>
                  <a:schemeClr val="dk1"/>
                </a:solidFill>
                <a:latin typeface="Calibri"/>
                <a:ea typeface="Calibri"/>
                <a:cs typeface="Calibri"/>
                <a:sym typeface="Calibri"/>
              </a:rPr>
              <a:t>A.11.2.3</a:t>
            </a:r>
            <a:endParaRPr sz="1400">
              <a:solidFill>
                <a:schemeClr val="dk1"/>
              </a:solidFill>
              <a:latin typeface="Calibri"/>
              <a:ea typeface="Calibri"/>
              <a:cs typeface="Calibri"/>
              <a:sym typeface="Calibri"/>
            </a:endParaRPr>
          </a:p>
        </p:txBody>
      </p:sp>
      <p:sp>
        <p:nvSpPr>
          <p:cNvPr id="1174" name="Google Shape;1174;p58"/>
          <p:cNvSpPr txBox="1"/>
          <p:nvPr/>
        </p:nvSpPr>
        <p:spPr>
          <a:xfrm>
            <a:off x="1503044" y="4511357"/>
            <a:ext cx="132715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Ασφάλεια καλωδίωσης</a:t>
            </a:r>
            <a:endParaRPr sz="900">
              <a:solidFill>
                <a:schemeClr val="dk1"/>
              </a:solidFill>
              <a:latin typeface="Calibri"/>
              <a:ea typeface="Calibri"/>
              <a:cs typeface="Calibri"/>
              <a:sym typeface="Calibri"/>
            </a:endParaRPr>
          </a:p>
        </p:txBody>
      </p:sp>
      <p:sp>
        <p:nvSpPr>
          <p:cNvPr id="1175" name="Google Shape;1175;p58"/>
          <p:cNvSpPr txBox="1"/>
          <p:nvPr/>
        </p:nvSpPr>
        <p:spPr>
          <a:xfrm>
            <a:off x="783590" y="4778375"/>
            <a:ext cx="608330"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a:solidFill>
                  <a:schemeClr val="dk1"/>
                </a:solidFill>
                <a:latin typeface="Calibri"/>
                <a:ea typeface="Calibri"/>
                <a:cs typeface="Calibri"/>
                <a:sym typeface="Calibri"/>
              </a:rPr>
              <a:t>A.11.2.4</a:t>
            </a:r>
            <a:endParaRPr sz="1400">
              <a:solidFill>
                <a:schemeClr val="dk1"/>
              </a:solidFill>
              <a:latin typeface="Calibri"/>
              <a:ea typeface="Calibri"/>
              <a:cs typeface="Calibri"/>
              <a:sym typeface="Calibri"/>
            </a:endParaRPr>
          </a:p>
        </p:txBody>
      </p:sp>
      <p:sp>
        <p:nvSpPr>
          <p:cNvPr id="1176" name="Google Shape;1176;p58"/>
          <p:cNvSpPr txBox="1"/>
          <p:nvPr/>
        </p:nvSpPr>
        <p:spPr>
          <a:xfrm>
            <a:off x="1503044" y="4841875"/>
            <a:ext cx="1290955"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Συντήρηση εξοπλισμού</a:t>
            </a:r>
            <a:endParaRPr sz="900">
              <a:solidFill>
                <a:schemeClr val="dk1"/>
              </a:solidFill>
              <a:latin typeface="Calibri"/>
              <a:ea typeface="Calibri"/>
              <a:cs typeface="Calibri"/>
              <a:sym typeface="Calibri"/>
            </a:endParaRPr>
          </a:p>
        </p:txBody>
      </p:sp>
      <p:sp>
        <p:nvSpPr>
          <p:cNvPr id="1177" name="Google Shape;1177;p58"/>
          <p:cNvSpPr txBox="1"/>
          <p:nvPr/>
        </p:nvSpPr>
        <p:spPr>
          <a:xfrm>
            <a:off x="783590" y="5109527"/>
            <a:ext cx="615315"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a:solidFill>
                  <a:schemeClr val="dk1"/>
                </a:solidFill>
                <a:latin typeface="Calibri"/>
                <a:ea typeface="Calibri"/>
                <a:cs typeface="Calibri"/>
                <a:sym typeface="Calibri"/>
              </a:rPr>
              <a:t>A.11.2.8</a:t>
            </a:r>
            <a:endParaRPr sz="1400">
              <a:solidFill>
                <a:schemeClr val="dk1"/>
              </a:solidFill>
              <a:latin typeface="Calibri"/>
              <a:ea typeface="Calibri"/>
              <a:cs typeface="Calibri"/>
              <a:sym typeface="Calibri"/>
            </a:endParaRPr>
          </a:p>
        </p:txBody>
      </p:sp>
      <p:sp>
        <p:nvSpPr>
          <p:cNvPr id="1178" name="Google Shape;1178;p58"/>
          <p:cNvSpPr txBox="1"/>
          <p:nvPr/>
        </p:nvSpPr>
        <p:spPr>
          <a:xfrm>
            <a:off x="1503044" y="5173027"/>
            <a:ext cx="1986914"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Χωρίς επιτήρηση εξοπλισμός χρήστη</a:t>
            </a:r>
            <a:endParaRPr sz="900">
              <a:solidFill>
                <a:schemeClr val="dk1"/>
              </a:solidFill>
              <a:latin typeface="Calibri"/>
              <a:ea typeface="Calibri"/>
              <a:cs typeface="Calibri"/>
              <a:sym typeface="Calibri"/>
            </a:endParaRPr>
          </a:p>
        </p:txBody>
      </p:sp>
      <p:sp>
        <p:nvSpPr>
          <p:cNvPr id="1179" name="Google Shape;1179;p58"/>
          <p:cNvSpPr txBox="1"/>
          <p:nvPr/>
        </p:nvSpPr>
        <p:spPr>
          <a:xfrm>
            <a:off x="783590" y="5441315"/>
            <a:ext cx="615315" cy="2387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400">
                <a:solidFill>
                  <a:schemeClr val="dk1"/>
                </a:solidFill>
                <a:latin typeface="Calibri"/>
                <a:ea typeface="Calibri"/>
                <a:cs typeface="Calibri"/>
                <a:sym typeface="Calibri"/>
              </a:rPr>
              <a:t>A.11.2.9</a:t>
            </a:r>
            <a:endParaRPr sz="1400">
              <a:solidFill>
                <a:schemeClr val="dk1"/>
              </a:solidFill>
              <a:latin typeface="Calibri"/>
              <a:ea typeface="Calibri"/>
              <a:cs typeface="Calibri"/>
              <a:sym typeface="Calibri"/>
            </a:endParaRPr>
          </a:p>
        </p:txBody>
      </p:sp>
      <p:sp>
        <p:nvSpPr>
          <p:cNvPr id="1180" name="Google Shape;1180;p58"/>
          <p:cNvSpPr txBox="1"/>
          <p:nvPr/>
        </p:nvSpPr>
        <p:spPr>
          <a:xfrm>
            <a:off x="1503044" y="5504815"/>
            <a:ext cx="2899410" cy="1625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900">
                <a:solidFill>
                  <a:schemeClr val="dk1"/>
                </a:solidFill>
                <a:latin typeface="Calibri"/>
                <a:ea typeface="Calibri"/>
                <a:cs typeface="Calibri"/>
                <a:sym typeface="Calibri"/>
              </a:rPr>
              <a:t>Πολιτική καθαρού γραφείου και καθαρής οθόνης</a:t>
            </a:r>
            <a:endParaRPr sz="9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1185" name="Google Shape;1185;p59"/>
          <p:cNvGrpSpPr/>
          <p:nvPr/>
        </p:nvGrpSpPr>
        <p:grpSpPr>
          <a:xfrm>
            <a:off x="6893242" y="0"/>
            <a:ext cx="5295265" cy="6858000"/>
            <a:chOff x="6893242" y="0"/>
            <a:chExt cx="5295265" cy="6858000"/>
          </a:xfrm>
        </p:grpSpPr>
        <p:sp>
          <p:nvSpPr>
            <p:cNvPr id="1186" name="Google Shape;1186;p5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7" name="Google Shape;1187;p59"/>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88" name="Google Shape;1188;p59"/>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189" name="Google Shape;1189;p59"/>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190" name="Google Shape;1190;p59"/>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A.11	</a:t>
            </a:r>
            <a:r>
              <a:rPr lang="en-US"/>
              <a:t>Περίληψη</a:t>
            </a:r>
            <a:endParaRPr sz="3600"/>
          </a:p>
        </p:txBody>
      </p:sp>
      <p:grpSp>
        <p:nvGrpSpPr>
          <p:cNvPr id="1191" name="Google Shape;1191;p59"/>
          <p:cNvGrpSpPr/>
          <p:nvPr/>
        </p:nvGrpSpPr>
        <p:grpSpPr>
          <a:xfrm>
            <a:off x="796290" y="2020887"/>
            <a:ext cx="6038215" cy="4035107"/>
            <a:chOff x="796290" y="2020887"/>
            <a:chExt cx="6038215" cy="4035107"/>
          </a:xfrm>
        </p:grpSpPr>
        <p:pic>
          <p:nvPicPr>
            <p:cNvPr id="1192" name="Google Shape;1192;p59"/>
            <p:cNvPicPr preferRelativeResize="0"/>
            <p:nvPr/>
          </p:nvPicPr>
          <p:blipFill rotWithShape="1">
            <a:blip r:embed="rId5">
              <a:alphaModFix/>
            </a:blip>
            <a:srcRect/>
            <a:stretch/>
          </p:blipFill>
          <p:spPr>
            <a:xfrm>
              <a:off x="796290" y="2020887"/>
              <a:ext cx="6038215" cy="4035107"/>
            </a:xfrm>
            <a:prstGeom prst="rect">
              <a:avLst/>
            </a:prstGeom>
            <a:noFill/>
            <a:ln>
              <a:noFill/>
            </a:ln>
          </p:spPr>
        </p:pic>
        <p:pic>
          <p:nvPicPr>
            <p:cNvPr id="1193" name="Google Shape;1193;p59"/>
            <p:cNvPicPr preferRelativeResize="0"/>
            <p:nvPr/>
          </p:nvPicPr>
          <p:blipFill rotWithShape="1">
            <a:blip r:embed="rId6">
              <a:alphaModFix/>
            </a:blip>
            <a:srcRect/>
            <a:stretch/>
          </p:blipFill>
          <p:spPr>
            <a:xfrm>
              <a:off x="935672" y="2160270"/>
              <a:ext cx="3929697" cy="3754437"/>
            </a:xfrm>
            <a:prstGeom prst="rect">
              <a:avLst/>
            </a:prstGeom>
            <a:noFill/>
            <a:ln>
              <a:noFill/>
            </a:ln>
          </p:spPr>
        </p:pic>
        <p:pic>
          <p:nvPicPr>
            <p:cNvPr id="1194" name="Google Shape;1194;p59"/>
            <p:cNvPicPr preferRelativeResize="0"/>
            <p:nvPr/>
          </p:nvPicPr>
          <p:blipFill rotWithShape="1">
            <a:blip r:embed="rId7">
              <a:alphaModFix/>
            </a:blip>
            <a:srcRect/>
            <a:stretch/>
          </p:blipFill>
          <p:spPr>
            <a:xfrm>
              <a:off x="3374072" y="3147694"/>
              <a:ext cx="429895" cy="295592"/>
            </a:xfrm>
            <a:prstGeom prst="rect">
              <a:avLst/>
            </a:prstGeom>
            <a:noFill/>
            <a:ln>
              <a:noFill/>
            </a:ln>
          </p:spPr>
        </p:pic>
        <p:pic>
          <p:nvPicPr>
            <p:cNvPr id="1195" name="Google Shape;1195;p59"/>
            <p:cNvPicPr preferRelativeResize="0"/>
            <p:nvPr/>
          </p:nvPicPr>
          <p:blipFill rotWithShape="1">
            <a:blip r:embed="rId8">
              <a:alphaModFix/>
            </a:blip>
            <a:srcRect/>
            <a:stretch/>
          </p:blipFill>
          <p:spPr>
            <a:xfrm>
              <a:off x="3401060" y="3174682"/>
              <a:ext cx="327660" cy="193675"/>
            </a:xfrm>
            <a:prstGeom prst="rect">
              <a:avLst/>
            </a:prstGeom>
            <a:noFill/>
            <a:ln>
              <a:noFill/>
            </a:ln>
          </p:spPr>
        </p:pic>
        <p:pic>
          <p:nvPicPr>
            <p:cNvPr id="1196" name="Google Shape;1196;p59"/>
            <p:cNvPicPr preferRelativeResize="0"/>
            <p:nvPr/>
          </p:nvPicPr>
          <p:blipFill rotWithShape="1">
            <a:blip r:embed="rId9">
              <a:alphaModFix/>
            </a:blip>
            <a:srcRect/>
            <a:stretch/>
          </p:blipFill>
          <p:spPr>
            <a:xfrm>
              <a:off x="2011679" y="4062095"/>
              <a:ext cx="429894" cy="295592"/>
            </a:xfrm>
            <a:prstGeom prst="rect">
              <a:avLst/>
            </a:prstGeom>
            <a:noFill/>
            <a:ln>
              <a:noFill/>
            </a:ln>
          </p:spPr>
        </p:pic>
        <p:pic>
          <p:nvPicPr>
            <p:cNvPr id="1197" name="Google Shape;1197;p59"/>
            <p:cNvPicPr preferRelativeResize="0"/>
            <p:nvPr/>
          </p:nvPicPr>
          <p:blipFill rotWithShape="1">
            <a:blip r:embed="rId10">
              <a:alphaModFix/>
            </a:blip>
            <a:srcRect/>
            <a:stretch/>
          </p:blipFill>
          <p:spPr>
            <a:xfrm>
              <a:off x="2037715" y="4088447"/>
              <a:ext cx="327660" cy="193675"/>
            </a:xfrm>
            <a:prstGeom prst="rect">
              <a:avLst/>
            </a:prstGeom>
            <a:noFill/>
            <a:ln>
              <a:noFill/>
            </a:ln>
          </p:spPr>
        </p:pic>
        <p:sp>
          <p:nvSpPr>
            <p:cNvPr id="1198" name="Google Shape;1198;p59"/>
            <p:cNvSpPr/>
            <p:nvPr/>
          </p:nvSpPr>
          <p:spPr>
            <a:xfrm>
              <a:off x="5007292" y="3827462"/>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9" name="Google Shape;1199;p59"/>
            <p:cNvSpPr/>
            <p:nvPr/>
          </p:nvSpPr>
          <p:spPr>
            <a:xfrm>
              <a:off x="5066665" y="390239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0" name="Google Shape;1200;p59"/>
            <p:cNvSpPr/>
            <p:nvPr/>
          </p:nvSpPr>
          <p:spPr>
            <a:xfrm>
              <a:off x="5066665" y="411321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01" name="Google Shape;1201;p59"/>
          <p:cNvSpPr txBox="1"/>
          <p:nvPr/>
        </p:nvSpPr>
        <p:spPr>
          <a:xfrm>
            <a:off x="796290" y="2020887"/>
            <a:ext cx="6038215" cy="403542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30"/>
              </a:spcBef>
              <a:spcAft>
                <a:spcPts val="0"/>
              </a:spcAft>
              <a:buNone/>
            </a:pPr>
            <a:endParaRPr sz="800">
              <a:solidFill>
                <a:schemeClr val="dk1"/>
              </a:solidFill>
              <a:latin typeface="Times New Roman"/>
              <a:ea typeface="Times New Roman"/>
              <a:cs typeface="Times New Roman"/>
              <a:sym typeface="Times New Roman"/>
            </a:endParaRPr>
          </a:p>
          <a:p>
            <a:pPr marL="0" marR="490219" lvl="0" indent="0" algn="ctr" rtl="0">
              <a:lnSpc>
                <a:spcPct val="100000"/>
              </a:lnSpc>
              <a:spcBef>
                <a:spcPts val="0"/>
              </a:spcBef>
              <a:spcAft>
                <a:spcPts val="0"/>
              </a:spcAft>
              <a:buNone/>
            </a:pPr>
            <a:r>
              <a:rPr lang="en-US" sz="650" b="1">
                <a:solidFill>
                  <a:srgbClr val="FFFFFF"/>
                </a:solidFill>
                <a:latin typeface="Calibri"/>
                <a:ea typeface="Calibri"/>
                <a:cs typeface="Calibri"/>
                <a:sym typeface="Calibri"/>
              </a:rPr>
              <a:t>27%</a:t>
            </a:r>
            <a:endParaRPr sz="65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700">
              <a:solidFill>
                <a:schemeClr val="dk1"/>
              </a:solidFill>
              <a:latin typeface="Calibri"/>
              <a:ea typeface="Calibri"/>
              <a:cs typeface="Calibri"/>
              <a:sym typeface="Calibri"/>
            </a:endParaRPr>
          </a:p>
          <a:p>
            <a:pPr marL="1274445" marR="0" lvl="0" indent="0" algn="l" rtl="0">
              <a:lnSpc>
                <a:spcPct val="100000"/>
              </a:lnSpc>
              <a:spcBef>
                <a:spcPts val="0"/>
              </a:spcBef>
              <a:spcAft>
                <a:spcPts val="0"/>
              </a:spcAft>
              <a:buNone/>
            </a:pPr>
            <a:r>
              <a:rPr lang="en-US" sz="650" b="1">
                <a:solidFill>
                  <a:srgbClr val="FFFFFF"/>
                </a:solidFill>
                <a:latin typeface="Calibri"/>
                <a:ea typeface="Calibri"/>
                <a:cs typeface="Calibri"/>
                <a:sym typeface="Calibri"/>
              </a:rPr>
              <a:t>73%</a:t>
            </a:r>
            <a:endParaRPr sz="650">
              <a:solidFill>
                <a:schemeClr val="dk1"/>
              </a:solidFill>
              <a:latin typeface="Calibri"/>
              <a:ea typeface="Calibri"/>
              <a:cs typeface="Calibri"/>
              <a:sym typeface="Calibri"/>
            </a:endParaRPr>
          </a:p>
        </p:txBody>
      </p:sp>
      <p:sp>
        <p:nvSpPr>
          <p:cNvPr id="1202" name="Google Shape;1202;p59"/>
          <p:cNvSpPr txBox="1"/>
          <p:nvPr/>
        </p:nvSpPr>
        <p:spPr>
          <a:xfrm>
            <a:off x="902969" y="631475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203" name="Google Shape;1203;p59"/>
          <p:cNvSpPr txBox="1"/>
          <p:nvPr/>
        </p:nvSpPr>
        <p:spPr>
          <a:xfrm>
            <a:off x="11127105" y="631475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59</a:t>
            </a:r>
            <a:endParaRPr sz="700">
              <a:solidFill>
                <a:schemeClr val="dk1"/>
              </a:solidFill>
              <a:latin typeface="Calibri"/>
              <a:ea typeface="Calibri"/>
              <a:cs typeface="Calibri"/>
              <a:sym typeface="Calibri"/>
            </a:endParaRPr>
          </a:p>
        </p:txBody>
      </p:sp>
      <p:sp>
        <p:nvSpPr>
          <p:cNvPr id="1204" name="Google Shape;1204;p59"/>
          <p:cNvSpPr txBox="1"/>
          <p:nvPr/>
        </p:nvSpPr>
        <p:spPr>
          <a:xfrm>
            <a:off x="5007292" y="3827462"/>
            <a:ext cx="1751330" cy="422275"/>
          </a:xfrm>
          <a:prstGeom prst="rect">
            <a:avLst/>
          </a:prstGeom>
          <a:noFill/>
          <a:ln>
            <a:noFill/>
          </a:ln>
        </p:spPr>
        <p:txBody>
          <a:bodyPr spcFirstLastPara="1" wrap="square" lIns="0" tIns="31100" rIns="0" bIns="0" anchor="t" anchorCtr="0">
            <a:spAutoFit/>
          </a:bodyPr>
          <a:lstStyle/>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30"/>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6"/>
          <p:cNvSpPr txBox="1">
            <a:spLocks noGrp="1"/>
          </p:cNvSpPr>
          <p:nvPr>
            <p:ph type="title"/>
          </p:nvPr>
        </p:nvSpPr>
        <p:spPr>
          <a:xfrm>
            <a:off x="6587490" y="238125"/>
            <a:ext cx="2458720"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solidFill>
                  <a:srgbClr val="FFFFFF"/>
                </a:solidFill>
                <a:latin typeface="Calibri"/>
                <a:ea typeface="Calibri"/>
                <a:cs typeface="Calibri"/>
                <a:sym typeface="Calibri"/>
              </a:rPr>
              <a:t>Προτάσεις τιμών</a:t>
            </a:r>
            <a:endParaRPr/>
          </a:p>
        </p:txBody>
      </p:sp>
      <p:sp>
        <p:nvSpPr>
          <p:cNvPr id="253" name="Google Shape;253;p6"/>
          <p:cNvSpPr txBox="1"/>
          <p:nvPr/>
        </p:nvSpPr>
        <p:spPr>
          <a:xfrm>
            <a:off x="6577330" y="983932"/>
            <a:ext cx="298259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Οφέλη για τους συμμετέχοντες</a:t>
            </a:r>
            <a:endParaRPr sz="1600">
              <a:solidFill>
                <a:schemeClr val="dk1"/>
              </a:solidFill>
              <a:latin typeface="Calibri"/>
              <a:ea typeface="Calibri"/>
              <a:cs typeface="Calibri"/>
              <a:sym typeface="Calibri"/>
            </a:endParaRPr>
          </a:p>
        </p:txBody>
      </p:sp>
      <p:sp>
        <p:nvSpPr>
          <p:cNvPr id="254" name="Google Shape;254;p6"/>
          <p:cNvSpPr txBox="1"/>
          <p:nvPr/>
        </p:nvSpPr>
        <p:spPr>
          <a:xfrm>
            <a:off x="6577330" y="1716722"/>
            <a:ext cx="4112260" cy="2249170"/>
          </a:xfrm>
          <a:prstGeom prst="rect">
            <a:avLst/>
          </a:prstGeom>
          <a:noFill/>
          <a:ln>
            <a:noFill/>
          </a:ln>
        </p:spPr>
        <p:txBody>
          <a:bodyPr spcFirstLastPara="1" wrap="square" lIns="0" tIns="0" rIns="0" bIns="0" anchor="t" anchorCtr="0">
            <a:spAutoFit/>
          </a:bodyPr>
          <a:lstStyle/>
          <a:p>
            <a:pPr marL="286385" marR="0" lvl="0" indent="-273685" algn="l" rtl="0">
              <a:lnSpc>
                <a:spcPct val="142500"/>
              </a:lnSpc>
              <a:spcBef>
                <a:spcPts val="0"/>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Επίπεδο εκπαιδευτικής ενότητας: .</a:t>
            </a:r>
            <a:endParaRPr sz="800">
              <a:solidFill>
                <a:schemeClr val="dk1"/>
              </a:solidFill>
              <a:latin typeface="Calibri"/>
              <a:ea typeface="Calibri"/>
              <a:cs typeface="Calibri"/>
              <a:sym typeface="Calibri"/>
            </a:endParaRPr>
          </a:p>
          <a:p>
            <a:pPr marL="286385" marR="0" lvl="0" indent="-273685" algn="l" rtl="0">
              <a:lnSpc>
                <a:spcPct val="100000"/>
              </a:lnSpc>
              <a:spcBef>
                <a:spcPts val="910"/>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Επαγγελματική κατάρτιση στον τομέα της κυβερνοασφάλειας</a:t>
            </a:r>
            <a:endParaRPr sz="800">
              <a:solidFill>
                <a:schemeClr val="dk1"/>
              </a:solidFill>
              <a:latin typeface="Calibri"/>
              <a:ea typeface="Calibri"/>
              <a:cs typeface="Calibri"/>
              <a:sym typeface="Calibri"/>
            </a:endParaRPr>
          </a:p>
          <a:p>
            <a:pPr marL="286385" marR="0" lvl="0" indent="-273685" algn="l" rtl="0">
              <a:lnSpc>
                <a:spcPct val="100000"/>
              </a:lnSpc>
              <a:spcBef>
                <a:spcPts val="915"/>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Προγραμματισμός και Ανάπτυξη Λογισμικού</a:t>
            </a:r>
            <a:endParaRPr sz="800">
              <a:solidFill>
                <a:schemeClr val="dk1"/>
              </a:solidFill>
              <a:latin typeface="Calibri"/>
              <a:ea typeface="Calibri"/>
              <a:cs typeface="Calibri"/>
              <a:sym typeface="Calibri"/>
            </a:endParaRPr>
          </a:p>
          <a:p>
            <a:pPr marL="286385" marR="0" lvl="0" indent="-273685" algn="l" rtl="0">
              <a:lnSpc>
                <a:spcPct val="100000"/>
              </a:lnSpc>
              <a:spcBef>
                <a:spcPts val="915"/>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Ρίζες στο Ευρωπαϊκό Πλαίσιο Δεξιοτήτων Κυβερνοασφάλειας</a:t>
            </a:r>
            <a:endParaRPr sz="800">
              <a:solidFill>
                <a:schemeClr val="dk1"/>
              </a:solidFill>
              <a:latin typeface="Calibri"/>
              <a:ea typeface="Calibri"/>
              <a:cs typeface="Calibri"/>
              <a:sym typeface="Calibri"/>
            </a:endParaRPr>
          </a:p>
          <a:p>
            <a:pPr marL="286385" marR="0" lvl="0" indent="-273685" algn="l" rtl="0">
              <a:lnSpc>
                <a:spcPct val="100000"/>
              </a:lnSpc>
              <a:spcBef>
                <a:spcPts val="910"/>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Γνωριμίες αιχμής από ειδικούς του κλάδου και ακαδημαϊκούς εμπειρογνώμονες</a:t>
            </a:r>
            <a:endParaRPr sz="800">
              <a:solidFill>
                <a:schemeClr val="dk1"/>
              </a:solidFill>
              <a:latin typeface="Calibri"/>
              <a:ea typeface="Calibri"/>
              <a:cs typeface="Calibri"/>
              <a:sym typeface="Calibri"/>
            </a:endParaRPr>
          </a:p>
          <a:p>
            <a:pPr marL="286385" marR="0" lvl="0" indent="-273685" algn="l" rtl="0">
              <a:lnSpc>
                <a:spcPct val="100000"/>
              </a:lnSpc>
              <a:spcBef>
                <a:spcPts val="910"/>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Εξειδικευμένες πληροφορίες για τον τομέα της υγείας</a:t>
            </a:r>
            <a:endParaRPr sz="800">
              <a:solidFill>
                <a:schemeClr val="dk1"/>
              </a:solidFill>
              <a:latin typeface="Calibri"/>
              <a:ea typeface="Calibri"/>
              <a:cs typeface="Calibri"/>
              <a:sym typeface="Calibri"/>
            </a:endParaRPr>
          </a:p>
          <a:p>
            <a:pPr marL="286385" marR="0" lvl="0" indent="-273685" algn="l" rtl="0">
              <a:lnSpc>
                <a:spcPct val="100000"/>
              </a:lnSpc>
              <a:spcBef>
                <a:spcPts val="915"/>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Πιστοποιητικό ολοκλήρωσης</a:t>
            </a:r>
            <a:endParaRPr sz="800">
              <a:solidFill>
                <a:schemeClr val="dk1"/>
              </a:solidFill>
              <a:latin typeface="Calibri"/>
              <a:ea typeface="Calibri"/>
              <a:cs typeface="Calibri"/>
              <a:sym typeface="Calibri"/>
            </a:endParaRPr>
          </a:p>
          <a:p>
            <a:pPr marL="286385" marR="0" lvl="0" indent="-273685" algn="l" rtl="0">
              <a:lnSpc>
                <a:spcPct val="100000"/>
              </a:lnSpc>
              <a:spcBef>
                <a:spcPts val="915"/>
              </a:spcBef>
              <a:spcAft>
                <a:spcPts val="0"/>
              </a:spcAft>
              <a:buClr>
                <a:srgbClr val="FFB800"/>
              </a:buClr>
              <a:buSzPts val="1200"/>
              <a:buFont typeface="Courier New"/>
              <a:buChar char="o"/>
            </a:pPr>
            <a:r>
              <a:rPr lang="en-US" sz="800">
                <a:solidFill>
                  <a:srgbClr val="FFFFFF"/>
                </a:solidFill>
                <a:latin typeface="Calibri"/>
                <a:ea typeface="Calibri"/>
                <a:cs typeface="Calibri"/>
                <a:sym typeface="Calibri"/>
              </a:rPr>
              <a:t>Βοηθά στην ανάπτυξη λογισμικού και στην εξέλιξη της σταδιοδρομίας</a:t>
            </a:r>
            <a:endParaRPr sz="800">
              <a:solidFill>
                <a:schemeClr val="dk1"/>
              </a:solidFill>
              <a:latin typeface="Calibri"/>
              <a:ea typeface="Calibri"/>
              <a:cs typeface="Calibri"/>
              <a:sym typeface="Calibri"/>
            </a:endParaRPr>
          </a:p>
        </p:txBody>
      </p:sp>
      <p:grpSp>
        <p:nvGrpSpPr>
          <p:cNvPr id="255" name="Google Shape;255;p6"/>
          <p:cNvGrpSpPr/>
          <p:nvPr/>
        </p:nvGrpSpPr>
        <p:grpSpPr>
          <a:xfrm>
            <a:off x="0" y="0"/>
            <a:ext cx="6043295" cy="6858000"/>
            <a:chOff x="0" y="0"/>
            <a:chExt cx="6043295" cy="6858000"/>
          </a:xfrm>
        </p:grpSpPr>
        <p:sp>
          <p:nvSpPr>
            <p:cNvPr id="256" name="Google Shape;256;p6"/>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6"/>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6"/>
            <p:cNvSpPr/>
            <p:nvPr/>
          </p:nvSpPr>
          <p:spPr>
            <a:xfrm>
              <a:off x="3498215" y="17780"/>
              <a:ext cx="2545080" cy="6837045"/>
            </a:xfrm>
            <a:custGeom>
              <a:avLst/>
              <a:gdLst/>
              <a:ahLst/>
              <a:cxnLst/>
              <a:rect l="l" t="t" r="r" b="b"/>
              <a:pathLst>
                <a:path w="2545080"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80"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80"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9" name="Google Shape;259;p6"/>
            <p:cNvPicPr preferRelativeResize="0"/>
            <p:nvPr/>
          </p:nvPicPr>
          <p:blipFill rotWithShape="1">
            <a:blip r:embed="rId3">
              <a:alphaModFix/>
            </a:blip>
            <a:srcRect/>
            <a:stretch/>
          </p:blipFill>
          <p:spPr>
            <a:xfrm>
              <a:off x="0" y="0"/>
              <a:ext cx="5840730" cy="6858000"/>
            </a:xfrm>
            <a:prstGeom prst="rect">
              <a:avLst/>
            </a:prstGeom>
            <a:noFill/>
            <a:ln>
              <a:noFill/>
            </a:ln>
          </p:spPr>
        </p:pic>
      </p:grpSp>
      <p:pic>
        <p:nvPicPr>
          <p:cNvPr id="260" name="Google Shape;260;p6"/>
          <p:cNvPicPr preferRelativeResize="0"/>
          <p:nvPr/>
        </p:nvPicPr>
        <p:blipFill rotWithShape="1">
          <a:blip r:embed="rId4">
            <a:alphaModFix/>
          </a:blip>
          <a:srcRect/>
          <a:stretch/>
        </p:blipFill>
        <p:spPr>
          <a:xfrm>
            <a:off x="7549515" y="5596254"/>
            <a:ext cx="3241992" cy="60229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1209" name="Google Shape;1209;p60"/>
          <p:cNvGrpSpPr/>
          <p:nvPr/>
        </p:nvGrpSpPr>
        <p:grpSpPr>
          <a:xfrm>
            <a:off x="6893242" y="0"/>
            <a:ext cx="5295265" cy="6858000"/>
            <a:chOff x="6893242" y="0"/>
            <a:chExt cx="5295265" cy="6858000"/>
          </a:xfrm>
        </p:grpSpPr>
        <p:sp>
          <p:nvSpPr>
            <p:cNvPr id="1210" name="Google Shape;1210;p6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1" name="Google Shape;1211;p60"/>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12" name="Google Shape;1212;p60"/>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213" name="Google Shape;1213;p60"/>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214" name="Google Shape;1214;p60"/>
          <p:cNvSpPr txBox="1">
            <a:spLocks noGrp="1"/>
          </p:cNvSpPr>
          <p:nvPr>
            <p:ph type="title"/>
          </p:nvPr>
        </p:nvSpPr>
        <p:spPr>
          <a:xfrm>
            <a:off x="875030" y="1356359"/>
            <a:ext cx="432689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A.12	</a:t>
            </a:r>
            <a:r>
              <a:rPr lang="en-US"/>
              <a:t>Ασφάλεια λειτουργίας</a:t>
            </a:r>
            <a:endParaRPr sz="3600"/>
          </a:p>
        </p:txBody>
      </p:sp>
      <p:sp>
        <p:nvSpPr>
          <p:cNvPr id="1215" name="Google Shape;1215;p60"/>
          <p:cNvSpPr txBox="1"/>
          <p:nvPr/>
        </p:nvSpPr>
        <p:spPr>
          <a:xfrm>
            <a:off x="902969" y="547687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216" name="Google Shape;1216;p60"/>
          <p:cNvSpPr txBox="1"/>
          <p:nvPr/>
        </p:nvSpPr>
        <p:spPr>
          <a:xfrm>
            <a:off x="11189652" y="547687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60</a:t>
            </a:r>
            <a:endParaRPr sz="700">
              <a:solidFill>
                <a:schemeClr val="dk1"/>
              </a:solidFill>
              <a:latin typeface="Calibri"/>
              <a:ea typeface="Calibri"/>
              <a:cs typeface="Calibri"/>
              <a:sym typeface="Calibri"/>
            </a:endParaRPr>
          </a:p>
        </p:txBody>
      </p:sp>
      <p:sp>
        <p:nvSpPr>
          <p:cNvPr id="1217" name="Google Shape;1217;p60"/>
          <p:cNvSpPr txBox="1"/>
          <p:nvPr/>
        </p:nvSpPr>
        <p:spPr>
          <a:xfrm>
            <a:off x="783590" y="2164715"/>
            <a:ext cx="5576570" cy="22536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A.12.1.2 Διαχείριση αλλαγών</a:t>
            </a:r>
            <a:endParaRPr sz="105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1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A.12.1.4 Διαχωρισμός των περιβαλλόντων , δοκιμής και λειτουργικού περιβάλλοντος</a:t>
            </a:r>
            <a:endParaRPr sz="105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1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A.12.2.1 Έλεγχοι κατά του κακόβουλου λογισμικού</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A.12.3.1 Δημιουργία αντιγράφων ασφαλείας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5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A.12.4.2 Προστασία των πληροφοριών καταγραφής</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A.12.4.4 Συγχρονισμός ρολογιού</a:t>
            </a:r>
            <a:endParaRPr sz="105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pSp>
        <p:nvGrpSpPr>
          <p:cNvPr id="1222" name="Google Shape;1222;p61"/>
          <p:cNvGrpSpPr/>
          <p:nvPr/>
        </p:nvGrpSpPr>
        <p:grpSpPr>
          <a:xfrm>
            <a:off x="6893242" y="0"/>
            <a:ext cx="5295265" cy="6858000"/>
            <a:chOff x="6893242" y="0"/>
            <a:chExt cx="5295265" cy="6858000"/>
          </a:xfrm>
        </p:grpSpPr>
        <p:sp>
          <p:nvSpPr>
            <p:cNvPr id="1223" name="Google Shape;1223;p61"/>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4" name="Google Shape;1224;p61"/>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25" name="Google Shape;1225;p61"/>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226" name="Google Shape;1226;p61"/>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227" name="Google Shape;1227;p61"/>
          <p:cNvSpPr txBox="1">
            <a:spLocks noGrp="1"/>
          </p:cNvSpPr>
          <p:nvPr>
            <p:ph type="title"/>
          </p:nvPr>
        </p:nvSpPr>
        <p:spPr>
          <a:xfrm>
            <a:off x="875030" y="1356359"/>
            <a:ext cx="432689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A.12	</a:t>
            </a:r>
            <a:r>
              <a:rPr lang="en-US"/>
              <a:t>Ασφάλεια λειτουργίας</a:t>
            </a:r>
            <a:endParaRPr sz="3600"/>
          </a:p>
        </p:txBody>
      </p:sp>
      <p:sp>
        <p:nvSpPr>
          <p:cNvPr id="1228" name="Google Shape;1228;p61"/>
          <p:cNvSpPr txBox="1"/>
          <p:nvPr/>
        </p:nvSpPr>
        <p:spPr>
          <a:xfrm>
            <a:off x="902969" y="581342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229" name="Google Shape;1229;p61"/>
          <p:cNvSpPr txBox="1"/>
          <p:nvPr/>
        </p:nvSpPr>
        <p:spPr>
          <a:xfrm>
            <a:off x="11189652" y="581342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61</a:t>
            </a:r>
            <a:endParaRPr sz="700">
              <a:solidFill>
                <a:schemeClr val="dk1"/>
              </a:solidFill>
              <a:latin typeface="Calibri"/>
              <a:ea typeface="Calibri"/>
              <a:cs typeface="Calibri"/>
              <a:sym typeface="Calibri"/>
            </a:endParaRPr>
          </a:p>
        </p:txBody>
      </p:sp>
      <p:sp>
        <p:nvSpPr>
          <p:cNvPr id="1230" name="Google Shape;1230;p61"/>
          <p:cNvSpPr txBox="1"/>
          <p:nvPr/>
        </p:nvSpPr>
        <p:spPr>
          <a:xfrm>
            <a:off x="783590" y="2164715"/>
            <a:ext cx="3286760" cy="157670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A.12.1.1 Τεκμηριωμένες λειτουργικές διαδικασίες</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A.12.1.3 Διαχείριση χωρητικότητας</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A.12.4.1 Καταγραφή συμβάντων</a:t>
            </a:r>
            <a:endParaRPr sz="10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A.12.4.3 Καταγραφές διαχειριστή και χειριστή</a:t>
            </a:r>
            <a:endParaRPr sz="1050">
              <a:solidFill>
                <a:schemeClr val="dk1"/>
              </a:solidFill>
              <a:latin typeface="Calibri"/>
              <a:ea typeface="Calibri"/>
              <a:cs typeface="Calibri"/>
              <a:sym typeface="Calibri"/>
            </a:endParaRPr>
          </a:p>
        </p:txBody>
      </p:sp>
      <p:sp>
        <p:nvSpPr>
          <p:cNvPr id="1231" name="Google Shape;1231;p61"/>
          <p:cNvSpPr txBox="1"/>
          <p:nvPr/>
        </p:nvSpPr>
        <p:spPr>
          <a:xfrm>
            <a:off x="783590" y="3890009"/>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A.12.5.1</a:t>
            </a:r>
            <a:endParaRPr sz="1600">
              <a:solidFill>
                <a:schemeClr val="dk1"/>
              </a:solidFill>
              <a:latin typeface="Calibri"/>
              <a:ea typeface="Calibri"/>
              <a:cs typeface="Calibri"/>
              <a:sym typeface="Calibri"/>
            </a:endParaRPr>
          </a:p>
        </p:txBody>
      </p:sp>
      <p:sp>
        <p:nvSpPr>
          <p:cNvPr id="1232" name="Google Shape;1232;p61"/>
          <p:cNvSpPr txBox="1"/>
          <p:nvPr/>
        </p:nvSpPr>
        <p:spPr>
          <a:xfrm>
            <a:off x="1605280" y="3959859"/>
            <a:ext cx="382270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Αρχείο εγκατάστασης λογισμικού σε λειτουργικά συστήματα</a:t>
            </a:r>
            <a:endParaRPr sz="1050">
              <a:solidFill>
                <a:schemeClr val="dk1"/>
              </a:solidFill>
              <a:latin typeface="Calibri"/>
              <a:ea typeface="Calibri"/>
              <a:cs typeface="Calibri"/>
              <a:sym typeface="Calibri"/>
            </a:endParaRPr>
          </a:p>
        </p:txBody>
      </p:sp>
      <p:sp>
        <p:nvSpPr>
          <p:cNvPr id="1233" name="Google Shape;1233;p61"/>
          <p:cNvSpPr txBox="1"/>
          <p:nvPr/>
        </p:nvSpPr>
        <p:spPr>
          <a:xfrm>
            <a:off x="783590" y="4293234"/>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A.12.6.1</a:t>
            </a:r>
            <a:endParaRPr sz="1600">
              <a:solidFill>
                <a:schemeClr val="dk1"/>
              </a:solidFill>
              <a:latin typeface="Calibri"/>
              <a:ea typeface="Calibri"/>
              <a:cs typeface="Calibri"/>
              <a:sym typeface="Calibri"/>
            </a:endParaRPr>
          </a:p>
        </p:txBody>
      </p:sp>
      <p:sp>
        <p:nvSpPr>
          <p:cNvPr id="1234" name="Google Shape;1234;p61"/>
          <p:cNvSpPr txBox="1"/>
          <p:nvPr/>
        </p:nvSpPr>
        <p:spPr>
          <a:xfrm>
            <a:off x="1605280" y="4363084"/>
            <a:ext cx="191325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Διαριση τεχνικών Ευπαθειών</a:t>
            </a:r>
            <a:endParaRPr sz="1050">
              <a:solidFill>
                <a:schemeClr val="dk1"/>
              </a:solidFill>
              <a:latin typeface="Calibri"/>
              <a:ea typeface="Calibri"/>
              <a:cs typeface="Calibri"/>
              <a:sym typeface="Calibri"/>
            </a:endParaRPr>
          </a:p>
        </p:txBody>
      </p:sp>
      <p:sp>
        <p:nvSpPr>
          <p:cNvPr id="1235" name="Google Shape;1235;p61"/>
          <p:cNvSpPr txBox="1"/>
          <p:nvPr/>
        </p:nvSpPr>
        <p:spPr>
          <a:xfrm>
            <a:off x="783590" y="469519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A.12.6.2</a:t>
            </a:r>
            <a:endParaRPr sz="1600">
              <a:solidFill>
                <a:schemeClr val="dk1"/>
              </a:solidFill>
              <a:latin typeface="Calibri"/>
              <a:ea typeface="Calibri"/>
              <a:cs typeface="Calibri"/>
              <a:sym typeface="Calibri"/>
            </a:endParaRPr>
          </a:p>
        </p:txBody>
      </p:sp>
      <p:sp>
        <p:nvSpPr>
          <p:cNvPr id="1236" name="Google Shape;1236;p61"/>
          <p:cNvSpPr txBox="1"/>
          <p:nvPr/>
        </p:nvSpPr>
        <p:spPr>
          <a:xfrm>
            <a:off x="1605280" y="4765040"/>
            <a:ext cx="303085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Περιορισμοί στην αρχική εγκατάσταση λογισμικού</a:t>
            </a:r>
            <a:endParaRPr sz="1050">
              <a:solidFill>
                <a:schemeClr val="dk1"/>
              </a:solidFill>
              <a:latin typeface="Calibri"/>
              <a:ea typeface="Calibri"/>
              <a:cs typeface="Calibri"/>
              <a:sym typeface="Calibri"/>
            </a:endParaRPr>
          </a:p>
        </p:txBody>
      </p:sp>
      <p:sp>
        <p:nvSpPr>
          <p:cNvPr id="1237" name="Google Shape;1237;p61"/>
          <p:cNvSpPr txBox="1"/>
          <p:nvPr/>
        </p:nvSpPr>
        <p:spPr>
          <a:xfrm>
            <a:off x="783590" y="509841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A.12.7.1</a:t>
            </a:r>
            <a:endParaRPr sz="1600">
              <a:solidFill>
                <a:schemeClr val="dk1"/>
              </a:solidFill>
              <a:latin typeface="Calibri"/>
              <a:ea typeface="Calibri"/>
              <a:cs typeface="Calibri"/>
              <a:sym typeface="Calibri"/>
            </a:endParaRPr>
          </a:p>
        </p:txBody>
      </p:sp>
      <p:sp>
        <p:nvSpPr>
          <p:cNvPr id="1238" name="Google Shape;1238;p61"/>
          <p:cNvSpPr txBox="1"/>
          <p:nvPr/>
        </p:nvSpPr>
        <p:spPr>
          <a:xfrm>
            <a:off x="1605280" y="5168265"/>
            <a:ext cx="280543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Έλεγχοι ασφαλείας συστημάτων πληροφοριών</a:t>
            </a:r>
            <a:endParaRPr sz="105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grpSp>
        <p:nvGrpSpPr>
          <p:cNvPr id="1243" name="Google Shape;1243;p62"/>
          <p:cNvGrpSpPr/>
          <p:nvPr/>
        </p:nvGrpSpPr>
        <p:grpSpPr>
          <a:xfrm>
            <a:off x="796290" y="0"/>
            <a:ext cx="11392217" cy="6858000"/>
            <a:chOff x="796290" y="0"/>
            <a:chExt cx="11392217" cy="6858000"/>
          </a:xfrm>
        </p:grpSpPr>
        <p:sp>
          <p:nvSpPr>
            <p:cNvPr id="1244" name="Google Shape;1244;p6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5" name="Google Shape;1245;p62"/>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46" name="Google Shape;1246;p62"/>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247" name="Google Shape;1247;p62"/>
            <p:cNvPicPr preferRelativeResize="0"/>
            <p:nvPr/>
          </p:nvPicPr>
          <p:blipFill rotWithShape="1">
            <a:blip r:embed="rId4">
              <a:alphaModFix/>
            </a:blip>
            <a:srcRect/>
            <a:stretch/>
          </p:blipFill>
          <p:spPr>
            <a:xfrm>
              <a:off x="796290" y="1968817"/>
              <a:ext cx="6189027" cy="3781425"/>
            </a:xfrm>
            <a:prstGeom prst="rect">
              <a:avLst/>
            </a:prstGeom>
            <a:noFill/>
            <a:ln>
              <a:noFill/>
            </a:ln>
          </p:spPr>
        </p:pic>
        <p:pic>
          <p:nvPicPr>
            <p:cNvPr id="1248" name="Google Shape;1248;p62"/>
            <p:cNvPicPr preferRelativeResize="0"/>
            <p:nvPr/>
          </p:nvPicPr>
          <p:blipFill rotWithShape="1">
            <a:blip r:embed="rId5">
              <a:alphaModFix/>
            </a:blip>
            <a:srcRect/>
            <a:stretch/>
          </p:blipFill>
          <p:spPr>
            <a:xfrm>
              <a:off x="935672" y="2107564"/>
              <a:ext cx="4080510" cy="3501389"/>
            </a:xfrm>
            <a:prstGeom prst="rect">
              <a:avLst/>
            </a:prstGeom>
            <a:noFill/>
            <a:ln>
              <a:noFill/>
            </a:ln>
          </p:spPr>
        </p:pic>
        <p:pic>
          <p:nvPicPr>
            <p:cNvPr id="1249" name="Google Shape;1249;p62"/>
            <p:cNvPicPr preferRelativeResize="0"/>
            <p:nvPr/>
          </p:nvPicPr>
          <p:blipFill rotWithShape="1">
            <a:blip r:embed="rId6">
              <a:alphaModFix/>
            </a:blip>
            <a:srcRect/>
            <a:stretch/>
          </p:blipFill>
          <p:spPr>
            <a:xfrm>
              <a:off x="3646804" y="3212464"/>
              <a:ext cx="530542" cy="358139"/>
            </a:xfrm>
            <a:prstGeom prst="rect">
              <a:avLst/>
            </a:prstGeom>
            <a:noFill/>
            <a:ln>
              <a:noFill/>
            </a:ln>
          </p:spPr>
        </p:pic>
        <p:pic>
          <p:nvPicPr>
            <p:cNvPr id="1250" name="Google Shape;1250;p62"/>
            <p:cNvPicPr preferRelativeResize="0"/>
            <p:nvPr/>
          </p:nvPicPr>
          <p:blipFill rotWithShape="1">
            <a:blip r:embed="rId7">
              <a:alphaModFix/>
            </a:blip>
            <a:srcRect/>
            <a:stretch/>
          </p:blipFill>
          <p:spPr>
            <a:xfrm>
              <a:off x="3673157" y="3239452"/>
              <a:ext cx="428307" cy="256222"/>
            </a:xfrm>
            <a:prstGeom prst="rect">
              <a:avLst/>
            </a:prstGeom>
            <a:noFill/>
            <a:ln>
              <a:noFill/>
            </a:ln>
          </p:spPr>
        </p:pic>
        <p:pic>
          <p:nvPicPr>
            <p:cNvPr id="1251" name="Google Shape;1251;p62"/>
            <p:cNvPicPr preferRelativeResize="0"/>
            <p:nvPr/>
          </p:nvPicPr>
          <p:blipFill rotWithShape="1">
            <a:blip r:embed="rId8">
              <a:alphaModFix/>
            </a:blip>
            <a:srcRect/>
            <a:stretch/>
          </p:blipFill>
          <p:spPr>
            <a:xfrm>
              <a:off x="1807527" y="3529647"/>
              <a:ext cx="530542" cy="358139"/>
            </a:xfrm>
            <a:prstGeom prst="rect">
              <a:avLst/>
            </a:prstGeom>
            <a:noFill/>
            <a:ln>
              <a:noFill/>
            </a:ln>
          </p:spPr>
        </p:pic>
        <p:pic>
          <p:nvPicPr>
            <p:cNvPr id="1252" name="Google Shape;1252;p62"/>
            <p:cNvPicPr preferRelativeResize="0"/>
            <p:nvPr/>
          </p:nvPicPr>
          <p:blipFill rotWithShape="1">
            <a:blip r:embed="rId9">
              <a:alphaModFix/>
            </a:blip>
            <a:srcRect/>
            <a:stretch/>
          </p:blipFill>
          <p:spPr>
            <a:xfrm>
              <a:off x="1834197" y="3555682"/>
              <a:ext cx="428307" cy="256222"/>
            </a:xfrm>
            <a:prstGeom prst="rect">
              <a:avLst/>
            </a:prstGeom>
            <a:noFill/>
            <a:ln>
              <a:noFill/>
            </a:ln>
          </p:spPr>
        </p:pic>
        <p:sp>
          <p:nvSpPr>
            <p:cNvPr id="1253" name="Google Shape;1253;p62"/>
            <p:cNvSpPr/>
            <p:nvPr/>
          </p:nvSpPr>
          <p:spPr>
            <a:xfrm>
              <a:off x="5158105" y="3648392"/>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4" name="Google Shape;1254;p62"/>
            <p:cNvSpPr/>
            <p:nvPr/>
          </p:nvSpPr>
          <p:spPr>
            <a:xfrm>
              <a:off x="5217160" y="372332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5" name="Google Shape;1255;p62"/>
            <p:cNvSpPr/>
            <p:nvPr/>
          </p:nvSpPr>
          <p:spPr>
            <a:xfrm>
              <a:off x="5217160" y="3934459"/>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56" name="Google Shape;1256;p62"/>
            <p:cNvPicPr preferRelativeResize="0"/>
            <p:nvPr/>
          </p:nvPicPr>
          <p:blipFill rotWithShape="1">
            <a:blip r:embed="rId10">
              <a:alphaModFix/>
            </a:blip>
            <a:srcRect/>
            <a:stretch/>
          </p:blipFill>
          <p:spPr>
            <a:xfrm>
              <a:off x="7549197" y="6167437"/>
              <a:ext cx="3294062" cy="612140"/>
            </a:xfrm>
            <a:prstGeom prst="rect">
              <a:avLst/>
            </a:prstGeom>
            <a:noFill/>
            <a:ln>
              <a:noFill/>
            </a:ln>
          </p:spPr>
        </p:pic>
      </p:grpSp>
      <p:sp>
        <p:nvSpPr>
          <p:cNvPr id="1257" name="Google Shape;1257;p62"/>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A.12	</a:t>
            </a:r>
            <a:r>
              <a:rPr lang="en-US"/>
              <a:t>Περίληψη</a:t>
            </a:r>
            <a:endParaRPr sz="3600"/>
          </a:p>
        </p:txBody>
      </p:sp>
      <p:sp>
        <p:nvSpPr>
          <p:cNvPr id="1258" name="Google Shape;1258;p62"/>
          <p:cNvSpPr txBox="1"/>
          <p:nvPr/>
        </p:nvSpPr>
        <p:spPr>
          <a:xfrm>
            <a:off x="902969" y="631475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259" name="Google Shape;1259;p62"/>
          <p:cNvSpPr txBox="1"/>
          <p:nvPr/>
        </p:nvSpPr>
        <p:spPr>
          <a:xfrm>
            <a:off x="11127105" y="631475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62</a:t>
            </a:r>
            <a:endParaRPr sz="700">
              <a:solidFill>
                <a:schemeClr val="dk1"/>
              </a:solidFill>
              <a:latin typeface="Calibri"/>
              <a:ea typeface="Calibri"/>
              <a:cs typeface="Calibri"/>
              <a:sym typeface="Calibri"/>
            </a:endParaRPr>
          </a:p>
        </p:txBody>
      </p:sp>
      <p:sp>
        <p:nvSpPr>
          <p:cNvPr id="1260" name="Google Shape;1260;p62"/>
          <p:cNvSpPr txBox="1"/>
          <p:nvPr/>
        </p:nvSpPr>
        <p:spPr>
          <a:xfrm>
            <a:off x="796290" y="1935797"/>
            <a:ext cx="6189345" cy="3782060"/>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30"/>
              </a:spcBef>
              <a:spcAft>
                <a:spcPts val="0"/>
              </a:spcAft>
              <a:buNone/>
            </a:pPr>
            <a:endParaRPr sz="70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None/>
            </a:pPr>
            <a:r>
              <a:rPr lang="en-US" sz="900" b="1">
                <a:solidFill>
                  <a:srgbClr val="FFFFFF"/>
                </a:solidFill>
                <a:latin typeface="Calibri"/>
                <a:ea typeface="Calibri"/>
                <a:cs typeface="Calibri"/>
                <a:sym typeface="Calibri"/>
              </a:rPr>
              <a:t>43%</a:t>
            </a:r>
            <a:endParaRPr sz="900">
              <a:solidFill>
                <a:schemeClr val="dk1"/>
              </a:solidFill>
              <a:latin typeface="Calibri"/>
              <a:ea typeface="Calibri"/>
              <a:cs typeface="Calibri"/>
              <a:sym typeface="Calibri"/>
            </a:endParaRPr>
          </a:p>
          <a:p>
            <a:pPr marL="1142365" marR="0" lvl="0" indent="0" algn="l" rtl="0">
              <a:lnSpc>
                <a:spcPct val="100000"/>
              </a:lnSpc>
              <a:spcBef>
                <a:spcPts val="800"/>
              </a:spcBef>
              <a:spcAft>
                <a:spcPts val="0"/>
              </a:spcAft>
              <a:buNone/>
            </a:pPr>
            <a:r>
              <a:rPr lang="en-US" sz="900" b="1">
                <a:solidFill>
                  <a:srgbClr val="FFFFFF"/>
                </a:solidFill>
                <a:latin typeface="Calibri"/>
                <a:ea typeface="Calibri"/>
                <a:cs typeface="Calibri"/>
                <a:sym typeface="Calibri"/>
              </a:rPr>
              <a:t>57%</a:t>
            </a:r>
            <a:endParaRPr sz="900">
              <a:solidFill>
                <a:schemeClr val="dk1"/>
              </a:solidFill>
              <a:latin typeface="Calibri"/>
              <a:ea typeface="Calibri"/>
              <a:cs typeface="Calibri"/>
              <a:sym typeface="Calibri"/>
            </a:endParaRPr>
          </a:p>
        </p:txBody>
      </p:sp>
      <p:sp>
        <p:nvSpPr>
          <p:cNvPr id="1261" name="Google Shape;1261;p62"/>
          <p:cNvSpPr txBox="1"/>
          <p:nvPr/>
        </p:nvSpPr>
        <p:spPr>
          <a:xfrm>
            <a:off x="5158104" y="3648392"/>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7499"/>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grpSp>
        <p:nvGrpSpPr>
          <p:cNvPr id="1266" name="Google Shape;1266;p63"/>
          <p:cNvGrpSpPr/>
          <p:nvPr/>
        </p:nvGrpSpPr>
        <p:grpSpPr>
          <a:xfrm>
            <a:off x="6893242" y="0"/>
            <a:ext cx="5295265" cy="6858000"/>
            <a:chOff x="6893242" y="0"/>
            <a:chExt cx="5295265" cy="6858000"/>
          </a:xfrm>
        </p:grpSpPr>
        <p:sp>
          <p:nvSpPr>
            <p:cNvPr id="1267" name="Google Shape;1267;p6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8" name="Google Shape;1268;p6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69" name="Google Shape;1269;p63"/>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270" name="Google Shape;1270;p6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271" name="Google Shape;1271;p63"/>
          <p:cNvSpPr txBox="1">
            <a:spLocks noGrp="1"/>
          </p:cNvSpPr>
          <p:nvPr>
            <p:ph type="title"/>
          </p:nvPr>
        </p:nvSpPr>
        <p:spPr>
          <a:xfrm>
            <a:off x="875030" y="861695"/>
            <a:ext cx="45573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A.13	</a:t>
            </a:r>
            <a:r>
              <a:rPr lang="en-US"/>
              <a:t>Ασφάλεια επικοινωνιών</a:t>
            </a:r>
            <a:endParaRPr sz="3600"/>
          </a:p>
        </p:txBody>
      </p:sp>
      <p:sp>
        <p:nvSpPr>
          <p:cNvPr id="1272" name="Google Shape;1272;p63"/>
          <p:cNvSpPr txBox="1"/>
          <p:nvPr/>
        </p:nvSpPr>
        <p:spPr>
          <a:xfrm>
            <a:off x="902969" y="5649912"/>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273" name="Google Shape;1273;p63"/>
          <p:cNvSpPr txBox="1"/>
          <p:nvPr/>
        </p:nvSpPr>
        <p:spPr>
          <a:xfrm>
            <a:off x="11164252" y="5622925"/>
            <a:ext cx="172720" cy="141605"/>
          </a:xfrm>
          <a:prstGeom prst="rect">
            <a:avLst/>
          </a:prstGeom>
          <a:noFill/>
          <a:ln>
            <a:noFill/>
          </a:ln>
        </p:spPr>
        <p:txBody>
          <a:bodyPr spcFirstLastPara="1" wrap="square" lIns="0" tIns="17125" rIns="0" bIns="0" anchor="t" anchorCtr="0">
            <a:spAutoFit/>
          </a:bodyPr>
          <a:lstStyle/>
          <a:p>
            <a:pPr marL="38100" marR="0" lvl="0" indent="0" algn="l" rtl="0">
              <a:lnSpc>
                <a:spcPct val="100000"/>
              </a:lnSpc>
              <a:spcBef>
                <a:spcPts val="0"/>
              </a:spcBef>
              <a:spcAft>
                <a:spcPts val="0"/>
              </a:spcAft>
              <a:buNone/>
            </a:pPr>
            <a:fld id="{00000000-1234-1234-1234-123412341234}" type="slidenum">
              <a:rPr lang="en-US" sz="700">
                <a:solidFill>
                  <a:schemeClr val="dk1"/>
                </a:solidFill>
                <a:latin typeface="Calibri"/>
                <a:ea typeface="Calibri"/>
                <a:cs typeface="Calibri"/>
                <a:sym typeface="Calibri"/>
              </a:rPr>
              <a:t>63</a:t>
            </a:fld>
            <a:endParaRPr sz="700">
              <a:solidFill>
                <a:schemeClr val="dk1"/>
              </a:solidFill>
              <a:latin typeface="Calibri"/>
              <a:ea typeface="Calibri"/>
              <a:cs typeface="Calibri"/>
              <a:sym typeface="Calibri"/>
            </a:endParaRPr>
          </a:p>
        </p:txBody>
      </p:sp>
      <p:sp>
        <p:nvSpPr>
          <p:cNvPr id="1274" name="Google Shape;1274;p63"/>
          <p:cNvSpPr txBox="1"/>
          <p:nvPr/>
        </p:nvSpPr>
        <p:spPr>
          <a:xfrm>
            <a:off x="783590" y="1671002"/>
            <a:ext cx="3832860" cy="5676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A.13.2.4 εμπιστευτικότητας ή μη αποκάλυψης πληροφοριών</a:t>
            </a:r>
            <a:endParaRPr sz="105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grpSp>
        <p:nvGrpSpPr>
          <p:cNvPr id="1279" name="Google Shape;1279;p64"/>
          <p:cNvGrpSpPr/>
          <p:nvPr/>
        </p:nvGrpSpPr>
        <p:grpSpPr>
          <a:xfrm>
            <a:off x="6893242" y="0"/>
            <a:ext cx="5295265" cy="6858000"/>
            <a:chOff x="6893242" y="0"/>
            <a:chExt cx="5295265" cy="6858000"/>
          </a:xfrm>
        </p:grpSpPr>
        <p:sp>
          <p:nvSpPr>
            <p:cNvPr id="1280" name="Google Shape;1280;p6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1" name="Google Shape;1281;p6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82" name="Google Shape;1282;p64"/>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283" name="Google Shape;1283;p64"/>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284" name="Google Shape;1284;p64"/>
          <p:cNvSpPr txBox="1">
            <a:spLocks noGrp="1"/>
          </p:cNvSpPr>
          <p:nvPr>
            <p:ph type="title"/>
          </p:nvPr>
        </p:nvSpPr>
        <p:spPr>
          <a:xfrm>
            <a:off x="875030" y="861695"/>
            <a:ext cx="455739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A.13	</a:t>
            </a:r>
            <a:r>
              <a:rPr lang="en-US"/>
              <a:t>Ασφάλεια επικοινωνιών</a:t>
            </a:r>
            <a:endParaRPr sz="3600"/>
          </a:p>
        </p:txBody>
      </p:sp>
      <p:sp>
        <p:nvSpPr>
          <p:cNvPr id="1285" name="Google Shape;1285;p64"/>
          <p:cNvSpPr txBox="1"/>
          <p:nvPr/>
        </p:nvSpPr>
        <p:spPr>
          <a:xfrm>
            <a:off x="902969" y="5649912"/>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286" name="Google Shape;1286;p64"/>
          <p:cNvSpPr txBox="1"/>
          <p:nvPr/>
        </p:nvSpPr>
        <p:spPr>
          <a:xfrm>
            <a:off x="11164252" y="5622925"/>
            <a:ext cx="172720" cy="141605"/>
          </a:xfrm>
          <a:prstGeom prst="rect">
            <a:avLst/>
          </a:prstGeom>
          <a:noFill/>
          <a:ln>
            <a:noFill/>
          </a:ln>
        </p:spPr>
        <p:txBody>
          <a:bodyPr spcFirstLastPara="1" wrap="square" lIns="0" tIns="17125" rIns="0" bIns="0" anchor="t" anchorCtr="0">
            <a:spAutoFit/>
          </a:bodyPr>
          <a:lstStyle/>
          <a:p>
            <a:pPr marL="38100" marR="0" lvl="0" indent="0" algn="l" rtl="0">
              <a:lnSpc>
                <a:spcPct val="100000"/>
              </a:lnSpc>
              <a:spcBef>
                <a:spcPts val="0"/>
              </a:spcBef>
              <a:spcAft>
                <a:spcPts val="0"/>
              </a:spcAft>
              <a:buNone/>
            </a:pPr>
            <a:fld id="{00000000-1234-1234-1234-123412341234}" type="slidenum">
              <a:rPr lang="en-US" sz="700">
                <a:solidFill>
                  <a:schemeClr val="dk1"/>
                </a:solidFill>
                <a:latin typeface="Calibri"/>
                <a:ea typeface="Calibri"/>
                <a:cs typeface="Calibri"/>
                <a:sym typeface="Calibri"/>
              </a:rPr>
              <a:t>64</a:t>
            </a:fld>
            <a:endParaRPr sz="700">
              <a:solidFill>
                <a:schemeClr val="dk1"/>
              </a:solidFill>
              <a:latin typeface="Calibri"/>
              <a:ea typeface="Calibri"/>
              <a:cs typeface="Calibri"/>
              <a:sym typeface="Calibri"/>
            </a:endParaRPr>
          </a:p>
        </p:txBody>
      </p:sp>
      <p:sp>
        <p:nvSpPr>
          <p:cNvPr id="1287" name="Google Shape;1287;p64"/>
          <p:cNvSpPr txBox="1"/>
          <p:nvPr/>
        </p:nvSpPr>
        <p:spPr>
          <a:xfrm>
            <a:off x="783590" y="1671002"/>
            <a:ext cx="16249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1288" name="Google Shape;1288;p64"/>
          <p:cNvSpPr txBox="1"/>
          <p:nvPr/>
        </p:nvSpPr>
        <p:spPr>
          <a:xfrm>
            <a:off x="783590" y="204946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A.13.1.1</a:t>
            </a:r>
            <a:endParaRPr sz="1600">
              <a:solidFill>
                <a:schemeClr val="dk1"/>
              </a:solidFill>
              <a:latin typeface="Calibri"/>
              <a:ea typeface="Calibri"/>
              <a:cs typeface="Calibri"/>
              <a:sym typeface="Calibri"/>
            </a:endParaRPr>
          </a:p>
        </p:txBody>
      </p:sp>
      <p:sp>
        <p:nvSpPr>
          <p:cNvPr id="1289" name="Google Shape;1289;p64"/>
          <p:cNvSpPr txBox="1"/>
          <p:nvPr/>
        </p:nvSpPr>
        <p:spPr>
          <a:xfrm>
            <a:off x="1605280" y="2119312"/>
            <a:ext cx="4464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Δίκτυο</a:t>
            </a:r>
            <a:endParaRPr sz="1050">
              <a:solidFill>
                <a:schemeClr val="dk1"/>
              </a:solidFill>
              <a:latin typeface="Calibri"/>
              <a:ea typeface="Calibri"/>
              <a:cs typeface="Calibri"/>
              <a:sym typeface="Calibri"/>
            </a:endParaRPr>
          </a:p>
        </p:txBody>
      </p:sp>
      <p:sp>
        <p:nvSpPr>
          <p:cNvPr id="1290" name="Google Shape;1290;p64"/>
          <p:cNvSpPr txBox="1"/>
          <p:nvPr/>
        </p:nvSpPr>
        <p:spPr>
          <a:xfrm>
            <a:off x="783590" y="2452687"/>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A.13.1.2</a:t>
            </a:r>
            <a:endParaRPr sz="1600">
              <a:solidFill>
                <a:schemeClr val="dk1"/>
              </a:solidFill>
              <a:latin typeface="Calibri"/>
              <a:ea typeface="Calibri"/>
              <a:cs typeface="Calibri"/>
              <a:sym typeface="Calibri"/>
            </a:endParaRPr>
          </a:p>
        </p:txBody>
      </p:sp>
      <p:sp>
        <p:nvSpPr>
          <p:cNvPr id="1291" name="Google Shape;1291;p64"/>
          <p:cNvSpPr txBox="1"/>
          <p:nvPr/>
        </p:nvSpPr>
        <p:spPr>
          <a:xfrm>
            <a:off x="1605280" y="2522537"/>
            <a:ext cx="217678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Ασφάλεια των υπηρεσιών δικτύου</a:t>
            </a:r>
            <a:endParaRPr sz="1050">
              <a:solidFill>
                <a:schemeClr val="dk1"/>
              </a:solidFill>
              <a:latin typeface="Calibri"/>
              <a:ea typeface="Calibri"/>
              <a:cs typeface="Calibri"/>
              <a:sym typeface="Calibri"/>
            </a:endParaRPr>
          </a:p>
        </p:txBody>
      </p:sp>
      <p:sp>
        <p:nvSpPr>
          <p:cNvPr id="1292" name="Google Shape;1292;p64"/>
          <p:cNvSpPr txBox="1"/>
          <p:nvPr/>
        </p:nvSpPr>
        <p:spPr>
          <a:xfrm>
            <a:off x="783590" y="2856547"/>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A.13.1.3</a:t>
            </a:r>
            <a:endParaRPr sz="1600">
              <a:solidFill>
                <a:schemeClr val="dk1"/>
              </a:solidFill>
              <a:latin typeface="Calibri"/>
              <a:ea typeface="Calibri"/>
              <a:cs typeface="Calibri"/>
              <a:sym typeface="Calibri"/>
            </a:endParaRPr>
          </a:p>
        </p:txBody>
      </p:sp>
      <p:sp>
        <p:nvSpPr>
          <p:cNvPr id="1293" name="Google Shape;1293;p64"/>
          <p:cNvSpPr txBox="1"/>
          <p:nvPr/>
        </p:nvSpPr>
        <p:spPr>
          <a:xfrm>
            <a:off x="1604644" y="2926397"/>
            <a:ext cx="155638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Διαχωρισμός στα δίκτυα</a:t>
            </a:r>
            <a:endParaRPr sz="1050">
              <a:solidFill>
                <a:schemeClr val="dk1"/>
              </a:solidFill>
              <a:latin typeface="Calibri"/>
              <a:ea typeface="Calibri"/>
              <a:cs typeface="Calibri"/>
              <a:sym typeface="Calibri"/>
            </a:endParaRPr>
          </a:p>
        </p:txBody>
      </p:sp>
      <p:sp>
        <p:nvSpPr>
          <p:cNvPr id="1294" name="Google Shape;1294;p64"/>
          <p:cNvSpPr txBox="1"/>
          <p:nvPr/>
        </p:nvSpPr>
        <p:spPr>
          <a:xfrm>
            <a:off x="783590" y="325850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A.13.2.1</a:t>
            </a:r>
            <a:endParaRPr sz="1600">
              <a:solidFill>
                <a:schemeClr val="dk1"/>
              </a:solidFill>
              <a:latin typeface="Calibri"/>
              <a:ea typeface="Calibri"/>
              <a:cs typeface="Calibri"/>
              <a:sym typeface="Calibri"/>
            </a:endParaRPr>
          </a:p>
        </p:txBody>
      </p:sp>
      <p:sp>
        <p:nvSpPr>
          <p:cNvPr id="1295" name="Google Shape;1295;p64"/>
          <p:cNvSpPr txBox="1"/>
          <p:nvPr/>
        </p:nvSpPr>
        <p:spPr>
          <a:xfrm>
            <a:off x="1605280" y="3328352"/>
            <a:ext cx="327088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Πολιτικές και διαδικασίες μεταφοράς πληροφοριών</a:t>
            </a:r>
            <a:endParaRPr sz="1050">
              <a:solidFill>
                <a:schemeClr val="dk1"/>
              </a:solidFill>
              <a:latin typeface="Calibri"/>
              <a:ea typeface="Calibri"/>
              <a:cs typeface="Calibri"/>
              <a:sym typeface="Calibri"/>
            </a:endParaRPr>
          </a:p>
        </p:txBody>
      </p:sp>
      <p:sp>
        <p:nvSpPr>
          <p:cNvPr id="1296" name="Google Shape;1296;p64"/>
          <p:cNvSpPr txBox="1"/>
          <p:nvPr/>
        </p:nvSpPr>
        <p:spPr>
          <a:xfrm>
            <a:off x="783590" y="3661727"/>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A.13.2.2</a:t>
            </a:r>
            <a:endParaRPr sz="1600">
              <a:solidFill>
                <a:schemeClr val="dk1"/>
              </a:solidFill>
              <a:latin typeface="Calibri"/>
              <a:ea typeface="Calibri"/>
              <a:cs typeface="Calibri"/>
              <a:sym typeface="Calibri"/>
            </a:endParaRPr>
          </a:p>
        </p:txBody>
      </p:sp>
      <p:sp>
        <p:nvSpPr>
          <p:cNvPr id="1297" name="Google Shape;1297;p64"/>
          <p:cNvSpPr txBox="1"/>
          <p:nvPr/>
        </p:nvSpPr>
        <p:spPr>
          <a:xfrm>
            <a:off x="1605280" y="3731577"/>
            <a:ext cx="269938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Συμφωνίες για τη μεταφορά πληροφοριών</a:t>
            </a:r>
            <a:endParaRPr sz="1050">
              <a:solidFill>
                <a:schemeClr val="dk1"/>
              </a:solidFill>
              <a:latin typeface="Calibri"/>
              <a:ea typeface="Calibri"/>
              <a:cs typeface="Calibri"/>
              <a:sym typeface="Calibri"/>
            </a:endParaRPr>
          </a:p>
        </p:txBody>
      </p:sp>
      <p:sp>
        <p:nvSpPr>
          <p:cNvPr id="1298" name="Google Shape;1298;p64"/>
          <p:cNvSpPr txBox="1"/>
          <p:nvPr/>
        </p:nvSpPr>
        <p:spPr>
          <a:xfrm>
            <a:off x="783590" y="406495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A.13.2.3</a:t>
            </a:r>
            <a:endParaRPr sz="1600">
              <a:solidFill>
                <a:schemeClr val="dk1"/>
              </a:solidFill>
              <a:latin typeface="Calibri"/>
              <a:ea typeface="Calibri"/>
              <a:cs typeface="Calibri"/>
              <a:sym typeface="Calibri"/>
            </a:endParaRPr>
          </a:p>
        </p:txBody>
      </p:sp>
      <p:sp>
        <p:nvSpPr>
          <p:cNvPr id="1299" name="Google Shape;1299;p64"/>
          <p:cNvSpPr txBox="1"/>
          <p:nvPr/>
        </p:nvSpPr>
        <p:spPr>
          <a:xfrm>
            <a:off x="1605280" y="4134802"/>
            <a:ext cx="191579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Ηλεκτρονική μηνυματοδοσία</a:t>
            </a:r>
            <a:endParaRPr sz="105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grpSp>
        <p:nvGrpSpPr>
          <p:cNvPr id="1304" name="Google Shape;1304;p65"/>
          <p:cNvGrpSpPr/>
          <p:nvPr/>
        </p:nvGrpSpPr>
        <p:grpSpPr>
          <a:xfrm>
            <a:off x="796290" y="0"/>
            <a:ext cx="11392217" cy="6858000"/>
            <a:chOff x="796290" y="0"/>
            <a:chExt cx="11392217" cy="6858000"/>
          </a:xfrm>
        </p:grpSpPr>
        <p:sp>
          <p:nvSpPr>
            <p:cNvPr id="1305" name="Google Shape;1305;p6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6" name="Google Shape;1306;p6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07" name="Google Shape;1307;p65"/>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308" name="Google Shape;1308;p65"/>
            <p:cNvPicPr preferRelativeResize="0"/>
            <p:nvPr/>
          </p:nvPicPr>
          <p:blipFill rotWithShape="1">
            <a:blip r:embed="rId4">
              <a:alphaModFix/>
            </a:blip>
            <a:srcRect/>
            <a:stretch/>
          </p:blipFill>
          <p:spPr>
            <a:xfrm>
              <a:off x="796290" y="1968817"/>
              <a:ext cx="6113462" cy="3960812"/>
            </a:xfrm>
            <a:prstGeom prst="rect">
              <a:avLst/>
            </a:prstGeom>
            <a:noFill/>
            <a:ln>
              <a:noFill/>
            </a:ln>
          </p:spPr>
        </p:pic>
        <p:pic>
          <p:nvPicPr>
            <p:cNvPr id="1309" name="Google Shape;1309;p65"/>
            <p:cNvPicPr preferRelativeResize="0"/>
            <p:nvPr/>
          </p:nvPicPr>
          <p:blipFill rotWithShape="1">
            <a:blip r:embed="rId5">
              <a:alphaModFix/>
            </a:blip>
            <a:srcRect/>
            <a:stretch/>
          </p:blipFill>
          <p:spPr>
            <a:xfrm>
              <a:off x="935672" y="2107564"/>
              <a:ext cx="4005897" cy="3681095"/>
            </a:xfrm>
            <a:prstGeom prst="rect">
              <a:avLst/>
            </a:prstGeom>
            <a:noFill/>
            <a:ln>
              <a:noFill/>
            </a:ln>
          </p:spPr>
        </p:pic>
        <p:pic>
          <p:nvPicPr>
            <p:cNvPr id="1310" name="Google Shape;1310;p65"/>
            <p:cNvPicPr preferRelativeResize="0"/>
            <p:nvPr/>
          </p:nvPicPr>
          <p:blipFill rotWithShape="1">
            <a:blip r:embed="rId6">
              <a:alphaModFix/>
            </a:blip>
            <a:srcRect/>
            <a:stretch/>
          </p:blipFill>
          <p:spPr>
            <a:xfrm>
              <a:off x="3078479" y="2854325"/>
              <a:ext cx="530542" cy="358139"/>
            </a:xfrm>
            <a:prstGeom prst="rect">
              <a:avLst/>
            </a:prstGeom>
            <a:noFill/>
            <a:ln>
              <a:noFill/>
            </a:ln>
          </p:spPr>
        </p:pic>
        <p:pic>
          <p:nvPicPr>
            <p:cNvPr id="1311" name="Google Shape;1311;p65"/>
            <p:cNvPicPr preferRelativeResize="0"/>
            <p:nvPr/>
          </p:nvPicPr>
          <p:blipFill rotWithShape="1">
            <a:blip r:embed="rId7">
              <a:alphaModFix/>
            </a:blip>
            <a:srcRect/>
            <a:stretch/>
          </p:blipFill>
          <p:spPr>
            <a:xfrm>
              <a:off x="3104832" y="2881312"/>
              <a:ext cx="428307" cy="256222"/>
            </a:xfrm>
            <a:prstGeom prst="rect">
              <a:avLst/>
            </a:prstGeom>
            <a:noFill/>
            <a:ln>
              <a:noFill/>
            </a:ln>
          </p:spPr>
        </p:pic>
        <p:pic>
          <p:nvPicPr>
            <p:cNvPr id="1312" name="Google Shape;1312;p65"/>
            <p:cNvPicPr preferRelativeResize="0"/>
            <p:nvPr/>
          </p:nvPicPr>
          <p:blipFill rotWithShape="1">
            <a:blip r:embed="rId8">
              <a:alphaModFix/>
            </a:blip>
            <a:srcRect/>
            <a:stretch/>
          </p:blipFill>
          <p:spPr>
            <a:xfrm>
              <a:off x="2288857" y="4125277"/>
              <a:ext cx="530542" cy="358139"/>
            </a:xfrm>
            <a:prstGeom prst="rect">
              <a:avLst/>
            </a:prstGeom>
            <a:noFill/>
            <a:ln>
              <a:noFill/>
            </a:ln>
          </p:spPr>
        </p:pic>
        <p:pic>
          <p:nvPicPr>
            <p:cNvPr id="1313" name="Google Shape;1313;p65"/>
            <p:cNvPicPr preferRelativeResize="0"/>
            <p:nvPr/>
          </p:nvPicPr>
          <p:blipFill rotWithShape="1">
            <a:blip r:embed="rId9">
              <a:alphaModFix/>
            </a:blip>
            <a:srcRect/>
            <a:stretch/>
          </p:blipFill>
          <p:spPr>
            <a:xfrm>
              <a:off x="2315209" y="4152265"/>
              <a:ext cx="428307" cy="256222"/>
            </a:xfrm>
            <a:prstGeom prst="rect">
              <a:avLst/>
            </a:prstGeom>
            <a:noFill/>
            <a:ln>
              <a:noFill/>
            </a:ln>
          </p:spPr>
        </p:pic>
        <p:sp>
          <p:nvSpPr>
            <p:cNvPr id="1314" name="Google Shape;1314;p65"/>
            <p:cNvSpPr/>
            <p:nvPr/>
          </p:nvSpPr>
          <p:spPr>
            <a:xfrm>
              <a:off x="5082540" y="3738245"/>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5" name="Google Shape;1315;p65"/>
            <p:cNvSpPr/>
            <p:nvPr/>
          </p:nvSpPr>
          <p:spPr>
            <a:xfrm>
              <a:off x="5141912" y="381285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6" name="Google Shape;1316;p65"/>
            <p:cNvSpPr/>
            <p:nvPr/>
          </p:nvSpPr>
          <p:spPr>
            <a:xfrm>
              <a:off x="5141912" y="4023995"/>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17" name="Google Shape;1317;p65"/>
            <p:cNvPicPr preferRelativeResize="0"/>
            <p:nvPr/>
          </p:nvPicPr>
          <p:blipFill rotWithShape="1">
            <a:blip r:embed="rId10">
              <a:alphaModFix/>
            </a:blip>
            <a:srcRect/>
            <a:stretch/>
          </p:blipFill>
          <p:spPr>
            <a:xfrm>
              <a:off x="7549197" y="6167437"/>
              <a:ext cx="3294062" cy="612140"/>
            </a:xfrm>
            <a:prstGeom prst="rect">
              <a:avLst/>
            </a:prstGeom>
            <a:noFill/>
            <a:ln>
              <a:noFill/>
            </a:ln>
          </p:spPr>
        </p:pic>
      </p:grpSp>
      <p:sp>
        <p:nvSpPr>
          <p:cNvPr id="1318" name="Google Shape;1318;p65"/>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A.13	</a:t>
            </a:r>
            <a:r>
              <a:rPr lang="en-US"/>
              <a:t>Περίληψη</a:t>
            </a:r>
            <a:endParaRPr sz="3600"/>
          </a:p>
        </p:txBody>
      </p:sp>
      <p:sp>
        <p:nvSpPr>
          <p:cNvPr id="1319" name="Google Shape;1319;p65"/>
          <p:cNvSpPr txBox="1"/>
          <p:nvPr/>
        </p:nvSpPr>
        <p:spPr>
          <a:xfrm>
            <a:off x="902969" y="6315392"/>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320" name="Google Shape;1320;p65"/>
          <p:cNvSpPr txBox="1"/>
          <p:nvPr/>
        </p:nvSpPr>
        <p:spPr>
          <a:xfrm>
            <a:off x="11127105" y="6315392"/>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65</a:t>
            </a:r>
            <a:endParaRPr sz="700">
              <a:solidFill>
                <a:schemeClr val="dk1"/>
              </a:solidFill>
              <a:latin typeface="Calibri"/>
              <a:ea typeface="Calibri"/>
              <a:cs typeface="Calibri"/>
              <a:sym typeface="Calibri"/>
            </a:endParaRPr>
          </a:p>
        </p:txBody>
      </p:sp>
      <p:sp>
        <p:nvSpPr>
          <p:cNvPr id="1321" name="Google Shape;1321;p65"/>
          <p:cNvSpPr txBox="1"/>
          <p:nvPr/>
        </p:nvSpPr>
        <p:spPr>
          <a:xfrm>
            <a:off x="796290" y="1935797"/>
            <a:ext cx="6113780" cy="3961129"/>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30"/>
              </a:spcBef>
              <a:spcAft>
                <a:spcPts val="0"/>
              </a:spcAft>
              <a:buNone/>
            </a:pPr>
            <a:endParaRPr sz="950">
              <a:solidFill>
                <a:schemeClr val="dk1"/>
              </a:solidFill>
              <a:latin typeface="Times New Roman"/>
              <a:ea typeface="Times New Roman"/>
              <a:cs typeface="Times New Roman"/>
              <a:sym typeface="Times New Roman"/>
            </a:endParaRPr>
          </a:p>
          <a:p>
            <a:pPr marL="0" marR="1056005" lvl="0" indent="0" algn="ctr" rtl="0">
              <a:lnSpc>
                <a:spcPct val="100000"/>
              </a:lnSpc>
              <a:spcBef>
                <a:spcPts val="0"/>
              </a:spcBef>
              <a:spcAft>
                <a:spcPts val="0"/>
              </a:spcAft>
              <a:buNone/>
            </a:pPr>
            <a:r>
              <a:rPr lang="en-US" sz="900" b="1">
                <a:solidFill>
                  <a:srgbClr val="FFFFFF"/>
                </a:solidFill>
                <a:latin typeface="Calibri"/>
                <a:ea typeface="Calibri"/>
                <a:cs typeface="Calibri"/>
                <a:sym typeface="Calibri"/>
              </a:rPr>
              <a:t>14%</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550035" marR="0" lvl="0" indent="0" algn="l" rtl="0">
              <a:lnSpc>
                <a:spcPct val="100000"/>
              </a:lnSpc>
              <a:spcBef>
                <a:spcPts val="630"/>
              </a:spcBef>
              <a:spcAft>
                <a:spcPts val="0"/>
              </a:spcAft>
              <a:buNone/>
            </a:pPr>
            <a:r>
              <a:rPr lang="en-US" sz="900" b="1">
                <a:solidFill>
                  <a:srgbClr val="FFFFFF"/>
                </a:solidFill>
                <a:latin typeface="Calibri"/>
                <a:ea typeface="Calibri"/>
                <a:cs typeface="Calibri"/>
                <a:sym typeface="Calibri"/>
              </a:rPr>
              <a:t>86%</a:t>
            </a:r>
            <a:endParaRPr sz="900">
              <a:solidFill>
                <a:schemeClr val="dk1"/>
              </a:solidFill>
              <a:latin typeface="Calibri"/>
              <a:ea typeface="Calibri"/>
              <a:cs typeface="Calibri"/>
              <a:sym typeface="Calibri"/>
            </a:endParaRPr>
          </a:p>
        </p:txBody>
      </p:sp>
      <p:sp>
        <p:nvSpPr>
          <p:cNvPr id="1322" name="Google Shape;1322;p65"/>
          <p:cNvSpPr txBox="1"/>
          <p:nvPr/>
        </p:nvSpPr>
        <p:spPr>
          <a:xfrm>
            <a:off x="5082540" y="3738245"/>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8333"/>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grpSp>
        <p:nvGrpSpPr>
          <p:cNvPr id="1327" name="Google Shape;1327;p66"/>
          <p:cNvGrpSpPr/>
          <p:nvPr/>
        </p:nvGrpSpPr>
        <p:grpSpPr>
          <a:xfrm>
            <a:off x="6893242" y="0"/>
            <a:ext cx="5295265" cy="6858000"/>
            <a:chOff x="6893242" y="0"/>
            <a:chExt cx="5295265" cy="6858000"/>
          </a:xfrm>
        </p:grpSpPr>
        <p:sp>
          <p:nvSpPr>
            <p:cNvPr id="1328" name="Google Shape;1328;p6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9" name="Google Shape;1329;p6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30" name="Google Shape;1330;p66"/>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331" name="Google Shape;1331;p66"/>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332" name="Google Shape;1332;p66"/>
          <p:cNvSpPr txBox="1">
            <a:spLocks noGrp="1"/>
          </p:cNvSpPr>
          <p:nvPr>
            <p:ph type="title"/>
          </p:nvPr>
        </p:nvSpPr>
        <p:spPr>
          <a:xfrm>
            <a:off x="875030" y="828675"/>
            <a:ext cx="827405" cy="51308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200"/>
              <a:t>A.14</a:t>
            </a:r>
            <a:endParaRPr sz="3200"/>
          </a:p>
        </p:txBody>
      </p:sp>
      <p:sp>
        <p:nvSpPr>
          <p:cNvPr id="1333" name="Google Shape;1333;p66"/>
          <p:cNvSpPr txBox="1"/>
          <p:nvPr/>
        </p:nvSpPr>
        <p:spPr>
          <a:xfrm>
            <a:off x="902969" y="605440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334" name="Google Shape;1334;p66"/>
          <p:cNvSpPr txBox="1"/>
          <p:nvPr/>
        </p:nvSpPr>
        <p:spPr>
          <a:xfrm>
            <a:off x="11189652" y="605440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66</a:t>
            </a:r>
            <a:endParaRPr sz="700">
              <a:solidFill>
                <a:schemeClr val="dk1"/>
              </a:solidFill>
              <a:latin typeface="Calibri"/>
              <a:ea typeface="Calibri"/>
              <a:cs typeface="Calibri"/>
              <a:sym typeface="Calibri"/>
            </a:endParaRPr>
          </a:p>
        </p:txBody>
      </p:sp>
      <p:sp>
        <p:nvSpPr>
          <p:cNvPr id="1335" name="Google Shape;1335;p66"/>
          <p:cNvSpPr txBox="1"/>
          <p:nvPr/>
        </p:nvSpPr>
        <p:spPr>
          <a:xfrm>
            <a:off x="1860550" y="968375"/>
            <a:ext cx="4829175" cy="3454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Επικτήσεις</a:t>
            </a:r>
            <a:r>
              <a:rPr lang="en-US" sz="2100">
                <a:solidFill>
                  <a:schemeClr val="dk1"/>
                </a:solidFill>
                <a:latin typeface="Times New Roman"/>
                <a:ea typeface="Times New Roman"/>
                <a:cs typeface="Times New Roman"/>
                <a:sym typeface="Times New Roman"/>
              </a:rPr>
              <a:t>, </a:t>
            </a:r>
            <a:r>
              <a:rPr lang="en-US" sz="2100">
                <a:solidFill>
                  <a:schemeClr val="dk1"/>
                </a:solidFill>
                <a:latin typeface="Calibri"/>
                <a:ea typeface="Calibri"/>
                <a:cs typeface="Calibri"/>
                <a:sym typeface="Calibri"/>
              </a:rPr>
              <a:t>ανάπτυξη και συντήρηση</a:t>
            </a:r>
            <a:endParaRPr sz="2100">
              <a:solidFill>
                <a:schemeClr val="dk1"/>
              </a:solidFill>
              <a:latin typeface="Calibri"/>
              <a:ea typeface="Calibri"/>
              <a:cs typeface="Calibri"/>
              <a:sym typeface="Calibri"/>
            </a:endParaRPr>
          </a:p>
        </p:txBody>
      </p:sp>
      <p:sp>
        <p:nvSpPr>
          <p:cNvPr id="1336" name="Google Shape;1336;p66"/>
          <p:cNvSpPr txBox="1"/>
          <p:nvPr/>
        </p:nvSpPr>
        <p:spPr>
          <a:xfrm>
            <a:off x="875030" y="1273492"/>
            <a:ext cx="2098675" cy="3454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του συστήματος</a:t>
            </a:r>
            <a:endParaRPr sz="2100">
              <a:solidFill>
                <a:schemeClr val="dk1"/>
              </a:solidFill>
              <a:latin typeface="Calibri"/>
              <a:ea typeface="Calibri"/>
              <a:cs typeface="Calibri"/>
              <a:sym typeface="Calibri"/>
            </a:endParaRPr>
          </a:p>
        </p:txBody>
      </p:sp>
      <p:sp>
        <p:nvSpPr>
          <p:cNvPr id="1337" name="Google Shape;1337;p66"/>
          <p:cNvSpPr txBox="1"/>
          <p:nvPr/>
        </p:nvSpPr>
        <p:spPr>
          <a:xfrm>
            <a:off x="783590" y="2046604"/>
            <a:ext cx="1866264"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p:txBody>
      </p:sp>
      <p:sp>
        <p:nvSpPr>
          <p:cNvPr id="1338" name="Google Shape;1338;p66"/>
          <p:cNvSpPr txBox="1"/>
          <p:nvPr/>
        </p:nvSpPr>
        <p:spPr>
          <a:xfrm>
            <a:off x="783590" y="2425065"/>
            <a:ext cx="852169"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A.14.1.1.1</a:t>
            </a:r>
            <a:endParaRPr sz="1600">
              <a:solidFill>
                <a:schemeClr val="dk1"/>
              </a:solidFill>
              <a:latin typeface="Calibri"/>
              <a:ea typeface="Calibri"/>
              <a:cs typeface="Calibri"/>
              <a:sym typeface="Calibri"/>
            </a:endParaRPr>
          </a:p>
        </p:txBody>
      </p:sp>
      <p:sp>
        <p:nvSpPr>
          <p:cNvPr id="1339" name="Google Shape;1339;p66"/>
          <p:cNvSpPr txBox="1"/>
          <p:nvPr/>
        </p:nvSpPr>
        <p:spPr>
          <a:xfrm>
            <a:off x="1772285" y="2494915"/>
            <a:ext cx="343916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Μοναδική ταυτοποίηση των υποκειμένων περίθαλψης</a:t>
            </a:r>
            <a:endParaRPr sz="1050">
              <a:solidFill>
                <a:schemeClr val="dk1"/>
              </a:solidFill>
              <a:latin typeface="Calibri"/>
              <a:ea typeface="Calibri"/>
              <a:cs typeface="Calibri"/>
              <a:sym typeface="Calibri"/>
            </a:endParaRPr>
          </a:p>
        </p:txBody>
      </p:sp>
      <p:sp>
        <p:nvSpPr>
          <p:cNvPr id="1340" name="Google Shape;1340;p66"/>
          <p:cNvSpPr txBox="1"/>
          <p:nvPr/>
        </p:nvSpPr>
        <p:spPr>
          <a:xfrm>
            <a:off x="783590" y="2828290"/>
            <a:ext cx="852169"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A.14.1.1.2</a:t>
            </a:r>
            <a:endParaRPr sz="1600">
              <a:solidFill>
                <a:schemeClr val="dk1"/>
              </a:solidFill>
              <a:latin typeface="Calibri"/>
              <a:ea typeface="Calibri"/>
              <a:cs typeface="Calibri"/>
              <a:sym typeface="Calibri"/>
            </a:endParaRPr>
          </a:p>
        </p:txBody>
      </p:sp>
      <p:sp>
        <p:nvSpPr>
          <p:cNvPr id="1341" name="Google Shape;1341;p66"/>
          <p:cNvSpPr txBox="1"/>
          <p:nvPr/>
        </p:nvSpPr>
        <p:spPr>
          <a:xfrm>
            <a:off x="1772285" y="2898140"/>
            <a:ext cx="20339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Επικύρωση δεδομένων εξόδου</a:t>
            </a:r>
            <a:endParaRPr sz="1050">
              <a:solidFill>
                <a:schemeClr val="dk1"/>
              </a:solidFill>
              <a:latin typeface="Calibri"/>
              <a:ea typeface="Calibri"/>
              <a:cs typeface="Calibri"/>
              <a:sym typeface="Calibri"/>
            </a:endParaRPr>
          </a:p>
        </p:txBody>
      </p:sp>
      <p:sp>
        <p:nvSpPr>
          <p:cNvPr id="1342" name="Google Shape;1342;p66"/>
          <p:cNvSpPr txBox="1"/>
          <p:nvPr/>
        </p:nvSpPr>
        <p:spPr>
          <a:xfrm>
            <a:off x="783590" y="3231515"/>
            <a:ext cx="84645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A.14.1.3.1</a:t>
            </a:r>
            <a:endParaRPr sz="1600">
              <a:solidFill>
                <a:schemeClr val="dk1"/>
              </a:solidFill>
              <a:latin typeface="Calibri"/>
              <a:ea typeface="Calibri"/>
              <a:cs typeface="Calibri"/>
              <a:sym typeface="Calibri"/>
            </a:endParaRPr>
          </a:p>
        </p:txBody>
      </p:sp>
      <p:sp>
        <p:nvSpPr>
          <p:cNvPr id="1343" name="Google Shape;1343;p66"/>
          <p:cNvSpPr txBox="1"/>
          <p:nvPr/>
        </p:nvSpPr>
        <p:spPr>
          <a:xfrm>
            <a:off x="1771650" y="3301365"/>
            <a:ext cx="302133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Δημόσια διαθέσιμες πληροφορίες για την υγεία</a:t>
            </a:r>
            <a:endParaRPr sz="105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grpSp>
        <p:nvGrpSpPr>
          <p:cNvPr id="1348" name="Google Shape;1348;p67"/>
          <p:cNvGrpSpPr/>
          <p:nvPr/>
        </p:nvGrpSpPr>
        <p:grpSpPr>
          <a:xfrm>
            <a:off x="6893242" y="0"/>
            <a:ext cx="5295265" cy="6858000"/>
            <a:chOff x="6893242" y="0"/>
            <a:chExt cx="5295265" cy="6858000"/>
          </a:xfrm>
        </p:grpSpPr>
        <p:sp>
          <p:nvSpPr>
            <p:cNvPr id="1349" name="Google Shape;1349;p6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0" name="Google Shape;1350;p67"/>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51" name="Google Shape;1351;p67"/>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352" name="Google Shape;1352;p67"/>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353" name="Google Shape;1353;p67"/>
          <p:cNvSpPr txBox="1">
            <a:spLocks noGrp="1"/>
          </p:cNvSpPr>
          <p:nvPr>
            <p:ph type="title"/>
          </p:nvPr>
        </p:nvSpPr>
        <p:spPr>
          <a:xfrm>
            <a:off x="875030" y="828675"/>
            <a:ext cx="827405" cy="51308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200"/>
              <a:t>A.14</a:t>
            </a:r>
            <a:endParaRPr sz="3200"/>
          </a:p>
        </p:txBody>
      </p:sp>
      <p:sp>
        <p:nvSpPr>
          <p:cNvPr id="1354" name="Google Shape;1354;p67"/>
          <p:cNvSpPr txBox="1"/>
          <p:nvPr/>
        </p:nvSpPr>
        <p:spPr>
          <a:xfrm>
            <a:off x="902969" y="567213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355" name="Google Shape;1355;p67"/>
          <p:cNvSpPr txBox="1"/>
          <p:nvPr/>
        </p:nvSpPr>
        <p:spPr>
          <a:xfrm>
            <a:off x="11189652" y="567213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67</a:t>
            </a:r>
            <a:endParaRPr sz="700">
              <a:solidFill>
                <a:schemeClr val="dk1"/>
              </a:solidFill>
              <a:latin typeface="Calibri"/>
              <a:ea typeface="Calibri"/>
              <a:cs typeface="Calibri"/>
              <a:sym typeface="Calibri"/>
            </a:endParaRPr>
          </a:p>
        </p:txBody>
      </p:sp>
      <p:sp>
        <p:nvSpPr>
          <p:cNvPr id="1356" name="Google Shape;1356;p67"/>
          <p:cNvSpPr txBox="1"/>
          <p:nvPr/>
        </p:nvSpPr>
        <p:spPr>
          <a:xfrm>
            <a:off x="1860550" y="968375"/>
            <a:ext cx="4829175" cy="3454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Επικτήσεις</a:t>
            </a:r>
            <a:r>
              <a:rPr lang="en-US" sz="2100">
                <a:solidFill>
                  <a:schemeClr val="dk1"/>
                </a:solidFill>
                <a:latin typeface="Times New Roman"/>
                <a:ea typeface="Times New Roman"/>
                <a:cs typeface="Times New Roman"/>
                <a:sym typeface="Times New Roman"/>
              </a:rPr>
              <a:t>, </a:t>
            </a:r>
            <a:r>
              <a:rPr lang="en-US" sz="2100">
                <a:solidFill>
                  <a:schemeClr val="dk1"/>
                </a:solidFill>
                <a:latin typeface="Calibri"/>
                <a:ea typeface="Calibri"/>
                <a:cs typeface="Calibri"/>
                <a:sym typeface="Calibri"/>
              </a:rPr>
              <a:t>ανάπτυξη και συντήρηση</a:t>
            </a:r>
            <a:endParaRPr sz="2100">
              <a:solidFill>
                <a:schemeClr val="dk1"/>
              </a:solidFill>
              <a:latin typeface="Calibri"/>
              <a:ea typeface="Calibri"/>
              <a:cs typeface="Calibri"/>
              <a:sym typeface="Calibri"/>
            </a:endParaRPr>
          </a:p>
        </p:txBody>
      </p:sp>
      <p:sp>
        <p:nvSpPr>
          <p:cNvPr id="1357" name="Google Shape;1357;p67"/>
          <p:cNvSpPr txBox="1"/>
          <p:nvPr/>
        </p:nvSpPr>
        <p:spPr>
          <a:xfrm>
            <a:off x="875030" y="1273492"/>
            <a:ext cx="2098675" cy="3454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του συστήματος</a:t>
            </a:r>
            <a:endParaRPr sz="2100">
              <a:solidFill>
                <a:schemeClr val="dk1"/>
              </a:solidFill>
              <a:latin typeface="Calibri"/>
              <a:ea typeface="Calibri"/>
              <a:cs typeface="Calibri"/>
              <a:sym typeface="Calibri"/>
            </a:endParaRPr>
          </a:p>
        </p:txBody>
      </p:sp>
      <p:sp>
        <p:nvSpPr>
          <p:cNvPr id="1358" name="Google Shape;1358;p67"/>
          <p:cNvSpPr txBox="1"/>
          <p:nvPr/>
        </p:nvSpPr>
        <p:spPr>
          <a:xfrm>
            <a:off x="783590" y="2046604"/>
            <a:ext cx="16249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1359" name="Google Shape;1359;p67"/>
          <p:cNvSpPr txBox="1"/>
          <p:nvPr/>
        </p:nvSpPr>
        <p:spPr>
          <a:xfrm>
            <a:off x="783590" y="2424747"/>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A.14.1.1</a:t>
            </a:r>
            <a:endParaRPr sz="1600">
              <a:solidFill>
                <a:schemeClr val="dk1"/>
              </a:solidFill>
              <a:latin typeface="Calibri"/>
              <a:ea typeface="Calibri"/>
              <a:cs typeface="Calibri"/>
              <a:sym typeface="Calibri"/>
            </a:endParaRPr>
          </a:p>
        </p:txBody>
      </p:sp>
      <p:sp>
        <p:nvSpPr>
          <p:cNvPr id="1360" name="Google Shape;1360;p67"/>
          <p:cNvSpPr txBox="1"/>
          <p:nvPr/>
        </p:nvSpPr>
        <p:spPr>
          <a:xfrm>
            <a:off x="1605280" y="2494597"/>
            <a:ext cx="414655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Ανάλυση και προδιαγραφή απαιτήσεων ασφάλειας πληροφοριών</a:t>
            </a:r>
            <a:endParaRPr sz="1050">
              <a:solidFill>
                <a:schemeClr val="dk1"/>
              </a:solidFill>
              <a:latin typeface="Calibri"/>
              <a:ea typeface="Calibri"/>
              <a:cs typeface="Calibri"/>
              <a:sym typeface="Calibri"/>
            </a:endParaRPr>
          </a:p>
        </p:txBody>
      </p:sp>
      <p:sp>
        <p:nvSpPr>
          <p:cNvPr id="1361" name="Google Shape;1361;p67"/>
          <p:cNvSpPr txBox="1"/>
          <p:nvPr/>
        </p:nvSpPr>
        <p:spPr>
          <a:xfrm>
            <a:off x="783590" y="282924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A.14.1.2</a:t>
            </a:r>
            <a:endParaRPr sz="1600">
              <a:solidFill>
                <a:schemeClr val="dk1"/>
              </a:solidFill>
              <a:latin typeface="Calibri"/>
              <a:ea typeface="Calibri"/>
              <a:cs typeface="Calibri"/>
              <a:sym typeface="Calibri"/>
            </a:endParaRPr>
          </a:p>
        </p:txBody>
      </p:sp>
      <p:sp>
        <p:nvSpPr>
          <p:cNvPr id="1362" name="Google Shape;1362;p67"/>
          <p:cNvSpPr txBox="1"/>
          <p:nvPr/>
        </p:nvSpPr>
        <p:spPr>
          <a:xfrm>
            <a:off x="1605280" y="2899092"/>
            <a:ext cx="376491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Ασφαλισμένες υπηρεσίες εφαρμογών σε δημόσια δίκτυα</a:t>
            </a:r>
            <a:endParaRPr sz="1050">
              <a:solidFill>
                <a:schemeClr val="dk1"/>
              </a:solidFill>
              <a:latin typeface="Calibri"/>
              <a:ea typeface="Calibri"/>
              <a:cs typeface="Calibri"/>
              <a:sym typeface="Calibri"/>
            </a:endParaRPr>
          </a:p>
        </p:txBody>
      </p:sp>
      <p:sp>
        <p:nvSpPr>
          <p:cNvPr id="1363" name="Google Shape;1363;p67"/>
          <p:cNvSpPr txBox="1"/>
          <p:nvPr/>
        </p:nvSpPr>
        <p:spPr>
          <a:xfrm>
            <a:off x="783590" y="323310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A.14.1.3</a:t>
            </a:r>
            <a:endParaRPr sz="1600">
              <a:solidFill>
                <a:schemeClr val="dk1"/>
              </a:solidFill>
              <a:latin typeface="Calibri"/>
              <a:ea typeface="Calibri"/>
              <a:cs typeface="Calibri"/>
              <a:sym typeface="Calibri"/>
            </a:endParaRPr>
          </a:p>
        </p:txBody>
      </p:sp>
      <p:sp>
        <p:nvSpPr>
          <p:cNvPr id="1364" name="Google Shape;1364;p67"/>
          <p:cNvSpPr txBox="1"/>
          <p:nvPr/>
        </p:nvSpPr>
        <p:spPr>
          <a:xfrm>
            <a:off x="1605280" y="3302952"/>
            <a:ext cx="304482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Προστασία συναλλαγών υπηρεσιών εφαρμογών</a:t>
            </a:r>
            <a:endParaRPr sz="1050">
              <a:solidFill>
                <a:schemeClr val="dk1"/>
              </a:solidFill>
              <a:latin typeface="Calibri"/>
              <a:ea typeface="Calibri"/>
              <a:cs typeface="Calibri"/>
              <a:sym typeface="Calibri"/>
            </a:endParaRPr>
          </a:p>
        </p:txBody>
      </p:sp>
      <p:sp>
        <p:nvSpPr>
          <p:cNvPr id="1365" name="Google Shape;1365;p67"/>
          <p:cNvSpPr txBox="1"/>
          <p:nvPr/>
        </p:nvSpPr>
        <p:spPr>
          <a:xfrm>
            <a:off x="783590" y="363442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A.14.2.1</a:t>
            </a:r>
            <a:endParaRPr sz="1600">
              <a:solidFill>
                <a:schemeClr val="dk1"/>
              </a:solidFill>
              <a:latin typeface="Calibri"/>
              <a:ea typeface="Calibri"/>
              <a:cs typeface="Calibri"/>
              <a:sym typeface="Calibri"/>
            </a:endParaRPr>
          </a:p>
        </p:txBody>
      </p:sp>
      <p:sp>
        <p:nvSpPr>
          <p:cNvPr id="1366" name="Google Shape;1366;p67"/>
          <p:cNvSpPr txBox="1"/>
          <p:nvPr/>
        </p:nvSpPr>
        <p:spPr>
          <a:xfrm>
            <a:off x="1605280" y="3704272"/>
            <a:ext cx="29102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Ασφαλές περιβάλλον ανάπτυξης λογισμικού</a:t>
            </a:r>
            <a:endParaRPr sz="1050">
              <a:solidFill>
                <a:schemeClr val="dk1"/>
              </a:solidFill>
              <a:latin typeface="Calibri"/>
              <a:ea typeface="Calibri"/>
              <a:cs typeface="Calibri"/>
              <a:sym typeface="Calibri"/>
            </a:endParaRPr>
          </a:p>
        </p:txBody>
      </p:sp>
      <p:sp>
        <p:nvSpPr>
          <p:cNvPr id="1367" name="Google Shape;1367;p67"/>
          <p:cNvSpPr txBox="1"/>
          <p:nvPr/>
        </p:nvSpPr>
        <p:spPr>
          <a:xfrm>
            <a:off x="783590" y="403828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A.14.2.2</a:t>
            </a:r>
            <a:endParaRPr sz="1600">
              <a:solidFill>
                <a:schemeClr val="dk1"/>
              </a:solidFill>
              <a:latin typeface="Calibri"/>
              <a:ea typeface="Calibri"/>
              <a:cs typeface="Calibri"/>
              <a:sym typeface="Calibri"/>
            </a:endParaRPr>
          </a:p>
        </p:txBody>
      </p:sp>
      <p:sp>
        <p:nvSpPr>
          <p:cNvPr id="1368" name="Google Shape;1368;p67"/>
          <p:cNvSpPr txBox="1"/>
          <p:nvPr/>
        </p:nvSpPr>
        <p:spPr>
          <a:xfrm>
            <a:off x="1605280" y="4108132"/>
            <a:ext cx="28695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Διαδικασίες ελέγχου αλλαγών στο σύστημα</a:t>
            </a:r>
            <a:endParaRPr sz="1050">
              <a:solidFill>
                <a:schemeClr val="dk1"/>
              </a:solidFill>
              <a:latin typeface="Calibri"/>
              <a:ea typeface="Calibri"/>
              <a:cs typeface="Calibri"/>
              <a:sym typeface="Calibri"/>
            </a:endParaRPr>
          </a:p>
        </p:txBody>
      </p:sp>
      <p:sp>
        <p:nvSpPr>
          <p:cNvPr id="1369" name="Google Shape;1369;p67"/>
          <p:cNvSpPr txBox="1"/>
          <p:nvPr/>
        </p:nvSpPr>
        <p:spPr>
          <a:xfrm>
            <a:off x="783590" y="444119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A.14.2.3</a:t>
            </a:r>
            <a:endParaRPr sz="1600">
              <a:solidFill>
                <a:schemeClr val="dk1"/>
              </a:solidFill>
              <a:latin typeface="Calibri"/>
              <a:ea typeface="Calibri"/>
              <a:cs typeface="Calibri"/>
              <a:sym typeface="Calibri"/>
            </a:endParaRPr>
          </a:p>
        </p:txBody>
      </p:sp>
      <p:sp>
        <p:nvSpPr>
          <p:cNvPr id="1370" name="Google Shape;1370;p67"/>
          <p:cNvSpPr txBox="1"/>
          <p:nvPr/>
        </p:nvSpPr>
        <p:spPr>
          <a:xfrm>
            <a:off x="1605280" y="4511040"/>
            <a:ext cx="461518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Τεχνική αναθεώρηση των εφαρμογών μετά από αλλαγές λειτουργικής</a:t>
            </a:r>
            <a:endParaRPr sz="1050">
              <a:solidFill>
                <a:schemeClr val="dk1"/>
              </a:solidFill>
              <a:latin typeface="Calibri"/>
              <a:ea typeface="Calibri"/>
              <a:cs typeface="Calibri"/>
              <a:sym typeface="Calibri"/>
            </a:endParaRPr>
          </a:p>
        </p:txBody>
      </p:sp>
      <p:sp>
        <p:nvSpPr>
          <p:cNvPr id="1371" name="Google Shape;1371;p67"/>
          <p:cNvSpPr txBox="1"/>
          <p:nvPr/>
        </p:nvSpPr>
        <p:spPr>
          <a:xfrm>
            <a:off x="783590" y="4670742"/>
            <a:ext cx="85598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πλατφόρμας</a:t>
            </a:r>
            <a:endParaRPr sz="105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grpSp>
        <p:nvGrpSpPr>
          <p:cNvPr id="1376" name="Google Shape;1376;p68"/>
          <p:cNvGrpSpPr/>
          <p:nvPr/>
        </p:nvGrpSpPr>
        <p:grpSpPr>
          <a:xfrm>
            <a:off x="6893242" y="0"/>
            <a:ext cx="5295265" cy="6858000"/>
            <a:chOff x="6893242" y="0"/>
            <a:chExt cx="5295265" cy="6858000"/>
          </a:xfrm>
        </p:grpSpPr>
        <p:sp>
          <p:nvSpPr>
            <p:cNvPr id="1377" name="Google Shape;1377;p6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8" name="Google Shape;1378;p6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79" name="Google Shape;1379;p68"/>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380" name="Google Shape;1380;p68"/>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381" name="Google Shape;1381;p68"/>
          <p:cNvSpPr txBox="1">
            <a:spLocks noGrp="1"/>
          </p:cNvSpPr>
          <p:nvPr>
            <p:ph type="title"/>
          </p:nvPr>
        </p:nvSpPr>
        <p:spPr>
          <a:xfrm>
            <a:off x="875030" y="850900"/>
            <a:ext cx="5511800" cy="6508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t>A.14 </a:t>
            </a:r>
            <a:r>
              <a:rPr lang="en-US" sz="2100">
                <a:latin typeface="Calibri"/>
                <a:ea typeface="Calibri"/>
                <a:cs typeface="Calibri"/>
                <a:sym typeface="Calibri"/>
              </a:rPr>
              <a:t>Επικτήσεις</a:t>
            </a:r>
            <a:r>
              <a:rPr lang="en-US" sz="2100"/>
              <a:t>, </a:t>
            </a:r>
            <a:r>
              <a:rPr lang="en-US" sz="2100">
                <a:latin typeface="Calibri"/>
                <a:ea typeface="Calibri"/>
                <a:cs typeface="Calibri"/>
                <a:sym typeface="Calibri"/>
              </a:rPr>
              <a:t>ανάπτυξη και συντήρηση  συστημάτων</a:t>
            </a:r>
            <a:endParaRPr sz="2100">
              <a:latin typeface="Calibri"/>
              <a:ea typeface="Calibri"/>
              <a:cs typeface="Calibri"/>
              <a:sym typeface="Calibri"/>
            </a:endParaRPr>
          </a:p>
        </p:txBody>
      </p:sp>
      <p:sp>
        <p:nvSpPr>
          <p:cNvPr id="1382" name="Google Shape;1382;p68"/>
          <p:cNvSpPr txBox="1"/>
          <p:nvPr/>
        </p:nvSpPr>
        <p:spPr>
          <a:xfrm>
            <a:off x="902969" y="5862002"/>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383" name="Google Shape;1383;p68"/>
          <p:cNvSpPr txBox="1"/>
          <p:nvPr/>
        </p:nvSpPr>
        <p:spPr>
          <a:xfrm>
            <a:off x="11189652" y="5862002"/>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68</a:t>
            </a:r>
            <a:endParaRPr sz="700">
              <a:solidFill>
                <a:schemeClr val="dk1"/>
              </a:solidFill>
              <a:latin typeface="Calibri"/>
              <a:ea typeface="Calibri"/>
              <a:cs typeface="Calibri"/>
              <a:sym typeface="Calibri"/>
            </a:endParaRPr>
          </a:p>
        </p:txBody>
      </p:sp>
      <p:sp>
        <p:nvSpPr>
          <p:cNvPr id="1384" name="Google Shape;1384;p68"/>
          <p:cNvSpPr txBox="1"/>
          <p:nvPr/>
        </p:nvSpPr>
        <p:spPr>
          <a:xfrm>
            <a:off x="783590" y="1929129"/>
            <a:ext cx="16249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p:txBody>
      </p:sp>
      <p:sp>
        <p:nvSpPr>
          <p:cNvPr id="1385" name="Google Shape;1385;p68"/>
          <p:cNvSpPr txBox="1"/>
          <p:nvPr/>
        </p:nvSpPr>
        <p:spPr>
          <a:xfrm>
            <a:off x="783590" y="230759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A.14.2.4</a:t>
            </a:r>
            <a:endParaRPr sz="1600">
              <a:solidFill>
                <a:schemeClr val="dk1"/>
              </a:solidFill>
              <a:latin typeface="Calibri"/>
              <a:ea typeface="Calibri"/>
              <a:cs typeface="Calibri"/>
              <a:sym typeface="Calibri"/>
            </a:endParaRPr>
          </a:p>
        </p:txBody>
      </p:sp>
      <p:sp>
        <p:nvSpPr>
          <p:cNvPr id="1386" name="Google Shape;1386;p68"/>
          <p:cNvSpPr txBox="1"/>
          <p:nvPr/>
        </p:nvSpPr>
        <p:spPr>
          <a:xfrm>
            <a:off x="1605280" y="2377440"/>
            <a:ext cx="304292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Περιορισμοί στις αλλαγές σε πακέτα λογισμικού</a:t>
            </a:r>
            <a:endParaRPr sz="1050">
              <a:solidFill>
                <a:schemeClr val="dk1"/>
              </a:solidFill>
              <a:latin typeface="Calibri"/>
              <a:ea typeface="Calibri"/>
              <a:cs typeface="Calibri"/>
              <a:sym typeface="Calibri"/>
            </a:endParaRPr>
          </a:p>
        </p:txBody>
      </p:sp>
      <p:sp>
        <p:nvSpPr>
          <p:cNvPr id="1387" name="Google Shape;1387;p68"/>
          <p:cNvSpPr txBox="1"/>
          <p:nvPr/>
        </p:nvSpPr>
        <p:spPr>
          <a:xfrm>
            <a:off x="783590" y="271081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A.14.2.5</a:t>
            </a:r>
            <a:endParaRPr sz="1600">
              <a:solidFill>
                <a:schemeClr val="dk1"/>
              </a:solidFill>
              <a:latin typeface="Calibri"/>
              <a:ea typeface="Calibri"/>
              <a:cs typeface="Calibri"/>
              <a:sym typeface="Calibri"/>
            </a:endParaRPr>
          </a:p>
        </p:txBody>
      </p:sp>
      <p:sp>
        <p:nvSpPr>
          <p:cNvPr id="1388" name="Google Shape;1388;p68"/>
          <p:cNvSpPr txBox="1"/>
          <p:nvPr/>
        </p:nvSpPr>
        <p:spPr>
          <a:xfrm>
            <a:off x="1605280" y="2780665"/>
            <a:ext cx="258572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Ασφαλή μηχανή ασφαλείας συστημάτων</a:t>
            </a:r>
            <a:endParaRPr sz="1050">
              <a:solidFill>
                <a:schemeClr val="dk1"/>
              </a:solidFill>
              <a:latin typeface="Calibri"/>
              <a:ea typeface="Calibri"/>
              <a:cs typeface="Calibri"/>
              <a:sym typeface="Calibri"/>
            </a:endParaRPr>
          </a:p>
        </p:txBody>
      </p:sp>
      <p:sp>
        <p:nvSpPr>
          <p:cNvPr id="1389" name="Google Shape;1389;p68"/>
          <p:cNvSpPr txBox="1"/>
          <p:nvPr/>
        </p:nvSpPr>
        <p:spPr>
          <a:xfrm>
            <a:off x="783590" y="311404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A.14.2.6</a:t>
            </a:r>
            <a:endParaRPr sz="1600">
              <a:solidFill>
                <a:schemeClr val="dk1"/>
              </a:solidFill>
              <a:latin typeface="Calibri"/>
              <a:ea typeface="Calibri"/>
              <a:cs typeface="Calibri"/>
              <a:sym typeface="Calibri"/>
            </a:endParaRPr>
          </a:p>
        </p:txBody>
      </p:sp>
      <p:sp>
        <p:nvSpPr>
          <p:cNvPr id="1390" name="Google Shape;1390;p68"/>
          <p:cNvSpPr txBox="1"/>
          <p:nvPr/>
        </p:nvSpPr>
        <p:spPr>
          <a:xfrm>
            <a:off x="1604644" y="3183890"/>
            <a:ext cx="29102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Ασφαλές περιβάλλον ανάπτυξης λογισμικού</a:t>
            </a:r>
            <a:endParaRPr sz="1050">
              <a:solidFill>
                <a:schemeClr val="dk1"/>
              </a:solidFill>
              <a:latin typeface="Calibri"/>
              <a:ea typeface="Calibri"/>
              <a:cs typeface="Calibri"/>
              <a:sym typeface="Calibri"/>
            </a:endParaRPr>
          </a:p>
        </p:txBody>
      </p:sp>
      <p:sp>
        <p:nvSpPr>
          <p:cNvPr id="1391" name="Google Shape;1391;p68"/>
          <p:cNvSpPr txBox="1"/>
          <p:nvPr/>
        </p:nvSpPr>
        <p:spPr>
          <a:xfrm>
            <a:off x="783590" y="351599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A.14.2.7</a:t>
            </a:r>
            <a:endParaRPr sz="1600">
              <a:solidFill>
                <a:schemeClr val="dk1"/>
              </a:solidFill>
              <a:latin typeface="Calibri"/>
              <a:ea typeface="Calibri"/>
              <a:cs typeface="Calibri"/>
              <a:sym typeface="Calibri"/>
            </a:endParaRPr>
          </a:p>
        </p:txBody>
      </p:sp>
      <p:sp>
        <p:nvSpPr>
          <p:cNvPr id="1392" name="Google Shape;1392;p68"/>
          <p:cNvSpPr txBox="1"/>
          <p:nvPr/>
        </p:nvSpPr>
        <p:spPr>
          <a:xfrm>
            <a:off x="1605280" y="3585845"/>
            <a:ext cx="348551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Προγραμματισμός λογισμικού με εξωτερική ανάθεση</a:t>
            </a:r>
            <a:endParaRPr sz="1050">
              <a:solidFill>
                <a:schemeClr val="dk1"/>
              </a:solidFill>
              <a:latin typeface="Calibri"/>
              <a:ea typeface="Calibri"/>
              <a:cs typeface="Calibri"/>
              <a:sym typeface="Calibri"/>
            </a:endParaRPr>
          </a:p>
        </p:txBody>
      </p:sp>
      <p:sp>
        <p:nvSpPr>
          <p:cNvPr id="1393" name="Google Shape;1393;p68"/>
          <p:cNvSpPr txBox="1"/>
          <p:nvPr/>
        </p:nvSpPr>
        <p:spPr>
          <a:xfrm>
            <a:off x="783590" y="3919854"/>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A.14.2.8</a:t>
            </a:r>
            <a:endParaRPr sz="1600">
              <a:solidFill>
                <a:schemeClr val="dk1"/>
              </a:solidFill>
              <a:latin typeface="Calibri"/>
              <a:ea typeface="Calibri"/>
              <a:cs typeface="Calibri"/>
              <a:sym typeface="Calibri"/>
            </a:endParaRPr>
          </a:p>
        </p:txBody>
      </p:sp>
      <p:sp>
        <p:nvSpPr>
          <p:cNvPr id="1394" name="Google Shape;1394;p68"/>
          <p:cNvSpPr txBox="1"/>
          <p:nvPr/>
        </p:nvSpPr>
        <p:spPr>
          <a:xfrm>
            <a:off x="1605280" y="3989704"/>
            <a:ext cx="194437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Δοκιμές ασφάλειας συστήματος</a:t>
            </a:r>
            <a:endParaRPr sz="1050">
              <a:solidFill>
                <a:schemeClr val="dk1"/>
              </a:solidFill>
              <a:latin typeface="Calibri"/>
              <a:ea typeface="Calibri"/>
              <a:cs typeface="Calibri"/>
              <a:sym typeface="Calibri"/>
            </a:endParaRPr>
          </a:p>
        </p:txBody>
      </p:sp>
      <p:sp>
        <p:nvSpPr>
          <p:cNvPr id="1395" name="Google Shape;1395;p68"/>
          <p:cNvSpPr txBox="1"/>
          <p:nvPr/>
        </p:nvSpPr>
        <p:spPr>
          <a:xfrm>
            <a:off x="783590" y="4323079"/>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A.14.2.9</a:t>
            </a:r>
            <a:endParaRPr sz="1600">
              <a:solidFill>
                <a:schemeClr val="dk1"/>
              </a:solidFill>
              <a:latin typeface="Calibri"/>
              <a:ea typeface="Calibri"/>
              <a:cs typeface="Calibri"/>
              <a:sym typeface="Calibri"/>
            </a:endParaRPr>
          </a:p>
        </p:txBody>
      </p:sp>
      <p:sp>
        <p:nvSpPr>
          <p:cNvPr id="1396" name="Google Shape;1396;p68"/>
          <p:cNvSpPr txBox="1"/>
          <p:nvPr/>
        </p:nvSpPr>
        <p:spPr>
          <a:xfrm>
            <a:off x="1605280" y="4392929"/>
            <a:ext cx="205549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Δοκιμές αποδοχής συστήματος</a:t>
            </a:r>
            <a:endParaRPr sz="1050">
              <a:solidFill>
                <a:schemeClr val="dk1"/>
              </a:solidFill>
              <a:latin typeface="Calibri"/>
              <a:ea typeface="Calibri"/>
              <a:cs typeface="Calibri"/>
              <a:sym typeface="Calibri"/>
            </a:endParaRPr>
          </a:p>
        </p:txBody>
      </p:sp>
      <p:sp>
        <p:nvSpPr>
          <p:cNvPr id="1397" name="Google Shape;1397;p68"/>
          <p:cNvSpPr txBox="1"/>
          <p:nvPr/>
        </p:nvSpPr>
        <p:spPr>
          <a:xfrm>
            <a:off x="783590" y="4725034"/>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A.14.3.1</a:t>
            </a:r>
            <a:endParaRPr sz="1600">
              <a:solidFill>
                <a:schemeClr val="dk1"/>
              </a:solidFill>
              <a:latin typeface="Calibri"/>
              <a:ea typeface="Calibri"/>
              <a:cs typeface="Calibri"/>
              <a:sym typeface="Calibri"/>
            </a:endParaRPr>
          </a:p>
        </p:txBody>
      </p:sp>
      <p:sp>
        <p:nvSpPr>
          <p:cNvPr id="1398" name="Google Shape;1398;p68"/>
          <p:cNvSpPr txBox="1"/>
          <p:nvPr/>
        </p:nvSpPr>
        <p:spPr>
          <a:xfrm>
            <a:off x="1605280" y="4794884"/>
            <a:ext cx="227711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Προστασία των δεδομένων δοκιμών</a:t>
            </a:r>
            <a:endParaRPr sz="1050">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grpSp>
        <p:nvGrpSpPr>
          <p:cNvPr id="1403" name="Google Shape;1403;p69"/>
          <p:cNvGrpSpPr/>
          <p:nvPr/>
        </p:nvGrpSpPr>
        <p:grpSpPr>
          <a:xfrm>
            <a:off x="796290" y="0"/>
            <a:ext cx="11392534" cy="6858000"/>
            <a:chOff x="796290" y="0"/>
            <a:chExt cx="11392534" cy="6858000"/>
          </a:xfrm>
        </p:grpSpPr>
        <p:sp>
          <p:nvSpPr>
            <p:cNvPr id="1404" name="Google Shape;1404;p6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5" name="Google Shape;1405;p69"/>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06" name="Google Shape;1406;p69"/>
            <p:cNvPicPr preferRelativeResize="0"/>
            <p:nvPr/>
          </p:nvPicPr>
          <p:blipFill rotWithShape="1">
            <a:blip r:embed="rId3">
              <a:alphaModFix/>
            </a:blip>
            <a:srcRect/>
            <a:stretch/>
          </p:blipFill>
          <p:spPr>
            <a:xfrm>
              <a:off x="7903209" y="988694"/>
              <a:ext cx="4285615" cy="4880292"/>
            </a:xfrm>
            <a:prstGeom prst="rect">
              <a:avLst/>
            </a:prstGeom>
            <a:noFill/>
            <a:ln>
              <a:noFill/>
            </a:ln>
          </p:spPr>
        </p:pic>
        <p:pic>
          <p:nvPicPr>
            <p:cNvPr id="1407" name="Google Shape;1407;p69"/>
            <p:cNvPicPr preferRelativeResize="0"/>
            <p:nvPr/>
          </p:nvPicPr>
          <p:blipFill rotWithShape="1">
            <a:blip r:embed="rId4">
              <a:alphaModFix/>
            </a:blip>
            <a:srcRect/>
            <a:stretch/>
          </p:blipFill>
          <p:spPr>
            <a:xfrm>
              <a:off x="796290" y="1940560"/>
              <a:ext cx="6113462" cy="3894772"/>
            </a:xfrm>
            <a:prstGeom prst="rect">
              <a:avLst/>
            </a:prstGeom>
            <a:noFill/>
            <a:ln>
              <a:noFill/>
            </a:ln>
          </p:spPr>
        </p:pic>
        <p:pic>
          <p:nvPicPr>
            <p:cNvPr id="1408" name="Google Shape;1408;p69"/>
            <p:cNvPicPr preferRelativeResize="0"/>
            <p:nvPr/>
          </p:nvPicPr>
          <p:blipFill rotWithShape="1">
            <a:blip r:embed="rId5">
              <a:alphaModFix/>
            </a:blip>
            <a:srcRect/>
            <a:stretch/>
          </p:blipFill>
          <p:spPr>
            <a:xfrm>
              <a:off x="935672" y="2078672"/>
              <a:ext cx="4005897" cy="3615690"/>
            </a:xfrm>
            <a:prstGeom prst="rect">
              <a:avLst/>
            </a:prstGeom>
            <a:noFill/>
            <a:ln>
              <a:noFill/>
            </a:ln>
          </p:spPr>
        </p:pic>
        <p:pic>
          <p:nvPicPr>
            <p:cNvPr id="1409" name="Google Shape;1409;p69"/>
            <p:cNvPicPr preferRelativeResize="0"/>
            <p:nvPr/>
          </p:nvPicPr>
          <p:blipFill rotWithShape="1">
            <a:blip r:embed="rId6">
              <a:alphaModFix/>
            </a:blip>
            <a:srcRect/>
            <a:stretch/>
          </p:blipFill>
          <p:spPr>
            <a:xfrm>
              <a:off x="3188335" y="2846704"/>
              <a:ext cx="530542" cy="358139"/>
            </a:xfrm>
            <a:prstGeom prst="rect">
              <a:avLst/>
            </a:prstGeom>
            <a:noFill/>
            <a:ln>
              <a:noFill/>
            </a:ln>
          </p:spPr>
        </p:pic>
        <p:pic>
          <p:nvPicPr>
            <p:cNvPr id="1410" name="Google Shape;1410;p69"/>
            <p:cNvPicPr preferRelativeResize="0"/>
            <p:nvPr/>
          </p:nvPicPr>
          <p:blipFill rotWithShape="1">
            <a:blip r:embed="rId7">
              <a:alphaModFix/>
            </a:blip>
            <a:srcRect/>
            <a:stretch/>
          </p:blipFill>
          <p:spPr>
            <a:xfrm>
              <a:off x="3215004" y="2872739"/>
              <a:ext cx="428307" cy="256222"/>
            </a:xfrm>
            <a:prstGeom prst="rect">
              <a:avLst/>
            </a:prstGeom>
            <a:noFill/>
            <a:ln>
              <a:noFill/>
            </a:ln>
          </p:spPr>
        </p:pic>
        <p:pic>
          <p:nvPicPr>
            <p:cNvPr id="1411" name="Google Shape;1411;p69"/>
            <p:cNvPicPr preferRelativeResize="0"/>
            <p:nvPr/>
          </p:nvPicPr>
          <p:blipFill rotWithShape="1">
            <a:blip r:embed="rId8">
              <a:alphaModFix/>
            </a:blip>
            <a:srcRect/>
            <a:stretch/>
          </p:blipFill>
          <p:spPr>
            <a:xfrm>
              <a:off x="2173287" y="4003357"/>
              <a:ext cx="530542" cy="358139"/>
            </a:xfrm>
            <a:prstGeom prst="rect">
              <a:avLst/>
            </a:prstGeom>
            <a:noFill/>
            <a:ln>
              <a:noFill/>
            </a:ln>
          </p:spPr>
        </p:pic>
        <p:pic>
          <p:nvPicPr>
            <p:cNvPr id="1412" name="Google Shape;1412;p69"/>
            <p:cNvPicPr preferRelativeResize="0"/>
            <p:nvPr/>
          </p:nvPicPr>
          <p:blipFill rotWithShape="1">
            <a:blip r:embed="rId9">
              <a:alphaModFix/>
            </a:blip>
            <a:srcRect/>
            <a:stretch/>
          </p:blipFill>
          <p:spPr>
            <a:xfrm>
              <a:off x="2199322" y="4030345"/>
              <a:ext cx="428307" cy="256222"/>
            </a:xfrm>
            <a:prstGeom prst="rect">
              <a:avLst/>
            </a:prstGeom>
            <a:noFill/>
            <a:ln>
              <a:noFill/>
            </a:ln>
          </p:spPr>
        </p:pic>
        <p:sp>
          <p:nvSpPr>
            <p:cNvPr id="1413" name="Google Shape;1413;p69"/>
            <p:cNvSpPr/>
            <p:nvPr/>
          </p:nvSpPr>
          <p:spPr>
            <a:xfrm>
              <a:off x="5082540" y="3676967"/>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4" name="Google Shape;1414;p69"/>
            <p:cNvSpPr/>
            <p:nvPr/>
          </p:nvSpPr>
          <p:spPr>
            <a:xfrm>
              <a:off x="5141912" y="3751579"/>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5" name="Google Shape;1415;p69"/>
            <p:cNvSpPr/>
            <p:nvPr/>
          </p:nvSpPr>
          <p:spPr>
            <a:xfrm>
              <a:off x="5141912" y="396271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16" name="Google Shape;1416;p69"/>
            <p:cNvPicPr preferRelativeResize="0"/>
            <p:nvPr/>
          </p:nvPicPr>
          <p:blipFill rotWithShape="1">
            <a:blip r:embed="rId10">
              <a:alphaModFix/>
            </a:blip>
            <a:srcRect/>
            <a:stretch/>
          </p:blipFill>
          <p:spPr>
            <a:xfrm>
              <a:off x="7549515" y="6167437"/>
              <a:ext cx="3294062" cy="612140"/>
            </a:xfrm>
            <a:prstGeom prst="rect">
              <a:avLst/>
            </a:prstGeom>
            <a:noFill/>
            <a:ln>
              <a:noFill/>
            </a:ln>
          </p:spPr>
        </p:pic>
      </p:grpSp>
      <p:sp>
        <p:nvSpPr>
          <p:cNvPr id="1417" name="Google Shape;1417;p69"/>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A.14	</a:t>
            </a:r>
            <a:r>
              <a:rPr lang="en-US"/>
              <a:t>Περίληψη</a:t>
            </a:r>
            <a:endParaRPr sz="3600"/>
          </a:p>
        </p:txBody>
      </p:sp>
      <p:sp>
        <p:nvSpPr>
          <p:cNvPr id="1418" name="Google Shape;1418;p69"/>
          <p:cNvSpPr txBox="1"/>
          <p:nvPr/>
        </p:nvSpPr>
        <p:spPr>
          <a:xfrm>
            <a:off x="902969" y="631507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419" name="Google Shape;1419;p69"/>
          <p:cNvSpPr txBox="1"/>
          <p:nvPr/>
        </p:nvSpPr>
        <p:spPr>
          <a:xfrm>
            <a:off x="11127105" y="631507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69</a:t>
            </a:r>
            <a:endParaRPr sz="700">
              <a:solidFill>
                <a:schemeClr val="dk1"/>
              </a:solidFill>
              <a:latin typeface="Calibri"/>
              <a:ea typeface="Calibri"/>
              <a:cs typeface="Calibri"/>
              <a:sym typeface="Calibri"/>
            </a:endParaRPr>
          </a:p>
        </p:txBody>
      </p:sp>
      <p:sp>
        <p:nvSpPr>
          <p:cNvPr id="1420" name="Google Shape;1420;p69"/>
          <p:cNvSpPr txBox="1"/>
          <p:nvPr/>
        </p:nvSpPr>
        <p:spPr>
          <a:xfrm>
            <a:off x="796290" y="1907539"/>
            <a:ext cx="6113780" cy="3895090"/>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10"/>
              </a:spcBef>
              <a:spcAft>
                <a:spcPts val="0"/>
              </a:spcAft>
              <a:buNone/>
            </a:pPr>
            <a:endParaRPr sz="1100">
              <a:solidFill>
                <a:schemeClr val="dk1"/>
              </a:solidFill>
              <a:latin typeface="Times New Roman"/>
              <a:ea typeface="Times New Roman"/>
              <a:cs typeface="Times New Roman"/>
              <a:sym typeface="Times New Roman"/>
            </a:endParaRPr>
          </a:p>
          <a:p>
            <a:pPr marL="0" marR="835660" lvl="0" indent="0" algn="ctr" rtl="0">
              <a:lnSpc>
                <a:spcPct val="100000"/>
              </a:lnSpc>
              <a:spcBef>
                <a:spcPts val="0"/>
              </a:spcBef>
              <a:spcAft>
                <a:spcPts val="0"/>
              </a:spcAft>
              <a:buNone/>
            </a:pPr>
            <a:r>
              <a:rPr lang="en-US" sz="900" b="1">
                <a:solidFill>
                  <a:srgbClr val="FFFFFF"/>
                </a:solidFill>
                <a:latin typeface="Calibri"/>
                <a:ea typeface="Calibri"/>
                <a:cs typeface="Calibri"/>
                <a:sym typeface="Calibri"/>
              </a:rPr>
              <a:t>19%</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650">
              <a:solidFill>
                <a:schemeClr val="dk1"/>
              </a:solidFill>
              <a:latin typeface="Calibri"/>
              <a:ea typeface="Calibri"/>
              <a:cs typeface="Calibri"/>
              <a:sym typeface="Calibri"/>
            </a:endParaRPr>
          </a:p>
          <a:p>
            <a:pPr marL="1433195" marR="0" lvl="0" indent="0" algn="l" rtl="0">
              <a:lnSpc>
                <a:spcPct val="100000"/>
              </a:lnSpc>
              <a:spcBef>
                <a:spcPts val="0"/>
              </a:spcBef>
              <a:spcAft>
                <a:spcPts val="0"/>
              </a:spcAft>
              <a:buNone/>
            </a:pPr>
            <a:r>
              <a:rPr lang="en-US" sz="900" b="1">
                <a:solidFill>
                  <a:srgbClr val="FFFFFF"/>
                </a:solidFill>
                <a:latin typeface="Calibri"/>
                <a:ea typeface="Calibri"/>
                <a:cs typeface="Calibri"/>
                <a:sym typeface="Calibri"/>
              </a:rPr>
              <a:t>81%</a:t>
            </a:r>
            <a:endParaRPr sz="900">
              <a:solidFill>
                <a:schemeClr val="dk1"/>
              </a:solidFill>
              <a:latin typeface="Calibri"/>
              <a:ea typeface="Calibri"/>
              <a:cs typeface="Calibri"/>
              <a:sym typeface="Calibri"/>
            </a:endParaRPr>
          </a:p>
        </p:txBody>
      </p:sp>
      <p:sp>
        <p:nvSpPr>
          <p:cNvPr id="1421" name="Google Shape;1421;p69"/>
          <p:cNvSpPr txBox="1"/>
          <p:nvPr/>
        </p:nvSpPr>
        <p:spPr>
          <a:xfrm>
            <a:off x="5104488" y="3748604"/>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7499"/>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7"/>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7"/>
          <p:cNvSpPr txBox="1"/>
          <p:nvPr/>
        </p:nvSpPr>
        <p:spPr>
          <a:xfrm>
            <a:off x="6587490" y="232409"/>
            <a:ext cx="835660"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Times New Roman"/>
                <a:ea typeface="Times New Roman"/>
                <a:cs typeface="Times New Roman"/>
                <a:sym typeface="Times New Roman"/>
              </a:rPr>
              <a:t>WHO</a:t>
            </a:r>
            <a:endParaRPr sz="2400">
              <a:solidFill>
                <a:schemeClr val="dk1"/>
              </a:solidFill>
              <a:latin typeface="Times New Roman"/>
              <a:ea typeface="Times New Roman"/>
              <a:cs typeface="Times New Roman"/>
              <a:sym typeface="Times New Roman"/>
            </a:endParaRPr>
          </a:p>
        </p:txBody>
      </p:sp>
      <p:sp>
        <p:nvSpPr>
          <p:cNvPr id="267" name="Google Shape;267;p7"/>
          <p:cNvSpPr txBox="1">
            <a:spLocks noGrp="1"/>
          </p:cNvSpPr>
          <p:nvPr>
            <p:ph type="title"/>
          </p:nvPr>
        </p:nvSpPr>
        <p:spPr>
          <a:xfrm>
            <a:off x="6577330" y="962342"/>
            <a:ext cx="4035425" cy="2692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Προφίλ των συμμετεχόντων στην κατάρτιση</a:t>
            </a:r>
            <a:endParaRPr sz="1600">
              <a:latin typeface="Calibri"/>
              <a:ea typeface="Calibri"/>
              <a:cs typeface="Calibri"/>
              <a:sym typeface="Calibri"/>
            </a:endParaRPr>
          </a:p>
        </p:txBody>
      </p:sp>
      <p:sp>
        <p:nvSpPr>
          <p:cNvPr id="268" name="Google Shape;268;p7"/>
          <p:cNvSpPr txBox="1"/>
          <p:nvPr/>
        </p:nvSpPr>
        <p:spPr>
          <a:xfrm>
            <a:off x="6577330" y="1703387"/>
            <a:ext cx="4502785" cy="1591945"/>
          </a:xfrm>
          <a:prstGeom prst="rect">
            <a:avLst/>
          </a:prstGeom>
          <a:noFill/>
          <a:ln>
            <a:noFill/>
          </a:ln>
        </p:spPr>
        <p:txBody>
          <a:bodyPr spcFirstLastPara="1" wrap="square" lIns="0" tIns="0" rIns="0" bIns="0" anchor="t" anchorCtr="0">
            <a:spAutoFit/>
          </a:bodyPr>
          <a:lstStyle/>
          <a:p>
            <a:pPr marL="286385" marR="0" lvl="0" indent="-273685" algn="l" rtl="0">
              <a:lnSpc>
                <a:spcPct val="142222"/>
              </a:lnSpc>
              <a:spcBef>
                <a:spcPts val="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Επαγγελματίας πληροφορικής</a:t>
            </a:r>
            <a:endParaRPr sz="900">
              <a:solidFill>
                <a:schemeClr val="dk1"/>
              </a:solidFill>
              <a:latin typeface="Calibri"/>
              <a:ea typeface="Calibri"/>
              <a:cs typeface="Calibri"/>
              <a:sym typeface="Calibri"/>
            </a:endParaRPr>
          </a:p>
          <a:p>
            <a:pPr marL="0" marR="0" lvl="0" indent="0" algn="l" rtl="0">
              <a:lnSpc>
                <a:spcPct val="100000"/>
              </a:lnSpc>
              <a:spcBef>
                <a:spcPts val="50"/>
              </a:spcBef>
              <a:spcAft>
                <a:spcPts val="0"/>
              </a:spcAft>
              <a:buClr>
                <a:srgbClr val="FFB800"/>
              </a:buClr>
              <a:buSzPts val="1150"/>
              <a:buFont typeface="Courier New"/>
              <a:buNone/>
            </a:pPr>
            <a:endParaRPr sz="1150">
              <a:solidFill>
                <a:schemeClr val="dk1"/>
              </a:solidFill>
              <a:latin typeface="Calibri"/>
              <a:ea typeface="Calibri"/>
              <a:cs typeface="Calibri"/>
              <a:sym typeface="Calibri"/>
            </a:endParaRPr>
          </a:p>
          <a:p>
            <a:pPr marL="286385" marR="0" lvl="0" indent="-273685" algn="l" rtl="0">
              <a:lnSpc>
                <a:spcPct val="100000"/>
              </a:lnSpc>
              <a:spcBef>
                <a:spcPts val="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Επαγγελματίες ασφαλείας</a:t>
            </a:r>
            <a:endParaRPr sz="900">
              <a:solidFill>
                <a:schemeClr val="dk1"/>
              </a:solidFill>
              <a:latin typeface="Calibri"/>
              <a:ea typeface="Calibri"/>
              <a:cs typeface="Calibri"/>
              <a:sym typeface="Calibri"/>
            </a:endParaRPr>
          </a:p>
          <a:p>
            <a:pPr marL="0" marR="0" lvl="0" indent="0" algn="l" rtl="0">
              <a:lnSpc>
                <a:spcPct val="100000"/>
              </a:lnSpc>
              <a:spcBef>
                <a:spcPts val="50"/>
              </a:spcBef>
              <a:spcAft>
                <a:spcPts val="0"/>
              </a:spcAft>
              <a:buClr>
                <a:srgbClr val="FFB800"/>
              </a:buClr>
              <a:buSzPts val="1150"/>
              <a:buFont typeface="Courier New"/>
              <a:buNone/>
            </a:pPr>
            <a:endParaRPr sz="1150">
              <a:solidFill>
                <a:schemeClr val="dk1"/>
              </a:solidFill>
              <a:latin typeface="Calibri"/>
              <a:ea typeface="Calibri"/>
              <a:cs typeface="Calibri"/>
              <a:sym typeface="Calibri"/>
            </a:endParaRPr>
          </a:p>
          <a:p>
            <a:pPr marL="286385" marR="0" lvl="0" indent="-273685" algn="l" rtl="0">
              <a:lnSpc>
                <a:spcPct val="100000"/>
              </a:lnSpc>
              <a:spcBef>
                <a:spcPts val="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Επιχειρηματικοί ηγέτες</a:t>
            </a:r>
            <a:endParaRPr sz="900">
              <a:solidFill>
                <a:schemeClr val="dk1"/>
              </a:solidFill>
              <a:latin typeface="Calibri"/>
              <a:ea typeface="Calibri"/>
              <a:cs typeface="Calibri"/>
              <a:sym typeface="Calibri"/>
            </a:endParaRPr>
          </a:p>
          <a:p>
            <a:pPr marL="0" marR="0" lvl="0" indent="0" algn="l" rtl="0">
              <a:lnSpc>
                <a:spcPct val="100000"/>
              </a:lnSpc>
              <a:spcBef>
                <a:spcPts val="5"/>
              </a:spcBef>
              <a:spcAft>
                <a:spcPts val="0"/>
              </a:spcAft>
              <a:buNone/>
            </a:pPr>
            <a:endParaRPr sz="1350">
              <a:solidFill>
                <a:schemeClr val="dk1"/>
              </a:solidFill>
              <a:latin typeface="Calibri"/>
              <a:ea typeface="Calibri"/>
              <a:cs typeface="Calibri"/>
              <a:sym typeface="Calibri"/>
            </a:endParaRPr>
          </a:p>
          <a:p>
            <a:pPr marL="12700" marR="5080" lvl="0" indent="0" algn="l" rtl="0">
              <a:lnSpc>
                <a:spcPct val="100000"/>
              </a:lnSpc>
              <a:spcBef>
                <a:spcPts val="5"/>
              </a:spcBef>
              <a:spcAft>
                <a:spcPts val="0"/>
              </a:spcAft>
              <a:buNone/>
            </a:pPr>
            <a:r>
              <a:rPr lang="en-US" sz="900">
                <a:solidFill>
                  <a:srgbClr val="FFFFFF"/>
                </a:solidFill>
                <a:latin typeface="Calibri"/>
                <a:ea typeface="Calibri"/>
                <a:cs typeface="Calibri"/>
                <a:sym typeface="Calibri"/>
              </a:rPr>
              <a:t>και κάθε άλλον επαγγελματία που χρειάζεται ή θέλει να κατανοήσει τις βασικές  έννοιες που σχετίζονται με τη διαχείριση κινδύνων και τη διακυβέρνηση της  κυβερνοασφάλειας.</a:t>
            </a:r>
            <a:endParaRPr sz="900">
              <a:solidFill>
                <a:schemeClr val="dk1"/>
              </a:solidFill>
              <a:latin typeface="Calibri"/>
              <a:ea typeface="Calibri"/>
              <a:cs typeface="Calibri"/>
              <a:sym typeface="Calibri"/>
            </a:endParaRPr>
          </a:p>
        </p:txBody>
      </p:sp>
      <p:grpSp>
        <p:nvGrpSpPr>
          <p:cNvPr id="269" name="Google Shape;269;p7"/>
          <p:cNvGrpSpPr/>
          <p:nvPr/>
        </p:nvGrpSpPr>
        <p:grpSpPr>
          <a:xfrm>
            <a:off x="0" y="0"/>
            <a:ext cx="6043295" cy="6858000"/>
            <a:chOff x="0" y="0"/>
            <a:chExt cx="6043295" cy="6858000"/>
          </a:xfrm>
        </p:grpSpPr>
        <p:sp>
          <p:nvSpPr>
            <p:cNvPr id="270" name="Google Shape;270;p7"/>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7"/>
            <p:cNvSpPr/>
            <p:nvPr/>
          </p:nvSpPr>
          <p:spPr>
            <a:xfrm>
              <a:off x="2932747" y="0"/>
              <a:ext cx="1818639" cy="6858000"/>
            </a:xfrm>
            <a:custGeom>
              <a:avLst/>
              <a:gdLst/>
              <a:ahLst/>
              <a:cxnLst/>
              <a:rect l="l" t="t" r="r" b="b"/>
              <a:pathLst>
                <a:path w="1818639" h="6858000" extrusionOk="0">
                  <a:moveTo>
                    <a:pt x="1818639" y="0"/>
                  </a:moveTo>
                  <a:lnTo>
                    <a:pt x="0" y="6857999"/>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7"/>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3" name="Google Shape;273;p7"/>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274" name="Google Shape;274;p7"/>
          <p:cNvPicPr preferRelativeResize="0"/>
          <p:nvPr/>
        </p:nvPicPr>
        <p:blipFill rotWithShape="1">
          <a:blip r:embed="rId4">
            <a:alphaModFix/>
          </a:blip>
          <a:srcRect/>
          <a:stretch/>
        </p:blipFill>
        <p:spPr>
          <a:xfrm>
            <a:off x="7549515" y="5506084"/>
            <a:ext cx="3241992" cy="60229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grpSp>
        <p:nvGrpSpPr>
          <p:cNvPr id="1426" name="Google Shape;1426;p70"/>
          <p:cNvGrpSpPr/>
          <p:nvPr/>
        </p:nvGrpSpPr>
        <p:grpSpPr>
          <a:xfrm>
            <a:off x="6893242" y="0"/>
            <a:ext cx="5295265" cy="6858000"/>
            <a:chOff x="6893242" y="0"/>
            <a:chExt cx="5295265" cy="6858000"/>
          </a:xfrm>
        </p:grpSpPr>
        <p:sp>
          <p:nvSpPr>
            <p:cNvPr id="1427" name="Google Shape;1427;p7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8" name="Google Shape;1428;p70"/>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29" name="Google Shape;1429;p70"/>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430" name="Google Shape;1430;p70"/>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431" name="Google Shape;1431;p70"/>
          <p:cNvSpPr txBox="1">
            <a:spLocks noGrp="1"/>
          </p:cNvSpPr>
          <p:nvPr>
            <p:ph type="title"/>
          </p:nvPr>
        </p:nvSpPr>
        <p:spPr>
          <a:xfrm>
            <a:off x="875030" y="1356359"/>
            <a:ext cx="457263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A.15	</a:t>
            </a:r>
            <a:r>
              <a:rPr lang="en-US"/>
              <a:t>Σχέσεις με προμηθευτές</a:t>
            </a:r>
            <a:endParaRPr sz="3600"/>
          </a:p>
        </p:txBody>
      </p:sp>
      <p:sp>
        <p:nvSpPr>
          <p:cNvPr id="1432" name="Google Shape;1432;p70"/>
          <p:cNvSpPr txBox="1"/>
          <p:nvPr/>
        </p:nvSpPr>
        <p:spPr>
          <a:xfrm>
            <a:off x="902969" y="614362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433" name="Google Shape;1433;p70"/>
          <p:cNvSpPr txBox="1"/>
          <p:nvPr/>
        </p:nvSpPr>
        <p:spPr>
          <a:xfrm>
            <a:off x="11189652" y="614362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70</a:t>
            </a:r>
            <a:endParaRPr sz="700">
              <a:solidFill>
                <a:schemeClr val="dk1"/>
              </a:solidFill>
              <a:latin typeface="Calibri"/>
              <a:ea typeface="Calibri"/>
              <a:cs typeface="Calibri"/>
              <a:sym typeface="Calibri"/>
            </a:endParaRPr>
          </a:p>
        </p:txBody>
      </p:sp>
      <p:sp>
        <p:nvSpPr>
          <p:cNvPr id="1434" name="Google Shape;1434;p70"/>
          <p:cNvSpPr txBox="1"/>
          <p:nvPr/>
        </p:nvSpPr>
        <p:spPr>
          <a:xfrm>
            <a:off x="783590" y="2164715"/>
            <a:ext cx="4850765" cy="5676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Α.15.1.1 Πολιτική ασφάλειας πληροφοριών για τις σχέσεις με τους προμηθευτές</a:t>
            </a:r>
            <a:endParaRPr sz="105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grpSp>
        <p:nvGrpSpPr>
          <p:cNvPr id="1439" name="Google Shape;1439;p71"/>
          <p:cNvGrpSpPr/>
          <p:nvPr/>
        </p:nvGrpSpPr>
        <p:grpSpPr>
          <a:xfrm>
            <a:off x="6893242" y="0"/>
            <a:ext cx="5295265" cy="6858000"/>
            <a:chOff x="6893242" y="0"/>
            <a:chExt cx="5295265" cy="6858000"/>
          </a:xfrm>
        </p:grpSpPr>
        <p:sp>
          <p:nvSpPr>
            <p:cNvPr id="1440" name="Google Shape;1440;p71"/>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1" name="Google Shape;1441;p71"/>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42" name="Google Shape;1442;p71"/>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443" name="Google Shape;1443;p71"/>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444" name="Google Shape;1444;p71"/>
          <p:cNvSpPr txBox="1">
            <a:spLocks noGrp="1"/>
          </p:cNvSpPr>
          <p:nvPr>
            <p:ph type="title"/>
          </p:nvPr>
        </p:nvSpPr>
        <p:spPr>
          <a:xfrm>
            <a:off x="875030" y="1356359"/>
            <a:ext cx="457263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A.15	</a:t>
            </a:r>
            <a:r>
              <a:rPr lang="en-US"/>
              <a:t>Σχέσεις με προμηθευτές</a:t>
            </a:r>
            <a:endParaRPr sz="3600"/>
          </a:p>
        </p:txBody>
      </p:sp>
      <p:sp>
        <p:nvSpPr>
          <p:cNvPr id="1445" name="Google Shape;1445;p71"/>
          <p:cNvSpPr txBox="1"/>
          <p:nvPr/>
        </p:nvSpPr>
        <p:spPr>
          <a:xfrm>
            <a:off x="902969" y="5646737"/>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446" name="Google Shape;1446;p71"/>
          <p:cNvSpPr txBox="1"/>
          <p:nvPr/>
        </p:nvSpPr>
        <p:spPr>
          <a:xfrm>
            <a:off x="11189652" y="5646737"/>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71</a:t>
            </a:r>
            <a:endParaRPr sz="700">
              <a:solidFill>
                <a:schemeClr val="dk1"/>
              </a:solidFill>
              <a:latin typeface="Calibri"/>
              <a:ea typeface="Calibri"/>
              <a:cs typeface="Calibri"/>
              <a:sym typeface="Calibri"/>
            </a:endParaRPr>
          </a:p>
        </p:txBody>
      </p:sp>
      <p:sp>
        <p:nvSpPr>
          <p:cNvPr id="1447" name="Google Shape;1447;p71"/>
          <p:cNvSpPr txBox="1"/>
          <p:nvPr/>
        </p:nvSpPr>
        <p:spPr>
          <a:xfrm>
            <a:off x="783590" y="2164715"/>
            <a:ext cx="5930900" cy="157924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12700" marR="5080" lvl="0" indent="0" algn="l" rtl="0">
              <a:lnSpc>
                <a:spcPct val="211300"/>
              </a:lnSpc>
              <a:spcBef>
                <a:spcPts val="345"/>
              </a:spcBef>
              <a:spcAft>
                <a:spcPts val="0"/>
              </a:spcAft>
              <a:buNone/>
            </a:pPr>
            <a:r>
              <a:rPr lang="en-US" sz="1050">
                <a:solidFill>
                  <a:schemeClr val="dk1"/>
                </a:solidFill>
                <a:latin typeface="Calibri"/>
                <a:ea typeface="Calibri"/>
                <a:cs typeface="Calibri"/>
                <a:sym typeface="Calibri"/>
              </a:rPr>
              <a:t>Α.15.1.2 Διευθυνσιοδότηση της ασφάλειας στο πλαίσιο των συμφωνιών με τους προμηθευτές  Α.15.1.3 Αλυσίδα εφοδιασμού τεχνολογίας πληροφοριών και επικοινωνιών</a:t>
            </a:r>
            <a:endParaRPr sz="1050">
              <a:solidFill>
                <a:schemeClr val="dk1"/>
              </a:solidFill>
              <a:latin typeface="Calibri"/>
              <a:ea typeface="Calibri"/>
              <a:cs typeface="Calibri"/>
              <a:sym typeface="Calibri"/>
            </a:endParaRPr>
          </a:p>
          <a:p>
            <a:pPr marL="12700" marR="1334135" lvl="0" indent="0" algn="l" rtl="0">
              <a:lnSpc>
                <a:spcPct val="209300"/>
              </a:lnSpc>
              <a:spcBef>
                <a:spcPts val="30"/>
              </a:spcBef>
              <a:spcAft>
                <a:spcPts val="0"/>
              </a:spcAft>
              <a:buNone/>
            </a:pPr>
            <a:r>
              <a:rPr lang="en-US" sz="1050">
                <a:solidFill>
                  <a:schemeClr val="dk1"/>
                </a:solidFill>
                <a:latin typeface="Calibri"/>
                <a:ea typeface="Calibri"/>
                <a:cs typeface="Calibri"/>
                <a:sym typeface="Calibri"/>
              </a:rPr>
              <a:t>Α.15.2.1 Παρακολούθηση και αναθεώρηση των υπηρεσιών του προμηθευτή  Α.15.2.2 Διαχείριση αλλαγών στις υπηρεσίες του προμηθευτή</a:t>
            </a:r>
            <a:endParaRPr sz="105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grpSp>
        <p:nvGrpSpPr>
          <p:cNvPr id="1452" name="Google Shape;1452;p72"/>
          <p:cNvGrpSpPr/>
          <p:nvPr/>
        </p:nvGrpSpPr>
        <p:grpSpPr>
          <a:xfrm>
            <a:off x="796290" y="0"/>
            <a:ext cx="11392217" cy="6858000"/>
            <a:chOff x="796290" y="0"/>
            <a:chExt cx="11392217" cy="6858000"/>
          </a:xfrm>
        </p:grpSpPr>
        <p:sp>
          <p:nvSpPr>
            <p:cNvPr id="1453" name="Google Shape;1453;p7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4" name="Google Shape;1454;p72"/>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55" name="Google Shape;1455;p72"/>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456" name="Google Shape;1456;p72"/>
            <p:cNvPicPr preferRelativeResize="0"/>
            <p:nvPr/>
          </p:nvPicPr>
          <p:blipFill rotWithShape="1">
            <a:blip r:embed="rId4">
              <a:alphaModFix/>
            </a:blip>
            <a:srcRect/>
            <a:stretch/>
          </p:blipFill>
          <p:spPr>
            <a:xfrm>
              <a:off x="796290" y="1940560"/>
              <a:ext cx="6141720" cy="3989070"/>
            </a:xfrm>
            <a:prstGeom prst="rect">
              <a:avLst/>
            </a:prstGeom>
            <a:noFill/>
            <a:ln>
              <a:noFill/>
            </a:ln>
          </p:spPr>
        </p:pic>
        <p:pic>
          <p:nvPicPr>
            <p:cNvPr id="1457" name="Google Shape;1457;p72"/>
            <p:cNvPicPr preferRelativeResize="0"/>
            <p:nvPr/>
          </p:nvPicPr>
          <p:blipFill rotWithShape="1">
            <a:blip r:embed="rId5">
              <a:alphaModFix/>
            </a:blip>
            <a:srcRect/>
            <a:stretch/>
          </p:blipFill>
          <p:spPr>
            <a:xfrm>
              <a:off x="935672" y="2078672"/>
              <a:ext cx="4034790" cy="3710304"/>
            </a:xfrm>
            <a:prstGeom prst="rect">
              <a:avLst/>
            </a:prstGeom>
            <a:noFill/>
            <a:ln>
              <a:noFill/>
            </a:ln>
          </p:spPr>
        </p:pic>
        <p:pic>
          <p:nvPicPr>
            <p:cNvPr id="1458" name="Google Shape;1458;p72"/>
            <p:cNvPicPr preferRelativeResize="0"/>
            <p:nvPr/>
          </p:nvPicPr>
          <p:blipFill rotWithShape="1">
            <a:blip r:embed="rId6">
              <a:alphaModFix/>
            </a:blip>
            <a:srcRect/>
            <a:stretch/>
          </p:blipFill>
          <p:spPr>
            <a:xfrm>
              <a:off x="3268979" y="2915602"/>
              <a:ext cx="480060" cy="327660"/>
            </a:xfrm>
            <a:prstGeom prst="rect">
              <a:avLst/>
            </a:prstGeom>
            <a:noFill/>
            <a:ln>
              <a:noFill/>
            </a:ln>
          </p:spPr>
        </p:pic>
        <p:pic>
          <p:nvPicPr>
            <p:cNvPr id="1459" name="Google Shape;1459;p72"/>
            <p:cNvPicPr preferRelativeResize="0"/>
            <p:nvPr/>
          </p:nvPicPr>
          <p:blipFill rotWithShape="1">
            <a:blip r:embed="rId7">
              <a:alphaModFix/>
            </a:blip>
            <a:srcRect/>
            <a:stretch/>
          </p:blipFill>
          <p:spPr>
            <a:xfrm>
              <a:off x="3294697" y="2942272"/>
              <a:ext cx="377825" cy="225107"/>
            </a:xfrm>
            <a:prstGeom prst="rect">
              <a:avLst/>
            </a:prstGeom>
            <a:noFill/>
            <a:ln>
              <a:noFill/>
            </a:ln>
          </p:spPr>
        </p:pic>
        <p:pic>
          <p:nvPicPr>
            <p:cNvPr id="1460" name="Google Shape;1460;p72"/>
            <p:cNvPicPr preferRelativeResize="0"/>
            <p:nvPr/>
          </p:nvPicPr>
          <p:blipFill rotWithShape="1">
            <a:blip r:embed="rId8">
              <a:alphaModFix/>
            </a:blip>
            <a:srcRect/>
            <a:stretch/>
          </p:blipFill>
          <p:spPr>
            <a:xfrm>
              <a:off x="2170112" y="4053840"/>
              <a:ext cx="480060" cy="326072"/>
            </a:xfrm>
            <a:prstGeom prst="rect">
              <a:avLst/>
            </a:prstGeom>
            <a:noFill/>
            <a:ln>
              <a:noFill/>
            </a:ln>
          </p:spPr>
        </p:pic>
        <p:pic>
          <p:nvPicPr>
            <p:cNvPr id="1461" name="Google Shape;1461;p72"/>
            <p:cNvPicPr preferRelativeResize="0"/>
            <p:nvPr/>
          </p:nvPicPr>
          <p:blipFill rotWithShape="1">
            <a:blip r:embed="rId9">
              <a:alphaModFix/>
            </a:blip>
            <a:srcRect/>
            <a:stretch/>
          </p:blipFill>
          <p:spPr>
            <a:xfrm>
              <a:off x="2196782" y="4079557"/>
              <a:ext cx="377825" cy="225107"/>
            </a:xfrm>
            <a:prstGeom prst="rect">
              <a:avLst/>
            </a:prstGeom>
            <a:noFill/>
            <a:ln>
              <a:noFill/>
            </a:ln>
          </p:spPr>
        </p:pic>
        <p:sp>
          <p:nvSpPr>
            <p:cNvPr id="1462" name="Google Shape;1462;p72"/>
            <p:cNvSpPr/>
            <p:nvPr/>
          </p:nvSpPr>
          <p:spPr>
            <a:xfrm>
              <a:off x="5110797" y="3723957"/>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3" name="Google Shape;1463;p72"/>
            <p:cNvSpPr/>
            <p:nvPr/>
          </p:nvSpPr>
          <p:spPr>
            <a:xfrm>
              <a:off x="5170169" y="379888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4" name="Google Shape;1464;p72"/>
            <p:cNvSpPr/>
            <p:nvPr/>
          </p:nvSpPr>
          <p:spPr>
            <a:xfrm>
              <a:off x="5170169" y="400970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65" name="Google Shape;1465;p72"/>
            <p:cNvPicPr preferRelativeResize="0"/>
            <p:nvPr/>
          </p:nvPicPr>
          <p:blipFill rotWithShape="1">
            <a:blip r:embed="rId10">
              <a:alphaModFix/>
            </a:blip>
            <a:srcRect/>
            <a:stretch/>
          </p:blipFill>
          <p:spPr>
            <a:xfrm>
              <a:off x="7549197" y="6167437"/>
              <a:ext cx="3294062" cy="612140"/>
            </a:xfrm>
            <a:prstGeom prst="rect">
              <a:avLst/>
            </a:prstGeom>
            <a:noFill/>
            <a:ln>
              <a:noFill/>
            </a:ln>
          </p:spPr>
        </p:pic>
      </p:grpSp>
      <p:sp>
        <p:nvSpPr>
          <p:cNvPr id="1466" name="Google Shape;1466;p72"/>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A.15	</a:t>
            </a:r>
            <a:r>
              <a:rPr lang="en-US"/>
              <a:t>Περίληψη</a:t>
            </a:r>
            <a:endParaRPr sz="3600"/>
          </a:p>
        </p:txBody>
      </p:sp>
      <p:sp>
        <p:nvSpPr>
          <p:cNvPr id="1467" name="Google Shape;1467;p72"/>
          <p:cNvSpPr txBox="1"/>
          <p:nvPr/>
        </p:nvSpPr>
        <p:spPr>
          <a:xfrm>
            <a:off x="902969" y="6315392"/>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468" name="Google Shape;1468;p72"/>
          <p:cNvSpPr txBox="1"/>
          <p:nvPr/>
        </p:nvSpPr>
        <p:spPr>
          <a:xfrm>
            <a:off x="11127105" y="6315392"/>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72</a:t>
            </a:r>
            <a:endParaRPr sz="700">
              <a:solidFill>
                <a:schemeClr val="dk1"/>
              </a:solidFill>
              <a:latin typeface="Calibri"/>
              <a:ea typeface="Calibri"/>
              <a:cs typeface="Calibri"/>
              <a:sym typeface="Calibri"/>
            </a:endParaRPr>
          </a:p>
        </p:txBody>
      </p:sp>
      <p:sp>
        <p:nvSpPr>
          <p:cNvPr id="1469" name="Google Shape;1469;p72"/>
          <p:cNvSpPr txBox="1"/>
          <p:nvPr/>
        </p:nvSpPr>
        <p:spPr>
          <a:xfrm>
            <a:off x="796290" y="1907539"/>
            <a:ext cx="6142355" cy="3989070"/>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800">
              <a:solidFill>
                <a:schemeClr val="dk1"/>
              </a:solidFill>
              <a:latin typeface="Times New Roman"/>
              <a:ea typeface="Times New Roman"/>
              <a:cs typeface="Times New Roman"/>
              <a:sym typeface="Times New Roman"/>
            </a:endParaRPr>
          </a:p>
          <a:p>
            <a:pPr marL="0" marR="753110" lvl="0" indent="0" algn="ctr" rtl="0">
              <a:lnSpc>
                <a:spcPct val="100000"/>
              </a:lnSpc>
              <a:spcBef>
                <a:spcPts val="675"/>
              </a:spcBef>
              <a:spcAft>
                <a:spcPts val="0"/>
              </a:spcAft>
              <a:buNone/>
            </a:pPr>
            <a:r>
              <a:rPr lang="en-US" sz="800" b="1">
                <a:solidFill>
                  <a:srgbClr val="FFFFFF"/>
                </a:solidFill>
                <a:latin typeface="Calibri"/>
                <a:ea typeface="Calibri"/>
                <a:cs typeface="Calibri"/>
                <a:sym typeface="Calibri"/>
              </a:rPr>
              <a:t>20%</a:t>
            </a: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a:solidFill>
                <a:schemeClr val="dk1"/>
              </a:solidFill>
              <a:latin typeface="Calibri"/>
              <a:ea typeface="Calibri"/>
              <a:cs typeface="Calibri"/>
              <a:sym typeface="Calibri"/>
            </a:endParaRPr>
          </a:p>
          <a:p>
            <a:pPr marL="1433195" marR="0" lvl="0" indent="0" algn="l" rtl="0">
              <a:lnSpc>
                <a:spcPct val="100000"/>
              </a:lnSpc>
              <a:spcBef>
                <a:spcPts val="675"/>
              </a:spcBef>
              <a:spcAft>
                <a:spcPts val="0"/>
              </a:spcAft>
              <a:buNone/>
            </a:pPr>
            <a:r>
              <a:rPr lang="en-US" sz="800" b="1">
                <a:solidFill>
                  <a:srgbClr val="FFFFFF"/>
                </a:solidFill>
                <a:latin typeface="Calibri"/>
                <a:ea typeface="Calibri"/>
                <a:cs typeface="Calibri"/>
                <a:sym typeface="Calibri"/>
              </a:rPr>
              <a:t>80%</a:t>
            </a:r>
            <a:endParaRPr sz="800">
              <a:solidFill>
                <a:schemeClr val="dk1"/>
              </a:solidFill>
              <a:latin typeface="Calibri"/>
              <a:ea typeface="Calibri"/>
              <a:cs typeface="Calibri"/>
              <a:sym typeface="Calibri"/>
            </a:endParaRPr>
          </a:p>
        </p:txBody>
      </p:sp>
      <p:sp>
        <p:nvSpPr>
          <p:cNvPr id="1470" name="Google Shape;1470;p72"/>
          <p:cNvSpPr txBox="1"/>
          <p:nvPr/>
        </p:nvSpPr>
        <p:spPr>
          <a:xfrm>
            <a:off x="5126355" y="3769835"/>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8333"/>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grpSp>
        <p:nvGrpSpPr>
          <p:cNvPr id="1475" name="Google Shape;1475;p73"/>
          <p:cNvGrpSpPr/>
          <p:nvPr/>
        </p:nvGrpSpPr>
        <p:grpSpPr>
          <a:xfrm>
            <a:off x="6893242" y="0"/>
            <a:ext cx="5295265" cy="6858000"/>
            <a:chOff x="6893242" y="0"/>
            <a:chExt cx="5295265" cy="6858000"/>
          </a:xfrm>
        </p:grpSpPr>
        <p:sp>
          <p:nvSpPr>
            <p:cNvPr id="1476" name="Google Shape;1476;p7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7" name="Google Shape;1477;p7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78" name="Google Shape;1478;p73"/>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479" name="Google Shape;1479;p7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480" name="Google Shape;1480;p73"/>
          <p:cNvSpPr txBox="1">
            <a:spLocks noGrp="1"/>
          </p:cNvSpPr>
          <p:nvPr>
            <p:ph type="title"/>
          </p:nvPr>
        </p:nvSpPr>
        <p:spPr>
          <a:xfrm>
            <a:off x="875030" y="861695"/>
            <a:ext cx="4724400" cy="720090"/>
          </a:xfrm>
          <a:prstGeom prst="rect">
            <a:avLst/>
          </a:prstGeom>
          <a:noFill/>
          <a:ln>
            <a:noFill/>
          </a:ln>
        </p:spPr>
        <p:txBody>
          <a:bodyPr spcFirstLastPara="1" wrap="square" lIns="0" tIns="0" rIns="0" bIns="0" anchor="t" anchorCtr="0">
            <a:spAutoFit/>
          </a:bodyPr>
          <a:lstStyle/>
          <a:p>
            <a:pPr marL="12700" lvl="0" indent="0" algn="l" rtl="0">
              <a:lnSpc>
                <a:spcPct val="82083"/>
              </a:lnSpc>
              <a:spcBef>
                <a:spcPts val="0"/>
              </a:spcBef>
              <a:spcAft>
                <a:spcPts val="0"/>
              </a:spcAft>
              <a:buNone/>
            </a:pPr>
            <a:r>
              <a:rPr lang="en-US" sz="3600"/>
              <a:t>A.16	</a:t>
            </a:r>
            <a:r>
              <a:rPr lang="en-US"/>
              <a:t>Διαχείριση περιστατικών</a:t>
            </a:r>
            <a:endParaRPr sz="3600"/>
          </a:p>
          <a:p>
            <a:pPr marL="12700" lvl="0" indent="0" algn="l" rtl="0">
              <a:lnSpc>
                <a:spcPct val="108958"/>
              </a:lnSpc>
              <a:spcBef>
                <a:spcPts val="0"/>
              </a:spcBef>
              <a:spcAft>
                <a:spcPts val="0"/>
              </a:spcAft>
              <a:buNone/>
            </a:pPr>
            <a:r>
              <a:rPr lang="en-US"/>
              <a:t>ασφάλειας πληροφοριών</a:t>
            </a:r>
            <a:endParaRPr/>
          </a:p>
        </p:txBody>
      </p:sp>
      <p:sp>
        <p:nvSpPr>
          <p:cNvPr id="1481" name="Google Shape;1481;p73"/>
          <p:cNvSpPr txBox="1"/>
          <p:nvPr/>
        </p:nvSpPr>
        <p:spPr>
          <a:xfrm>
            <a:off x="902969" y="597852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482" name="Google Shape;1482;p73"/>
          <p:cNvSpPr txBox="1"/>
          <p:nvPr/>
        </p:nvSpPr>
        <p:spPr>
          <a:xfrm>
            <a:off x="11189652" y="597852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73</a:t>
            </a:r>
            <a:endParaRPr sz="700">
              <a:solidFill>
                <a:schemeClr val="dk1"/>
              </a:solidFill>
              <a:latin typeface="Calibri"/>
              <a:ea typeface="Calibri"/>
              <a:cs typeface="Calibri"/>
              <a:sym typeface="Calibri"/>
            </a:endParaRPr>
          </a:p>
        </p:txBody>
      </p:sp>
      <p:sp>
        <p:nvSpPr>
          <p:cNvPr id="1483" name="Google Shape;1483;p73"/>
          <p:cNvSpPr txBox="1"/>
          <p:nvPr/>
        </p:nvSpPr>
        <p:spPr>
          <a:xfrm>
            <a:off x="783590" y="1999615"/>
            <a:ext cx="3552825" cy="56769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Ειδικοί για την υγεία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Α.16.1.2 Αναφορά συμβάντων ασφάλειας πληροφοριών</a:t>
            </a:r>
            <a:endParaRPr sz="105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grpSp>
        <p:nvGrpSpPr>
          <p:cNvPr id="1488" name="Google Shape;1488;p74"/>
          <p:cNvGrpSpPr/>
          <p:nvPr/>
        </p:nvGrpSpPr>
        <p:grpSpPr>
          <a:xfrm>
            <a:off x="6893242" y="0"/>
            <a:ext cx="5295265" cy="6858000"/>
            <a:chOff x="6893242" y="0"/>
            <a:chExt cx="5295265" cy="6858000"/>
          </a:xfrm>
        </p:grpSpPr>
        <p:sp>
          <p:nvSpPr>
            <p:cNvPr id="1489" name="Google Shape;1489;p7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0" name="Google Shape;1490;p7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91" name="Google Shape;1491;p74"/>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492" name="Google Shape;1492;p74"/>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493" name="Google Shape;1493;p74"/>
          <p:cNvSpPr txBox="1">
            <a:spLocks noGrp="1"/>
          </p:cNvSpPr>
          <p:nvPr>
            <p:ph type="title"/>
          </p:nvPr>
        </p:nvSpPr>
        <p:spPr>
          <a:xfrm>
            <a:off x="875030" y="861695"/>
            <a:ext cx="4724400" cy="720090"/>
          </a:xfrm>
          <a:prstGeom prst="rect">
            <a:avLst/>
          </a:prstGeom>
          <a:noFill/>
          <a:ln>
            <a:noFill/>
          </a:ln>
        </p:spPr>
        <p:txBody>
          <a:bodyPr spcFirstLastPara="1" wrap="square" lIns="0" tIns="0" rIns="0" bIns="0" anchor="t" anchorCtr="0">
            <a:spAutoFit/>
          </a:bodyPr>
          <a:lstStyle/>
          <a:p>
            <a:pPr marL="12700" lvl="0" indent="0" algn="l" rtl="0">
              <a:lnSpc>
                <a:spcPct val="82083"/>
              </a:lnSpc>
              <a:spcBef>
                <a:spcPts val="0"/>
              </a:spcBef>
              <a:spcAft>
                <a:spcPts val="0"/>
              </a:spcAft>
              <a:buNone/>
            </a:pPr>
            <a:r>
              <a:rPr lang="en-US" sz="3600"/>
              <a:t>A.16	</a:t>
            </a:r>
            <a:r>
              <a:rPr lang="en-US"/>
              <a:t>Διαχείριση περιστατικών</a:t>
            </a:r>
            <a:endParaRPr sz="3600"/>
          </a:p>
          <a:p>
            <a:pPr marL="12700" lvl="0" indent="0" algn="l" rtl="0">
              <a:lnSpc>
                <a:spcPct val="108958"/>
              </a:lnSpc>
              <a:spcBef>
                <a:spcPts val="0"/>
              </a:spcBef>
              <a:spcAft>
                <a:spcPts val="0"/>
              </a:spcAft>
              <a:buNone/>
            </a:pPr>
            <a:r>
              <a:rPr lang="en-US"/>
              <a:t>ασφάλειας πληροφοριών</a:t>
            </a:r>
            <a:endParaRPr/>
          </a:p>
        </p:txBody>
      </p:sp>
      <p:sp>
        <p:nvSpPr>
          <p:cNvPr id="1494" name="Google Shape;1494;p74"/>
          <p:cNvSpPr txBox="1"/>
          <p:nvPr/>
        </p:nvSpPr>
        <p:spPr>
          <a:xfrm>
            <a:off x="783590" y="1999615"/>
            <a:ext cx="5378450" cy="218376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4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Α.16.1.1 Αρμοδιότητες και διαδικασίες</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Α.16.1.3 Αναφορά αδυναμιών ασφάλειας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000">
              <a:solidFill>
                <a:schemeClr val="dk1"/>
              </a:solidFill>
              <a:latin typeface="Calibri"/>
              <a:ea typeface="Calibri"/>
              <a:cs typeface="Calibri"/>
              <a:sym typeface="Calibri"/>
            </a:endParaRPr>
          </a:p>
          <a:p>
            <a:pPr marL="12700" marR="419100" lvl="0" indent="0" algn="l" rtl="0">
              <a:lnSpc>
                <a:spcPct val="154000"/>
              </a:lnSpc>
              <a:spcBef>
                <a:spcPts val="0"/>
              </a:spcBef>
              <a:spcAft>
                <a:spcPts val="0"/>
              </a:spcAft>
              <a:buNone/>
            </a:pPr>
            <a:r>
              <a:rPr lang="en-US" sz="1050">
                <a:solidFill>
                  <a:schemeClr val="dk1"/>
                </a:solidFill>
                <a:latin typeface="Calibri"/>
                <a:ea typeface="Calibri"/>
                <a:cs typeface="Calibri"/>
                <a:sym typeface="Calibri"/>
              </a:rPr>
              <a:t>Α.16.1.4 Αξιολόγηση και απόφαση σχετικά με την ασφάλεια των πληροφοριών  εκδηλώσεις</a:t>
            </a:r>
            <a:endParaRPr sz="1050">
              <a:solidFill>
                <a:schemeClr val="dk1"/>
              </a:solidFill>
              <a:latin typeface="Calibri"/>
              <a:ea typeface="Calibri"/>
              <a:cs typeface="Calibri"/>
              <a:sym typeface="Calibri"/>
            </a:endParaRPr>
          </a:p>
          <a:p>
            <a:pPr marL="12700" marR="5080" lvl="0" indent="0" algn="l" rtl="0">
              <a:lnSpc>
                <a:spcPct val="173000"/>
              </a:lnSpc>
              <a:spcBef>
                <a:spcPts val="565"/>
              </a:spcBef>
              <a:spcAft>
                <a:spcPts val="0"/>
              </a:spcAft>
              <a:buNone/>
            </a:pPr>
            <a:r>
              <a:rPr lang="en-US" sz="1050">
                <a:solidFill>
                  <a:schemeClr val="dk1"/>
                </a:solidFill>
                <a:latin typeface="Calibri"/>
                <a:ea typeface="Calibri"/>
                <a:cs typeface="Calibri"/>
                <a:sym typeface="Calibri"/>
              </a:rPr>
              <a:t>Α.16.1.5 Αντιμετώπιση περιστατικών ασφάλειας πληροφοριών Α.16.1.6 Μάθηση από  περιστατικά ασφάλειας πληροφοριών Α.16.1.7 Συλλογή αποδεικτικών στοιχείων</a:t>
            </a:r>
            <a:endParaRPr sz="1050">
              <a:solidFill>
                <a:schemeClr val="dk1"/>
              </a:solidFill>
              <a:latin typeface="Calibri"/>
              <a:ea typeface="Calibri"/>
              <a:cs typeface="Calibri"/>
              <a:sym typeface="Calibri"/>
            </a:endParaRPr>
          </a:p>
        </p:txBody>
      </p:sp>
      <p:sp>
        <p:nvSpPr>
          <p:cNvPr id="1495" name="Google Shape;1495;p74"/>
          <p:cNvSpPr txBox="1"/>
          <p:nvPr/>
        </p:nvSpPr>
        <p:spPr>
          <a:xfrm>
            <a:off x="902969" y="516096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496" name="Google Shape;1496;p74"/>
          <p:cNvSpPr txBox="1"/>
          <p:nvPr/>
        </p:nvSpPr>
        <p:spPr>
          <a:xfrm>
            <a:off x="11189652" y="516096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74</a:t>
            </a:r>
            <a:endParaRPr sz="7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grpSp>
        <p:nvGrpSpPr>
          <p:cNvPr id="1501" name="Google Shape;1501;p75"/>
          <p:cNvGrpSpPr/>
          <p:nvPr/>
        </p:nvGrpSpPr>
        <p:grpSpPr>
          <a:xfrm>
            <a:off x="796290" y="0"/>
            <a:ext cx="11392217" cy="6858000"/>
            <a:chOff x="796290" y="0"/>
            <a:chExt cx="11392217" cy="6858000"/>
          </a:xfrm>
        </p:grpSpPr>
        <p:sp>
          <p:nvSpPr>
            <p:cNvPr id="1502" name="Google Shape;1502;p7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3" name="Google Shape;1503;p7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04" name="Google Shape;1504;p75"/>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505" name="Google Shape;1505;p75"/>
            <p:cNvPicPr preferRelativeResize="0"/>
            <p:nvPr/>
          </p:nvPicPr>
          <p:blipFill rotWithShape="1">
            <a:blip r:embed="rId4">
              <a:alphaModFix/>
            </a:blip>
            <a:srcRect/>
            <a:stretch/>
          </p:blipFill>
          <p:spPr>
            <a:xfrm>
              <a:off x="796290" y="1978025"/>
              <a:ext cx="6094730" cy="3800475"/>
            </a:xfrm>
            <a:prstGeom prst="rect">
              <a:avLst/>
            </a:prstGeom>
            <a:noFill/>
            <a:ln>
              <a:noFill/>
            </a:ln>
          </p:spPr>
        </p:pic>
        <p:pic>
          <p:nvPicPr>
            <p:cNvPr id="1506" name="Google Shape;1506;p75"/>
            <p:cNvPicPr preferRelativeResize="0"/>
            <p:nvPr/>
          </p:nvPicPr>
          <p:blipFill rotWithShape="1">
            <a:blip r:embed="rId5">
              <a:alphaModFix/>
            </a:blip>
            <a:srcRect/>
            <a:stretch/>
          </p:blipFill>
          <p:spPr>
            <a:xfrm>
              <a:off x="935672" y="2116772"/>
              <a:ext cx="3987482" cy="3521075"/>
            </a:xfrm>
            <a:prstGeom prst="rect">
              <a:avLst/>
            </a:prstGeom>
            <a:noFill/>
            <a:ln>
              <a:noFill/>
            </a:ln>
          </p:spPr>
        </p:pic>
        <p:pic>
          <p:nvPicPr>
            <p:cNvPr id="1507" name="Google Shape;1507;p75"/>
            <p:cNvPicPr preferRelativeResize="0"/>
            <p:nvPr/>
          </p:nvPicPr>
          <p:blipFill rotWithShape="1">
            <a:blip r:embed="rId6">
              <a:alphaModFix/>
            </a:blip>
            <a:srcRect/>
            <a:stretch/>
          </p:blipFill>
          <p:spPr>
            <a:xfrm>
              <a:off x="3066097" y="2788920"/>
              <a:ext cx="530542" cy="358139"/>
            </a:xfrm>
            <a:prstGeom prst="rect">
              <a:avLst/>
            </a:prstGeom>
            <a:noFill/>
            <a:ln>
              <a:noFill/>
            </a:ln>
          </p:spPr>
        </p:pic>
        <p:pic>
          <p:nvPicPr>
            <p:cNvPr id="1508" name="Google Shape;1508;p75"/>
            <p:cNvPicPr preferRelativeResize="0"/>
            <p:nvPr/>
          </p:nvPicPr>
          <p:blipFill rotWithShape="1">
            <a:blip r:embed="rId7">
              <a:alphaModFix/>
            </a:blip>
            <a:srcRect/>
            <a:stretch/>
          </p:blipFill>
          <p:spPr>
            <a:xfrm>
              <a:off x="3093402" y="2815907"/>
              <a:ext cx="428307" cy="256222"/>
            </a:xfrm>
            <a:prstGeom prst="rect">
              <a:avLst/>
            </a:prstGeom>
            <a:noFill/>
            <a:ln>
              <a:noFill/>
            </a:ln>
          </p:spPr>
        </p:pic>
        <p:pic>
          <p:nvPicPr>
            <p:cNvPr id="1509" name="Google Shape;1509;p75"/>
            <p:cNvPicPr preferRelativeResize="0"/>
            <p:nvPr/>
          </p:nvPicPr>
          <p:blipFill rotWithShape="1">
            <a:blip r:embed="rId6">
              <a:alphaModFix/>
            </a:blip>
            <a:srcRect/>
            <a:stretch/>
          </p:blipFill>
          <p:spPr>
            <a:xfrm>
              <a:off x="2279967" y="4053840"/>
              <a:ext cx="530542" cy="358139"/>
            </a:xfrm>
            <a:prstGeom prst="rect">
              <a:avLst/>
            </a:prstGeom>
            <a:noFill/>
            <a:ln>
              <a:noFill/>
            </a:ln>
          </p:spPr>
        </p:pic>
        <p:pic>
          <p:nvPicPr>
            <p:cNvPr id="1510" name="Google Shape;1510;p75"/>
            <p:cNvPicPr preferRelativeResize="0"/>
            <p:nvPr/>
          </p:nvPicPr>
          <p:blipFill rotWithShape="1">
            <a:blip r:embed="rId8">
              <a:alphaModFix/>
            </a:blip>
            <a:srcRect/>
            <a:stretch/>
          </p:blipFill>
          <p:spPr>
            <a:xfrm>
              <a:off x="2306637" y="4080827"/>
              <a:ext cx="428307" cy="256222"/>
            </a:xfrm>
            <a:prstGeom prst="rect">
              <a:avLst/>
            </a:prstGeom>
            <a:noFill/>
            <a:ln>
              <a:noFill/>
            </a:ln>
          </p:spPr>
        </p:pic>
        <p:sp>
          <p:nvSpPr>
            <p:cNvPr id="1511" name="Google Shape;1511;p75"/>
            <p:cNvSpPr/>
            <p:nvPr/>
          </p:nvSpPr>
          <p:spPr>
            <a:xfrm>
              <a:off x="5063807" y="3667442"/>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2" name="Google Shape;1512;p75"/>
            <p:cNvSpPr/>
            <p:nvPr/>
          </p:nvSpPr>
          <p:spPr>
            <a:xfrm>
              <a:off x="5122862" y="374237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3" name="Google Shape;1513;p75"/>
            <p:cNvSpPr/>
            <p:nvPr/>
          </p:nvSpPr>
          <p:spPr>
            <a:xfrm>
              <a:off x="5122862" y="395319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14" name="Google Shape;1514;p75"/>
            <p:cNvPicPr preferRelativeResize="0"/>
            <p:nvPr/>
          </p:nvPicPr>
          <p:blipFill rotWithShape="1">
            <a:blip r:embed="rId9">
              <a:alphaModFix/>
            </a:blip>
            <a:srcRect/>
            <a:stretch/>
          </p:blipFill>
          <p:spPr>
            <a:xfrm>
              <a:off x="7549197" y="6167437"/>
              <a:ext cx="3294062" cy="612140"/>
            </a:xfrm>
            <a:prstGeom prst="rect">
              <a:avLst/>
            </a:prstGeom>
            <a:noFill/>
            <a:ln>
              <a:noFill/>
            </a:ln>
          </p:spPr>
        </p:pic>
      </p:grpSp>
      <p:sp>
        <p:nvSpPr>
          <p:cNvPr id="1515" name="Google Shape;1515;p75"/>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A.16	</a:t>
            </a:r>
            <a:r>
              <a:rPr lang="en-US"/>
              <a:t>Περίληψη</a:t>
            </a:r>
            <a:endParaRPr sz="3600"/>
          </a:p>
        </p:txBody>
      </p:sp>
      <p:sp>
        <p:nvSpPr>
          <p:cNvPr id="1516" name="Google Shape;1516;p75"/>
          <p:cNvSpPr txBox="1"/>
          <p:nvPr/>
        </p:nvSpPr>
        <p:spPr>
          <a:xfrm>
            <a:off x="902969" y="629253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517" name="Google Shape;1517;p75"/>
          <p:cNvSpPr txBox="1"/>
          <p:nvPr/>
        </p:nvSpPr>
        <p:spPr>
          <a:xfrm>
            <a:off x="11127105" y="629253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75</a:t>
            </a:r>
            <a:endParaRPr sz="700">
              <a:solidFill>
                <a:schemeClr val="dk1"/>
              </a:solidFill>
              <a:latin typeface="Calibri"/>
              <a:ea typeface="Calibri"/>
              <a:cs typeface="Calibri"/>
              <a:sym typeface="Calibri"/>
            </a:endParaRPr>
          </a:p>
        </p:txBody>
      </p:sp>
      <p:sp>
        <p:nvSpPr>
          <p:cNvPr id="1518" name="Google Shape;1518;p75"/>
          <p:cNvSpPr txBox="1"/>
          <p:nvPr/>
        </p:nvSpPr>
        <p:spPr>
          <a:xfrm>
            <a:off x="796290" y="1945322"/>
            <a:ext cx="6094730" cy="3800475"/>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1059815" lvl="0" indent="0" algn="ctr" rtl="0">
              <a:lnSpc>
                <a:spcPct val="100000"/>
              </a:lnSpc>
              <a:spcBef>
                <a:spcPts val="530"/>
              </a:spcBef>
              <a:spcAft>
                <a:spcPts val="0"/>
              </a:spcAft>
              <a:buNone/>
            </a:pPr>
            <a:r>
              <a:rPr lang="en-US" sz="900" b="1">
                <a:solidFill>
                  <a:srgbClr val="FFFFFF"/>
                </a:solidFill>
                <a:latin typeface="Calibri"/>
                <a:ea typeface="Calibri"/>
                <a:cs typeface="Calibri"/>
                <a:sym typeface="Calibri"/>
              </a:rPr>
              <a:t>14%</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541145" marR="0" lvl="0" indent="0" algn="l" rtl="0">
              <a:lnSpc>
                <a:spcPct val="100000"/>
              </a:lnSpc>
              <a:spcBef>
                <a:spcPts val="585"/>
              </a:spcBef>
              <a:spcAft>
                <a:spcPts val="0"/>
              </a:spcAft>
              <a:buNone/>
            </a:pPr>
            <a:r>
              <a:rPr lang="en-US" sz="900" b="1">
                <a:solidFill>
                  <a:srgbClr val="FFFFFF"/>
                </a:solidFill>
                <a:latin typeface="Calibri"/>
                <a:ea typeface="Calibri"/>
                <a:cs typeface="Calibri"/>
                <a:sym typeface="Calibri"/>
              </a:rPr>
              <a:t>86%</a:t>
            </a:r>
            <a:endParaRPr sz="900">
              <a:solidFill>
                <a:schemeClr val="dk1"/>
              </a:solidFill>
              <a:latin typeface="Calibri"/>
              <a:ea typeface="Calibri"/>
              <a:cs typeface="Calibri"/>
              <a:sym typeface="Calibri"/>
            </a:endParaRPr>
          </a:p>
        </p:txBody>
      </p:sp>
      <p:sp>
        <p:nvSpPr>
          <p:cNvPr id="1519" name="Google Shape;1519;p75"/>
          <p:cNvSpPr txBox="1"/>
          <p:nvPr/>
        </p:nvSpPr>
        <p:spPr>
          <a:xfrm>
            <a:off x="5113178" y="3717097"/>
            <a:ext cx="1751330" cy="422275"/>
          </a:xfrm>
          <a:prstGeom prst="rect">
            <a:avLst/>
          </a:prstGeom>
          <a:noFill/>
          <a:ln>
            <a:noFill/>
          </a:ln>
        </p:spPr>
        <p:txBody>
          <a:bodyPr spcFirstLastPara="1" wrap="square" lIns="0" tIns="0" rIns="0" bIns="0" anchor="t" anchorCtr="0">
            <a:spAutoFit/>
          </a:bodyPr>
          <a:lstStyle/>
          <a:p>
            <a:pPr marL="146050" marR="0" lvl="0" indent="0" algn="l" rtl="0">
              <a:lnSpc>
                <a:spcPct val="118333"/>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050"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grpSp>
        <p:nvGrpSpPr>
          <p:cNvPr id="1524" name="Google Shape;1524;p76"/>
          <p:cNvGrpSpPr/>
          <p:nvPr/>
        </p:nvGrpSpPr>
        <p:grpSpPr>
          <a:xfrm>
            <a:off x="6893242" y="0"/>
            <a:ext cx="5295265" cy="6858000"/>
            <a:chOff x="6893242" y="0"/>
            <a:chExt cx="5295265" cy="6858000"/>
          </a:xfrm>
        </p:grpSpPr>
        <p:sp>
          <p:nvSpPr>
            <p:cNvPr id="1525" name="Google Shape;1525;p7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6" name="Google Shape;1526;p7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27" name="Google Shape;1527;p76"/>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528" name="Google Shape;1528;p76"/>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529" name="Google Shape;1529;p76"/>
          <p:cNvSpPr txBox="1">
            <a:spLocks noGrp="1"/>
          </p:cNvSpPr>
          <p:nvPr>
            <p:ph type="title"/>
          </p:nvPr>
        </p:nvSpPr>
        <p:spPr>
          <a:xfrm>
            <a:off x="875030" y="389254"/>
            <a:ext cx="827405" cy="51308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3200"/>
              <a:t>A.17</a:t>
            </a:r>
            <a:endParaRPr sz="3200"/>
          </a:p>
        </p:txBody>
      </p:sp>
      <p:sp>
        <p:nvSpPr>
          <p:cNvPr id="1530" name="Google Shape;1530;p76"/>
          <p:cNvSpPr txBox="1"/>
          <p:nvPr/>
        </p:nvSpPr>
        <p:spPr>
          <a:xfrm>
            <a:off x="1860550" y="528954"/>
            <a:ext cx="5324475" cy="3454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Πτυχές της ασφάλειας των πληροφοριών</a:t>
            </a:r>
            <a:endParaRPr sz="2100">
              <a:solidFill>
                <a:schemeClr val="dk1"/>
              </a:solidFill>
              <a:latin typeface="Calibri"/>
              <a:ea typeface="Calibri"/>
              <a:cs typeface="Calibri"/>
              <a:sym typeface="Calibri"/>
            </a:endParaRPr>
          </a:p>
        </p:txBody>
      </p:sp>
      <p:sp>
        <p:nvSpPr>
          <p:cNvPr id="1531" name="Google Shape;1531;p76"/>
          <p:cNvSpPr txBox="1"/>
          <p:nvPr/>
        </p:nvSpPr>
        <p:spPr>
          <a:xfrm>
            <a:off x="875030" y="834072"/>
            <a:ext cx="5848350" cy="3454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στη διαχείριση της επιχειρησιακής συνέχειας</a:t>
            </a:r>
            <a:endParaRPr sz="2100">
              <a:solidFill>
                <a:schemeClr val="dk1"/>
              </a:solidFill>
              <a:latin typeface="Calibri"/>
              <a:ea typeface="Calibri"/>
              <a:cs typeface="Calibri"/>
              <a:sym typeface="Calibri"/>
            </a:endParaRPr>
          </a:p>
        </p:txBody>
      </p:sp>
      <p:sp>
        <p:nvSpPr>
          <p:cNvPr id="1532" name="Google Shape;1532;p76"/>
          <p:cNvSpPr txBox="1"/>
          <p:nvPr/>
        </p:nvSpPr>
        <p:spPr>
          <a:xfrm>
            <a:off x="783590" y="1607184"/>
            <a:ext cx="4467860" cy="190690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12700" marR="445769" lvl="0" indent="0" algn="l" rtl="0">
              <a:lnSpc>
                <a:spcPct val="210500"/>
              </a:lnSpc>
              <a:spcBef>
                <a:spcPts val="355"/>
              </a:spcBef>
              <a:spcAft>
                <a:spcPts val="0"/>
              </a:spcAft>
              <a:buNone/>
            </a:pPr>
            <a:r>
              <a:rPr lang="en-US" sz="1050">
                <a:solidFill>
                  <a:schemeClr val="dk1"/>
                </a:solidFill>
                <a:latin typeface="Calibri"/>
                <a:ea typeface="Calibri"/>
                <a:cs typeface="Calibri"/>
                <a:sym typeface="Calibri"/>
              </a:rPr>
              <a:t>Α.17.1.1 Σχεδιασμός της  ασφάλειας  των  πληροφοριών  Α.17.1.2 Υλοποίηση της συνεχούς ασφάλειας των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000">
              <a:solidFill>
                <a:schemeClr val="dk1"/>
              </a:solidFill>
              <a:latin typeface="Calibri"/>
              <a:ea typeface="Calibri"/>
              <a:cs typeface="Calibri"/>
              <a:sym typeface="Calibri"/>
            </a:endParaRPr>
          </a:p>
          <a:p>
            <a:pPr marL="12700" marR="5080" lvl="0" indent="0" algn="l" rtl="0">
              <a:lnSpc>
                <a:spcPct val="154000"/>
              </a:lnSpc>
              <a:spcBef>
                <a:spcPts val="5"/>
              </a:spcBef>
              <a:spcAft>
                <a:spcPts val="0"/>
              </a:spcAft>
              <a:buNone/>
            </a:pPr>
            <a:r>
              <a:rPr lang="en-US" sz="1050">
                <a:solidFill>
                  <a:schemeClr val="dk1"/>
                </a:solidFill>
                <a:latin typeface="Calibri"/>
                <a:ea typeface="Calibri"/>
                <a:cs typeface="Calibri"/>
                <a:sym typeface="Calibri"/>
              </a:rPr>
              <a:t>Α.17.1.3 Επαλήθευση, ανασκόπηση και αξιολόγηση των πληροφοριών  συνεχής</a:t>
            </a:r>
            <a:endParaRPr sz="1050">
              <a:solidFill>
                <a:schemeClr val="dk1"/>
              </a:solidFill>
              <a:latin typeface="Calibri"/>
              <a:ea typeface="Calibri"/>
              <a:cs typeface="Calibri"/>
              <a:sym typeface="Calibri"/>
            </a:endParaRPr>
          </a:p>
          <a:p>
            <a:pPr marL="0" marR="0" lvl="0" indent="0" algn="l" rtl="0">
              <a:lnSpc>
                <a:spcPct val="100000"/>
              </a:lnSpc>
              <a:spcBef>
                <a:spcPts val="15"/>
              </a:spcBef>
              <a:spcAft>
                <a:spcPts val="0"/>
              </a:spcAft>
              <a:buNone/>
            </a:pPr>
            <a:endParaRPr sz="12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Α.17.2.1 Διαθεσιμότητα εγκαταστάσεων πληροφοριών</a:t>
            </a:r>
            <a:endParaRPr sz="1050">
              <a:solidFill>
                <a:schemeClr val="dk1"/>
              </a:solidFill>
              <a:latin typeface="Calibri"/>
              <a:ea typeface="Calibri"/>
              <a:cs typeface="Calibri"/>
              <a:sym typeface="Calibri"/>
            </a:endParaRPr>
          </a:p>
        </p:txBody>
      </p:sp>
      <p:sp>
        <p:nvSpPr>
          <p:cNvPr id="1533" name="Google Shape;1533;p76"/>
          <p:cNvSpPr txBox="1"/>
          <p:nvPr/>
        </p:nvSpPr>
        <p:spPr>
          <a:xfrm>
            <a:off x="902969" y="539432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534" name="Google Shape;1534;p76"/>
          <p:cNvSpPr txBox="1"/>
          <p:nvPr/>
        </p:nvSpPr>
        <p:spPr>
          <a:xfrm>
            <a:off x="11189652" y="5394325"/>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76</a:t>
            </a:r>
            <a:endParaRPr sz="70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grpSp>
        <p:nvGrpSpPr>
          <p:cNvPr id="1539" name="Google Shape;1539;p77"/>
          <p:cNvGrpSpPr/>
          <p:nvPr/>
        </p:nvGrpSpPr>
        <p:grpSpPr>
          <a:xfrm>
            <a:off x="796290" y="0"/>
            <a:ext cx="11392534" cy="6858000"/>
            <a:chOff x="796290" y="0"/>
            <a:chExt cx="11392534" cy="6858000"/>
          </a:xfrm>
        </p:grpSpPr>
        <p:sp>
          <p:nvSpPr>
            <p:cNvPr id="1540" name="Google Shape;1540;p77"/>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1" name="Google Shape;1541;p77"/>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42" name="Google Shape;1542;p77"/>
            <p:cNvPicPr preferRelativeResize="0"/>
            <p:nvPr/>
          </p:nvPicPr>
          <p:blipFill rotWithShape="1">
            <a:blip r:embed="rId3">
              <a:alphaModFix/>
            </a:blip>
            <a:srcRect/>
            <a:stretch/>
          </p:blipFill>
          <p:spPr>
            <a:xfrm>
              <a:off x="7903209" y="988694"/>
              <a:ext cx="4285615" cy="4880292"/>
            </a:xfrm>
            <a:prstGeom prst="rect">
              <a:avLst/>
            </a:prstGeom>
            <a:noFill/>
            <a:ln>
              <a:noFill/>
            </a:ln>
          </p:spPr>
        </p:pic>
        <p:pic>
          <p:nvPicPr>
            <p:cNvPr id="1543" name="Google Shape;1543;p77"/>
            <p:cNvPicPr preferRelativeResize="0"/>
            <p:nvPr/>
          </p:nvPicPr>
          <p:blipFill rotWithShape="1">
            <a:blip r:embed="rId4">
              <a:alphaModFix/>
            </a:blip>
            <a:srcRect/>
            <a:stretch/>
          </p:blipFill>
          <p:spPr>
            <a:xfrm>
              <a:off x="796290" y="1987550"/>
              <a:ext cx="6066472" cy="3923029"/>
            </a:xfrm>
            <a:prstGeom prst="rect">
              <a:avLst/>
            </a:prstGeom>
            <a:noFill/>
            <a:ln>
              <a:noFill/>
            </a:ln>
          </p:spPr>
        </p:pic>
        <p:pic>
          <p:nvPicPr>
            <p:cNvPr id="1544" name="Google Shape;1544;p77"/>
            <p:cNvPicPr preferRelativeResize="0"/>
            <p:nvPr/>
          </p:nvPicPr>
          <p:blipFill rotWithShape="1">
            <a:blip r:embed="rId5">
              <a:alphaModFix/>
            </a:blip>
            <a:srcRect/>
            <a:stretch/>
          </p:blipFill>
          <p:spPr>
            <a:xfrm>
              <a:off x="935672" y="2125979"/>
              <a:ext cx="3958590" cy="3642995"/>
            </a:xfrm>
            <a:prstGeom prst="rect">
              <a:avLst/>
            </a:prstGeom>
            <a:noFill/>
            <a:ln>
              <a:noFill/>
            </a:ln>
          </p:spPr>
        </p:pic>
        <p:pic>
          <p:nvPicPr>
            <p:cNvPr id="1545" name="Google Shape;1545;p77"/>
            <p:cNvPicPr preferRelativeResize="0"/>
            <p:nvPr/>
          </p:nvPicPr>
          <p:blipFill rotWithShape="1">
            <a:blip r:embed="rId6">
              <a:alphaModFix/>
            </a:blip>
            <a:srcRect/>
            <a:stretch/>
          </p:blipFill>
          <p:spPr>
            <a:xfrm>
              <a:off x="2625725" y="4181792"/>
              <a:ext cx="629285" cy="358139"/>
            </a:xfrm>
            <a:prstGeom prst="rect">
              <a:avLst/>
            </a:prstGeom>
            <a:noFill/>
            <a:ln>
              <a:noFill/>
            </a:ln>
          </p:spPr>
        </p:pic>
        <p:pic>
          <p:nvPicPr>
            <p:cNvPr id="1546" name="Google Shape;1546;p77"/>
            <p:cNvPicPr preferRelativeResize="0"/>
            <p:nvPr/>
          </p:nvPicPr>
          <p:blipFill rotWithShape="1">
            <a:blip r:embed="rId7">
              <a:alphaModFix/>
            </a:blip>
            <a:srcRect/>
            <a:stretch/>
          </p:blipFill>
          <p:spPr>
            <a:xfrm>
              <a:off x="2652077" y="4208779"/>
              <a:ext cx="527685" cy="256222"/>
            </a:xfrm>
            <a:prstGeom prst="rect">
              <a:avLst/>
            </a:prstGeom>
            <a:noFill/>
            <a:ln>
              <a:noFill/>
            </a:ln>
          </p:spPr>
        </p:pic>
        <p:sp>
          <p:nvSpPr>
            <p:cNvPr id="1547" name="Google Shape;1547;p77"/>
            <p:cNvSpPr/>
            <p:nvPr/>
          </p:nvSpPr>
          <p:spPr>
            <a:xfrm>
              <a:off x="5035549" y="3738245"/>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8" name="Google Shape;1548;p77"/>
            <p:cNvSpPr/>
            <p:nvPr/>
          </p:nvSpPr>
          <p:spPr>
            <a:xfrm>
              <a:off x="5094605" y="381285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9" name="Google Shape;1549;p77"/>
            <p:cNvSpPr/>
            <p:nvPr/>
          </p:nvSpPr>
          <p:spPr>
            <a:xfrm>
              <a:off x="5094605" y="4023995"/>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50" name="Google Shape;1550;p77"/>
            <p:cNvPicPr preferRelativeResize="0"/>
            <p:nvPr/>
          </p:nvPicPr>
          <p:blipFill rotWithShape="1">
            <a:blip r:embed="rId8">
              <a:alphaModFix/>
            </a:blip>
            <a:srcRect/>
            <a:stretch/>
          </p:blipFill>
          <p:spPr>
            <a:xfrm>
              <a:off x="7549515" y="6167437"/>
              <a:ext cx="3294062" cy="612140"/>
            </a:xfrm>
            <a:prstGeom prst="rect">
              <a:avLst/>
            </a:prstGeom>
            <a:noFill/>
            <a:ln>
              <a:noFill/>
            </a:ln>
          </p:spPr>
        </p:pic>
      </p:grpSp>
      <p:sp>
        <p:nvSpPr>
          <p:cNvPr id="1551" name="Google Shape;1551;p77"/>
          <p:cNvSpPr txBox="1">
            <a:spLocks noGrp="1"/>
          </p:cNvSpPr>
          <p:nvPr>
            <p:ph type="title"/>
          </p:nvPr>
        </p:nvSpPr>
        <p:spPr>
          <a:xfrm>
            <a:off x="875030" y="1356359"/>
            <a:ext cx="2549525"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A.17	</a:t>
            </a:r>
            <a:r>
              <a:rPr lang="en-US"/>
              <a:t>Περίληψη</a:t>
            </a:r>
            <a:endParaRPr sz="3600"/>
          </a:p>
        </p:txBody>
      </p:sp>
      <p:sp>
        <p:nvSpPr>
          <p:cNvPr id="1552" name="Google Shape;1552;p77"/>
          <p:cNvSpPr txBox="1"/>
          <p:nvPr/>
        </p:nvSpPr>
        <p:spPr>
          <a:xfrm>
            <a:off x="902969" y="629316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553" name="Google Shape;1553;p77"/>
          <p:cNvSpPr txBox="1"/>
          <p:nvPr/>
        </p:nvSpPr>
        <p:spPr>
          <a:xfrm>
            <a:off x="11127105" y="629316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77</a:t>
            </a:r>
            <a:endParaRPr sz="700">
              <a:solidFill>
                <a:schemeClr val="dk1"/>
              </a:solidFill>
              <a:latin typeface="Calibri"/>
              <a:ea typeface="Calibri"/>
              <a:cs typeface="Calibri"/>
              <a:sym typeface="Calibri"/>
            </a:endParaRPr>
          </a:p>
        </p:txBody>
      </p:sp>
      <p:sp>
        <p:nvSpPr>
          <p:cNvPr id="1554" name="Google Shape;1554;p77"/>
          <p:cNvSpPr txBox="1"/>
          <p:nvPr/>
        </p:nvSpPr>
        <p:spPr>
          <a:xfrm>
            <a:off x="796290" y="1954529"/>
            <a:ext cx="6066790" cy="3923029"/>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40"/>
              </a:spcBef>
              <a:spcAft>
                <a:spcPts val="0"/>
              </a:spcAft>
              <a:buNone/>
            </a:pPr>
            <a:endParaRPr sz="900">
              <a:solidFill>
                <a:schemeClr val="dk1"/>
              </a:solidFill>
              <a:latin typeface="Times New Roman"/>
              <a:ea typeface="Times New Roman"/>
              <a:cs typeface="Times New Roman"/>
              <a:sym typeface="Times New Roman"/>
            </a:endParaRPr>
          </a:p>
          <a:p>
            <a:pPr marL="1886585" marR="0" lvl="0" indent="0" algn="l" rtl="0">
              <a:lnSpc>
                <a:spcPct val="100000"/>
              </a:lnSpc>
              <a:spcBef>
                <a:spcPts val="0"/>
              </a:spcBef>
              <a:spcAft>
                <a:spcPts val="0"/>
              </a:spcAft>
              <a:buNone/>
            </a:pPr>
            <a:r>
              <a:rPr lang="en-US" sz="900" b="1">
                <a:solidFill>
                  <a:srgbClr val="FFFFFF"/>
                </a:solidFill>
                <a:latin typeface="Calibri"/>
                <a:ea typeface="Calibri"/>
                <a:cs typeface="Calibri"/>
                <a:sym typeface="Calibri"/>
              </a:rPr>
              <a:t>100%</a:t>
            </a:r>
            <a:endParaRPr sz="900">
              <a:solidFill>
                <a:schemeClr val="dk1"/>
              </a:solidFill>
              <a:latin typeface="Calibri"/>
              <a:ea typeface="Calibri"/>
              <a:cs typeface="Calibri"/>
              <a:sym typeface="Calibri"/>
            </a:endParaRPr>
          </a:p>
        </p:txBody>
      </p:sp>
      <p:sp>
        <p:nvSpPr>
          <p:cNvPr id="1555" name="Google Shape;1555;p77"/>
          <p:cNvSpPr txBox="1"/>
          <p:nvPr/>
        </p:nvSpPr>
        <p:spPr>
          <a:xfrm>
            <a:off x="5067341" y="3812857"/>
            <a:ext cx="1751330" cy="422275"/>
          </a:xfrm>
          <a:prstGeom prst="rect">
            <a:avLst/>
          </a:prstGeom>
          <a:noFill/>
          <a:ln>
            <a:noFill/>
          </a:ln>
        </p:spPr>
        <p:txBody>
          <a:bodyPr spcFirstLastPara="1" wrap="square" lIns="0" tIns="0" rIns="0" bIns="0" anchor="t" anchorCtr="0">
            <a:spAutoFit/>
          </a:bodyPr>
          <a:lstStyle/>
          <a:p>
            <a:pPr marL="146685" marR="0" lvl="0" indent="0" algn="l" rtl="0">
              <a:lnSpc>
                <a:spcPct val="118333"/>
              </a:lnSpc>
              <a:spcBef>
                <a:spcPts val="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450">
              <a:solidFill>
                <a:schemeClr val="dk1"/>
              </a:solidFill>
              <a:latin typeface="Calibri"/>
              <a:ea typeface="Calibri"/>
              <a:cs typeface="Calibri"/>
              <a:sym typeface="Calibri"/>
            </a:endParaRPr>
          </a:p>
          <a:p>
            <a:pPr marL="146685"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grpSp>
        <p:nvGrpSpPr>
          <p:cNvPr id="1560" name="Google Shape;1560;p78"/>
          <p:cNvGrpSpPr/>
          <p:nvPr/>
        </p:nvGrpSpPr>
        <p:grpSpPr>
          <a:xfrm>
            <a:off x="6893242" y="0"/>
            <a:ext cx="5295265" cy="6858000"/>
            <a:chOff x="6893242" y="0"/>
            <a:chExt cx="5295265" cy="6858000"/>
          </a:xfrm>
        </p:grpSpPr>
        <p:sp>
          <p:nvSpPr>
            <p:cNvPr id="1561" name="Google Shape;1561;p78"/>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2" name="Google Shape;1562;p78"/>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63" name="Google Shape;1563;p78"/>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564" name="Google Shape;1564;p78"/>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565" name="Google Shape;1565;p78"/>
          <p:cNvSpPr txBox="1">
            <a:spLocks noGrp="1"/>
          </p:cNvSpPr>
          <p:nvPr>
            <p:ph type="title"/>
          </p:nvPr>
        </p:nvSpPr>
        <p:spPr>
          <a:xfrm>
            <a:off x="875030" y="1356359"/>
            <a:ext cx="3031490" cy="391160"/>
          </a:xfrm>
          <a:prstGeom prst="rect">
            <a:avLst/>
          </a:prstGeom>
          <a:noFill/>
          <a:ln>
            <a:noFill/>
          </a:ln>
        </p:spPr>
        <p:txBody>
          <a:bodyPr spcFirstLastPara="1" wrap="square" lIns="0" tIns="0" rIns="0" bIns="0" anchor="t" anchorCtr="0">
            <a:spAutoFit/>
          </a:bodyPr>
          <a:lstStyle/>
          <a:p>
            <a:pPr marL="12700" lvl="0" indent="0" algn="l" rtl="0">
              <a:lnSpc>
                <a:spcPct val="85555"/>
              </a:lnSpc>
              <a:spcBef>
                <a:spcPts val="0"/>
              </a:spcBef>
              <a:spcAft>
                <a:spcPts val="0"/>
              </a:spcAft>
              <a:buNone/>
            </a:pPr>
            <a:r>
              <a:rPr lang="en-US" sz="3600"/>
              <a:t>A.18	</a:t>
            </a:r>
            <a:r>
              <a:rPr lang="en-US"/>
              <a:t>Συμμόρφωση</a:t>
            </a:r>
            <a:endParaRPr sz="3600"/>
          </a:p>
        </p:txBody>
      </p:sp>
      <p:sp>
        <p:nvSpPr>
          <p:cNvPr id="1566" name="Google Shape;1566;p78"/>
          <p:cNvSpPr txBox="1"/>
          <p:nvPr/>
        </p:nvSpPr>
        <p:spPr>
          <a:xfrm>
            <a:off x="783590" y="2164715"/>
            <a:ext cx="5598795" cy="289496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b="1">
                <a:solidFill>
                  <a:schemeClr val="dk1"/>
                </a:solidFill>
                <a:latin typeface="Calibri"/>
                <a:ea typeface="Calibri"/>
                <a:cs typeface="Calibri"/>
                <a:sym typeface="Calibri"/>
              </a:rPr>
              <a:t>Μη υγειονομικοί έλεγχοι</a:t>
            </a:r>
            <a:endParaRPr sz="1050">
              <a:solidFill>
                <a:schemeClr val="dk1"/>
              </a:solidFill>
              <a:latin typeface="Calibri"/>
              <a:ea typeface="Calibri"/>
              <a:cs typeface="Calibri"/>
              <a:sym typeface="Calibri"/>
            </a:endParaRPr>
          </a:p>
          <a:p>
            <a:pPr marL="12700" marR="537845" lvl="0" indent="0" algn="l" rtl="0">
              <a:lnSpc>
                <a:spcPct val="197400"/>
              </a:lnSpc>
              <a:spcBef>
                <a:spcPts val="390"/>
              </a:spcBef>
              <a:spcAft>
                <a:spcPts val="0"/>
              </a:spcAft>
              <a:buNone/>
            </a:pPr>
            <a:r>
              <a:rPr lang="en-US" sz="1050">
                <a:solidFill>
                  <a:schemeClr val="dk1"/>
                </a:solidFill>
                <a:latin typeface="Calibri"/>
                <a:ea typeface="Calibri"/>
                <a:cs typeface="Calibri"/>
                <a:sym typeface="Calibri"/>
              </a:rPr>
              <a:t>Α.18.1.1 Προσδιορισμός της εφαρμοσιμότητας και των συμβατικών απαιτήσεων  Α.18.1.2 Δικαιώματα πνευματικής ιδιοκτησίας</a:t>
            </a:r>
            <a:endParaRPr sz="1050">
              <a:solidFill>
                <a:schemeClr val="dk1"/>
              </a:solidFill>
              <a:latin typeface="Calibri"/>
              <a:ea typeface="Calibri"/>
              <a:cs typeface="Calibri"/>
              <a:sym typeface="Calibri"/>
            </a:endParaRPr>
          </a:p>
          <a:p>
            <a:pPr marL="0" marR="0" lvl="0" indent="0" algn="l" rtl="0">
              <a:lnSpc>
                <a:spcPct val="100000"/>
              </a:lnSpc>
              <a:spcBef>
                <a:spcPts val="40"/>
              </a:spcBef>
              <a:spcAft>
                <a:spcPts val="0"/>
              </a:spcAft>
              <a:buNone/>
            </a:pPr>
            <a:endParaRPr sz="9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Α.18.1.3 Προστασία των καταγραφών</a:t>
            </a:r>
            <a:endParaRPr sz="1050">
              <a:solidFill>
                <a:schemeClr val="dk1"/>
              </a:solidFill>
              <a:latin typeface="Calibri"/>
              <a:ea typeface="Calibri"/>
              <a:cs typeface="Calibri"/>
              <a:sym typeface="Calibri"/>
            </a:endParaRPr>
          </a:p>
          <a:p>
            <a:pPr marL="0" marR="0" lvl="0" indent="0" algn="l" rtl="0">
              <a:lnSpc>
                <a:spcPct val="100000"/>
              </a:lnSpc>
              <a:spcBef>
                <a:spcPts val="55"/>
              </a:spcBef>
              <a:spcAft>
                <a:spcPts val="0"/>
              </a:spcAft>
              <a:buNone/>
            </a:pPr>
            <a:endParaRPr sz="1100">
              <a:solidFill>
                <a:schemeClr val="dk1"/>
              </a:solidFill>
              <a:latin typeface="Calibri"/>
              <a:ea typeface="Calibri"/>
              <a:cs typeface="Calibri"/>
              <a:sym typeface="Calibri"/>
            </a:endParaRPr>
          </a:p>
          <a:p>
            <a:pPr marL="12700" marR="5080" lvl="0" indent="0" algn="l" rtl="0">
              <a:lnSpc>
                <a:spcPct val="107619"/>
              </a:lnSpc>
              <a:spcBef>
                <a:spcPts val="0"/>
              </a:spcBef>
              <a:spcAft>
                <a:spcPts val="0"/>
              </a:spcAft>
              <a:buNone/>
            </a:pPr>
            <a:r>
              <a:rPr lang="en-US" sz="1050">
                <a:solidFill>
                  <a:schemeClr val="dk1"/>
                </a:solidFill>
                <a:latin typeface="Calibri"/>
                <a:ea typeface="Calibri"/>
                <a:cs typeface="Calibri"/>
                <a:sym typeface="Calibri"/>
              </a:rPr>
              <a:t>Α.18.1.4 Προστασία της ιδιωτικής ζωής και των προσωπικών πληροφοριών που μπορούν  να ταυτοποιηθούν</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95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Α.18.1.5 Ρύθμιση των κρυπτογραφικών</a:t>
            </a:r>
            <a:endParaRPr sz="1050">
              <a:solidFill>
                <a:schemeClr val="dk1"/>
              </a:solidFill>
              <a:latin typeface="Calibri"/>
              <a:ea typeface="Calibri"/>
              <a:cs typeface="Calibri"/>
              <a:sym typeface="Calibri"/>
            </a:endParaRPr>
          </a:p>
          <a:p>
            <a:pPr marL="12700" marR="1301115" lvl="0" indent="0" algn="l" rtl="0">
              <a:lnSpc>
                <a:spcPct val="195000"/>
              </a:lnSpc>
              <a:spcBef>
                <a:spcPts val="5"/>
              </a:spcBef>
              <a:spcAft>
                <a:spcPts val="0"/>
              </a:spcAft>
              <a:buNone/>
            </a:pPr>
            <a:r>
              <a:rPr lang="en-US" sz="1050">
                <a:solidFill>
                  <a:schemeClr val="dk1"/>
                </a:solidFill>
                <a:latin typeface="Calibri"/>
                <a:ea typeface="Calibri"/>
                <a:cs typeface="Calibri"/>
                <a:sym typeface="Calibri"/>
              </a:rPr>
              <a:t>Α.18.2.1 Ανεξάρτητη επανεξέταση της ασφάλειας των πληροφοριών  Α.18.2.2 Συμμόρφωση με τις πολιτικές και τα πρότυπα ασφαλείας  Α.18.2.3 Έλεγχος τεχνικής συμμόρφωσης</a:t>
            </a:r>
            <a:endParaRPr sz="1050">
              <a:solidFill>
                <a:schemeClr val="dk1"/>
              </a:solidFill>
              <a:latin typeface="Calibri"/>
              <a:ea typeface="Calibri"/>
              <a:cs typeface="Calibri"/>
              <a:sym typeface="Calibri"/>
            </a:endParaRPr>
          </a:p>
        </p:txBody>
      </p:sp>
      <p:sp>
        <p:nvSpPr>
          <p:cNvPr id="1567" name="Google Shape;1567;p78"/>
          <p:cNvSpPr txBox="1"/>
          <p:nvPr/>
        </p:nvSpPr>
        <p:spPr>
          <a:xfrm>
            <a:off x="902969" y="525240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568" name="Google Shape;1568;p78"/>
          <p:cNvSpPr txBox="1"/>
          <p:nvPr/>
        </p:nvSpPr>
        <p:spPr>
          <a:xfrm>
            <a:off x="11189652" y="525240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78</a:t>
            </a:r>
            <a:endParaRPr sz="700">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grpSp>
        <p:nvGrpSpPr>
          <p:cNvPr id="1573" name="Google Shape;1573;p79"/>
          <p:cNvGrpSpPr/>
          <p:nvPr/>
        </p:nvGrpSpPr>
        <p:grpSpPr>
          <a:xfrm>
            <a:off x="796290" y="0"/>
            <a:ext cx="11392534" cy="6858000"/>
            <a:chOff x="796290" y="0"/>
            <a:chExt cx="11392534" cy="6858000"/>
          </a:xfrm>
        </p:grpSpPr>
        <p:sp>
          <p:nvSpPr>
            <p:cNvPr id="1574" name="Google Shape;1574;p79"/>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5" name="Google Shape;1575;p79"/>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76" name="Google Shape;1576;p79"/>
            <p:cNvPicPr preferRelativeResize="0"/>
            <p:nvPr/>
          </p:nvPicPr>
          <p:blipFill rotWithShape="1">
            <a:blip r:embed="rId3">
              <a:alphaModFix/>
            </a:blip>
            <a:srcRect/>
            <a:stretch/>
          </p:blipFill>
          <p:spPr>
            <a:xfrm>
              <a:off x="7903209" y="988694"/>
              <a:ext cx="4285615" cy="4880292"/>
            </a:xfrm>
            <a:prstGeom prst="rect">
              <a:avLst/>
            </a:prstGeom>
            <a:noFill/>
            <a:ln>
              <a:noFill/>
            </a:ln>
          </p:spPr>
        </p:pic>
        <p:pic>
          <p:nvPicPr>
            <p:cNvPr id="1577" name="Google Shape;1577;p79"/>
            <p:cNvPicPr preferRelativeResize="0"/>
            <p:nvPr/>
          </p:nvPicPr>
          <p:blipFill rotWithShape="1">
            <a:blip r:embed="rId4">
              <a:alphaModFix/>
            </a:blip>
            <a:srcRect/>
            <a:stretch/>
          </p:blipFill>
          <p:spPr>
            <a:xfrm>
              <a:off x="796290" y="1959292"/>
              <a:ext cx="6104255" cy="4129404"/>
            </a:xfrm>
            <a:prstGeom prst="rect">
              <a:avLst/>
            </a:prstGeom>
            <a:noFill/>
            <a:ln>
              <a:noFill/>
            </a:ln>
          </p:spPr>
        </p:pic>
        <p:pic>
          <p:nvPicPr>
            <p:cNvPr id="1578" name="Google Shape;1578;p79"/>
            <p:cNvPicPr preferRelativeResize="0"/>
            <p:nvPr/>
          </p:nvPicPr>
          <p:blipFill rotWithShape="1">
            <a:blip r:embed="rId5">
              <a:alphaModFix/>
            </a:blip>
            <a:srcRect/>
            <a:stretch/>
          </p:blipFill>
          <p:spPr>
            <a:xfrm>
              <a:off x="935672" y="2098675"/>
              <a:ext cx="3996690" cy="3848735"/>
            </a:xfrm>
            <a:prstGeom prst="rect">
              <a:avLst/>
            </a:prstGeom>
            <a:noFill/>
            <a:ln>
              <a:noFill/>
            </a:ln>
          </p:spPr>
        </p:pic>
        <p:pic>
          <p:nvPicPr>
            <p:cNvPr id="1579" name="Google Shape;1579;p79"/>
            <p:cNvPicPr preferRelativeResize="0"/>
            <p:nvPr/>
          </p:nvPicPr>
          <p:blipFill rotWithShape="1">
            <a:blip r:embed="rId6">
              <a:alphaModFix/>
            </a:blip>
            <a:srcRect/>
            <a:stretch/>
          </p:blipFill>
          <p:spPr>
            <a:xfrm>
              <a:off x="2644140" y="4259579"/>
              <a:ext cx="630872" cy="358139"/>
            </a:xfrm>
            <a:prstGeom prst="rect">
              <a:avLst/>
            </a:prstGeom>
            <a:noFill/>
            <a:ln>
              <a:noFill/>
            </a:ln>
          </p:spPr>
        </p:pic>
        <p:pic>
          <p:nvPicPr>
            <p:cNvPr id="1580" name="Google Shape;1580;p79"/>
            <p:cNvPicPr preferRelativeResize="0"/>
            <p:nvPr/>
          </p:nvPicPr>
          <p:blipFill rotWithShape="1">
            <a:blip r:embed="rId7">
              <a:alphaModFix/>
            </a:blip>
            <a:srcRect/>
            <a:stretch/>
          </p:blipFill>
          <p:spPr>
            <a:xfrm>
              <a:off x="2670810" y="4286250"/>
              <a:ext cx="527685" cy="256222"/>
            </a:xfrm>
            <a:prstGeom prst="rect">
              <a:avLst/>
            </a:prstGeom>
            <a:noFill/>
            <a:ln>
              <a:noFill/>
            </a:ln>
          </p:spPr>
        </p:pic>
        <p:sp>
          <p:nvSpPr>
            <p:cNvPr id="1581" name="Google Shape;1581;p79"/>
            <p:cNvSpPr/>
            <p:nvPr/>
          </p:nvSpPr>
          <p:spPr>
            <a:xfrm>
              <a:off x="5073332" y="3812857"/>
              <a:ext cx="1751330" cy="422275"/>
            </a:xfrm>
            <a:custGeom>
              <a:avLst/>
              <a:gdLst/>
              <a:ahLst/>
              <a:cxnLst/>
              <a:rect l="l" t="t" r="r" b="b"/>
              <a:pathLst>
                <a:path w="1751329" h="422275" extrusionOk="0">
                  <a:moveTo>
                    <a:pt x="1751012" y="0"/>
                  </a:moveTo>
                  <a:lnTo>
                    <a:pt x="0" y="0"/>
                  </a:lnTo>
                  <a:lnTo>
                    <a:pt x="0" y="421957"/>
                  </a:lnTo>
                  <a:lnTo>
                    <a:pt x="1751012" y="421957"/>
                  </a:lnTo>
                  <a:lnTo>
                    <a:pt x="1751012"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2" name="Google Shape;1582;p79"/>
            <p:cNvSpPr/>
            <p:nvPr/>
          </p:nvSpPr>
          <p:spPr>
            <a:xfrm>
              <a:off x="5132387" y="388778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3" name="Google Shape;1583;p79"/>
            <p:cNvSpPr/>
            <p:nvPr/>
          </p:nvSpPr>
          <p:spPr>
            <a:xfrm>
              <a:off x="5132387" y="4098925"/>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84" name="Google Shape;1584;p79"/>
            <p:cNvPicPr preferRelativeResize="0"/>
            <p:nvPr/>
          </p:nvPicPr>
          <p:blipFill rotWithShape="1">
            <a:blip r:embed="rId8">
              <a:alphaModFix/>
            </a:blip>
            <a:srcRect/>
            <a:stretch/>
          </p:blipFill>
          <p:spPr>
            <a:xfrm>
              <a:off x="7549515" y="6167437"/>
              <a:ext cx="3294062" cy="612140"/>
            </a:xfrm>
            <a:prstGeom prst="rect">
              <a:avLst/>
            </a:prstGeom>
            <a:noFill/>
            <a:ln>
              <a:noFill/>
            </a:ln>
          </p:spPr>
        </p:pic>
      </p:grpSp>
      <p:sp>
        <p:nvSpPr>
          <p:cNvPr id="1585" name="Google Shape;1585;p79"/>
          <p:cNvSpPr txBox="1">
            <a:spLocks noGrp="1"/>
          </p:cNvSpPr>
          <p:nvPr>
            <p:ph type="title"/>
          </p:nvPr>
        </p:nvSpPr>
        <p:spPr>
          <a:xfrm>
            <a:off x="875030" y="1214120"/>
            <a:ext cx="2602865" cy="39116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a:t>A.18 Συμμόρφωση</a:t>
            </a:r>
            <a:endParaRPr/>
          </a:p>
        </p:txBody>
      </p:sp>
      <p:sp>
        <p:nvSpPr>
          <p:cNvPr id="1586" name="Google Shape;1586;p79"/>
          <p:cNvSpPr txBox="1"/>
          <p:nvPr/>
        </p:nvSpPr>
        <p:spPr>
          <a:xfrm>
            <a:off x="902969" y="614965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587" name="Google Shape;1587;p79"/>
          <p:cNvSpPr txBox="1"/>
          <p:nvPr/>
        </p:nvSpPr>
        <p:spPr>
          <a:xfrm>
            <a:off x="11127105" y="614965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79</a:t>
            </a:r>
            <a:endParaRPr sz="700">
              <a:solidFill>
                <a:schemeClr val="dk1"/>
              </a:solidFill>
              <a:latin typeface="Calibri"/>
              <a:ea typeface="Calibri"/>
              <a:cs typeface="Calibri"/>
              <a:sym typeface="Calibri"/>
            </a:endParaRPr>
          </a:p>
        </p:txBody>
      </p:sp>
      <p:sp>
        <p:nvSpPr>
          <p:cNvPr id="1588" name="Google Shape;1588;p79"/>
          <p:cNvSpPr txBox="1"/>
          <p:nvPr/>
        </p:nvSpPr>
        <p:spPr>
          <a:xfrm>
            <a:off x="796290" y="1784032"/>
            <a:ext cx="6104255" cy="4129404"/>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600">
              <a:solidFill>
                <a:schemeClr val="dk1"/>
              </a:solidFill>
              <a:latin typeface="Times New Roman"/>
              <a:ea typeface="Times New Roman"/>
              <a:cs typeface="Times New Roman"/>
              <a:sym typeface="Times New Roman"/>
            </a:endParaRPr>
          </a:p>
          <a:p>
            <a:pPr marL="0" marR="652145" lvl="0" indent="0" algn="r" rtl="0">
              <a:lnSpc>
                <a:spcPct val="100000"/>
              </a:lnSpc>
              <a:spcBef>
                <a:spcPts val="350"/>
              </a:spcBef>
              <a:spcAft>
                <a:spcPts val="0"/>
              </a:spcAft>
              <a:buNone/>
            </a:pPr>
            <a:r>
              <a:rPr lang="en-US" sz="600">
                <a:solidFill>
                  <a:srgbClr val="3F3F3F"/>
                </a:solidFill>
                <a:latin typeface="Calibri"/>
                <a:ea typeface="Calibri"/>
                <a:cs typeface="Calibri"/>
                <a:sym typeface="Calibri"/>
              </a:rPr>
              <a:t>Ειδικοί για την υγεία έλεγχοι</a:t>
            </a: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6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550">
              <a:solidFill>
                <a:schemeClr val="dk1"/>
              </a:solidFill>
              <a:latin typeface="Calibri"/>
              <a:ea typeface="Calibri"/>
              <a:cs typeface="Calibri"/>
              <a:sym typeface="Calibri"/>
            </a:endParaRPr>
          </a:p>
          <a:p>
            <a:pPr marL="1905635" marR="0" lvl="0" indent="0" algn="l" rtl="0">
              <a:lnSpc>
                <a:spcPct val="100000"/>
              </a:lnSpc>
              <a:spcBef>
                <a:spcPts val="0"/>
              </a:spcBef>
              <a:spcAft>
                <a:spcPts val="0"/>
              </a:spcAft>
              <a:buNone/>
            </a:pPr>
            <a:r>
              <a:rPr lang="en-US" sz="900" b="1">
                <a:solidFill>
                  <a:srgbClr val="FFFFFF"/>
                </a:solidFill>
                <a:latin typeface="Calibri"/>
                <a:ea typeface="Calibri"/>
                <a:cs typeface="Calibri"/>
                <a:sym typeface="Calibri"/>
              </a:rPr>
              <a:t>100%</a:t>
            </a:r>
            <a:endParaRPr sz="900">
              <a:solidFill>
                <a:schemeClr val="dk1"/>
              </a:solidFill>
              <a:latin typeface="Calibri"/>
              <a:ea typeface="Calibri"/>
              <a:cs typeface="Calibri"/>
              <a:sym typeface="Calibri"/>
            </a:endParaRPr>
          </a:p>
        </p:txBody>
      </p:sp>
      <p:sp>
        <p:nvSpPr>
          <p:cNvPr id="1589" name="Google Shape;1589;p79"/>
          <p:cNvSpPr txBox="1"/>
          <p:nvPr/>
        </p:nvSpPr>
        <p:spPr>
          <a:xfrm>
            <a:off x="5157292" y="4040982"/>
            <a:ext cx="1751330" cy="422275"/>
          </a:xfrm>
          <a:prstGeom prst="rect">
            <a:avLst/>
          </a:prstGeom>
          <a:noFill/>
          <a:ln>
            <a:noFill/>
          </a:ln>
        </p:spPr>
        <p:txBody>
          <a:bodyPr spcFirstLastPara="1" wrap="square" lIns="0" tIns="20950" rIns="0" bIns="0" anchor="t" anchorCtr="0">
            <a:spAutoFit/>
          </a:bodyPr>
          <a:lstStyle/>
          <a:p>
            <a:pPr marL="146050" marR="0" lvl="0" indent="0" algn="l" rtl="0">
              <a:lnSpc>
                <a:spcPct val="100000"/>
              </a:lnSpc>
              <a:spcBef>
                <a:spcPts val="0"/>
              </a:spcBef>
              <a:spcAft>
                <a:spcPts val="0"/>
              </a:spcAft>
              <a:buNone/>
            </a:pPr>
            <a:r>
              <a:rPr lang="en-US" sz="600">
                <a:solidFill>
                  <a:srgbClr val="3F3F3F"/>
                </a:solidFill>
                <a:latin typeface="Calibri"/>
                <a:ea typeface="Calibri"/>
                <a:cs typeface="Calibri"/>
                <a:sym typeface="Calibri"/>
              </a:rPr>
              <a:t>Μη υγειονομικοί έλεγχοι</a:t>
            </a:r>
            <a:endParaRPr sz="6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8"/>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8"/>
          <p:cNvSpPr txBox="1"/>
          <p:nvPr/>
        </p:nvSpPr>
        <p:spPr>
          <a:xfrm>
            <a:off x="6587490" y="232409"/>
            <a:ext cx="1261110" cy="38215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Times New Roman"/>
                <a:ea typeface="Times New Roman"/>
                <a:cs typeface="Times New Roman"/>
                <a:sym typeface="Times New Roman"/>
              </a:rPr>
              <a:t>ΠΟΙΟΣ</a:t>
            </a:r>
            <a:endParaRPr sz="2400">
              <a:solidFill>
                <a:schemeClr val="dk1"/>
              </a:solidFill>
              <a:latin typeface="Times New Roman"/>
              <a:ea typeface="Times New Roman"/>
              <a:cs typeface="Times New Roman"/>
              <a:sym typeface="Times New Roman"/>
            </a:endParaRPr>
          </a:p>
        </p:txBody>
      </p:sp>
      <p:sp>
        <p:nvSpPr>
          <p:cNvPr id="281" name="Google Shape;281;p8"/>
          <p:cNvSpPr txBox="1">
            <a:spLocks noGrp="1"/>
          </p:cNvSpPr>
          <p:nvPr>
            <p:ph type="title"/>
          </p:nvPr>
        </p:nvSpPr>
        <p:spPr>
          <a:xfrm>
            <a:off x="6577330" y="962342"/>
            <a:ext cx="2795270" cy="2692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Χατζοπούλου Αργυρώ Ηρώ</a:t>
            </a:r>
            <a:endParaRPr sz="1600">
              <a:latin typeface="Calibri"/>
              <a:ea typeface="Calibri"/>
              <a:cs typeface="Calibri"/>
              <a:sym typeface="Calibri"/>
            </a:endParaRPr>
          </a:p>
        </p:txBody>
      </p:sp>
      <p:sp>
        <p:nvSpPr>
          <p:cNvPr id="282" name="Google Shape;282;p8"/>
          <p:cNvSpPr txBox="1"/>
          <p:nvPr/>
        </p:nvSpPr>
        <p:spPr>
          <a:xfrm>
            <a:off x="6577330" y="1650047"/>
            <a:ext cx="5005070" cy="1132205"/>
          </a:xfrm>
          <a:prstGeom prst="rect">
            <a:avLst/>
          </a:prstGeom>
          <a:noFill/>
          <a:ln>
            <a:noFill/>
          </a:ln>
        </p:spPr>
        <p:txBody>
          <a:bodyPr spcFirstLastPara="1" wrap="square" lIns="0" tIns="28575" rIns="0" bIns="0" anchor="t" anchorCtr="0">
            <a:spAutoFit/>
          </a:bodyPr>
          <a:lstStyle/>
          <a:p>
            <a:pPr marL="12700" marR="5080" lvl="0" indent="0" algn="l" rtl="0">
              <a:lnSpc>
                <a:spcPct val="107666"/>
              </a:lnSpc>
              <a:spcBef>
                <a:spcPts val="0"/>
              </a:spcBef>
              <a:spcAft>
                <a:spcPts val="0"/>
              </a:spcAft>
              <a:buNone/>
            </a:pPr>
            <a:r>
              <a:rPr lang="en-US" sz="900">
                <a:solidFill>
                  <a:srgbClr val="FFFFFF"/>
                </a:solidFill>
                <a:latin typeface="Calibri"/>
                <a:ea typeface="Calibri"/>
                <a:cs typeface="Calibri"/>
                <a:sym typeface="Calibri"/>
              </a:rPr>
              <a:t>Έμπειρος επικεφαλής ελεγκτής και εκπαιδευτής με αποδεδειγμένο ιστορικό εργασίας στον  κλάδο των υπηρεσιών. Ικανός σε όλους τους τύπους ελέγχων ασφαλείας,  συμπεριλαμβανομένων των ISO 27001, των πληροφοριακών συστημάτων, της διαχείρισης  υπηρεσιών πληροφορικής, του απορρήτου, της ποιότητας και της επιχειρησιακής συνέχειας.</a:t>
            </a:r>
            <a:endParaRPr sz="9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900">
              <a:solidFill>
                <a:schemeClr val="dk1"/>
              </a:solidFill>
              <a:latin typeface="Calibri"/>
              <a:ea typeface="Calibri"/>
              <a:cs typeface="Calibri"/>
              <a:sym typeface="Calibri"/>
            </a:endParaRPr>
          </a:p>
          <a:p>
            <a:pPr marL="12700" marR="6350" lvl="0" indent="0" algn="l" rtl="0">
              <a:lnSpc>
                <a:spcPct val="106666"/>
              </a:lnSpc>
              <a:spcBef>
                <a:spcPts val="730"/>
              </a:spcBef>
              <a:spcAft>
                <a:spcPts val="0"/>
              </a:spcAft>
              <a:buNone/>
            </a:pPr>
            <a:r>
              <a:rPr lang="en-US" sz="900">
                <a:solidFill>
                  <a:srgbClr val="FFFFFF"/>
                </a:solidFill>
                <a:latin typeface="Calibri"/>
                <a:ea typeface="Calibri"/>
                <a:cs typeface="Calibri"/>
                <a:sym typeface="Calibri"/>
              </a:rPr>
              <a:t>Άτομο με ισχυρές επικοινωνιακές και διοικητικές δεξιότητες που έχουν αποκτήσει με τη  διενέργεια περισσότερων από 1500 ελέγχων ασφαλείας, την παροχή περισσότερων από 500  μαθημάτων κατάρτισης και τη διαχείριση σε εθνικό ή διεθνές επίπεδο.</a:t>
            </a:r>
            <a:endParaRPr sz="900">
              <a:solidFill>
                <a:schemeClr val="dk1"/>
              </a:solidFill>
              <a:latin typeface="Calibri"/>
              <a:ea typeface="Calibri"/>
              <a:cs typeface="Calibri"/>
              <a:sym typeface="Calibri"/>
            </a:endParaRPr>
          </a:p>
        </p:txBody>
      </p:sp>
      <p:sp>
        <p:nvSpPr>
          <p:cNvPr id="283" name="Google Shape;283;p8"/>
          <p:cNvSpPr txBox="1"/>
          <p:nvPr/>
        </p:nvSpPr>
        <p:spPr>
          <a:xfrm>
            <a:off x="6969125" y="3237865"/>
            <a:ext cx="3681729" cy="1189990"/>
          </a:xfrm>
          <a:prstGeom prst="rect">
            <a:avLst/>
          </a:prstGeom>
          <a:noFill/>
          <a:ln>
            <a:noFill/>
          </a:ln>
        </p:spPr>
        <p:txBody>
          <a:bodyPr spcFirstLastPara="1" wrap="square" lIns="0" tIns="27925" rIns="0" bIns="0" anchor="t" anchorCtr="0">
            <a:spAutoFit/>
          </a:bodyPr>
          <a:lstStyle/>
          <a:p>
            <a:pPr marL="66675" marR="178435" lvl="0" indent="363855" algn="l" rtl="0">
              <a:lnSpc>
                <a:spcPct val="108571"/>
              </a:lnSpc>
              <a:spcBef>
                <a:spcPts val="0"/>
              </a:spcBef>
              <a:spcAft>
                <a:spcPts val="0"/>
              </a:spcAft>
              <a:buNone/>
            </a:pPr>
            <a:r>
              <a:rPr lang="en-US" sz="1400">
                <a:solidFill>
                  <a:srgbClr val="FFB800"/>
                </a:solidFill>
                <a:latin typeface="Courier New"/>
                <a:ea typeface="Courier New"/>
                <a:cs typeface="Courier New"/>
                <a:sym typeface="Courier New"/>
              </a:rPr>
              <a:t>o	</a:t>
            </a:r>
            <a:r>
              <a:rPr lang="en-US" sz="900">
                <a:solidFill>
                  <a:srgbClr val="FFFFFF"/>
                </a:solidFill>
                <a:latin typeface="Calibri"/>
                <a:ea typeface="Calibri"/>
                <a:cs typeface="Calibri"/>
                <a:sym typeface="Calibri"/>
              </a:rPr>
              <a:t>Μέλος του CEN/CLC/JTC 13 "Cybersecurity &amp; Data  Προστασία"</a:t>
            </a:r>
            <a:endParaRPr sz="900">
              <a:solidFill>
                <a:schemeClr val="dk1"/>
              </a:solidFill>
              <a:latin typeface="Calibri"/>
              <a:ea typeface="Calibri"/>
              <a:cs typeface="Calibri"/>
              <a:sym typeface="Calibri"/>
            </a:endParaRPr>
          </a:p>
          <a:p>
            <a:pPr marL="12700" marR="5080" lvl="0" indent="606425" algn="l" rtl="0">
              <a:lnSpc>
                <a:spcPct val="107142"/>
              </a:lnSpc>
              <a:spcBef>
                <a:spcPts val="25"/>
              </a:spcBef>
              <a:spcAft>
                <a:spcPts val="0"/>
              </a:spcAft>
              <a:buNone/>
            </a:pPr>
            <a:r>
              <a:rPr lang="en-US" sz="1400">
                <a:solidFill>
                  <a:srgbClr val="FFB800"/>
                </a:solidFill>
                <a:latin typeface="Courier New"/>
                <a:ea typeface="Courier New"/>
                <a:cs typeface="Courier New"/>
                <a:sym typeface="Courier New"/>
              </a:rPr>
              <a:t>o	</a:t>
            </a:r>
            <a:r>
              <a:rPr lang="en-US" sz="900">
                <a:solidFill>
                  <a:srgbClr val="FFFFFF"/>
                </a:solidFill>
                <a:latin typeface="Calibri"/>
                <a:ea typeface="Calibri"/>
                <a:cs typeface="Calibri"/>
                <a:sym typeface="Calibri"/>
              </a:rPr>
              <a:t>Μέλος του ISO/IEC JTC1 SC27 "Information Security,  Κυβερνοασφάλεια προστασία δεδομένων"</a:t>
            </a:r>
            <a:endParaRPr sz="900">
              <a:solidFill>
                <a:schemeClr val="dk1"/>
              </a:solidFill>
              <a:latin typeface="Calibri"/>
              <a:ea typeface="Calibri"/>
              <a:cs typeface="Calibri"/>
              <a:sym typeface="Calibri"/>
            </a:endParaRPr>
          </a:p>
          <a:p>
            <a:pPr marL="363220" marR="0" lvl="0" indent="0" algn="l" rtl="0">
              <a:lnSpc>
                <a:spcPct val="107500"/>
              </a:lnSpc>
              <a:spcBef>
                <a:spcPts val="0"/>
              </a:spcBef>
              <a:spcAft>
                <a:spcPts val="0"/>
              </a:spcAft>
              <a:buNone/>
            </a:pPr>
            <a:r>
              <a:rPr lang="en-US" sz="1400">
                <a:solidFill>
                  <a:srgbClr val="FFB800"/>
                </a:solidFill>
                <a:latin typeface="Courier New"/>
                <a:ea typeface="Courier New"/>
                <a:cs typeface="Courier New"/>
                <a:sym typeface="Courier New"/>
              </a:rPr>
              <a:t>o	</a:t>
            </a:r>
            <a:r>
              <a:rPr lang="en-US" sz="900">
                <a:solidFill>
                  <a:srgbClr val="FFFFFF"/>
                </a:solidFill>
                <a:latin typeface="Calibri"/>
                <a:ea typeface="Calibri"/>
                <a:cs typeface="Calibri"/>
                <a:sym typeface="Calibri"/>
              </a:rPr>
              <a:t>Μέλος της Ad-Hoc Ομάδας Εργασίας για την</a:t>
            </a:r>
            <a:endParaRPr sz="900">
              <a:solidFill>
                <a:schemeClr val="dk1"/>
              </a:solidFill>
              <a:latin typeface="Calibri"/>
              <a:ea typeface="Calibri"/>
              <a:cs typeface="Calibri"/>
              <a:sym typeface="Calibri"/>
            </a:endParaRPr>
          </a:p>
          <a:p>
            <a:pPr marL="253365" marR="0" lvl="0" indent="0" algn="l" rtl="0">
              <a:lnSpc>
                <a:spcPct val="100000"/>
              </a:lnSpc>
              <a:spcBef>
                <a:spcPts val="400"/>
              </a:spcBef>
              <a:spcAft>
                <a:spcPts val="0"/>
              </a:spcAft>
              <a:buNone/>
            </a:pPr>
            <a:r>
              <a:rPr lang="en-US" sz="900">
                <a:solidFill>
                  <a:srgbClr val="FFFFFF"/>
                </a:solidFill>
                <a:latin typeface="Calibri"/>
                <a:ea typeface="Calibri"/>
                <a:cs typeface="Calibri"/>
                <a:sym typeface="Calibri"/>
              </a:rPr>
              <a:t>Ευρωπαϊκό πλαίσιο δεξιοτήτων κυβερνοασφάλειας</a:t>
            </a:r>
            <a:endParaRPr sz="900">
              <a:solidFill>
                <a:schemeClr val="dk1"/>
              </a:solidFill>
              <a:latin typeface="Calibri"/>
              <a:ea typeface="Calibri"/>
              <a:cs typeface="Calibri"/>
              <a:sym typeface="Calibri"/>
            </a:endParaRPr>
          </a:p>
        </p:txBody>
      </p:sp>
      <p:grpSp>
        <p:nvGrpSpPr>
          <p:cNvPr id="284" name="Google Shape;284;p8"/>
          <p:cNvGrpSpPr/>
          <p:nvPr/>
        </p:nvGrpSpPr>
        <p:grpSpPr>
          <a:xfrm>
            <a:off x="0" y="0"/>
            <a:ext cx="6043295" cy="6858000"/>
            <a:chOff x="0" y="0"/>
            <a:chExt cx="6043295" cy="6858000"/>
          </a:xfrm>
        </p:grpSpPr>
        <p:sp>
          <p:nvSpPr>
            <p:cNvPr id="285" name="Google Shape;285;p8"/>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8"/>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8"/>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8" name="Google Shape;288;p8"/>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289" name="Google Shape;289;p8"/>
          <p:cNvPicPr preferRelativeResize="0"/>
          <p:nvPr/>
        </p:nvPicPr>
        <p:blipFill rotWithShape="1">
          <a:blip r:embed="rId4">
            <a:alphaModFix/>
          </a:blip>
          <a:srcRect/>
          <a:stretch/>
        </p:blipFill>
        <p:spPr>
          <a:xfrm>
            <a:off x="7549515" y="5007927"/>
            <a:ext cx="3241992" cy="602297"/>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grpSp>
        <p:nvGrpSpPr>
          <p:cNvPr id="1594" name="Google Shape;1594;p80"/>
          <p:cNvGrpSpPr/>
          <p:nvPr/>
        </p:nvGrpSpPr>
        <p:grpSpPr>
          <a:xfrm>
            <a:off x="6893242" y="0"/>
            <a:ext cx="5295265" cy="6858000"/>
            <a:chOff x="6893242" y="0"/>
            <a:chExt cx="5295265" cy="6858000"/>
          </a:xfrm>
        </p:grpSpPr>
        <p:sp>
          <p:nvSpPr>
            <p:cNvPr id="1595" name="Google Shape;1595;p80"/>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6" name="Google Shape;1596;p80"/>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97" name="Google Shape;1597;p80"/>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598" name="Google Shape;1598;p80"/>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599" name="Google Shape;1599;p80"/>
          <p:cNvSpPr txBox="1">
            <a:spLocks noGrp="1"/>
          </p:cNvSpPr>
          <p:nvPr>
            <p:ph type="title"/>
          </p:nvPr>
        </p:nvSpPr>
        <p:spPr>
          <a:xfrm>
            <a:off x="875030" y="411479"/>
            <a:ext cx="5818505" cy="9556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latin typeface="Calibri"/>
                <a:ea typeface="Calibri"/>
                <a:cs typeface="Calibri"/>
                <a:sym typeface="Calibri"/>
              </a:rPr>
              <a:t>Έλεγχοι χωρίς πρόσθετη καθοδήγηση για τη  διαχείριση της ασφάλειας των πληροφοριών  στον τομέα της υγείας</a:t>
            </a:r>
            <a:r>
              <a:rPr lang="en-US" sz="2100"/>
              <a:t>.</a:t>
            </a:r>
            <a:endParaRPr sz="2100">
              <a:latin typeface="Calibri"/>
              <a:ea typeface="Calibri"/>
              <a:cs typeface="Calibri"/>
              <a:sym typeface="Calibri"/>
            </a:endParaRPr>
          </a:p>
        </p:txBody>
      </p:sp>
      <p:sp>
        <p:nvSpPr>
          <p:cNvPr id="1600" name="Google Shape;1600;p80"/>
          <p:cNvSpPr txBox="1"/>
          <p:nvPr/>
        </p:nvSpPr>
        <p:spPr>
          <a:xfrm>
            <a:off x="783590" y="1881187"/>
            <a:ext cx="5878195" cy="2665730"/>
          </a:xfrm>
          <a:prstGeom prst="rect">
            <a:avLst/>
          </a:prstGeom>
          <a:noFill/>
          <a:ln>
            <a:noFill/>
          </a:ln>
        </p:spPr>
        <p:txBody>
          <a:bodyPr spcFirstLastPara="1" wrap="square" lIns="0" tIns="12700" rIns="0" bIns="0" anchor="t" anchorCtr="0">
            <a:spAutoFit/>
          </a:bodyPr>
          <a:lstStyle/>
          <a:p>
            <a:pPr marL="12065"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Α.6.1.3 	Επικοινωνία με τις αρχές</a:t>
            </a:r>
            <a:endParaRPr sz="1050" b="0" i="0" u="none" strike="noStrike" cap="none">
              <a:solidFill>
                <a:schemeClr val="dk1"/>
              </a:solidFill>
              <a:latin typeface="Calibri"/>
              <a:ea typeface="Calibri"/>
              <a:cs typeface="Calibri"/>
              <a:sym typeface="Calibri"/>
            </a:endParaRPr>
          </a:p>
          <a:p>
            <a:pPr marL="1371600" marR="0" lvl="3" indent="0" algn="l" rtl="0">
              <a:lnSpc>
                <a:spcPct val="100000"/>
              </a:lnSpc>
              <a:spcBef>
                <a:spcPts val="50"/>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a:p>
            <a:pPr marL="12065" marR="0" lvl="3" indent="0" algn="l" rtl="0">
              <a:lnSpc>
                <a:spcPct val="100000"/>
              </a:lnSpc>
              <a:spcBef>
                <a:spcPts val="5"/>
              </a:spcBef>
              <a:spcAft>
                <a:spcPts val="0"/>
              </a:spcAft>
              <a:buNone/>
            </a:pPr>
            <a:r>
              <a:rPr lang="en-US" sz="1050" b="0" i="0" u="none" strike="noStrike" cap="none">
                <a:solidFill>
                  <a:schemeClr val="dk1"/>
                </a:solidFill>
                <a:latin typeface="Calibri"/>
                <a:ea typeface="Calibri"/>
                <a:cs typeface="Calibri"/>
                <a:sym typeface="Calibri"/>
              </a:rPr>
              <a:t>Α.6.1.4 	Επικοινωνία με ομάδες ειδικών συμφερόντων</a:t>
            </a: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A.8.1.3 Αποδεκτή χρήση των περιουσιακών στοιχείων</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A.8.2.3 Χειρισμός περιουσιακών στοιχείων</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A.8.3.3 Μεταφορά φυσικών μέσων επικοινωνίας</a:t>
            </a:r>
            <a:endParaRPr sz="1050">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A.9.2.4 Διαχείριση των μυστικών πληροφοριών επαλήθευσης των χρηστών (αν και πρέπει να</a:t>
            </a:r>
            <a:endParaRPr sz="1050">
              <a:solidFill>
                <a:schemeClr val="dk1"/>
              </a:solidFill>
              <a:latin typeface="Calibri"/>
              <a:ea typeface="Calibri"/>
              <a:cs typeface="Calibri"/>
              <a:sym typeface="Calibri"/>
            </a:endParaRPr>
          </a:p>
          <a:p>
            <a:pPr marL="12700" marR="5080" lvl="0" indent="0" algn="l" rtl="0">
              <a:lnSpc>
                <a:spcPct val="103600"/>
              </a:lnSpc>
              <a:spcBef>
                <a:spcPts val="25"/>
              </a:spcBef>
              <a:spcAft>
                <a:spcPts val="0"/>
              </a:spcAft>
              <a:buNone/>
            </a:pPr>
            <a:r>
              <a:rPr lang="en-US" sz="800" b="1" i="1">
                <a:solidFill>
                  <a:schemeClr val="dk1"/>
                </a:solidFill>
                <a:latin typeface="Calibri"/>
                <a:ea typeface="Calibri"/>
                <a:cs typeface="Calibri"/>
                <a:sym typeface="Calibri"/>
              </a:rPr>
              <a:t>σημειωθεί ότι η πίεση του χρόνου που παρατηρείται σε καταστάσεις παροχής υπηρεσιών υγείας μπορεί να παράγει</a:t>
            </a:r>
            <a:r>
              <a:rPr lang="en-US" sz="800" b="1" i="1">
                <a:solidFill>
                  <a:schemeClr val="dk1"/>
                </a:solidFill>
                <a:latin typeface="Arial"/>
                <a:ea typeface="Arial"/>
                <a:cs typeface="Arial"/>
                <a:sym typeface="Arial"/>
              </a:rPr>
              <a:t>/</a:t>
            </a:r>
            <a:r>
              <a:rPr lang="en-US" sz="800" b="1" i="1">
                <a:solidFill>
                  <a:schemeClr val="dk1"/>
                </a:solidFill>
                <a:latin typeface="Calibri"/>
                <a:ea typeface="Calibri"/>
                <a:cs typeface="Calibri"/>
                <a:sym typeface="Calibri"/>
              </a:rPr>
              <a:t>κάνει δύσκολη την  αποτελεσματική χρήση κωδικών πρόσβασης</a:t>
            </a:r>
            <a:r>
              <a:rPr lang="en-US" sz="800" b="1" i="1">
                <a:solidFill>
                  <a:schemeClr val="dk1"/>
                </a:solidFill>
                <a:latin typeface="Arial"/>
                <a:ea typeface="Arial"/>
                <a:cs typeface="Arial"/>
                <a:sym typeface="Arial"/>
              </a:rPr>
              <a:t>. </a:t>
            </a:r>
            <a:r>
              <a:rPr lang="en-US" sz="800" b="1" i="1">
                <a:solidFill>
                  <a:schemeClr val="dk1"/>
                </a:solidFill>
                <a:latin typeface="Calibri"/>
                <a:ea typeface="Calibri"/>
                <a:cs typeface="Calibri"/>
                <a:sym typeface="Calibri"/>
              </a:rPr>
              <a:t>Πολλοί οργανισμοί υγείας έχουν εξετάσει την υιοθέτηση εναλλακτικών τεχνολογιών  επαλήθευσης χρήστη για τη διευθυνσιοδότηση αυτού του προβλήματος</a:t>
            </a:r>
            <a:r>
              <a:rPr lang="en-US" sz="800" b="1" i="1">
                <a:solidFill>
                  <a:schemeClr val="dk1"/>
                </a:solidFill>
                <a:latin typeface="Arial"/>
                <a:ea typeface="Arial"/>
                <a:cs typeface="Arial"/>
                <a:sym typeface="Arial"/>
              </a:rPr>
              <a:t>).</a:t>
            </a:r>
            <a:endParaRPr sz="800">
              <a:solidFill>
                <a:schemeClr val="dk1"/>
              </a:solidFill>
              <a:latin typeface="Arial"/>
              <a:ea typeface="Arial"/>
              <a:cs typeface="Arial"/>
              <a:sym typeface="Arial"/>
            </a:endParaRPr>
          </a:p>
          <a:p>
            <a:pPr marL="0" marR="0" lvl="0" indent="0" algn="l" rtl="0">
              <a:lnSpc>
                <a:spcPct val="100000"/>
              </a:lnSpc>
              <a:spcBef>
                <a:spcPts val="20"/>
              </a:spcBef>
              <a:spcAft>
                <a:spcPts val="0"/>
              </a:spcAft>
              <a:buNone/>
            </a:pPr>
            <a:endParaRPr sz="1150">
              <a:solidFill>
                <a:schemeClr val="dk1"/>
              </a:solidFill>
              <a:latin typeface="Arial"/>
              <a:ea typeface="Arial"/>
              <a:cs typeface="Arial"/>
              <a:sym typeface="Arial"/>
            </a:endParaRPr>
          </a:p>
          <a:p>
            <a:pPr marL="12700" marR="0" lvl="0" indent="0" algn="l" rtl="0">
              <a:lnSpc>
                <a:spcPct val="100000"/>
              </a:lnSpc>
              <a:spcBef>
                <a:spcPts val="5"/>
              </a:spcBef>
              <a:spcAft>
                <a:spcPts val="0"/>
              </a:spcAft>
              <a:buNone/>
            </a:pPr>
            <a:r>
              <a:rPr lang="en-US" sz="1600">
                <a:solidFill>
                  <a:schemeClr val="dk1"/>
                </a:solidFill>
                <a:latin typeface="Calibri"/>
                <a:ea typeface="Calibri"/>
                <a:cs typeface="Calibri"/>
                <a:sym typeface="Calibri"/>
              </a:rPr>
              <a:t>A.9.4.2	</a:t>
            </a:r>
            <a:r>
              <a:rPr lang="en-US" sz="1050">
                <a:solidFill>
                  <a:schemeClr val="dk1"/>
                </a:solidFill>
                <a:latin typeface="Calibri"/>
                <a:ea typeface="Calibri"/>
                <a:cs typeface="Calibri"/>
                <a:sym typeface="Calibri"/>
              </a:rPr>
              <a:t>Ασφαλείς διαδικασίες καταγραφής</a:t>
            </a:r>
            <a:endParaRPr sz="1050">
              <a:solidFill>
                <a:schemeClr val="dk1"/>
              </a:solidFill>
              <a:latin typeface="Calibri"/>
              <a:ea typeface="Calibri"/>
              <a:cs typeface="Calibri"/>
              <a:sym typeface="Calibri"/>
            </a:endParaRPr>
          </a:p>
        </p:txBody>
      </p:sp>
      <p:sp>
        <p:nvSpPr>
          <p:cNvPr id="1601" name="Google Shape;1601;p80"/>
          <p:cNvSpPr txBox="1"/>
          <p:nvPr/>
        </p:nvSpPr>
        <p:spPr>
          <a:xfrm>
            <a:off x="902969" y="498062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602" name="Google Shape;1602;p80"/>
          <p:cNvSpPr txBox="1"/>
          <p:nvPr/>
        </p:nvSpPr>
        <p:spPr>
          <a:xfrm>
            <a:off x="11189652" y="498062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80</a:t>
            </a:r>
            <a:endParaRPr sz="700">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grpSp>
        <p:nvGrpSpPr>
          <p:cNvPr id="1607" name="Google Shape;1607;p81"/>
          <p:cNvGrpSpPr/>
          <p:nvPr/>
        </p:nvGrpSpPr>
        <p:grpSpPr>
          <a:xfrm>
            <a:off x="6893242" y="0"/>
            <a:ext cx="5295265" cy="6858000"/>
            <a:chOff x="6893242" y="0"/>
            <a:chExt cx="5295265" cy="6858000"/>
          </a:xfrm>
        </p:grpSpPr>
        <p:sp>
          <p:nvSpPr>
            <p:cNvPr id="1608" name="Google Shape;1608;p81"/>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9" name="Google Shape;1609;p81"/>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10" name="Google Shape;1610;p81"/>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611" name="Google Shape;1611;p81"/>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612" name="Google Shape;1612;p81"/>
          <p:cNvSpPr txBox="1">
            <a:spLocks noGrp="1"/>
          </p:cNvSpPr>
          <p:nvPr>
            <p:ph type="title"/>
          </p:nvPr>
        </p:nvSpPr>
        <p:spPr>
          <a:xfrm>
            <a:off x="875030" y="411479"/>
            <a:ext cx="5818505" cy="9556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latin typeface="Calibri"/>
                <a:ea typeface="Calibri"/>
                <a:cs typeface="Calibri"/>
                <a:sym typeface="Calibri"/>
              </a:rPr>
              <a:t>Έλεγχοι χωρίς πρόσθετη καθοδήγηση για τη  διαχείριση της ασφάλειας των πληροφοριών  στον τομέα της υγείας</a:t>
            </a:r>
            <a:r>
              <a:rPr lang="en-US" sz="2100"/>
              <a:t>.</a:t>
            </a:r>
            <a:endParaRPr sz="2100">
              <a:latin typeface="Calibri"/>
              <a:ea typeface="Calibri"/>
              <a:cs typeface="Calibri"/>
              <a:sym typeface="Calibri"/>
            </a:endParaRPr>
          </a:p>
        </p:txBody>
      </p:sp>
      <p:sp>
        <p:nvSpPr>
          <p:cNvPr id="1613" name="Google Shape;1613;p81"/>
          <p:cNvSpPr txBox="1"/>
          <p:nvPr/>
        </p:nvSpPr>
        <p:spPr>
          <a:xfrm>
            <a:off x="783590" y="1877695"/>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A.9.4.3</a:t>
            </a:r>
            <a:endParaRPr sz="1600">
              <a:solidFill>
                <a:schemeClr val="dk1"/>
              </a:solidFill>
              <a:latin typeface="Calibri"/>
              <a:ea typeface="Calibri"/>
              <a:cs typeface="Calibri"/>
              <a:sym typeface="Calibri"/>
            </a:endParaRPr>
          </a:p>
        </p:txBody>
      </p:sp>
      <p:sp>
        <p:nvSpPr>
          <p:cNvPr id="1614" name="Google Shape;1614;p81"/>
          <p:cNvSpPr txBox="1"/>
          <p:nvPr/>
        </p:nvSpPr>
        <p:spPr>
          <a:xfrm>
            <a:off x="1492885" y="1947545"/>
            <a:ext cx="26562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Σύστημα διαχείρισης κωδικού πρόσβασης</a:t>
            </a:r>
            <a:endParaRPr sz="1050">
              <a:solidFill>
                <a:schemeClr val="dk1"/>
              </a:solidFill>
              <a:latin typeface="Calibri"/>
              <a:ea typeface="Calibri"/>
              <a:cs typeface="Calibri"/>
              <a:sym typeface="Calibri"/>
            </a:endParaRPr>
          </a:p>
        </p:txBody>
      </p:sp>
      <p:sp>
        <p:nvSpPr>
          <p:cNvPr id="1615" name="Google Shape;1615;p81"/>
          <p:cNvSpPr txBox="1"/>
          <p:nvPr/>
        </p:nvSpPr>
        <p:spPr>
          <a:xfrm>
            <a:off x="783590" y="2281554"/>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A.9.4.4</a:t>
            </a:r>
            <a:endParaRPr sz="1600">
              <a:solidFill>
                <a:schemeClr val="dk1"/>
              </a:solidFill>
              <a:latin typeface="Calibri"/>
              <a:ea typeface="Calibri"/>
              <a:cs typeface="Calibri"/>
              <a:sym typeface="Calibri"/>
            </a:endParaRPr>
          </a:p>
        </p:txBody>
      </p:sp>
      <p:sp>
        <p:nvSpPr>
          <p:cNvPr id="1616" name="Google Shape;1616;p81"/>
          <p:cNvSpPr txBox="1"/>
          <p:nvPr/>
        </p:nvSpPr>
        <p:spPr>
          <a:xfrm>
            <a:off x="1492885" y="2351404"/>
            <a:ext cx="290195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Χρήση προνομιακών εργαλείων χρησιμότητας</a:t>
            </a:r>
            <a:endParaRPr sz="1050">
              <a:solidFill>
                <a:schemeClr val="dk1"/>
              </a:solidFill>
              <a:latin typeface="Calibri"/>
              <a:ea typeface="Calibri"/>
              <a:cs typeface="Calibri"/>
              <a:sym typeface="Calibri"/>
            </a:endParaRPr>
          </a:p>
        </p:txBody>
      </p:sp>
      <p:sp>
        <p:nvSpPr>
          <p:cNvPr id="1617" name="Google Shape;1617;p81"/>
          <p:cNvSpPr txBox="1"/>
          <p:nvPr/>
        </p:nvSpPr>
        <p:spPr>
          <a:xfrm>
            <a:off x="783590" y="2684779"/>
            <a:ext cx="5988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A.9.4.5</a:t>
            </a:r>
            <a:endParaRPr sz="1600">
              <a:solidFill>
                <a:schemeClr val="dk1"/>
              </a:solidFill>
              <a:latin typeface="Calibri"/>
              <a:ea typeface="Calibri"/>
              <a:cs typeface="Calibri"/>
              <a:sym typeface="Calibri"/>
            </a:endParaRPr>
          </a:p>
        </p:txBody>
      </p:sp>
      <p:sp>
        <p:nvSpPr>
          <p:cNvPr id="1618" name="Google Shape;1618;p81"/>
          <p:cNvSpPr txBox="1"/>
          <p:nvPr/>
        </p:nvSpPr>
        <p:spPr>
          <a:xfrm>
            <a:off x="1492885" y="2754629"/>
            <a:ext cx="482028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Έλεγχος πρόσβασης στον κώδικα προγραμματισμού του προγραμματιστή</a:t>
            </a:r>
            <a:endParaRPr sz="1050">
              <a:solidFill>
                <a:schemeClr val="dk1"/>
              </a:solidFill>
              <a:latin typeface="Calibri"/>
              <a:ea typeface="Calibri"/>
              <a:cs typeface="Calibri"/>
              <a:sym typeface="Calibri"/>
            </a:endParaRPr>
          </a:p>
        </p:txBody>
      </p:sp>
      <p:sp>
        <p:nvSpPr>
          <p:cNvPr id="1619" name="Google Shape;1619;p81"/>
          <p:cNvSpPr txBox="1"/>
          <p:nvPr/>
        </p:nvSpPr>
        <p:spPr>
          <a:xfrm>
            <a:off x="783590" y="3090227"/>
            <a:ext cx="4192270" cy="2015936"/>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A.11.1.3 	Ασφαλή γραφειακά, χώροι και εγκαταστάσεις</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A.11.1.5 	Εργασία σε ασφαλή περιβάλλοντα</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A.11.2.2 	Χρησιμότητα εργαλείων</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100">
              <a:solidFill>
                <a:schemeClr val="dk1"/>
              </a:solidFill>
              <a:latin typeface="Calibri"/>
              <a:ea typeface="Calibri"/>
              <a:cs typeface="Calibri"/>
              <a:sym typeface="Calibri"/>
            </a:endParaRPr>
          </a:p>
          <a:p>
            <a:pPr marL="12065" marR="0" lvl="3" indent="0" algn="l" rtl="0">
              <a:lnSpc>
                <a:spcPct val="100000"/>
              </a:lnSpc>
              <a:spcBef>
                <a:spcPts val="5"/>
              </a:spcBef>
              <a:spcAft>
                <a:spcPts val="0"/>
              </a:spcAft>
              <a:buNone/>
            </a:pPr>
            <a:r>
              <a:rPr lang="en-US" sz="1050" b="0" i="0" u="none" strike="noStrike" cap="none">
                <a:solidFill>
                  <a:schemeClr val="dk1"/>
                </a:solidFill>
                <a:latin typeface="Calibri"/>
                <a:ea typeface="Calibri"/>
                <a:cs typeface="Calibri"/>
                <a:sym typeface="Calibri"/>
              </a:rPr>
              <a:t>Α.11.2.7 	Ασφαλή διάθεση ή επαναχρησιμοποίηση του εξοπλισμού</a:t>
            </a:r>
            <a:endParaRPr sz="1050" b="0" i="0" u="none" strike="noStrike" cap="none">
              <a:solidFill>
                <a:schemeClr val="dk1"/>
              </a:solidFill>
              <a:latin typeface="Calibri"/>
              <a:ea typeface="Calibri"/>
              <a:cs typeface="Calibri"/>
              <a:sym typeface="Calibri"/>
            </a:endParaRPr>
          </a:p>
          <a:p>
            <a:pPr marL="1371600" marR="0" lvl="3" indent="0" algn="l" rtl="0">
              <a:lnSpc>
                <a:spcPct val="100000"/>
              </a:lnSpc>
              <a:spcBef>
                <a:spcPts val="50"/>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a:p>
            <a:pPr marL="12065"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Α.11.2.8 	Χωρίς επιτήρηση χρήστη</a:t>
            </a: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A.12.1.1 Τεκμηριωμένες λειτουργικές διαδικασίες</a:t>
            </a:r>
            <a:endParaRPr sz="1050">
              <a:solidFill>
                <a:schemeClr val="dk1"/>
              </a:solidFill>
              <a:latin typeface="Calibri"/>
              <a:ea typeface="Calibri"/>
              <a:cs typeface="Calibri"/>
              <a:sym typeface="Calibri"/>
            </a:endParaRPr>
          </a:p>
        </p:txBody>
      </p:sp>
      <p:sp>
        <p:nvSpPr>
          <p:cNvPr id="1620" name="Google Shape;1620;p81"/>
          <p:cNvSpPr txBox="1"/>
          <p:nvPr/>
        </p:nvSpPr>
        <p:spPr>
          <a:xfrm>
            <a:off x="902969" y="5355272"/>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621" name="Google Shape;1621;p81"/>
          <p:cNvSpPr txBox="1"/>
          <p:nvPr/>
        </p:nvSpPr>
        <p:spPr>
          <a:xfrm>
            <a:off x="11127105" y="5355272"/>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81</a:t>
            </a:r>
            <a:endParaRPr sz="700">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grpSp>
        <p:nvGrpSpPr>
          <p:cNvPr id="1626" name="Google Shape;1626;p82"/>
          <p:cNvGrpSpPr/>
          <p:nvPr/>
        </p:nvGrpSpPr>
        <p:grpSpPr>
          <a:xfrm>
            <a:off x="6893242" y="0"/>
            <a:ext cx="5295265" cy="6858000"/>
            <a:chOff x="6893242" y="0"/>
            <a:chExt cx="5295265" cy="6858000"/>
          </a:xfrm>
        </p:grpSpPr>
        <p:sp>
          <p:nvSpPr>
            <p:cNvPr id="1627" name="Google Shape;1627;p82"/>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8" name="Google Shape;1628;p82"/>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29" name="Google Shape;1629;p82"/>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630" name="Google Shape;1630;p82"/>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631" name="Google Shape;1631;p82"/>
          <p:cNvSpPr txBox="1">
            <a:spLocks noGrp="1"/>
          </p:cNvSpPr>
          <p:nvPr>
            <p:ph type="title"/>
          </p:nvPr>
        </p:nvSpPr>
        <p:spPr>
          <a:xfrm>
            <a:off x="875030" y="411479"/>
            <a:ext cx="5818505" cy="9556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latin typeface="Calibri"/>
                <a:ea typeface="Calibri"/>
                <a:cs typeface="Calibri"/>
                <a:sym typeface="Calibri"/>
              </a:rPr>
              <a:t>Έλεγχοι χωρίς πρόσθετη καθοδήγηση για τη  διαχείριση της ασφάλειας των πληροφοριών  στον τομέα της υγείας</a:t>
            </a:r>
            <a:r>
              <a:rPr lang="en-US" sz="2100"/>
              <a:t>.</a:t>
            </a:r>
            <a:endParaRPr sz="2100">
              <a:latin typeface="Calibri"/>
              <a:ea typeface="Calibri"/>
              <a:cs typeface="Calibri"/>
              <a:sym typeface="Calibri"/>
            </a:endParaRPr>
          </a:p>
        </p:txBody>
      </p:sp>
      <p:sp>
        <p:nvSpPr>
          <p:cNvPr id="1632" name="Google Shape;1632;p82"/>
          <p:cNvSpPr txBox="1"/>
          <p:nvPr/>
        </p:nvSpPr>
        <p:spPr>
          <a:xfrm>
            <a:off x="783590" y="1881187"/>
            <a:ext cx="231902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A.12.1.3 Διαχείριση χωρητικότητας</a:t>
            </a:r>
            <a:endParaRPr sz="1050">
              <a:solidFill>
                <a:schemeClr val="dk1"/>
              </a:solidFill>
              <a:latin typeface="Calibri"/>
              <a:ea typeface="Calibri"/>
              <a:cs typeface="Calibri"/>
              <a:sym typeface="Calibri"/>
            </a:endParaRPr>
          </a:p>
        </p:txBody>
      </p:sp>
      <p:sp>
        <p:nvSpPr>
          <p:cNvPr id="1633" name="Google Shape;1633;p82"/>
          <p:cNvSpPr txBox="1"/>
          <p:nvPr/>
        </p:nvSpPr>
        <p:spPr>
          <a:xfrm>
            <a:off x="783590" y="2215197"/>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A.12.6.1</a:t>
            </a:r>
            <a:endParaRPr sz="1600">
              <a:solidFill>
                <a:schemeClr val="dk1"/>
              </a:solidFill>
              <a:latin typeface="Calibri"/>
              <a:ea typeface="Calibri"/>
              <a:cs typeface="Calibri"/>
              <a:sym typeface="Calibri"/>
            </a:endParaRPr>
          </a:p>
        </p:txBody>
      </p:sp>
      <p:sp>
        <p:nvSpPr>
          <p:cNvPr id="1634" name="Google Shape;1634;p82"/>
          <p:cNvSpPr txBox="1"/>
          <p:nvPr/>
        </p:nvSpPr>
        <p:spPr>
          <a:xfrm>
            <a:off x="1605280" y="2285047"/>
            <a:ext cx="191325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Διαριση τεχνικών Ευπαθειών</a:t>
            </a:r>
            <a:endParaRPr sz="1050">
              <a:solidFill>
                <a:schemeClr val="dk1"/>
              </a:solidFill>
              <a:latin typeface="Calibri"/>
              <a:ea typeface="Calibri"/>
              <a:cs typeface="Calibri"/>
              <a:sym typeface="Calibri"/>
            </a:endParaRPr>
          </a:p>
        </p:txBody>
      </p:sp>
      <p:sp>
        <p:nvSpPr>
          <p:cNvPr id="1635" name="Google Shape;1635;p82"/>
          <p:cNvSpPr txBox="1"/>
          <p:nvPr/>
        </p:nvSpPr>
        <p:spPr>
          <a:xfrm>
            <a:off x="783590" y="261842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A.12.6.2</a:t>
            </a:r>
            <a:endParaRPr sz="1600">
              <a:solidFill>
                <a:schemeClr val="dk1"/>
              </a:solidFill>
              <a:latin typeface="Calibri"/>
              <a:ea typeface="Calibri"/>
              <a:cs typeface="Calibri"/>
              <a:sym typeface="Calibri"/>
            </a:endParaRPr>
          </a:p>
        </p:txBody>
      </p:sp>
      <p:sp>
        <p:nvSpPr>
          <p:cNvPr id="1636" name="Google Shape;1636;p82"/>
          <p:cNvSpPr txBox="1"/>
          <p:nvPr/>
        </p:nvSpPr>
        <p:spPr>
          <a:xfrm>
            <a:off x="1605280" y="2688272"/>
            <a:ext cx="260159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Περιορισμοί στην εγκατάσταση λογισμικού</a:t>
            </a:r>
            <a:endParaRPr sz="1050">
              <a:solidFill>
                <a:schemeClr val="dk1"/>
              </a:solidFill>
              <a:latin typeface="Calibri"/>
              <a:ea typeface="Calibri"/>
              <a:cs typeface="Calibri"/>
              <a:sym typeface="Calibri"/>
            </a:endParaRPr>
          </a:p>
        </p:txBody>
      </p:sp>
      <p:sp>
        <p:nvSpPr>
          <p:cNvPr id="1637" name="Google Shape;1637;p82"/>
          <p:cNvSpPr txBox="1"/>
          <p:nvPr/>
        </p:nvSpPr>
        <p:spPr>
          <a:xfrm>
            <a:off x="783590" y="3020377"/>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A.12.7.1</a:t>
            </a:r>
            <a:endParaRPr sz="1600">
              <a:solidFill>
                <a:schemeClr val="dk1"/>
              </a:solidFill>
              <a:latin typeface="Calibri"/>
              <a:ea typeface="Calibri"/>
              <a:cs typeface="Calibri"/>
              <a:sym typeface="Calibri"/>
            </a:endParaRPr>
          </a:p>
        </p:txBody>
      </p:sp>
      <p:sp>
        <p:nvSpPr>
          <p:cNvPr id="1638" name="Google Shape;1638;p82"/>
          <p:cNvSpPr txBox="1"/>
          <p:nvPr/>
        </p:nvSpPr>
        <p:spPr>
          <a:xfrm>
            <a:off x="1605280" y="3090227"/>
            <a:ext cx="280543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Έλεγχοι ασφαλείας συστημάτων πληροφοριών</a:t>
            </a:r>
            <a:endParaRPr sz="1050">
              <a:solidFill>
                <a:schemeClr val="dk1"/>
              </a:solidFill>
              <a:latin typeface="Calibri"/>
              <a:ea typeface="Calibri"/>
              <a:cs typeface="Calibri"/>
              <a:sym typeface="Calibri"/>
            </a:endParaRPr>
          </a:p>
        </p:txBody>
      </p:sp>
      <p:sp>
        <p:nvSpPr>
          <p:cNvPr id="1639" name="Google Shape;1639;p82"/>
          <p:cNvSpPr txBox="1"/>
          <p:nvPr/>
        </p:nvSpPr>
        <p:spPr>
          <a:xfrm>
            <a:off x="783590" y="3423602"/>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A.13.1.1</a:t>
            </a:r>
            <a:endParaRPr sz="1600">
              <a:solidFill>
                <a:schemeClr val="dk1"/>
              </a:solidFill>
              <a:latin typeface="Calibri"/>
              <a:ea typeface="Calibri"/>
              <a:cs typeface="Calibri"/>
              <a:sym typeface="Calibri"/>
            </a:endParaRPr>
          </a:p>
        </p:txBody>
      </p:sp>
      <p:sp>
        <p:nvSpPr>
          <p:cNvPr id="1640" name="Google Shape;1640;p82"/>
          <p:cNvSpPr txBox="1"/>
          <p:nvPr/>
        </p:nvSpPr>
        <p:spPr>
          <a:xfrm>
            <a:off x="1605280" y="3493452"/>
            <a:ext cx="44640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Δίκτυο</a:t>
            </a:r>
            <a:endParaRPr sz="1050">
              <a:solidFill>
                <a:schemeClr val="dk1"/>
              </a:solidFill>
              <a:latin typeface="Calibri"/>
              <a:ea typeface="Calibri"/>
              <a:cs typeface="Calibri"/>
              <a:sym typeface="Calibri"/>
            </a:endParaRPr>
          </a:p>
        </p:txBody>
      </p:sp>
      <p:sp>
        <p:nvSpPr>
          <p:cNvPr id="1641" name="Google Shape;1641;p82"/>
          <p:cNvSpPr txBox="1"/>
          <p:nvPr/>
        </p:nvSpPr>
        <p:spPr>
          <a:xfrm>
            <a:off x="783590" y="3830320"/>
            <a:ext cx="4968240" cy="93853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A.13.1.3 	Διαχωρισμός σε δίκτυα</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050">
                <a:solidFill>
                  <a:schemeClr val="dk1"/>
                </a:solidFill>
                <a:latin typeface="Calibri"/>
                <a:ea typeface="Calibri"/>
                <a:cs typeface="Calibri"/>
                <a:sym typeface="Calibri"/>
              </a:rPr>
              <a:t>A.13.2.2 	Συμφωνίες για τη μεταφορά</a:t>
            </a:r>
            <a:endParaRPr sz="1050">
              <a:solidFill>
                <a:schemeClr val="dk1"/>
              </a:solidFill>
              <a:latin typeface="Calibri"/>
              <a:ea typeface="Calibri"/>
              <a:cs typeface="Calibri"/>
              <a:sym typeface="Calibri"/>
            </a:endParaRPr>
          </a:p>
          <a:p>
            <a:pPr marL="0" marR="0" lvl="0" indent="0" algn="l" rtl="0">
              <a:lnSpc>
                <a:spcPct val="100000"/>
              </a:lnSpc>
              <a:spcBef>
                <a:spcPts val="20"/>
              </a:spcBef>
              <a:spcAft>
                <a:spcPts val="0"/>
              </a:spcAft>
              <a:buNone/>
            </a:pPr>
            <a:endParaRPr sz="1100">
              <a:solidFill>
                <a:schemeClr val="dk1"/>
              </a:solidFill>
              <a:latin typeface="Calibri"/>
              <a:ea typeface="Calibri"/>
              <a:cs typeface="Calibri"/>
              <a:sym typeface="Calibri"/>
            </a:endParaRPr>
          </a:p>
          <a:p>
            <a:pPr marL="12700" marR="0" lvl="0" indent="0" algn="l" rtl="0">
              <a:lnSpc>
                <a:spcPct val="100000"/>
              </a:lnSpc>
              <a:spcBef>
                <a:spcPts val="5"/>
              </a:spcBef>
              <a:spcAft>
                <a:spcPts val="0"/>
              </a:spcAft>
              <a:buNone/>
            </a:pPr>
            <a:r>
              <a:rPr lang="en-US" sz="1600">
                <a:solidFill>
                  <a:schemeClr val="dk1"/>
                </a:solidFill>
                <a:latin typeface="Calibri"/>
                <a:ea typeface="Calibri"/>
                <a:cs typeface="Calibri"/>
                <a:sym typeface="Calibri"/>
              </a:rPr>
              <a:t>A.14.1.1	</a:t>
            </a:r>
            <a:r>
              <a:rPr lang="en-US" sz="1050">
                <a:solidFill>
                  <a:schemeClr val="dk1"/>
                </a:solidFill>
                <a:latin typeface="Calibri"/>
                <a:ea typeface="Calibri"/>
                <a:cs typeface="Calibri"/>
                <a:sym typeface="Calibri"/>
              </a:rPr>
              <a:t>Ανάλυση και προδιαγραφή απαιτήσεων ασφάλειας πληροφοριών</a:t>
            </a:r>
            <a:endParaRPr sz="1050">
              <a:solidFill>
                <a:schemeClr val="dk1"/>
              </a:solidFill>
              <a:latin typeface="Calibri"/>
              <a:ea typeface="Calibri"/>
              <a:cs typeface="Calibri"/>
              <a:sym typeface="Calibri"/>
            </a:endParaRPr>
          </a:p>
        </p:txBody>
      </p:sp>
      <p:sp>
        <p:nvSpPr>
          <p:cNvPr id="1642" name="Google Shape;1642;p82"/>
          <p:cNvSpPr txBox="1"/>
          <p:nvPr/>
        </p:nvSpPr>
        <p:spPr>
          <a:xfrm>
            <a:off x="902969" y="5330190"/>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643" name="Google Shape;1643;p82"/>
          <p:cNvSpPr txBox="1"/>
          <p:nvPr/>
        </p:nvSpPr>
        <p:spPr>
          <a:xfrm>
            <a:off x="11189652" y="5330190"/>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82</a:t>
            </a:r>
            <a:endParaRPr sz="700">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grpSp>
        <p:nvGrpSpPr>
          <p:cNvPr id="1648" name="Google Shape;1648;p83"/>
          <p:cNvGrpSpPr/>
          <p:nvPr/>
        </p:nvGrpSpPr>
        <p:grpSpPr>
          <a:xfrm>
            <a:off x="6893242" y="0"/>
            <a:ext cx="5295265" cy="6858000"/>
            <a:chOff x="6893242" y="0"/>
            <a:chExt cx="5295265" cy="6858000"/>
          </a:xfrm>
        </p:grpSpPr>
        <p:sp>
          <p:nvSpPr>
            <p:cNvPr id="1649" name="Google Shape;1649;p83"/>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0" name="Google Shape;1650;p83"/>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51" name="Google Shape;1651;p83"/>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652" name="Google Shape;1652;p83"/>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653" name="Google Shape;1653;p83"/>
          <p:cNvSpPr txBox="1">
            <a:spLocks noGrp="1"/>
          </p:cNvSpPr>
          <p:nvPr>
            <p:ph type="title"/>
          </p:nvPr>
        </p:nvSpPr>
        <p:spPr>
          <a:xfrm>
            <a:off x="875030" y="411479"/>
            <a:ext cx="5818505" cy="9556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latin typeface="Calibri"/>
                <a:ea typeface="Calibri"/>
                <a:cs typeface="Calibri"/>
                <a:sym typeface="Calibri"/>
              </a:rPr>
              <a:t>Έλεγχοι χωρίς πρόσθετη καθοδήγηση για τη  διαχείριση της ασφάλειας των πληροφοριών  στον τομέα της υγείας</a:t>
            </a:r>
            <a:r>
              <a:rPr lang="en-US" sz="2100"/>
              <a:t>.</a:t>
            </a:r>
            <a:endParaRPr sz="2100">
              <a:latin typeface="Calibri"/>
              <a:ea typeface="Calibri"/>
              <a:cs typeface="Calibri"/>
              <a:sym typeface="Calibri"/>
            </a:endParaRPr>
          </a:p>
        </p:txBody>
      </p:sp>
      <p:sp>
        <p:nvSpPr>
          <p:cNvPr id="1654" name="Google Shape;1654;p83"/>
          <p:cNvSpPr txBox="1"/>
          <p:nvPr/>
        </p:nvSpPr>
        <p:spPr>
          <a:xfrm>
            <a:off x="783590" y="187769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A.14.2.1</a:t>
            </a:r>
            <a:endParaRPr sz="1600">
              <a:solidFill>
                <a:schemeClr val="dk1"/>
              </a:solidFill>
              <a:latin typeface="Calibri"/>
              <a:ea typeface="Calibri"/>
              <a:cs typeface="Calibri"/>
              <a:sym typeface="Calibri"/>
            </a:endParaRPr>
          </a:p>
        </p:txBody>
      </p:sp>
      <p:sp>
        <p:nvSpPr>
          <p:cNvPr id="1655" name="Google Shape;1655;p83"/>
          <p:cNvSpPr txBox="1"/>
          <p:nvPr/>
        </p:nvSpPr>
        <p:spPr>
          <a:xfrm>
            <a:off x="1605280" y="1947545"/>
            <a:ext cx="301117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Ασφαλισμένη πολιτική ανάπτυξης λογισμικού</a:t>
            </a:r>
            <a:endParaRPr sz="1050">
              <a:solidFill>
                <a:schemeClr val="dk1"/>
              </a:solidFill>
              <a:latin typeface="Calibri"/>
              <a:ea typeface="Calibri"/>
              <a:cs typeface="Calibri"/>
              <a:sym typeface="Calibri"/>
            </a:endParaRPr>
          </a:p>
        </p:txBody>
      </p:sp>
      <p:sp>
        <p:nvSpPr>
          <p:cNvPr id="1656" name="Google Shape;1656;p83"/>
          <p:cNvSpPr txBox="1"/>
          <p:nvPr/>
        </p:nvSpPr>
        <p:spPr>
          <a:xfrm>
            <a:off x="783590" y="2281554"/>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A.14.2.2</a:t>
            </a:r>
            <a:endParaRPr sz="1600">
              <a:solidFill>
                <a:schemeClr val="dk1"/>
              </a:solidFill>
              <a:latin typeface="Calibri"/>
              <a:ea typeface="Calibri"/>
              <a:cs typeface="Calibri"/>
              <a:sym typeface="Calibri"/>
            </a:endParaRPr>
          </a:p>
        </p:txBody>
      </p:sp>
      <p:sp>
        <p:nvSpPr>
          <p:cNvPr id="1657" name="Google Shape;1657;p83"/>
          <p:cNvSpPr txBox="1"/>
          <p:nvPr/>
        </p:nvSpPr>
        <p:spPr>
          <a:xfrm>
            <a:off x="1605280" y="2351404"/>
            <a:ext cx="286956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Διαδικασίες ελέγχου αλλαγών στο σύστημα</a:t>
            </a:r>
            <a:endParaRPr sz="1050">
              <a:solidFill>
                <a:schemeClr val="dk1"/>
              </a:solidFill>
              <a:latin typeface="Calibri"/>
              <a:ea typeface="Calibri"/>
              <a:cs typeface="Calibri"/>
              <a:sym typeface="Calibri"/>
            </a:endParaRPr>
          </a:p>
        </p:txBody>
      </p:sp>
      <p:sp>
        <p:nvSpPr>
          <p:cNvPr id="1658" name="Google Shape;1658;p83"/>
          <p:cNvSpPr txBox="1"/>
          <p:nvPr/>
        </p:nvSpPr>
        <p:spPr>
          <a:xfrm>
            <a:off x="783590" y="2687954"/>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A.14.2.3</a:t>
            </a:r>
            <a:endParaRPr sz="1600">
              <a:solidFill>
                <a:schemeClr val="dk1"/>
              </a:solidFill>
              <a:latin typeface="Calibri"/>
              <a:ea typeface="Calibri"/>
              <a:cs typeface="Calibri"/>
              <a:sym typeface="Calibri"/>
            </a:endParaRPr>
          </a:p>
        </p:txBody>
      </p:sp>
      <p:sp>
        <p:nvSpPr>
          <p:cNvPr id="1659" name="Google Shape;1659;p83"/>
          <p:cNvSpPr txBox="1"/>
          <p:nvPr/>
        </p:nvSpPr>
        <p:spPr>
          <a:xfrm>
            <a:off x="1605280" y="2757804"/>
            <a:ext cx="355346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Τεχνικός έλεγχος των εφαρμογών μετά το λειτουργικό</a:t>
            </a:r>
            <a:endParaRPr sz="1050">
              <a:solidFill>
                <a:schemeClr val="dk1"/>
              </a:solidFill>
              <a:latin typeface="Calibri"/>
              <a:ea typeface="Calibri"/>
              <a:cs typeface="Calibri"/>
              <a:sym typeface="Calibri"/>
            </a:endParaRPr>
          </a:p>
        </p:txBody>
      </p:sp>
      <p:sp>
        <p:nvSpPr>
          <p:cNvPr id="1660" name="Google Shape;1660;p83"/>
          <p:cNvSpPr txBox="1"/>
          <p:nvPr/>
        </p:nvSpPr>
        <p:spPr>
          <a:xfrm>
            <a:off x="783590" y="3003550"/>
            <a:ext cx="1672589"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αλλαγές στην πλατφόρμα</a:t>
            </a:r>
            <a:endParaRPr sz="1050">
              <a:solidFill>
                <a:schemeClr val="dk1"/>
              </a:solidFill>
              <a:latin typeface="Calibri"/>
              <a:ea typeface="Calibri"/>
              <a:cs typeface="Calibri"/>
              <a:sym typeface="Calibri"/>
            </a:endParaRPr>
          </a:p>
        </p:txBody>
      </p:sp>
      <p:sp>
        <p:nvSpPr>
          <p:cNvPr id="1661" name="Google Shape;1661;p83"/>
          <p:cNvSpPr txBox="1"/>
          <p:nvPr/>
        </p:nvSpPr>
        <p:spPr>
          <a:xfrm>
            <a:off x="783590" y="334899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A.14.2.4</a:t>
            </a:r>
            <a:endParaRPr sz="1600">
              <a:solidFill>
                <a:schemeClr val="dk1"/>
              </a:solidFill>
              <a:latin typeface="Calibri"/>
              <a:ea typeface="Calibri"/>
              <a:cs typeface="Calibri"/>
              <a:sym typeface="Calibri"/>
            </a:endParaRPr>
          </a:p>
        </p:txBody>
      </p:sp>
      <p:sp>
        <p:nvSpPr>
          <p:cNvPr id="1662" name="Google Shape;1662;p83"/>
          <p:cNvSpPr txBox="1"/>
          <p:nvPr/>
        </p:nvSpPr>
        <p:spPr>
          <a:xfrm>
            <a:off x="1605280" y="3418840"/>
            <a:ext cx="304292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Περιορισμοί στις αλλαγές σε πακέτα λογισμικού</a:t>
            </a:r>
            <a:endParaRPr sz="1050">
              <a:solidFill>
                <a:schemeClr val="dk1"/>
              </a:solidFill>
              <a:latin typeface="Calibri"/>
              <a:ea typeface="Calibri"/>
              <a:cs typeface="Calibri"/>
              <a:sym typeface="Calibri"/>
            </a:endParaRPr>
          </a:p>
        </p:txBody>
      </p:sp>
      <p:sp>
        <p:nvSpPr>
          <p:cNvPr id="1663" name="Google Shape;1663;p83"/>
          <p:cNvSpPr txBox="1"/>
          <p:nvPr/>
        </p:nvSpPr>
        <p:spPr>
          <a:xfrm>
            <a:off x="783590" y="3752215"/>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A.14.2.5</a:t>
            </a:r>
            <a:endParaRPr sz="1600">
              <a:solidFill>
                <a:schemeClr val="dk1"/>
              </a:solidFill>
              <a:latin typeface="Calibri"/>
              <a:ea typeface="Calibri"/>
              <a:cs typeface="Calibri"/>
              <a:sym typeface="Calibri"/>
            </a:endParaRPr>
          </a:p>
        </p:txBody>
      </p:sp>
      <p:sp>
        <p:nvSpPr>
          <p:cNvPr id="1664" name="Google Shape;1664;p83"/>
          <p:cNvSpPr txBox="1"/>
          <p:nvPr/>
        </p:nvSpPr>
        <p:spPr>
          <a:xfrm>
            <a:off x="1605280" y="3822065"/>
            <a:ext cx="198120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Ασφαλή μηχανική συστημάτων</a:t>
            </a:r>
            <a:endParaRPr sz="1050">
              <a:solidFill>
                <a:schemeClr val="dk1"/>
              </a:solidFill>
              <a:latin typeface="Calibri"/>
              <a:ea typeface="Calibri"/>
              <a:cs typeface="Calibri"/>
              <a:sym typeface="Calibri"/>
            </a:endParaRPr>
          </a:p>
        </p:txBody>
      </p:sp>
      <p:sp>
        <p:nvSpPr>
          <p:cNvPr id="1665" name="Google Shape;1665;p83"/>
          <p:cNvSpPr txBox="1"/>
          <p:nvPr/>
        </p:nvSpPr>
        <p:spPr>
          <a:xfrm>
            <a:off x="783590" y="4155440"/>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A.14.2.6</a:t>
            </a:r>
            <a:endParaRPr sz="1600">
              <a:solidFill>
                <a:schemeClr val="dk1"/>
              </a:solidFill>
              <a:latin typeface="Calibri"/>
              <a:ea typeface="Calibri"/>
              <a:cs typeface="Calibri"/>
              <a:sym typeface="Calibri"/>
            </a:endParaRPr>
          </a:p>
        </p:txBody>
      </p:sp>
      <p:sp>
        <p:nvSpPr>
          <p:cNvPr id="1666" name="Google Shape;1666;p83"/>
          <p:cNvSpPr txBox="1"/>
          <p:nvPr/>
        </p:nvSpPr>
        <p:spPr>
          <a:xfrm>
            <a:off x="1605280" y="4225290"/>
            <a:ext cx="321754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Ασφαλισμένο περιβάλλον ανάπτυξης λογισμικού</a:t>
            </a:r>
            <a:endParaRPr sz="1050">
              <a:solidFill>
                <a:schemeClr val="dk1"/>
              </a:solidFill>
              <a:latin typeface="Calibri"/>
              <a:ea typeface="Calibri"/>
              <a:cs typeface="Calibri"/>
              <a:sym typeface="Calibri"/>
            </a:endParaRPr>
          </a:p>
        </p:txBody>
      </p:sp>
      <p:sp>
        <p:nvSpPr>
          <p:cNvPr id="1667" name="Google Shape;1667;p83"/>
          <p:cNvSpPr txBox="1"/>
          <p:nvPr/>
        </p:nvSpPr>
        <p:spPr>
          <a:xfrm>
            <a:off x="783590" y="4558029"/>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A.14.2.7</a:t>
            </a:r>
            <a:endParaRPr sz="1600">
              <a:solidFill>
                <a:schemeClr val="dk1"/>
              </a:solidFill>
              <a:latin typeface="Calibri"/>
              <a:ea typeface="Calibri"/>
              <a:cs typeface="Calibri"/>
              <a:sym typeface="Calibri"/>
            </a:endParaRPr>
          </a:p>
        </p:txBody>
      </p:sp>
      <p:sp>
        <p:nvSpPr>
          <p:cNvPr id="1668" name="Google Shape;1668;p83"/>
          <p:cNvSpPr txBox="1"/>
          <p:nvPr/>
        </p:nvSpPr>
        <p:spPr>
          <a:xfrm>
            <a:off x="1605280" y="4627879"/>
            <a:ext cx="3485515"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Προγραμματισμός λογισμικού με εξωτερική ανάθεση</a:t>
            </a:r>
            <a:endParaRPr sz="1050">
              <a:solidFill>
                <a:schemeClr val="dk1"/>
              </a:solidFill>
              <a:latin typeface="Calibri"/>
              <a:ea typeface="Calibri"/>
              <a:cs typeface="Calibri"/>
              <a:sym typeface="Calibri"/>
            </a:endParaRPr>
          </a:p>
        </p:txBody>
      </p:sp>
      <p:sp>
        <p:nvSpPr>
          <p:cNvPr id="1669" name="Google Shape;1669;p83"/>
          <p:cNvSpPr txBox="1"/>
          <p:nvPr/>
        </p:nvSpPr>
        <p:spPr>
          <a:xfrm>
            <a:off x="783590" y="4961254"/>
            <a:ext cx="700405" cy="26924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600">
                <a:solidFill>
                  <a:schemeClr val="dk1"/>
                </a:solidFill>
                <a:latin typeface="Calibri"/>
                <a:ea typeface="Calibri"/>
                <a:cs typeface="Calibri"/>
                <a:sym typeface="Calibri"/>
              </a:rPr>
              <a:t>A.14.2.8</a:t>
            </a:r>
            <a:endParaRPr sz="1600">
              <a:solidFill>
                <a:schemeClr val="dk1"/>
              </a:solidFill>
              <a:latin typeface="Calibri"/>
              <a:ea typeface="Calibri"/>
              <a:cs typeface="Calibri"/>
              <a:sym typeface="Calibri"/>
            </a:endParaRPr>
          </a:p>
        </p:txBody>
      </p:sp>
      <p:sp>
        <p:nvSpPr>
          <p:cNvPr id="1670" name="Google Shape;1670;p83"/>
          <p:cNvSpPr txBox="1"/>
          <p:nvPr/>
        </p:nvSpPr>
        <p:spPr>
          <a:xfrm>
            <a:off x="1605280" y="5031104"/>
            <a:ext cx="1944370" cy="18542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Δοκιμές ασφάλειας συστήματος</a:t>
            </a:r>
            <a:endParaRPr sz="1050">
              <a:solidFill>
                <a:schemeClr val="dk1"/>
              </a:solidFill>
              <a:latin typeface="Calibri"/>
              <a:ea typeface="Calibri"/>
              <a:cs typeface="Calibri"/>
              <a:sym typeface="Calibri"/>
            </a:endParaRPr>
          </a:p>
        </p:txBody>
      </p:sp>
      <p:sp>
        <p:nvSpPr>
          <p:cNvPr id="1671" name="Google Shape;1671;p83"/>
          <p:cNvSpPr txBox="1"/>
          <p:nvPr/>
        </p:nvSpPr>
        <p:spPr>
          <a:xfrm>
            <a:off x="902969" y="5790565"/>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672" name="Google Shape;1672;p83"/>
          <p:cNvSpPr txBox="1"/>
          <p:nvPr/>
        </p:nvSpPr>
        <p:spPr>
          <a:xfrm>
            <a:off x="11127105" y="5790565"/>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83</a:t>
            </a:r>
            <a:endParaRPr sz="7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grpSp>
        <p:nvGrpSpPr>
          <p:cNvPr id="1677" name="Google Shape;1677;p84"/>
          <p:cNvGrpSpPr/>
          <p:nvPr/>
        </p:nvGrpSpPr>
        <p:grpSpPr>
          <a:xfrm>
            <a:off x="6893242" y="0"/>
            <a:ext cx="5295265" cy="6858000"/>
            <a:chOff x="6893242" y="0"/>
            <a:chExt cx="5295265" cy="6858000"/>
          </a:xfrm>
        </p:grpSpPr>
        <p:sp>
          <p:nvSpPr>
            <p:cNvPr id="1678" name="Google Shape;1678;p84"/>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9" name="Google Shape;1679;p84"/>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80" name="Google Shape;1680;p84"/>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681" name="Google Shape;1681;p84"/>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682" name="Google Shape;1682;p84"/>
          <p:cNvSpPr txBox="1">
            <a:spLocks noGrp="1"/>
          </p:cNvSpPr>
          <p:nvPr>
            <p:ph type="title"/>
          </p:nvPr>
        </p:nvSpPr>
        <p:spPr>
          <a:xfrm>
            <a:off x="875030" y="411479"/>
            <a:ext cx="5818505" cy="9556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latin typeface="Calibri"/>
                <a:ea typeface="Calibri"/>
                <a:cs typeface="Calibri"/>
                <a:sym typeface="Calibri"/>
              </a:rPr>
              <a:t>Έλεγχοι χωρίς πρόσθετη καθοδήγηση για τη  διαχείριση της ασφάλειας των πληροφοριών  στον τομέα της υγείας</a:t>
            </a:r>
            <a:r>
              <a:rPr lang="en-US" sz="2100"/>
              <a:t>.</a:t>
            </a:r>
            <a:endParaRPr sz="2100">
              <a:latin typeface="Calibri"/>
              <a:ea typeface="Calibri"/>
              <a:cs typeface="Calibri"/>
              <a:sym typeface="Calibri"/>
            </a:endParaRPr>
          </a:p>
        </p:txBody>
      </p:sp>
      <p:sp>
        <p:nvSpPr>
          <p:cNvPr id="1683" name="Google Shape;1683;p84"/>
          <p:cNvSpPr txBox="1"/>
          <p:nvPr/>
        </p:nvSpPr>
        <p:spPr>
          <a:xfrm>
            <a:off x="783590" y="1882457"/>
            <a:ext cx="5127625" cy="249042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A.15.1.3 	Αλυσίδα εφοδιασμού τεχνολογίας πληροφοριών και επικοινωνιών</a:t>
            </a:r>
            <a:endParaRPr sz="1050">
              <a:solidFill>
                <a:schemeClr val="dk1"/>
              </a:solidFill>
              <a:latin typeface="Calibri"/>
              <a:ea typeface="Calibri"/>
              <a:cs typeface="Calibri"/>
              <a:sym typeface="Calibri"/>
            </a:endParaRPr>
          </a:p>
          <a:p>
            <a:pPr marL="0" marR="0" lvl="0" indent="0" algn="l" rtl="0">
              <a:lnSpc>
                <a:spcPct val="100000"/>
              </a:lnSpc>
              <a:spcBef>
                <a:spcPts val="35"/>
              </a:spcBef>
              <a:spcAft>
                <a:spcPts val="0"/>
              </a:spcAft>
              <a:buNone/>
            </a:pPr>
            <a:endParaRPr sz="1100">
              <a:solidFill>
                <a:schemeClr val="dk1"/>
              </a:solidFill>
              <a:latin typeface="Calibri"/>
              <a:ea typeface="Calibri"/>
              <a:cs typeface="Calibri"/>
              <a:sym typeface="Calibri"/>
            </a:endParaRPr>
          </a:p>
          <a:p>
            <a:pPr marL="12700"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Α.15.2.1 	Παρακολούθηση και επανεξέταση των υπηρεσιών του προμηθευτή</a:t>
            </a:r>
            <a:endParaRPr sz="1050" b="0" i="0" u="none" strike="noStrike" cap="none">
              <a:solidFill>
                <a:schemeClr val="dk1"/>
              </a:solidFill>
              <a:latin typeface="Calibri"/>
              <a:ea typeface="Calibri"/>
              <a:cs typeface="Calibri"/>
              <a:sym typeface="Calibri"/>
            </a:endParaRPr>
          </a:p>
          <a:p>
            <a:pPr marL="12700" marR="0" lvl="3" indent="0" algn="l" rtl="0">
              <a:lnSpc>
                <a:spcPct val="100000"/>
              </a:lnSpc>
              <a:spcBef>
                <a:spcPts val="1255"/>
              </a:spcBef>
              <a:spcAft>
                <a:spcPts val="0"/>
              </a:spcAft>
              <a:buNone/>
            </a:pPr>
            <a:r>
              <a:rPr lang="en-US" sz="1050" b="0" i="0" u="none" strike="noStrike" cap="none">
                <a:solidFill>
                  <a:schemeClr val="dk1"/>
                </a:solidFill>
                <a:latin typeface="Calibri"/>
                <a:ea typeface="Calibri"/>
                <a:cs typeface="Calibri"/>
                <a:sym typeface="Calibri"/>
              </a:rPr>
              <a:t>Α.15.2.2		Διαχείριση αλλαγών στις υπηρεσίες των προμηθευτών</a:t>
            </a:r>
            <a:endParaRPr sz="1050" b="0" i="0" u="none" strike="noStrike" cap="none">
              <a:solidFill>
                <a:schemeClr val="dk1"/>
              </a:solidFill>
              <a:latin typeface="Calibri"/>
              <a:ea typeface="Calibri"/>
              <a:cs typeface="Calibri"/>
              <a:sym typeface="Calibri"/>
            </a:endParaRPr>
          </a:p>
          <a:p>
            <a:pPr marL="12700" marR="0" lvl="0" indent="0" algn="l" rtl="0">
              <a:lnSpc>
                <a:spcPct val="100000"/>
              </a:lnSpc>
              <a:spcBef>
                <a:spcPts val="1275"/>
              </a:spcBef>
              <a:spcAft>
                <a:spcPts val="0"/>
              </a:spcAft>
              <a:buNone/>
            </a:pPr>
            <a:r>
              <a:rPr lang="en-US" sz="1050">
                <a:solidFill>
                  <a:schemeClr val="dk1"/>
                </a:solidFill>
                <a:latin typeface="Calibri"/>
                <a:ea typeface="Calibri"/>
                <a:cs typeface="Calibri"/>
                <a:sym typeface="Calibri"/>
              </a:rPr>
              <a:t>A.16.1.3 	Αναφορά αδυναμιών ασφάλειας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12065" marR="0" lvl="3" indent="0" algn="l" rtl="0">
              <a:lnSpc>
                <a:spcPct val="100000"/>
              </a:lnSpc>
              <a:spcBef>
                <a:spcPts val="5"/>
              </a:spcBef>
              <a:spcAft>
                <a:spcPts val="0"/>
              </a:spcAft>
              <a:buNone/>
            </a:pPr>
            <a:r>
              <a:rPr lang="en-US" sz="1050" b="0" i="0" u="none" strike="noStrike" cap="none">
                <a:solidFill>
                  <a:schemeClr val="dk1"/>
                </a:solidFill>
                <a:latin typeface="Calibri"/>
                <a:ea typeface="Calibri"/>
                <a:cs typeface="Calibri"/>
                <a:sym typeface="Calibri"/>
              </a:rPr>
              <a:t>Α.16.1.5 	Ανταπόκριση σε περιστατικά ασφάλειας πληροφοριών</a:t>
            </a:r>
            <a:endParaRPr sz="1050" b="0" i="0" u="none" strike="noStrike" cap="none">
              <a:solidFill>
                <a:schemeClr val="dk1"/>
              </a:solidFill>
              <a:latin typeface="Calibri"/>
              <a:ea typeface="Calibri"/>
              <a:cs typeface="Calibri"/>
              <a:sym typeface="Calibri"/>
            </a:endParaRPr>
          </a:p>
          <a:p>
            <a:pPr marL="1371600" marR="0" lvl="3" indent="0" algn="l" rtl="0">
              <a:lnSpc>
                <a:spcPct val="100000"/>
              </a:lnSpc>
              <a:spcBef>
                <a:spcPts val="45"/>
              </a:spcBef>
              <a:spcAft>
                <a:spcPts val="0"/>
              </a:spcAft>
              <a:buClr>
                <a:schemeClr val="dk1"/>
              </a:buClr>
              <a:buSzPts val="1100"/>
              <a:buFont typeface="Calibri"/>
              <a:buNone/>
            </a:pPr>
            <a:endParaRPr sz="1100" b="0" i="0" u="none" strike="noStrike" cap="none">
              <a:solidFill>
                <a:schemeClr val="dk1"/>
              </a:solidFill>
              <a:latin typeface="Calibri"/>
              <a:ea typeface="Calibri"/>
              <a:cs typeface="Calibri"/>
              <a:sym typeface="Calibri"/>
            </a:endParaRPr>
          </a:p>
          <a:p>
            <a:pPr marL="12065" marR="0" lvl="3" indent="0" algn="l" rtl="0">
              <a:lnSpc>
                <a:spcPct val="100000"/>
              </a:lnSpc>
              <a:spcBef>
                <a:spcPts val="5"/>
              </a:spcBef>
              <a:spcAft>
                <a:spcPts val="0"/>
              </a:spcAft>
              <a:buNone/>
            </a:pPr>
            <a:r>
              <a:rPr lang="en-US" sz="1050" b="0" i="0" u="none" strike="noStrike" cap="none">
                <a:solidFill>
                  <a:schemeClr val="dk1"/>
                </a:solidFill>
                <a:latin typeface="Calibri"/>
                <a:ea typeface="Calibri"/>
                <a:cs typeface="Calibri"/>
                <a:sym typeface="Calibri"/>
              </a:rPr>
              <a:t>Α.16.1.6 	Εκμάθηση από περιστατικά</a:t>
            </a: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50"/>
              </a:spcBef>
              <a:spcAft>
                <a:spcPts val="0"/>
              </a:spcAft>
              <a:buNone/>
            </a:pPr>
            <a:endParaRPr sz="1100">
              <a:solidFill>
                <a:schemeClr val="dk1"/>
              </a:solidFill>
              <a:latin typeface="Calibri"/>
              <a:ea typeface="Calibri"/>
              <a:cs typeface="Calibri"/>
              <a:sym typeface="Calibri"/>
            </a:endParaRPr>
          </a:p>
          <a:p>
            <a:pPr marL="12700" marR="508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A.17.1.3 Επαλήθευση, επανεξέταση και αξιολόγηση της συνεχούς ασφάλειας των  πληροφοριών</a:t>
            </a:r>
            <a:endParaRPr sz="1050">
              <a:solidFill>
                <a:schemeClr val="dk1"/>
              </a:solidFill>
              <a:latin typeface="Calibri"/>
              <a:ea typeface="Calibri"/>
              <a:cs typeface="Calibri"/>
              <a:sym typeface="Calibri"/>
            </a:endParaRPr>
          </a:p>
        </p:txBody>
      </p:sp>
      <p:sp>
        <p:nvSpPr>
          <p:cNvPr id="1684" name="Google Shape;1684;p84"/>
          <p:cNvSpPr txBox="1"/>
          <p:nvPr/>
        </p:nvSpPr>
        <p:spPr>
          <a:xfrm>
            <a:off x="902969" y="5136197"/>
            <a:ext cx="4043679"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685" name="Google Shape;1685;p84"/>
          <p:cNvSpPr txBox="1"/>
          <p:nvPr/>
        </p:nvSpPr>
        <p:spPr>
          <a:xfrm>
            <a:off x="11189652" y="5136197"/>
            <a:ext cx="121920" cy="13208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700">
                <a:solidFill>
                  <a:schemeClr val="dk1"/>
                </a:solidFill>
                <a:latin typeface="Calibri"/>
                <a:ea typeface="Calibri"/>
                <a:cs typeface="Calibri"/>
                <a:sym typeface="Calibri"/>
              </a:rPr>
              <a:t>84</a:t>
            </a:r>
            <a:endParaRPr sz="7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grpSp>
        <p:nvGrpSpPr>
          <p:cNvPr id="1690" name="Google Shape;1690;p85"/>
          <p:cNvGrpSpPr/>
          <p:nvPr/>
        </p:nvGrpSpPr>
        <p:grpSpPr>
          <a:xfrm>
            <a:off x="6893242" y="0"/>
            <a:ext cx="5295265" cy="6858000"/>
            <a:chOff x="6893242" y="0"/>
            <a:chExt cx="5295265" cy="6858000"/>
          </a:xfrm>
        </p:grpSpPr>
        <p:sp>
          <p:nvSpPr>
            <p:cNvPr id="1691" name="Google Shape;1691;p85"/>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2" name="Google Shape;1692;p85"/>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93" name="Google Shape;1693;p85"/>
            <p:cNvPicPr preferRelativeResize="0"/>
            <p:nvPr/>
          </p:nvPicPr>
          <p:blipFill rotWithShape="1">
            <a:blip r:embed="rId3">
              <a:alphaModFix/>
            </a:blip>
            <a:srcRect/>
            <a:stretch/>
          </p:blipFill>
          <p:spPr>
            <a:xfrm>
              <a:off x="7902892" y="988694"/>
              <a:ext cx="4285614" cy="4880292"/>
            </a:xfrm>
            <a:prstGeom prst="rect">
              <a:avLst/>
            </a:prstGeom>
            <a:noFill/>
            <a:ln>
              <a:noFill/>
            </a:ln>
          </p:spPr>
        </p:pic>
        <p:pic>
          <p:nvPicPr>
            <p:cNvPr id="1694" name="Google Shape;1694;p85"/>
            <p:cNvPicPr preferRelativeResize="0"/>
            <p:nvPr/>
          </p:nvPicPr>
          <p:blipFill rotWithShape="1">
            <a:blip r:embed="rId4">
              <a:alphaModFix/>
            </a:blip>
            <a:srcRect/>
            <a:stretch/>
          </p:blipFill>
          <p:spPr>
            <a:xfrm>
              <a:off x="7549197" y="6167437"/>
              <a:ext cx="3294062" cy="612140"/>
            </a:xfrm>
            <a:prstGeom prst="rect">
              <a:avLst/>
            </a:prstGeom>
            <a:noFill/>
            <a:ln>
              <a:noFill/>
            </a:ln>
          </p:spPr>
        </p:pic>
      </p:grpSp>
      <p:sp>
        <p:nvSpPr>
          <p:cNvPr id="1695" name="Google Shape;1695;p85"/>
          <p:cNvSpPr txBox="1">
            <a:spLocks noGrp="1"/>
          </p:cNvSpPr>
          <p:nvPr>
            <p:ph type="title"/>
          </p:nvPr>
        </p:nvSpPr>
        <p:spPr>
          <a:xfrm>
            <a:off x="875030" y="411479"/>
            <a:ext cx="5818505" cy="955675"/>
          </a:xfrm>
          <a:prstGeom prst="rect">
            <a:avLst/>
          </a:prstGeom>
          <a:noFill/>
          <a:ln>
            <a:noFill/>
          </a:ln>
        </p:spPr>
        <p:txBody>
          <a:bodyPr spcFirstLastPara="1" wrap="square" lIns="0" tIns="35550" rIns="0" bIns="0" anchor="t" anchorCtr="0">
            <a:spAutoFit/>
          </a:bodyPr>
          <a:lstStyle/>
          <a:p>
            <a:pPr marL="12700" marR="5080" lvl="0" indent="0" algn="l" rtl="0">
              <a:lnSpc>
                <a:spcPct val="114285"/>
              </a:lnSpc>
              <a:spcBef>
                <a:spcPts val="0"/>
              </a:spcBef>
              <a:spcAft>
                <a:spcPts val="0"/>
              </a:spcAft>
              <a:buNone/>
            </a:pPr>
            <a:r>
              <a:rPr lang="en-US" sz="2100">
                <a:latin typeface="Calibri"/>
                <a:ea typeface="Calibri"/>
                <a:cs typeface="Calibri"/>
                <a:sym typeface="Calibri"/>
              </a:rPr>
              <a:t>Έλεγχοι χωρίς πρόσθετη καθοδήγηση για τη  διαχείριση της ασφάλειας των πληροφοριών  στον τομέα της υγείας</a:t>
            </a:r>
            <a:r>
              <a:rPr lang="en-US" sz="2100"/>
              <a:t>.</a:t>
            </a:r>
            <a:endParaRPr sz="2100">
              <a:latin typeface="Calibri"/>
              <a:ea typeface="Calibri"/>
              <a:cs typeface="Calibri"/>
              <a:sym typeface="Calibri"/>
            </a:endParaRPr>
          </a:p>
        </p:txBody>
      </p:sp>
      <p:sp>
        <p:nvSpPr>
          <p:cNvPr id="1696" name="Google Shape;1696;p85"/>
          <p:cNvSpPr txBox="1"/>
          <p:nvPr/>
        </p:nvSpPr>
        <p:spPr>
          <a:xfrm>
            <a:off x="902969" y="5699125"/>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697" name="Google Shape;1697;p85"/>
          <p:cNvSpPr txBox="1"/>
          <p:nvPr/>
        </p:nvSpPr>
        <p:spPr>
          <a:xfrm>
            <a:off x="11127105" y="5699125"/>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85</a:t>
            </a:r>
            <a:endParaRPr sz="700">
              <a:solidFill>
                <a:schemeClr val="dk1"/>
              </a:solidFill>
              <a:latin typeface="Calibri"/>
              <a:ea typeface="Calibri"/>
              <a:cs typeface="Calibri"/>
              <a:sym typeface="Calibri"/>
            </a:endParaRPr>
          </a:p>
        </p:txBody>
      </p:sp>
      <p:sp>
        <p:nvSpPr>
          <p:cNvPr id="1698" name="Google Shape;1698;p85"/>
          <p:cNvSpPr txBox="1"/>
          <p:nvPr/>
        </p:nvSpPr>
        <p:spPr>
          <a:xfrm>
            <a:off x="783590" y="1881187"/>
            <a:ext cx="4577715" cy="1821011"/>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1050">
                <a:solidFill>
                  <a:schemeClr val="dk1"/>
                </a:solidFill>
                <a:latin typeface="Calibri"/>
                <a:ea typeface="Calibri"/>
                <a:cs typeface="Calibri"/>
                <a:sym typeface="Calibri"/>
              </a:rPr>
              <a:t>A.17.2.1 	Διαθεσιμότητα εγκαταστάσεων πληροφοριών</a:t>
            </a:r>
            <a:endParaRPr sz="1050">
              <a:solidFill>
                <a:schemeClr val="dk1"/>
              </a:solidFill>
              <a:latin typeface="Calibri"/>
              <a:ea typeface="Calibri"/>
              <a:cs typeface="Calibri"/>
              <a:sym typeface="Calibri"/>
            </a:endParaRPr>
          </a:p>
          <a:p>
            <a:pPr marL="0" marR="0" lvl="0" indent="0" algn="l" rtl="0">
              <a:lnSpc>
                <a:spcPct val="100000"/>
              </a:lnSpc>
              <a:spcBef>
                <a:spcPts val="25"/>
              </a:spcBef>
              <a:spcAft>
                <a:spcPts val="0"/>
              </a:spcAft>
              <a:buNone/>
            </a:pPr>
            <a:endParaRPr sz="1100">
              <a:solidFill>
                <a:schemeClr val="dk1"/>
              </a:solidFill>
              <a:latin typeface="Calibri"/>
              <a:ea typeface="Calibri"/>
              <a:cs typeface="Calibri"/>
              <a:sym typeface="Calibri"/>
            </a:endParaRPr>
          </a:p>
          <a:p>
            <a:pPr marL="12700"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Α.18.1.2	  Δικαιώματα πνευματικής ιδιοκτησίας</a:t>
            </a:r>
            <a:endParaRPr sz="1050" b="0" i="0" u="none" strike="noStrike" cap="none">
              <a:solidFill>
                <a:schemeClr val="dk1"/>
              </a:solidFill>
              <a:latin typeface="Calibri"/>
              <a:ea typeface="Calibri"/>
              <a:cs typeface="Calibri"/>
              <a:sym typeface="Calibri"/>
            </a:endParaRPr>
          </a:p>
          <a:p>
            <a:pPr marL="12700" marR="0" lvl="3" indent="0" algn="l" rtl="0">
              <a:lnSpc>
                <a:spcPct val="100000"/>
              </a:lnSpc>
              <a:spcBef>
                <a:spcPts val="1255"/>
              </a:spcBef>
              <a:spcAft>
                <a:spcPts val="0"/>
              </a:spcAft>
              <a:buNone/>
            </a:pPr>
            <a:r>
              <a:rPr lang="en-US" sz="1050" b="0" i="0" u="none" strike="noStrike" cap="none">
                <a:solidFill>
                  <a:schemeClr val="dk1"/>
                </a:solidFill>
                <a:latin typeface="Calibri"/>
                <a:ea typeface="Calibri"/>
                <a:cs typeface="Calibri"/>
                <a:sym typeface="Calibri"/>
              </a:rPr>
              <a:t>Α.18.1.3 	 Προστασία των καταγραφών</a:t>
            </a:r>
            <a:endParaRPr sz="1050" b="0" i="0" u="none" strike="noStrike" cap="none">
              <a:solidFill>
                <a:schemeClr val="dk1"/>
              </a:solidFill>
              <a:latin typeface="Calibri"/>
              <a:ea typeface="Calibri"/>
              <a:cs typeface="Calibri"/>
              <a:sym typeface="Calibri"/>
            </a:endParaRPr>
          </a:p>
          <a:p>
            <a:pPr marL="12700" marR="0" lvl="0" indent="0" algn="l" rtl="0">
              <a:lnSpc>
                <a:spcPct val="100000"/>
              </a:lnSpc>
              <a:spcBef>
                <a:spcPts val="1275"/>
              </a:spcBef>
              <a:spcAft>
                <a:spcPts val="0"/>
              </a:spcAft>
              <a:buNone/>
            </a:pPr>
            <a:r>
              <a:rPr lang="en-US" sz="1050">
                <a:solidFill>
                  <a:schemeClr val="dk1"/>
                </a:solidFill>
                <a:latin typeface="Calibri"/>
                <a:ea typeface="Calibri"/>
                <a:cs typeface="Calibri"/>
                <a:sym typeface="Calibri"/>
              </a:rPr>
              <a:t>A.18.1.5 	Ρύθμιση των κρυπτογραφικών</a:t>
            </a:r>
            <a:endParaRPr sz="1050">
              <a:solidFill>
                <a:schemeClr val="dk1"/>
              </a:solidFill>
              <a:latin typeface="Calibri"/>
              <a:ea typeface="Calibri"/>
              <a:cs typeface="Calibri"/>
              <a:sym typeface="Calibri"/>
            </a:endParaRPr>
          </a:p>
          <a:p>
            <a:pPr marL="0" marR="0" lvl="0" indent="0" algn="l" rtl="0">
              <a:lnSpc>
                <a:spcPct val="100000"/>
              </a:lnSpc>
              <a:spcBef>
                <a:spcPts val="20"/>
              </a:spcBef>
              <a:spcAft>
                <a:spcPts val="0"/>
              </a:spcAft>
              <a:buNone/>
            </a:pPr>
            <a:endParaRPr sz="1100">
              <a:solidFill>
                <a:schemeClr val="dk1"/>
              </a:solidFill>
              <a:latin typeface="Calibri"/>
              <a:ea typeface="Calibri"/>
              <a:cs typeface="Calibri"/>
              <a:sym typeface="Calibri"/>
            </a:endParaRPr>
          </a:p>
          <a:p>
            <a:pPr marL="12700" marR="0" lvl="3" indent="0" algn="l" rtl="0">
              <a:lnSpc>
                <a:spcPct val="100000"/>
              </a:lnSpc>
              <a:spcBef>
                <a:spcPts val="0"/>
              </a:spcBef>
              <a:spcAft>
                <a:spcPts val="0"/>
              </a:spcAft>
              <a:buNone/>
            </a:pPr>
            <a:r>
              <a:rPr lang="en-US" sz="1050" b="0" i="0" u="none" strike="noStrike" cap="none">
                <a:solidFill>
                  <a:schemeClr val="dk1"/>
                </a:solidFill>
                <a:latin typeface="Calibri"/>
                <a:ea typeface="Calibri"/>
                <a:cs typeface="Calibri"/>
                <a:sym typeface="Calibri"/>
              </a:rPr>
              <a:t>Α.18.2.1 	Ανεξάρτητη επισκόπηση της ασφάλειας των πληροφοριών</a:t>
            </a:r>
            <a:endParaRPr sz="1050" b="0" i="0" u="none" strike="noStrike" cap="none">
              <a:solidFill>
                <a:schemeClr val="dk1"/>
              </a:solidFill>
              <a:latin typeface="Calibri"/>
              <a:ea typeface="Calibri"/>
              <a:cs typeface="Calibri"/>
              <a:sym typeface="Calibri"/>
            </a:endParaRPr>
          </a:p>
          <a:p>
            <a:pPr marL="12700" marR="0" lvl="3" indent="0" algn="l" rtl="0">
              <a:lnSpc>
                <a:spcPct val="100000"/>
              </a:lnSpc>
              <a:spcBef>
                <a:spcPts val="1255"/>
              </a:spcBef>
              <a:spcAft>
                <a:spcPts val="0"/>
              </a:spcAft>
              <a:buNone/>
            </a:pPr>
            <a:r>
              <a:rPr lang="en-US" sz="1050" b="0" i="0" u="none" strike="noStrike" cap="none">
                <a:solidFill>
                  <a:schemeClr val="dk1"/>
                </a:solidFill>
                <a:latin typeface="Calibri"/>
                <a:ea typeface="Calibri"/>
                <a:cs typeface="Calibri"/>
                <a:sym typeface="Calibri"/>
              </a:rPr>
              <a:t>Α.18.2.2	Συμμόρφωση με τις πολιτικές και τα πρότυπα ασφαλείας</a:t>
            </a:r>
            <a:endParaRPr sz="1050" b="0" i="0" u="none" strike="noStrike" cap="none">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grpSp>
        <p:nvGrpSpPr>
          <p:cNvPr id="1703" name="Google Shape;1703;p86"/>
          <p:cNvGrpSpPr/>
          <p:nvPr/>
        </p:nvGrpSpPr>
        <p:grpSpPr>
          <a:xfrm>
            <a:off x="796290" y="0"/>
            <a:ext cx="11392534" cy="6858000"/>
            <a:chOff x="796290" y="0"/>
            <a:chExt cx="11392534" cy="6858000"/>
          </a:xfrm>
        </p:grpSpPr>
        <p:sp>
          <p:nvSpPr>
            <p:cNvPr id="1704" name="Google Shape;1704;p86"/>
            <p:cNvSpPr/>
            <p:nvPr/>
          </p:nvSpPr>
          <p:spPr>
            <a:xfrm>
              <a:off x="6893242" y="0"/>
              <a:ext cx="1818639" cy="6858000"/>
            </a:xfrm>
            <a:custGeom>
              <a:avLst/>
              <a:gdLst/>
              <a:ahLst/>
              <a:cxnLst/>
              <a:rect l="l" t="t" r="r" b="b"/>
              <a:pathLst>
                <a:path w="1818640" h="6858000" extrusionOk="0">
                  <a:moveTo>
                    <a:pt x="0" y="6858000"/>
                  </a:moveTo>
                  <a:lnTo>
                    <a:pt x="1818640" y="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5" name="Google Shape;1705;p86"/>
            <p:cNvSpPr/>
            <p:nvPr/>
          </p:nvSpPr>
          <p:spPr>
            <a:xfrm>
              <a:off x="7163752" y="0"/>
              <a:ext cx="5024755" cy="6858000"/>
            </a:xfrm>
            <a:custGeom>
              <a:avLst/>
              <a:gdLst/>
              <a:ahLst/>
              <a:cxnLst/>
              <a:rect l="l" t="t" r="r" b="b"/>
              <a:pathLst>
                <a:path w="5024755" h="6858000" extrusionOk="0">
                  <a:moveTo>
                    <a:pt x="905509" y="3926522"/>
                  </a:moveTo>
                  <a:lnTo>
                    <a:pt x="863282" y="3938904"/>
                  </a:lnTo>
                  <a:lnTo>
                    <a:pt x="832484" y="3961765"/>
                  </a:lnTo>
                  <a:lnTo>
                    <a:pt x="790892" y="4024312"/>
                  </a:lnTo>
                  <a:lnTo>
                    <a:pt x="0" y="6858000"/>
                  </a:lnTo>
                  <a:lnTo>
                    <a:pt x="5024755" y="6853237"/>
                  </a:lnTo>
                  <a:lnTo>
                    <a:pt x="5024755" y="5300980"/>
                  </a:lnTo>
                  <a:lnTo>
                    <a:pt x="1033462" y="5300980"/>
                  </a:lnTo>
                  <a:lnTo>
                    <a:pt x="975994" y="5295900"/>
                  </a:lnTo>
                  <a:lnTo>
                    <a:pt x="921384" y="5280342"/>
                  </a:lnTo>
                  <a:lnTo>
                    <a:pt x="883284" y="5261292"/>
                  </a:lnTo>
                  <a:lnTo>
                    <a:pt x="846772" y="5209222"/>
                  </a:lnTo>
                  <a:lnTo>
                    <a:pt x="842644" y="5175567"/>
                  </a:lnTo>
                  <a:lnTo>
                    <a:pt x="844867" y="5136197"/>
                  </a:lnTo>
                  <a:lnTo>
                    <a:pt x="856614" y="5038090"/>
                  </a:lnTo>
                  <a:lnTo>
                    <a:pt x="1089025" y="4161154"/>
                  </a:lnTo>
                  <a:lnTo>
                    <a:pt x="1094104" y="4121785"/>
                  </a:lnTo>
                  <a:lnTo>
                    <a:pt x="1096962" y="4083367"/>
                  </a:lnTo>
                  <a:lnTo>
                    <a:pt x="1083309" y="4011295"/>
                  </a:lnTo>
                  <a:lnTo>
                    <a:pt x="1059814" y="3979227"/>
                  </a:lnTo>
                  <a:lnTo>
                    <a:pt x="1021079" y="3950970"/>
                  </a:lnTo>
                  <a:lnTo>
                    <a:pt x="963294" y="3927792"/>
                  </a:lnTo>
                  <a:lnTo>
                    <a:pt x="905509" y="3926522"/>
                  </a:lnTo>
                  <a:close/>
                </a:path>
                <a:path w="5024755" h="6858000" extrusionOk="0">
                  <a:moveTo>
                    <a:pt x="5024755" y="0"/>
                  </a:moveTo>
                  <a:lnTo>
                    <a:pt x="2536825" y="0"/>
                  </a:lnTo>
                  <a:lnTo>
                    <a:pt x="1189989" y="5124767"/>
                  </a:lnTo>
                  <a:lnTo>
                    <a:pt x="1173797" y="5173662"/>
                  </a:lnTo>
                  <a:lnTo>
                    <a:pt x="1140777" y="5239067"/>
                  </a:lnTo>
                  <a:lnTo>
                    <a:pt x="1114425" y="5268595"/>
                  </a:lnTo>
                  <a:lnTo>
                    <a:pt x="1079182" y="5290502"/>
                  </a:lnTo>
                  <a:lnTo>
                    <a:pt x="1033462" y="5300980"/>
                  </a:lnTo>
                  <a:lnTo>
                    <a:pt x="5024755" y="5300980"/>
                  </a:lnTo>
                  <a:lnTo>
                    <a:pt x="502475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06" name="Google Shape;1706;p86"/>
            <p:cNvPicPr preferRelativeResize="0"/>
            <p:nvPr/>
          </p:nvPicPr>
          <p:blipFill rotWithShape="1">
            <a:blip r:embed="rId3">
              <a:alphaModFix/>
            </a:blip>
            <a:srcRect/>
            <a:stretch/>
          </p:blipFill>
          <p:spPr>
            <a:xfrm>
              <a:off x="7903209" y="988694"/>
              <a:ext cx="4285615" cy="4880292"/>
            </a:xfrm>
            <a:prstGeom prst="rect">
              <a:avLst/>
            </a:prstGeom>
            <a:noFill/>
            <a:ln>
              <a:noFill/>
            </a:ln>
          </p:spPr>
        </p:pic>
        <p:pic>
          <p:nvPicPr>
            <p:cNvPr id="1707" name="Google Shape;1707;p86"/>
            <p:cNvPicPr preferRelativeResize="0"/>
            <p:nvPr/>
          </p:nvPicPr>
          <p:blipFill rotWithShape="1">
            <a:blip r:embed="rId4">
              <a:alphaModFix/>
            </a:blip>
            <a:srcRect/>
            <a:stretch/>
          </p:blipFill>
          <p:spPr>
            <a:xfrm>
              <a:off x="796290" y="1968817"/>
              <a:ext cx="6104255" cy="4119879"/>
            </a:xfrm>
            <a:prstGeom prst="rect">
              <a:avLst/>
            </a:prstGeom>
            <a:noFill/>
            <a:ln>
              <a:noFill/>
            </a:ln>
          </p:spPr>
        </p:pic>
        <p:pic>
          <p:nvPicPr>
            <p:cNvPr id="1708" name="Google Shape;1708;p86"/>
            <p:cNvPicPr preferRelativeResize="0"/>
            <p:nvPr/>
          </p:nvPicPr>
          <p:blipFill rotWithShape="1">
            <a:blip r:embed="rId5">
              <a:alphaModFix/>
            </a:blip>
            <a:srcRect/>
            <a:stretch/>
          </p:blipFill>
          <p:spPr>
            <a:xfrm>
              <a:off x="935672" y="2107564"/>
              <a:ext cx="3675062" cy="3839845"/>
            </a:xfrm>
            <a:prstGeom prst="rect">
              <a:avLst/>
            </a:prstGeom>
            <a:noFill/>
            <a:ln>
              <a:noFill/>
            </a:ln>
          </p:spPr>
        </p:pic>
        <p:pic>
          <p:nvPicPr>
            <p:cNvPr id="1709" name="Google Shape;1709;p86"/>
            <p:cNvPicPr preferRelativeResize="0"/>
            <p:nvPr/>
          </p:nvPicPr>
          <p:blipFill rotWithShape="1">
            <a:blip r:embed="rId6">
              <a:alphaModFix/>
            </a:blip>
            <a:srcRect/>
            <a:stretch/>
          </p:blipFill>
          <p:spPr>
            <a:xfrm>
              <a:off x="3334385" y="3796347"/>
              <a:ext cx="530542" cy="358139"/>
            </a:xfrm>
            <a:prstGeom prst="rect">
              <a:avLst/>
            </a:prstGeom>
            <a:noFill/>
            <a:ln>
              <a:noFill/>
            </a:ln>
          </p:spPr>
        </p:pic>
        <p:pic>
          <p:nvPicPr>
            <p:cNvPr id="1710" name="Google Shape;1710;p86"/>
            <p:cNvPicPr preferRelativeResize="0"/>
            <p:nvPr/>
          </p:nvPicPr>
          <p:blipFill rotWithShape="1">
            <a:blip r:embed="rId7">
              <a:alphaModFix/>
            </a:blip>
            <a:srcRect/>
            <a:stretch/>
          </p:blipFill>
          <p:spPr>
            <a:xfrm>
              <a:off x="3360419" y="3822382"/>
              <a:ext cx="428307" cy="256222"/>
            </a:xfrm>
            <a:prstGeom prst="rect">
              <a:avLst/>
            </a:prstGeom>
            <a:noFill/>
            <a:ln>
              <a:noFill/>
            </a:ln>
          </p:spPr>
        </p:pic>
        <p:pic>
          <p:nvPicPr>
            <p:cNvPr id="1711" name="Google Shape;1711;p86"/>
            <p:cNvPicPr preferRelativeResize="0"/>
            <p:nvPr/>
          </p:nvPicPr>
          <p:blipFill rotWithShape="1">
            <a:blip r:embed="rId8">
              <a:alphaModFix/>
            </a:blip>
            <a:srcRect/>
            <a:stretch/>
          </p:blipFill>
          <p:spPr>
            <a:xfrm>
              <a:off x="1752600" y="3355657"/>
              <a:ext cx="530542" cy="358139"/>
            </a:xfrm>
            <a:prstGeom prst="rect">
              <a:avLst/>
            </a:prstGeom>
            <a:noFill/>
            <a:ln>
              <a:noFill/>
            </a:ln>
          </p:spPr>
        </p:pic>
        <p:pic>
          <p:nvPicPr>
            <p:cNvPr id="1712" name="Google Shape;1712;p86"/>
            <p:cNvPicPr preferRelativeResize="0"/>
            <p:nvPr/>
          </p:nvPicPr>
          <p:blipFill rotWithShape="1">
            <a:blip r:embed="rId9">
              <a:alphaModFix/>
            </a:blip>
            <a:srcRect/>
            <a:stretch/>
          </p:blipFill>
          <p:spPr>
            <a:xfrm>
              <a:off x="1779270" y="3382645"/>
              <a:ext cx="428307" cy="256222"/>
            </a:xfrm>
            <a:prstGeom prst="rect">
              <a:avLst/>
            </a:prstGeom>
            <a:noFill/>
            <a:ln>
              <a:noFill/>
            </a:ln>
          </p:spPr>
        </p:pic>
        <p:sp>
          <p:nvSpPr>
            <p:cNvPr id="1713" name="Google Shape;1713;p86"/>
            <p:cNvSpPr/>
            <p:nvPr/>
          </p:nvSpPr>
          <p:spPr>
            <a:xfrm>
              <a:off x="4751387" y="3683000"/>
              <a:ext cx="2072639" cy="691515"/>
            </a:xfrm>
            <a:custGeom>
              <a:avLst/>
              <a:gdLst/>
              <a:ahLst/>
              <a:cxnLst/>
              <a:rect l="l" t="t" r="r" b="b"/>
              <a:pathLst>
                <a:path w="2072640" h="691514" extrusionOk="0">
                  <a:moveTo>
                    <a:pt x="2072640" y="0"/>
                  </a:moveTo>
                  <a:lnTo>
                    <a:pt x="0" y="0"/>
                  </a:lnTo>
                  <a:lnTo>
                    <a:pt x="0" y="691514"/>
                  </a:lnTo>
                  <a:lnTo>
                    <a:pt x="2072640" y="691514"/>
                  </a:lnTo>
                  <a:lnTo>
                    <a:pt x="2072640" y="0"/>
                  </a:lnTo>
                  <a:close/>
                </a:path>
              </a:pathLst>
            </a:custGeom>
            <a:solidFill>
              <a:srgbClr val="F0F0F0">
                <a:alpha val="38039"/>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4" name="Google Shape;1714;p86"/>
            <p:cNvSpPr/>
            <p:nvPr/>
          </p:nvSpPr>
          <p:spPr>
            <a:xfrm>
              <a:off x="4810760" y="3757612"/>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5" name="Google Shape;1715;p86"/>
            <p:cNvSpPr/>
            <p:nvPr/>
          </p:nvSpPr>
          <p:spPr>
            <a:xfrm>
              <a:off x="4810760" y="4103687"/>
              <a:ext cx="61594" cy="61594"/>
            </a:xfrm>
            <a:custGeom>
              <a:avLst/>
              <a:gdLst/>
              <a:ahLst/>
              <a:cxnLst/>
              <a:rect l="l" t="t" r="r" b="b"/>
              <a:pathLst>
                <a:path w="61595" h="61595" extrusionOk="0">
                  <a:moveTo>
                    <a:pt x="61277" y="0"/>
                  </a:moveTo>
                  <a:lnTo>
                    <a:pt x="0" y="0"/>
                  </a:lnTo>
                  <a:lnTo>
                    <a:pt x="0" y="61277"/>
                  </a:lnTo>
                  <a:lnTo>
                    <a:pt x="61277" y="61277"/>
                  </a:lnTo>
                  <a:lnTo>
                    <a:pt x="61277" y="0"/>
                  </a:lnTo>
                  <a:close/>
                </a:path>
              </a:pathLst>
            </a:custGeom>
            <a:solidFill>
              <a:srgbClr val="7028D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16" name="Google Shape;1716;p86"/>
            <p:cNvPicPr preferRelativeResize="0"/>
            <p:nvPr/>
          </p:nvPicPr>
          <p:blipFill rotWithShape="1">
            <a:blip r:embed="rId10">
              <a:alphaModFix/>
            </a:blip>
            <a:srcRect/>
            <a:stretch/>
          </p:blipFill>
          <p:spPr>
            <a:xfrm>
              <a:off x="7549515" y="6167437"/>
              <a:ext cx="3294062" cy="612140"/>
            </a:xfrm>
            <a:prstGeom prst="rect">
              <a:avLst/>
            </a:prstGeom>
            <a:noFill/>
            <a:ln>
              <a:noFill/>
            </a:ln>
          </p:spPr>
        </p:pic>
      </p:grpSp>
      <p:sp>
        <p:nvSpPr>
          <p:cNvPr id="1717" name="Google Shape;1717;p86"/>
          <p:cNvSpPr txBox="1">
            <a:spLocks noGrp="1"/>
          </p:cNvSpPr>
          <p:nvPr>
            <p:ph type="title"/>
          </p:nvPr>
        </p:nvSpPr>
        <p:spPr>
          <a:xfrm>
            <a:off x="875030" y="583247"/>
            <a:ext cx="5780405" cy="845185"/>
          </a:xfrm>
          <a:prstGeom prst="rect">
            <a:avLst/>
          </a:prstGeom>
          <a:noFill/>
          <a:ln>
            <a:noFill/>
          </a:ln>
        </p:spPr>
        <p:txBody>
          <a:bodyPr spcFirstLastPara="1" wrap="square" lIns="0" tIns="32375" rIns="0" bIns="0" anchor="t" anchorCtr="0">
            <a:spAutoFit/>
          </a:bodyPr>
          <a:lstStyle/>
          <a:p>
            <a:pPr marL="12700" marR="5080" lvl="0" indent="0" algn="l" rtl="0">
              <a:lnSpc>
                <a:spcPct val="114594"/>
              </a:lnSpc>
              <a:spcBef>
                <a:spcPts val="0"/>
              </a:spcBef>
              <a:spcAft>
                <a:spcPts val="0"/>
              </a:spcAft>
              <a:buNone/>
            </a:pPr>
            <a:r>
              <a:rPr lang="en-US" sz="1850">
                <a:latin typeface="Calibri"/>
                <a:ea typeface="Calibri"/>
                <a:cs typeface="Calibri"/>
                <a:sym typeface="Calibri"/>
              </a:rPr>
              <a:t>Έλεγχοι με ή χωρίς πρόσθετη καθοδήγηση για τη  διαχείριση της ασφάλειας των πληροφοριών στον  τομέα της υγείας</a:t>
            </a:r>
            <a:r>
              <a:rPr lang="en-US" sz="1850"/>
              <a:t>.</a:t>
            </a:r>
            <a:endParaRPr sz="1850">
              <a:latin typeface="Calibri"/>
              <a:ea typeface="Calibri"/>
              <a:cs typeface="Calibri"/>
              <a:sym typeface="Calibri"/>
            </a:endParaRPr>
          </a:p>
        </p:txBody>
      </p:sp>
      <p:sp>
        <p:nvSpPr>
          <p:cNvPr id="1718" name="Google Shape;1718;p86"/>
          <p:cNvSpPr txBox="1"/>
          <p:nvPr/>
        </p:nvSpPr>
        <p:spPr>
          <a:xfrm>
            <a:off x="902969" y="6000750"/>
            <a:ext cx="4043679"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ΟΝΟΜΑ ΕΚΠΑΙΔΕΥΤΙΚΉΣ ΕΝΌΤΗΤΑΣ CSP: PR: ΠΡΌΤΥΠΟ ΠΑΡΟΥΣΊΑΣΗΣ ΠΟΥ ΔΗΜΙΟΥΡΓΉΘΗΚΕ ΑΠΌ PR</a:t>
            </a:r>
            <a:endParaRPr sz="700">
              <a:solidFill>
                <a:schemeClr val="dk1"/>
              </a:solidFill>
              <a:latin typeface="Calibri"/>
              <a:ea typeface="Calibri"/>
              <a:cs typeface="Calibri"/>
              <a:sym typeface="Calibri"/>
            </a:endParaRPr>
          </a:p>
        </p:txBody>
      </p:sp>
      <p:sp>
        <p:nvSpPr>
          <p:cNvPr id="1719" name="Google Shape;1719;p86"/>
          <p:cNvSpPr txBox="1"/>
          <p:nvPr/>
        </p:nvSpPr>
        <p:spPr>
          <a:xfrm>
            <a:off x="11189652" y="6000750"/>
            <a:ext cx="121920" cy="114300"/>
          </a:xfrm>
          <a:prstGeom prst="rect">
            <a:avLst/>
          </a:prstGeom>
          <a:noFill/>
          <a:ln>
            <a:noFill/>
          </a:ln>
        </p:spPr>
        <p:txBody>
          <a:bodyPr spcFirstLastPara="1" wrap="square" lIns="0" tIns="0" rIns="0" bIns="0" anchor="t" anchorCtr="0">
            <a:spAutoFit/>
          </a:bodyPr>
          <a:lstStyle/>
          <a:p>
            <a:pPr marL="12700" marR="0" lvl="0" indent="0" algn="l" rtl="0">
              <a:lnSpc>
                <a:spcPct val="109285"/>
              </a:lnSpc>
              <a:spcBef>
                <a:spcPts val="0"/>
              </a:spcBef>
              <a:spcAft>
                <a:spcPts val="0"/>
              </a:spcAft>
              <a:buNone/>
            </a:pPr>
            <a:r>
              <a:rPr lang="en-US" sz="700">
                <a:solidFill>
                  <a:schemeClr val="dk1"/>
                </a:solidFill>
                <a:latin typeface="Calibri"/>
                <a:ea typeface="Calibri"/>
                <a:cs typeface="Calibri"/>
                <a:sym typeface="Calibri"/>
              </a:rPr>
              <a:t>86</a:t>
            </a:r>
            <a:endParaRPr sz="700">
              <a:solidFill>
                <a:schemeClr val="dk1"/>
              </a:solidFill>
              <a:latin typeface="Calibri"/>
              <a:ea typeface="Calibri"/>
              <a:cs typeface="Calibri"/>
              <a:sym typeface="Calibri"/>
            </a:endParaRPr>
          </a:p>
        </p:txBody>
      </p:sp>
      <p:sp>
        <p:nvSpPr>
          <p:cNvPr id="1720" name="Google Shape;1720;p86"/>
          <p:cNvSpPr txBox="1"/>
          <p:nvPr/>
        </p:nvSpPr>
        <p:spPr>
          <a:xfrm>
            <a:off x="796290" y="1622425"/>
            <a:ext cx="6104255" cy="1932901"/>
          </a:xfrm>
          <a:prstGeom prst="rect">
            <a:avLst/>
          </a:prstGeom>
          <a:noFill/>
          <a:ln w="9525" cap="flat" cmpd="sng">
            <a:solidFill>
              <a:srgbClr val="BDBDBD"/>
            </a:solidFill>
            <a:prstDash val="solid"/>
            <a:round/>
            <a:headEnd type="none" w="sm" len="sm"/>
            <a:tailEnd type="none" w="sm" len="sm"/>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900">
              <a:solidFill>
                <a:schemeClr val="dk1"/>
              </a:solidFill>
              <a:latin typeface="Times New Roman"/>
              <a:ea typeface="Times New Roman"/>
              <a:cs typeface="Times New Roman"/>
              <a:sym typeface="Times New Roman"/>
            </a:endParaRPr>
          </a:p>
          <a:p>
            <a:pPr marL="0" marR="0" lvl="0" indent="0" algn="l" rtl="0">
              <a:lnSpc>
                <a:spcPct val="100000"/>
              </a:lnSpc>
              <a:spcBef>
                <a:spcPts val="5"/>
              </a:spcBef>
              <a:spcAft>
                <a:spcPts val="0"/>
              </a:spcAft>
              <a:buNone/>
            </a:pPr>
            <a:endParaRPr sz="800">
              <a:solidFill>
                <a:schemeClr val="dk1"/>
              </a:solidFill>
              <a:latin typeface="Times New Roman"/>
              <a:ea typeface="Times New Roman"/>
              <a:cs typeface="Times New Roman"/>
              <a:sym typeface="Times New Roman"/>
            </a:endParaRPr>
          </a:p>
          <a:p>
            <a:pPr marL="1014094" marR="0" lvl="0" indent="0" algn="l" rtl="0">
              <a:lnSpc>
                <a:spcPct val="100000"/>
              </a:lnSpc>
              <a:spcBef>
                <a:spcPts val="0"/>
              </a:spcBef>
              <a:spcAft>
                <a:spcPts val="0"/>
              </a:spcAft>
              <a:buNone/>
            </a:pPr>
            <a:r>
              <a:rPr lang="en-US" sz="900" b="1">
                <a:solidFill>
                  <a:srgbClr val="FFFFFF"/>
                </a:solidFill>
                <a:latin typeface="Calibri"/>
                <a:ea typeface="Calibri"/>
                <a:cs typeface="Calibri"/>
                <a:sym typeface="Calibri"/>
              </a:rPr>
              <a:t>38%</a:t>
            </a:r>
            <a:endParaRPr sz="900">
              <a:solidFill>
                <a:schemeClr val="dk1"/>
              </a:solidFill>
              <a:latin typeface="Calibri"/>
              <a:ea typeface="Calibri"/>
              <a:cs typeface="Calibri"/>
              <a:sym typeface="Calibri"/>
            </a:endParaRPr>
          </a:p>
          <a:p>
            <a:pPr marL="0" marR="0" lvl="0" indent="0" algn="l" rtl="0">
              <a:lnSpc>
                <a:spcPct val="100000"/>
              </a:lnSpc>
              <a:spcBef>
                <a:spcPts val="45"/>
              </a:spcBef>
              <a:spcAft>
                <a:spcPts val="0"/>
              </a:spcAft>
              <a:buNone/>
            </a:pPr>
            <a:endParaRPr sz="1100">
              <a:solidFill>
                <a:schemeClr val="dk1"/>
              </a:solidFill>
              <a:latin typeface="Calibri"/>
              <a:ea typeface="Calibri"/>
              <a:cs typeface="Calibri"/>
              <a:sym typeface="Calibri"/>
            </a:endParaRPr>
          </a:p>
          <a:p>
            <a:pPr marL="0" marR="533400" lvl="0" indent="0" algn="ctr" rtl="0">
              <a:lnSpc>
                <a:spcPct val="101111"/>
              </a:lnSpc>
              <a:spcBef>
                <a:spcPts val="0"/>
              </a:spcBef>
              <a:spcAft>
                <a:spcPts val="0"/>
              </a:spcAft>
              <a:buNone/>
            </a:pPr>
            <a:r>
              <a:rPr lang="en-US" sz="900" b="1">
                <a:solidFill>
                  <a:srgbClr val="FFFFFF"/>
                </a:solidFill>
                <a:latin typeface="Calibri"/>
                <a:ea typeface="Calibri"/>
                <a:cs typeface="Calibri"/>
                <a:sym typeface="Calibri"/>
              </a:rPr>
              <a:t>62%</a:t>
            </a:r>
            <a:endParaRPr sz="900">
              <a:solidFill>
                <a:schemeClr val="dk1"/>
              </a:solidFill>
              <a:latin typeface="Calibri"/>
              <a:ea typeface="Calibri"/>
              <a:cs typeface="Calibri"/>
              <a:sym typeface="Calibri"/>
            </a:endParaRPr>
          </a:p>
        </p:txBody>
      </p:sp>
      <p:sp>
        <p:nvSpPr>
          <p:cNvPr id="1721" name="Google Shape;1721;p86"/>
          <p:cNvSpPr txBox="1"/>
          <p:nvPr/>
        </p:nvSpPr>
        <p:spPr>
          <a:xfrm>
            <a:off x="4872354" y="3739371"/>
            <a:ext cx="2072639" cy="584775"/>
          </a:xfrm>
          <a:prstGeom prst="rect">
            <a:avLst/>
          </a:prstGeom>
          <a:noFill/>
          <a:ln>
            <a:noFill/>
          </a:ln>
        </p:spPr>
        <p:txBody>
          <a:bodyPr spcFirstLastPara="1" wrap="square" lIns="0" tIns="0" rIns="0" bIns="0" anchor="t" anchorCtr="0">
            <a:spAutoFit/>
          </a:bodyPr>
          <a:lstStyle/>
          <a:p>
            <a:pPr marL="146685" marR="0" lvl="0" indent="0" algn="l" rtl="0">
              <a:lnSpc>
                <a:spcPct val="74375"/>
              </a:lnSpc>
              <a:spcBef>
                <a:spcPts val="0"/>
              </a:spcBef>
              <a:spcAft>
                <a:spcPts val="0"/>
              </a:spcAft>
              <a:buNone/>
            </a:pPr>
            <a:br>
              <a:rPr lang="en-US" sz="600">
                <a:solidFill>
                  <a:srgbClr val="3F3F3F"/>
                </a:solidFill>
                <a:latin typeface="Calibri"/>
                <a:ea typeface="Calibri"/>
                <a:cs typeface="Calibri"/>
                <a:sym typeface="Calibri"/>
              </a:rPr>
            </a:br>
            <a:r>
              <a:rPr lang="en-US" sz="800">
                <a:solidFill>
                  <a:srgbClr val="3F3F3F"/>
                </a:solidFill>
                <a:latin typeface="Calibri"/>
                <a:ea typeface="Calibri"/>
                <a:cs typeface="Calibri"/>
                <a:sym typeface="Calibri"/>
              </a:rPr>
              <a:t>Έλεγχοι με πρόσθετη καθοδήγηση</a:t>
            </a:r>
            <a:endParaRPr sz="800">
              <a:solidFill>
                <a:schemeClr val="dk1"/>
              </a:solidFill>
              <a:latin typeface="Calibri"/>
              <a:ea typeface="Calibri"/>
              <a:cs typeface="Calibri"/>
              <a:sym typeface="Calibri"/>
            </a:endParaRPr>
          </a:p>
          <a:p>
            <a:pPr marL="146685" marR="0" lvl="0" indent="0" algn="l" rtl="0">
              <a:lnSpc>
                <a:spcPct val="74375"/>
              </a:lnSpc>
              <a:spcBef>
                <a:spcPts val="0"/>
              </a:spcBef>
              <a:spcAft>
                <a:spcPts val="0"/>
              </a:spcAft>
              <a:buNone/>
            </a:pPr>
            <a:br>
              <a:rPr lang="en-US" sz="800">
                <a:solidFill>
                  <a:srgbClr val="3F3F3F"/>
                </a:solidFill>
                <a:latin typeface="Calibri"/>
                <a:ea typeface="Calibri"/>
                <a:cs typeface="Calibri"/>
                <a:sym typeface="Calibri"/>
              </a:rPr>
            </a:br>
            <a:br>
              <a:rPr lang="en-US" sz="800">
                <a:solidFill>
                  <a:srgbClr val="3F3F3F"/>
                </a:solidFill>
                <a:latin typeface="Calibri"/>
                <a:ea typeface="Calibri"/>
                <a:cs typeface="Calibri"/>
                <a:sym typeface="Calibri"/>
              </a:rPr>
            </a:br>
            <a:br>
              <a:rPr lang="en-US" sz="800">
                <a:solidFill>
                  <a:srgbClr val="3F3F3F"/>
                </a:solidFill>
                <a:latin typeface="Calibri"/>
                <a:ea typeface="Calibri"/>
                <a:cs typeface="Calibri"/>
                <a:sym typeface="Calibri"/>
              </a:rPr>
            </a:br>
            <a:r>
              <a:rPr lang="en-US" sz="800">
                <a:solidFill>
                  <a:srgbClr val="3F3F3F"/>
                </a:solidFill>
                <a:latin typeface="Calibri"/>
                <a:ea typeface="Calibri"/>
                <a:cs typeface="Calibri"/>
                <a:sym typeface="Calibri"/>
              </a:rPr>
              <a:t>Έλεγχοι χωρίς προσθήκες</a:t>
            </a:r>
            <a:endParaRPr sz="800">
              <a:solidFill>
                <a:schemeClr val="dk1"/>
              </a:solidFill>
              <a:latin typeface="Calibri"/>
              <a:ea typeface="Calibri"/>
              <a:cs typeface="Calibri"/>
              <a:sym typeface="Calibri"/>
            </a:endParaRPr>
          </a:p>
          <a:p>
            <a:pPr marL="146685" marR="0" lvl="0" indent="0" algn="l" rtl="0">
              <a:lnSpc>
                <a:spcPct val="100000"/>
              </a:lnSpc>
              <a:spcBef>
                <a:spcPts val="15"/>
              </a:spcBef>
              <a:spcAft>
                <a:spcPts val="0"/>
              </a:spcAft>
              <a:buNone/>
            </a:pPr>
            <a:r>
              <a:rPr lang="en-US" sz="800">
                <a:solidFill>
                  <a:srgbClr val="3F3F3F"/>
                </a:solidFill>
                <a:latin typeface="Calibri"/>
                <a:ea typeface="Calibri"/>
                <a:cs typeface="Calibri"/>
                <a:sym typeface="Calibri"/>
              </a:rPr>
              <a:t>καθοδήγηση</a:t>
            </a:r>
            <a:endParaRPr sz="800">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87"/>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7" name="Google Shape;1727;p87"/>
          <p:cNvSpPr/>
          <p:nvPr/>
        </p:nvSpPr>
        <p:spPr>
          <a:xfrm>
            <a:off x="6493509" y="33972"/>
            <a:ext cx="5347970" cy="6819900"/>
          </a:xfrm>
          <a:custGeom>
            <a:avLst/>
            <a:gdLst/>
            <a:ahLst/>
            <a:cxnLst/>
            <a:rect l="l" t="t" r="r" b="b"/>
            <a:pathLst>
              <a:path w="5347970" h="6819900" extrusionOk="0">
                <a:moveTo>
                  <a:pt x="5347652" y="0"/>
                </a:moveTo>
                <a:lnTo>
                  <a:pt x="1917382" y="0"/>
                </a:lnTo>
                <a:lnTo>
                  <a:pt x="0" y="6819582"/>
                </a:lnTo>
                <a:lnTo>
                  <a:pt x="3430269" y="6819582"/>
                </a:lnTo>
                <a:lnTo>
                  <a:pt x="5347652" y="0"/>
                </a:lnTo>
                <a:close/>
              </a:path>
            </a:pathLst>
          </a:custGeom>
          <a:solidFill>
            <a:srgbClr val="FFB800">
              <a:alpha val="12156"/>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28" name="Google Shape;1728;p87"/>
          <p:cNvGrpSpPr/>
          <p:nvPr/>
        </p:nvGrpSpPr>
        <p:grpSpPr>
          <a:xfrm>
            <a:off x="0" y="0"/>
            <a:ext cx="6988809" cy="6858000"/>
            <a:chOff x="0" y="0"/>
            <a:chExt cx="6988809" cy="6858000"/>
          </a:xfrm>
        </p:grpSpPr>
        <p:sp>
          <p:nvSpPr>
            <p:cNvPr id="1729" name="Google Shape;1729;p87"/>
            <p:cNvSpPr/>
            <p:nvPr/>
          </p:nvSpPr>
          <p:spPr>
            <a:xfrm>
              <a:off x="5451157" y="5113654"/>
              <a:ext cx="799465" cy="1738630"/>
            </a:xfrm>
            <a:custGeom>
              <a:avLst/>
              <a:gdLst/>
              <a:ahLst/>
              <a:cxnLst/>
              <a:rect l="l" t="t" r="r" b="b"/>
              <a:pathLst>
                <a:path w="799464" h="1738629" extrusionOk="0">
                  <a:moveTo>
                    <a:pt x="611187" y="0"/>
                  </a:moveTo>
                  <a:lnTo>
                    <a:pt x="562609" y="6667"/>
                  </a:lnTo>
                  <a:lnTo>
                    <a:pt x="517842" y="25400"/>
                  </a:lnTo>
                  <a:lnTo>
                    <a:pt x="479107" y="55245"/>
                  </a:lnTo>
                  <a:lnTo>
                    <a:pt x="449262" y="94615"/>
                  </a:lnTo>
                  <a:lnTo>
                    <a:pt x="429577" y="142240"/>
                  </a:lnTo>
                  <a:lnTo>
                    <a:pt x="0" y="1738312"/>
                  </a:lnTo>
                  <a:lnTo>
                    <a:pt x="27939" y="1738312"/>
                  </a:lnTo>
                  <a:lnTo>
                    <a:pt x="454659" y="148907"/>
                  </a:lnTo>
                  <a:lnTo>
                    <a:pt x="471487" y="107950"/>
                  </a:lnTo>
                  <a:lnTo>
                    <a:pt x="497204" y="74295"/>
                  </a:lnTo>
                  <a:lnTo>
                    <a:pt x="530542" y="48577"/>
                  </a:lnTo>
                  <a:lnTo>
                    <a:pt x="568959"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59" y="170497"/>
                  </a:lnTo>
                  <a:lnTo>
                    <a:pt x="773112" y="202882"/>
                  </a:lnTo>
                  <a:lnTo>
                    <a:pt x="767714" y="235585"/>
                  </a:lnTo>
                  <a:lnTo>
                    <a:pt x="363219" y="1738312"/>
                  </a:lnTo>
                  <a:lnTo>
                    <a:pt x="391159" y="1738312"/>
                  </a:lnTo>
                  <a:lnTo>
                    <a:pt x="792797" y="242252"/>
                  </a:lnTo>
                  <a:lnTo>
                    <a:pt x="799147" y="204787"/>
                  </a:lnTo>
                  <a:lnTo>
                    <a:pt x="798194" y="167322"/>
                  </a:lnTo>
                  <a:lnTo>
                    <a:pt x="774382" y="96202"/>
                  </a:lnTo>
                  <a:lnTo>
                    <a:pt x="725804"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730" name="Google Shape;1730;p87"/>
            <p:cNvPicPr preferRelativeResize="0"/>
            <p:nvPr/>
          </p:nvPicPr>
          <p:blipFill rotWithShape="1">
            <a:blip r:embed="rId3">
              <a:alphaModFix/>
            </a:blip>
            <a:srcRect/>
            <a:stretch/>
          </p:blipFill>
          <p:spPr>
            <a:xfrm>
              <a:off x="0" y="0"/>
              <a:ext cx="6784022" cy="6858000"/>
            </a:xfrm>
            <a:prstGeom prst="rect">
              <a:avLst/>
            </a:prstGeom>
            <a:noFill/>
            <a:ln>
              <a:noFill/>
            </a:ln>
          </p:spPr>
        </p:pic>
        <p:sp>
          <p:nvSpPr>
            <p:cNvPr id="1731" name="Google Shape;1731;p87"/>
            <p:cNvSpPr/>
            <p:nvPr/>
          </p:nvSpPr>
          <p:spPr>
            <a:xfrm>
              <a:off x="4443729" y="5079"/>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1107"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5"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5" y="3463925"/>
                  </a:lnTo>
                  <a:lnTo>
                    <a:pt x="1501775" y="2512695"/>
                  </a:lnTo>
                  <a:lnTo>
                    <a:pt x="1508442" y="2464117"/>
                  </a:lnTo>
                  <a:lnTo>
                    <a:pt x="1501775" y="2417127"/>
                  </a:lnTo>
                  <a:lnTo>
                    <a:pt x="1483995" y="2373947"/>
                  </a:lnTo>
                  <a:lnTo>
                    <a:pt x="1455737" y="2336800"/>
                  </a:lnTo>
                  <a:lnTo>
                    <a:pt x="1418272" y="2307590"/>
                  </a:lnTo>
                  <a:close/>
                </a:path>
                <a:path w="2545079" h="6837045" extrusionOk="0">
                  <a:moveTo>
                    <a:pt x="2545079" y="0"/>
                  </a:moveTo>
                  <a:lnTo>
                    <a:pt x="2518410" y="0"/>
                  </a:lnTo>
                  <a:lnTo>
                    <a:pt x="1939290" y="2100897"/>
                  </a:lnTo>
                  <a:lnTo>
                    <a:pt x="1547495" y="3546157"/>
                  </a:lnTo>
                  <a:lnTo>
                    <a:pt x="1526540" y="3591877"/>
                  </a:lnTo>
                  <a:lnTo>
                    <a:pt x="1493520" y="3627755"/>
                  </a:lnTo>
                  <a:lnTo>
                    <a:pt x="1451610" y="3651885"/>
                  </a:lnTo>
                  <a:lnTo>
                    <a:pt x="1403985" y="3662362"/>
                  </a:lnTo>
                  <a:lnTo>
                    <a:pt x="1490662" y="3662362"/>
                  </a:lnTo>
                  <a:lnTo>
                    <a:pt x="1525270" y="3636327"/>
                  </a:lnTo>
                  <a:lnTo>
                    <a:pt x="1554162" y="3598862"/>
                  </a:lnTo>
                  <a:lnTo>
                    <a:pt x="1572895" y="3553777"/>
                  </a:lnTo>
                  <a:lnTo>
                    <a:pt x="1964690" y="2108517"/>
                  </a:lnTo>
                  <a:lnTo>
                    <a:pt x="2540000" y="16510"/>
                  </a:lnTo>
                  <a:lnTo>
                    <a:pt x="2543810" y="3810"/>
                  </a:lnTo>
                  <a:lnTo>
                    <a:pt x="2545079"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2" name="Google Shape;1732;p87"/>
            <p:cNvSpPr/>
            <p:nvPr/>
          </p:nvSpPr>
          <p:spPr>
            <a:xfrm>
              <a:off x="4063365"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733" name="Google Shape;1733;p87"/>
          <p:cNvPicPr preferRelativeResize="0"/>
          <p:nvPr/>
        </p:nvPicPr>
        <p:blipFill rotWithShape="1">
          <a:blip r:embed="rId4">
            <a:alphaModFix/>
          </a:blip>
          <a:srcRect/>
          <a:stretch/>
        </p:blipFill>
        <p:spPr>
          <a:xfrm>
            <a:off x="7549515" y="6167437"/>
            <a:ext cx="3294062" cy="612140"/>
          </a:xfrm>
          <a:prstGeom prst="rect">
            <a:avLst/>
          </a:prstGeom>
          <a:noFill/>
          <a:ln>
            <a:noFill/>
          </a:ln>
        </p:spPr>
      </p:pic>
      <p:sp>
        <p:nvSpPr>
          <p:cNvPr id="1734" name="Google Shape;1734;p87"/>
          <p:cNvSpPr txBox="1">
            <a:spLocks noGrp="1"/>
          </p:cNvSpPr>
          <p:nvPr>
            <p:ph type="title"/>
          </p:nvPr>
        </p:nvSpPr>
        <p:spPr>
          <a:xfrm>
            <a:off x="7049769" y="2186940"/>
            <a:ext cx="3467100" cy="635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4000">
                <a:solidFill>
                  <a:srgbClr val="FFB800"/>
                </a:solidFill>
              </a:rPr>
              <a:t>Σας ευχαριστώ</a:t>
            </a:r>
            <a:endParaRPr sz="4000"/>
          </a:p>
        </p:txBody>
      </p:sp>
      <p:sp>
        <p:nvSpPr>
          <p:cNvPr id="1735" name="Google Shape;1735;p87"/>
          <p:cNvSpPr txBox="1"/>
          <p:nvPr/>
        </p:nvSpPr>
        <p:spPr>
          <a:xfrm>
            <a:off x="7049769" y="3444875"/>
            <a:ext cx="3618229" cy="345440"/>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None/>
            </a:pPr>
            <a:r>
              <a:rPr lang="en-US" sz="1050">
                <a:solidFill>
                  <a:srgbClr val="FFFFFF"/>
                </a:solidFill>
                <a:latin typeface="Calibri"/>
                <a:ea typeface="Calibri"/>
                <a:cs typeface="Calibri"/>
                <a:sym typeface="Calibri"/>
              </a:rPr>
              <a:t>Παρακαλούμε στείλτε όλες τις ερωτήσεις στη διεύθυνση:  </a:t>
            </a:r>
            <a:r>
              <a:rPr lang="en-US" sz="1050" u="sng">
                <a:solidFill>
                  <a:srgbClr val="FFFF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ac@apiroplus.soluti</a:t>
            </a:r>
            <a:r>
              <a:rPr lang="en-US" sz="1050">
                <a:solidFill>
                  <a:srgbClr val="FFFFFF"/>
                </a:solidFill>
                <a:latin typeface="Calibri"/>
                <a:ea typeface="Calibri"/>
                <a:cs typeface="Calibri"/>
                <a:sym typeface="Calibri"/>
              </a:rPr>
              <a:t>ons</a:t>
            </a:r>
            <a:endParaRPr sz="105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 name="Google Shape;295;p9"/>
          <p:cNvSpPr txBox="1"/>
          <p:nvPr/>
        </p:nvSpPr>
        <p:spPr>
          <a:xfrm>
            <a:off x="6587490" y="232409"/>
            <a:ext cx="333375" cy="39116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None/>
            </a:pPr>
            <a:r>
              <a:rPr lang="en-US" sz="2400">
                <a:solidFill>
                  <a:srgbClr val="FFFFFF"/>
                </a:solidFill>
                <a:latin typeface="Times New Roman"/>
                <a:ea typeface="Times New Roman"/>
                <a:cs typeface="Times New Roman"/>
                <a:sym typeface="Times New Roman"/>
              </a:rPr>
              <a:t>ΤΙ</a:t>
            </a:r>
            <a:endParaRPr sz="2400">
              <a:solidFill>
                <a:schemeClr val="dk1"/>
              </a:solidFill>
              <a:latin typeface="Times New Roman"/>
              <a:ea typeface="Times New Roman"/>
              <a:cs typeface="Times New Roman"/>
              <a:sym typeface="Times New Roman"/>
            </a:endParaRPr>
          </a:p>
        </p:txBody>
      </p:sp>
      <p:sp>
        <p:nvSpPr>
          <p:cNvPr id="296" name="Google Shape;296;p9"/>
          <p:cNvSpPr txBox="1">
            <a:spLocks noGrp="1"/>
          </p:cNvSpPr>
          <p:nvPr>
            <p:ph type="title"/>
          </p:nvPr>
        </p:nvSpPr>
        <p:spPr>
          <a:xfrm>
            <a:off x="6577330" y="962342"/>
            <a:ext cx="1849755" cy="2692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US" sz="1600">
                <a:solidFill>
                  <a:srgbClr val="FFB800"/>
                </a:solidFill>
                <a:latin typeface="Calibri"/>
                <a:ea typeface="Calibri"/>
                <a:cs typeface="Calibri"/>
                <a:sym typeface="Calibri"/>
              </a:rPr>
              <a:t>Θέματα κατάρτισης</a:t>
            </a:r>
            <a:endParaRPr sz="1600">
              <a:latin typeface="Calibri"/>
              <a:ea typeface="Calibri"/>
              <a:cs typeface="Calibri"/>
              <a:sym typeface="Calibri"/>
            </a:endParaRPr>
          </a:p>
        </p:txBody>
      </p:sp>
      <p:sp>
        <p:nvSpPr>
          <p:cNvPr id="297" name="Google Shape;297;p9"/>
          <p:cNvSpPr txBox="1"/>
          <p:nvPr/>
        </p:nvSpPr>
        <p:spPr>
          <a:xfrm>
            <a:off x="6577330" y="1625214"/>
            <a:ext cx="4295775" cy="1347470"/>
          </a:xfrm>
          <a:prstGeom prst="rect">
            <a:avLst/>
          </a:prstGeom>
          <a:noFill/>
          <a:ln>
            <a:noFill/>
          </a:ln>
        </p:spPr>
        <p:txBody>
          <a:bodyPr spcFirstLastPara="1" wrap="square" lIns="0" tIns="27300" rIns="0" bIns="0" anchor="t" anchorCtr="0">
            <a:spAutoFit/>
          </a:bodyPr>
          <a:lstStyle/>
          <a:p>
            <a:pPr marL="286385" marR="0" lvl="0" indent="-273685" algn="l" rtl="0">
              <a:lnSpc>
                <a:spcPct val="100000"/>
              </a:lnSpc>
              <a:spcBef>
                <a:spcPts val="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Ασφάλεια στον κυβερνοχώρο στον τομέα της υγείας</a:t>
            </a:r>
            <a:endParaRPr sz="900">
              <a:solidFill>
                <a:schemeClr val="dk1"/>
              </a:solidFill>
              <a:latin typeface="Calibri"/>
              <a:ea typeface="Calibri"/>
              <a:cs typeface="Calibri"/>
              <a:sym typeface="Calibri"/>
            </a:endParaRPr>
          </a:p>
          <a:p>
            <a:pPr marL="287020" marR="0" lvl="0" indent="-274320" algn="l" rtl="0">
              <a:lnSpc>
                <a:spcPct val="100000"/>
              </a:lnSpc>
              <a:spcBef>
                <a:spcPts val="855"/>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Πλαίσιο διαχείρισης κινδύνων Διαδικασίες διακυβέρνησης</a:t>
            </a:r>
            <a:endParaRPr sz="900">
              <a:solidFill>
                <a:schemeClr val="dk1"/>
              </a:solidFill>
              <a:latin typeface="Calibri"/>
              <a:ea typeface="Calibri"/>
              <a:cs typeface="Calibri"/>
              <a:sym typeface="Calibri"/>
            </a:endParaRPr>
          </a:p>
          <a:p>
            <a:pPr marL="286385" marR="0" lvl="0" indent="-273685" algn="l" rtl="0">
              <a:lnSpc>
                <a:spcPct val="100000"/>
              </a:lnSpc>
              <a:spcBef>
                <a:spcPts val="900"/>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Ρόλος, αρμοδιότητες και εξουσίες</a:t>
            </a:r>
            <a:endParaRPr sz="900">
              <a:solidFill>
                <a:schemeClr val="dk1"/>
              </a:solidFill>
              <a:latin typeface="Calibri"/>
              <a:ea typeface="Calibri"/>
              <a:cs typeface="Calibri"/>
              <a:sym typeface="Calibri"/>
            </a:endParaRPr>
          </a:p>
          <a:p>
            <a:pPr marL="287020" marR="5080" lvl="0" indent="-274320" algn="l" rtl="0">
              <a:lnSpc>
                <a:spcPct val="90000"/>
              </a:lnSpc>
              <a:spcBef>
                <a:spcPts val="1019"/>
              </a:spcBef>
              <a:spcAft>
                <a:spcPts val="0"/>
              </a:spcAft>
              <a:buClr>
                <a:srgbClr val="FFB800"/>
              </a:buClr>
              <a:buSzPts val="1400"/>
              <a:buFont typeface="Courier New"/>
              <a:buChar char="o"/>
            </a:pPr>
            <a:r>
              <a:rPr lang="en-US" sz="900">
                <a:solidFill>
                  <a:srgbClr val="FFFFFF"/>
                </a:solidFill>
                <a:latin typeface="Calibri"/>
                <a:ea typeface="Calibri"/>
                <a:cs typeface="Calibri"/>
                <a:sym typeface="Calibri"/>
              </a:rPr>
              <a:t>Έλεγχοι ασφαλείας και ειδικά πρότυπα του κλάδου που σχετίζονται με τη  διαχείριση και τη διακυβέρνηση της ασφάλειας</a:t>
            </a:r>
            <a:endParaRPr sz="900">
              <a:solidFill>
                <a:schemeClr val="dk1"/>
              </a:solidFill>
              <a:latin typeface="Calibri"/>
              <a:ea typeface="Calibri"/>
              <a:cs typeface="Calibri"/>
              <a:sym typeface="Calibri"/>
            </a:endParaRPr>
          </a:p>
        </p:txBody>
      </p:sp>
      <p:grpSp>
        <p:nvGrpSpPr>
          <p:cNvPr id="298" name="Google Shape;298;p9"/>
          <p:cNvGrpSpPr/>
          <p:nvPr/>
        </p:nvGrpSpPr>
        <p:grpSpPr>
          <a:xfrm>
            <a:off x="0" y="0"/>
            <a:ext cx="6043295" cy="6858000"/>
            <a:chOff x="0" y="0"/>
            <a:chExt cx="6043295" cy="6858000"/>
          </a:xfrm>
        </p:grpSpPr>
        <p:sp>
          <p:nvSpPr>
            <p:cNvPr id="299" name="Google Shape;299;p9"/>
            <p:cNvSpPr/>
            <p:nvPr/>
          </p:nvSpPr>
          <p:spPr>
            <a:xfrm>
              <a:off x="4495165" y="5113654"/>
              <a:ext cx="799465" cy="1738630"/>
            </a:xfrm>
            <a:custGeom>
              <a:avLst/>
              <a:gdLst/>
              <a:ahLst/>
              <a:cxnLst/>
              <a:rect l="l" t="t" r="r" b="b"/>
              <a:pathLst>
                <a:path w="799464" h="1738629" extrusionOk="0">
                  <a:moveTo>
                    <a:pt x="611187" y="0"/>
                  </a:moveTo>
                  <a:lnTo>
                    <a:pt x="562610" y="6667"/>
                  </a:lnTo>
                  <a:lnTo>
                    <a:pt x="517842" y="25400"/>
                  </a:lnTo>
                  <a:lnTo>
                    <a:pt x="479107" y="55245"/>
                  </a:lnTo>
                  <a:lnTo>
                    <a:pt x="449262" y="94615"/>
                  </a:lnTo>
                  <a:lnTo>
                    <a:pt x="429577" y="142240"/>
                  </a:lnTo>
                  <a:lnTo>
                    <a:pt x="0" y="1738312"/>
                  </a:lnTo>
                  <a:lnTo>
                    <a:pt x="27939" y="1738312"/>
                  </a:lnTo>
                  <a:lnTo>
                    <a:pt x="454660" y="148907"/>
                  </a:lnTo>
                  <a:lnTo>
                    <a:pt x="471487" y="107950"/>
                  </a:lnTo>
                  <a:lnTo>
                    <a:pt x="497205" y="74295"/>
                  </a:lnTo>
                  <a:lnTo>
                    <a:pt x="530542" y="48577"/>
                  </a:lnTo>
                  <a:lnTo>
                    <a:pt x="568960" y="32385"/>
                  </a:lnTo>
                  <a:lnTo>
                    <a:pt x="610552" y="26670"/>
                  </a:lnTo>
                  <a:lnTo>
                    <a:pt x="700020" y="26670"/>
                  </a:lnTo>
                  <a:lnTo>
                    <a:pt x="660400" y="6667"/>
                  </a:lnTo>
                  <a:lnTo>
                    <a:pt x="611187" y="0"/>
                  </a:lnTo>
                  <a:close/>
                </a:path>
                <a:path w="799464" h="1738629" extrusionOk="0">
                  <a:moveTo>
                    <a:pt x="700020" y="26670"/>
                  </a:moveTo>
                  <a:lnTo>
                    <a:pt x="610552" y="26670"/>
                  </a:lnTo>
                  <a:lnTo>
                    <a:pt x="653732" y="32385"/>
                  </a:lnTo>
                  <a:lnTo>
                    <a:pt x="710564" y="60960"/>
                  </a:lnTo>
                  <a:lnTo>
                    <a:pt x="751839" y="109537"/>
                  </a:lnTo>
                  <a:lnTo>
                    <a:pt x="772160" y="170497"/>
                  </a:lnTo>
                  <a:lnTo>
                    <a:pt x="773112" y="202882"/>
                  </a:lnTo>
                  <a:lnTo>
                    <a:pt x="767714" y="235585"/>
                  </a:lnTo>
                  <a:lnTo>
                    <a:pt x="363220" y="1738312"/>
                  </a:lnTo>
                  <a:lnTo>
                    <a:pt x="391160" y="1738312"/>
                  </a:lnTo>
                  <a:lnTo>
                    <a:pt x="792797" y="242252"/>
                  </a:lnTo>
                  <a:lnTo>
                    <a:pt x="799147" y="204787"/>
                  </a:lnTo>
                  <a:lnTo>
                    <a:pt x="798195" y="167322"/>
                  </a:lnTo>
                  <a:lnTo>
                    <a:pt x="774382" y="96202"/>
                  </a:lnTo>
                  <a:lnTo>
                    <a:pt x="725805" y="39687"/>
                  </a:lnTo>
                  <a:lnTo>
                    <a:pt x="700020" y="26670"/>
                  </a:lnTo>
                  <a:close/>
                </a:path>
              </a:pathLst>
            </a:custGeom>
            <a:solidFill>
              <a:srgbClr val="D6791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9"/>
            <p:cNvSpPr/>
            <p:nvPr/>
          </p:nvSpPr>
          <p:spPr>
            <a:xfrm>
              <a:off x="2932747" y="0"/>
              <a:ext cx="1818639" cy="6858000"/>
            </a:xfrm>
            <a:custGeom>
              <a:avLst/>
              <a:gdLst/>
              <a:ahLst/>
              <a:cxnLst/>
              <a:rect l="l" t="t" r="r" b="b"/>
              <a:pathLst>
                <a:path w="1818639" h="6858000" extrusionOk="0">
                  <a:moveTo>
                    <a:pt x="1818639" y="0"/>
                  </a:moveTo>
                  <a:lnTo>
                    <a:pt x="0" y="6858000"/>
                  </a:lnTo>
                </a:path>
              </a:pathLst>
            </a:custGeom>
            <a:noFill/>
            <a:ln w="22225" cap="flat" cmpd="sng">
              <a:solidFill>
                <a:srgbClr val="D6791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9"/>
            <p:cNvSpPr/>
            <p:nvPr/>
          </p:nvSpPr>
          <p:spPr>
            <a:xfrm>
              <a:off x="3498215" y="17780"/>
              <a:ext cx="2545080" cy="6837045"/>
            </a:xfrm>
            <a:custGeom>
              <a:avLst/>
              <a:gdLst/>
              <a:ahLst/>
              <a:cxnLst/>
              <a:rect l="l" t="t" r="r" b="b"/>
              <a:pathLst>
                <a:path w="2545079" h="6837045" extrusionOk="0">
                  <a:moveTo>
                    <a:pt x="1321435" y="2282825"/>
                  </a:moveTo>
                  <a:lnTo>
                    <a:pt x="1271587" y="2291080"/>
                  </a:lnTo>
                  <a:lnTo>
                    <a:pt x="1226185" y="2312352"/>
                  </a:lnTo>
                  <a:lnTo>
                    <a:pt x="1187767" y="2345372"/>
                  </a:lnTo>
                  <a:lnTo>
                    <a:pt x="1159510" y="2388870"/>
                  </a:lnTo>
                  <a:lnTo>
                    <a:pt x="1159510" y="2390140"/>
                  </a:lnTo>
                  <a:lnTo>
                    <a:pt x="819150" y="3658552"/>
                  </a:lnTo>
                  <a:lnTo>
                    <a:pt x="0" y="6835775"/>
                  </a:lnTo>
                  <a:lnTo>
                    <a:pt x="6667" y="6836727"/>
                  </a:lnTo>
                  <a:lnTo>
                    <a:pt x="13335" y="6837045"/>
                  </a:lnTo>
                  <a:lnTo>
                    <a:pt x="26670" y="6837045"/>
                  </a:lnTo>
                  <a:lnTo>
                    <a:pt x="843365" y="3664585"/>
                  </a:lnTo>
                  <a:lnTo>
                    <a:pt x="1183322" y="2397760"/>
                  </a:lnTo>
                  <a:lnTo>
                    <a:pt x="1208087" y="2360295"/>
                  </a:lnTo>
                  <a:lnTo>
                    <a:pt x="1240789" y="2332037"/>
                  </a:lnTo>
                  <a:lnTo>
                    <a:pt x="1279842" y="2314257"/>
                  </a:lnTo>
                  <a:lnTo>
                    <a:pt x="1322705" y="2307590"/>
                  </a:lnTo>
                  <a:lnTo>
                    <a:pt x="1417637" y="2307590"/>
                  </a:lnTo>
                  <a:lnTo>
                    <a:pt x="1372870" y="2289175"/>
                  </a:lnTo>
                  <a:lnTo>
                    <a:pt x="1321435" y="2282825"/>
                  </a:lnTo>
                  <a:close/>
                </a:path>
                <a:path w="2545079" h="6837045" extrusionOk="0">
                  <a:moveTo>
                    <a:pt x="1418272" y="2307590"/>
                  </a:moveTo>
                  <a:lnTo>
                    <a:pt x="1322705" y="2307590"/>
                  </a:lnTo>
                  <a:lnTo>
                    <a:pt x="1366520" y="2312987"/>
                  </a:lnTo>
                  <a:lnTo>
                    <a:pt x="1412557" y="2333942"/>
                  </a:lnTo>
                  <a:lnTo>
                    <a:pt x="1448435" y="2366962"/>
                  </a:lnTo>
                  <a:lnTo>
                    <a:pt x="1472564" y="2408872"/>
                  </a:lnTo>
                  <a:lnTo>
                    <a:pt x="1483042" y="2456497"/>
                  </a:lnTo>
                  <a:lnTo>
                    <a:pt x="1477962" y="2506345"/>
                  </a:lnTo>
                  <a:lnTo>
                    <a:pt x="1219835" y="3457575"/>
                  </a:lnTo>
                  <a:lnTo>
                    <a:pt x="1214120" y="3493135"/>
                  </a:lnTo>
                  <a:lnTo>
                    <a:pt x="1215072" y="3525837"/>
                  </a:lnTo>
                  <a:lnTo>
                    <a:pt x="1215072" y="3528695"/>
                  </a:lnTo>
                  <a:lnTo>
                    <a:pt x="1223010" y="3563302"/>
                  </a:lnTo>
                  <a:lnTo>
                    <a:pt x="1258570" y="3626485"/>
                  </a:lnTo>
                  <a:lnTo>
                    <a:pt x="1314767" y="3669982"/>
                  </a:lnTo>
                  <a:lnTo>
                    <a:pt x="1397635" y="3689032"/>
                  </a:lnTo>
                  <a:lnTo>
                    <a:pt x="1444307" y="3682682"/>
                  </a:lnTo>
                  <a:lnTo>
                    <a:pt x="1444625" y="3682682"/>
                  </a:lnTo>
                  <a:lnTo>
                    <a:pt x="1487805" y="3664585"/>
                  </a:lnTo>
                  <a:lnTo>
                    <a:pt x="1490662" y="3662362"/>
                  </a:lnTo>
                  <a:lnTo>
                    <a:pt x="1403985" y="3662362"/>
                  </a:lnTo>
                  <a:lnTo>
                    <a:pt x="1354137" y="3657282"/>
                  </a:lnTo>
                  <a:lnTo>
                    <a:pt x="1298892" y="3629977"/>
                  </a:lnTo>
                  <a:lnTo>
                    <a:pt x="1259205" y="3583940"/>
                  </a:lnTo>
                  <a:lnTo>
                    <a:pt x="1239202" y="3525837"/>
                  </a:lnTo>
                  <a:lnTo>
                    <a:pt x="1238567" y="3495357"/>
                  </a:lnTo>
                  <a:lnTo>
                    <a:pt x="1243964" y="3463925"/>
                  </a:lnTo>
                  <a:lnTo>
                    <a:pt x="1501775" y="2512695"/>
                  </a:lnTo>
                  <a:lnTo>
                    <a:pt x="1508442" y="2464117"/>
                  </a:lnTo>
                  <a:lnTo>
                    <a:pt x="1501775" y="2417127"/>
                  </a:lnTo>
                  <a:lnTo>
                    <a:pt x="1483995" y="2373947"/>
                  </a:lnTo>
                  <a:lnTo>
                    <a:pt x="1455420" y="2336800"/>
                  </a:lnTo>
                  <a:lnTo>
                    <a:pt x="1418272" y="2307590"/>
                  </a:lnTo>
                  <a:close/>
                </a:path>
                <a:path w="2545079" h="6837045" extrusionOk="0">
                  <a:moveTo>
                    <a:pt x="2545080" y="0"/>
                  </a:moveTo>
                  <a:lnTo>
                    <a:pt x="2518410" y="0"/>
                  </a:lnTo>
                  <a:lnTo>
                    <a:pt x="1939289" y="2100897"/>
                  </a:lnTo>
                  <a:lnTo>
                    <a:pt x="1547495" y="3546157"/>
                  </a:lnTo>
                  <a:lnTo>
                    <a:pt x="1526539" y="3591877"/>
                  </a:lnTo>
                  <a:lnTo>
                    <a:pt x="1493520" y="3627755"/>
                  </a:lnTo>
                  <a:lnTo>
                    <a:pt x="1451610" y="3651885"/>
                  </a:lnTo>
                  <a:lnTo>
                    <a:pt x="1403985" y="3662362"/>
                  </a:lnTo>
                  <a:lnTo>
                    <a:pt x="1490662" y="3662362"/>
                  </a:lnTo>
                  <a:lnTo>
                    <a:pt x="1525270" y="3636327"/>
                  </a:lnTo>
                  <a:lnTo>
                    <a:pt x="1554162" y="3598862"/>
                  </a:lnTo>
                  <a:lnTo>
                    <a:pt x="1572895" y="3553777"/>
                  </a:lnTo>
                  <a:lnTo>
                    <a:pt x="1964689" y="2108517"/>
                  </a:lnTo>
                  <a:lnTo>
                    <a:pt x="2540000" y="16510"/>
                  </a:lnTo>
                  <a:lnTo>
                    <a:pt x="2543810" y="3810"/>
                  </a:lnTo>
                  <a:lnTo>
                    <a:pt x="2545080" y="0"/>
                  </a:lnTo>
                  <a:close/>
                </a:path>
              </a:pathLst>
            </a:custGeom>
            <a:solidFill>
              <a:srgbClr val="FFB8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2" name="Google Shape;302;p9"/>
            <p:cNvPicPr preferRelativeResize="0"/>
            <p:nvPr/>
          </p:nvPicPr>
          <p:blipFill rotWithShape="1">
            <a:blip r:embed="rId3">
              <a:alphaModFix/>
            </a:blip>
            <a:srcRect/>
            <a:stretch/>
          </p:blipFill>
          <p:spPr>
            <a:xfrm>
              <a:off x="0" y="0"/>
              <a:ext cx="5840729" cy="6858000"/>
            </a:xfrm>
            <a:prstGeom prst="rect">
              <a:avLst/>
            </a:prstGeom>
            <a:noFill/>
            <a:ln>
              <a:noFill/>
            </a:ln>
          </p:spPr>
        </p:pic>
      </p:grpSp>
      <p:pic>
        <p:nvPicPr>
          <p:cNvPr id="303" name="Google Shape;303;p9"/>
          <p:cNvPicPr preferRelativeResize="0"/>
          <p:nvPr/>
        </p:nvPicPr>
        <p:blipFill rotWithShape="1">
          <a:blip r:embed="rId4">
            <a:alphaModFix/>
          </a:blip>
          <a:srcRect/>
          <a:stretch/>
        </p:blipFill>
        <p:spPr>
          <a:xfrm>
            <a:off x="7549515" y="5197157"/>
            <a:ext cx="3241992" cy="602297"/>
          </a:xfrm>
          <a:prstGeom prst="rect">
            <a:avLst/>
          </a:prstGeom>
          <a:noFill/>
          <a:ln>
            <a:noFill/>
          </a:ln>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5686</Words>
  <Application>Microsoft Office PowerPoint</Application>
  <PresentationFormat>Ευρεία οθόνη</PresentationFormat>
  <Paragraphs>1195</Paragraphs>
  <Slides>87</Slides>
  <Notes>87</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87</vt:i4>
      </vt:variant>
    </vt:vector>
  </HeadingPairs>
  <TitlesOfParts>
    <vt:vector size="95" baseType="lpstr">
      <vt:lpstr>Aptos</vt:lpstr>
      <vt:lpstr>Aptos Display</vt:lpstr>
      <vt:lpstr>Arial</vt:lpstr>
      <vt:lpstr>Calibri</vt:lpstr>
      <vt:lpstr>Century Gothic</vt:lpstr>
      <vt:lpstr>Courier New</vt:lpstr>
      <vt:lpstr>Times New Roman</vt:lpstr>
      <vt:lpstr>Θέμα του Office</vt:lpstr>
      <vt:lpstr>Διαχείριση κινδύνων  κυβερνοασφάλειας και  διακυβέρνηση στον τομέα  της υγειονομικής  περίθαλψης</vt:lpstr>
      <vt:lpstr>Παρουσίαση του PowerPoint</vt:lpstr>
      <vt:lpstr>Ουσιώδεις αρχές και διαχείριση της ασφάλειας στον  κυβερνοχώρο</vt:lpstr>
      <vt:lpstr>Στόχοι: Ποιος-Τι-Γιατί πρέπει να παρακολουθήσετε αυτή την εκπαίδευση</vt:lpstr>
      <vt:lpstr>CSP Πότε-Πού-Πώς</vt:lpstr>
      <vt:lpstr>Προτάσεις τιμών</vt:lpstr>
      <vt:lpstr>Προφίλ των συμμετεχόντων στην κατάρτιση</vt:lpstr>
      <vt:lpstr>Χατζοπούλου Αργυρώ Ηρώ</vt:lpstr>
      <vt:lpstr>Θέματα κατάρτισης</vt:lpstr>
      <vt:lpstr>ΓΙΑΤΙ</vt:lpstr>
      <vt:lpstr>Περίγραμμα κατάρτισης</vt:lpstr>
      <vt:lpstr>Παρουσίαση του PowerPoint</vt:lpstr>
      <vt:lpstr>Θέμα-1: Ασφάλεια στονστον τομέα  της υγείας</vt:lpstr>
      <vt:lpstr>Θέμα-2: Πλαίσιο διαχείρισης κινδύνων</vt:lpstr>
      <vt:lpstr>Θέμα-3: Έλεγχοι ασφαλείας και πρότυπα του  συγκεκριμένου τομέα.</vt:lpstr>
      <vt:lpstr>Μέθοδος αξιολόγησης</vt:lpstr>
      <vt:lpstr>Ιστορική γνώση και προαπαιτούμενα</vt:lpstr>
      <vt:lpstr>Πόροι: Βιβλία και υλικό αναφοράς</vt:lpstr>
      <vt:lpstr>Εγγραφή: Πώς να εγγραφείτε και άλλες  πρακτικές πληροφορίες</vt:lpstr>
      <vt:lpstr>Πρόοδος μαθημάτων</vt:lpstr>
      <vt:lpstr>Πρόοδος μαθημάτων</vt:lpstr>
      <vt:lpstr>Πρόοδος μαθημάτων</vt:lpstr>
      <vt:lpstr>Εισαγωγή στο  ISO/IEC 27001</vt:lpstr>
      <vt:lpstr>Παρουσίαση του PowerPoint</vt:lpstr>
      <vt:lpstr>Δομή ISO/IEC 27001</vt:lpstr>
      <vt:lpstr>Δομή ISO/IEC 27001</vt:lpstr>
      <vt:lpstr>Ρήτρες ISO/IEC 27001</vt:lpstr>
      <vt:lpstr>Ρήτρες ISO/IEC 27001</vt:lpstr>
      <vt:lpstr>ISO 27001 Α</vt:lpstr>
      <vt:lpstr>ISO 27001 Α</vt:lpstr>
      <vt:lpstr>ISO 27001 Α</vt:lpstr>
      <vt:lpstr>Δομή των ελέγχων</vt:lpstr>
      <vt:lpstr>ISO/IEC 27002:2013</vt:lpstr>
      <vt:lpstr>Καθήκοντα και σχετικά έγγραφα για την καθιέρωση του  ISMS</vt:lpstr>
      <vt:lpstr>Καθήκοντα και σχετικά έγγραφα για την υλοποίηση και  τη λειτουργικότητα του  ISMS</vt:lpstr>
      <vt:lpstr>ISO 27799:2016 και ISO/IEC 27002:2013 Το πρότυπο ISO/IEC 27002 χρησιμοποιείται ήδη εκτενώς για τη διαχείριση της ασφάλειας της  πληροφορικής της υγείας μέσω της θέσπισης εθνικών ή περιφερειακών κατευθυντήριων γραμμών σε  πολλές χώρες. Το ISO 27799 βασίζεται στην εμπειρία που αποκτήθηκε σε αυτές τις εθνικές προσπάθειες  όσον αφορά την ασφάλεια των προσωπικών πληροφοριών υγείας και προορίζεται ως συνοδευτικό  έγγραφο του ISO/IEC 27002.</vt:lpstr>
      <vt:lpstr>Απειλές για την ασφάλεια των πληροφοριών  υγείας (ISO 27799:2016)</vt:lpstr>
      <vt:lpstr>Απειλές για την ασφάλεια των πληροφοριών  υγείας (ISO 27799:2016)</vt:lpstr>
      <vt:lpstr>Όροι και ορισμοί</vt:lpstr>
      <vt:lpstr>Όροι και ορισμοί</vt:lpstr>
      <vt:lpstr>Όροι και ορισμοί</vt:lpstr>
      <vt:lpstr>Όροι και ορισμοί</vt:lpstr>
      <vt:lpstr>A.5 Πολιτικές ασφάλειας πληροφοριών</vt:lpstr>
      <vt:lpstr>A.5 Περίληψη</vt:lpstr>
      <vt:lpstr>A.6 Οργάνωση της ασφάλειας των πληροφοριών</vt:lpstr>
      <vt:lpstr>A.6 Περίληψη</vt:lpstr>
      <vt:lpstr>A.7 Ασφάλεια ανθρώπινου δυναμικού</vt:lpstr>
      <vt:lpstr>A.7 Περίληψη</vt:lpstr>
      <vt:lpstr>A.8 Διαχείριση περιουσιακών στοιχείων</vt:lpstr>
      <vt:lpstr>A.8 Διαχείριση περιουσιακών στοιχείων</vt:lpstr>
      <vt:lpstr>A.8 Περίληψη</vt:lpstr>
      <vt:lpstr>A.9 Έλεγχος πρόσβασης</vt:lpstr>
      <vt:lpstr>A.9 Έλεγχος πρόσβασης</vt:lpstr>
      <vt:lpstr>A.9 Περίληψη</vt:lpstr>
      <vt:lpstr>A.10 Κρυπτογραφία</vt:lpstr>
      <vt:lpstr>A.10 Περίληψη</vt:lpstr>
      <vt:lpstr>A.11 Φυσική και περιβαλλοντική ασφάλεια</vt:lpstr>
      <vt:lpstr>A.11 Φυσική και περιβαλλοντική ασφάλεια</vt:lpstr>
      <vt:lpstr>A.11 Περίληψη</vt:lpstr>
      <vt:lpstr>A.12 Ασφάλεια λειτουργίας</vt:lpstr>
      <vt:lpstr>A.12 Ασφάλεια λειτουργίας</vt:lpstr>
      <vt:lpstr>A.12 Περίληψη</vt:lpstr>
      <vt:lpstr>A.13 Ασφάλεια επικοινωνιών</vt:lpstr>
      <vt:lpstr>A.13 Ασφάλεια επικοινωνιών</vt:lpstr>
      <vt:lpstr>A.13 Περίληψη</vt:lpstr>
      <vt:lpstr>A.14</vt:lpstr>
      <vt:lpstr>A.14</vt:lpstr>
      <vt:lpstr>A.14 Επικτήσεις, ανάπτυξη και συντήρηση  συστημάτων</vt:lpstr>
      <vt:lpstr>A.14 Περίληψη</vt:lpstr>
      <vt:lpstr>A.15 Σχέσεις με προμηθευτές</vt:lpstr>
      <vt:lpstr>A.15 Σχέσεις με προμηθευτές</vt:lpstr>
      <vt:lpstr>A.15 Περίληψη</vt:lpstr>
      <vt:lpstr>A.16 Διαχείριση περιστατικών ασφάλειας πληροφοριών</vt:lpstr>
      <vt:lpstr>A.16 Διαχείριση περιστατικών ασφάλειας πληροφοριών</vt:lpstr>
      <vt:lpstr>A.16 Περίληψη</vt:lpstr>
      <vt:lpstr>A.17</vt:lpstr>
      <vt:lpstr>A.17 Περίληψη</vt:lpstr>
      <vt:lpstr>A.18 Συμμόρφωση</vt:lpstr>
      <vt:lpstr>A.18 Συμμόρφωση</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χωρίς πρόσθετη καθοδήγηση για τη  διαχείριση της ασφάλειας των πληροφοριών  στον τομέα της υγείας.</vt:lpstr>
      <vt:lpstr>Έλεγχοι με ή χωρίς πρόσθετη καθοδήγηση για τη  διαχείριση της ασφάλειας των πληροφοριών στον  τομέα της υγείας.</vt:lpstr>
      <vt:lpstr>Σας ευχαριστώ</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Δημητρης Κουτρας</dc:creator>
  <cp:lastModifiedBy>Δημητρης Κουτρας</cp:lastModifiedBy>
  <cp:revision>1</cp:revision>
  <dcterms:created xsi:type="dcterms:W3CDTF">2026-04-20T13:08:22Z</dcterms:created>
  <dcterms:modified xsi:type="dcterms:W3CDTF">2026-04-20T13:11:21Z</dcterms:modified>
</cp:coreProperties>
</file>