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563" r:id="rId2"/>
    <p:sldId id="564" r:id="rId3"/>
    <p:sldId id="565" r:id="rId4"/>
    <p:sldId id="566" r:id="rId5"/>
    <p:sldId id="567" r:id="rId6"/>
    <p:sldId id="568" r:id="rId7"/>
    <p:sldId id="569" r:id="rId8"/>
    <p:sldId id="570" r:id="rId9"/>
    <p:sldId id="571" r:id="rId10"/>
    <p:sldId id="572" r:id="rId11"/>
    <p:sldId id="573" r:id="rId12"/>
    <p:sldId id="574" r:id="rId13"/>
    <p:sldId id="575" r:id="rId14"/>
    <p:sldId id="576" r:id="rId15"/>
    <p:sldId id="577" r:id="rId16"/>
    <p:sldId id="578" r:id="rId17"/>
    <p:sldId id="579" r:id="rId18"/>
    <p:sldId id="580" r:id="rId19"/>
    <p:sldId id="581" r:id="rId20"/>
    <p:sldId id="582" r:id="rId21"/>
    <p:sldId id="583" r:id="rId22"/>
    <p:sldId id="584" r:id="rId2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96" y="2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F51E3-2AD2-4AE2-8714-ABF318715387}" type="datetimeFigureOut">
              <a:rPr lang="el-GR" smtClean="0"/>
              <a:t>20/4/2026</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85D27D-9B98-466A-BDD6-0C3B87BC8DE5}" type="slidenum">
              <a:rPr lang="el-GR" smtClean="0"/>
              <a:t>‹#›</a:t>
            </a:fld>
            <a:endParaRPr lang="el-GR"/>
          </a:p>
        </p:txBody>
      </p:sp>
    </p:spTree>
    <p:extLst>
      <p:ext uri="{BB962C8B-B14F-4D97-AF65-F5344CB8AC3E}">
        <p14:creationId xmlns:p14="http://schemas.microsoft.com/office/powerpoint/2010/main" val="3743627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2"/>
        <p:cNvGrpSpPr/>
        <p:nvPr/>
      </p:nvGrpSpPr>
      <p:grpSpPr>
        <a:xfrm>
          <a:off x="0" y="0"/>
          <a:ext cx="0" cy="0"/>
          <a:chOff x="0" y="0"/>
          <a:chExt cx="0" cy="0"/>
        </a:xfrm>
      </p:grpSpPr>
      <p:sp>
        <p:nvSpPr>
          <p:cNvPr id="4963" name="Google Shape;4963;p303: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64" name="Google Shape;4964;p303: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2"/>
        <p:cNvGrpSpPr/>
        <p:nvPr/>
      </p:nvGrpSpPr>
      <p:grpSpPr>
        <a:xfrm>
          <a:off x="0" y="0"/>
          <a:ext cx="0" cy="0"/>
          <a:chOff x="0" y="0"/>
          <a:chExt cx="0" cy="0"/>
        </a:xfrm>
      </p:grpSpPr>
      <p:sp>
        <p:nvSpPr>
          <p:cNvPr id="5113" name="Google Shape;5113;p312: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14" name="Google Shape;5114;p312: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7"/>
        <p:cNvGrpSpPr/>
        <p:nvPr/>
      </p:nvGrpSpPr>
      <p:grpSpPr>
        <a:xfrm>
          <a:off x="0" y="0"/>
          <a:ext cx="0" cy="0"/>
          <a:chOff x="0" y="0"/>
          <a:chExt cx="0" cy="0"/>
        </a:xfrm>
      </p:grpSpPr>
      <p:sp>
        <p:nvSpPr>
          <p:cNvPr id="5128" name="Google Shape;5128;p313: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29" name="Google Shape;5129;p313: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2"/>
        <p:cNvGrpSpPr/>
        <p:nvPr/>
      </p:nvGrpSpPr>
      <p:grpSpPr>
        <a:xfrm>
          <a:off x="0" y="0"/>
          <a:ext cx="0" cy="0"/>
          <a:chOff x="0" y="0"/>
          <a:chExt cx="0" cy="0"/>
        </a:xfrm>
      </p:grpSpPr>
      <p:sp>
        <p:nvSpPr>
          <p:cNvPr id="5143" name="Google Shape;5143;p314: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44" name="Google Shape;5144;p314: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5"/>
        <p:cNvGrpSpPr/>
        <p:nvPr/>
      </p:nvGrpSpPr>
      <p:grpSpPr>
        <a:xfrm>
          <a:off x="0" y="0"/>
          <a:ext cx="0" cy="0"/>
          <a:chOff x="0" y="0"/>
          <a:chExt cx="0" cy="0"/>
        </a:xfrm>
      </p:grpSpPr>
      <p:sp>
        <p:nvSpPr>
          <p:cNvPr id="5156" name="Google Shape;5156;p315: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57" name="Google Shape;5157;p315: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7"/>
        <p:cNvGrpSpPr/>
        <p:nvPr/>
      </p:nvGrpSpPr>
      <p:grpSpPr>
        <a:xfrm>
          <a:off x="0" y="0"/>
          <a:ext cx="0" cy="0"/>
          <a:chOff x="0" y="0"/>
          <a:chExt cx="0" cy="0"/>
        </a:xfrm>
      </p:grpSpPr>
      <p:sp>
        <p:nvSpPr>
          <p:cNvPr id="5168" name="Google Shape;5168;p316: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69" name="Google Shape;5169;p316: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0"/>
        <p:cNvGrpSpPr/>
        <p:nvPr/>
      </p:nvGrpSpPr>
      <p:grpSpPr>
        <a:xfrm>
          <a:off x="0" y="0"/>
          <a:ext cx="0" cy="0"/>
          <a:chOff x="0" y="0"/>
          <a:chExt cx="0" cy="0"/>
        </a:xfrm>
      </p:grpSpPr>
      <p:sp>
        <p:nvSpPr>
          <p:cNvPr id="5181" name="Google Shape;5181;p317: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82" name="Google Shape;5182;p317: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2"/>
        <p:cNvGrpSpPr/>
        <p:nvPr/>
      </p:nvGrpSpPr>
      <p:grpSpPr>
        <a:xfrm>
          <a:off x="0" y="0"/>
          <a:ext cx="0" cy="0"/>
          <a:chOff x="0" y="0"/>
          <a:chExt cx="0" cy="0"/>
        </a:xfrm>
      </p:grpSpPr>
      <p:sp>
        <p:nvSpPr>
          <p:cNvPr id="5193" name="Google Shape;5193;p318: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94" name="Google Shape;5194;p318: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6"/>
        <p:cNvGrpSpPr/>
        <p:nvPr/>
      </p:nvGrpSpPr>
      <p:grpSpPr>
        <a:xfrm>
          <a:off x="0" y="0"/>
          <a:ext cx="0" cy="0"/>
          <a:chOff x="0" y="0"/>
          <a:chExt cx="0" cy="0"/>
        </a:xfrm>
      </p:grpSpPr>
      <p:sp>
        <p:nvSpPr>
          <p:cNvPr id="5207" name="Google Shape;5207;p319: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08" name="Google Shape;5208;p319: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1"/>
        <p:cNvGrpSpPr/>
        <p:nvPr/>
      </p:nvGrpSpPr>
      <p:grpSpPr>
        <a:xfrm>
          <a:off x="0" y="0"/>
          <a:ext cx="0" cy="0"/>
          <a:chOff x="0" y="0"/>
          <a:chExt cx="0" cy="0"/>
        </a:xfrm>
      </p:grpSpPr>
      <p:sp>
        <p:nvSpPr>
          <p:cNvPr id="5222" name="Google Shape;5222;p320: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23" name="Google Shape;5223;p320: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6"/>
        <p:cNvGrpSpPr/>
        <p:nvPr/>
      </p:nvGrpSpPr>
      <p:grpSpPr>
        <a:xfrm>
          <a:off x="0" y="0"/>
          <a:ext cx="0" cy="0"/>
          <a:chOff x="0" y="0"/>
          <a:chExt cx="0" cy="0"/>
        </a:xfrm>
      </p:grpSpPr>
      <p:sp>
        <p:nvSpPr>
          <p:cNvPr id="5237" name="Google Shape;5237;p321: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38" name="Google Shape;5238;p321: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5"/>
        <p:cNvGrpSpPr/>
        <p:nvPr/>
      </p:nvGrpSpPr>
      <p:grpSpPr>
        <a:xfrm>
          <a:off x="0" y="0"/>
          <a:ext cx="0" cy="0"/>
          <a:chOff x="0" y="0"/>
          <a:chExt cx="0" cy="0"/>
        </a:xfrm>
      </p:grpSpPr>
      <p:sp>
        <p:nvSpPr>
          <p:cNvPr id="4976" name="Google Shape;4976;p304: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77" name="Google Shape;4977;p304: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8"/>
        <p:cNvGrpSpPr/>
        <p:nvPr/>
      </p:nvGrpSpPr>
      <p:grpSpPr>
        <a:xfrm>
          <a:off x="0" y="0"/>
          <a:ext cx="0" cy="0"/>
          <a:chOff x="0" y="0"/>
          <a:chExt cx="0" cy="0"/>
        </a:xfrm>
      </p:grpSpPr>
      <p:sp>
        <p:nvSpPr>
          <p:cNvPr id="5249" name="Google Shape;5249;p322: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50" name="Google Shape;5250;p322: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0"/>
        <p:cNvGrpSpPr/>
        <p:nvPr/>
      </p:nvGrpSpPr>
      <p:grpSpPr>
        <a:xfrm>
          <a:off x="0" y="0"/>
          <a:ext cx="0" cy="0"/>
          <a:chOff x="0" y="0"/>
          <a:chExt cx="0" cy="0"/>
        </a:xfrm>
      </p:grpSpPr>
      <p:sp>
        <p:nvSpPr>
          <p:cNvPr id="5261" name="Google Shape;5261;p323: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62" name="Google Shape;5262;p323: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2"/>
        <p:cNvGrpSpPr/>
        <p:nvPr/>
      </p:nvGrpSpPr>
      <p:grpSpPr>
        <a:xfrm>
          <a:off x="0" y="0"/>
          <a:ext cx="0" cy="0"/>
          <a:chOff x="0" y="0"/>
          <a:chExt cx="0" cy="0"/>
        </a:xfrm>
      </p:grpSpPr>
      <p:sp>
        <p:nvSpPr>
          <p:cNvPr id="5273" name="Google Shape;5273;p324: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74" name="Google Shape;5274;p324: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8"/>
        <p:cNvGrpSpPr/>
        <p:nvPr/>
      </p:nvGrpSpPr>
      <p:grpSpPr>
        <a:xfrm>
          <a:off x="0" y="0"/>
          <a:ext cx="0" cy="0"/>
          <a:chOff x="0" y="0"/>
          <a:chExt cx="0" cy="0"/>
        </a:xfrm>
      </p:grpSpPr>
      <p:sp>
        <p:nvSpPr>
          <p:cNvPr id="4989" name="Google Shape;4989;p305: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90" name="Google Shape;4990;p305: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0"/>
        <p:cNvGrpSpPr/>
        <p:nvPr/>
      </p:nvGrpSpPr>
      <p:grpSpPr>
        <a:xfrm>
          <a:off x="0" y="0"/>
          <a:ext cx="0" cy="0"/>
          <a:chOff x="0" y="0"/>
          <a:chExt cx="0" cy="0"/>
        </a:xfrm>
      </p:grpSpPr>
      <p:sp>
        <p:nvSpPr>
          <p:cNvPr id="5001" name="Google Shape;5001;p306: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02" name="Google Shape;5002;p306: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5"/>
        <p:cNvGrpSpPr/>
        <p:nvPr/>
      </p:nvGrpSpPr>
      <p:grpSpPr>
        <a:xfrm>
          <a:off x="0" y="0"/>
          <a:ext cx="0" cy="0"/>
          <a:chOff x="0" y="0"/>
          <a:chExt cx="0" cy="0"/>
        </a:xfrm>
      </p:grpSpPr>
      <p:sp>
        <p:nvSpPr>
          <p:cNvPr id="5026" name="Google Shape;5026;p307: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27" name="Google Shape;5027;p307: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3"/>
        <p:cNvGrpSpPr/>
        <p:nvPr/>
      </p:nvGrpSpPr>
      <p:grpSpPr>
        <a:xfrm>
          <a:off x="0" y="0"/>
          <a:ext cx="0" cy="0"/>
          <a:chOff x="0" y="0"/>
          <a:chExt cx="0" cy="0"/>
        </a:xfrm>
      </p:grpSpPr>
      <p:sp>
        <p:nvSpPr>
          <p:cNvPr id="5054" name="Google Shape;5054;p308: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55" name="Google Shape;5055;p308: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7"/>
        <p:cNvGrpSpPr/>
        <p:nvPr/>
      </p:nvGrpSpPr>
      <p:grpSpPr>
        <a:xfrm>
          <a:off x="0" y="0"/>
          <a:ext cx="0" cy="0"/>
          <a:chOff x="0" y="0"/>
          <a:chExt cx="0" cy="0"/>
        </a:xfrm>
      </p:grpSpPr>
      <p:sp>
        <p:nvSpPr>
          <p:cNvPr id="5068" name="Google Shape;5068;p309: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69" name="Google Shape;5069;p309: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2"/>
        <p:cNvGrpSpPr/>
        <p:nvPr/>
      </p:nvGrpSpPr>
      <p:grpSpPr>
        <a:xfrm>
          <a:off x="0" y="0"/>
          <a:ext cx="0" cy="0"/>
          <a:chOff x="0" y="0"/>
          <a:chExt cx="0" cy="0"/>
        </a:xfrm>
      </p:grpSpPr>
      <p:sp>
        <p:nvSpPr>
          <p:cNvPr id="5083" name="Google Shape;5083;p310: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84" name="Google Shape;5084;p310: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7"/>
        <p:cNvGrpSpPr/>
        <p:nvPr/>
      </p:nvGrpSpPr>
      <p:grpSpPr>
        <a:xfrm>
          <a:off x="0" y="0"/>
          <a:ext cx="0" cy="0"/>
          <a:chOff x="0" y="0"/>
          <a:chExt cx="0" cy="0"/>
        </a:xfrm>
      </p:grpSpPr>
      <p:sp>
        <p:nvSpPr>
          <p:cNvPr id="5098" name="Google Shape;5098;p311: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99" name="Google Shape;5099;p311: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70385D-62B8-872C-B8F6-C7CE9A046DB6}"/>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E833A692-DB80-7236-BAA8-246695749D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EAC8C6DC-0A03-157B-76C1-038A40C18596}"/>
              </a:ext>
            </a:extLst>
          </p:cNvPr>
          <p:cNvSpPr>
            <a:spLocks noGrp="1"/>
          </p:cNvSpPr>
          <p:nvPr>
            <p:ph type="dt" sz="half" idx="10"/>
          </p:nvPr>
        </p:nvSpPr>
        <p:spPr/>
        <p:txBody>
          <a:bodyPr/>
          <a:lstStyle/>
          <a:p>
            <a:fld id="{D7593FE0-F972-4052-9004-DEAB29E02AF5}" type="datetimeFigureOut">
              <a:rPr lang="el-GR" smtClean="0"/>
              <a:t>20/4/2026</a:t>
            </a:fld>
            <a:endParaRPr lang="el-GR"/>
          </a:p>
        </p:txBody>
      </p:sp>
      <p:sp>
        <p:nvSpPr>
          <p:cNvPr id="5" name="Θέση υποσέλιδου 4">
            <a:extLst>
              <a:ext uri="{FF2B5EF4-FFF2-40B4-BE49-F238E27FC236}">
                <a16:creationId xmlns:a16="http://schemas.microsoft.com/office/drawing/2014/main" id="{CF8EBD5B-137E-AF7A-07B7-F4235729ED9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655578C-EA57-6B74-8FC8-4006A56DAF60}"/>
              </a:ext>
            </a:extLst>
          </p:cNvPr>
          <p:cNvSpPr>
            <a:spLocks noGrp="1"/>
          </p:cNvSpPr>
          <p:nvPr>
            <p:ph type="sldNum" sz="quarter" idx="12"/>
          </p:nvPr>
        </p:nvSpPr>
        <p:spPr/>
        <p:txBody>
          <a:bodyPr/>
          <a:lstStyle/>
          <a:p>
            <a:fld id="{707B0564-70AB-471B-A4AD-49049059B30F}" type="slidenum">
              <a:rPr lang="el-GR" smtClean="0"/>
              <a:t>‹#›</a:t>
            </a:fld>
            <a:endParaRPr lang="el-GR"/>
          </a:p>
        </p:txBody>
      </p:sp>
    </p:spTree>
    <p:extLst>
      <p:ext uri="{BB962C8B-B14F-4D97-AF65-F5344CB8AC3E}">
        <p14:creationId xmlns:p14="http://schemas.microsoft.com/office/powerpoint/2010/main" val="4015174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F56CC4-C88D-1F59-E178-528F5C2DCB4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2FBB6A86-A443-A12C-0F3A-1474B988CF1B}"/>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A43523E-F2D9-AF04-955E-039CBB495DEC}"/>
              </a:ext>
            </a:extLst>
          </p:cNvPr>
          <p:cNvSpPr>
            <a:spLocks noGrp="1"/>
          </p:cNvSpPr>
          <p:nvPr>
            <p:ph type="dt" sz="half" idx="10"/>
          </p:nvPr>
        </p:nvSpPr>
        <p:spPr/>
        <p:txBody>
          <a:bodyPr/>
          <a:lstStyle/>
          <a:p>
            <a:fld id="{D7593FE0-F972-4052-9004-DEAB29E02AF5}" type="datetimeFigureOut">
              <a:rPr lang="el-GR" smtClean="0"/>
              <a:t>20/4/2026</a:t>
            </a:fld>
            <a:endParaRPr lang="el-GR"/>
          </a:p>
        </p:txBody>
      </p:sp>
      <p:sp>
        <p:nvSpPr>
          <p:cNvPr id="5" name="Θέση υποσέλιδου 4">
            <a:extLst>
              <a:ext uri="{FF2B5EF4-FFF2-40B4-BE49-F238E27FC236}">
                <a16:creationId xmlns:a16="http://schemas.microsoft.com/office/drawing/2014/main" id="{F3CB84EB-14CA-8BAE-E453-78E1C5B84B3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E683600-9FC4-96FC-E645-383C254F19B8}"/>
              </a:ext>
            </a:extLst>
          </p:cNvPr>
          <p:cNvSpPr>
            <a:spLocks noGrp="1"/>
          </p:cNvSpPr>
          <p:nvPr>
            <p:ph type="sldNum" sz="quarter" idx="12"/>
          </p:nvPr>
        </p:nvSpPr>
        <p:spPr/>
        <p:txBody>
          <a:bodyPr/>
          <a:lstStyle/>
          <a:p>
            <a:fld id="{707B0564-70AB-471B-A4AD-49049059B30F}" type="slidenum">
              <a:rPr lang="el-GR" smtClean="0"/>
              <a:t>‹#›</a:t>
            </a:fld>
            <a:endParaRPr lang="el-GR"/>
          </a:p>
        </p:txBody>
      </p:sp>
    </p:spTree>
    <p:extLst>
      <p:ext uri="{BB962C8B-B14F-4D97-AF65-F5344CB8AC3E}">
        <p14:creationId xmlns:p14="http://schemas.microsoft.com/office/powerpoint/2010/main" val="82669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D6407AAC-5E73-606F-6C3C-5993C50EBB8F}"/>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62CC874-9D0D-28D8-5874-6721BA32B305}"/>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B5E91D4-7E7A-F60B-A132-DF4B5890360B}"/>
              </a:ext>
            </a:extLst>
          </p:cNvPr>
          <p:cNvSpPr>
            <a:spLocks noGrp="1"/>
          </p:cNvSpPr>
          <p:nvPr>
            <p:ph type="dt" sz="half" idx="10"/>
          </p:nvPr>
        </p:nvSpPr>
        <p:spPr/>
        <p:txBody>
          <a:bodyPr/>
          <a:lstStyle/>
          <a:p>
            <a:fld id="{D7593FE0-F972-4052-9004-DEAB29E02AF5}" type="datetimeFigureOut">
              <a:rPr lang="el-GR" smtClean="0"/>
              <a:t>20/4/2026</a:t>
            </a:fld>
            <a:endParaRPr lang="el-GR"/>
          </a:p>
        </p:txBody>
      </p:sp>
      <p:sp>
        <p:nvSpPr>
          <p:cNvPr id="5" name="Θέση υποσέλιδου 4">
            <a:extLst>
              <a:ext uri="{FF2B5EF4-FFF2-40B4-BE49-F238E27FC236}">
                <a16:creationId xmlns:a16="http://schemas.microsoft.com/office/drawing/2014/main" id="{73397C07-C3C3-F119-B97C-A82D8EEF55F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315B631-3F64-B05F-3CF8-BAF983F7774B}"/>
              </a:ext>
            </a:extLst>
          </p:cNvPr>
          <p:cNvSpPr>
            <a:spLocks noGrp="1"/>
          </p:cNvSpPr>
          <p:nvPr>
            <p:ph type="sldNum" sz="quarter" idx="12"/>
          </p:nvPr>
        </p:nvSpPr>
        <p:spPr/>
        <p:txBody>
          <a:bodyPr/>
          <a:lstStyle/>
          <a:p>
            <a:fld id="{707B0564-70AB-471B-A4AD-49049059B30F}" type="slidenum">
              <a:rPr lang="el-GR" smtClean="0"/>
              <a:t>‹#›</a:t>
            </a:fld>
            <a:endParaRPr lang="el-GR"/>
          </a:p>
        </p:txBody>
      </p:sp>
    </p:spTree>
    <p:extLst>
      <p:ext uri="{BB962C8B-B14F-4D97-AF65-F5344CB8AC3E}">
        <p14:creationId xmlns:p14="http://schemas.microsoft.com/office/powerpoint/2010/main" val="2844106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568"/>
          <p:cNvSpPr txBox="1">
            <a:spLocks noGrp="1"/>
          </p:cNvSpPr>
          <p:nvPr>
            <p:ph type="title"/>
          </p:nvPr>
        </p:nvSpPr>
        <p:spPr>
          <a:xfrm>
            <a:off x="211454" y="447675"/>
            <a:ext cx="11769090" cy="100520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400" b="0" i="0">
                <a:solidFill>
                  <a:schemeClr val="dk1"/>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68"/>
          <p:cNvSpPr txBox="1">
            <a:spLocks noGrp="1"/>
          </p:cNvSpPr>
          <p:nvPr>
            <p:ph type="body" idx="1"/>
          </p:nvPr>
        </p:nvSpPr>
        <p:spPr>
          <a:xfrm>
            <a:off x="492125" y="1498600"/>
            <a:ext cx="10911840" cy="411734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b="0" i="0">
                <a:solidFill>
                  <a:schemeClr val="dk1"/>
                </a:solidFil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4" name="Google Shape;24;p568"/>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68"/>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68"/>
          <p:cNvSpPr txBox="1">
            <a:spLocks noGrp="1"/>
          </p:cNvSpPr>
          <p:nvPr>
            <p:ph type="sldNum" idx="12"/>
          </p:nvPr>
        </p:nvSpPr>
        <p:spPr>
          <a:xfrm>
            <a:off x="11101387" y="6395720"/>
            <a:ext cx="172720" cy="114300"/>
          </a:xfrm>
          <a:prstGeom prst="rect">
            <a:avLst/>
          </a:prstGeom>
          <a:noFill/>
          <a:ln>
            <a:noFill/>
          </a:ln>
        </p:spPr>
        <p:txBody>
          <a:bodyPr spcFirstLastPara="1" wrap="square" lIns="0" tIns="0" rIns="0" bIns="0" anchor="t" anchorCtr="0">
            <a:spAutoFit/>
          </a:bodyPr>
          <a:lstStyle>
            <a:lvl1pPr marL="38100" marR="0" lvl="0" indent="0" algn="l">
              <a:lnSpc>
                <a:spcPct val="109285"/>
              </a:lnSpc>
              <a:spcBef>
                <a:spcPts val="0"/>
              </a:spcBef>
              <a:buNone/>
              <a:defRPr sz="700" b="0" i="0">
                <a:solidFill>
                  <a:schemeClr val="dk1"/>
                </a:solidFill>
                <a:latin typeface="Calibri"/>
                <a:ea typeface="Calibri"/>
                <a:cs typeface="Calibri"/>
                <a:sym typeface="Calibri"/>
              </a:defRPr>
            </a:lvl1pPr>
            <a:lvl2pPr marL="38100" marR="0" lvl="1" indent="0" algn="l">
              <a:lnSpc>
                <a:spcPct val="109285"/>
              </a:lnSpc>
              <a:spcBef>
                <a:spcPts val="0"/>
              </a:spcBef>
              <a:buNone/>
              <a:defRPr sz="700" b="0" i="0">
                <a:solidFill>
                  <a:schemeClr val="dk1"/>
                </a:solidFill>
                <a:latin typeface="Calibri"/>
                <a:ea typeface="Calibri"/>
                <a:cs typeface="Calibri"/>
                <a:sym typeface="Calibri"/>
              </a:defRPr>
            </a:lvl2pPr>
            <a:lvl3pPr marL="38100" marR="0" lvl="2" indent="0" algn="l">
              <a:lnSpc>
                <a:spcPct val="109285"/>
              </a:lnSpc>
              <a:spcBef>
                <a:spcPts val="0"/>
              </a:spcBef>
              <a:buNone/>
              <a:defRPr sz="700" b="0" i="0">
                <a:solidFill>
                  <a:schemeClr val="dk1"/>
                </a:solidFill>
                <a:latin typeface="Calibri"/>
                <a:ea typeface="Calibri"/>
                <a:cs typeface="Calibri"/>
                <a:sym typeface="Calibri"/>
              </a:defRPr>
            </a:lvl3pPr>
            <a:lvl4pPr marL="38100" marR="0" lvl="3" indent="0" algn="l">
              <a:lnSpc>
                <a:spcPct val="109285"/>
              </a:lnSpc>
              <a:spcBef>
                <a:spcPts val="0"/>
              </a:spcBef>
              <a:buNone/>
              <a:defRPr sz="700" b="0" i="0">
                <a:solidFill>
                  <a:schemeClr val="dk1"/>
                </a:solidFill>
                <a:latin typeface="Calibri"/>
                <a:ea typeface="Calibri"/>
                <a:cs typeface="Calibri"/>
                <a:sym typeface="Calibri"/>
              </a:defRPr>
            </a:lvl4pPr>
            <a:lvl5pPr marL="38100" marR="0" lvl="4" indent="0" algn="l">
              <a:lnSpc>
                <a:spcPct val="109285"/>
              </a:lnSpc>
              <a:spcBef>
                <a:spcPts val="0"/>
              </a:spcBef>
              <a:buNone/>
              <a:defRPr sz="700" b="0" i="0">
                <a:solidFill>
                  <a:schemeClr val="dk1"/>
                </a:solidFill>
                <a:latin typeface="Calibri"/>
                <a:ea typeface="Calibri"/>
                <a:cs typeface="Calibri"/>
                <a:sym typeface="Calibri"/>
              </a:defRPr>
            </a:lvl5pPr>
            <a:lvl6pPr marL="38100" marR="0" lvl="5" indent="0" algn="l">
              <a:lnSpc>
                <a:spcPct val="109285"/>
              </a:lnSpc>
              <a:spcBef>
                <a:spcPts val="0"/>
              </a:spcBef>
              <a:buNone/>
              <a:defRPr sz="700" b="0" i="0">
                <a:solidFill>
                  <a:schemeClr val="dk1"/>
                </a:solidFill>
                <a:latin typeface="Calibri"/>
                <a:ea typeface="Calibri"/>
                <a:cs typeface="Calibri"/>
                <a:sym typeface="Calibri"/>
              </a:defRPr>
            </a:lvl6pPr>
            <a:lvl7pPr marL="38100" marR="0" lvl="6" indent="0" algn="l">
              <a:lnSpc>
                <a:spcPct val="109285"/>
              </a:lnSpc>
              <a:spcBef>
                <a:spcPts val="0"/>
              </a:spcBef>
              <a:buNone/>
              <a:defRPr sz="700" b="0" i="0">
                <a:solidFill>
                  <a:schemeClr val="dk1"/>
                </a:solidFill>
                <a:latin typeface="Calibri"/>
                <a:ea typeface="Calibri"/>
                <a:cs typeface="Calibri"/>
                <a:sym typeface="Calibri"/>
              </a:defRPr>
            </a:lvl7pPr>
            <a:lvl8pPr marL="38100" marR="0" lvl="7" indent="0" algn="l">
              <a:lnSpc>
                <a:spcPct val="109285"/>
              </a:lnSpc>
              <a:spcBef>
                <a:spcPts val="0"/>
              </a:spcBef>
              <a:buNone/>
              <a:defRPr sz="700" b="0" i="0">
                <a:solidFill>
                  <a:schemeClr val="dk1"/>
                </a:solidFill>
                <a:latin typeface="Calibri"/>
                <a:ea typeface="Calibri"/>
                <a:cs typeface="Calibri"/>
                <a:sym typeface="Calibri"/>
              </a:defRPr>
            </a:lvl8pPr>
            <a:lvl9pPr marL="38100" marR="0" lvl="8" indent="0" algn="l">
              <a:lnSpc>
                <a:spcPct val="109285"/>
              </a:lnSpc>
              <a:spcBef>
                <a:spcPts val="0"/>
              </a:spcBef>
              <a:buNone/>
              <a:defRPr sz="700" b="0" i="0">
                <a:solidFill>
                  <a:schemeClr val="dk1"/>
                </a:solidFill>
                <a:latin typeface="Calibri"/>
                <a:ea typeface="Calibri"/>
                <a:cs typeface="Calibri"/>
                <a:sym typeface="Calibri"/>
              </a:defRPr>
            </a:lvl9pPr>
          </a:lstStyle>
          <a:p>
            <a:pPr marL="3810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07860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
        <p:cNvGrpSpPr/>
        <p:nvPr/>
      </p:nvGrpSpPr>
      <p:grpSpPr>
        <a:xfrm>
          <a:off x="0" y="0"/>
          <a:ext cx="0" cy="0"/>
          <a:chOff x="0" y="0"/>
          <a:chExt cx="0" cy="0"/>
        </a:xfrm>
      </p:grpSpPr>
      <p:sp>
        <p:nvSpPr>
          <p:cNvPr id="18" name="Google Shape;18;p567"/>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67"/>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67"/>
          <p:cNvSpPr txBox="1">
            <a:spLocks noGrp="1"/>
          </p:cNvSpPr>
          <p:nvPr>
            <p:ph type="sldNum" idx="12"/>
          </p:nvPr>
        </p:nvSpPr>
        <p:spPr>
          <a:xfrm>
            <a:off x="11101387" y="6395720"/>
            <a:ext cx="172720" cy="114300"/>
          </a:xfrm>
          <a:prstGeom prst="rect">
            <a:avLst/>
          </a:prstGeom>
          <a:noFill/>
          <a:ln>
            <a:noFill/>
          </a:ln>
        </p:spPr>
        <p:txBody>
          <a:bodyPr spcFirstLastPara="1" wrap="square" lIns="0" tIns="0" rIns="0" bIns="0" anchor="t" anchorCtr="0">
            <a:spAutoFit/>
          </a:bodyPr>
          <a:lstStyle>
            <a:lvl1pPr marL="38100" marR="0" lvl="0" indent="0" algn="l">
              <a:lnSpc>
                <a:spcPct val="109285"/>
              </a:lnSpc>
              <a:spcBef>
                <a:spcPts val="0"/>
              </a:spcBef>
              <a:buNone/>
              <a:defRPr sz="700" b="0" i="0">
                <a:solidFill>
                  <a:schemeClr val="dk1"/>
                </a:solidFill>
                <a:latin typeface="Calibri"/>
                <a:ea typeface="Calibri"/>
                <a:cs typeface="Calibri"/>
                <a:sym typeface="Calibri"/>
              </a:defRPr>
            </a:lvl1pPr>
            <a:lvl2pPr marL="38100" marR="0" lvl="1" indent="0" algn="l">
              <a:lnSpc>
                <a:spcPct val="109285"/>
              </a:lnSpc>
              <a:spcBef>
                <a:spcPts val="0"/>
              </a:spcBef>
              <a:buNone/>
              <a:defRPr sz="700" b="0" i="0">
                <a:solidFill>
                  <a:schemeClr val="dk1"/>
                </a:solidFill>
                <a:latin typeface="Calibri"/>
                <a:ea typeface="Calibri"/>
                <a:cs typeface="Calibri"/>
                <a:sym typeface="Calibri"/>
              </a:defRPr>
            </a:lvl2pPr>
            <a:lvl3pPr marL="38100" marR="0" lvl="2" indent="0" algn="l">
              <a:lnSpc>
                <a:spcPct val="109285"/>
              </a:lnSpc>
              <a:spcBef>
                <a:spcPts val="0"/>
              </a:spcBef>
              <a:buNone/>
              <a:defRPr sz="700" b="0" i="0">
                <a:solidFill>
                  <a:schemeClr val="dk1"/>
                </a:solidFill>
                <a:latin typeface="Calibri"/>
                <a:ea typeface="Calibri"/>
                <a:cs typeface="Calibri"/>
                <a:sym typeface="Calibri"/>
              </a:defRPr>
            </a:lvl3pPr>
            <a:lvl4pPr marL="38100" marR="0" lvl="3" indent="0" algn="l">
              <a:lnSpc>
                <a:spcPct val="109285"/>
              </a:lnSpc>
              <a:spcBef>
                <a:spcPts val="0"/>
              </a:spcBef>
              <a:buNone/>
              <a:defRPr sz="700" b="0" i="0">
                <a:solidFill>
                  <a:schemeClr val="dk1"/>
                </a:solidFill>
                <a:latin typeface="Calibri"/>
                <a:ea typeface="Calibri"/>
                <a:cs typeface="Calibri"/>
                <a:sym typeface="Calibri"/>
              </a:defRPr>
            </a:lvl4pPr>
            <a:lvl5pPr marL="38100" marR="0" lvl="4" indent="0" algn="l">
              <a:lnSpc>
                <a:spcPct val="109285"/>
              </a:lnSpc>
              <a:spcBef>
                <a:spcPts val="0"/>
              </a:spcBef>
              <a:buNone/>
              <a:defRPr sz="700" b="0" i="0">
                <a:solidFill>
                  <a:schemeClr val="dk1"/>
                </a:solidFill>
                <a:latin typeface="Calibri"/>
                <a:ea typeface="Calibri"/>
                <a:cs typeface="Calibri"/>
                <a:sym typeface="Calibri"/>
              </a:defRPr>
            </a:lvl5pPr>
            <a:lvl6pPr marL="38100" marR="0" lvl="5" indent="0" algn="l">
              <a:lnSpc>
                <a:spcPct val="109285"/>
              </a:lnSpc>
              <a:spcBef>
                <a:spcPts val="0"/>
              </a:spcBef>
              <a:buNone/>
              <a:defRPr sz="700" b="0" i="0">
                <a:solidFill>
                  <a:schemeClr val="dk1"/>
                </a:solidFill>
                <a:latin typeface="Calibri"/>
                <a:ea typeface="Calibri"/>
                <a:cs typeface="Calibri"/>
                <a:sym typeface="Calibri"/>
              </a:defRPr>
            </a:lvl6pPr>
            <a:lvl7pPr marL="38100" marR="0" lvl="6" indent="0" algn="l">
              <a:lnSpc>
                <a:spcPct val="109285"/>
              </a:lnSpc>
              <a:spcBef>
                <a:spcPts val="0"/>
              </a:spcBef>
              <a:buNone/>
              <a:defRPr sz="700" b="0" i="0">
                <a:solidFill>
                  <a:schemeClr val="dk1"/>
                </a:solidFill>
                <a:latin typeface="Calibri"/>
                <a:ea typeface="Calibri"/>
                <a:cs typeface="Calibri"/>
                <a:sym typeface="Calibri"/>
              </a:defRPr>
            </a:lvl7pPr>
            <a:lvl8pPr marL="38100" marR="0" lvl="7" indent="0" algn="l">
              <a:lnSpc>
                <a:spcPct val="109285"/>
              </a:lnSpc>
              <a:spcBef>
                <a:spcPts val="0"/>
              </a:spcBef>
              <a:buNone/>
              <a:defRPr sz="700" b="0" i="0">
                <a:solidFill>
                  <a:schemeClr val="dk1"/>
                </a:solidFill>
                <a:latin typeface="Calibri"/>
                <a:ea typeface="Calibri"/>
                <a:cs typeface="Calibri"/>
                <a:sym typeface="Calibri"/>
              </a:defRPr>
            </a:lvl8pPr>
            <a:lvl9pPr marL="38100" marR="0" lvl="8" indent="0" algn="l">
              <a:lnSpc>
                <a:spcPct val="109285"/>
              </a:lnSpc>
              <a:spcBef>
                <a:spcPts val="0"/>
              </a:spcBef>
              <a:buNone/>
              <a:defRPr sz="700" b="0" i="0">
                <a:solidFill>
                  <a:schemeClr val="dk1"/>
                </a:solidFill>
                <a:latin typeface="Calibri"/>
                <a:ea typeface="Calibri"/>
                <a:cs typeface="Calibri"/>
                <a:sym typeface="Calibri"/>
              </a:defRPr>
            </a:lvl9pPr>
          </a:lstStyle>
          <a:p>
            <a:pPr marL="3810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57248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60A3B5-C647-B3E7-3DC8-8F6CEA7DEF9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A7EBE204-0242-6FC9-374C-F5243FE7015D}"/>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DF9C492-6B3F-CEE6-BC58-3CA2A91EA70F}"/>
              </a:ext>
            </a:extLst>
          </p:cNvPr>
          <p:cNvSpPr>
            <a:spLocks noGrp="1"/>
          </p:cNvSpPr>
          <p:nvPr>
            <p:ph type="dt" sz="half" idx="10"/>
          </p:nvPr>
        </p:nvSpPr>
        <p:spPr/>
        <p:txBody>
          <a:bodyPr/>
          <a:lstStyle/>
          <a:p>
            <a:fld id="{D7593FE0-F972-4052-9004-DEAB29E02AF5}" type="datetimeFigureOut">
              <a:rPr lang="el-GR" smtClean="0"/>
              <a:t>20/4/2026</a:t>
            </a:fld>
            <a:endParaRPr lang="el-GR"/>
          </a:p>
        </p:txBody>
      </p:sp>
      <p:sp>
        <p:nvSpPr>
          <p:cNvPr id="5" name="Θέση υποσέλιδου 4">
            <a:extLst>
              <a:ext uri="{FF2B5EF4-FFF2-40B4-BE49-F238E27FC236}">
                <a16:creationId xmlns:a16="http://schemas.microsoft.com/office/drawing/2014/main" id="{D12AD893-E851-4828-769E-661AA6E7D08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177F91A-96EE-ECCB-EF79-B6A4A376B452}"/>
              </a:ext>
            </a:extLst>
          </p:cNvPr>
          <p:cNvSpPr>
            <a:spLocks noGrp="1"/>
          </p:cNvSpPr>
          <p:nvPr>
            <p:ph type="sldNum" sz="quarter" idx="12"/>
          </p:nvPr>
        </p:nvSpPr>
        <p:spPr/>
        <p:txBody>
          <a:bodyPr/>
          <a:lstStyle/>
          <a:p>
            <a:fld id="{707B0564-70AB-471B-A4AD-49049059B30F}" type="slidenum">
              <a:rPr lang="el-GR" smtClean="0"/>
              <a:t>‹#›</a:t>
            </a:fld>
            <a:endParaRPr lang="el-GR"/>
          </a:p>
        </p:txBody>
      </p:sp>
    </p:spTree>
    <p:extLst>
      <p:ext uri="{BB962C8B-B14F-4D97-AF65-F5344CB8AC3E}">
        <p14:creationId xmlns:p14="http://schemas.microsoft.com/office/powerpoint/2010/main" val="1546997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13572A-C09C-A974-99F2-ACADEE7825E1}"/>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10BA381-002C-105A-0CA1-AE8E2CACBEE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40BB96C6-9D07-7B1C-B727-B116FD8AD30A}"/>
              </a:ext>
            </a:extLst>
          </p:cNvPr>
          <p:cNvSpPr>
            <a:spLocks noGrp="1"/>
          </p:cNvSpPr>
          <p:nvPr>
            <p:ph type="dt" sz="half" idx="10"/>
          </p:nvPr>
        </p:nvSpPr>
        <p:spPr/>
        <p:txBody>
          <a:bodyPr/>
          <a:lstStyle/>
          <a:p>
            <a:fld id="{D7593FE0-F972-4052-9004-DEAB29E02AF5}" type="datetimeFigureOut">
              <a:rPr lang="el-GR" smtClean="0"/>
              <a:t>20/4/2026</a:t>
            </a:fld>
            <a:endParaRPr lang="el-GR"/>
          </a:p>
        </p:txBody>
      </p:sp>
      <p:sp>
        <p:nvSpPr>
          <p:cNvPr id="5" name="Θέση υποσέλιδου 4">
            <a:extLst>
              <a:ext uri="{FF2B5EF4-FFF2-40B4-BE49-F238E27FC236}">
                <a16:creationId xmlns:a16="http://schemas.microsoft.com/office/drawing/2014/main" id="{3ECADC81-E0DF-C1AE-D8F7-A1F08EAA23B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60B5F74-C75B-EF95-4CA0-E13C1D164E8C}"/>
              </a:ext>
            </a:extLst>
          </p:cNvPr>
          <p:cNvSpPr>
            <a:spLocks noGrp="1"/>
          </p:cNvSpPr>
          <p:nvPr>
            <p:ph type="sldNum" sz="quarter" idx="12"/>
          </p:nvPr>
        </p:nvSpPr>
        <p:spPr/>
        <p:txBody>
          <a:bodyPr/>
          <a:lstStyle/>
          <a:p>
            <a:fld id="{707B0564-70AB-471B-A4AD-49049059B30F}" type="slidenum">
              <a:rPr lang="el-GR" smtClean="0"/>
              <a:t>‹#›</a:t>
            </a:fld>
            <a:endParaRPr lang="el-GR"/>
          </a:p>
        </p:txBody>
      </p:sp>
    </p:spTree>
    <p:extLst>
      <p:ext uri="{BB962C8B-B14F-4D97-AF65-F5344CB8AC3E}">
        <p14:creationId xmlns:p14="http://schemas.microsoft.com/office/powerpoint/2010/main" val="3075957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EDD5C6-DAC0-399F-CC1B-6DEA7EA9A56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3B03131-5776-65A1-CA79-107426D1C6AF}"/>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8336FBC7-FE21-2003-31D1-E415F3EFF15D}"/>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46DE4FA9-80F0-9282-EC1F-3159844FBF0C}"/>
              </a:ext>
            </a:extLst>
          </p:cNvPr>
          <p:cNvSpPr>
            <a:spLocks noGrp="1"/>
          </p:cNvSpPr>
          <p:nvPr>
            <p:ph type="dt" sz="half" idx="10"/>
          </p:nvPr>
        </p:nvSpPr>
        <p:spPr/>
        <p:txBody>
          <a:bodyPr/>
          <a:lstStyle/>
          <a:p>
            <a:fld id="{D7593FE0-F972-4052-9004-DEAB29E02AF5}" type="datetimeFigureOut">
              <a:rPr lang="el-GR" smtClean="0"/>
              <a:t>20/4/2026</a:t>
            </a:fld>
            <a:endParaRPr lang="el-GR"/>
          </a:p>
        </p:txBody>
      </p:sp>
      <p:sp>
        <p:nvSpPr>
          <p:cNvPr id="6" name="Θέση υποσέλιδου 5">
            <a:extLst>
              <a:ext uri="{FF2B5EF4-FFF2-40B4-BE49-F238E27FC236}">
                <a16:creationId xmlns:a16="http://schemas.microsoft.com/office/drawing/2014/main" id="{1D36AEB3-67B9-0CC2-B1F7-6CF49E1FE41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306F3EAC-532D-D71A-92BC-C08915D204C4}"/>
              </a:ext>
            </a:extLst>
          </p:cNvPr>
          <p:cNvSpPr>
            <a:spLocks noGrp="1"/>
          </p:cNvSpPr>
          <p:nvPr>
            <p:ph type="sldNum" sz="quarter" idx="12"/>
          </p:nvPr>
        </p:nvSpPr>
        <p:spPr/>
        <p:txBody>
          <a:bodyPr/>
          <a:lstStyle/>
          <a:p>
            <a:fld id="{707B0564-70AB-471B-A4AD-49049059B30F}" type="slidenum">
              <a:rPr lang="el-GR" smtClean="0"/>
              <a:t>‹#›</a:t>
            </a:fld>
            <a:endParaRPr lang="el-GR"/>
          </a:p>
        </p:txBody>
      </p:sp>
    </p:spTree>
    <p:extLst>
      <p:ext uri="{BB962C8B-B14F-4D97-AF65-F5344CB8AC3E}">
        <p14:creationId xmlns:p14="http://schemas.microsoft.com/office/powerpoint/2010/main" val="821616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3FBFDB6-F4EC-6EDA-B694-46E3FAB1577F}"/>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B4BFBEC6-E507-54C2-A8D2-CCE656012B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EF96DF46-3354-A5DE-52C3-C2DFEAC1108B}"/>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3DD240DF-F492-F50F-D7FA-BEC01362A1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C121E84B-E7A3-4076-6F4A-BB3EE248DAC6}"/>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820B3C9B-4178-7B30-0984-1536BC0B4789}"/>
              </a:ext>
            </a:extLst>
          </p:cNvPr>
          <p:cNvSpPr>
            <a:spLocks noGrp="1"/>
          </p:cNvSpPr>
          <p:nvPr>
            <p:ph type="dt" sz="half" idx="10"/>
          </p:nvPr>
        </p:nvSpPr>
        <p:spPr/>
        <p:txBody>
          <a:bodyPr/>
          <a:lstStyle/>
          <a:p>
            <a:fld id="{D7593FE0-F972-4052-9004-DEAB29E02AF5}" type="datetimeFigureOut">
              <a:rPr lang="el-GR" smtClean="0"/>
              <a:t>20/4/2026</a:t>
            </a:fld>
            <a:endParaRPr lang="el-GR"/>
          </a:p>
        </p:txBody>
      </p:sp>
      <p:sp>
        <p:nvSpPr>
          <p:cNvPr id="8" name="Θέση υποσέλιδου 7">
            <a:extLst>
              <a:ext uri="{FF2B5EF4-FFF2-40B4-BE49-F238E27FC236}">
                <a16:creationId xmlns:a16="http://schemas.microsoft.com/office/drawing/2014/main" id="{35FBA4C6-51FD-3AA6-E7BB-DB7E65457293}"/>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E0CCC66E-993E-A32A-38F8-6678C8D1933F}"/>
              </a:ext>
            </a:extLst>
          </p:cNvPr>
          <p:cNvSpPr>
            <a:spLocks noGrp="1"/>
          </p:cNvSpPr>
          <p:nvPr>
            <p:ph type="sldNum" sz="quarter" idx="12"/>
          </p:nvPr>
        </p:nvSpPr>
        <p:spPr/>
        <p:txBody>
          <a:bodyPr/>
          <a:lstStyle/>
          <a:p>
            <a:fld id="{707B0564-70AB-471B-A4AD-49049059B30F}" type="slidenum">
              <a:rPr lang="el-GR" smtClean="0"/>
              <a:t>‹#›</a:t>
            </a:fld>
            <a:endParaRPr lang="el-GR"/>
          </a:p>
        </p:txBody>
      </p:sp>
    </p:spTree>
    <p:extLst>
      <p:ext uri="{BB962C8B-B14F-4D97-AF65-F5344CB8AC3E}">
        <p14:creationId xmlns:p14="http://schemas.microsoft.com/office/powerpoint/2010/main" val="2327539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FF3C5F-358F-6BBA-FEF9-A210A949DB0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FF2252A3-F377-B446-09DD-0BD096811F3B}"/>
              </a:ext>
            </a:extLst>
          </p:cNvPr>
          <p:cNvSpPr>
            <a:spLocks noGrp="1"/>
          </p:cNvSpPr>
          <p:nvPr>
            <p:ph type="dt" sz="half" idx="10"/>
          </p:nvPr>
        </p:nvSpPr>
        <p:spPr/>
        <p:txBody>
          <a:bodyPr/>
          <a:lstStyle/>
          <a:p>
            <a:fld id="{D7593FE0-F972-4052-9004-DEAB29E02AF5}" type="datetimeFigureOut">
              <a:rPr lang="el-GR" smtClean="0"/>
              <a:t>20/4/2026</a:t>
            </a:fld>
            <a:endParaRPr lang="el-GR"/>
          </a:p>
        </p:txBody>
      </p:sp>
      <p:sp>
        <p:nvSpPr>
          <p:cNvPr id="4" name="Θέση υποσέλιδου 3">
            <a:extLst>
              <a:ext uri="{FF2B5EF4-FFF2-40B4-BE49-F238E27FC236}">
                <a16:creationId xmlns:a16="http://schemas.microsoft.com/office/drawing/2014/main" id="{F7D52FF9-B9CB-F3B0-3580-730858D9AC18}"/>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945E0DC6-1296-C590-7705-6255F79FD189}"/>
              </a:ext>
            </a:extLst>
          </p:cNvPr>
          <p:cNvSpPr>
            <a:spLocks noGrp="1"/>
          </p:cNvSpPr>
          <p:nvPr>
            <p:ph type="sldNum" sz="quarter" idx="12"/>
          </p:nvPr>
        </p:nvSpPr>
        <p:spPr/>
        <p:txBody>
          <a:bodyPr/>
          <a:lstStyle/>
          <a:p>
            <a:fld id="{707B0564-70AB-471B-A4AD-49049059B30F}" type="slidenum">
              <a:rPr lang="el-GR" smtClean="0"/>
              <a:t>‹#›</a:t>
            </a:fld>
            <a:endParaRPr lang="el-GR"/>
          </a:p>
        </p:txBody>
      </p:sp>
    </p:spTree>
    <p:extLst>
      <p:ext uri="{BB962C8B-B14F-4D97-AF65-F5344CB8AC3E}">
        <p14:creationId xmlns:p14="http://schemas.microsoft.com/office/powerpoint/2010/main" val="217397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2348B004-A065-C4CF-C158-68A609E23FC6}"/>
              </a:ext>
            </a:extLst>
          </p:cNvPr>
          <p:cNvSpPr>
            <a:spLocks noGrp="1"/>
          </p:cNvSpPr>
          <p:nvPr>
            <p:ph type="dt" sz="half" idx="10"/>
          </p:nvPr>
        </p:nvSpPr>
        <p:spPr/>
        <p:txBody>
          <a:bodyPr/>
          <a:lstStyle/>
          <a:p>
            <a:fld id="{D7593FE0-F972-4052-9004-DEAB29E02AF5}" type="datetimeFigureOut">
              <a:rPr lang="el-GR" smtClean="0"/>
              <a:t>20/4/2026</a:t>
            </a:fld>
            <a:endParaRPr lang="el-GR"/>
          </a:p>
        </p:txBody>
      </p:sp>
      <p:sp>
        <p:nvSpPr>
          <p:cNvPr id="3" name="Θέση υποσέλιδου 2">
            <a:extLst>
              <a:ext uri="{FF2B5EF4-FFF2-40B4-BE49-F238E27FC236}">
                <a16:creationId xmlns:a16="http://schemas.microsoft.com/office/drawing/2014/main" id="{AE0B7F7C-B0D6-A123-D306-8363F9492A02}"/>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A19DA27B-DF14-D93D-31A0-1C046EDC21A6}"/>
              </a:ext>
            </a:extLst>
          </p:cNvPr>
          <p:cNvSpPr>
            <a:spLocks noGrp="1"/>
          </p:cNvSpPr>
          <p:nvPr>
            <p:ph type="sldNum" sz="quarter" idx="12"/>
          </p:nvPr>
        </p:nvSpPr>
        <p:spPr/>
        <p:txBody>
          <a:bodyPr/>
          <a:lstStyle/>
          <a:p>
            <a:fld id="{707B0564-70AB-471B-A4AD-49049059B30F}" type="slidenum">
              <a:rPr lang="el-GR" smtClean="0"/>
              <a:t>‹#›</a:t>
            </a:fld>
            <a:endParaRPr lang="el-GR"/>
          </a:p>
        </p:txBody>
      </p:sp>
    </p:spTree>
    <p:extLst>
      <p:ext uri="{BB962C8B-B14F-4D97-AF65-F5344CB8AC3E}">
        <p14:creationId xmlns:p14="http://schemas.microsoft.com/office/powerpoint/2010/main" val="4019378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C0B3FD-5DC7-C463-175A-DD31C2E0561E}"/>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FD783DE-B71B-99DD-5A5D-B5483E5645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308C59A0-051A-6803-1179-32CD7FC038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ED5BE1E3-CC30-25B0-8ACA-5263DB586D42}"/>
              </a:ext>
            </a:extLst>
          </p:cNvPr>
          <p:cNvSpPr>
            <a:spLocks noGrp="1"/>
          </p:cNvSpPr>
          <p:nvPr>
            <p:ph type="dt" sz="half" idx="10"/>
          </p:nvPr>
        </p:nvSpPr>
        <p:spPr/>
        <p:txBody>
          <a:bodyPr/>
          <a:lstStyle/>
          <a:p>
            <a:fld id="{D7593FE0-F972-4052-9004-DEAB29E02AF5}" type="datetimeFigureOut">
              <a:rPr lang="el-GR" smtClean="0"/>
              <a:t>20/4/2026</a:t>
            </a:fld>
            <a:endParaRPr lang="el-GR"/>
          </a:p>
        </p:txBody>
      </p:sp>
      <p:sp>
        <p:nvSpPr>
          <p:cNvPr id="6" name="Θέση υποσέλιδου 5">
            <a:extLst>
              <a:ext uri="{FF2B5EF4-FFF2-40B4-BE49-F238E27FC236}">
                <a16:creationId xmlns:a16="http://schemas.microsoft.com/office/drawing/2014/main" id="{56F3725D-4C99-335B-B7FC-B55F32BDF21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BBA63062-2D04-E01C-4B16-FB182235C5FB}"/>
              </a:ext>
            </a:extLst>
          </p:cNvPr>
          <p:cNvSpPr>
            <a:spLocks noGrp="1"/>
          </p:cNvSpPr>
          <p:nvPr>
            <p:ph type="sldNum" sz="quarter" idx="12"/>
          </p:nvPr>
        </p:nvSpPr>
        <p:spPr/>
        <p:txBody>
          <a:bodyPr/>
          <a:lstStyle/>
          <a:p>
            <a:fld id="{707B0564-70AB-471B-A4AD-49049059B30F}" type="slidenum">
              <a:rPr lang="el-GR" smtClean="0"/>
              <a:t>‹#›</a:t>
            </a:fld>
            <a:endParaRPr lang="el-GR"/>
          </a:p>
        </p:txBody>
      </p:sp>
    </p:spTree>
    <p:extLst>
      <p:ext uri="{BB962C8B-B14F-4D97-AF65-F5344CB8AC3E}">
        <p14:creationId xmlns:p14="http://schemas.microsoft.com/office/powerpoint/2010/main" val="122574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162705-3C6B-3931-CFFA-BCA39903C40B}"/>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2E5DC3FE-7922-AD7A-12F1-3D3942292B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2B193BF9-B3D7-8D1E-96AC-46A97D1A3E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31793696-1C81-D9A9-8DAC-7CB82DCBD62F}"/>
              </a:ext>
            </a:extLst>
          </p:cNvPr>
          <p:cNvSpPr>
            <a:spLocks noGrp="1"/>
          </p:cNvSpPr>
          <p:nvPr>
            <p:ph type="dt" sz="half" idx="10"/>
          </p:nvPr>
        </p:nvSpPr>
        <p:spPr/>
        <p:txBody>
          <a:bodyPr/>
          <a:lstStyle/>
          <a:p>
            <a:fld id="{D7593FE0-F972-4052-9004-DEAB29E02AF5}" type="datetimeFigureOut">
              <a:rPr lang="el-GR" smtClean="0"/>
              <a:t>20/4/2026</a:t>
            </a:fld>
            <a:endParaRPr lang="el-GR"/>
          </a:p>
        </p:txBody>
      </p:sp>
      <p:sp>
        <p:nvSpPr>
          <p:cNvPr id="6" name="Θέση υποσέλιδου 5">
            <a:extLst>
              <a:ext uri="{FF2B5EF4-FFF2-40B4-BE49-F238E27FC236}">
                <a16:creationId xmlns:a16="http://schemas.microsoft.com/office/drawing/2014/main" id="{2ED52C2C-213C-7B22-8828-B58C7BC5847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4C095A7B-DE66-3799-A1B4-A1B8F55375B0}"/>
              </a:ext>
            </a:extLst>
          </p:cNvPr>
          <p:cNvSpPr>
            <a:spLocks noGrp="1"/>
          </p:cNvSpPr>
          <p:nvPr>
            <p:ph type="sldNum" sz="quarter" idx="12"/>
          </p:nvPr>
        </p:nvSpPr>
        <p:spPr/>
        <p:txBody>
          <a:bodyPr/>
          <a:lstStyle/>
          <a:p>
            <a:fld id="{707B0564-70AB-471B-A4AD-49049059B30F}" type="slidenum">
              <a:rPr lang="el-GR" smtClean="0"/>
              <a:t>‹#›</a:t>
            </a:fld>
            <a:endParaRPr lang="el-GR"/>
          </a:p>
        </p:txBody>
      </p:sp>
    </p:spTree>
    <p:extLst>
      <p:ext uri="{BB962C8B-B14F-4D97-AF65-F5344CB8AC3E}">
        <p14:creationId xmlns:p14="http://schemas.microsoft.com/office/powerpoint/2010/main" val="406178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74CBB5FC-33D1-DF19-1ABB-C60409DF61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389245E-EBB7-04CF-F7AF-88DC7EDBB5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AAA3407-D4EA-68B2-CE67-C833BC3786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593FE0-F972-4052-9004-DEAB29E02AF5}" type="datetimeFigureOut">
              <a:rPr lang="el-GR" smtClean="0"/>
              <a:t>20/4/2026</a:t>
            </a:fld>
            <a:endParaRPr lang="el-GR"/>
          </a:p>
        </p:txBody>
      </p:sp>
      <p:sp>
        <p:nvSpPr>
          <p:cNvPr id="5" name="Θέση υποσέλιδου 4">
            <a:extLst>
              <a:ext uri="{FF2B5EF4-FFF2-40B4-BE49-F238E27FC236}">
                <a16:creationId xmlns:a16="http://schemas.microsoft.com/office/drawing/2014/main" id="{1E11D74C-A000-89FA-9FF6-B90BD11D62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ACB3CDA3-DFE5-C730-67FB-E19F2331A9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07B0564-70AB-471B-A4AD-49049059B30F}" type="slidenum">
              <a:rPr lang="el-GR" smtClean="0"/>
              <a:t>‹#›</a:t>
            </a:fld>
            <a:endParaRPr lang="el-GR"/>
          </a:p>
        </p:txBody>
      </p:sp>
    </p:spTree>
    <p:extLst>
      <p:ext uri="{BB962C8B-B14F-4D97-AF65-F5344CB8AC3E}">
        <p14:creationId xmlns:p14="http://schemas.microsoft.com/office/powerpoint/2010/main" val="572192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jp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jp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jp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jpg"/><Relationship Id="rId5" Type="http://schemas.openxmlformats.org/officeDocument/2006/relationships/image" Target="../media/image2.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8" Type="http://schemas.openxmlformats.org/officeDocument/2006/relationships/hyperlink" Target="http://www.linkedin.com/company/cy" TargetMode="External"/><Relationship Id="rId3" Type="http://schemas.openxmlformats.org/officeDocument/2006/relationships/image" Target="../media/image1.png"/><Relationship Id="rId7" Type="http://schemas.openxmlformats.org/officeDocument/2006/relationships/hyperlink" Target="http://www.cybersecpro-project.eu/"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mailto:alcaraz@uma.e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jp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jp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jp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jp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jp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65"/>
        <p:cNvGrpSpPr/>
        <p:nvPr/>
      </p:nvGrpSpPr>
      <p:grpSpPr>
        <a:xfrm>
          <a:off x="0" y="0"/>
          <a:ext cx="0" cy="0"/>
          <a:chOff x="0" y="0"/>
          <a:chExt cx="0" cy="0"/>
        </a:xfrm>
      </p:grpSpPr>
      <p:grpSp>
        <p:nvGrpSpPr>
          <p:cNvPr id="4966" name="Google Shape;4966;p303"/>
          <p:cNvGrpSpPr/>
          <p:nvPr/>
        </p:nvGrpSpPr>
        <p:grpSpPr>
          <a:xfrm>
            <a:off x="0" y="0"/>
            <a:ext cx="11097895" cy="6858000"/>
            <a:chOff x="0" y="0"/>
            <a:chExt cx="11097895" cy="6858000"/>
          </a:xfrm>
        </p:grpSpPr>
        <p:pic>
          <p:nvPicPr>
            <p:cNvPr id="4967" name="Google Shape;4967;p303"/>
            <p:cNvPicPr preferRelativeResize="0"/>
            <p:nvPr/>
          </p:nvPicPr>
          <p:blipFill rotWithShape="1">
            <a:blip r:embed="rId3">
              <a:alphaModFix/>
            </a:blip>
            <a:srcRect/>
            <a:stretch/>
          </p:blipFill>
          <p:spPr>
            <a:xfrm>
              <a:off x="5029200" y="0"/>
              <a:ext cx="6068695" cy="6851967"/>
            </a:xfrm>
            <a:prstGeom prst="rect">
              <a:avLst/>
            </a:prstGeom>
            <a:noFill/>
            <a:ln>
              <a:noFill/>
            </a:ln>
          </p:spPr>
        </p:pic>
        <p:sp>
          <p:nvSpPr>
            <p:cNvPr id="4968" name="Google Shape;4968;p303"/>
            <p:cNvSpPr/>
            <p:nvPr/>
          </p:nvSpPr>
          <p:spPr>
            <a:xfrm>
              <a:off x="4561840" y="0"/>
              <a:ext cx="1924685" cy="6858000"/>
            </a:xfrm>
            <a:custGeom>
              <a:avLst/>
              <a:gdLst/>
              <a:ahLst/>
              <a:cxnLst/>
              <a:rect l="l" t="t" r="r" b="b"/>
              <a:pathLst>
                <a:path w="1924685" h="6858000" extrusionOk="0">
                  <a:moveTo>
                    <a:pt x="1924685" y="0"/>
                  </a:moveTo>
                  <a:lnTo>
                    <a:pt x="0" y="6858000"/>
                  </a:lnTo>
                </a:path>
              </a:pathLst>
            </a:custGeom>
            <a:noFill/>
            <a:ln w="25400" cap="flat" cmpd="sng">
              <a:solidFill>
                <a:srgbClr val="D8791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69" name="Google Shape;4969;p303"/>
            <p:cNvSpPr/>
            <p:nvPr/>
          </p:nvSpPr>
          <p:spPr>
            <a:xfrm>
              <a:off x="3507740" y="0"/>
              <a:ext cx="2549525" cy="6847840"/>
            </a:xfrm>
            <a:custGeom>
              <a:avLst/>
              <a:gdLst/>
              <a:ahLst/>
              <a:cxnLst/>
              <a:rect l="l" t="t" r="r" b="b"/>
              <a:pathLst>
                <a:path w="2549525" h="6847840" extrusionOk="0">
                  <a:moveTo>
                    <a:pt x="1325562" y="2279015"/>
                  </a:moveTo>
                  <a:lnTo>
                    <a:pt x="1275714" y="2287270"/>
                  </a:lnTo>
                  <a:lnTo>
                    <a:pt x="1229995" y="2308542"/>
                  </a:lnTo>
                  <a:lnTo>
                    <a:pt x="1191577" y="2341562"/>
                  </a:lnTo>
                  <a:lnTo>
                    <a:pt x="1163002" y="2385377"/>
                  </a:lnTo>
                  <a:lnTo>
                    <a:pt x="1163002" y="2386647"/>
                  </a:lnTo>
                  <a:lnTo>
                    <a:pt x="822007" y="3659187"/>
                  </a:lnTo>
                  <a:lnTo>
                    <a:pt x="0" y="6846570"/>
                  </a:lnTo>
                  <a:lnTo>
                    <a:pt x="6667" y="6847205"/>
                  </a:lnTo>
                  <a:lnTo>
                    <a:pt x="20002" y="6847522"/>
                  </a:lnTo>
                  <a:lnTo>
                    <a:pt x="26670" y="6847522"/>
                  </a:lnTo>
                  <a:lnTo>
                    <a:pt x="845905" y="3665220"/>
                  </a:lnTo>
                  <a:lnTo>
                    <a:pt x="1187132" y="2394267"/>
                  </a:lnTo>
                  <a:lnTo>
                    <a:pt x="1211897" y="2356802"/>
                  </a:lnTo>
                  <a:lnTo>
                    <a:pt x="1244917" y="2328545"/>
                  </a:lnTo>
                  <a:lnTo>
                    <a:pt x="1283970" y="2310447"/>
                  </a:lnTo>
                  <a:lnTo>
                    <a:pt x="1326832" y="2303779"/>
                  </a:lnTo>
                  <a:lnTo>
                    <a:pt x="1422717" y="2303779"/>
                  </a:lnTo>
                  <a:lnTo>
                    <a:pt x="1377314" y="2285365"/>
                  </a:lnTo>
                  <a:lnTo>
                    <a:pt x="1325562" y="2279015"/>
                  </a:lnTo>
                  <a:close/>
                </a:path>
                <a:path w="2549525" h="6847840" extrusionOk="0">
                  <a:moveTo>
                    <a:pt x="1422717" y="2303779"/>
                  </a:moveTo>
                  <a:lnTo>
                    <a:pt x="1326832" y="2303779"/>
                  </a:lnTo>
                  <a:lnTo>
                    <a:pt x="1370964" y="2309495"/>
                  </a:lnTo>
                  <a:lnTo>
                    <a:pt x="1417002" y="2330132"/>
                  </a:lnTo>
                  <a:lnTo>
                    <a:pt x="1453197" y="2363470"/>
                  </a:lnTo>
                  <a:lnTo>
                    <a:pt x="1477327" y="2405379"/>
                  </a:lnTo>
                  <a:lnTo>
                    <a:pt x="1487805" y="2453004"/>
                  </a:lnTo>
                  <a:lnTo>
                    <a:pt x="1482725" y="2503170"/>
                  </a:lnTo>
                  <a:lnTo>
                    <a:pt x="1223962" y="3457575"/>
                  </a:lnTo>
                  <a:lnTo>
                    <a:pt x="1217930" y="3493135"/>
                  </a:lnTo>
                  <a:lnTo>
                    <a:pt x="1226820" y="3563620"/>
                  </a:lnTo>
                  <a:lnTo>
                    <a:pt x="1262380" y="3626802"/>
                  </a:lnTo>
                  <a:lnTo>
                    <a:pt x="1318895" y="3670300"/>
                  </a:lnTo>
                  <a:lnTo>
                    <a:pt x="1402080" y="3689667"/>
                  </a:lnTo>
                  <a:lnTo>
                    <a:pt x="1449387" y="3683000"/>
                  </a:lnTo>
                  <a:lnTo>
                    <a:pt x="1492567" y="3665220"/>
                  </a:lnTo>
                  <a:lnTo>
                    <a:pt x="1495481" y="3662997"/>
                  </a:lnTo>
                  <a:lnTo>
                    <a:pt x="1408430" y="3662997"/>
                  </a:lnTo>
                  <a:lnTo>
                    <a:pt x="1358264" y="3657917"/>
                  </a:lnTo>
                  <a:lnTo>
                    <a:pt x="1303020" y="3630612"/>
                  </a:lnTo>
                  <a:lnTo>
                    <a:pt x="1263332" y="3584257"/>
                  </a:lnTo>
                  <a:lnTo>
                    <a:pt x="1243330" y="3525837"/>
                  </a:lnTo>
                  <a:lnTo>
                    <a:pt x="1242377" y="3495040"/>
                  </a:lnTo>
                  <a:lnTo>
                    <a:pt x="1248092" y="3463925"/>
                  </a:lnTo>
                  <a:lnTo>
                    <a:pt x="1506855" y="2509520"/>
                  </a:lnTo>
                  <a:lnTo>
                    <a:pt x="1513205" y="2460942"/>
                  </a:lnTo>
                  <a:lnTo>
                    <a:pt x="1506855" y="2413635"/>
                  </a:lnTo>
                  <a:lnTo>
                    <a:pt x="1488757" y="2370454"/>
                  </a:lnTo>
                  <a:lnTo>
                    <a:pt x="1460182" y="2332990"/>
                  </a:lnTo>
                  <a:lnTo>
                    <a:pt x="1422717" y="2303779"/>
                  </a:lnTo>
                  <a:close/>
                </a:path>
                <a:path w="2549525" h="6847840" extrusionOk="0">
                  <a:moveTo>
                    <a:pt x="2549525" y="0"/>
                  </a:moveTo>
                  <a:lnTo>
                    <a:pt x="2523490" y="0"/>
                  </a:lnTo>
                  <a:lnTo>
                    <a:pt x="1945639" y="2096452"/>
                  </a:lnTo>
                  <a:lnTo>
                    <a:pt x="1552257" y="3546157"/>
                  </a:lnTo>
                  <a:lnTo>
                    <a:pt x="1531620" y="3592195"/>
                  </a:lnTo>
                  <a:lnTo>
                    <a:pt x="1498282" y="3628072"/>
                  </a:lnTo>
                  <a:lnTo>
                    <a:pt x="1456372" y="3652520"/>
                  </a:lnTo>
                  <a:lnTo>
                    <a:pt x="1408430" y="3662997"/>
                  </a:lnTo>
                  <a:lnTo>
                    <a:pt x="1495481" y="3662997"/>
                  </a:lnTo>
                  <a:lnTo>
                    <a:pt x="1530032" y="3636645"/>
                  </a:lnTo>
                  <a:lnTo>
                    <a:pt x="1559242" y="3599179"/>
                  </a:lnTo>
                  <a:lnTo>
                    <a:pt x="1577657" y="3553777"/>
                  </a:lnTo>
                  <a:lnTo>
                    <a:pt x="1971039" y="2104072"/>
                  </a:lnTo>
                  <a:lnTo>
                    <a:pt x="2547937" y="5397"/>
                  </a:lnTo>
                  <a:lnTo>
                    <a:pt x="2549525" y="0"/>
                  </a:lnTo>
                  <a:close/>
                </a:path>
              </a:pathLst>
            </a:custGeom>
            <a:solidFill>
              <a:srgbClr val="FFBA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970" name="Google Shape;4970;p303"/>
            <p:cNvPicPr preferRelativeResize="0"/>
            <p:nvPr/>
          </p:nvPicPr>
          <p:blipFill rotWithShape="1">
            <a:blip r:embed="rId4">
              <a:alphaModFix/>
            </a:blip>
            <a:srcRect/>
            <a:stretch/>
          </p:blipFill>
          <p:spPr>
            <a:xfrm>
              <a:off x="7549515" y="6167437"/>
              <a:ext cx="3294062" cy="612140"/>
            </a:xfrm>
            <a:prstGeom prst="rect">
              <a:avLst/>
            </a:prstGeom>
            <a:noFill/>
            <a:ln>
              <a:noFill/>
            </a:ln>
          </p:spPr>
        </p:pic>
        <p:pic>
          <p:nvPicPr>
            <p:cNvPr id="4971" name="Google Shape;4971;p303"/>
            <p:cNvPicPr preferRelativeResize="0"/>
            <p:nvPr/>
          </p:nvPicPr>
          <p:blipFill rotWithShape="1">
            <a:blip r:embed="rId5">
              <a:alphaModFix/>
            </a:blip>
            <a:srcRect/>
            <a:stretch/>
          </p:blipFill>
          <p:spPr>
            <a:xfrm>
              <a:off x="0" y="0"/>
              <a:ext cx="5840730" cy="6858000"/>
            </a:xfrm>
            <a:prstGeom prst="rect">
              <a:avLst/>
            </a:prstGeom>
            <a:noFill/>
            <a:ln>
              <a:noFill/>
            </a:ln>
          </p:spPr>
        </p:pic>
        <p:pic>
          <p:nvPicPr>
            <p:cNvPr id="4972" name="Google Shape;4972;p303"/>
            <p:cNvPicPr preferRelativeResize="0"/>
            <p:nvPr/>
          </p:nvPicPr>
          <p:blipFill rotWithShape="1">
            <a:blip r:embed="rId6">
              <a:alphaModFix/>
            </a:blip>
            <a:srcRect/>
            <a:stretch/>
          </p:blipFill>
          <p:spPr>
            <a:xfrm>
              <a:off x="263525" y="6151879"/>
              <a:ext cx="2647950" cy="642937"/>
            </a:xfrm>
            <a:prstGeom prst="rect">
              <a:avLst/>
            </a:prstGeom>
            <a:noFill/>
            <a:ln>
              <a:noFill/>
            </a:ln>
          </p:spPr>
        </p:pic>
      </p:grpSp>
      <p:sp>
        <p:nvSpPr>
          <p:cNvPr id="4973" name="Google Shape;4973;p303"/>
          <p:cNvSpPr txBox="1">
            <a:spLocks noGrp="1"/>
          </p:cNvSpPr>
          <p:nvPr>
            <p:ph type="title"/>
          </p:nvPr>
        </p:nvSpPr>
        <p:spPr>
          <a:xfrm>
            <a:off x="7198359" y="970915"/>
            <a:ext cx="3627120" cy="1584960"/>
          </a:xfrm>
          <a:prstGeom prst="rect">
            <a:avLst/>
          </a:prstGeom>
          <a:noFill/>
          <a:ln>
            <a:noFill/>
          </a:ln>
        </p:spPr>
        <p:txBody>
          <a:bodyPr spcFirstLastPara="1" wrap="square" lIns="0" tIns="41275" rIns="0" bIns="0" anchor="t" anchorCtr="0">
            <a:spAutoFit/>
          </a:bodyPr>
          <a:lstStyle/>
          <a:p>
            <a:pPr marL="12700" marR="5080" lvl="0" indent="0" algn="l" rtl="0">
              <a:lnSpc>
                <a:spcPct val="114339"/>
              </a:lnSpc>
              <a:spcBef>
                <a:spcPts val="0"/>
              </a:spcBef>
              <a:spcAft>
                <a:spcPts val="0"/>
              </a:spcAft>
              <a:buNone/>
            </a:pPr>
            <a:r>
              <a:rPr lang="en-US" sz="2650">
                <a:latin typeface="Calibri"/>
                <a:ea typeface="Calibri"/>
                <a:cs typeface="Calibri"/>
                <a:sym typeface="Calibri"/>
              </a:rPr>
              <a:t>Αξιολόγηση και  διαχείριση κινδύνων  κυβερνοασφάλειας για  τον τομέα της ενέργειας</a:t>
            </a:r>
            <a:endParaRPr sz="2650">
              <a:latin typeface="Calibri"/>
              <a:ea typeface="Calibri"/>
              <a:cs typeface="Calibri"/>
              <a:sym typeface="Calibri"/>
            </a:endParaRPr>
          </a:p>
        </p:txBody>
      </p:sp>
      <p:sp>
        <p:nvSpPr>
          <p:cNvPr id="4974" name="Google Shape;4974;p303"/>
          <p:cNvSpPr txBox="1"/>
          <p:nvPr/>
        </p:nvSpPr>
        <p:spPr>
          <a:xfrm>
            <a:off x="7197725" y="2749867"/>
            <a:ext cx="2936875" cy="1413207"/>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3600" b="1">
                <a:solidFill>
                  <a:srgbClr val="D8791A"/>
                </a:solidFill>
                <a:latin typeface="Calibri"/>
                <a:ea typeface="Calibri"/>
                <a:cs typeface="Calibri"/>
                <a:sym typeface="Calibri"/>
              </a:rPr>
              <a:t>CSP003_S_E</a:t>
            </a:r>
            <a:endParaRPr sz="3600">
              <a:solidFill>
                <a:schemeClr val="dk1"/>
              </a:solidFill>
              <a:latin typeface="Calibri"/>
              <a:ea typeface="Calibri"/>
              <a:cs typeface="Calibri"/>
              <a:sym typeface="Calibri"/>
            </a:endParaRPr>
          </a:p>
          <a:p>
            <a:pPr marL="264160" marR="0" lvl="0" indent="-170814" algn="l" rtl="0">
              <a:lnSpc>
                <a:spcPct val="100000"/>
              </a:lnSpc>
              <a:spcBef>
                <a:spcPts val="605"/>
              </a:spcBef>
              <a:spcAft>
                <a:spcPts val="0"/>
              </a:spcAft>
              <a:buClr>
                <a:srgbClr val="FFBA00"/>
              </a:buClr>
              <a:buSzPts val="1400"/>
              <a:buFont typeface="Arial"/>
              <a:buChar char="•"/>
            </a:pPr>
            <a:r>
              <a:rPr lang="en-US" sz="900" b="1">
                <a:solidFill>
                  <a:schemeClr val="dk1"/>
                </a:solidFill>
                <a:latin typeface="Calibri"/>
                <a:ea typeface="Calibri"/>
                <a:cs typeface="Calibri"/>
                <a:sym typeface="Calibri"/>
              </a:rPr>
              <a:t>CRISTINA ALCARAZ,</a:t>
            </a:r>
            <a:endParaRPr sz="900">
              <a:solidFill>
                <a:schemeClr val="dk1"/>
              </a:solidFill>
              <a:latin typeface="Calibri"/>
              <a:ea typeface="Calibri"/>
              <a:cs typeface="Calibri"/>
              <a:sym typeface="Calibri"/>
            </a:endParaRPr>
          </a:p>
          <a:p>
            <a:pPr marL="264795" marR="0" lvl="0" indent="0" algn="l" rtl="0">
              <a:lnSpc>
                <a:spcPct val="100000"/>
              </a:lnSpc>
              <a:spcBef>
                <a:spcPts val="615"/>
              </a:spcBef>
              <a:spcAft>
                <a:spcPts val="0"/>
              </a:spcAft>
              <a:buNone/>
            </a:pPr>
            <a:r>
              <a:rPr lang="en-US" sz="1800" b="0" i="0" u="none" strike="noStrike">
                <a:solidFill>
                  <a:schemeClr val="dk1"/>
                </a:solidFill>
                <a:latin typeface="Century Gothic"/>
                <a:ea typeface="Century Gothic"/>
                <a:cs typeface="Century Gothic"/>
                <a:sym typeface="Century Gothic"/>
              </a:rPr>
              <a:t>UNIVERSITY OF MALAGA, SPAIN</a:t>
            </a:r>
            <a:r>
              <a:rPr lang="en-US" sz="900">
                <a:solidFill>
                  <a:schemeClr val="dk1"/>
                </a:solidFill>
                <a:latin typeface="Calibri"/>
                <a:ea typeface="Calibri"/>
                <a:cs typeface="Calibri"/>
                <a:sym typeface="Calibri"/>
              </a:rPr>
              <a:t>,</a:t>
            </a:r>
            <a:endParaRPr sz="9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115"/>
        <p:cNvGrpSpPr/>
        <p:nvPr/>
      </p:nvGrpSpPr>
      <p:grpSpPr>
        <a:xfrm>
          <a:off x="0" y="0"/>
          <a:ext cx="0" cy="0"/>
          <a:chOff x="0" y="0"/>
          <a:chExt cx="0" cy="0"/>
        </a:xfrm>
      </p:grpSpPr>
      <p:sp>
        <p:nvSpPr>
          <p:cNvPr id="5116" name="Google Shape;5116;p312"/>
          <p:cNvSpPr/>
          <p:nvPr/>
        </p:nvSpPr>
        <p:spPr>
          <a:xfrm>
            <a:off x="0" y="0"/>
            <a:ext cx="12192000" cy="6858000"/>
          </a:xfrm>
          <a:custGeom>
            <a:avLst/>
            <a:gdLst/>
            <a:ahLst/>
            <a:cxnLst/>
            <a:rect l="l" t="t" r="r" b="b"/>
            <a:pathLst>
              <a:path w="12192000" h="6858000" extrusionOk="0">
                <a:moveTo>
                  <a:pt x="12192000" y="0"/>
                </a:moveTo>
                <a:lnTo>
                  <a:pt x="0" y="0"/>
                </a:lnTo>
                <a:lnTo>
                  <a:pt x="0" y="6858000"/>
                </a:lnTo>
                <a:lnTo>
                  <a:pt x="12192000" y="6858000"/>
                </a:lnTo>
                <a:lnTo>
                  <a:pt x="1219200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117" name="Google Shape;5117;p312"/>
          <p:cNvGrpSpPr/>
          <p:nvPr/>
        </p:nvGrpSpPr>
        <p:grpSpPr>
          <a:xfrm>
            <a:off x="0" y="0"/>
            <a:ext cx="6043295" cy="6858000"/>
            <a:chOff x="0" y="0"/>
            <a:chExt cx="6043295" cy="6858000"/>
          </a:xfrm>
        </p:grpSpPr>
        <p:pic>
          <p:nvPicPr>
            <p:cNvPr id="5118" name="Google Shape;5118;p312"/>
            <p:cNvPicPr preferRelativeResize="0"/>
            <p:nvPr/>
          </p:nvPicPr>
          <p:blipFill rotWithShape="1">
            <a:blip r:embed="rId3">
              <a:alphaModFix/>
            </a:blip>
            <a:srcRect/>
            <a:stretch/>
          </p:blipFill>
          <p:spPr>
            <a:xfrm>
              <a:off x="4425632" y="5059679"/>
              <a:ext cx="929639" cy="1798320"/>
            </a:xfrm>
            <a:prstGeom prst="rect">
              <a:avLst/>
            </a:prstGeom>
            <a:noFill/>
            <a:ln>
              <a:noFill/>
            </a:ln>
          </p:spPr>
        </p:pic>
        <p:sp>
          <p:nvSpPr>
            <p:cNvPr id="5119" name="Google Shape;5119;p312"/>
            <p:cNvSpPr/>
            <p:nvPr/>
          </p:nvSpPr>
          <p:spPr>
            <a:xfrm>
              <a:off x="2932747" y="0"/>
              <a:ext cx="1818639" cy="6858000"/>
            </a:xfrm>
            <a:custGeom>
              <a:avLst/>
              <a:gdLst/>
              <a:ahLst/>
              <a:cxnLst/>
              <a:rect l="l" t="t" r="r" b="b"/>
              <a:pathLst>
                <a:path w="1818639" h="6858000" extrusionOk="0">
                  <a:moveTo>
                    <a:pt x="1818639" y="0"/>
                  </a:moveTo>
                  <a:lnTo>
                    <a:pt x="0" y="6858000"/>
                  </a:lnTo>
                </a:path>
              </a:pathLst>
            </a:custGeom>
            <a:noFill/>
            <a:ln w="22225" cap="flat" cmpd="sng">
              <a:solidFill>
                <a:srgbClr val="D8791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20" name="Google Shape;5120;p312"/>
            <p:cNvSpPr/>
            <p:nvPr/>
          </p:nvSpPr>
          <p:spPr>
            <a:xfrm>
              <a:off x="3498215" y="17780"/>
              <a:ext cx="2545080" cy="6837045"/>
            </a:xfrm>
            <a:custGeom>
              <a:avLst/>
              <a:gdLst/>
              <a:ahLst/>
              <a:cxnLst/>
              <a:rect l="l" t="t" r="r" b="b"/>
              <a:pathLst>
                <a:path w="2545079" h="6837045" extrusionOk="0">
                  <a:moveTo>
                    <a:pt x="1321435" y="2283142"/>
                  </a:moveTo>
                  <a:lnTo>
                    <a:pt x="1271587" y="2291080"/>
                  </a:lnTo>
                  <a:lnTo>
                    <a:pt x="1226185" y="2312352"/>
                  </a:lnTo>
                  <a:lnTo>
                    <a:pt x="1187767" y="2345372"/>
                  </a:lnTo>
                  <a:lnTo>
                    <a:pt x="1159192" y="2388870"/>
                  </a:lnTo>
                  <a:lnTo>
                    <a:pt x="1159192" y="2390140"/>
                  </a:lnTo>
                  <a:lnTo>
                    <a:pt x="819150" y="3658552"/>
                  </a:lnTo>
                  <a:lnTo>
                    <a:pt x="0" y="6835775"/>
                  </a:lnTo>
                  <a:lnTo>
                    <a:pt x="6667" y="6836727"/>
                  </a:lnTo>
                  <a:lnTo>
                    <a:pt x="13335" y="6837045"/>
                  </a:lnTo>
                  <a:lnTo>
                    <a:pt x="26670" y="6837045"/>
                  </a:lnTo>
                  <a:lnTo>
                    <a:pt x="843365" y="3664585"/>
                  </a:lnTo>
                  <a:lnTo>
                    <a:pt x="1183322" y="2397760"/>
                  </a:lnTo>
                  <a:lnTo>
                    <a:pt x="1208087" y="2360295"/>
                  </a:lnTo>
                  <a:lnTo>
                    <a:pt x="1241107" y="2332037"/>
                  </a:lnTo>
                  <a:lnTo>
                    <a:pt x="1279842" y="2314257"/>
                  </a:lnTo>
                  <a:lnTo>
                    <a:pt x="1322705" y="2307590"/>
                  </a:lnTo>
                  <a:lnTo>
                    <a:pt x="1417637" y="2307590"/>
                  </a:lnTo>
                  <a:lnTo>
                    <a:pt x="1372870" y="2289175"/>
                  </a:lnTo>
                  <a:lnTo>
                    <a:pt x="1321435" y="2283142"/>
                  </a:lnTo>
                  <a:close/>
                </a:path>
                <a:path w="2545079" h="6837045" extrusionOk="0">
                  <a:moveTo>
                    <a:pt x="1418272" y="2307590"/>
                  </a:moveTo>
                  <a:lnTo>
                    <a:pt x="1322705" y="2307590"/>
                  </a:lnTo>
                  <a:lnTo>
                    <a:pt x="1366837" y="2313305"/>
                  </a:lnTo>
                  <a:lnTo>
                    <a:pt x="1412557" y="2333942"/>
                  </a:lnTo>
                  <a:lnTo>
                    <a:pt x="1448435" y="2366962"/>
                  </a:lnTo>
                  <a:lnTo>
                    <a:pt x="1472564" y="2408872"/>
                  </a:lnTo>
                  <a:lnTo>
                    <a:pt x="1483042" y="2456497"/>
                  </a:lnTo>
                  <a:lnTo>
                    <a:pt x="1477962" y="2506345"/>
                  </a:lnTo>
                  <a:lnTo>
                    <a:pt x="1220152" y="3457892"/>
                  </a:lnTo>
                  <a:lnTo>
                    <a:pt x="1214120" y="3493135"/>
                  </a:lnTo>
                  <a:lnTo>
                    <a:pt x="1223010" y="3563302"/>
                  </a:lnTo>
                  <a:lnTo>
                    <a:pt x="1258570" y="3626485"/>
                  </a:lnTo>
                  <a:lnTo>
                    <a:pt x="1314767" y="3669982"/>
                  </a:lnTo>
                  <a:lnTo>
                    <a:pt x="1397635" y="3689032"/>
                  </a:lnTo>
                  <a:lnTo>
                    <a:pt x="1444625" y="3682682"/>
                  </a:lnTo>
                  <a:lnTo>
                    <a:pt x="1487805" y="3664585"/>
                  </a:lnTo>
                  <a:lnTo>
                    <a:pt x="1490662" y="3662680"/>
                  </a:lnTo>
                  <a:lnTo>
                    <a:pt x="1403985" y="3662680"/>
                  </a:lnTo>
                  <a:lnTo>
                    <a:pt x="1354137" y="3657282"/>
                  </a:lnTo>
                  <a:lnTo>
                    <a:pt x="1298892" y="3630295"/>
                  </a:lnTo>
                  <a:lnTo>
                    <a:pt x="1259205" y="3583940"/>
                  </a:lnTo>
                  <a:lnTo>
                    <a:pt x="1239202" y="3525837"/>
                  </a:lnTo>
                  <a:lnTo>
                    <a:pt x="1238567" y="3495357"/>
                  </a:lnTo>
                  <a:lnTo>
                    <a:pt x="1243964" y="3463925"/>
                  </a:lnTo>
                  <a:lnTo>
                    <a:pt x="1502092" y="2512695"/>
                  </a:lnTo>
                  <a:lnTo>
                    <a:pt x="1508442" y="2464117"/>
                  </a:lnTo>
                  <a:lnTo>
                    <a:pt x="1502092" y="2417127"/>
                  </a:lnTo>
                  <a:lnTo>
                    <a:pt x="1483995" y="2373947"/>
                  </a:lnTo>
                  <a:lnTo>
                    <a:pt x="1455737" y="2336800"/>
                  </a:lnTo>
                  <a:lnTo>
                    <a:pt x="1418272" y="2307590"/>
                  </a:lnTo>
                  <a:close/>
                </a:path>
                <a:path w="2545079" h="6837045" extrusionOk="0">
                  <a:moveTo>
                    <a:pt x="2545080" y="0"/>
                  </a:moveTo>
                  <a:lnTo>
                    <a:pt x="2518410" y="0"/>
                  </a:lnTo>
                  <a:lnTo>
                    <a:pt x="1939289" y="2100897"/>
                  </a:lnTo>
                  <a:lnTo>
                    <a:pt x="1547495" y="3546157"/>
                  </a:lnTo>
                  <a:lnTo>
                    <a:pt x="1526539" y="3591877"/>
                  </a:lnTo>
                  <a:lnTo>
                    <a:pt x="1493520" y="3627755"/>
                  </a:lnTo>
                  <a:lnTo>
                    <a:pt x="1451610" y="3652202"/>
                  </a:lnTo>
                  <a:lnTo>
                    <a:pt x="1403985" y="3662680"/>
                  </a:lnTo>
                  <a:lnTo>
                    <a:pt x="1490662" y="3662680"/>
                  </a:lnTo>
                  <a:lnTo>
                    <a:pt x="1525270" y="3636327"/>
                  </a:lnTo>
                  <a:lnTo>
                    <a:pt x="1554162" y="3598862"/>
                  </a:lnTo>
                  <a:lnTo>
                    <a:pt x="1572895" y="3553777"/>
                  </a:lnTo>
                  <a:lnTo>
                    <a:pt x="1964689" y="2108517"/>
                  </a:lnTo>
                  <a:lnTo>
                    <a:pt x="2540000" y="16510"/>
                  </a:lnTo>
                  <a:lnTo>
                    <a:pt x="2543810" y="3810"/>
                  </a:lnTo>
                  <a:lnTo>
                    <a:pt x="2545080" y="0"/>
                  </a:lnTo>
                  <a:close/>
                </a:path>
              </a:pathLst>
            </a:custGeom>
            <a:solidFill>
              <a:srgbClr val="FFBA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121" name="Google Shape;5121;p312"/>
            <p:cNvPicPr preferRelativeResize="0"/>
            <p:nvPr/>
          </p:nvPicPr>
          <p:blipFill rotWithShape="1">
            <a:blip r:embed="rId4">
              <a:alphaModFix/>
            </a:blip>
            <a:srcRect/>
            <a:stretch/>
          </p:blipFill>
          <p:spPr>
            <a:xfrm>
              <a:off x="0" y="9207"/>
              <a:ext cx="5840729" cy="6848792"/>
            </a:xfrm>
            <a:prstGeom prst="rect">
              <a:avLst/>
            </a:prstGeom>
            <a:noFill/>
            <a:ln>
              <a:noFill/>
            </a:ln>
          </p:spPr>
        </p:pic>
      </p:grpSp>
      <p:sp>
        <p:nvSpPr>
          <p:cNvPr id="5122" name="Google Shape;5122;p312"/>
          <p:cNvSpPr txBox="1">
            <a:spLocks noGrp="1"/>
          </p:cNvSpPr>
          <p:nvPr>
            <p:ph type="title"/>
          </p:nvPr>
        </p:nvSpPr>
        <p:spPr>
          <a:xfrm>
            <a:off x="6586219" y="310515"/>
            <a:ext cx="870585" cy="39116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solidFill>
                  <a:srgbClr val="FFFFFF"/>
                </a:solidFill>
              </a:rPr>
              <a:t>ΓΙΑΤΙ</a:t>
            </a:r>
            <a:endParaRPr/>
          </a:p>
        </p:txBody>
      </p:sp>
      <p:sp>
        <p:nvSpPr>
          <p:cNvPr id="5123" name="Google Shape;5123;p312"/>
          <p:cNvSpPr txBox="1"/>
          <p:nvPr/>
        </p:nvSpPr>
        <p:spPr>
          <a:xfrm>
            <a:off x="6586219" y="821690"/>
            <a:ext cx="1196340" cy="3911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400">
                <a:solidFill>
                  <a:srgbClr val="FFFFFF"/>
                </a:solidFill>
                <a:latin typeface="Times New Roman"/>
                <a:ea typeface="Times New Roman"/>
                <a:cs typeface="Times New Roman"/>
                <a:sym typeface="Times New Roman"/>
              </a:rPr>
              <a:t>(</a:t>
            </a:r>
            <a:r>
              <a:rPr lang="en-US" sz="2400">
                <a:solidFill>
                  <a:srgbClr val="FFFFFF"/>
                </a:solidFill>
                <a:latin typeface="Calibri"/>
                <a:ea typeface="Calibri"/>
                <a:cs typeface="Calibri"/>
                <a:sym typeface="Calibri"/>
              </a:rPr>
              <a:t>Γνώση</a:t>
            </a:r>
            <a:r>
              <a:rPr lang="en-US" sz="2400">
                <a:solidFill>
                  <a:srgbClr val="FFFFFF"/>
                </a:solidFill>
                <a:latin typeface="Times New Roman"/>
                <a:ea typeface="Times New Roman"/>
                <a:cs typeface="Times New Roman"/>
                <a:sym typeface="Times New Roman"/>
              </a:rPr>
              <a:t>)</a:t>
            </a:r>
            <a:endParaRPr sz="2400">
              <a:solidFill>
                <a:schemeClr val="dk1"/>
              </a:solidFill>
              <a:latin typeface="Times New Roman"/>
              <a:ea typeface="Times New Roman"/>
              <a:cs typeface="Times New Roman"/>
              <a:sym typeface="Times New Roman"/>
            </a:endParaRPr>
          </a:p>
        </p:txBody>
      </p:sp>
      <p:sp>
        <p:nvSpPr>
          <p:cNvPr id="5124" name="Google Shape;5124;p312"/>
          <p:cNvSpPr txBox="1"/>
          <p:nvPr/>
        </p:nvSpPr>
        <p:spPr>
          <a:xfrm>
            <a:off x="6586219" y="1597977"/>
            <a:ext cx="4869180" cy="306006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600">
                <a:solidFill>
                  <a:srgbClr val="FFBA00"/>
                </a:solidFill>
                <a:latin typeface="Calibri"/>
                <a:ea typeface="Calibri"/>
                <a:cs typeface="Calibri"/>
                <a:sym typeface="Calibri"/>
              </a:rPr>
              <a:t>Μαθησιακά αποτελέσματα</a:t>
            </a:r>
            <a:endParaRPr sz="1600">
              <a:solidFill>
                <a:schemeClr val="dk1"/>
              </a:solidFill>
              <a:latin typeface="Calibri"/>
              <a:ea typeface="Calibri"/>
              <a:cs typeface="Calibri"/>
              <a:sym typeface="Calibri"/>
            </a:endParaRPr>
          </a:p>
          <a:p>
            <a:pPr marL="0" marR="0" lvl="0" indent="0" algn="l" rtl="0">
              <a:lnSpc>
                <a:spcPct val="100000"/>
              </a:lnSpc>
              <a:spcBef>
                <a:spcPts val="15"/>
              </a:spcBef>
              <a:spcAft>
                <a:spcPts val="0"/>
              </a:spcAft>
              <a:buNone/>
            </a:pPr>
            <a:endParaRPr sz="2100">
              <a:solidFill>
                <a:schemeClr val="dk1"/>
              </a:solidFill>
              <a:latin typeface="Calibri"/>
              <a:ea typeface="Calibri"/>
              <a:cs typeface="Calibri"/>
              <a:sym typeface="Calibri"/>
            </a:endParaRPr>
          </a:p>
          <a:p>
            <a:pPr marL="287020" marR="117475" lvl="0" indent="-274320" algn="l" rtl="0">
              <a:lnSpc>
                <a:spcPct val="94500"/>
              </a:lnSpc>
              <a:spcBef>
                <a:spcPts val="0"/>
              </a:spcBef>
              <a:spcAft>
                <a:spcPts val="0"/>
              </a:spcAft>
              <a:buClr>
                <a:srgbClr val="FFBA00"/>
              </a:buClr>
              <a:buSzPts val="1800"/>
              <a:buFont typeface="Courier New"/>
              <a:buChar char="o"/>
            </a:pPr>
            <a:r>
              <a:rPr lang="en-US" sz="1200" b="1">
                <a:solidFill>
                  <a:srgbClr val="FFFFFF"/>
                </a:solidFill>
                <a:latin typeface="Calibri"/>
                <a:ea typeface="Calibri"/>
                <a:cs typeface="Calibri"/>
                <a:sym typeface="Calibri"/>
              </a:rPr>
              <a:t>Γνώση της </a:t>
            </a:r>
            <a:r>
              <a:rPr lang="en-US" sz="1200">
                <a:solidFill>
                  <a:srgbClr val="FFFFFF"/>
                </a:solidFill>
                <a:latin typeface="Calibri"/>
                <a:ea typeface="Calibri"/>
                <a:cs typeface="Calibri"/>
                <a:sym typeface="Calibri"/>
              </a:rPr>
              <a:t>διαχείρισης κινδύνων και της αξιολόγησής τους για  συγκεκριμένους κρίσιμους τομείς, όπως η ενέργεια και τα  λειτουργικά της συστήματα</a:t>
            </a:r>
            <a:endParaRPr sz="1200">
              <a:solidFill>
                <a:schemeClr val="dk1"/>
              </a:solidFill>
              <a:latin typeface="Calibri"/>
              <a:ea typeface="Calibri"/>
              <a:cs typeface="Calibri"/>
              <a:sym typeface="Calibri"/>
            </a:endParaRPr>
          </a:p>
          <a:p>
            <a:pPr marL="287020" marR="318135" lvl="0" indent="-274320" algn="l" rtl="0">
              <a:lnSpc>
                <a:spcPct val="91800"/>
              </a:lnSpc>
              <a:spcBef>
                <a:spcPts val="1040"/>
              </a:spcBef>
              <a:spcAft>
                <a:spcPts val="0"/>
              </a:spcAft>
              <a:buClr>
                <a:srgbClr val="FFBA00"/>
              </a:buClr>
              <a:buSzPts val="1800"/>
              <a:buFont typeface="Courier New"/>
              <a:buChar char="o"/>
            </a:pPr>
            <a:r>
              <a:rPr lang="en-US" sz="1200" b="1">
                <a:solidFill>
                  <a:srgbClr val="FFFFFF"/>
                </a:solidFill>
                <a:latin typeface="Calibri"/>
                <a:ea typeface="Calibri"/>
                <a:cs typeface="Calibri"/>
                <a:sym typeface="Calibri"/>
              </a:rPr>
              <a:t>Γνώση των </a:t>
            </a:r>
            <a:r>
              <a:rPr lang="en-US" sz="1200">
                <a:solidFill>
                  <a:srgbClr val="FFFFFF"/>
                </a:solidFill>
                <a:latin typeface="Calibri"/>
                <a:ea typeface="Calibri"/>
                <a:cs typeface="Calibri"/>
                <a:sym typeface="Calibri"/>
              </a:rPr>
              <a:t>φάσεων και των αρχών για μια αποτελεσματική  μεθοδολογία διαχείρισης κινδύνων</a:t>
            </a:r>
            <a:endParaRPr sz="1200">
              <a:solidFill>
                <a:schemeClr val="dk1"/>
              </a:solidFill>
              <a:latin typeface="Calibri"/>
              <a:ea typeface="Calibri"/>
              <a:cs typeface="Calibri"/>
              <a:sym typeface="Calibri"/>
            </a:endParaRPr>
          </a:p>
          <a:p>
            <a:pPr marL="0" marR="0" lvl="0" indent="0" algn="l" rtl="0">
              <a:lnSpc>
                <a:spcPct val="100000"/>
              </a:lnSpc>
              <a:spcBef>
                <a:spcPts val="55"/>
              </a:spcBef>
              <a:spcAft>
                <a:spcPts val="0"/>
              </a:spcAft>
              <a:buClr>
                <a:srgbClr val="FFBA00"/>
              </a:buClr>
              <a:buSzPts val="1000"/>
              <a:buFont typeface="Courier New"/>
              <a:buNone/>
            </a:pPr>
            <a:endParaRPr sz="1000">
              <a:solidFill>
                <a:schemeClr val="dk1"/>
              </a:solidFill>
              <a:latin typeface="Calibri"/>
              <a:ea typeface="Calibri"/>
              <a:cs typeface="Calibri"/>
              <a:sym typeface="Calibri"/>
            </a:endParaRPr>
          </a:p>
          <a:p>
            <a:pPr marL="287020" marR="289560" lvl="0" indent="-274320" algn="l" rtl="0">
              <a:lnSpc>
                <a:spcPct val="87300"/>
              </a:lnSpc>
              <a:spcBef>
                <a:spcPts val="0"/>
              </a:spcBef>
              <a:spcAft>
                <a:spcPts val="0"/>
              </a:spcAft>
              <a:buClr>
                <a:srgbClr val="FFBA00"/>
              </a:buClr>
              <a:buSzPts val="1800"/>
              <a:buFont typeface="Courier New"/>
              <a:buChar char="o"/>
            </a:pPr>
            <a:r>
              <a:rPr lang="en-US" sz="1200" b="1">
                <a:solidFill>
                  <a:srgbClr val="FFFFFF"/>
                </a:solidFill>
                <a:latin typeface="Calibri"/>
                <a:ea typeface="Calibri"/>
                <a:cs typeface="Calibri"/>
                <a:sym typeface="Calibri"/>
              </a:rPr>
              <a:t>Γνώση των </a:t>
            </a:r>
            <a:r>
              <a:rPr lang="en-US" sz="1200">
                <a:solidFill>
                  <a:srgbClr val="FFFFFF"/>
                </a:solidFill>
                <a:latin typeface="Calibri"/>
                <a:ea typeface="Calibri"/>
                <a:cs typeface="Calibri"/>
                <a:sym typeface="Calibri"/>
              </a:rPr>
              <a:t>απειλών στον κυβερνοχώρο, των ταξινομιών και  των αποθετηρίων κυβερνοαπειλών</a:t>
            </a:r>
            <a:endParaRPr sz="1200">
              <a:solidFill>
                <a:schemeClr val="dk1"/>
              </a:solidFill>
              <a:latin typeface="Calibri"/>
              <a:ea typeface="Calibri"/>
              <a:cs typeface="Calibri"/>
              <a:sym typeface="Calibri"/>
            </a:endParaRPr>
          </a:p>
          <a:p>
            <a:pPr marL="0" marR="0" lvl="0" indent="0" algn="l" rtl="0">
              <a:lnSpc>
                <a:spcPct val="100000"/>
              </a:lnSpc>
              <a:spcBef>
                <a:spcPts val="50"/>
              </a:spcBef>
              <a:spcAft>
                <a:spcPts val="0"/>
              </a:spcAft>
              <a:buClr>
                <a:srgbClr val="FFBA00"/>
              </a:buClr>
              <a:buSzPts val="850"/>
              <a:buFont typeface="Courier New"/>
              <a:buNone/>
            </a:pPr>
            <a:endParaRPr sz="850">
              <a:solidFill>
                <a:schemeClr val="dk1"/>
              </a:solidFill>
              <a:latin typeface="Calibri"/>
              <a:ea typeface="Calibri"/>
              <a:cs typeface="Calibri"/>
              <a:sym typeface="Calibri"/>
            </a:endParaRPr>
          </a:p>
          <a:p>
            <a:pPr marL="287020" marR="5080" lvl="0" indent="-274320" algn="l" rtl="0">
              <a:lnSpc>
                <a:spcPct val="95500"/>
              </a:lnSpc>
              <a:spcBef>
                <a:spcPts val="0"/>
              </a:spcBef>
              <a:spcAft>
                <a:spcPts val="0"/>
              </a:spcAft>
              <a:buClr>
                <a:srgbClr val="FFBA00"/>
              </a:buClr>
              <a:buSzPts val="1800"/>
              <a:buFont typeface="Courier New"/>
              <a:buChar char="o"/>
            </a:pPr>
            <a:r>
              <a:rPr lang="en-US" sz="1200" b="1">
                <a:solidFill>
                  <a:srgbClr val="FFFFFF"/>
                </a:solidFill>
                <a:latin typeface="Calibri"/>
                <a:ea typeface="Calibri"/>
                <a:cs typeface="Calibri"/>
                <a:sym typeface="Calibri"/>
              </a:rPr>
              <a:t>Γνώση των </a:t>
            </a:r>
            <a:r>
              <a:rPr lang="en-US" sz="1200">
                <a:solidFill>
                  <a:srgbClr val="FFFFFF"/>
                </a:solidFill>
                <a:latin typeface="Calibri"/>
                <a:ea typeface="Calibri"/>
                <a:cs typeface="Calibri"/>
                <a:sym typeface="Calibri"/>
              </a:rPr>
              <a:t>τεχνικών και οργανωτικών ελέγχων που μετριάζουν  κατάλληλα τους κινδύνους κυβερνοασφάλειας στον ενεργειακό  τομέα και τα λειτουργικά του συστήματα</a:t>
            </a:r>
            <a:endParaRPr sz="1200">
              <a:solidFill>
                <a:schemeClr val="dk1"/>
              </a:solidFill>
              <a:latin typeface="Calibri"/>
              <a:ea typeface="Calibri"/>
              <a:cs typeface="Calibri"/>
              <a:sym typeface="Calibri"/>
            </a:endParaRPr>
          </a:p>
        </p:txBody>
      </p:sp>
      <p:sp>
        <p:nvSpPr>
          <p:cNvPr id="5125" name="Google Shape;5125;p312"/>
          <p:cNvSpPr txBox="1"/>
          <p:nvPr/>
        </p:nvSpPr>
        <p:spPr>
          <a:xfrm>
            <a:off x="106045" y="5360352"/>
            <a:ext cx="2580640" cy="1320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700">
                <a:solidFill>
                  <a:srgbClr val="FFFFFF"/>
                </a:solidFill>
                <a:latin typeface="Calibri"/>
                <a:ea typeface="Calibri"/>
                <a:cs typeface="Calibri"/>
                <a:sym typeface="Calibri"/>
              </a:rPr>
              <a:t>CSP003_S_E: CRISTINA ALCARAZ, ΠΑΡΟΥΣΊΑΣΗ ΤΟΥ ΣΕΜΙΝΑΡΊΟΥ</a:t>
            </a:r>
            <a:endParaRPr sz="700">
              <a:solidFill>
                <a:schemeClr val="dk1"/>
              </a:solidFill>
              <a:latin typeface="Calibri"/>
              <a:ea typeface="Calibri"/>
              <a:cs typeface="Calibri"/>
              <a:sym typeface="Calibri"/>
            </a:endParaRPr>
          </a:p>
        </p:txBody>
      </p:sp>
      <p:pic>
        <p:nvPicPr>
          <p:cNvPr id="5126" name="Google Shape;5126;p312"/>
          <p:cNvPicPr preferRelativeResize="0"/>
          <p:nvPr/>
        </p:nvPicPr>
        <p:blipFill rotWithShape="1">
          <a:blip r:embed="rId5">
            <a:alphaModFix/>
          </a:blip>
          <a:srcRect/>
          <a:stretch/>
        </p:blipFill>
        <p:spPr>
          <a:xfrm>
            <a:off x="7549515" y="5012054"/>
            <a:ext cx="3294062" cy="61214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130"/>
        <p:cNvGrpSpPr/>
        <p:nvPr/>
      </p:nvGrpSpPr>
      <p:grpSpPr>
        <a:xfrm>
          <a:off x="0" y="0"/>
          <a:ext cx="0" cy="0"/>
          <a:chOff x="0" y="0"/>
          <a:chExt cx="0" cy="0"/>
        </a:xfrm>
      </p:grpSpPr>
      <p:sp>
        <p:nvSpPr>
          <p:cNvPr id="5131" name="Google Shape;5131;p313"/>
          <p:cNvSpPr/>
          <p:nvPr/>
        </p:nvSpPr>
        <p:spPr>
          <a:xfrm>
            <a:off x="0" y="0"/>
            <a:ext cx="12192000" cy="6858000"/>
          </a:xfrm>
          <a:custGeom>
            <a:avLst/>
            <a:gdLst/>
            <a:ahLst/>
            <a:cxnLst/>
            <a:rect l="l" t="t" r="r" b="b"/>
            <a:pathLst>
              <a:path w="12192000" h="6858000" extrusionOk="0">
                <a:moveTo>
                  <a:pt x="12192000" y="0"/>
                </a:moveTo>
                <a:lnTo>
                  <a:pt x="0" y="0"/>
                </a:lnTo>
                <a:lnTo>
                  <a:pt x="0" y="6858000"/>
                </a:lnTo>
                <a:lnTo>
                  <a:pt x="12192000" y="6858000"/>
                </a:lnTo>
                <a:lnTo>
                  <a:pt x="1219200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132" name="Google Shape;5132;p313"/>
          <p:cNvGrpSpPr/>
          <p:nvPr/>
        </p:nvGrpSpPr>
        <p:grpSpPr>
          <a:xfrm>
            <a:off x="0" y="0"/>
            <a:ext cx="6043295" cy="6858000"/>
            <a:chOff x="0" y="0"/>
            <a:chExt cx="6043295" cy="6858000"/>
          </a:xfrm>
        </p:grpSpPr>
        <p:pic>
          <p:nvPicPr>
            <p:cNvPr id="5133" name="Google Shape;5133;p313"/>
            <p:cNvPicPr preferRelativeResize="0"/>
            <p:nvPr/>
          </p:nvPicPr>
          <p:blipFill rotWithShape="1">
            <a:blip r:embed="rId3">
              <a:alphaModFix/>
            </a:blip>
            <a:srcRect/>
            <a:stretch/>
          </p:blipFill>
          <p:spPr>
            <a:xfrm>
              <a:off x="4425632" y="5059679"/>
              <a:ext cx="929639" cy="1798320"/>
            </a:xfrm>
            <a:prstGeom prst="rect">
              <a:avLst/>
            </a:prstGeom>
            <a:noFill/>
            <a:ln>
              <a:noFill/>
            </a:ln>
          </p:spPr>
        </p:pic>
        <p:sp>
          <p:nvSpPr>
            <p:cNvPr id="5134" name="Google Shape;5134;p313"/>
            <p:cNvSpPr/>
            <p:nvPr/>
          </p:nvSpPr>
          <p:spPr>
            <a:xfrm>
              <a:off x="2932747" y="0"/>
              <a:ext cx="1818639" cy="6858000"/>
            </a:xfrm>
            <a:custGeom>
              <a:avLst/>
              <a:gdLst/>
              <a:ahLst/>
              <a:cxnLst/>
              <a:rect l="l" t="t" r="r" b="b"/>
              <a:pathLst>
                <a:path w="1818639" h="6858000" extrusionOk="0">
                  <a:moveTo>
                    <a:pt x="1818639" y="0"/>
                  </a:moveTo>
                  <a:lnTo>
                    <a:pt x="0" y="6858000"/>
                  </a:lnTo>
                </a:path>
              </a:pathLst>
            </a:custGeom>
            <a:noFill/>
            <a:ln w="22225" cap="flat" cmpd="sng">
              <a:solidFill>
                <a:srgbClr val="D8791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35" name="Google Shape;5135;p313"/>
            <p:cNvSpPr/>
            <p:nvPr/>
          </p:nvSpPr>
          <p:spPr>
            <a:xfrm>
              <a:off x="3498215" y="17780"/>
              <a:ext cx="2545080" cy="6837045"/>
            </a:xfrm>
            <a:custGeom>
              <a:avLst/>
              <a:gdLst/>
              <a:ahLst/>
              <a:cxnLst/>
              <a:rect l="l" t="t" r="r" b="b"/>
              <a:pathLst>
                <a:path w="2545079" h="6837045" extrusionOk="0">
                  <a:moveTo>
                    <a:pt x="1321435" y="2283142"/>
                  </a:moveTo>
                  <a:lnTo>
                    <a:pt x="1271587" y="2291080"/>
                  </a:lnTo>
                  <a:lnTo>
                    <a:pt x="1226185" y="2312352"/>
                  </a:lnTo>
                  <a:lnTo>
                    <a:pt x="1187767" y="2345372"/>
                  </a:lnTo>
                  <a:lnTo>
                    <a:pt x="1159192" y="2388870"/>
                  </a:lnTo>
                  <a:lnTo>
                    <a:pt x="1159192" y="2390140"/>
                  </a:lnTo>
                  <a:lnTo>
                    <a:pt x="819150" y="3658552"/>
                  </a:lnTo>
                  <a:lnTo>
                    <a:pt x="0" y="6835775"/>
                  </a:lnTo>
                  <a:lnTo>
                    <a:pt x="6667" y="6836727"/>
                  </a:lnTo>
                  <a:lnTo>
                    <a:pt x="13335" y="6837045"/>
                  </a:lnTo>
                  <a:lnTo>
                    <a:pt x="26670" y="6837045"/>
                  </a:lnTo>
                  <a:lnTo>
                    <a:pt x="843365" y="3664585"/>
                  </a:lnTo>
                  <a:lnTo>
                    <a:pt x="1183322" y="2397760"/>
                  </a:lnTo>
                  <a:lnTo>
                    <a:pt x="1208087" y="2360295"/>
                  </a:lnTo>
                  <a:lnTo>
                    <a:pt x="1241107" y="2332037"/>
                  </a:lnTo>
                  <a:lnTo>
                    <a:pt x="1279842" y="2314257"/>
                  </a:lnTo>
                  <a:lnTo>
                    <a:pt x="1322705" y="2307590"/>
                  </a:lnTo>
                  <a:lnTo>
                    <a:pt x="1417637" y="2307590"/>
                  </a:lnTo>
                  <a:lnTo>
                    <a:pt x="1372870" y="2289175"/>
                  </a:lnTo>
                  <a:lnTo>
                    <a:pt x="1321435" y="2283142"/>
                  </a:lnTo>
                  <a:close/>
                </a:path>
                <a:path w="2545079" h="6837045" extrusionOk="0">
                  <a:moveTo>
                    <a:pt x="1418272" y="2307590"/>
                  </a:moveTo>
                  <a:lnTo>
                    <a:pt x="1322705" y="2307590"/>
                  </a:lnTo>
                  <a:lnTo>
                    <a:pt x="1366837" y="2313305"/>
                  </a:lnTo>
                  <a:lnTo>
                    <a:pt x="1412557" y="2333942"/>
                  </a:lnTo>
                  <a:lnTo>
                    <a:pt x="1448435" y="2366962"/>
                  </a:lnTo>
                  <a:lnTo>
                    <a:pt x="1472564" y="2408872"/>
                  </a:lnTo>
                  <a:lnTo>
                    <a:pt x="1483042" y="2456497"/>
                  </a:lnTo>
                  <a:lnTo>
                    <a:pt x="1477962" y="2506345"/>
                  </a:lnTo>
                  <a:lnTo>
                    <a:pt x="1220152" y="3457892"/>
                  </a:lnTo>
                  <a:lnTo>
                    <a:pt x="1214120" y="3493135"/>
                  </a:lnTo>
                  <a:lnTo>
                    <a:pt x="1223010" y="3563302"/>
                  </a:lnTo>
                  <a:lnTo>
                    <a:pt x="1258570" y="3626485"/>
                  </a:lnTo>
                  <a:lnTo>
                    <a:pt x="1314767" y="3669982"/>
                  </a:lnTo>
                  <a:lnTo>
                    <a:pt x="1397635" y="3689032"/>
                  </a:lnTo>
                  <a:lnTo>
                    <a:pt x="1444625" y="3682682"/>
                  </a:lnTo>
                  <a:lnTo>
                    <a:pt x="1487805" y="3664585"/>
                  </a:lnTo>
                  <a:lnTo>
                    <a:pt x="1490662" y="3662680"/>
                  </a:lnTo>
                  <a:lnTo>
                    <a:pt x="1403985" y="3662680"/>
                  </a:lnTo>
                  <a:lnTo>
                    <a:pt x="1354137" y="3657282"/>
                  </a:lnTo>
                  <a:lnTo>
                    <a:pt x="1298892" y="3630295"/>
                  </a:lnTo>
                  <a:lnTo>
                    <a:pt x="1259205" y="3583940"/>
                  </a:lnTo>
                  <a:lnTo>
                    <a:pt x="1239202" y="3525837"/>
                  </a:lnTo>
                  <a:lnTo>
                    <a:pt x="1238567" y="3495357"/>
                  </a:lnTo>
                  <a:lnTo>
                    <a:pt x="1243964" y="3463925"/>
                  </a:lnTo>
                  <a:lnTo>
                    <a:pt x="1502092" y="2512695"/>
                  </a:lnTo>
                  <a:lnTo>
                    <a:pt x="1508442" y="2464117"/>
                  </a:lnTo>
                  <a:lnTo>
                    <a:pt x="1502092" y="2417127"/>
                  </a:lnTo>
                  <a:lnTo>
                    <a:pt x="1483995" y="2373947"/>
                  </a:lnTo>
                  <a:lnTo>
                    <a:pt x="1455737" y="2336800"/>
                  </a:lnTo>
                  <a:lnTo>
                    <a:pt x="1418272" y="2307590"/>
                  </a:lnTo>
                  <a:close/>
                </a:path>
                <a:path w="2545079" h="6837045" extrusionOk="0">
                  <a:moveTo>
                    <a:pt x="2545080" y="0"/>
                  </a:moveTo>
                  <a:lnTo>
                    <a:pt x="2518410" y="0"/>
                  </a:lnTo>
                  <a:lnTo>
                    <a:pt x="1939289" y="2100897"/>
                  </a:lnTo>
                  <a:lnTo>
                    <a:pt x="1547495" y="3546157"/>
                  </a:lnTo>
                  <a:lnTo>
                    <a:pt x="1526539" y="3591877"/>
                  </a:lnTo>
                  <a:lnTo>
                    <a:pt x="1493520" y="3627755"/>
                  </a:lnTo>
                  <a:lnTo>
                    <a:pt x="1451610" y="3652202"/>
                  </a:lnTo>
                  <a:lnTo>
                    <a:pt x="1403985" y="3662680"/>
                  </a:lnTo>
                  <a:lnTo>
                    <a:pt x="1490662" y="3662680"/>
                  </a:lnTo>
                  <a:lnTo>
                    <a:pt x="1525270" y="3636327"/>
                  </a:lnTo>
                  <a:lnTo>
                    <a:pt x="1554162" y="3598862"/>
                  </a:lnTo>
                  <a:lnTo>
                    <a:pt x="1572895" y="3553777"/>
                  </a:lnTo>
                  <a:lnTo>
                    <a:pt x="1964689" y="2108517"/>
                  </a:lnTo>
                  <a:lnTo>
                    <a:pt x="2540000" y="16510"/>
                  </a:lnTo>
                  <a:lnTo>
                    <a:pt x="2543810" y="3810"/>
                  </a:lnTo>
                  <a:lnTo>
                    <a:pt x="2545080" y="0"/>
                  </a:lnTo>
                  <a:close/>
                </a:path>
              </a:pathLst>
            </a:custGeom>
            <a:solidFill>
              <a:srgbClr val="FFBA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136" name="Google Shape;5136;p313"/>
            <p:cNvPicPr preferRelativeResize="0"/>
            <p:nvPr/>
          </p:nvPicPr>
          <p:blipFill rotWithShape="1">
            <a:blip r:embed="rId4">
              <a:alphaModFix/>
            </a:blip>
            <a:srcRect/>
            <a:stretch/>
          </p:blipFill>
          <p:spPr>
            <a:xfrm>
              <a:off x="0" y="0"/>
              <a:ext cx="5840729" cy="6858000"/>
            </a:xfrm>
            <a:prstGeom prst="rect">
              <a:avLst/>
            </a:prstGeom>
            <a:noFill/>
            <a:ln>
              <a:noFill/>
            </a:ln>
          </p:spPr>
        </p:pic>
      </p:grpSp>
      <p:sp>
        <p:nvSpPr>
          <p:cNvPr id="5137" name="Google Shape;5137;p313"/>
          <p:cNvSpPr txBox="1">
            <a:spLocks noGrp="1"/>
          </p:cNvSpPr>
          <p:nvPr>
            <p:ph type="title"/>
          </p:nvPr>
        </p:nvSpPr>
        <p:spPr>
          <a:xfrm>
            <a:off x="6586219" y="310515"/>
            <a:ext cx="1058545" cy="39116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solidFill>
                  <a:srgbClr val="FFFFFF"/>
                </a:solidFill>
              </a:rPr>
              <a:t>WHY-2</a:t>
            </a:r>
            <a:endParaRPr/>
          </a:p>
        </p:txBody>
      </p:sp>
      <p:sp>
        <p:nvSpPr>
          <p:cNvPr id="5138" name="Google Shape;5138;p313"/>
          <p:cNvSpPr txBox="1"/>
          <p:nvPr/>
        </p:nvSpPr>
        <p:spPr>
          <a:xfrm>
            <a:off x="6586219" y="821690"/>
            <a:ext cx="3244850" cy="3911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400">
                <a:solidFill>
                  <a:srgbClr val="FFFFFF"/>
                </a:solidFill>
                <a:latin typeface="Times New Roman"/>
                <a:ea typeface="Times New Roman"/>
                <a:cs typeface="Times New Roman"/>
                <a:sym typeface="Times New Roman"/>
              </a:rPr>
              <a:t>(</a:t>
            </a:r>
            <a:r>
              <a:rPr lang="en-US" sz="2400">
                <a:solidFill>
                  <a:srgbClr val="FFFFFF"/>
                </a:solidFill>
                <a:latin typeface="Calibri"/>
                <a:ea typeface="Calibri"/>
                <a:cs typeface="Calibri"/>
                <a:sym typeface="Calibri"/>
              </a:rPr>
              <a:t>Πρακτικές δεξιότητες</a:t>
            </a:r>
            <a:r>
              <a:rPr lang="en-US" sz="2400">
                <a:solidFill>
                  <a:srgbClr val="FFFFFF"/>
                </a:solidFill>
                <a:latin typeface="Times New Roman"/>
                <a:ea typeface="Times New Roman"/>
                <a:cs typeface="Times New Roman"/>
                <a:sym typeface="Times New Roman"/>
              </a:rPr>
              <a:t>)</a:t>
            </a:r>
            <a:endParaRPr sz="2400">
              <a:solidFill>
                <a:schemeClr val="dk1"/>
              </a:solidFill>
              <a:latin typeface="Times New Roman"/>
              <a:ea typeface="Times New Roman"/>
              <a:cs typeface="Times New Roman"/>
              <a:sym typeface="Times New Roman"/>
            </a:endParaRPr>
          </a:p>
        </p:txBody>
      </p:sp>
      <p:sp>
        <p:nvSpPr>
          <p:cNvPr id="5139" name="Google Shape;5139;p313"/>
          <p:cNvSpPr txBox="1"/>
          <p:nvPr/>
        </p:nvSpPr>
        <p:spPr>
          <a:xfrm>
            <a:off x="6586219" y="1597977"/>
            <a:ext cx="4665980" cy="165544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600">
                <a:solidFill>
                  <a:srgbClr val="FFBA00"/>
                </a:solidFill>
                <a:latin typeface="Calibri"/>
                <a:ea typeface="Calibri"/>
                <a:cs typeface="Calibri"/>
                <a:sym typeface="Calibri"/>
              </a:rPr>
              <a:t>Μαθησιακά αποτελέσματα</a:t>
            </a:r>
            <a:endParaRPr sz="1600">
              <a:solidFill>
                <a:schemeClr val="dk1"/>
              </a:solidFill>
              <a:latin typeface="Calibri"/>
              <a:ea typeface="Calibri"/>
              <a:cs typeface="Calibri"/>
              <a:sym typeface="Calibri"/>
            </a:endParaRPr>
          </a:p>
          <a:p>
            <a:pPr marL="0" marR="0" lvl="0" indent="0" algn="l" rtl="0">
              <a:lnSpc>
                <a:spcPct val="100000"/>
              </a:lnSpc>
              <a:spcBef>
                <a:spcPts val="50"/>
              </a:spcBef>
              <a:spcAft>
                <a:spcPts val="0"/>
              </a:spcAft>
              <a:buNone/>
            </a:pPr>
            <a:endParaRPr sz="2000">
              <a:solidFill>
                <a:schemeClr val="dk1"/>
              </a:solidFill>
              <a:latin typeface="Calibri"/>
              <a:ea typeface="Calibri"/>
              <a:cs typeface="Calibri"/>
              <a:sym typeface="Calibri"/>
            </a:endParaRPr>
          </a:p>
          <a:p>
            <a:pPr marL="287020" marR="5080" lvl="0" indent="-274320" algn="l" rtl="0">
              <a:lnSpc>
                <a:spcPct val="97500"/>
              </a:lnSpc>
              <a:spcBef>
                <a:spcPts val="0"/>
              </a:spcBef>
              <a:spcAft>
                <a:spcPts val="0"/>
              </a:spcAft>
              <a:buNone/>
            </a:pPr>
            <a:r>
              <a:rPr lang="en-US" sz="2000">
                <a:solidFill>
                  <a:srgbClr val="FFBA00"/>
                </a:solidFill>
                <a:latin typeface="Courier New"/>
                <a:ea typeface="Courier New"/>
                <a:cs typeface="Courier New"/>
                <a:sym typeface="Courier New"/>
              </a:rPr>
              <a:t>o </a:t>
            </a:r>
            <a:r>
              <a:rPr lang="en-US" sz="1300" b="1">
                <a:solidFill>
                  <a:srgbClr val="FFFFFF"/>
                </a:solidFill>
                <a:latin typeface="Calibri"/>
                <a:ea typeface="Calibri"/>
                <a:cs typeface="Calibri"/>
                <a:sym typeface="Calibri"/>
              </a:rPr>
              <a:t>Να προσδιορίζει και να γνωρίζει </a:t>
            </a:r>
            <a:r>
              <a:rPr lang="en-US" sz="1300">
                <a:solidFill>
                  <a:srgbClr val="FFFFFF"/>
                </a:solidFill>
                <a:latin typeface="Calibri"/>
                <a:ea typeface="Calibri"/>
                <a:cs typeface="Calibri"/>
                <a:sym typeface="Calibri"/>
              </a:rPr>
              <a:t>να εφαρμόζει την  κατάλληλη μεθοδολογία για τη διαχείριση του κινδύνου  ασφάλειας των πληροφοριών και την αξιολόγηση του  κινδύνου σύμφωνα με τα ειδικά χαρακτηριστικά του  ενεργειακού σεναρίου.</a:t>
            </a:r>
            <a:endParaRPr sz="1300">
              <a:solidFill>
                <a:schemeClr val="dk1"/>
              </a:solidFill>
              <a:latin typeface="Calibri"/>
              <a:ea typeface="Calibri"/>
              <a:cs typeface="Calibri"/>
              <a:sym typeface="Calibri"/>
            </a:endParaRPr>
          </a:p>
        </p:txBody>
      </p:sp>
      <p:sp>
        <p:nvSpPr>
          <p:cNvPr id="5140" name="Google Shape;5140;p313"/>
          <p:cNvSpPr txBox="1"/>
          <p:nvPr/>
        </p:nvSpPr>
        <p:spPr>
          <a:xfrm>
            <a:off x="106045" y="5600700"/>
            <a:ext cx="2580640" cy="1320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700">
                <a:solidFill>
                  <a:srgbClr val="FFFFFF"/>
                </a:solidFill>
                <a:latin typeface="Calibri"/>
                <a:ea typeface="Calibri"/>
                <a:cs typeface="Calibri"/>
                <a:sym typeface="Calibri"/>
              </a:rPr>
              <a:t>CSP003_S_E: CRISTINA ALCARAZ, ΠΑΡΟΥΣΊΑΣΗ ΤΟΥ ΣΕΜΙΝΑΡΊΟΥ</a:t>
            </a:r>
            <a:endParaRPr sz="700">
              <a:solidFill>
                <a:schemeClr val="dk1"/>
              </a:solidFill>
              <a:latin typeface="Calibri"/>
              <a:ea typeface="Calibri"/>
              <a:cs typeface="Calibri"/>
              <a:sym typeface="Calibri"/>
            </a:endParaRPr>
          </a:p>
        </p:txBody>
      </p:sp>
      <p:pic>
        <p:nvPicPr>
          <p:cNvPr id="5141" name="Google Shape;5141;p313"/>
          <p:cNvPicPr preferRelativeResize="0"/>
          <p:nvPr/>
        </p:nvPicPr>
        <p:blipFill rotWithShape="1">
          <a:blip r:embed="rId5">
            <a:alphaModFix/>
          </a:blip>
          <a:srcRect/>
          <a:stretch/>
        </p:blipFill>
        <p:spPr>
          <a:xfrm>
            <a:off x="7549515" y="5251767"/>
            <a:ext cx="3294062" cy="61214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145"/>
        <p:cNvGrpSpPr/>
        <p:nvPr/>
      </p:nvGrpSpPr>
      <p:grpSpPr>
        <a:xfrm>
          <a:off x="0" y="0"/>
          <a:ext cx="0" cy="0"/>
          <a:chOff x="0" y="0"/>
          <a:chExt cx="0" cy="0"/>
        </a:xfrm>
      </p:grpSpPr>
      <p:sp>
        <p:nvSpPr>
          <p:cNvPr id="5146" name="Google Shape;5146;p314"/>
          <p:cNvSpPr/>
          <p:nvPr/>
        </p:nvSpPr>
        <p:spPr>
          <a:xfrm>
            <a:off x="0" y="0"/>
            <a:ext cx="12192000" cy="6858000"/>
          </a:xfrm>
          <a:custGeom>
            <a:avLst/>
            <a:gdLst/>
            <a:ahLst/>
            <a:cxnLst/>
            <a:rect l="l" t="t" r="r" b="b"/>
            <a:pathLst>
              <a:path w="12192000" h="6858000" extrusionOk="0">
                <a:moveTo>
                  <a:pt x="12192000" y="0"/>
                </a:moveTo>
                <a:lnTo>
                  <a:pt x="0" y="0"/>
                </a:lnTo>
                <a:lnTo>
                  <a:pt x="0" y="6858000"/>
                </a:lnTo>
                <a:lnTo>
                  <a:pt x="12192000" y="6858000"/>
                </a:lnTo>
                <a:lnTo>
                  <a:pt x="1219200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147" name="Google Shape;5147;p314"/>
          <p:cNvGrpSpPr/>
          <p:nvPr/>
        </p:nvGrpSpPr>
        <p:grpSpPr>
          <a:xfrm>
            <a:off x="0" y="0"/>
            <a:ext cx="6043295" cy="6858000"/>
            <a:chOff x="0" y="0"/>
            <a:chExt cx="6043295" cy="6858000"/>
          </a:xfrm>
        </p:grpSpPr>
        <p:pic>
          <p:nvPicPr>
            <p:cNvPr id="5148" name="Google Shape;5148;p314"/>
            <p:cNvPicPr preferRelativeResize="0"/>
            <p:nvPr/>
          </p:nvPicPr>
          <p:blipFill rotWithShape="1">
            <a:blip r:embed="rId3">
              <a:alphaModFix/>
            </a:blip>
            <a:srcRect/>
            <a:stretch/>
          </p:blipFill>
          <p:spPr>
            <a:xfrm>
              <a:off x="4425632" y="5059679"/>
              <a:ext cx="929639" cy="1798320"/>
            </a:xfrm>
            <a:prstGeom prst="rect">
              <a:avLst/>
            </a:prstGeom>
            <a:noFill/>
            <a:ln>
              <a:noFill/>
            </a:ln>
          </p:spPr>
        </p:pic>
        <p:sp>
          <p:nvSpPr>
            <p:cNvPr id="5149" name="Google Shape;5149;p314"/>
            <p:cNvSpPr/>
            <p:nvPr/>
          </p:nvSpPr>
          <p:spPr>
            <a:xfrm>
              <a:off x="3498215" y="17779"/>
              <a:ext cx="2545080" cy="6837045"/>
            </a:xfrm>
            <a:custGeom>
              <a:avLst/>
              <a:gdLst/>
              <a:ahLst/>
              <a:cxnLst/>
              <a:rect l="l" t="t" r="r" b="b"/>
              <a:pathLst>
                <a:path w="2545079" h="6837045" extrusionOk="0">
                  <a:moveTo>
                    <a:pt x="1321435" y="2283142"/>
                  </a:moveTo>
                  <a:lnTo>
                    <a:pt x="1271587" y="2291080"/>
                  </a:lnTo>
                  <a:lnTo>
                    <a:pt x="1226185" y="2312352"/>
                  </a:lnTo>
                  <a:lnTo>
                    <a:pt x="1187767" y="2345372"/>
                  </a:lnTo>
                  <a:lnTo>
                    <a:pt x="1159192" y="2388870"/>
                  </a:lnTo>
                  <a:lnTo>
                    <a:pt x="1159192" y="2390140"/>
                  </a:lnTo>
                  <a:lnTo>
                    <a:pt x="819150" y="3658552"/>
                  </a:lnTo>
                  <a:lnTo>
                    <a:pt x="0" y="6835775"/>
                  </a:lnTo>
                  <a:lnTo>
                    <a:pt x="6667" y="6836727"/>
                  </a:lnTo>
                  <a:lnTo>
                    <a:pt x="13335" y="6837045"/>
                  </a:lnTo>
                  <a:lnTo>
                    <a:pt x="26670" y="6837045"/>
                  </a:lnTo>
                  <a:lnTo>
                    <a:pt x="843365" y="3664585"/>
                  </a:lnTo>
                  <a:lnTo>
                    <a:pt x="1183322" y="2397760"/>
                  </a:lnTo>
                  <a:lnTo>
                    <a:pt x="1208087" y="2360295"/>
                  </a:lnTo>
                  <a:lnTo>
                    <a:pt x="1241107" y="2332037"/>
                  </a:lnTo>
                  <a:lnTo>
                    <a:pt x="1279842" y="2314257"/>
                  </a:lnTo>
                  <a:lnTo>
                    <a:pt x="1322705" y="2307590"/>
                  </a:lnTo>
                  <a:lnTo>
                    <a:pt x="1417637" y="2307590"/>
                  </a:lnTo>
                  <a:lnTo>
                    <a:pt x="1372870" y="2289175"/>
                  </a:lnTo>
                  <a:lnTo>
                    <a:pt x="1321435" y="2283142"/>
                  </a:lnTo>
                  <a:close/>
                </a:path>
                <a:path w="2545079" h="6837045" extrusionOk="0">
                  <a:moveTo>
                    <a:pt x="1418272" y="2307590"/>
                  </a:moveTo>
                  <a:lnTo>
                    <a:pt x="1322705" y="2307590"/>
                  </a:lnTo>
                  <a:lnTo>
                    <a:pt x="1366837" y="2313305"/>
                  </a:lnTo>
                  <a:lnTo>
                    <a:pt x="1412557" y="2333942"/>
                  </a:lnTo>
                  <a:lnTo>
                    <a:pt x="1448435" y="2366962"/>
                  </a:lnTo>
                  <a:lnTo>
                    <a:pt x="1472564" y="2408872"/>
                  </a:lnTo>
                  <a:lnTo>
                    <a:pt x="1483042" y="2456497"/>
                  </a:lnTo>
                  <a:lnTo>
                    <a:pt x="1477962" y="2506345"/>
                  </a:lnTo>
                  <a:lnTo>
                    <a:pt x="1220152" y="3457892"/>
                  </a:lnTo>
                  <a:lnTo>
                    <a:pt x="1214120" y="3493135"/>
                  </a:lnTo>
                  <a:lnTo>
                    <a:pt x="1223010" y="3563302"/>
                  </a:lnTo>
                  <a:lnTo>
                    <a:pt x="1258570" y="3626485"/>
                  </a:lnTo>
                  <a:lnTo>
                    <a:pt x="1314767" y="3669982"/>
                  </a:lnTo>
                  <a:lnTo>
                    <a:pt x="1397635" y="3689032"/>
                  </a:lnTo>
                  <a:lnTo>
                    <a:pt x="1444625" y="3682682"/>
                  </a:lnTo>
                  <a:lnTo>
                    <a:pt x="1487805" y="3664585"/>
                  </a:lnTo>
                  <a:lnTo>
                    <a:pt x="1490662" y="3662680"/>
                  </a:lnTo>
                  <a:lnTo>
                    <a:pt x="1403985" y="3662680"/>
                  </a:lnTo>
                  <a:lnTo>
                    <a:pt x="1354137" y="3657282"/>
                  </a:lnTo>
                  <a:lnTo>
                    <a:pt x="1298892" y="3630295"/>
                  </a:lnTo>
                  <a:lnTo>
                    <a:pt x="1259205" y="3583940"/>
                  </a:lnTo>
                  <a:lnTo>
                    <a:pt x="1239202" y="3525837"/>
                  </a:lnTo>
                  <a:lnTo>
                    <a:pt x="1238567" y="3495357"/>
                  </a:lnTo>
                  <a:lnTo>
                    <a:pt x="1243964" y="3463925"/>
                  </a:lnTo>
                  <a:lnTo>
                    <a:pt x="1502092" y="2512695"/>
                  </a:lnTo>
                  <a:lnTo>
                    <a:pt x="1508442" y="2464117"/>
                  </a:lnTo>
                  <a:lnTo>
                    <a:pt x="1502092" y="2417127"/>
                  </a:lnTo>
                  <a:lnTo>
                    <a:pt x="1483995" y="2373947"/>
                  </a:lnTo>
                  <a:lnTo>
                    <a:pt x="1455737" y="2336800"/>
                  </a:lnTo>
                  <a:lnTo>
                    <a:pt x="1418272" y="2307590"/>
                  </a:lnTo>
                  <a:close/>
                </a:path>
                <a:path w="2545079" h="6837045" extrusionOk="0">
                  <a:moveTo>
                    <a:pt x="2545080" y="0"/>
                  </a:moveTo>
                  <a:lnTo>
                    <a:pt x="2518410" y="0"/>
                  </a:lnTo>
                  <a:lnTo>
                    <a:pt x="1939289" y="2100897"/>
                  </a:lnTo>
                  <a:lnTo>
                    <a:pt x="1547495" y="3546157"/>
                  </a:lnTo>
                  <a:lnTo>
                    <a:pt x="1526539" y="3591877"/>
                  </a:lnTo>
                  <a:lnTo>
                    <a:pt x="1493520" y="3627755"/>
                  </a:lnTo>
                  <a:lnTo>
                    <a:pt x="1451610" y="3652202"/>
                  </a:lnTo>
                  <a:lnTo>
                    <a:pt x="1403985" y="3662680"/>
                  </a:lnTo>
                  <a:lnTo>
                    <a:pt x="1490662" y="3662680"/>
                  </a:lnTo>
                  <a:lnTo>
                    <a:pt x="1525270" y="3636327"/>
                  </a:lnTo>
                  <a:lnTo>
                    <a:pt x="1554162" y="3598862"/>
                  </a:lnTo>
                  <a:lnTo>
                    <a:pt x="1572895" y="3553777"/>
                  </a:lnTo>
                  <a:lnTo>
                    <a:pt x="1964689" y="2108517"/>
                  </a:lnTo>
                  <a:lnTo>
                    <a:pt x="2540000" y="16510"/>
                  </a:lnTo>
                  <a:lnTo>
                    <a:pt x="2543810" y="3810"/>
                  </a:lnTo>
                  <a:lnTo>
                    <a:pt x="2545080" y="0"/>
                  </a:lnTo>
                  <a:close/>
                </a:path>
              </a:pathLst>
            </a:custGeom>
            <a:solidFill>
              <a:srgbClr val="FFBA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150" name="Google Shape;5150;p314"/>
            <p:cNvPicPr preferRelativeResize="0"/>
            <p:nvPr/>
          </p:nvPicPr>
          <p:blipFill rotWithShape="1">
            <a:blip r:embed="rId4">
              <a:alphaModFix/>
            </a:blip>
            <a:srcRect/>
            <a:stretch/>
          </p:blipFill>
          <p:spPr>
            <a:xfrm>
              <a:off x="0" y="0"/>
              <a:ext cx="5840729" cy="6858000"/>
            </a:xfrm>
            <a:prstGeom prst="rect">
              <a:avLst/>
            </a:prstGeom>
            <a:noFill/>
            <a:ln>
              <a:noFill/>
            </a:ln>
          </p:spPr>
        </p:pic>
      </p:grpSp>
      <p:sp>
        <p:nvSpPr>
          <p:cNvPr id="5151" name="Google Shape;5151;p314"/>
          <p:cNvSpPr txBox="1">
            <a:spLocks noGrp="1"/>
          </p:cNvSpPr>
          <p:nvPr>
            <p:ph type="title"/>
          </p:nvPr>
        </p:nvSpPr>
        <p:spPr>
          <a:xfrm>
            <a:off x="6678294" y="356234"/>
            <a:ext cx="3549650" cy="39116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solidFill>
                  <a:srgbClr val="FFFFFF"/>
                </a:solidFill>
                <a:latin typeface="Calibri"/>
                <a:ea typeface="Calibri"/>
                <a:cs typeface="Calibri"/>
                <a:sym typeface="Calibri"/>
              </a:rPr>
              <a:t>Περίγραμμα κατάρτισης</a:t>
            </a:r>
            <a:endParaRPr/>
          </a:p>
        </p:txBody>
      </p:sp>
      <p:sp>
        <p:nvSpPr>
          <p:cNvPr id="5152" name="Google Shape;5152;p314"/>
          <p:cNvSpPr txBox="1"/>
          <p:nvPr/>
        </p:nvSpPr>
        <p:spPr>
          <a:xfrm>
            <a:off x="6678294" y="1013777"/>
            <a:ext cx="5296535" cy="3183890"/>
          </a:xfrm>
          <a:prstGeom prst="rect">
            <a:avLst/>
          </a:prstGeom>
          <a:noFill/>
          <a:ln>
            <a:noFill/>
          </a:ln>
        </p:spPr>
        <p:txBody>
          <a:bodyPr spcFirstLastPara="1" wrap="square" lIns="0" tIns="41900" rIns="0" bIns="0" anchor="t" anchorCtr="0">
            <a:spAutoFit/>
          </a:bodyPr>
          <a:lstStyle/>
          <a:p>
            <a:pPr marL="12700" marR="2758440" lvl="0" indent="0" algn="l" rtl="0">
              <a:lnSpc>
                <a:spcPct val="106875"/>
              </a:lnSpc>
              <a:spcBef>
                <a:spcPts val="0"/>
              </a:spcBef>
              <a:spcAft>
                <a:spcPts val="0"/>
              </a:spcAft>
              <a:buNone/>
            </a:pPr>
            <a:r>
              <a:rPr lang="en-US" sz="1600">
                <a:solidFill>
                  <a:srgbClr val="FFBA00"/>
                </a:solidFill>
                <a:latin typeface="Calibri"/>
                <a:ea typeface="Calibri"/>
                <a:cs typeface="Calibri"/>
                <a:sym typeface="Calibri"/>
              </a:rPr>
              <a:t>Εκπαιδευτές, συνεδρίες και  εκτιμώμενες ώρες</a:t>
            </a:r>
            <a:endParaRPr sz="1600">
              <a:solidFill>
                <a:schemeClr val="dk1"/>
              </a:solidFill>
              <a:latin typeface="Calibri"/>
              <a:ea typeface="Calibri"/>
              <a:cs typeface="Calibri"/>
              <a:sym typeface="Calibri"/>
            </a:endParaRPr>
          </a:p>
          <a:p>
            <a:pPr marL="0" marR="0" lvl="0" indent="0" algn="l" rtl="0">
              <a:lnSpc>
                <a:spcPct val="100000"/>
              </a:lnSpc>
              <a:spcBef>
                <a:spcPts val="10"/>
              </a:spcBef>
              <a:spcAft>
                <a:spcPts val="0"/>
              </a:spcAft>
              <a:buNone/>
            </a:pPr>
            <a:endParaRPr sz="2100">
              <a:solidFill>
                <a:schemeClr val="dk1"/>
              </a:solidFill>
              <a:latin typeface="Calibri"/>
              <a:ea typeface="Calibri"/>
              <a:cs typeface="Calibri"/>
              <a:sym typeface="Calibri"/>
            </a:endParaRPr>
          </a:p>
          <a:p>
            <a:pPr marL="55244" marR="0" lvl="0" indent="0" algn="l" rtl="0">
              <a:lnSpc>
                <a:spcPct val="100000"/>
              </a:lnSpc>
              <a:spcBef>
                <a:spcPts val="0"/>
              </a:spcBef>
              <a:spcAft>
                <a:spcPts val="0"/>
              </a:spcAft>
              <a:buNone/>
            </a:pPr>
            <a:r>
              <a:rPr lang="en-US" sz="1300" b="1">
                <a:solidFill>
                  <a:srgbClr val="FFBA00"/>
                </a:solidFill>
                <a:latin typeface="Calibri"/>
                <a:ea typeface="Calibri"/>
                <a:cs typeface="Calibri"/>
                <a:sym typeface="Calibri"/>
              </a:rPr>
              <a:t>Θέμα-1: Απειλές και Ευπάθειες για τον τομέα της ενέργειας</a:t>
            </a:r>
            <a:endParaRPr sz="1300">
              <a:solidFill>
                <a:schemeClr val="dk1"/>
              </a:solidFill>
              <a:latin typeface="Calibri"/>
              <a:ea typeface="Calibri"/>
              <a:cs typeface="Calibri"/>
              <a:sym typeface="Calibri"/>
            </a:endParaRPr>
          </a:p>
          <a:p>
            <a:pPr marL="0" marR="0" lvl="0" indent="0" algn="l" rtl="0">
              <a:lnSpc>
                <a:spcPct val="100000"/>
              </a:lnSpc>
              <a:spcBef>
                <a:spcPts val="45"/>
              </a:spcBef>
              <a:spcAft>
                <a:spcPts val="0"/>
              </a:spcAft>
              <a:buNone/>
            </a:pPr>
            <a:endParaRPr sz="1300">
              <a:solidFill>
                <a:schemeClr val="dk1"/>
              </a:solidFill>
              <a:latin typeface="Calibri"/>
              <a:ea typeface="Calibri"/>
              <a:cs typeface="Calibri"/>
              <a:sym typeface="Calibri"/>
            </a:endParaRPr>
          </a:p>
          <a:p>
            <a:pPr marL="340995" marR="2042160" lvl="0" indent="-285750" algn="l" rtl="0">
              <a:lnSpc>
                <a:spcPct val="116666"/>
              </a:lnSpc>
              <a:spcBef>
                <a:spcPts val="5"/>
              </a:spcBef>
              <a:spcAft>
                <a:spcPts val="0"/>
              </a:spcAft>
              <a:buClr>
                <a:srgbClr val="FFBA00"/>
              </a:buClr>
              <a:buSzPts val="1800"/>
              <a:buFont typeface="Arial"/>
              <a:buChar char="•"/>
            </a:pPr>
            <a:r>
              <a:rPr lang="en-US" sz="1200">
                <a:solidFill>
                  <a:srgbClr val="FFFFFF"/>
                </a:solidFill>
                <a:latin typeface="Calibri"/>
                <a:ea typeface="Calibri"/>
                <a:cs typeface="Calibri"/>
                <a:sym typeface="Calibri"/>
              </a:rPr>
              <a:t>Cristina Alcaraz, Javier Lopez και Artsiom  Yautsiukhim</a:t>
            </a:r>
            <a:endParaRPr sz="1200">
              <a:solidFill>
                <a:schemeClr val="dk1"/>
              </a:solidFill>
              <a:latin typeface="Calibri"/>
              <a:ea typeface="Calibri"/>
              <a:cs typeface="Calibri"/>
              <a:sym typeface="Calibri"/>
            </a:endParaRPr>
          </a:p>
          <a:p>
            <a:pPr marL="0" marR="0" lvl="0" indent="0" algn="l" rtl="0">
              <a:lnSpc>
                <a:spcPct val="100000"/>
              </a:lnSpc>
              <a:spcBef>
                <a:spcPts val="25"/>
              </a:spcBef>
              <a:spcAft>
                <a:spcPts val="0"/>
              </a:spcAft>
              <a:buClr>
                <a:srgbClr val="FFBA00"/>
              </a:buClr>
              <a:buSzPts val="900"/>
              <a:buFont typeface="Arial"/>
              <a:buNone/>
            </a:pPr>
            <a:endParaRPr sz="900">
              <a:solidFill>
                <a:schemeClr val="dk1"/>
              </a:solidFill>
              <a:latin typeface="Calibri"/>
              <a:ea typeface="Calibri"/>
              <a:cs typeface="Calibri"/>
              <a:sym typeface="Calibri"/>
            </a:endParaRPr>
          </a:p>
          <a:p>
            <a:pPr marL="341630" marR="0" lvl="0" indent="-286385" algn="l" rtl="0">
              <a:lnSpc>
                <a:spcPct val="100000"/>
              </a:lnSpc>
              <a:spcBef>
                <a:spcPts val="0"/>
              </a:spcBef>
              <a:spcAft>
                <a:spcPts val="0"/>
              </a:spcAft>
              <a:buClr>
                <a:srgbClr val="FFBA00"/>
              </a:buClr>
              <a:buSzPts val="1800"/>
              <a:buFont typeface="Arial"/>
              <a:buChar char="•"/>
            </a:pPr>
            <a:r>
              <a:rPr lang="en-US" sz="1200">
                <a:solidFill>
                  <a:srgbClr val="FFFFFF"/>
                </a:solidFill>
                <a:latin typeface="Calibri"/>
                <a:ea typeface="Calibri"/>
                <a:cs typeface="Calibri"/>
                <a:sym typeface="Calibri"/>
              </a:rPr>
              <a:t>Συνεδρία: περίπου 1 ώρα</a:t>
            </a:r>
            <a:endParaRPr sz="1200">
              <a:solidFill>
                <a:schemeClr val="dk1"/>
              </a:solidFill>
              <a:latin typeface="Calibri"/>
              <a:ea typeface="Calibri"/>
              <a:cs typeface="Calibri"/>
              <a:sym typeface="Calibri"/>
            </a:endParaRPr>
          </a:p>
          <a:p>
            <a:pPr marL="77470" marR="897889" lvl="0" indent="0" algn="l" rtl="0">
              <a:lnSpc>
                <a:spcPct val="100000"/>
              </a:lnSpc>
              <a:spcBef>
                <a:spcPts val="1345"/>
              </a:spcBef>
              <a:spcAft>
                <a:spcPts val="0"/>
              </a:spcAft>
              <a:buNone/>
            </a:pPr>
            <a:r>
              <a:rPr lang="en-US" sz="1300" b="1">
                <a:solidFill>
                  <a:srgbClr val="FFBA00"/>
                </a:solidFill>
                <a:latin typeface="Calibri"/>
                <a:ea typeface="Calibri"/>
                <a:cs typeface="Calibri"/>
                <a:sym typeface="Calibri"/>
              </a:rPr>
              <a:t>Θέμα-2: Συνήθεις αδυναμίες και επιθέσεις ασφάλειας  σε δίκτυα ελέγχου ενέργειας</a:t>
            </a:r>
            <a:endParaRPr sz="1300">
              <a:solidFill>
                <a:schemeClr val="dk1"/>
              </a:solidFill>
              <a:latin typeface="Calibri"/>
              <a:ea typeface="Calibri"/>
              <a:cs typeface="Calibri"/>
              <a:sym typeface="Calibri"/>
            </a:endParaRPr>
          </a:p>
          <a:p>
            <a:pPr marL="0" marR="0" lvl="0" indent="0" algn="l" rtl="0">
              <a:lnSpc>
                <a:spcPct val="100000"/>
              </a:lnSpc>
              <a:spcBef>
                <a:spcPts val="5"/>
              </a:spcBef>
              <a:spcAft>
                <a:spcPts val="0"/>
              </a:spcAft>
              <a:buNone/>
            </a:pPr>
            <a:endParaRPr sz="1250">
              <a:solidFill>
                <a:schemeClr val="dk1"/>
              </a:solidFill>
              <a:latin typeface="Calibri"/>
              <a:ea typeface="Calibri"/>
              <a:cs typeface="Calibri"/>
              <a:sym typeface="Calibri"/>
            </a:endParaRPr>
          </a:p>
          <a:p>
            <a:pPr marL="363220" marR="0" lvl="0" indent="-285750" algn="l" rtl="0">
              <a:lnSpc>
                <a:spcPct val="100000"/>
              </a:lnSpc>
              <a:spcBef>
                <a:spcPts val="0"/>
              </a:spcBef>
              <a:spcAft>
                <a:spcPts val="0"/>
              </a:spcAft>
              <a:buClr>
                <a:srgbClr val="FFBA00"/>
              </a:buClr>
              <a:buSzPts val="1800"/>
              <a:buFont typeface="Arial"/>
              <a:buChar char="•"/>
            </a:pPr>
            <a:r>
              <a:rPr lang="en-US" sz="1200">
                <a:solidFill>
                  <a:srgbClr val="FFFFFF"/>
                </a:solidFill>
                <a:latin typeface="Calibri"/>
                <a:ea typeface="Calibri"/>
                <a:cs typeface="Calibri"/>
                <a:sym typeface="Calibri"/>
              </a:rPr>
              <a:t>Artsiom Yautsiukhim, Cristina Alcaraz</a:t>
            </a:r>
            <a:endParaRPr sz="1200">
              <a:solidFill>
                <a:schemeClr val="dk1"/>
              </a:solidFill>
              <a:latin typeface="Calibri"/>
              <a:ea typeface="Calibri"/>
              <a:cs typeface="Calibri"/>
              <a:sym typeface="Calibri"/>
            </a:endParaRPr>
          </a:p>
          <a:p>
            <a:pPr marL="363220" marR="0" lvl="0" indent="-285750" algn="l" rtl="0">
              <a:lnSpc>
                <a:spcPct val="100000"/>
              </a:lnSpc>
              <a:spcBef>
                <a:spcPts val="1085"/>
              </a:spcBef>
              <a:spcAft>
                <a:spcPts val="0"/>
              </a:spcAft>
              <a:buClr>
                <a:srgbClr val="FFBA00"/>
              </a:buClr>
              <a:buSzPts val="1800"/>
              <a:buFont typeface="Arial"/>
              <a:buChar char="•"/>
            </a:pPr>
            <a:r>
              <a:rPr lang="en-US" sz="1200">
                <a:solidFill>
                  <a:srgbClr val="FFFFFF"/>
                </a:solidFill>
                <a:latin typeface="Calibri"/>
                <a:ea typeface="Calibri"/>
                <a:cs typeface="Calibri"/>
                <a:sym typeface="Calibri"/>
              </a:rPr>
              <a:t>Συνεδρία: περίπου 1 ώρα, συμπεριλαμβανομένων των δραστηριοτήτων</a:t>
            </a:r>
            <a:endParaRPr sz="1200">
              <a:solidFill>
                <a:schemeClr val="dk1"/>
              </a:solidFill>
              <a:latin typeface="Calibri"/>
              <a:ea typeface="Calibri"/>
              <a:cs typeface="Calibri"/>
              <a:sym typeface="Calibri"/>
            </a:endParaRPr>
          </a:p>
        </p:txBody>
      </p:sp>
      <p:sp>
        <p:nvSpPr>
          <p:cNvPr id="5153" name="Google Shape;5153;p314"/>
          <p:cNvSpPr txBox="1"/>
          <p:nvPr/>
        </p:nvSpPr>
        <p:spPr>
          <a:xfrm>
            <a:off x="106045" y="5032057"/>
            <a:ext cx="2580640" cy="1320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700">
                <a:solidFill>
                  <a:srgbClr val="FFFFFF"/>
                </a:solidFill>
                <a:latin typeface="Calibri"/>
                <a:ea typeface="Calibri"/>
                <a:cs typeface="Calibri"/>
                <a:sym typeface="Calibri"/>
              </a:rPr>
              <a:t>CSP003_S_E: CRISTINA ALCARAZ, ΠΑΡΟΥΣΊΑΣΗ ΤΟΥ ΣΕΜΙΝΑΡΊΟΥ</a:t>
            </a:r>
            <a:endParaRPr sz="700">
              <a:solidFill>
                <a:schemeClr val="dk1"/>
              </a:solidFill>
              <a:latin typeface="Calibri"/>
              <a:ea typeface="Calibri"/>
              <a:cs typeface="Calibri"/>
              <a:sym typeface="Calibri"/>
            </a:endParaRPr>
          </a:p>
        </p:txBody>
      </p:sp>
      <p:pic>
        <p:nvPicPr>
          <p:cNvPr id="5154" name="Google Shape;5154;p314"/>
          <p:cNvPicPr preferRelativeResize="0"/>
          <p:nvPr/>
        </p:nvPicPr>
        <p:blipFill rotWithShape="1">
          <a:blip r:embed="rId5">
            <a:alphaModFix/>
          </a:blip>
          <a:srcRect/>
          <a:stretch/>
        </p:blipFill>
        <p:spPr>
          <a:xfrm>
            <a:off x="7549515" y="4683442"/>
            <a:ext cx="3294062" cy="61214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58"/>
        <p:cNvGrpSpPr/>
        <p:nvPr/>
      </p:nvGrpSpPr>
      <p:grpSpPr>
        <a:xfrm>
          <a:off x="0" y="0"/>
          <a:ext cx="0" cy="0"/>
          <a:chOff x="0" y="0"/>
          <a:chExt cx="0" cy="0"/>
        </a:xfrm>
      </p:grpSpPr>
      <p:sp>
        <p:nvSpPr>
          <p:cNvPr id="5159" name="Google Shape;5159;p315"/>
          <p:cNvSpPr/>
          <p:nvPr/>
        </p:nvSpPr>
        <p:spPr>
          <a:xfrm>
            <a:off x="0" y="0"/>
            <a:ext cx="12192000" cy="6858000"/>
          </a:xfrm>
          <a:custGeom>
            <a:avLst/>
            <a:gdLst/>
            <a:ahLst/>
            <a:cxnLst/>
            <a:rect l="l" t="t" r="r" b="b"/>
            <a:pathLst>
              <a:path w="12192000" h="6858000" extrusionOk="0">
                <a:moveTo>
                  <a:pt x="12192000" y="0"/>
                </a:moveTo>
                <a:lnTo>
                  <a:pt x="0" y="0"/>
                </a:lnTo>
                <a:lnTo>
                  <a:pt x="0" y="6858000"/>
                </a:lnTo>
                <a:lnTo>
                  <a:pt x="12192000" y="6858000"/>
                </a:lnTo>
                <a:lnTo>
                  <a:pt x="1219200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160" name="Google Shape;5160;p315"/>
          <p:cNvGrpSpPr/>
          <p:nvPr/>
        </p:nvGrpSpPr>
        <p:grpSpPr>
          <a:xfrm>
            <a:off x="0" y="0"/>
            <a:ext cx="6043295" cy="6858000"/>
            <a:chOff x="0" y="0"/>
            <a:chExt cx="6043295" cy="6858000"/>
          </a:xfrm>
        </p:grpSpPr>
        <p:pic>
          <p:nvPicPr>
            <p:cNvPr id="5161" name="Google Shape;5161;p315"/>
            <p:cNvPicPr preferRelativeResize="0"/>
            <p:nvPr/>
          </p:nvPicPr>
          <p:blipFill rotWithShape="1">
            <a:blip r:embed="rId3">
              <a:alphaModFix/>
            </a:blip>
            <a:srcRect/>
            <a:stretch/>
          </p:blipFill>
          <p:spPr>
            <a:xfrm>
              <a:off x="4425632" y="5059679"/>
              <a:ext cx="929639" cy="1798320"/>
            </a:xfrm>
            <a:prstGeom prst="rect">
              <a:avLst/>
            </a:prstGeom>
            <a:noFill/>
            <a:ln>
              <a:noFill/>
            </a:ln>
          </p:spPr>
        </p:pic>
        <p:sp>
          <p:nvSpPr>
            <p:cNvPr id="5162" name="Google Shape;5162;p315"/>
            <p:cNvSpPr/>
            <p:nvPr/>
          </p:nvSpPr>
          <p:spPr>
            <a:xfrm>
              <a:off x="2932747" y="0"/>
              <a:ext cx="1818639" cy="6858000"/>
            </a:xfrm>
            <a:custGeom>
              <a:avLst/>
              <a:gdLst/>
              <a:ahLst/>
              <a:cxnLst/>
              <a:rect l="l" t="t" r="r" b="b"/>
              <a:pathLst>
                <a:path w="1818639" h="6858000" extrusionOk="0">
                  <a:moveTo>
                    <a:pt x="1818639" y="0"/>
                  </a:moveTo>
                  <a:lnTo>
                    <a:pt x="0" y="6858000"/>
                  </a:lnTo>
                </a:path>
              </a:pathLst>
            </a:custGeom>
            <a:noFill/>
            <a:ln w="22225" cap="flat" cmpd="sng">
              <a:solidFill>
                <a:srgbClr val="D8791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63" name="Google Shape;5163;p315"/>
            <p:cNvSpPr/>
            <p:nvPr/>
          </p:nvSpPr>
          <p:spPr>
            <a:xfrm>
              <a:off x="3498215" y="17780"/>
              <a:ext cx="2545080" cy="6837045"/>
            </a:xfrm>
            <a:custGeom>
              <a:avLst/>
              <a:gdLst/>
              <a:ahLst/>
              <a:cxnLst/>
              <a:rect l="l" t="t" r="r" b="b"/>
              <a:pathLst>
                <a:path w="2545079" h="6837045" extrusionOk="0">
                  <a:moveTo>
                    <a:pt x="1321435" y="2283142"/>
                  </a:moveTo>
                  <a:lnTo>
                    <a:pt x="1271587" y="2291080"/>
                  </a:lnTo>
                  <a:lnTo>
                    <a:pt x="1226185" y="2312352"/>
                  </a:lnTo>
                  <a:lnTo>
                    <a:pt x="1187767" y="2345372"/>
                  </a:lnTo>
                  <a:lnTo>
                    <a:pt x="1159192" y="2388870"/>
                  </a:lnTo>
                  <a:lnTo>
                    <a:pt x="1159192" y="2390140"/>
                  </a:lnTo>
                  <a:lnTo>
                    <a:pt x="819150" y="3658552"/>
                  </a:lnTo>
                  <a:lnTo>
                    <a:pt x="0" y="6835775"/>
                  </a:lnTo>
                  <a:lnTo>
                    <a:pt x="6667" y="6836727"/>
                  </a:lnTo>
                  <a:lnTo>
                    <a:pt x="13335" y="6837045"/>
                  </a:lnTo>
                  <a:lnTo>
                    <a:pt x="26670" y="6837045"/>
                  </a:lnTo>
                  <a:lnTo>
                    <a:pt x="843365" y="3664585"/>
                  </a:lnTo>
                  <a:lnTo>
                    <a:pt x="1183322" y="2397760"/>
                  </a:lnTo>
                  <a:lnTo>
                    <a:pt x="1208087" y="2360295"/>
                  </a:lnTo>
                  <a:lnTo>
                    <a:pt x="1241107" y="2332037"/>
                  </a:lnTo>
                  <a:lnTo>
                    <a:pt x="1279842" y="2314257"/>
                  </a:lnTo>
                  <a:lnTo>
                    <a:pt x="1322705" y="2307590"/>
                  </a:lnTo>
                  <a:lnTo>
                    <a:pt x="1417637" y="2307590"/>
                  </a:lnTo>
                  <a:lnTo>
                    <a:pt x="1372870" y="2289175"/>
                  </a:lnTo>
                  <a:lnTo>
                    <a:pt x="1321435" y="2283142"/>
                  </a:lnTo>
                  <a:close/>
                </a:path>
                <a:path w="2545079" h="6837045" extrusionOk="0">
                  <a:moveTo>
                    <a:pt x="1418272" y="2307590"/>
                  </a:moveTo>
                  <a:lnTo>
                    <a:pt x="1322705" y="2307590"/>
                  </a:lnTo>
                  <a:lnTo>
                    <a:pt x="1366837" y="2313305"/>
                  </a:lnTo>
                  <a:lnTo>
                    <a:pt x="1412557" y="2333942"/>
                  </a:lnTo>
                  <a:lnTo>
                    <a:pt x="1448435" y="2366962"/>
                  </a:lnTo>
                  <a:lnTo>
                    <a:pt x="1472564" y="2408872"/>
                  </a:lnTo>
                  <a:lnTo>
                    <a:pt x="1483042" y="2456497"/>
                  </a:lnTo>
                  <a:lnTo>
                    <a:pt x="1477962" y="2506345"/>
                  </a:lnTo>
                  <a:lnTo>
                    <a:pt x="1220152" y="3457892"/>
                  </a:lnTo>
                  <a:lnTo>
                    <a:pt x="1214120" y="3493135"/>
                  </a:lnTo>
                  <a:lnTo>
                    <a:pt x="1223010" y="3563302"/>
                  </a:lnTo>
                  <a:lnTo>
                    <a:pt x="1258570" y="3626485"/>
                  </a:lnTo>
                  <a:lnTo>
                    <a:pt x="1314767" y="3669982"/>
                  </a:lnTo>
                  <a:lnTo>
                    <a:pt x="1397635" y="3689032"/>
                  </a:lnTo>
                  <a:lnTo>
                    <a:pt x="1444625" y="3682682"/>
                  </a:lnTo>
                  <a:lnTo>
                    <a:pt x="1487805" y="3664585"/>
                  </a:lnTo>
                  <a:lnTo>
                    <a:pt x="1490662" y="3662680"/>
                  </a:lnTo>
                  <a:lnTo>
                    <a:pt x="1403985" y="3662680"/>
                  </a:lnTo>
                  <a:lnTo>
                    <a:pt x="1354137" y="3657282"/>
                  </a:lnTo>
                  <a:lnTo>
                    <a:pt x="1298892" y="3630295"/>
                  </a:lnTo>
                  <a:lnTo>
                    <a:pt x="1259205" y="3583940"/>
                  </a:lnTo>
                  <a:lnTo>
                    <a:pt x="1239202" y="3525837"/>
                  </a:lnTo>
                  <a:lnTo>
                    <a:pt x="1238567" y="3495357"/>
                  </a:lnTo>
                  <a:lnTo>
                    <a:pt x="1243964" y="3463925"/>
                  </a:lnTo>
                  <a:lnTo>
                    <a:pt x="1502092" y="2512695"/>
                  </a:lnTo>
                  <a:lnTo>
                    <a:pt x="1508442" y="2464117"/>
                  </a:lnTo>
                  <a:lnTo>
                    <a:pt x="1502092" y="2417127"/>
                  </a:lnTo>
                  <a:lnTo>
                    <a:pt x="1483995" y="2373947"/>
                  </a:lnTo>
                  <a:lnTo>
                    <a:pt x="1455737" y="2336800"/>
                  </a:lnTo>
                  <a:lnTo>
                    <a:pt x="1418272" y="2307590"/>
                  </a:lnTo>
                  <a:close/>
                </a:path>
                <a:path w="2545079" h="6837045" extrusionOk="0">
                  <a:moveTo>
                    <a:pt x="2545080" y="0"/>
                  </a:moveTo>
                  <a:lnTo>
                    <a:pt x="2518410" y="0"/>
                  </a:lnTo>
                  <a:lnTo>
                    <a:pt x="1939289" y="2100897"/>
                  </a:lnTo>
                  <a:lnTo>
                    <a:pt x="1547495" y="3546157"/>
                  </a:lnTo>
                  <a:lnTo>
                    <a:pt x="1526539" y="3591877"/>
                  </a:lnTo>
                  <a:lnTo>
                    <a:pt x="1493520" y="3627755"/>
                  </a:lnTo>
                  <a:lnTo>
                    <a:pt x="1451610" y="3652202"/>
                  </a:lnTo>
                  <a:lnTo>
                    <a:pt x="1403985" y="3662680"/>
                  </a:lnTo>
                  <a:lnTo>
                    <a:pt x="1490662" y="3662680"/>
                  </a:lnTo>
                  <a:lnTo>
                    <a:pt x="1525270" y="3636327"/>
                  </a:lnTo>
                  <a:lnTo>
                    <a:pt x="1554162" y="3598862"/>
                  </a:lnTo>
                  <a:lnTo>
                    <a:pt x="1572895" y="3553777"/>
                  </a:lnTo>
                  <a:lnTo>
                    <a:pt x="1964689" y="2108517"/>
                  </a:lnTo>
                  <a:lnTo>
                    <a:pt x="2540000" y="16510"/>
                  </a:lnTo>
                  <a:lnTo>
                    <a:pt x="2543810" y="3810"/>
                  </a:lnTo>
                  <a:lnTo>
                    <a:pt x="2545080" y="0"/>
                  </a:lnTo>
                  <a:close/>
                </a:path>
              </a:pathLst>
            </a:custGeom>
            <a:solidFill>
              <a:srgbClr val="FFBA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164" name="Google Shape;5164;p315"/>
            <p:cNvPicPr preferRelativeResize="0"/>
            <p:nvPr/>
          </p:nvPicPr>
          <p:blipFill rotWithShape="1">
            <a:blip r:embed="rId4">
              <a:alphaModFix/>
            </a:blip>
            <a:srcRect/>
            <a:stretch/>
          </p:blipFill>
          <p:spPr>
            <a:xfrm>
              <a:off x="0" y="0"/>
              <a:ext cx="5840729" cy="6858000"/>
            </a:xfrm>
            <a:prstGeom prst="rect">
              <a:avLst/>
            </a:prstGeom>
            <a:noFill/>
            <a:ln>
              <a:noFill/>
            </a:ln>
          </p:spPr>
        </p:pic>
      </p:grpSp>
      <p:sp>
        <p:nvSpPr>
          <p:cNvPr id="5165" name="Google Shape;5165;p315"/>
          <p:cNvSpPr txBox="1">
            <a:spLocks noGrp="1"/>
          </p:cNvSpPr>
          <p:nvPr>
            <p:ph type="title"/>
          </p:nvPr>
        </p:nvSpPr>
        <p:spPr>
          <a:xfrm>
            <a:off x="6694169" y="771524"/>
            <a:ext cx="5086350" cy="881332"/>
          </a:xfrm>
          <a:prstGeom prst="rect">
            <a:avLst/>
          </a:prstGeom>
          <a:noFill/>
          <a:ln>
            <a:noFill/>
          </a:ln>
        </p:spPr>
        <p:txBody>
          <a:bodyPr spcFirstLastPara="1" wrap="square" lIns="0" tIns="12700" rIns="0" bIns="0" anchor="t" anchorCtr="0">
            <a:spAutoFit/>
          </a:bodyPr>
          <a:lstStyle/>
          <a:p>
            <a:pPr marL="12700" marR="256540" lvl="0" indent="307340" algn="l" rtl="0">
              <a:lnSpc>
                <a:spcPct val="140700"/>
              </a:lnSpc>
              <a:spcBef>
                <a:spcPts val="0"/>
              </a:spcBef>
              <a:spcAft>
                <a:spcPts val="0"/>
              </a:spcAft>
              <a:buNone/>
            </a:pPr>
            <a:r>
              <a:rPr lang="en-US" sz="2100">
                <a:solidFill>
                  <a:srgbClr val="FFFFFF"/>
                </a:solidFill>
                <a:latin typeface="Calibri"/>
                <a:ea typeface="Calibri"/>
                <a:cs typeface="Calibri"/>
                <a:sym typeface="Calibri"/>
              </a:rPr>
              <a:t>Θέμα</a:t>
            </a:r>
            <a:r>
              <a:rPr lang="en-US" sz="2100">
                <a:solidFill>
                  <a:srgbClr val="FFFFFF"/>
                </a:solidFill>
              </a:rPr>
              <a:t>-1: </a:t>
            </a:r>
            <a:r>
              <a:rPr lang="en-US" sz="2100">
                <a:solidFill>
                  <a:srgbClr val="FFFFFF"/>
                </a:solidFill>
                <a:latin typeface="Calibri"/>
                <a:ea typeface="Calibri"/>
                <a:cs typeface="Calibri"/>
                <a:sym typeface="Calibri"/>
              </a:rPr>
              <a:t>Απειλές και Ευπάθειες για τον τομέα της ενέργειας</a:t>
            </a:r>
            <a:endParaRPr sz="2100">
              <a:latin typeface="Calibri"/>
              <a:ea typeface="Calibri"/>
              <a:cs typeface="Calibri"/>
              <a:sym typeface="Calibri"/>
            </a:endParaRPr>
          </a:p>
        </p:txBody>
      </p:sp>
      <p:sp>
        <p:nvSpPr>
          <p:cNvPr id="5166" name="Google Shape;5166;p315"/>
          <p:cNvSpPr txBox="1"/>
          <p:nvPr/>
        </p:nvSpPr>
        <p:spPr>
          <a:xfrm>
            <a:off x="6684009" y="3275647"/>
            <a:ext cx="4947285" cy="266573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600">
                <a:solidFill>
                  <a:srgbClr val="FFBA00"/>
                </a:solidFill>
                <a:latin typeface="Calibri"/>
                <a:ea typeface="Calibri"/>
                <a:cs typeface="Calibri"/>
                <a:sym typeface="Calibri"/>
              </a:rPr>
              <a:t>Θα καλύψουμε αυτές τις δεξιότητες</a:t>
            </a:r>
            <a:endParaRPr sz="1600">
              <a:solidFill>
                <a:schemeClr val="dk1"/>
              </a:solidFill>
              <a:latin typeface="Calibri"/>
              <a:ea typeface="Calibri"/>
              <a:cs typeface="Calibri"/>
              <a:sym typeface="Calibri"/>
            </a:endParaRPr>
          </a:p>
          <a:p>
            <a:pPr marL="0" marR="0" lvl="0" indent="0" algn="l" rtl="0">
              <a:lnSpc>
                <a:spcPct val="100000"/>
              </a:lnSpc>
              <a:spcBef>
                <a:spcPts val="40"/>
              </a:spcBef>
              <a:spcAft>
                <a:spcPts val="0"/>
              </a:spcAft>
              <a:buNone/>
            </a:pPr>
            <a:endParaRPr sz="1450">
              <a:solidFill>
                <a:schemeClr val="dk1"/>
              </a:solidFill>
              <a:latin typeface="Calibri"/>
              <a:ea typeface="Calibri"/>
              <a:cs typeface="Calibri"/>
              <a:sym typeface="Calibri"/>
            </a:endParaRPr>
          </a:p>
          <a:p>
            <a:pPr marL="287020" marR="5080" lvl="0" indent="-274320" algn="l" rtl="0">
              <a:lnSpc>
                <a:spcPct val="96000"/>
              </a:lnSpc>
              <a:spcBef>
                <a:spcPts val="0"/>
              </a:spcBef>
              <a:spcAft>
                <a:spcPts val="0"/>
              </a:spcAft>
              <a:buClr>
                <a:srgbClr val="FFBA00"/>
              </a:buClr>
              <a:buSzPts val="2700"/>
              <a:buFont typeface="Courier New"/>
              <a:buChar char="o"/>
            </a:pPr>
            <a:r>
              <a:rPr lang="en-US" sz="1800">
                <a:solidFill>
                  <a:schemeClr val="dk1"/>
                </a:solidFill>
                <a:latin typeface="Calibri"/>
                <a:ea typeface="Calibri"/>
                <a:cs typeface="Calibri"/>
                <a:sym typeface="Calibri"/>
              </a:rPr>
              <a:t>	</a:t>
            </a:r>
            <a:r>
              <a:rPr lang="en-US" sz="1200">
                <a:solidFill>
                  <a:srgbClr val="FFFFFF"/>
                </a:solidFill>
                <a:latin typeface="Calibri"/>
                <a:ea typeface="Calibri"/>
                <a:cs typeface="Calibri"/>
                <a:sym typeface="Calibri"/>
              </a:rPr>
              <a:t>Ευπάθειες για τον ενεργειακό τομέα, με λεπτομερή περιγραφή  των διαφόρων απειλών για την ασφάλεια στον κυβερνοχώρο  που προκαλούνται από εσωτερικούς και εξωτερικούς  επιτιθέμενους, XML (Extensible Markup Language - δομημένη  μορφή ανταλλαγής δεδομένωνn) καθώς και από τυχαίες και  περιστασιακές απειλές.</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FFBA00"/>
              </a:buClr>
              <a:buSzPts val="1200"/>
              <a:buFont typeface="Courier New"/>
              <a:buNone/>
            </a:pPr>
            <a:endParaRPr sz="1200">
              <a:solidFill>
                <a:schemeClr val="dk1"/>
              </a:solidFill>
              <a:latin typeface="Calibri"/>
              <a:ea typeface="Calibri"/>
              <a:cs typeface="Calibri"/>
              <a:sym typeface="Calibri"/>
            </a:endParaRPr>
          </a:p>
          <a:p>
            <a:pPr marL="0" marR="0" lvl="0" indent="0" algn="l" rtl="0">
              <a:lnSpc>
                <a:spcPct val="100000"/>
              </a:lnSpc>
              <a:spcBef>
                <a:spcPts val="25"/>
              </a:spcBef>
              <a:spcAft>
                <a:spcPts val="0"/>
              </a:spcAft>
              <a:buClr>
                <a:srgbClr val="FFBA00"/>
              </a:buClr>
              <a:buSzPts val="1500"/>
              <a:buFont typeface="Courier New"/>
              <a:buNone/>
            </a:pPr>
            <a:endParaRPr sz="1500">
              <a:solidFill>
                <a:schemeClr val="dk1"/>
              </a:solidFill>
              <a:latin typeface="Calibri"/>
              <a:ea typeface="Calibri"/>
              <a:cs typeface="Calibri"/>
              <a:sym typeface="Calibri"/>
            </a:endParaRPr>
          </a:p>
          <a:p>
            <a:pPr marL="287020" marR="248284" lvl="0" indent="-274320" algn="l" rtl="0">
              <a:lnSpc>
                <a:spcPct val="94500"/>
              </a:lnSpc>
              <a:spcBef>
                <a:spcPts val="5"/>
              </a:spcBef>
              <a:spcAft>
                <a:spcPts val="0"/>
              </a:spcAft>
              <a:buClr>
                <a:srgbClr val="FFBA00"/>
              </a:buClr>
              <a:buSzPts val="1800"/>
              <a:buFont typeface="Courier New"/>
              <a:buChar char="o"/>
            </a:pPr>
            <a:r>
              <a:rPr lang="en-US" sz="1200">
                <a:solidFill>
                  <a:srgbClr val="FFFFFF"/>
                </a:solidFill>
                <a:latin typeface="Calibri"/>
                <a:ea typeface="Calibri"/>
                <a:cs typeface="Calibri"/>
                <a:sym typeface="Calibri"/>
              </a:rPr>
              <a:t>Συσκευές ασφαλείας για τον ενεργειακό τομέα, λαμβάνοντας  υπόψη ορισμένα παραδείγματα που παρέχονται από το ISO  27002</a:t>
            </a:r>
            <a:endParaRPr sz="12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70"/>
        <p:cNvGrpSpPr/>
        <p:nvPr/>
      </p:nvGrpSpPr>
      <p:grpSpPr>
        <a:xfrm>
          <a:off x="0" y="0"/>
          <a:ext cx="0" cy="0"/>
          <a:chOff x="0" y="0"/>
          <a:chExt cx="0" cy="0"/>
        </a:xfrm>
      </p:grpSpPr>
      <p:sp>
        <p:nvSpPr>
          <p:cNvPr id="5171" name="Google Shape;5171;p316"/>
          <p:cNvSpPr/>
          <p:nvPr/>
        </p:nvSpPr>
        <p:spPr>
          <a:xfrm>
            <a:off x="0" y="0"/>
            <a:ext cx="12192000" cy="6858000"/>
          </a:xfrm>
          <a:custGeom>
            <a:avLst/>
            <a:gdLst/>
            <a:ahLst/>
            <a:cxnLst/>
            <a:rect l="l" t="t" r="r" b="b"/>
            <a:pathLst>
              <a:path w="12192000" h="6858000" extrusionOk="0">
                <a:moveTo>
                  <a:pt x="12192000" y="0"/>
                </a:moveTo>
                <a:lnTo>
                  <a:pt x="0" y="0"/>
                </a:lnTo>
                <a:lnTo>
                  <a:pt x="0" y="6858000"/>
                </a:lnTo>
                <a:lnTo>
                  <a:pt x="12192000" y="6858000"/>
                </a:lnTo>
                <a:lnTo>
                  <a:pt x="1219200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172" name="Google Shape;5172;p316"/>
          <p:cNvGrpSpPr/>
          <p:nvPr/>
        </p:nvGrpSpPr>
        <p:grpSpPr>
          <a:xfrm>
            <a:off x="0" y="0"/>
            <a:ext cx="6043295" cy="6858000"/>
            <a:chOff x="0" y="0"/>
            <a:chExt cx="6043295" cy="6858000"/>
          </a:xfrm>
        </p:grpSpPr>
        <p:pic>
          <p:nvPicPr>
            <p:cNvPr id="5173" name="Google Shape;5173;p316"/>
            <p:cNvPicPr preferRelativeResize="0"/>
            <p:nvPr/>
          </p:nvPicPr>
          <p:blipFill rotWithShape="1">
            <a:blip r:embed="rId3">
              <a:alphaModFix/>
            </a:blip>
            <a:srcRect/>
            <a:stretch/>
          </p:blipFill>
          <p:spPr>
            <a:xfrm>
              <a:off x="4425632" y="5059679"/>
              <a:ext cx="929639" cy="1798320"/>
            </a:xfrm>
            <a:prstGeom prst="rect">
              <a:avLst/>
            </a:prstGeom>
            <a:noFill/>
            <a:ln>
              <a:noFill/>
            </a:ln>
          </p:spPr>
        </p:pic>
        <p:sp>
          <p:nvSpPr>
            <p:cNvPr id="5174" name="Google Shape;5174;p316"/>
            <p:cNvSpPr/>
            <p:nvPr/>
          </p:nvSpPr>
          <p:spPr>
            <a:xfrm>
              <a:off x="2932747" y="0"/>
              <a:ext cx="1818639" cy="6858000"/>
            </a:xfrm>
            <a:custGeom>
              <a:avLst/>
              <a:gdLst/>
              <a:ahLst/>
              <a:cxnLst/>
              <a:rect l="l" t="t" r="r" b="b"/>
              <a:pathLst>
                <a:path w="1818639" h="6858000" extrusionOk="0">
                  <a:moveTo>
                    <a:pt x="1818639" y="0"/>
                  </a:moveTo>
                  <a:lnTo>
                    <a:pt x="0" y="6858000"/>
                  </a:lnTo>
                </a:path>
              </a:pathLst>
            </a:custGeom>
            <a:noFill/>
            <a:ln w="22225" cap="flat" cmpd="sng">
              <a:solidFill>
                <a:srgbClr val="D8791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75" name="Google Shape;5175;p316"/>
            <p:cNvSpPr/>
            <p:nvPr/>
          </p:nvSpPr>
          <p:spPr>
            <a:xfrm>
              <a:off x="3498215" y="17780"/>
              <a:ext cx="2545080" cy="6837045"/>
            </a:xfrm>
            <a:custGeom>
              <a:avLst/>
              <a:gdLst/>
              <a:ahLst/>
              <a:cxnLst/>
              <a:rect l="l" t="t" r="r" b="b"/>
              <a:pathLst>
                <a:path w="2545079" h="6837045" extrusionOk="0">
                  <a:moveTo>
                    <a:pt x="1321435" y="2283142"/>
                  </a:moveTo>
                  <a:lnTo>
                    <a:pt x="1271587" y="2291080"/>
                  </a:lnTo>
                  <a:lnTo>
                    <a:pt x="1226185" y="2312352"/>
                  </a:lnTo>
                  <a:lnTo>
                    <a:pt x="1187767" y="2345372"/>
                  </a:lnTo>
                  <a:lnTo>
                    <a:pt x="1159192" y="2388870"/>
                  </a:lnTo>
                  <a:lnTo>
                    <a:pt x="1159192" y="2390140"/>
                  </a:lnTo>
                  <a:lnTo>
                    <a:pt x="819150" y="3658552"/>
                  </a:lnTo>
                  <a:lnTo>
                    <a:pt x="0" y="6835775"/>
                  </a:lnTo>
                  <a:lnTo>
                    <a:pt x="6667" y="6836727"/>
                  </a:lnTo>
                  <a:lnTo>
                    <a:pt x="13335" y="6837045"/>
                  </a:lnTo>
                  <a:lnTo>
                    <a:pt x="26670" y="6837045"/>
                  </a:lnTo>
                  <a:lnTo>
                    <a:pt x="843365" y="3664585"/>
                  </a:lnTo>
                  <a:lnTo>
                    <a:pt x="1183322" y="2397760"/>
                  </a:lnTo>
                  <a:lnTo>
                    <a:pt x="1208087" y="2360295"/>
                  </a:lnTo>
                  <a:lnTo>
                    <a:pt x="1241107" y="2332037"/>
                  </a:lnTo>
                  <a:lnTo>
                    <a:pt x="1279842" y="2314257"/>
                  </a:lnTo>
                  <a:lnTo>
                    <a:pt x="1322705" y="2307590"/>
                  </a:lnTo>
                  <a:lnTo>
                    <a:pt x="1417637" y="2307590"/>
                  </a:lnTo>
                  <a:lnTo>
                    <a:pt x="1372870" y="2289175"/>
                  </a:lnTo>
                  <a:lnTo>
                    <a:pt x="1321435" y="2283142"/>
                  </a:lnTo>
                  <a:close/>
                </a:path>
                <a:path w="2545079" h="6837045" extrusionOk="0">
                  <a:moveTo>
                    <a:pt x="1418272" y="2307590"/>
                  </a:moveTo>
                  <a:lnTo>
                    <a:pt x="1322705" y="2307590"/>
                  </a:lnTo>
                  <a:lnTo>
                    <a:pt x="1366837" y="2313305"/>
                  </a:lnTo>
                  <a:lnTo>
                    <a:pt x="1412557" y="2333942"/>
                  </a:lnTo>
                  <a:lnTo>
                    <a:pt x="1448435" y="2366962"/>
                  </a:lnTo>
                  <a:lnTo>
                    <a:pt x="1472564" y="2408872"/>
                  </a:lnTo>
                  <a:lnTo>
                    <a:pt x="1483042" y="2456497"/>
                  </a:lnTo>
                  <a:lnTo>
                    <a:pt x="1477962" y="2506345"/>
                  </a:lnTo>
                  <a:lnTo>
                    <a:pt x="1220152" y="3457892"/>
                  </a:lnTo>
                  <a:lnTo>
                    <a:pt x="1214120" y="3493135"/>
                  </a:lnTo>
                  <a:lnTo>
                    <a:pt x="1223010" y="3563302"/>
                  </a:lnTo>
                  <a:lnTo>
                    <a:pt x="1258570" y="3626485"/>
                  </a:lnTo>
                  <a:lnTo>
                    <a:pt x="1314767" y="3669982"/>
                  </a:lnTo>
                  <a:lnTo>
                    <a:pt x="1397635" y="3689032"/>
                  </a:lnTo>
                  <a:lnTo>
                    <a:pt x="1444625" y="3682682"/>
                  </a:lnTo>
                  <a:lnTo>
                    <a:pt x="1487805" y="3664585"/>
                  </a:lnTo>
                  <a:lnTo>
                    <a:pt x="1490662" y="3662680"/>
                  </a:lnTo>
                  <a:lnTo>
                    <a:pt x="1403985" y="3662680"/>
                  </a:lnTo>
                  <a:lnTo>
                    <a:pt x="1354137" y="3657282"/>
                  </a:lnTo>
                  <a:lnTo>
                    <a:pt x="1298892" y="3630295"/>
                  </a:lnTo>
                  <a:lnTo>
                    <a:pt x="1259205" y="3583940"/>
                  </a:lnTo>
                  <a:lnTo>
                    <a:pt x="1239202" y="3525837"/>
                  </a:lnTo>
                  <a:lnTo>
                    <a:pt x="1238567" y="3495357"/>
                  </a:lnTo>
                  <a:lnTo>
                    <a:pt x="1243964" y="3463925"/>
                  </a:lnTo>
                  <a:lnTo>
                    <a:pt x="1502092" y="2512695"/>
                  </a:lnTo>
                  <a:lnTo>
                    <a:pt x="1508442" y="2464117"/>
                  </a:lnTo>
                  <a:lnTo>
                    <a:pt x="1502092" y="2417127"/>
                  </a:lnTo>
                  <a:lnTo>
                    <a:pt x="1483995" y="2373947"/>
                  </a:lnTo>
                  <a:lnTo>
                    <a:pt x="1455737" y="2336800"/>
                  </a:lnTo>
                  <a:lnTo>
                    <a:pt x="1418272" y="2307590"/>
                  </a:lnTo>
                  <a:close/>
                </a:path>
                <a:path w="2545079" h="6837045" extrusionOk="0">
                  <a:moveTo>
                    <a:pt x="2545080" y="0"/>
                  </a:moveTo>
                  <a:lnTo>
                    <a:pt x="2518410" y="0"/>
                  </a:lnTo>
                  <a:lnTo>
                    <a:pt x="1939289" y="2100897"/>
                  </a:lnTo>
                  <a:lnTo>
                    <a:pt x="1547495" y="3546157"/>
                  </a:lnTo>
                  <a:lnTo>
                    <a:pt x="1526539" y="3591877"/>
                  </a:lnTo>
                  <a:lnTo>
                    <a:pt x="1493520" y="3627755"/>
                  </a:lnTo>
                  <a:lnTo>
                    <a:pt x="1451610" y="3652202"/>
                  </a:lnTo>
                  <a:lnTo>
                    <a:pt x="1403985" y="3662680"/>
                  </a:lnTo>
                  <a:lnTo>
                    <a:pt x="1490662" y="3662680"/>
                  </a:lnTo>
                  <a:lnTo>
                    <a:pt x="1525270" y="3636327"/>
                  </a:lnTo>
                  <a:lnTo>
                    <a:pt x="1554162" y="3598862"/>
                  </a:lnTo>
                  <a:lnTo>
                    <a:pt x="1572895" y="3553777"/>
                  </a:lnTo>
                  <a:lnTo>
                    <a:pt x="1964689" y="2108517"/>
                  </a:lnTo>
                  <a:lnTo>
                    <a:pt x="2540000" y="16510"/>
                  </a:lnTo>
                  <a:lnTo>
                    <a:pt x="2543810" y="3810"/>
                  </a:lnTo>
                  <a:lnTo>
                    <a:pt x="2545080" y="0"/>
                  </a:lnTo>
                  <a:close/>
                </a:path>
              </a:pathLst>
            </a:custGeom>
            <a:solidFill>
              <a:srgbClr val="FFBA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176" name="Google Shape;5176;p316"/>
            <p:cNvPicPr preferRelativeResize="0"/>
            <p:nvPr/>
          </p:nvPicPr>
          <p:blipFill rotWithShape="1">
            <a:blip r:embed="rId4">
              <a:alphaModFix/>
            </a:blip>
            <a:srcRect/>
            <a:stretch/>
          </p:blipFill>
          <p:spPr>
            <a:xfrm>
              <a:off x="0" y="0"/>
              <a:ext cx="5840729" cy="6858000"/>
            </a:xfrm>
            <a:prstGeom prst="rect">
              <a:avLst/>
            </a:prstGeom>
            <a:noFill/>
            <a:ln>
              <a:noFill/>
            </a:ln>
          </p:spPr>
        </p:pic>
      </p:grpSp>
      <p:sp>
        <p:nvSpPr>
          <p:cNvPr id="5177" name="Google Shape;5177;p316"/>
          <p:cNvSpPr txBox="1">
            <a:spLocks noGrp="1"/>
          </p:cNvSpPr>
          <p:nvPr>
            <p:ph type="title"/>
          </p:nvPr>
        </p:nvSpPr>
        <p:spPr>
          <a:xfrm>
            <a:off x="6435407" y="1562534"/>
            <a:ext cx="5364480" cy="458459"/>
          </a:xfrm>
          <a:prstGeom prst="rect">
            <a:avLst/>
          </a:prstGeom>
          <a:noFill/>
          <a:ln>
            <a:noFill/>
          </a:ln>
        </p:spPr>
        <p:txBody>
          <a:bodyPr spcFirstLastPara="1" wrap="square" lIns="0" tIns="141600" rIns="0" bIns="0" anchor="t" anchorCtr="0">
            <a:spAutoFit/>
          </a:bodyPr>
          <a:lstStyle/>
          <a:p>
            <a:pPr marL="320675" lvl="0" indent="0" algn="l" rtl="0">
              <a:lnSpc>
                <a:spcPct val="100000"/>
              </a:lnSpc>
              <a:spcBef>
                <a:spcPts val="0"/>
              </a:spcBef>
              <a:spcAft>
                <a:spcPts val="0"/>
              </a:spcAft>
              <a:buNone/>
            </a:pPr>
            <a:r>
              <a:rPr lang="en-US" sz="2050">
                <a:solidFill>
                  <a:srgbClr val="FFFFFF"/>
                </a:solidFill>
                <a:latin typeface="Calibri"/>
                <a:ea typeface="Calibri"/>
                <a:cs typeface="Calibri"/>
                <a:sym typeface="Calibri"/>
              </a:rPr>
              <a:t>Θέμα</a:t>
            </a:r>
            <a:r>
              <a:rPr lang="en-US" sz="2050">
                <a:solidFill>
                  <a:srgbClr val="FFFFFF"/>
                </a:solidFill>
              </a:rPr>
              <a:t>-2: </a:t>
            </a:r>
            <a:r>
              <a:rPr lang="en-US" sz="2050">
                <a:solidFill>
                  <a:srgbClr val="FFFFFF"/>
                </a:solidFill>
                <a:latin typeface="Calibri"/>
                <a:ea typeface="Calibri"/>
                <a:cs typeface="Calibri"/>
                <a:sym typeface="Calibri"/>
              </a:rPr>
              <a:t>Αξιολόγηση κινδύνου</a:t>
            </a:r>
            <a:endParaRPr sz="2050">
              <a:latin typeface="Calibri"/>
              <a:ea typeface="Calibri"/>
              <a:cs typeface="Calibri"/>
              <a:sym typeface="Calibri"/>
            </a:endParaRPr>
          </a:p>
        </p:txBody>
      </p:sp>
      <p:sp>
        <p:nvSpPr>
          <p:cNvPr id="5178" name="Google Shape;5178;p316"/>
          <p:cNvSpPr txBox="1"/>
          <p:nvPr/>
        </p:nvSpPr>
        <p:spPr>
          <a:xfrm>
            <a:off x="6684009" y="2174240"/>
            <a:ext cx="4429760" cy="1671320"/>
          </a:xfrm>
          <a:prstGeom prst="rect">
            <a:avLst/>
          </a:prstGeom>
          <a:noFill/>
          <a:ln>
            <a:noFill/>
          </a:ln>
        </p:spPr>
        <p:txBody>
          <a:bodyPr spcFirstLastPara="1" wrap="square" lIns="0" tIns="36175" rIns="0" bIns="0" anchor="t" anchorCtr="0">
            <a:spAutoFit/>
          </a:bodyPr>
          <a:lstStyle/>
          <a:p>
            <a:pPr marL="22860" marR="5080" lvl="0" indent="0" algn="l" rtl="0">
              <a:lnSpc>
                <a:spcPct val="113658"/>
              </a:lnSpc>
              <a:spcBef>
                <a:spcPts val="0"/>
              </a:spcBef>
              <a:spcAft>
                <a:spcPts val="0"/>
              </a:spcAft>
              <a:buNone/>
            </a:pPr>
            <a:r>
              <a:rPr lang="en-US" sz="2050">
                <a:solidFill>
                  <a:srgbClr val="FFFFFF"/>
                </a:solidFill>
                <a:latin typeface="Calibri"/>
                <a:ea typeface="Calibri"/>
                <a:cs typeface="Calibri"/>
                <a:sym typeface="Calibri"/>
              </a:rPr>
              <a:t>και Διαδικασίες και Μεθοδολογίες  Διαχείρισης για</a:t>
            </a:r>
            <a:endParaRPr sz="2050">
              <a:solidFill>
                <a:schemeClr val="dk1"/>
              </a:solidFill>
              <a:latin typeface="Calibri"/>
              <a:ea typeface="Calibri"/>
              <a:cs typeface="Calibri"/>
              <a:sym typeface="Calibri"/>
            </a:endParaRPr>
          </a:p>
          <a:p>
            <a:pPr marL="22860" marR="0" lvl="0" indent="0" algn="l" rtl="0">
              <a:lnSpc>
                <a:spcPct val="100000"/>
              </a:lnSpc>
              <a:spcBef>
                <a:spcPts val="750"/>
              </a:spcBef>
              <a:spcAft>
                <a:spcPts val="0"/>
              </a:spcAft>
              <a:buNone/>
            </a:pPr>
            <a:r>
              <a:rPr lang="en-US" sz="2050">
                <a:solidFill>
                  <a:srgbClr val="FFFFFF"/>
                </a:solidFill>
                <a:latin typeface="Calibri"/>
                <a:ea typeface="Calibri"/>
                <a:cs typeface="Calibri"/>
                <a:sym typeface="Calibri"/>
              </a:rPr>
              <a:t>Τομέας Ενέργειας</a:t>
            </a:r>
            <a:endParaRPr sz="2050">
              <a:solidFill>
                <a:schemeClr val="dk1"/>
              </a:solidFill>
              <a:latin typeface="Calibri"/>
              <a:ea typeface="Calibri"/>
              <a:cs typeface="Calibri"/>
              <a:sym typeface="Calibri"/>
            </a:endParaRPr>
          </a:p>
          <a:p>
            <a:pPr marL="0" marR="0" lvl="0" indent="0" algn="l" rtl="0">
              <a:lnSpc>
                <a:spcPct val="100000"/>
              </a:lnSpc>
              <a:spcBef>
                <a:spcPts val="50"/>
              </a:spcBef>
              <a:spcAft>
                <a:spcPts val="0"/>
              </a:spcAft>
              <a:buNone/>
            </a:pPr>
            <a:endParaRPr sz="240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None/>
            </a:pPr>
            <a:r>
              <a:rPr lang="en-US" sz="1600">
                <a:solidFill>
                  <a:srgbClr val="FFBA00"/>
                </a:solidFill>
                <a:latin typeface="Calibri"/>
                <a:ea typeface="Calibri"/>
                <a:cs typeface="Calibri"/>
                <a:sym typeface="Calibri"/>
              </a:rPr>
              <a:t>Θα καλύψουμε αυτές τις δεξιότητες</a:t>
            </a:r>
            <a:endParaRPr sz="1600">
              <a:solidFill>
                <a:schemeClr val="dk1"/>
              </a:solidFill>
              <a:latin typeface="Calibri"/>
              <a:ea typeface="Calibri"/>
              <a:cs typeface="Calibri"/>
              <a:sym typeface="Calibri"/>
            </a:endParaRPr>
          </a:p>
        </p:txBody>
      </p:sp>
      <p:sp>
        <p:nvSpPr>
          <p:cNvPr id="5179" name="Google Shape;5179;p316"/>
          <p:cNvSpPr txBox="1"/>
          <p:nvPr/>
        </p:nvSpPr>
        <p:spPr>
          <a:xfrm>
            <a:off x="6684009" y="4041986"/>
            <a:ext cx="5176520" cy="1290955"/>
          </a:xfrm>
          <a:prstGeom prst="rect">
            <a:avLst/>
          </a:prstGeom>
          <a:noFill/>
          <a:ln>
            <a:noFill/>
          </a:ln>
        </p:spPr>
        <p:txBody>
          <a:bodyPr spcFirstLastPara="1" wrap="square" lIns="0" tIns="0" rIns="0" bIns="0" anchor="t" anchorCtr="0">
            <a:spAutoFit/>
          </a:bodyPr>
          <a:lstStyle/>
          <a:p>
            <a:pPr marL="286385" marR="0" lvl="0" indent="-273685" algn="l" rtl="0">
              <a:lnSpc>
                <a:spcPct val="152083"/>
              </a:lnSpc>
              <a:spcBef>
                <a:spcPts val="0"/>
              </a:spcBef>
              <a:spcAft>
                <a:spcPts val="0"/>
              </a:spcAft>
              <a:buClr>
                <a:srgbClr val="FFBA00"/>
              </a:buClr>
              <a:buSzPts val="1800"/>
              <a:buFont typeface="Courier New"/>
              <a:buChar char="o"/>
            </a:pPr>
            <a:r>
              <a:rPr lang="en-US" sz="1200">
                <a:solidFill>
                  <a:srgbClr val="FFFFFF"/>
                </a:solidFill>
                <a:latin typeface="Calibri"/>
                <a:ea typeface="Calibri"/>
                <a:cs typeface="Calibri"/>
                <a:sym typeface="Calibri"/>
              </a:rPr>
              <a:t>Αξιολόγηση κινδύνου, σχετικοί και διαδικασία</a:t>
            </a:r>
            <a:endParaRPr sz="1200">
              <a:solidFill>
                <a:schemeClr val="dk1"/>
              </a:solidFill>
              <a:latin typeface="Calibri"/>
              <a:ea typeface="Calibri"/>
              <a:cs typeface="Calibri"/>
              <a:sym typeface="Calibri"/>
            </a:endParaRPr>
          </a:p>
          <a:p>
            <a:pPr marL="287020" marR="992505" lvl="0" indent="-274320" algn="l" rtl="0">
              <a:lnSpc>
                <a:spcPct val="87300"/>
              </a:lnSpc>
              <a:spcBef>
                <a:spcPts val="400"/>
              </a:spcBef>
              <a:spcAft>
                <a:spcPts val="0"/>
              </a:spcAft>
              <a:buClr>
                <a:srgbClr val="FFBA00"/>
              </a:buClr>
              <a:buSzPts val="1800"/>
              <a:buFont typeface="Courier New"/>
              <a:buChar char="o"/>
            </a:pPr>
            <a:r>
              <a:rPr lang="en-US" sz="1200">
                <a:solidFill>
                  <a:srgbClr val="FFFFFF"/>
                </a:solidFill>
                <a:latin typeface="Calibri"/>
                <a:ea typeface="Calibri"/>
                <a:cs typeface="Calibri"/>
                <a:sym typeface="Calibri"/>
              </a:rPr>
              <a:t>Ανάλυση κινδύνου, περιγράφοντας τις διάφορες φόρμες  ανάλυσης κινδύνου και τους τρόπους επίδοσής της</a:t>
            </a:r>
            <a:endParaRPr sz="1200">
              <a:solidFill>
                <a:schemeClr val="dk1"/>
              </a:solidFill>
              <a:latin typeface="Calibri"/>
              <a:ea typeface="Calibri"/>
              <a:cs typeface="Calibri"/>
              <a:sym typeface="Calibri"/>
            </a:endParaRPr>
          </a:p>
          <a:p>
            <a:pPr marL="286385" marR="0" lvl="0" indent="-273685" algn="l" rtl="0">
              <a:lnSpc>
                <a:spcPct val="100000"/>
              </a:lnSpc>
              <a:spcBef>
                <a:spcPts val="295"/>
              </a:spcBef>
              <a:spcAft>
                <a:spcPts val="0"/>
              </a:spcAft>
              <a:buClr>
                <a:srgbClr val="FFBA00"/>
              </a:buClr>
              <a:buSzPts val="1800"/>
              <a:buFont typeface="Courier New"/>
              <a:buChar char="o"/>
            </a:pPr>
            <a:r>
              <a:rPr lang="en-US" sz="1200">
                <a:solidFill>
                  <a:srgbClr val="FFFFFF"/>
                </a:solidFill>
                <a:latin typeface="Calibri"/>
                <a:ea typeface="Calibri"/>
                <a:cs typeface="Calibri"/>
                <a:sym typeface="Calibri"/>
              </a:rPr>
              <a:t>Εργαλεία για την αξιολόγηση κινδύνων</a:t>
            </a:r>
            <a:endParaRPr sz="1200">
              <a:solidFill>
                <a:schemeClr val="dk1"/>
              </a:solidFill>
              <a:latin typeface="Calibri"/>
              <a:ea typeface="Calibri"/>
              <a:cs typeface="Calibri"/>
              <a:sym typeface="Calibri"/>
            </a:endParaRPr>
          </a:p>
          <a:p>
            <a:pPr marL="286385" marR="0" lvl="0" indent="-273685" algn="l" rtl="0">
              <a:lnSpc>
                <a:spcPct val="100000"/>
              </a:lnSpc>
              <a:spcBef>
                <a:spcPts val="95"/>
              </a:spcBef>
              <a:spcAft>
                <a:spcPts val="0"/>
              </a:spcAft>
              <a:buClr>
                <a:srgbClr val="FFBA00"/>
              </a:buClr>
              <a:buSzPts val="1800"/>
              <a:buFont typeface="Courier New"/>
              <a:buChar char="o"/>
            </a:pPr>
            <a:r>
              <a:rPr lang="en-US" sz="1200">
                <a:solidFill>
                  <a:srgbClr val="FFFFFF"/>
                </a:solidFill>
                <a:latin typeface="Calibri"/>
                <a:ea typeface="Calibri"/>
                <a:cs typeface="Calibri"/>
                <a:sym typeface="Calibri"/>
              </a:rPr>
              <a:t>Αντιμετώπιση κινδύνου για τη μείωση των κινδύνων ή των επιπτώσεων</a:t>
            </a:r>
            <a:endParaRPr sz="12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83"/>
        <p:cNvGrpSpPr/>
        <p:nvPr/>
      </p:nvGrpSpPr>
      <p:grpSpPr>
        <a:xfrm>
          <a:off x="0" y="0"/>
          <a:ext cx="0" cy="0"/>
          <a:chOff x="0" y="0"/>
          <a:chExt cx="0" cy="0"/>
        </a:xfrm>
      </p:grpSpPr>
      <p:grpSp>
        <p:nvGrpSpPr>
          <p:cNvPr id="5184" name="Google Shape;5184;p317"/>
          <p:cNvGrpSpPr/>
          <p:nvPr/>
        </p:nvGrpSpPr>
        <p:grpSpPr>
          <a:xfrm>
            <a:off x="6893242" y="0"/>
            <a:ext cx="5295265" cy="6858000"/>
            <a:chOff x="6893242" y="0"/>
            <a:chExt cx="5295265" cy="6858000"/>
          </a:xfrm>
        </p:grpSpPr>
        <p:sp>
          <p:nvSpPr>
            <p:cNvPr id="5185" name="Google Shape;5185;p317"/>
            <p:cNvSpPr/>
            <p:nvPr/>
          </p:nvSpPr>
          <p:spPr>
            <a:xfrm>
              <a:off x="6893242" y="0"/>
              <a:ext cx="1818639" cy="6858000"/>
            </a:xfrm>
            <a:custGeom>
              <a:avLst/>
              <a:gdLst/>
              <a:ahLst/>
              <a:cxnLst/>
              <a:rect l="l" t="t" r="r" b="b"/>
              <a:pathLst>
                <a:path w="1818640" h="6858000" extrusionOk="0">
                  <a:moveTo>
                    <a:pt x="0" y="6858000"/>
                  </a:moveTo>
                  <a:lnTo>
                    <a:pt x="1818640" y="0"/>
                  </a:lnTo>
                </a:path>
              </a:pathLst>
            </a:custGeom>
            <a:noFill/>
            <a:ln w="22225" cap="flat" cmpd="sng">
              <a:solidFill>
                <a:srgbClr val="D8791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86" name="Google Shape;5186;p317"/>
            <p:cNvSpPr/>
            <p:nvPr/>
          </p:nvSpPr>
          <p:spPr>
            <a:xfrm>
              <a:off x="7377112" y="0"/>
              <a:ext cx="2555240" cy="6858000"/>
            </a:xfrm>
            <a:custGeom>
              <a:avLst/>
              <a:gdLst/>
              <a:ahLst/>
              <a:cxnLst/>
              <a:rect l="l" t="t" r="r" b="b"/>
              <a:pathLst>
                <a:path w="2555240" h="6858000" extrusionOk="0">
                  <a:moveTo>
                    <a:pt x="1541779" y="1537017"/>
                  </a:moveTo>
                  <a:lnTo>
                    <a:pt x="1494472" y="1543685"/>
                  </a:lnTo>
                  <a:lnTo>
                    <a:pt x="1450975" y="1561782"/>
                  </a:lnTo>
                  <a:lnTo>
                    <a:pt x="1413509" y="1590357"/>
                  </a:lnTo>
                  <a:lnTo>
                    <a:pt x="1384300" y="1627822"/>
                  </a:lnTo>
                  <a:lnTo>
                    <a:pt x="1365567" y="1673225"/>
                  </a:lnTo>
                  <a:lnTo>
                    <a:pt x="970915" y="3128645"/>
                  </a:lnTo>
                  <a:lnTo>
                    <a:pt x="0" y="6858000"/>
                  </a:lnTo>
                  <a:lnTo>
                    <a:pt x="26034" y="6858000"/>
                  </a:lnTo>
                  <a:lnTo>
                    <a:pt x="996315" y="3136265"/>
                  </a:lnTo>
                  <a:lnTo>
                    <a:pt x="1390967" y="1680845"/>
                  </a:lnTo>
                  <a:lnTo>
                    <a:pt x="1411922" y="1634807"/>
                  </a:lnTo>
                  <a:lnTo>
                    <a:pt x="1445259" y="1598612"/>
                  </a:lnTo>
                  <a:lnTo>
                    <a:pt x="1487487" y="1574482"/>
                  </a:lnTo>
                  <a:lnTo>
                    <a:pt x="1535429" y="1563687"/>
                  </a:lnTo>
                  <a:lnTo>
                    <a:pt x="1637347" y="1563687"/>
                  </a:lnTo>
                  <a:lnTo>
                    <a:pt x="1625282" y="1556385"/>
                  </a:lnTo>
                  <a:lnTo>
                    <a:pt x="1590675" y="1543685"/>
                  </a:lnTo>
                  <a:lnTo>
                    <a:pt x="1541779" y="1537017"/>
                  </a:lnTo>
                  <a:close/>
                </a:path>
                <a:path w="2555240" h="6858000" extrusionOk="0">
                  <a:moveTo>
                    <a:pt x="1637347" y="1563687"/>
                  </a:moveTo>
                  <a:lnTo>
                    <a:pt x="1535429" y="1563687"/>
                  </a:lnTo>
                  <a:lnTo>
                    <a:pt x="1585595" y="1569085"/>
                  </a:lnTo>
                  <a:lnTo>
                    <a:pt x="1614804" y="1580197"/>
                  </a:lnTo>
                  <a:lnTo>
                    <a:pt x="1663382" y="1617345"/>
                  </a:lnTo>
                  <a:lnTo>
                    <a:pt x="1694179" y="1671320"/>
                  </a:lnTo>
                  <a:lnTo>
                    <a:pt x="1702117" y="1732279"/>
                  </a:lnTo>
                  <a:lnTo>
                    <a:pt x="1696402" y="1763712"/>
                  </a:lnTo>
                  <a:lnTo>
                    <a:pt x="1436687" y="2721610"/>
                  </a:lnTo>
                  <a:lnTo>
                    <a:pt x="1430337" y="2770504"/>
                  </a:lnTo>
                  <a:lnTo>
                    <a:pt x="1436687" y="2817812"/>
                  </a:lnTo>
                  <a:lnTo>
                    <a:pt x="1454784" y="2861310"/>
                  </a:lnTo>
                  <a:lnTo>
                    <a:pt x="1483359" y="2898775"/>
                  </a:lnTo>
                  <a:lnTo>
                    <a:pt x="1521142" y="2927985"/>
                  </a:lnTo>
                  <a:lnTo>
                    <a:pt x="1566545" y="2946717"/>
                  </a:lnTo>
                  <a:lnTo>
                    <a:pt x="1618615" y="2952750"/>
                  </a:lnTo>
                  <a:lnTo>
                    <a:pt x="1668779" y="2944495"/>
                  </a:lnTo>
                  <a:lnTo>
                    <a:pt x="1704022" y="2928302"/>
                  </a:lnTo>
                  <a:lnTo>
                    <a:pt x="1617345" y="2928302"/>
                  </a:lnTo>
                  <a:lnTo>
                    <a:pt x="1572895" y="2922587"/>
                  </a:lnTo>
                  <a:lnTo>
                    <a:pt x="1526857" y="2901632"/>
                  </a:lnTo>
                  <a:lnTo>
                    <a:pt x="1490662" y="2868295"/>
                  </a:lnTo>
                  <a:lnTo>
                    <a:pt x="1466215" y="2826067"/>
                  </a:lnTo>
                  <a:lnTo>
                    <a:pt x="1455737" y="2778125"/>
                  </a:lnTo>
                  <a:lnTo>
                    <a:pt x="1460817" y="2727960"/>
                  </a:lnTo>
                  <a:lnTo>
                    <a:pt x="1720532" y="1770062"/>
                  </a:lnTo>
                  <a:lnTo>
                    <a:pt x="1726565" y="1734502"/>
                  </a:lnTo>
                  <a:lnTo>
                    <a:pt x="1725612" y="1701482"/>
                  </a:lnTo>
                  <a:lnTo>
                    <a:pt x="1725612" y="1698625"/>
                  </a:lnTo>
                  <a:lnTo>
                    <a:pt x="1717675" y="1663700"/>
                  </a:lnTo>
                  <a:lnTo>
                    <a:pt x="1702752" y="1630045"/>
                  </a:lnTo>
                  <a:lnTo>
                    <a:pt x="1681797" y="1600200"/>
                  </a:lnTo>
                  <a:lnTo>
                    <a:pt x="1655762" y="1575435"/>
                  </a:lnTo>
                  <a:lnTo>
                    <a:pt x="1637347" y="1563687"/>
                  </a:lnTo>
                  <a:close/>
                </a:path>
                <a:path w="2555240" h="6858000" extrusionOk="0">
                  <a:moveTo>
                    <a:pt x="2555240" y="0"/>
                  </a:moveTo>
                  <a:lnTo>
                    <a:pt x="2528252" y="0"/>
                  </a:lnTo>
                  <a:lnTo>
                    <a:pt x="2099859" y="1561782"/>
                  </a:lnTo>
                  <a:lnTo>
                    <a:pt x="1757679" y="2837179"/>
                  </a:lnTo>
                  <a:lnTo>
                    <a:pt x="1732915" y="2874962"/>
                  </a:lnTo>
                  <a:lnTo>
                    <a:pt x="1699577" y="2903220"/>
                  </a:lnTo>
                  <a:lnTo>
                    <a:pt x="1660207" y="2921317"/>
                  </a:lnTo>
                  <a:lnTo>
                    <a:pt x="1617345" y="2928302"/>
                  </a:lnTo>
                  <a:lnTo>
                    <a:pt x="1704022" y="2928302"/>
                  </a:lnTo>
                  <a:lnTo>
                    <a:pt x="1714500" y="2923222"/>
                  </a:lnTo>
                  <a:lnTo>
                    <a:pt x="1752917" y="2890202"/>
                  </a:lnTo>
                  <a:lnTo>
                    <a:pt x="1781809" y="2846070"/>
                  </a:lnTo>
                  <a:lnTo>
                    <a:pt x="1781809" y="2844800"/>
                  </a:lnTo>
                  <a:lnTo>
                    <a:pt x="2124075" y="1567814"/>
                  </a:lnTo>
                  <a:lnTo>
                    <a:pt x="2555240" y="0"/>
                  </a:lnTo>
                  <a:close/>
                </a:path>
              </a:pathLst>
            </a:custGeom>
            <a:solidFill>
              <a:srgbClr val="FFBA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187" name="Google Shape;5187;p317"/>
            <p:cNvPicPr preferRelativeResize="0"/>
            <p:nvPr/>
          </p:nvPicPr>
          <p:blipFill rotWithShape="1">
            <a:blip r:embed="rId3">
              <a:alphaModFix/>
            </a:blip>
            <a:srcRect/>
            <a:stretch/>
          </p:blipFill>
          <p:spPr>
            <a:xfrm>
              <a:off x="7827327" y="5154295"/>
              <a:ext cx="880745" cy="1703704"/>
            </a:xfrm>
            <a:prstGeom prst="rect">
              <a:avLst/>
            </a:prstGeom>
            <a:noFill/>
            <a:ln>
              <a:noFill/>
            </a:ln>
          </p:spPr>
        </p:pic>
        <p:pic>
          <p:nvPicPr>
            <p:cNvPr id="5188" name="Google Shape;5188;p317"/>
            <p:cNvPicPr preferRelativeResize="0"/>
            <p:nvPr/>
          </p:nvPicPr>
          <p:blipFill rotWithShape="1">
            <a:blip r:embed="rId4">
              <a:alphaModFix/>
            </a:blip>
            <a:srcRect/>
            <a:stretch/>
          </p:blipFill>
          <p:spPr>
            <a:xfrm>
              <a:off x="7549197" y="6167437"/>
              <a:ext cx="3294062" cy="612140"/>
            </a:xfrm>
            <a:prstGeom prst="rect">
              <a:avLst/>
            </a:prstGeom>
            <a:noFill/>
            <a:ln>
              <a:noFill/>
            </a:ln>
          </p:spPr>
        </p:pic>
        <p:pic>
          <p:nvPicPr>
            <p:cNvPr id="5189" name="Google Shape;5189;p317"/>
            <p:cNvPicPr preferRelativeResize="0"/>
            <p:nvPr/>
          </p:nvPicPr>
          <p:blipFill rotWithShape="1">
            <a:blip r:embed="rId5">
              <a:alphaModFix/>
            </a:blip>
            <a:srcRect/>
            <a:stretch/>
          </p:blipFill>
          <p:spPr>
            <a:xfrm>
              <a:off x="7163752" y="0"/>
              <a:ext cx="5024755" cy="6857999"/>
            </a:xfrm>
            <a:prstGeom prst="rect">
              <a:avLst/>
            </a:prstGeom>
            <a:noFill/>
            <a:ln>
              <a:noFill/>
            </a:ln>
          </p:spPr>
        </p:pic>
      </p:grpSp>
      <p:sp>
        <p:nvSpPr>
          <p:cNvPr id="5190" name="Google Shape;5190;p317"/>
          <p:cNvSpPr txBox="1">
            <a:spLocks noGrp="1"/>
          </p:cNvSpPr>
          <p:nvPr>
            <p:ph type="title"/>
          </p:nvPr>
        </p:nvSpPr>
        <p:spPr>
          <a:xfrm>
            <a:off x="875030" y="704215"/>
            <a:ext cx="2359660" cy="39116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Δραστηριότητες</a:t>
            </a:r>
            <a:endParaRPr/>
          </a:p>
        </p:txBody>
      </p:sp>
      <p:sp>
        <p:nvSpPr>
          <p:cNvPr id="5191" name="Google Shape;5191;p317"/>
          <p:cNvSpPr txBox="1"/>
          <p:nvPr/>
        </p:nvSpPr>
        <p:spPr>
          <a:xfrm>
            <a:off x="798194" y="1477962"/>
            <a:ext cx="6489700" cy="2378075"/>
          </a:xfrm>
          <a:prstGeom prst="rect">
            <a:avLst/>
          </a:prstGeom>
          <a:noFill/>
          <a:ln>
            <a:noFill/>
          </a:ln>
        </p:spPr>
        <p:txBody>
          <a:bodyPr spcFirstLastPara="1" wrap="square" lIns="0" tIns="12700" rIns="0" bIns="0" anchor="t" anchorCtr="0">
            <a:spAutoFit/>
          </a:bodyPr>
          <a:lstStyle/>
          <a:p>
            <a:pPr marL="12700" marR="5080" lvl="0" indent="0" algn="l" rtl="0">
              <a:lnSpc>
                <a:spcPct val="106800"/>
              </a:lnSpc>
              <a:spcBef>
                <a:spcPts val="0"/>
              </a:spcBef>
              <a:spcAft>
                <a:spcPts val="0"/>
              </a:spcAft>
              <a:buNone/>
            </a:pPr>
            <a:r>
              <a:rPr lang="en-US" sz="1600">
                <a:solidFill>
                  <a:schemeClr val="dk1"/>
                </a:solidFill>
                <a:latin typeface="Calibri"/>
                <a:ea typeface="Calibri"/>
                <a:cs typeface="Calibri"/>
                <a:sym typeface="Calibri"/>
              </a:rPr>
              <a:t>Θα προσφέρονται διάφοροι τύποι δραστηριοτήτων καθ</a:t>
            </a:r>
            <a:r>
              <a:rPr lang="en-US" sz="1600">
                <a:solidFill>
                  <a:schemeClr val="dk1"/>
                </a:solidFill>
                <a:latin typeface="Arial"/>
                <a:ea typeface="Arial"/>
                <a:cs typeface="Arial"/>
                <a:sym typeface="Arial"/>
              </a:rPr>
              <a:t>' </a:t>
            </a:r>
            <a:r>
              <a:rPr lang="en-US" sz="1600">
                <a:solidFill>
                  <a:schemeClr val="dk1"/>
                </a:solidFill>
                <a:latin typeface="Calibri"/>
                <a:ea typeface="Calibri"/>
                <a:cs typeface="Calibri"/>
                <a:sym typeface="Calibri"/>
              </a:rPr>
              <a:t>όλη τη διάρκεια της  ενότητας</a:t>
            </a:r>
            <a:r>
              <a:rPr lang="en-US" sz="1600">
                <a:solidFill>
                  <a:schemeClr val="dk1"/>
                </a:solidFill>
                <a:latin typeface="Arial"/>
                <a:ea typeface="Arial"/>
                <a:cs typeface="Arial"/>
                <a:sym typeface="Arial"/>
              </a:rPr>
              <a:t>:</a:t>
            </a:r>
            <a:endParaRPr sz="160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800">
              <a:solidFill>
                <a:schemeClr val="dk1"/>
              </a:solidFill>
              <a:latin typeface="Arial"/>
              <a:ea typeface="Arial"/>
              <a:cs typeface="Arial"/>
              <a:sym typeface="Arial"/>
            </a:endParaRPr>
          </a:p>
          <a:p>
            <a:pPr marL="0" marR="0" lvl="0" indent="0" algn="l" rtl="0">
              <a:lnSpc>
                <a:spcPct val="100000"/>
              </a:lnSpc>
              <a:spcBef>
                <a:spcPts val="10"/>
              </a:spcBef>
              <a:spcAft>
                <a:spcPts val="0"/>
              </a:spcAft>
              <a:buNone/>
            </a:pPr>
            <a:endParaRPr sz="1650">
              <a:solidFill>
                <a:schemeClr val="dk1"/>
              </a:solidFill>
              <a:latin typeface="Arial"/>
              <a:ea typeface="Arial"/>
              <a:cs typeface="Arial"/>
              <a:sym typeface="Arial"/>
            </a:endParaRPr>
          </a:p>
          <a:p>
            <a:pPr marL="354965" marR="98425" lvl="0" indent="-342900" algn="l" rtl="0">
              <a:lnSpc>
                <a:spcPct val="117931"/>
              </a:lnSpc>
              <a:spcBef>
                <a:spcPts val="5"/>
              </a:spcBef>
              <a:spcAft>
                <a:spcPts val="0"/>
              </a:spcAft>
              <a:buClr>
                <a:schemeClr val="dk1"/>
              </a:buClr>
              <a:buSzPts val="2200"/>
              <a:buFont typeface="Arial"/>
              <a:buChar char="•"/>
            </a:pPr>
            <a:r>
              <a:rPr lang="en-US" sz="1450" b="1">
                <a:solidFill>
                  <a:schemeClr val="dk1"/>
                </a:solidFill>
                <a:latin typeface="Arial"/>
                <a:ea typeface="Arial"/>
                <a:cs typeface="Arial"/>
                <a:sym typeface="Arial"/>
              </a:rPr>
              <a:t>Ανάλυση	περιπτωσιολογικών	μελετών	</a:t>
            </a:r>
            <a:r>
              <a:rPr lang="en-US" sz="1450">
                <a:solidFill>
                  <a:schemeClr val="dk1"/>
                </a:solidFill>
                <a:latin typeface="Arial"/>
                <a:ea typeface="Arial"/>
                <a:cs typeface="Arial"/>
                <a:sym typeface="Arial"/>
              </a:rPr>
              <a:t>που	επικεντρώνονται	στον  τομέα της ενέργειας</a:t>
            </a:r>
            <a:endParaRPr sz="145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Arial"/>
              <a:buNone/>
            </a:pPr>
            <a:endParaRPr sz="1600">
              <a:solidFill>
                <a:schemeClr val="dk1"/>
              </a:solidFill>
              <a:latin typeface="Arial"/>
              <a:ea typeface="Arial"/>
              <a:cs typeface="Arial"/>
              <a:sym typeface="Arial"/>
            </a:endParaRPr>
          </a:p>
          <a:p>
            <a:pPr marL="0" marR="0" lvl="0" indent="0" algn="l" rtl="0">
              <a:lnSpc>
                <a:spcPct val="100000"/>
              </a:lnSpc>
              <a:spcBef>
                <a:spcPts val="20"/>
              </a:spcBef>
              <a:spcAft>
                <a:spcPts val="0"/>
              </a:spcAft>
              <a:buClr>
                <a:schemeClr val="dk1"/>
              </a:buClr>
              <a:buSzPts val="1450"/>
              <a:buFont typeface="Arial"/>
              <a:buNone/>
            </a:pPr>
            <a:endParaRPr sz="1450">
              <a:solidFill>
                <a:schemeClr val="dk1"/>
              </a:solidFill>
              <a:latin typeface="Arial"/>
              <a:ea typeface="Arial"/>
              <a:cs typeface="Arial"/>
              <a:sym typeface="Arial"/>
            </a:endParaRPr>
          </a:p>
          <a:p>
            <a:pPr marL="354965" marR="150495" lvl="0" indent="-342900" algn="l" rtl="0">
              <a:lnSpc>
                <a:spcPct val="100000"/>
              </a:lnSpc>
              <a:spcBef>
                <a:spcPts val="0"/>
              </a:spcBef>
              <a:spcAft>
                <a:spcPts val="0"/>
              </a:spcAft>
              <a:buClr>
                <a:schemeClr val="dk1"/>
              </a:buClr>
              <a:buSzPts val="2200"/>
              <a:buFont typeface="Arial"/>
              <a:buChar char="•"/>
            </a:pPr>
            <a:r>
              <a:rPr lang="en-US" sz="1450" b="1">
                <a:solidFill>
                  <a:schemeClr val="dk1"/>
                </a:solidFill>
                <a:latin typeface="Arial"/>
                <a:ea typeface="Arial"/>
                <a:cs typeface="Arial"/>
                <a:sym typeface="Arial"/>
              </a:rPr>
              <a:t>Δοκιμές αξιολόγησης, </a:t>
            </a:r>
            <a:r>
              <a:rPr lang="en-US" sz="1450">
                <a:solidFill>
                  <a:schemeClr val="dk1"/>
                </a:solidFill>
                <a:latin typeface="Arial"/>
                <a:ea typeface="Arial"/>
                <a:cs typeface="Arial"/>
                <a:sym typeface="Arial"/>
              </a:rPr>
              <a:t>μια στην αρχή του σεμιναρίου (προ-αξιολόγηση)  και μια στο τέλος σεμιναρίου (μετα-αξιολόγηση).</a:t>
            </a:r>
            <a:endParaRPr sz="145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95"/>
        <p:cNvGrpSpPr/>
        <p:nvPr/>
      </p:nvGrpSpPr>
      <p:grpSpPr>
        <a:xfrm>
          <a:off x="0" y="0"/>
          <a:ext cx="0" cy="0"/>
          <a:chOff x="0" y="0"/>
          <a:chExt cx="0" cy="0"/>
        </a:xfrm>
      </p:grpSpPr>
      <p:grpSp>
        <p:nvGrpSpPr>
          <p:cNvPr id="5196" name="Google Shape;5196;p318"/>
          <p:cNvGrpSpPr/>
          <p:nvPr/>
        </p:nvGrpSpPr>
        <p:grpSpPr>
          <a:xfrm>
            <a:off x="6893242" y="0"/>
            <a:ext cx="5295265" cy="6858000"/>
            <a:chOff x="6893242" y="0"/>
            <a:chExt cx="5295265" cy="6858000"/>
          </a:xfrm>
        </p:grpSpPr>
        <p:sp>
          <p:nvSpPr>
            <p:cNvPr id="5197" name="Google Shape;5197;p318"/>
            <p:cNvSpPr/>
            <p:nvPr/>
          </p:nvSpPr>
          <p:spPr>
            <a:xfrm>
              <a:off x="6893242" y="0"/>
              <a:ext cx="1818639" cy="6858000"/>
            </a:xfrm>
            <a:custGeom>
              <a:avLst/>
              <a:gdLst/>
              <a:ahLst/>
              <a:cxnLst/>
              <a:rect l="l" t="t" r="r" b="b"/>
              <a:pathLst>
                <a:path w="1818640" h="6858000" extrusionOk="0">
                  <a:moveTo>
                    <a:pt x="0" y="6858000"/>
                  </a:moveTo>
                  <a:lnTo>
                    <a:pt x="1818640" y="0"/>
                  </a:lnTo>
                </a:path>
              </a:pathLst>
            </a:custGeom>
            <a:noFill/>
            <a:ln w="22225" cap="flat" cmpd="sng">
              <a:solidFill>
                <a:srgbClr val="D8791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98" name="Google Shape;5198;p318"/>
            <p:cNvSpPr/>
            <p:nvPr/>
          </p:nvSpPr>
          <p:spPr>
            <a:xfrm>
              <a:off x="7377112" y="0"/>
              <a:ext cx="2555240" cy="6858000"/>
            </a:xfrm>
            <a:custGeom>
              <a:avLst/>
              <a:gdLst/>
              <a:ahLst/>
              <a:cxnLst/>
              <a:rect l="l" t="t" r="r" b="b"/>
              <a:pathLst>
                <a:path w="2555240" h="6858000" extrusionOk="0">
                  <a:moveTo>
                    <a:pt x="1541779" y="1537017"/>
                  </a:moveTo>
                  <a:lnTo>
                    <a:pt x="1494472" y="1543685"/>
                  </a:lnTo>
                  <a:lnTo>
                    <a:pt x="1450975" y="1561782"/>
                  </a:lnTo>
                  <a:lnTo>
                    <a:pt x="1413509" y="1590357"/>
                  </a:lnTo>
                  <a:lnTo>
                    <a:pt x="1384300" y="1627822"/>
                  </a:lnTo>
                  <a:lnTo>
                    <a:pt x="1365567" y="1673225"/>
                  </a:lnTo>
                  <a:lnTo>
                    <a:pt x="970915" y="3128645"/>
                  </a:lnTo>
                  <a:lnTo>
                    <a:pt x="0" y="6858000"/>
                  </a:lnTo>
                  <a:lnTo>
                    <a:pt x="26034" y="6858000"/>
                  </a:lnTo>
                  <a:lnTo>
                    <a:pt x="996315" y="3136265"/>
                  </a:lnTo>
                  <a:lnTo>
                    <a:pt x="1390967" y="1680845"/>
                  </a:lnTo>
                  <a:lnTo>
                    <a:pt x="1411922" y="1634807"/>
                  </a:lnTo>
                  <a:lnTo>
                    <a:pt x="1445259" y="1598612"/>
                  </a:lnTo>
                  <a:lnTo>
                    <a:pt x="1487487" y="1574482"/>
                  </a:lnTo>
                  <a:lnTo>
                    <a:pt x="1535429" y="1563687"/>
                  </a:lnTo>
                  <a:lnTo>
                    <a:pt x="1637347" y="1563687"/>
                  </a:lnTo>
                  <a:lnTo>
                    <a:pt x="1625282" y="1556385"/>
                  </a:lnTo>
                  <a:lnTo>
                    <a:pt x="1590675" y="1543685"/>
                  </a:lnTo>
                  <a:lnTo>
                    <a:pt x="1541779" y="1537017"/>
                  </a:lnTo>
                  <a:close/>
                </a:path>
                <a:path w="2555240" h="6858000" extrusionOk="0">
                  <a:moveTo>
                    <a:pt x="1637347" y="1563687"/>
                  </a:moveTo>
                  <a:lnTo>
                    <a:pt x="1535429" y="1563687"/>
                  </a:lnTo>
                  <a:lnTo>
                    <a:pt x="1585595" y="1569085"/>
                  </a:lnTo>
                  <a:lnTo>
                    <a:pt x="1614804" y="1580197"/>
                  </a:lnTo>
                  <a:lnTo>
                    <a:pt x="1663382" y="1617345"/>
                  </a:lnTo>
                  <a:lnTo>
                    <a:pt x="1694179" y="1671320"/>
                  </a:lnTo>
                  <a:lnTo>
                    <a:pt x="1702117" y="1732279"/>
                  </a:lnTo>
                  <a:lnTo>
                    <a:pt x="1696402" y="1763712"/>
                  </a:lnTo>
                  <a:lnTo>
                    <a:pt x="1436687" y="2721610"/>
                  </a:lnTo>
                  <a:lnTo>
                    <a:pt x="1430337" y="2770504"/>
                  </a:lnTo>
                  <a:lnTo>
                    <a:pt x="1436687" y="2817812"/>
                  </a:lnTo>
                  <a:lnTo>
                    <a:pt x="1454784" y="2861310"/>
                  </a:lnTo>
                  <a:lnTo>
                    <a:pt x="1483359" y="2898775"/>
                  </a:lnTo>
                  <a:lnTo>
                    <a:pt x="1521142" y="2927985"/>
                  </a:lnTo>
                  <a:lnTo>
                    <a:pt x="1566545" y="2946717"/>
                  </a:lnTo>
                  <a:lnTo>
                    <a:pt x="1618615" y="2952750"/>
                  </a:lnTo>
                  <a:lnTo>
                    <a:pt x="1668779" y="2944495"/>
                  </a:lnTo>
                  <a:lnTo>
                    <a:pt x="1704022" y="2928302"/>
                  </a:lnTo>
                  <a:lnTo>
                    <a:pt x="1617345" y="2928302"/>
                  </a:lnTo>
                  <a:lnTo>
                    <a:pt x="1572895" y="2922587"/>
                  </a:lnTo>
                  <a:lnTo>
                    <a:pt x="1526857" y="2901632"/>
                  </a:lnTo>
                  <a:lnTo>
                    <a:pt x="1490662" y="2868295"/>
                  </a:lnTo>
                  <a:lnTo>
                    <a:pt x="1466215" y="2826067"/>
                  </a:lnTo>
                  <a:lnTo>
                    <a:pt x="1455737" y="2778125"/>
                  </a:lnTo>
                  <a:lnTo>
                    <a:pt x="1460817" y="2727960"/>
                  </a:lnTo>
                  <a:lnTo>
                    <a:pt x="1720532" y="1770062"/>
                  </a:lnTo>
                  <a:lnTo>
                    <a:pt x="1726565" y="1734502"/>
                  </a:lnTo>
                  <a:lnTo>
                    <a:pt x="1725612" y="1701482"/>
                  </a:lnTo>
                  <a:lnTo>
                    <a:pt x="1725612" y="1698625"/>
                  </a:lnTo>
                  <a:lnTo>
                    <a:pt x="1717675" y="1663700"/>
                  </a:lnTo>
                  <a:lnTo>
                    <a:pt x="1702752" y="1630045"/>
                  </a:lnTo>
                  <a:lnTo>
                    <a:pt x="1681797" y="1600200"/>
                  </a:lnTo>
                  <a:lnTo>
                    <a:pt x="1655762" y="1575435"/>
                  </a:lnTo>
                  <a:lnTo>
                    <a:pt x="1637347" y="1563687"/>
                  </a:lnTo>
                  <a:close/>
                </a:path>
                <a:path w="2555240" h="6858000" extrusionOk="0">
                  <a:moveTo>
                    <a:pt x="2555240" y="0"/>
                  </a:moveTo>
                  <a:lnTo>
                    <a:pt x="2528252" y="0"/>
                  </a:lnTo>
                  <a:lnTo>
                    <a:pt x="2099859" y="1561782"/>
                  </a:lnTo>
                  <a:lnTo>
                    <a:pt x="1757679" y="2837179"/>
                  </a:lnTo>
                  <a:lnTo>
                    <a:pt x="1732915" y="2874962"/>
                  </a:lnTo>
                  <a:lnTo>
                    <a:pt x="1699577" y="2903220"/>
                  </a:lnTo>
                  <a:lnTo>
                    <a:pt x="1660207" y="2921317"/>
                  </a:lnTo>
                  <a:lnTo>
                    <a:pt x="1617345" y="2928302"/>
                  </a:lnTo>
                  <a:lnTo>
                    <a:pt x="1704022" y="2928302"/>
                  </a:lnTo>
                  <a:lnTo>
                    <a:pt x="1714500" y="2923222"/>
                  </a:lnTo>
                  <a:lnTo>
                    <a:pt x="1752917" y="2890202"/>
                  </a:lnTo>
                  <a:lnTo>
                    <a:pt x="1781809" y="2846070"/>
                  </a:lnTo>
                  <a:lnTo>
                    <a:pt x="1781809" y="2844800"/>
                  </a:lnTo>
                  <a:lnTo>
                    <a:pt x="2124075" y="1567814"/>
                  </a:lnTo>
                  <a:lnTo>
                    <a:pt x="2555240" y="0"/>
                  </a:lnTo>
                  <a:close/>
                </a:path>
              </a:pathLst>
            </a:custGeom>
            <a:solidFill>
              <a:srgbClr val="FFBA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199" name="Google Shape;5199;p318"/>
            <p:cNvPicPr preferRelativeResize="0"/>
            <p:nvPr/>
          </p:nvPicPr>
          <p:blipFill rotWithShape="1">
            <a:blip r:embed="rId3">
              <a:alphaModFix/>
            </a:blip>
            <a:srcRect/>
            <a:stretch/>
          </p:blipFill>
          <p:spPr>
            <a:xfrm>
              <a:off x="7827327" y="5154295"/>
              <a:ext cx="880745" cy="1703704"/>
            </a:xfrm>
            <a:prstGeom prst="rect">
              <a:avLst/>
            </a:prstGeom>
            <a:noFill/>
            <a:ln>
              <a:noFill/>
            </a:ln>
          </p:spPr>
        </p:pic>
        <p:pic>
          <p:nvPicPr>
            <p:cNvPr id="5200" name="Google Shape;5200;p318"/>
            <p:cNvPicPr preferRelativeResize="0"/>
            <p:nvPr/>
          </p:nvPicPr>
          <p:blipFill rotWithShape="1">
            <a:blip r:embed="rId4">
              <a:alphaModFix/>
            </a:blip>
            <a:srcRect/>
            <a:stretch/>
          </p:blipFill>
          <p:spPr>
            <a:xfrm>
              <a:off x="7549197" y="6167437"/>
              <a:ext cx="3294062" cy="612140"/>
            </a:xfrm>
            <a:prstGeom prst="rect">
              <a:avLst/>
            </a:prstGeom>
            <a:noFill/>
            <a:ln>
              <a:noFill/>
            </a:ln>
          </p:spPr>
        </p:pic>
        <p:pic>
          <p:nvPicPr>
            <p:cNvPr id="5201" name="Google Shape;5201;p318"/>
            <p:cNvPicPr preferRelativeResize="0"/>
            <p:nvPr/>
          </p:nvPicPr>
          <p:blipFill rotWithShape="1">
            <a:blip r:embed="rId5">
              <a:alphaModFix/>
            </a:blip>
            <a:srcRect/>
            <a:stretch/>
          </p:blipFill>
          <p:spPr>
            <a:xfrm>
              <a:off x="7163752" y="0"/>
              <a:ext cx="5024755" cy="6857999"/>
            </a:xfrm>
            <a:prstGeom prst="rect">
              <a:avLst/>
            </a:prstGeom>
            <a:noFill/>
            <a:ln>
              <a:noFill/>
            </a:ln>
          </p:spPr>
        </p:pic>
      </p:grpSp>
      <p:sp>
        <p:nvSpPr>
          <p:cNvPr id="5202" name="Google Shape;5202;p318"/>
          <p:cNvSpPr txBox="1">
            <a:spLocks noGrp="1"/>
          </p:cNvSpPr>
          <p:nvPr>
            <p:ph type="title"/>
          </p:nvPr>
        </p:nvSpPr>
        <p:spPr>
          <a:xfrm>
            <a:off x="875030" y="704215"/>
            <a:ext cx="3241040" cy="39116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Μέθοδος αξιολόγησης</a:t>
            </a:r>
            <a:endParaRPr/>
          </a:p>
        </p:txBody>
      </p:sp>
      <p:sp>
        <p:nvSpPr>
          <p:cNvPr id="5203" name="Google Shape;5203;p318"/>
          <p:cNvSpPr txBox="1"/>
          <p:nvPr/>
        </p:nvSpPr>
        <p:spPr>
          <a:xfrm>
            <a:off x="798194" y="1491932"/>
            <a:ext cx="4705985" cy="22352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300">
                <a:solidFill>
                  <a:schemeClr val="dk1"/>
                </a:solidFill>
                <a:latin typeface="Calibri"/>
                <a:ea typeface="Calibri"/>
                <a:cs typeface="Calibri"/>
                <a:sym typeface="Calibri"/>
              </a:rPr>
              <a:t>Περιγράψτε τα στοιχεία αξιολόγησης και τη διαδικασία αξιολόγησης</a:t>
            </a:r>
            <a:endParaRPr sz="1300">
              <a:solidFill>
                <a:schemeClr val="dk1"/>
              </a:solidFill>
              <a:latin typeface="Calibri"/>
              <a:ea typeface="Calibri"/>
              <a:cs typeface="Calibri"/>
              <a:sym typeface="Calibri"/>
            </a:endParaRPr>
          </a:p>
        </p:txBody>
      </p:sp>
      <p:graphicFrame>
        <p:nvGraphicFramePr>
          <p:cNvPr id="5204" name="Google Shape;5204;p318"/>
          <p:cNvGraphicFramePr/>
          <p:nvPr/>
        </p:nvGraphicFramePr>
        <p:xfrm>
          <a:off x="875030" y="2192020"/>
          <a:ext cx="6896725" cy="2473975"/>
        </p:xfrm>
        <a:graphic>
          <a:graphicData uri="http://schemas.openxmlformats.org/drawingml/2006/table">
            <a:tbl>
              <a:tblPr firstRow="1" bandRow="1">
                <a:noFill/>
              </a:tblPr>
              <a:tblGrid>
                <a:gridCol w="2298700">
                  <a:extLst>
                    <a:ext uri="{9D8B030D-6E8A-4147-A177-3AD203B41FA5}">
                      <a16:colId xmlns:a16="http://schemas.microsoft.com/office/drawing/2014/main" val="20000"/>
                    </a:ext>
                  </a:extLst>
                </a:gridCol>
                <a:gridCol w="2061200">
                  <a:extLst>
                    <a:ext uri="{9D8B030D-6E8A-4147-A177-3AD203B41FA5}">
                      <a16:colId xmlns:a16="http://schemas.microsoft.com/office/drawing/2014/main" val="20001"/>
                    </a:ext>
                  </a:extLst>
                </a:gridCol>
                <a:gridCol w="2536825">
                  <a:extLst>
                    <a:ext uri="{9D8B030D-6E8A-4147-A177-3AD203B41FA5}">
                      <a16:colId xmlns:a16="http://schemas.microsoft.com/office/drawing/2014/main" val="20002"/>
                    </a:ext>
                  </a:extLst>
                </a:gridCol>
              </a:tblGrid>
              <a:tr h="370850">
                <a:tc>
                  <a:txBody>
                    <a:bodyPr/>
                    <a:lstStyle/>
                    <a:p>
                      <a:pPr marL="97790" marR="0" lvl="0" indent="0" algn="l" rtl="0">
                        <a:lnSpc>
                          <a:spcPct val="100000"/>
                        </a:lnSpc>
                        <a:spcBef>
                          <a:spcPts val="0"/>
                        </a:spcBef>
                        <a:spcAft>
                          <a:spcPts val="0"/>
                        </a:spcAft>
                        <a:buNone/>
                      </a:pPr>
                      <a:r>
                        <a:rPr lang="en-US" sz="1050" b="1">
                          <a:solidFill>
                            <a:srgbClr val="FFFFFF"/>
                          </a:solidFill>
                          <a:latin typeface="Calibri"/>
                          <a:ea typeface="Calibri"/>
                          <a:cs typeface="Calibri"/>
                          <a:sym typeface="Calibri"/>
                        </a:rPr>
                        <a:t>Στοιχείο αξιολόγησης</a:t>
                      </a:r>
                      <a:endParaRPr sz="1050">
                        <a:latin typeface="Calibri"/>
                        <a:ea typeface="Calibri"/>
                        <a:cs typeface="Calibri"/>
                        <a:sym typeface="Calibri"/>
                      </a:endParaRPr>
                    </a:p>
                  </a:txBody>
                  <a:tcPr marL="0" marR="0" marT="495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FBA00"/>
                    </a:solidFill>
                  </a:tcPr>
                </a:tc>
                <a:tc>
                  <a:txBody>
                    <a:bodyPr/>
                    <a:lstStyle/>
                    <a:p>
                      <a:pPr marL="97155" marR="0" lvl="0" indent="0" algn="l" rtl="0">
                        <a:lnSpc>
                          <a:spcPct val="100000"/>
                        </a:lnSpc>
                        <a:spcBef>
                          <a:spcPts val="0"/>
                        </a:spcBef>
                        <a:spcAft>
                          <a:spcPts val="0"/>
                        </a:spcAft>
                        <a:buNone/>
                      </a:pPr>
                      <a:r>
                        <a:rPr lang="en-US" sz="1050" b="1">
                          <a:solidFill>
                            <a:srgbClr val="FFFFFF"/>
                          </a:solidFill>
                          <a:latin typeface="Calibri"/>
                          <a:ea typeface="Calibri"/>
                          <a:cs typeface="Calibri"/>
                          <a:sym typeface="Calibri"/>
                        </a:rPr>
                        <a:t>Πώς</a:t>
                      </a:r>
                      <a:endParaRPr sz="1050">
                        <a:latin typeface="Calibri"/>
                        <a:ea typeface="Calibri"/>
                        <a:cs typeface="Calibri"/>
                        <a:sym typeface="Calibri"/>
                      </a:endParaRPr>
                    </a:p>
                  </a:txBody>
                  <a:tcPr marL="0" marR="0" marT="495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FBA00"/>
                    </a:solidFill>
                  </a:tcPr>
                </a:tc>
                <a:tc>
                  <a:txBody>
                    <a:bodyPr/>
                    <a:lstStyle/>
                    <a:p>
                      <a:pPr marL="97155" marR="0" lvl="0" indent="0" algn="l" rtl="0">
                        <a:lnSpc>
                          <a:spcPct val="100000"/>
                        </a:lnSpc>
                        <a:spcBef>
                          <a:spcPts val="0"/>
                        </a:spcBef>
                        <a:spcAft>
                          <a:spcPts val="0"/>
                        </a:spcAft>
                        <a:buNone/>
                      </a:pPr>
                      <a:r>
                        <a:rPr lang="en-US" sz="1050" b="1">
                          <a:solidFill>
                            <a:srgbClr val="FFFFFF"/>
                          </a:solidFill>
                          <a:latin typeface="Calibri"/>
                          <a:ea typeface="Calibri"/>
                          <a:cs typeface="Calibri"/>
                          <a:sym typeface="Calibri"/>
                        </a:rPr>
                        <a:t>Σημειώσεις</a:t>
                      </a:r>
                      <a:endParaRPr sz="1050">
                        <a:latin typeface="Calibri"/>
                        <a:ea typeface="Calibri"/>
                        <a:cs typeface="Calibri"/>
                        <a:sym typeface="Calibri"/>
                      </a:endParaRPr>
                    </a:p>
                  </a:txBody>
                  <a:tcPr marL="0" marR="0" marT="495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FBA00"/>
                    </a:solidFill>
                  </a:tcPr>
                </a:tc>
                <a:extLst>
                  <a:ext uri="{0D108BD9-81ED-4DB2-BD59-A6C34878D82A}">
                    <a16:rowId xmlns:a16="http://schemas.microsoft.com/office/drawing/2014/main" val="10000"/>
                  </a:ext>
                </a:extLst>
              </a:tr>
              <a:tr h="944875">
                <a:tc>
                  <a:txBody>
                    <a:bodyPr/>
                    <a:lstStyle/>
                    <a:p>
                      <a:pPr marL="97790" marR="0" lvl="0" indent="0" algn="l" rtl="0">
                        <a:lnSpc>
                          <a:spcPct val="100000"/>
                        </a:lnSpc>
                        <a:spcBef>
                          <a:spcPts val="0"/>
                        </a:spcBef>
                        <a:spcAft>
                          <a:spcPts val="0"/>
                        </a:spcAft>
                        <a:buNone/>
                      </a:pPr>
                      <a:r>
                        <a:rPr lang="en-US" sz="900">
                          <a:latin typeface="Calibri"/>
                          <a:ea typeface="Calibri"/>
                          <a:cs typeface="Calibri"/>
                          <a:sym typeface="Calibri"/>
                        </a:rPr>
                        <a:t>Τελική αναφορά για περίπτωση χρήσης</a:t>
                      </a:r>
                      <a:endParaRPr sz="900">
                        <a:latin typeface="Calibri"/>
                        <a:ea typeface="Calibri"/>
                        <a:cs typeface="Calibri"/>
                        <a:sym typeface="Calibri"/>
                      </a:endParaRPr>
                    </a:p>
                    <a:p>
                      <a:pPr marL="0" marR="0" lvl="0" indent="0" algn="l" rtl="0">
                        <a:lnSpc>
                          <a:spcPct val="100000"/>
                        </a:lnSpc>
                        <a:spcBef>
                          <a:spcPts val="0"/>
                        </a:spcBef>
                        <a:spcAft>
                          <a:spcPts val="0"/>
                        </a:spcAft>
                        <a:buNone/>
                      </a:pPr>
                      <a:endParaRPr sz="900">
                        <a:latin typeface="Times New Roman"/>
                        <a:ea typeface="Times New Roman"/>
                        <a:cs typeface="Times New Roman"/>
                        <a:sym typeface="Times New Roman"/>
                      </a:endParaRPr>
                    </a:p>
                    <a:p>
                      <a:pPr marL="97790" marR="0" lvl="0" indent="0" algn="l" rtl="0">
                        <a:lnSpc>
                          <a:spcPct val="100000"/>
                        </a:lnSpc>
                        <a:spcBef>
                          <a:spcPts val="665"/>
                        </a:spcBef>
                        <a:spcAft>
                          <a:spcPts val="0"/>
                        </a:spcAft>
                        <a:buNone/>
                      </a:pPr>
                      <a:r>
                        <a:rPr lang="en-US" sz="900">
                          <a:latin typeface="Calibri"/>
                          <a:ea typeface="Calibri"/>
                          <a:cs typeface="Calibri"/>
                          <a:sym typeface="Calibri"/>
                        </a:rPr>
                        <a:t>(ΑΠΑΡΑΙΤΗΤΟ)</a:t>
                      </a:r>
                      <a:endParaRPr sz="900">
                        <a:latin typeface="Calibri"/>
                        <a:ea typeface="Calibri"/>
                        <a:cs typeface="Calibri"/>
                        <a:sym typeface="Calibri"/>
                      </a:endParaRPr>
                    </a:p>
                  </a:txBody>
                  <a:tcPr marL="0" marR="0" marT="520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6CA"/>
                    </a:solidFill>
                  </a:tcPr>
                </a:tc>
                <a:tc>
                  <a:txBody>
                    <a:bodyPr/>
                    <a:lstStyle/>
                    <a:p>
                      <a:pPr marL="97155" marR="128270" lvl="0" indent="0" algn="l" rtl="0">
                        <a:lnSpc>
                          <a:spcPct val="114444"/>
                        </a:lnSpc>
                        <a:spcBef>
                          <a:spcPts val="0"/>
                        </a:spcBef>
                        <a:spcAft>
                          <a:spcPts val="0"/>
                        </a:spcAft>
                        <a:buNone/>
                      </a:pPr>
                      <a:r>
                        <a:rPr lang="en-US" sz="900">
                          <a:latin typeface="Calibri"/>
                          <a:ea typeface="Calibri"/>
                          <a:cs typeface="Calibri"/>
                          <a:sym typeface="Calibri"/>
                        </a:rPr>
                        <a:t>Ατομική έκθεση που υποβάλλεται  εγκαίρως</a:t>
                      </a:r>
                      <a:endParaRPr sz="900">
                        <a:latin typeface="Calibri"/>
                        <a:ea typeface="Calibri"/>
                        <a:cs typeface="Calibri"/>
                        <a:sym typeface="Calibri"/>
                      </a:endParaRPr>
                    </a:p>
                  </a:txBody>
                  <a:tcPr marL="0" marR="0" marT="616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6CA"/>
                    </a:solidFill>
                  </a:tcPr>
                </a:tc>
                <a:tc>
                  <a:txBody>
                    <a:bodyPr/>
                    <a:lstStyle/>
                    <a:p>
                      <a:pPr marL="97155" marR="104139" lvl="0" indent="0" algn="l" rtl="0">
                        <a:lnSpc>
                          <a:spcPct val="117777"/>
                        </a:lnSpc>
                        <a:spcBef>
                          <a:spcPts val="0"/>
                        </a:spcBef>
                        <a:spcAft>
                          <a:spcPts val="0"/>
                        </a:spcAft>
                        <a:buNone/>
                      </a:pPr>
                      <a:r>
                        <a:rPr lang="en-US" sz="900">
                          <a:latin typeface="Calibri"/>
                          <a:ea typeface="Calibri"/>
                          <a:cs typeface="Calibri"/>
                          <a:sym typeface="Calibri"/>
                        </a:rPr>
                        <a:t>Απαιτούμενη ανάλυση και συζήτηση για  συγκεκριμένο θέμα</a:t>
                      </a:r>
                      <a:endParaRPr sz="900">
                        <a:latin typeface="Calibri"/>
                        <a:ea typeface="Calibri"/>
                        <a:cs typeface="Calibri"/>
                        <a:sym typeface="Calibri"/>
                      </a:endParaRPr>
                    </a:p>
                  </a:txBody>
                  <a:tcPr marL="0" marR="0" marT="565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6CA"/>
                    </a:solidFill>
                  </a:tcPr>
                </a:tc>
                <a:extLst>
                  <a:ext uri="{0D108BD9-81ED-4DB2-BD59-A6C34878D82A}">
                    <a16:rowId xmlns:a16="http://schemas.microsoft.com/office/drawing/2014/main" val="10001"/>
                  </a:ext>
                </a:extLst>
              </a:tr>
              <a:tr h="1158250">
                <a:tc>
                  <a:txBody>
                    <a:bodyPr/>
                    <a:lstStyle/>
                    <a:p>
                      <a:pPr marL="97790" marR="0" lvl="0" indent="0" algn="l" rtl="0">
                        <a:lnSpc>
                          <a:spcPct val="100000"/>
                        </a:lnSpc>
                        <a:spcBef>
                          <a:spcPts val="0"/>
                        </a:spcBef>
                        <a:spcAft>
                          <a:spcPts val="0"/>
                        </a:spcAft>
                        <a:buNone/>
                      </a:pPr>
                      <a:r>
                        <a:rPr lang="en-US" sz="900">
                          <a:latin typeface="Calibri"/>
                          <a:ea typeface="Calibri"/>
                          <a:cs typeface="Calibri"/>
                          <a:sym typeface="Calibri"/>
                        </a:rPr>
                        <a:t>Δοκιμές</a:t>
                      </a:r>
                      <a:endParaRPr sz="900">
                        <a:latin typeface="Calibri"/>
                        <a:ea typeface="Calibri"/>
                        <a:cs typeface="Calibri"/>
                        <a:sym typeface="Calibri"/>
                      </a:endParaRPr>
                    </a:p>
                    <a:p>
                      <a:pPr marL="0" marR="0" lvl="0" indent="0" algn="l" rtl="0">
                        <a:lnSpc>
                          <a:spcPct val="100000"/>
                        </a:lnSpc>
                        <a:spcBef>
                          <a:spcPts val="0"/>
                        </a:spcBef>
                        <a:spcAft>
                          <a:spcPts val="0"/>
                        </a:spcAft>
                        <a:buNone/>
                      </a:pPr>
                      <a:endParaRPr sz="9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9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9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9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750">
                        <a:latin typeface="Times New Roman"/>
                        <a:ea typeface="Times New Roman"/>
                        <a:cs typeface="Times New Roman"/>
                        <a:sym typeface="Times New Roman"/>
                      </a:endParaRPr>
                    </a:p>
                    <a:p>
                      <a:pPr marL="97790" marR="0" lvl="0" indent="0" algn="l" rtl="0">
                        <a:lnSpc>
                          <a:spcPct val="100000"/>
                        </a:lnSpc>
                        <a:spcBef>
                          <a:spcPts val="0"/>
                        </a:spcBef>
                        <a:spcAft>
                          <a:spcPts val="0"/>
                        </a:spcAft>
                        <a:buNone/>
                      </a:pPr>
                      <a:r>
                        <a:rPr lang="en-US" sz="900">
                          <a:latin typeface="Calibri"/>
                          <a:ea typeface="Calibri"/>
                          <a:cs typeface="Calibri"/>
                          <a:sym typeface="Calibri"/>
                        </a:rPr>
                        <a:t>(ΑΠΑΡΑΙΤΗΤΟ)</a:t>
                      </a:r>
                      <a:endParaRPr sz="900">
                        <a:latin typeface="Calibri"/>
                        <a:ea typeface="Calibri"/>
                        <a:cs typeface="Calibri"/>
                        <a:sym typeface="Calibri"/>
                      </a:endParaRPr>
                    </a:p>
                  </a:txBody>
                  <a:tcPr marL="0" marR="0" marT="482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F2E6"/>
                    </a:solidFill>
                  </a:tcPr>
                </a:tc>
                <a:tc>
                  <a:txBody>
                    <a:bodyPr/>
                    <a:lstStyle/>
                    <a:p>
                      <a:pPr marL="97155" marR="302895" lvl="0" indent="0" algn="l" rtl="0">
                        <a:lnSpc>
                          <a:spcPct val="100000"/>
                        </a:lnSpc>
                        <a:spcBef>
                          <a:spcPts val="0"/>
                        </a:spcBef>
                        <a:spcAft>
                          <a:spcPts val="0"/>
                        </a:spcAft>
                        <a:buNone/>
                      </a:pPr>
                      <a:r>
                        <a:rPr lang="en-US" sz="900">
                          <a:latin typeface="Calibri"/>
                          <a:ea typeface="Calibri"/>
                          <a:cs typeface="Calibri"/>
                          <a:sym typeface="Calibri"/>
                        </a:rPr>
                        <a:t>Δοκιμή αξιολόγησης, η οποία  μπορεί να ολοκληρώνεται με  μελέτες περιπτώσεων όπου οι  εκπαιδευόμενοι πρέπει να  αποδείξουν πρακτικές γνώσεις</a:t>
                      </a:r>
                      <a:endParaRPr sz="900">
                        <a:latin typeface="Calibri"/>
                        <a:ea typeface="Calibri"/>
                        <a:cs typeface="Calibri"/>
                        <a:sym typeface="Calibri"/>
                      </a:endParaRPr>
                    </a:p>
                  </a:txBody>
                  <a:tcPr marL="0" marR="0" marT="495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F2E6"/>
                    </a:solidFill>
                  </a:tcPr>
                </a:tc>
                <a:tc>
                  <a:txBody>
                    <a:bodyPr/>
                    <a:lstStyle/>
                    <a:p>
                      <a:pPr marL="97155" marR="67945" lvl="0" indent="0" algn="l" rtl="0">
                        <a:lnSpc>
                          <a:spcPct val="114444"/>
                        </a:lnSpc>
                        <a:spcBef>
                          <a:spcPts val="0"/>
                        </a:spcBef>
                        <a:spcAft>
                          <a:spcPts val="0"/>
                        </a:spcAft>
                        <a:buNone/>
                      </a:pPr>
                      <a:r>
                        <a:rPr lang="en-US" sz="900">
                          <a:latin typeface="Calibri"/>
                          <a:ea typeface="Calibri"/>
                          <a:cs typeface="Calibri"/>
                          <a:sym typeface="Calibri"/>
                        </a:rPr>
                        <a:t>Παρουσία των εκπαιδευτών (περίπου 10-15  λεπτά)</a:t>
                      </a:r>
                      <a:endParaRPr sz="900">
                        <a:latin typeface="Calibri"/>
                        <a:ea typeface="Calibri"/>
                        <a:cs typeface="Calibri"/>
                        <a:sym typeface="Calibri"/>
                      </a:endParaRPr>
                    </a:p>
                  </a:txBody>
                  <a:tcPr marL="0" marR="0" marT="616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F2E6"/>
                    </a:solidFill>
                  </a:tcPr>
                </a:tc>
                <a:extLst>
                  <a:ext uri="{0D108BD9-81ED-4DB2-BD59-A6C34878D82A}">
                    <a16:rowId xmlns:a16="http://schemas.microsoft.com/office/drawing/2014/main" val="10002"/>
                  </a:ext>
                </a:extLst>
              </a:tr>
            </a:tbl>
          </a:graphicData>
        </a:graphic>
      </p:graphicFrame>
      <p:sp>
        <p:nvSpPr>
          <p:cNvPr id="5205" name="Google Shape;5205;p318"/>
          <p:cNvSpPr txBox="1"/>
          <p:nvPr/>
        </p:nvSpPr>
        <p:spPr>
          <a:xfrm>
            <a:off x="78739" y="6262370"/>
            <a:ext cx="2580640" cy="1320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700">
                <a:solidFill>
                  <a:schemeClr val="dk1"/>
                </a:solidFill>
                <a:latin typeface="Calibri"/>
                <a:ea typeface="Calibri"/>
                <a:cs typeface="Calibri"/>
                <a:sym typeface="Calibri"/>
              </a:rPr>
              <a:t>CSP003_S_E: CRISTINA ALCARAZ, ΠΑΡΟΥΣΊΑΣΗ ΤΟΥ ΣΕΜΙΝΑΡΊΟΥ</a:t>
            </a:r>
            <a:endParaRPr sz="7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09"/>
        <p:cNvGrpSpPr/>
        <p:nvPr/>
      </p:nvGrpSpPr>
      <p:grpSpPr>
        <a:xfrm>
          <a:off x="0" y="0"/>
          <a:ext cx="0" cy="0"/>
          <a:chOff x="0" y="0"/>
          <a:chExt cx="0" cy="0"/>
        </a:xfrm>
      </p:grpSpPr>
      <p:grpSp>
        <p:nvGrpSpPr>
          <p:cNvPr id="5210" name="Google Shape;5210;p319"/>
          <p:cNvGrpSpPr/>
          <p:nvPr/>
        </p:nvGrpSpPr>
        <p:grpSpPr>
          <a:xfrm>
            <a:off x="6893242" y="0"/>
            <a:ext cx="5295265" cy="6858000"/>
            <a:chOff x="6893242" y="0"/>
            <a:chExt cx="5295265" cy="6858000"/>
          </a:xfrm>
        </p:grpSpPr>
        <p:sp>
          <p:nvSpPr>
            <p:cNvPr id="5211" name="Google Shape;5211;p319"/>
            <p:cNvSpPr/>
            <p:nvPr/>
          </p:nvSpPr>
          <p:spPr>
            <a:xfrm>
              <a:off x="6893242" y="0"/>
              <a:ext cx="1818639" cy="6858000"/>
            </a:xfrm>
            <a:custGeom>
              <a:avLst/>
              <a:gdLst/>
              <a:ahLst/>
              <a:cxnLst/>
              <a:rect l="l" t="t" r="r" b="b"/>
              <a:pathLst>
                <a:path w="1818640" h="6858000" extrusionOk="0">
                  <a:moveTo>
                    <a:pt x="0" y="6858000"/>
                  </a:moveTo>
                  <a:lnTo>
                    <a:pt x="1818640" y="0"/>
                  </a:lnTo>
                </a:path>
              </a:pathLst>
            </a:custGeom>
            <a:noFill/>
            <a:ln w="22225" cap="flat" cmpd="sng">
              <a:solidFill>
                <a:srgbClr val="D8791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12" name="Google Shape;5212;p319"/>
            <p:cNvSpPr/>
            <p:nvPr/>
          </p:nvSpPr>
          <p:spPr>
            <a:xfrm>
              <a:off x="7377112" y="0"/>
              <a:ext cx="2555240" cy="6858000"/>
            </a:xfrm>
            <a:custGeom>
              <a:avLst/>
              <a:gdLst/>
              <a:ahLst/>
              <a:cxnLst/>
              <a:rect l="l" t="t" r="r" b="b"/>
              <a:pathLst>
                <a:path w="2555240" h="6858000" extrusionOk="0">
                  <a:moveTo>
                    <a:pt x="1541779" y="1537017"/>
                  </a:moveTo>
                  <a:lnTo>
                    <a:pt x="1494472" y="1543685"/>
                  </a:lnTo>
                  <a:lnTo>
                    <a:pt x="1450975" y="1561782"/>
                  </a:lnTo>
                  <a:lnTo>
                    <a:pt x="1413509" y="1590357"/>
                  </a:lnTo>
                  <a:lnTo>
                    <a:pt x="1384300" y="1627822"/>
                  </a:lnTo>
                  <a:lnTo>
                    <a:pt x="1365567" y="1673225"/>
                  </a:lnTo>
                  <a:lnTo>
                    <a:pt x="970915" y="3128645"/>
                  </a:lnTo>
                  <a:lnTo>
                    <a:pt x="0" y="6858000"/>
                  </a:lnTo>
                  <a:lnTo>
                    <a:pt x="26034" y="6858000"/>
                  </a:lnTo>
                  <a:lnTo>
                    <a:pt x="996315" y="3136265"/>
                  </a:lnTo>
                  <a:lnTo>
                    <a:pt x="1390967" y="1680845"/>
                  </a:lnTo>
                  <a:lnTo>
                    <a:pt x="1411922" y="1634807"/>
                  </a:lnTo>
                  <a:lnTo>
                    <a:pt x="1445259" y="1598612"/>
                  </a:lnTo>
                  <a:lnTo>
                    <a:pt x="1487487" y="1574482"/>
                  </a:lnTo>
                  <a:lnTo>
                    <a:pt x="1535429" y="1563687"/>
                  </a:lnTo>
                  <a:lnTo>
                    <a:pt x="1637347" y="1563687"/>
                  </a:lnTo>
                  <a:lnTo>
                    <a:pt x="1625282" y="1556385"/>
                  </a:lnTo>
                  <a:lnTo>
                    <a:pt x="1590675" y="1543685"/>
                  </a:lnTo>
                  <a:lnTo>
                    <a:pt x="1541779" y="1537017"/>
                  </a:lnTo>
                  <a:close/>
                </a:path>
                <a:path w="2555240" h="6858000" extrusionOk="0">
                  <a:moveTo>
                    <a:pt x="1637347" y="1563687"/>
                  </a:moveTo>
                  <a:lnTo>
                    <a:pt x="1535429" y="1563687"/>
                  </a:lnTo>
                  <a:lnTo>
                    <a:pt x="1585595" y="1569085"/>
                  </a:lnTo>
                  <a:lnTo>
                    <a:pt x="1614804" y="1580197"/>
                  </a:lnTo>
                  <a:lnTo>
                    <a:pt x="1663382" y="1617345"/>
                  </a:lnTo>
                  <a:lnTo>
                    <a:pt x="1694179" y="1671320"/>
                  </a:lnTo>
                  <a:lnTo>
                    <a:pt x="1702117" y="1732279"/>
                  </a:lnTo>
                  <a:lnTo>
                    <a:pt x="1696402" y="1763712"/>
                  </a:lnTo>
                  <a:lnTo>
                    <a:pt x="1436687" y="2721610"/>
                  </a:lnTo>
                  <a:lnTo>
                    <a:pt x="1430337" y="2770504"/>
                  </a:lnTo>
                  <a:lnTo>
                    <a:pt x="1436687" y="2817812"/>
                  </a:lnTo>
                  <a:lnTo>
                    <a:pt x="1454784" y="2861310"/>
                  </a:lnTo>
                  <a:lnTo>
                    <a:pt x="1483359" y="2898775"/>
                  </a:lnTo>
                  <a:lnTo>
                    <a:pt x="1521142" y="2927985"/>
                  </a:lnTo>
                  <a:lnTo>
                    <a:pt x="1566545" y="2946717"/>
                  </a:lnTo>
                  <a:lnTo>
                    <a:pt x="1618615" y="2952750"/>
                  </a:lnTo>
                  <a:lnTo>
                    <a:pt x="1668779" y="2944495"/>
                  </a:lnTo>
                  <a:lnTo>
                    <a:pt x="1704022" y="2928302"/>
                  </a:lnTo>
                  <a:lnTo>
                    <a:pt x="1617345" y="2928302"/>
                  </a:lnTo>
                  <a:lnTo>
                    <a:pt x="1572895" y="2922587"/>
                  </a:lnTo>
                  <a:lnTo>
                    <a:pt x="1526857" y="2901632"/>
                  </a:lnTo>
                  <a:lnTo>
                    <a:pt x="1490662" y="2868295"/>
                  </a:lnTo>
                  <a:lnTo>
                    <a:pt x="1466215" y="2826067"/>
                  </a:lnTo>
                  <a:lnTo>
                    <a:pt x="1455737" y="2778125"/>
                  </a:lnTo>
                  <a:lnTo>
                    <a:pt x="1460817" y="2727960"/>
                  </a:lnTo>
                  <a:lnTo>
                    <a:pt x="1720532" y="1770062"/>
                  </a:lnTo>
                  <a:lnTo>
                    <a:pt x="1726565" y="1734502"/>
                  </a:lnTo>
                  <a:lnTo>
                    <a:pt x="1725612" y="1701482"/>
                  </a:lnTo>
                  <a:lnTo>
                    <a:pt x="1725612" y="1698625"/>
                  </a:lnTo>
                  <a:lnTo>
                    <a:pt x="1717675" y="1663700"/>
                  </a:lnTo>
                  <a:lnTo>
                    <a:pt x="1702752" y="1630045"/>
                  </a:lnTo>
                  <a:lnTo>
                    <a:pt x="1681797" y="1600200"/>
                  </a:lnTo>
                  <a:lnTo>
                    <a:pt x="1655762" y="1575435"/>
                  </a:lnTo>
                  <a:lnTo>
                    <a:pt x="1637347" y="1563687"/>
                  </a:lnTo>
                  <a:close/>
                </a:path>
                <a:path w="2555240" h="6858000" extrusionOk="0">
                  <a:moveTo>
                    <a:pt x="2555240" y="0"/>
                  </a:moveTo>
                  <a:lnTo>
                    <a:pt x="2528252" y="0"/>
                  </a:lnTo>
                  <a:lnTo>
                    <a:pt x="2099859" y="1561782"/>
                  </a:lnTo>
                  <a:lnTo>
                    <a:pt x="1757679" y="2837179"/>
                  </a:lnTo>
                  <a:lnTo>
                    <a:pt x="1732915" y="2874962"/>
                  </a:lnTo>
                  <a:lnTo>
                    <a:pt x="1699577" y="2903220"/>
                  </a:lnTo>
                  <a:lnTo>
                    <a:pt x="1660207" y="2921317"/>
                  </a:lnTo>
                  <a:lnTo>
                    <a:pt x="1617345" y="2928302"/>
                  </a:lnTo>
                  <a:lnTo>
                    <a:pt x="1704022" y="2928302"/>
                  </a:lnTo>
                  <a:lnTo>
                    <a:pt x="1714500" y="2923222"/>
                  </a:lnTo>
                  <a:lnTo>
                    <a:pt x="1752917" y="2890202"/>
                  </a:lnTo>
                  <a:lnTo>
                    <a:pt x="1781809" y="2846070"/>
                  </a:lnTo>
                  <a:lnTo>
                    <a:pt x="1781809" y="2844800"/>
                  </a:lnTo>
                  <a:lnTo>
                    <a:pt x="2124075" y="1567814"/>
                  </a:lnTo>
                  <a:lnTo>
                    <a:pt x="2555240" y="0"/>
                  </a:lnTo>
                  <a:close/>
                </a:path>
              </a:pathLst>
            </a:custGeom>
            <a:solidFill>
              <a:srgbClr val="FFBA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213" name="Google Shape;5213;p319"/>
            <p:cNvPicPr preferRelativeResize="0"/>
            <p:nvPr/>
          </p:nvPicPr>
          <p:blipFill rotWithShape="1">
            <a:blip r:embed="rId3">
              <a:alphaModFix/>
            </a:blip>
            <a:srcRect/>
            <a:stretch/>
          </p:blipFill>
          <p:spPr>
            <a:xfrm>
              <a:off x="7827327" y="5154295"/>
              <a:ext cx="880745" cy="1703704"/>
            </a:xfrm>
            <a:prstGeom prst="rect">
              <a:avLst/>
            </a:prstGeom>
            <a:noFill/>
            <a:ln>
              <a:noFill/>
            </a:ln>
          </p:spPr>
        </p:pic>
        <p:pic>
          <p:nvPicPr>
            <p:cNvPr id="5214" name="Google Shape;5214;p319"/>
            <p:cNvPicPr preferRelativeResize="0"/>
            <p:nvPr/>
          </p:nvPicPr>
          <p:blipFill rotWithShape="1">
            <a:blip r:embed="rId4">
              <a:alphaModFix/>
            </a:blip>
            <a:srcRect/>
            <a:stretch/>
          </p:blipFill>
          <p:spPr>
            <a:xfrm>
              <a:off x="7549197" y="6167437"/>
              <a:ext cx="3294062" cy="612140"/>
            </a:xfrm>
            <a:prstGeom prst="rect">
              <a:avLst/>
            </a:prstGeom>
            <a:noFill/>
            <a:ln>
              <a:noFill/>
            </a:ln>
          </p:spPr>
        </p:pic>
        <p:pic>
          <p:nvPicPr>
            <p:cNvPr id="5215" name="Google Shape;5215;p319"/>
            <p:cNvPicPr preferRelativeResize="0"/>
            <p:nvPr/>
          </p:nvPicPr>
          <p:blipFill rotWithShape="1">
            <a:blip r:embed="rId5">
              <a:alphaModFix/>
            </a:blip>
            <a:srcRect/>
            <a:stretch/>
          </p:blipFill>
          <p:spPr>
            <a:xfrm>
              <a:off x="7163752" y="0"/>
              <a:ext cx="5024755" cy="6857999"/>
            </a:xfrm>
            <a:prstGeom prst="rect">
              <a:avLst/>
            </a:prstGeom>
            <a:noFill/>
            <a:ln>
              <a:noFill/>
            </a:ln>
          </p:spPr>
        </p:pic>
      </p:grpSp>
      <p:sp>
        <p:nvSpPr>
          <p:cNvPr id="5216" name="Google Shape;5216;p319"/>
          <p:cNvSpPr txBox="1">
            <a:spLocks noGrp="1"/>
          </p:cNvSpPr>
          <p:nvPr>
            <p:ph type="title"/>
          </p:nvPr>
        </p:nvSpPr>
        <p:spPr>
          <a:xfrm>
            <a:off x="875030" y="217487"/>
            <a:ext cx="5353050" cy="39116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Ιστορική γνώση και προαπαιτούμενα</a:t>
            </a:r>
            <a:endParaRPr/>
          </a:p>
        </p:txBody>
      </p:sp>
      <p:sp>
        <p:nvSpPr>
          <p:cNvPr id="5217" name="Google Shape;5217;p319"/>
          <p:cNvSpPr txBox="1"/>
          <p:nvPr/>
        </p:nvSpPr>
        <p:spPr>
          <a:xfrm>
            <a:off x="880110" y="1223962"/>
            <a:ext cx="2658110" cy="3149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900">
                <a:solidFill>
                  <a:srgbClr val="D8791A"/>
                </a:solidFill>
                <a:latin typeface="Calibri"/>
                <a:ea typeface="Calibri"/>
                <a:cs typeface="Calibri"/>
                <a:sym typeface="Calibri"/>
              </a:rPr>
              <a:t>Γνώσεις υποβάθρου:</a:t>
            </a:r>
            <a:endParaRPr sz="1900">
              <a:solidFill>
                <a:schemeClr val="dk1"/>
              </a:solidFill>
              <a:latin typeface="Calibri"/>
              <a:ea typeface="Calibri"/>
              <a:cs typeface="Calibri"/>
              <a:sym typeface="Calibri"/>
            </a:endParaRPr>
          </a:p>
        </p:txBody>
      </p:sp>
      <p:sp>
        <p:nvSpPr>
          <p:cNvPr id="5218" name="Google Shape;5218;p319"/>
          <p:cNvSpPr txBox="1"/>
          <p:nvPr/>
        </p:nvSpPr>
        <p:spPr>
          <a:xfrm>
            <a:off x="899160" y="1757045"/>
            <a:ext cx="3929379" cy="208279"/>
          </a:xfrm>
          <a:prstGeom prst="rect">
            <a:avLst/>
          </a:prstGeom>
          <a:noFill/>
          <a:ln>
            <a:noFill/>
          </a:ln>
        </p:spPr>
        <p:txBody>
          <a:bodyPr spcFirstLastPara="1" wrap="square" lIns="0" tIns="12700" rIns="0" bIns="0" anchor="t" anchorCtr="0">
            <a:spAutoFit/>
          </a:bodyPr>
          <a:lstStyle/>
          <a:p>
            <a:pPr marL="297815" marR="0" lvl="0" indent="-285115" algn="l" rtl="0">
              <a:lnSpc>
                <a:spcPct val="100000"/>
              </a:lnSpc>
              <a:spcBef>
                <a:spcPts val="0"/>
              </a:spcBef>
              <a:spcAft>
                <a:spcPts val="0"/>
              </a:spcAft>
              <a:buClr>
                <a:srgbClr val="FFBA00"/>
              </a:buClr>
              <a:buSzPts val="1800"/>
              <a:buFont typeface="Arial"/>
              <a:buChar char="•"/>
            </a:pPr>
            <a:r>
              <a:rPr lang="en-US" sz="1200">
                <a:solidFill>
                  <a:srgbClr val="7E7E7E"/>
                </a:solidFill>
                <a:latin typeface="Calibri"/>
                <a:ea typeface="Calibri"/>
                <a:cs typeface="Calibri"/>
                <a:sym typeface="Calibri"/>
              </a:rPr>
              <a:t>Γνώση των βασικών αρχών της κυβερνοασφάλειας</a:t>
            </a:r>
            <a:endParaRPr sz="1200">
              <a:solidFill>
                <a:schemeClr val="dk1"/>
              </a:solidFill>
              <a:latin typeface="Calibri"/>
              <a:ea typeface="Calibri"/>
              <a:cs typeface="Calibri"/>
              <a:sym typeface="Calibri"/>
            </a:endParaRPr>
          </a:p>
        </p:txBody>
      </p:sp>
      <p:sp>
        <p:nvSpPr>
          <p:cNvPr id="5219" name="Google Shape;5219;p319"/>
          <p:cNvSpPr txBox="1"/>
          <p:nvPr/>
        </p:nvSpPr>
        <p:spPr>
          <a:xfrm>
            <a:off x="880110" y="2791459"/>
            <a:ext cx="2009139" cy="3149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900">
                <a:solidFill>
                  <a:srgbClr val="D8791A"/>
                </a:solidFill>
                <a:latin typeface="Calibri"/>
                <a:ea typeface="Calibri"/>
                <a:cs typeface="Calibri"/>
                <a:sym typeface="Calibri"/>
              </a:rPr>
              <a:t>Προαπαιτούμενα:</a:t>
            </a:r>
            <a:endParaRPr sz="1900">
              <a:solidFill>
                <a:schemeClr val="dk1"/>
              </a:solidFill>
              <a:latin typeface="Calibri"/>
              <a:ea typeface="Calibri"/>
              <a:cs typeface="Calibri"/>
              <a:sym typeface="Calibri"/>
            </a:endParaRPr>
          </a:p>
        </p:txBody>
      </p:sp>
      <p:sp>
        <p:nvSpPr>
          <p:cNvPr id="5220" name="Google Shape;5220;p319"/>
          <p:cNvSpPr txBox="1"/>
          <p:nvPr/>
        </p:nvSpPr>
        <p:spPr>
          <a:xfrm>
            <a:off x="899160" y="3346132"/>
            <a:ext cx="6087110" cy="208279"/>
          </a:xfrm>
          <a:prstGeom prst="rect">
            <a:avLst/>
          </a:prstGeom>
          <a:noFill/>
          <a:ln>
            <a:noFill/>
          </a:ln>
        </p:spPr>
        <p:txBody>
          <a:bodyPr spcFirstLastPara="1" wrap="square" lIns="0" tIns="12700" rIns="0" bIns="0" anchor="t" anchorCtr="0">
            <a:spAutoFit/>
          </a:bodyPr>
          <a:lstStyle/>
          <a:p>
            <a:pPr marL="297815" marR="0" lvl="0" indent="-285115" algn="l" rtl="0">
              <a:lnSpc>
                <a:spcPct val="100000"/>
              </a:lnSpc>
              <a:spcBef>
                <a:spcPts val="0"/>
              </a:spcBef>
              <a:spcAft>
                <a:spcPts val="0"/>
              </a:spcAft>
              <a:buClr>
                <a:srgbClr val="FFBA00"/>
              </a:buClr>
              <a:buSzPts val="1800"/>
              <a:buFont typeface="Arial"/>
              <a:buChar char="•"/>
            </a:pPr>
            <a:r>
              <a:rPr lang="en-US" sz="1200">
                <a:solidFill>
                  <a:srgbClr val="7E7E7E"/>
                </a:solidFill>
                <a:latin typeface="Calibri"/>
                <a:ea typeface="Calibri"/>
                <a:cs typeface="Calibri"/>
                <a:sym typeface="Calibri"/>
              </a:rPr>
              <a:t>Βασικές γνώσεις των ουσιωδών στοιχείων πληροφορικής και κυβερνοασφάλειας</a:t>
            </a:r>
            <a:endParaRPr sz="12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24"/>
        <p:cNvGrpSpPr/>
        <p:nvPr/>
      </p:nvGrpSpPr>
      <p:grpSpPr>
        <a:xfrm>
          <a:off x="0" y="0"/>
          <a:ext cx="0" cy="0"/>
          <a:chOff x="0" y="0"/>
          <a:chExt cx="0" cy="0"/>
        </a:xfrm>
      </p:grpSpPr>
      <p:sp>
        <p:nvSpPr>
          <p:cNvPr id="5225" name="Google Shape;5225;p320"/>
          <p:cNvSpPr txBox="1">
            <a:spLocks noGrp="1"/>
          </p:cNvSpPr>
          <p:nvPr>
            <p:ph type="title"/>
          </p:nvPr>
        </p:nvSpPr>
        <p:spPr>
          <a:xfrm>
            <a:off x="875030" y="217487"/>
            <a:ext cx="5669915" cy="39116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Τεχνικά εργαλεία και άλλες απαιτήσεις</a:t>
            </a:r>
            <a:endParaRPr/>
          </a:p>
        </p:txBody>
      </p:sp>
      <p:sp>
        <p:nvSpPr>
          <p:cNvPr id="5226" name="Google Shape;5226;p320"/>
          <p:cNvSpPr txBox="1"/>
          <p:nvPr/>
        </p:nvSpPr>
        <p:spPr>
          <a:xfrm>
            <a:off x="1024255" y="879157"/>
            <a:ext cx="10181590" cy="295145"/>
          </a:xfrm>
          <a:prstGeom prst="rect">
            <a:avLst/>
          </a:prstGeom>
          <a:noFill/>
          <a:ln>
            <a:noFill/>
          </a:ln>
        </p:spPr>
        <p:txBody>
          <a:bodyPr spcFirstLastPara="1" wrap="square" lIns="0" tIns="6975" rIns="0" bIns="0" anchor="t" anchorCtr="0">
            <a:spAutoFit/>
          </a:bodyPr>
          <a:lstStyle/>
          <a:p>
            <a:pPr marL="12700" marR="5080" lvl="0" indent="160020" algn="l" rtl="0">
              <a:lnSpc>
                <a:spcPct val="101800"/>
              </a:lnSpc>
              <a:spcBef>
                <a:spcPts val="0"/>
              </a:spcBef>
              <a:spcAft>
                <a:spcPts val="0"/>
              </a:spcAft>
              <a:buNone/>
            </a:pPr>
            <a:r>
              <a:rPr lang="en-US" sz="1900">
                <a:solidFill>
                  <a:srgbClr val="D8791A"/>
                </a:solidFill>
                <a:latin typeface="Calibri"/>
                <a:ea typeface="Calibri"/>
                <a:cs typeface="Calibri"/>
                <a:sym typeface="Calibri"/>
              </a:rPr>
              <a:t>Τεχνικά εργαλεία</a:t>
            </a:r>
            <a:endParaRPr sz="1900">
              <a:solidFill>
                <a:schemeClr val="dk1"/>
              </a:solidFill>
              <a:latin typeface="Calibri"/>
              <a:ea typeface="Calibri"/>
              <a:cs typeface="Calibri"/>
              <a:sym typeface="Calibri"/>
            </a:endParaRPr>
          </a:p>
        </p:txBody>
      </p:sp>
      <p:sp>
        <p:nvSpPr>
          <p:cNvPr id="5227" name="Google Shape;5227;p320"/>
          <p:cNvSpPr txBox="1"/>
          <p:nvPr/>
        </p:nvSpPr>
        <p:spPr>
          <a:xfrm>
            <a:off x="1024255" y="1869757"/>
            <a:ext cx="3593465" cy="994410"/>
          </a:xfrm>
          <a:prstGeom prst="rect">
            <a:avLst/>
          </a:prstGeom>
          <a:noFill/>
          <a:ln>
            <a:noFill/>
          </a:ln>
        </p:spPr>
        <p:txBody>
          <a:bodyPr spcFirstLastPara="1" wrap="square" lIns="0" tIns="12700" rIns="0" bIns="0" anchor="t" anchorCtr="0">
            <a:spAutoFit/>
          </a:bodyPr>
          <a:lstStyle/>
          <a:p>
            <a:pPr marL="298450" marR="0" lvl="0" indent="-285750" algn="l" rtl="0">
              <a:lnSpc>
                <a:spcPct val="100000"/>
              </a:lnSpc>
              <a:spcBef>
                <a:spcPts val="0"/>
              </a:spcBef>
              <a:spcAft>
                <a:spcPts val="0"/>
              </a:spcAft>
              <a:buClr>
                <a:srgbClr val="FFBA00"/>
              </a:buClr>
              <a:buSzPts val="1600"/>
              <a:buFont typeface="Arial"/>
              <a:buChar char="•"/>
            </a:pPr>
            <a:r>
              <a:rPr lang="en-US" sz="1050">
                <a:solidFill>
                  <a:srgbClr val="7E7E7E"/>
                </a:solidFill>
                <a:latin typeface="Calibri"/>
                <a:ea typeface="Calibri"/>
                <a:cs typeface="Calibri"/>
                <a:sym typeface="Calibri"/>
              </a:rPr>
              <a:t>Υπολογιστής με πρόσβαση στο Ίντερνετ για σύνδεση</a:t>
            </a:r>
            <a:endParaRPr sz="1050">
              <a:solidFill>
                <a:schemeClr val="dk1"/>
              </a:solidFill>
              <a:latin typeface="Calibri"/>
              <a:ea typeface="Calibri"/>
              <a:cs typeface="Calibri"/>
              <a:sym typeface="Calibri"/>
            </a:endParaRPr>
          </a:p>
          <a:p>
            <a:pPr marL="0" marR="0" lvl="0" indent="0" algn="l" rtl="0">
              <a:lnSpc>
                <a:spcPct val="100000"/>
              </a:lnSpc>
              <a:spcBef>
                <a:spcPts val="50"/>
              </a:spcBef>
              <a:spcAft>
                <a:spcPts val="0"/>
              </a:spcAft>
              <a:buClr>
                <a:srgbClr val="FFBA00"/>
              </a:buClr>
              <a:buSzPts val="1500"/>
              <a:buFont typeface="Arial"/>
              <a:buNone/>
            </a:pPr>
            <a:endParaRPr sz="1500">
              <a:solidFill>
                <a:schemeClr val="dk1"/>
              </a:solidFill>
              <a:latin typeface="Calibri"/>
              <a:ea typeface="Calibri"/>
              <a:cs typeface="Calibri"/>
              <a:sym typeface="Calibri"/>
            </a:endParaRPr>
          </a:p>
          <a:p>
            <a:pPr marL="298450" marR="0" lvl="0" indent="-285750" algn="l" rtl="0">
              <a:lnSpc>
                <a:spcPct val="100000"/>
              </a:lnSpc>
              <a:spcBef>
                <a:spcPts val="0"/>
              </a:spcBef>
              <a:spcAft>
                <a:spcPts val="0"/>
              </a:spcAft>
              <a:buClr>
                <a:srgbClr val="FFBA00"/>
              </a:buClr>
              <a:buSzPts val="1600"/>
              <a:buFont typeface="Arial"/>
              <a:buChar char="•"/>
            </a:pPr>
            <a:r>
              <a:rPr lang="en-US" sz="1050">
                <a:solidFill>
                  <a:srgbClr val="7E7E7E"/>
                </a:solidFill>
                <a:latin typeface="Calibri"/>
                <a:ea typeface="Calibri"/>
                <a:cs typeface="Calibri"/>
                <a:sym typeface="Calibri"/>
              </a:rPr>
              <a:t>Πρόσβαση στην πλατφόρμα DCM</a:t>
            </a:r>
            <a:endParaRPr sz="1050">
              <a:solidFill>
                <a:schemeClr val="dk1"/>
              </a:solidFill>
              <a:latin typeface="Calibri"/>
              <a:ea typeface="Calibri"/>
              <a:cs typeface="Calibri"/>
              <a:sym typeface="Calibri"/>
            </a:endParaRPr>
          </a:p>
          <a:p>
            <a:pPr marL="0" marR="0" lvl="0" indent="0" algn="l" rtl="0">
              <a:lnSpc>
                <a:spcPct val="100000"/>
              </a:lnSpc>
              <a:spcBef>
                <a:spcPts val="25"/>
              </a:spcBef>
              <a:spcAft>
                <a:spcPts val="0"/>
              </a:spcAft>
              <a:buClr>
                <a:srgbClr val="FFBA00"/>
              </a:buClr>
              <a:buSzPts val="1500"/>
              <a:buFont typeface="Arial"/>
              <a:buNone/>
            </a:pPr>
            <a:endParaRPr sz="1500">
              <a:solidFill>
                <a:schemeClr val="dk1"/>
              </a:solidFill>
              <a:latin typeface="Calibri"/>
              <a:ea typeface="Calibri"/>
              <a:cs typeface="Calibri"/>
              <a:sym typeface="Calibri"/>
            </a:endParaRPr>
          </a:p>
          <a:p>
            <a:pPr marL="298450" marR="0" lvl="0" indent="-285750" algn="l" rtl="0">
              <a:lnSpc>
                <a:spcPct val="100000"/>
              </a:lnSpc>
              <a:spcBef>
                <a:spcPts val="0"/>
              </a:spcBef>
              <a:spcAft>
                <a:spcPts val="0"/>
              </a:spcAft>
              <a:buClr>
                <a:srgbClr val="FFBA00"/>
              </a:buClr>
              <a:buSzPts val="1600"/>
              <a:buFont typeface="Arial"/>
              <a:buChar char="•"/>
            </a:pPr>
            <a:r>
              <a:rPr lang="en-US" sz="1050">
                <a:solidFill>
                  <a:srgbClr val="7E7E7E"/>
                </a:solidFill>
                <a:latin typeface="Calibri"/>
                <a:ea typeface="Calibri"/>
                <a:cs typeface="Calibri"/>
                <a:sym typeface="Calibri"/>
              </a:rPr>
              <a:t>Λογισμικό γραφείου για αναφορές</a:t>
            </a:r>
            <a:endParaRPr sz="1050">
              <a:solidFill>
                <a:schemeClr val="dk1"/>
              </a:solidFill>
              <a:latin typeface="Calibri"/>
              <a:ea typeface="Calibri"/>
              <a:cs typeface="Calibri"/>
              <a:sym typeface="Calibri"/>
            </a:endParaRPr>
          </a:p>
        </p:txBody>
      </p:sp>
      <p:sp>
        <p:nvSpPr>
          <p:cNvPr id="5228" name="Google Shape;5228;p320"/>
          <p:cNvSpPr txBox="1"/>
          <p:nvPr/>
        </p:nvSpPr>
        <p:spPr>
          <a:xfrm>
            <a:off x="1024255" y="3172777"/>
            <a:ext cx="2139950" cy="3149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900">
                <a:solidFill>
                  <a:srgbClr val="D8791A"/>
                </a:solidFill>
                <a:latin typeface="Calibri"/>
                <a:ea typeface="Calibri"/>
                <a:cs typeface="Calibri"/>
                <a:sym typeface="Calibri"/>
              </a:rPr>
              <a:t>Άλλες απαιτήσεις</a:t>
            </a:r>
            <a:endParaRPr sz="1900">
              <a:solidFill>
                <a:schemeClr val="dk1"/>
              </a:solidFill>
              <a:latin typeface="Calibri"/>
              <a:ea typeface="Calibri"/>
              <a:cs typeface="Calibri"/>
              <a:sym typeface="Calibri"/>
            </a:endParaRPr>
          </a:p>
        </p:txBody>
      </p:sp>
      <p:sp>
        <p:nvSpPr>
          <p:cNvPr id="5229" name="Google Shape;5229;p320"/>
          <p:cNvSpPr txBox="1"/>
          <p:nvPr/>
        </p:nvSpPr>
        <p:spPr>
          <a:xfrm>
            <a:off x="1057910" y="3691572"/>
            <a:ext cx="2802890" cy="595630"/>
          </a:xfrm>
          <a:prstGeom prst="rect">
            <a:avLst/>
          </a:prstGeom>
          <a:noFill/>
          <a:ln>
            <a:noFill/>
          </a:ln>
        </p:spPr>
        <p:txBody>
          <a:bodyPr spcFirstLastPara="1" wrap="square" lIns="0" tIns="12700" rIns="0" bIns="0" anchor="t" anchorCtr="0">
            <a:spAutoFit/>
          </a:bodyPr>
          <a:lstStyle/>
          <a:p>
            <a:pPr marL="297815" marR="0" lvl="0" indent="-285115" algn="l" rtl="0">
              <a:lnSpc>
                <a:spcPct val="100000"/>
              </a:lnSpc>
              <a:spcBef>
                <a:spcPts val="0"/>
              </a:spcBef>
              <a:spcAft>
                <a:spcPts val="0"/>
              </a:spcAft>
              <a:buClr>
                <a:srgbClr val="FFBA00"/>
              </a:buClr>
              <a:buSzPts val="1600"/>
              <a:buFont typeface="Arial"/>
              <a:buChar char="•"/>
            </a:pPr>
            <a:r>
              <a:rPr lang="en-US" sz="1050" b="1">
                <a:solidFill>
                  <a:srgbClr val="7E7E7E"/>
                </a:solidFill>
                <a:latin typeface="Calibri"/>
                <a:ea typeface="Calibri"/>
                <a:cs typeface="Calibri"/>
                <a:sym typeface="Calibri"/>
              </a:rPr>
              <a:t>Προθυμία για μάθηση και πειραματισμό</a:t>
            </a:r>
            <a:endParaRPr sz="1050">
              <a:solidFill>
                <a:schemeClr val="dk1"/>
              </a:solidFill>
              <a:latin typeface="Calibri"/>
              <a:ea typeface="Calibri"/>
              <a:cs typeface="Calibri"/>
              <a:sym typeface="Calibri"/>
            </a:endParaRPr>
          </a:p>
          <a:p>
            <a:pPr marL="0" marR="0" lvl="0" indent="0" algn="l" rtl="0">
              <a:lnSpc>
                <a:spcPct val="100000"/>
              </a:lnSpc>
              <a:spcBef>
                <a:spcPts val="25"/>
              </a:spcBef>
              <a:spcAft>
                <a:spcPts val="0"/>
              </a:spcAft>
              <a:buClr>
                <a:srgbClr val="FFBA00"/>
              </a:buClr>
              <a:buSzPts val="1500"/>
              <a:buFont typeface="Arial"/>
              <a:buNone/>
            </a:pPr>
            <a:endParaRPr sz="1500">
              <a:solidFill>
                <a:schemeClr val="dk1"/>
              </a:solidFill>
              <a:latin typeface="Calibri"/>
              <a:ea typeface="Calibri"/>
              <a:cs typeface="Calibri"/>
              <a:sym typeface="Calibri"/>
            </a:endParaRPr>
          </a:p>
          <a:p>
            <a:pPr marL="297815" marR="0" lvl="0" indent="-285115" algn="l" rtl="0">
              <a:lnSpc>
                <a:spcPct val="100000"/>
              </a:lnSpc>
              <a:spcBef>
                <a:spcPts val="0"/>
              </a:spcBef>
              <a:spcAft>
                <a:spcPts val="0"/>
              </a:spcAft>
              <a:buClr>
                <a:srgbClr val="FFBA00"/>
              </a:buClr>
              <a:buSzPts val="1600"/>
              <a:buFont typeface="Arial"/>
              <a:buChar char="•"/>
            </a:pPr>
            <a:r>
              <a:rPr lang="en-US" sz="1050" b="1">
                <a:solidFill>
                  <a:srgbClr val="7E7E7E"/>
                </a:solidFill>
                <a:latin typeface="Calibri"/>
                <a:ea typeface="Calibri"/>
                <a:cs typeface="Calibri"/>
                <a:sym typeface="Calibri"/>
              </a:rPr>
              <a:t>Ενεργή συμμετοχή</a:t>
            </a:r>
            <a:endParaRPr sz="1050">
              <a:solidFill>
                <a:schemeClr val="dk1"/>
              </a:solidFill>
              <a:latin typeface="Calibri"/>
              <a:ea typeface="Calibri"/>
              <a:cs typeface="Calibri"/>
              <a:sym typeface="Calibri"/>
            </a:endParaRPr>
          </a:p>
        </p:txBody>
      </p:sp>
      <p:grpSp>
        <p:nvGrpSpPr>
          <p:cNvPr id="5230" name="Google Shape;5230;p320"/>
          <p:cNvGrpSpPr/>
          <p:nvPr/>
        </p:nvGrpSpPr>
        <p:grpSpPr>
          <a:xfrm>
            <a:off x="6893242" y="0"/>
            <a:ext cx="5295265" cy="6858000"/>
            <a:chOff x="6893242" y="0"/>
            <a:chExt cx="5295265" cy="6858000"/>
          </a:xfrm>
        </p:grpSpPr>
        <p:sp>
          <p:nvSpPr>
            <p:cNvPr id="5231" name="Google Shape;5231;p320"/>
            <p:cNvSpPr/>
            <p:nvPr/>
          </p:nvSpPr>
          <p:spPr>
            <a:xfrm>
              <a:off x="6893242" y="0"/>
              <a:ext cx="1818639" cy="6858000"/>
            </a:xfrm>
            <a:custGeom>
              <a:avLst/>
              <a:gdLst/>
              <a:ahLst/>
              <a:cxnLst/>
              <a:rect l="l" t="t" r="r" b="b"/>
              <a:pathLst>
                <a:path w="1818640" h="6858000" extrusionOk="0">
                  <a:moveTo>
                    <a:pt x="0" y="6858000"/>
                  </a:moveTo>
                  <a:lnTo>
                    <a:pt x="1818640" y="0"/>
                  </a:lnTo>
                </a:path>
              </a:pathLst>
            </a:custGeom>
            <a:noFill/>
            <a:ln w="22225" cap="flat" cmpd="sng">
              <a:solidFill>
                <a:srgbClr val="D8791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32" name="Google Shape;5232;p320"/>
            <p:cNvSpPr/>
            <p:nvPr/>
          </p:nvSpPr>
          <p:spPr>
            <a:xfrm>
              <a:off x="7377112" y="0"/>
              <a:ext cx="2555240" cy="6858000"/>
            </a:xfrm>
            <a:custGeom>
              <a:avLst/>
              <a:gdLst/>
              <a:ahLst/>
              <a:cxnLst/>
              <a:rect l="l" t="t" r="r" b="b"/>
              <a:pathLst>
                <a:path w="2555240" h="6858000" extrusionOk="0">
                  <a:moveTo>
                    <a:pt x="1541779" y="1537017"/>
                  </a:moveTo>
                  <a:lnTo>
                    <a:pt x="1494472" y="1543685"/>
                  </a:lnTo>
                  <a:lnTo>
                    <a:pt x="1450975" y="1561782"/>
                  </a:lnTo>
                  <a:lnTo>
                    <a:pt x="1413509" y="1590357"/>
                  </a:lnTo>
                  <a:lnTo>
                    <a:pt x="1384300" y="1627822"/>
                  </a:lnTo>
                  <a:lnTo>
                    <a:pt x="1365567" y="1673225"/>
                  </a:lnTo>
                  <a:lnTo>
                    <a:pt x="970915" y="3128645"/>
                  </a:lnTo>
                  <a:lnTo>
                    <a:pt x="0" y="6858000"/>
                  </a:lnTo>
                  <a:lnTo>
                    <a:pt x="26034" y="6858000"/>
                  </a:lnTo>
                  <a:lnTo>
                    <a:pt x="996315" y="3136265"/>
                  </a:lnTo>
                  <a:lnTo>
                    <a:pt x="1390967" y="1680845"/>
                  </a:lnTo>
                  <a:lnTo>
                    <a:pt x="1411922" y="1634807"/>
                  </a:lnTo>
                  <a:lnTo>
                    <a:pt x="1445259" y="1598612"/>
                  </a:lnTo>
                  <a:lnTo>
                    <a:pt x="1487487" y="1574482"/>
                  </a:lnTo>
                  <a:lnTo>
                    <a:pt x="1535429" y="1563687"/>
                  </a:lnTo>
                  <a:lnTo>
                    <a:pt x="1637347" y="1563687"/>
                  </a:lnTo>
                  <a:lnTo>
                    <a:pt x="1625282" y="1556385"/>
                  </a:lnTo>
                  <a:lnTo>
                    <a:pt x="1590675" y="1543685"/>
                  </a:lnTo>
                  <a:lnTo>
                    <a:pt x="1541779" y="1537017"/>
                  </a:lnTo>
                  <a:close/>
                </a:path>
                <a:path w="2555240" h="6858000" extrusionOk="0">
                  <a:moveTo>
                    <a:pt x="1637347" y="1563687"/>
                  </a:moveTo>
                  <a:lnTo>
                    <a:pt x="1535429" y="1563687"/>
                  </a:lnTo>
                  <a:lnTo>
                    <a:pt x="1585595" y="1569085"/>
                  </a:lnTo>
                  <a:lnTo>
                    <a:pt x="1614804" y="1580197"/>
                  </a:lnTo>
                  <a:lnTo>
                    <a:pt x="1663382" y="1617345"/>
                  </a:lnTo>
                  <a:lnTo>
                    <a:pt x="1694179" y="1671320"/>
                  </a:lnTo>
                  <a:lnTo>
                    <a:pt x="1702117" y="1732279"/>
                  </a:lnTo>
                  <a:lnTo>
                    <a:pt x="1696402" y="1763712"/>
                  </a:lnTo>
                  <a:lnTo>
                    <a:pt x="1436687" y="2721610"/>
                  </a:lnTo>
                  <a:lnTo>
                    <a:pt x="1430337" y="2770504"/>
                  </a:lnTo>
                  <a:lnTo>
                    <a:pt x="1436687" y="2817812"/>
                  </a:lnTo>
                  <a:lnTo>
                    <a:pt x="1454784" y="2861310"/>
                  </a:lnTo>
                  <a:lnTo>
                    <a:pt x="1483359" y="2898775"/>
                  </a:lnTo>
                  <a:lnTo>
                    <a:pt x="1521142" y="2927985"/>
                  </a:lnTo>
                  <a:lnTo>
                    <a:pt x="1566545" y="2946717"/>
                  </a:lnTo>
                  <a:lnTo>
                    <a:pt x="1618615" y="2952750"/>
                  </a:lnTo>
                  <a:lnTo>
                    <a:pt x="1668779" y="2944495"/>
                  </a:lnTo>
                  <a:lnTo>
                    <a:pt x="1704022" y="2928302"/>
                  </a:lnTo>
                  <a:lnTo>
                    <a:pt x="1617345" y="2928302"/>
                  </a:lnTo>
                  <a:lnTo>
                    <a:pt x="1572895" y="2922587"/>
                  </a:lnTo>
                  <a:lnTo>
                    <a:pt x="1526857" y="2901632"/>
                  </a:lnTo>
                  <a:lnTo>
                    <a:pt x="1490662" y="2868295"/>
                  </a:lnTo>
                  <a:lnTo>
                    <a:pt x="1466215" y="2826067"/>
                  </a:lnTo>
                  <a:lnTo>
                    <a:pt x="1455737" y="2778125"/>
                  </a:lnTo>
                  <a:lnTo>
                    <a:pt x="1460817" y="2727960"/>
                  </a:lnTo>
                  <a:lnTo>
                    <a:pt x="1720532" y="1770062"/>
                  </a:lnTo>
                  <a:lnTo>
                    <a:pt x="1726565" y="1734502"/>
                  </a:lnTo>
                  <a:lnTo>
                    <a:pt x="1725612" y="1701482"/>
                  </a:lnTo>
                  <a:lnTo>
                    <a:pt x="1725612" y="1698625"/>
                  </a:lnTo>
                  <a:lnTo>
                    <a:pt x="1717675" y="1663700"/>
                  </a:lnTo>
                  <a:lnTo>
                    <a:pt x="1702752" y="1630045"/>
                  </a:lnTo>
                  <a:lnTo>
                    <a:pt x="1681797" y="1600200"/>
                  </a:lnTo>
                  <a:lnTo>
                    <a:pt x="1655762" y="1575435"/>
                  </a:lnTo>
                  <a:lnTo>
                    <a:pt x="1637347" y="1563687"/>
                  </a:lnTo>
                  <a:close/>
                </a:path>
                <a:path w="2555240" h="6858000" extrusionOk="0">
                  <a:moveTo>
                    <a:pt x="2555240" y="0"/>
                  </a:moveTo>
                  <a:lnTo>
                    <a:pt x="2528252" y="0"/>
                  </a:lnTo>
                  <a:lnTo>
                    <a:pt x="2099859" y="1561782"/>
                  </a:lnTo>
                  <a:lnTo>
                    <a:pt x="1757679" y="2837179"/>
                  </a:lnTo>
                  <a:lnTo>
                    <a:pt x="1732915" y="2874962"/>
                  </a:lnTo>
                  <a:lnTo>
                    <a:pt x="1699577" y="2903220"/>
                  </a:lnTo>
                  <a:lnTo>
                    <a:pt x="1660207" y="2921317"/>
                  </a:lnTo>
                  <a:lnTo>
                    <a:pt x="1617345" y="2928302"/>
                  </a:lnTo>
                  <a:lnTo>
                    <a:pt x="1704022" y="2928302"/>
                  </a:lnTo>
                  <a:lnTo>
                    <a:pt x="1714500" y="2923222"/>
                  </a:lnTo>
                  <a:lnTo>
                    <a:pt x="1752917" y="2890202"/>
                  </a:lnTo>
                  <a:lnTo>
                    <a:pt x="1781809" y="2846070"/>
                  </a:lnTo>
                  <a:lnTo>
                    <a:pt x="1781809" y="2844800"/>
                  </a:lnTo>
                  <a:lnTo>
                    <a:pt x="2124075" y="1567814"/>
                  </a:lnTo>
                  <a:lnTo>
                    <a:pt x="2555240" y="0"/>
                  </a:lnTo>
                  <a:close/>
                </a:path>
              </a:pathLst>
            </a:custGeom>
            <a:solidFill>
              <a:srgbClr val="FFBA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233" name="Google Shape;5233;p320"/>
            <p:cNvPicPr preferRelativeResize="0"/>
            <p:nvPr/>
          </p:nvPicPr>
          <p:blipFill rotWithShape="1">
            <a:blip r:embed="rId3">
              <a:alphaModFix/>
            </a:blip>
            <a:srcRect/>
            <a:stretch/>
          </p:blipFill>
          <p:spPr>
            <a:xfrm>
              <a:off x="7827327" y="5154295"/>
              <a:ext cx="880745" cy="1703704"/>
            </a:xfrm>
            <a:prstGeom prst="rect">
              <a:avLst/>
            </a:prstGeom>
            <a:noFill/>
            <a:ln>
              <a:noFill/>
            </a:ln>
          </p:spPr>
        </p:pic>
        <p:pic>
          <p:nvPicPr>
            <p:cNvPr id="5234" name="Google Shape;5234;p320"/>
            <p:cNvPicPr preferRelativeResize="0"/>
            <p:nvPr/>
          </p:nvPicPr>
          <p:blipFill rotWithShape="1">
            <a:blip r:embed="rId4">
              <a:alphaModFix/>
            </a:blip>
            <a:srcRect/>
            <a:stretch/>
          </p:blipFill>
          <p:spPr>
            <a:xfrm>
              <a:off x="7549197" y="6167437"/>
              <a:ext cx="3294062" cy="612140"/>
            </a:xfrm>
            <a:prstGeom prst="rect">
              <a:avLst/>
            </a:prstGeom>
            <a:noFill/>
            <a:ln>
              <a:noFill/>
            </a:ln>
          </p:spPr>
        </p:pic>
        <p:pic>
          <p:nvPicPr>
            <p:cNvPr id="5235" name="Google Shape;5235;p320"/>
            <p:cNvPicPr preferRelativeResize="0"/>
            <p:nvPr/>
          </p:nvPicPr>
          <p:blipFill rotWithShape="1">
            <a:blip r:embed="rId5">
              <a:alphaModFix/>
            </a:blip>
            <a:srcRect/>
            <a:stretch/>
          </p:blipFill>
          <p:spPr>
            <a:xfrm>
              <a:off x="7163752" y="0"/>
              <a:ext cx="5024755" cy="6857999"/>
            </a:xfrm>
            <a:prstGeom prst="rect">
              <a:avLst/>
            </a:prstGeom>
            <a:noFill/>
            <a:ln>
              <a:noFill/>
            </a:ln>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39"/>
        <p:cNvGrpSpPr/>
        <p:nvPr/>
      </p:nvGrpSpPr>
      <p:grpSpPr>
        <a:xfrm>
          <a:off x="0" y="0"/>
          <a:ext cx="0" cy="0"/>
          <a:chOff x="0" y="0"/>
          <a:chExt cx="0" cy="0"/>
        </a:xfrm>
      </p:grpSpPr>
      <p:sp>
        <p:nvSpPr>
          <p:cNvPr id="5240" name="Google Shape;5240;p321"/>
          <p:cNvSpPr txBox="1">
            <a:spLocks noGrp="1"/>
          </p:cNvSpPr>
          <p:nvPr>
            <p:ph type="title"/>
          </p:nvPr>
        </p:nvSpPr>
        <p:spPr>
          <a:xfrm>
            <a:off x="875030" y="217487"/>
            <a:ext cx="5046980" cy="39116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solidFill>
                  <a:srgbClr val="FFBA00"/>
                </a:solidFill>
              </a:rPr>
              <a:t>Πόροι: </a:t>
            </a:r>
            <a:r>
              <a:rPr lang="en-US"/>
              <a:t>Βιβλία και υλικό αναφοράς</a:t>
            </a:r>
            <a:endParaRPr/>
          </a:p>
        </p:txBody>
      </p:sp>
      <p:sp>
        <p:nvSpPr>
          <p:cNvPr id="5241" name="Google Shape;5241;p321"/>
          <p:cNvSpPr txBox="1"/>
          <p:nvPr/>
        </p:nvSpPr>
        <p:spPr>
          <a:xfrm>
            <a:off x="783590" y="1071562"/>
            <a:ext cx="5559425" cy="2174875"/>
          </a:xfrm>
          <a:prstGeom prst="rect">
            <a:avLst/>
          </a:prstGeom>
          <a:noFill/>
          <a:ln>
            <a:noFill/>
          </a:ln>
        </p:spPr>
        <p:txBody>
          <a:bodyPr spcFirstLastPara="1" wrap="square" lIns="0" tIns="22850" rIns="0" bIns="0" anchor="t" anchorCtr="0">
            <a:spAutoFit/>
          </a:bodyPr>
          <a:lstStyle/>
          <a:p>
            <a:pPr marL="286385" marR="0" lvl="0" indent="-273685" algn="l" rtl="0">
              <a:lnSpc>
                <a:spcPct val="100000"/>
              </a:lnSpc>
              <a:spcBef>
                <a:spcPts val="0"/>
              </a:spcBef>
              <a:spcAft>
                <a:spcPts val="0"/>
              </a:spcAft>
              <a:buClr>
                <a:srgbClr val="FFBA00"/>
              </a:buClr>
              <a:buSzPts val="1100"/>
              <a:buFont typeface="Calibri"/>
              <a:buAutoNum type="arabicPeriod"/>
            </a:pPr>
            <a:r>
              <a:rPr lang="en-US" sz="700">
                <a:solidFill>
                  <a:srgbClr val="7E7E7E"/>
                </a:solidFill>
                <a:latin typeface="Calibri"/>
                <a:ea typeface="Calibri"/>
                <a:cs typeface="Calibri"/>
                <a:sym typeface="Calibri"/>
              </a:rPr>
              <a:t>ENISA ()</a:t>
            </a:r>
            <a:endParaRPr sz="700">
              <a:solidFill>
                <a:schemeClr val="dk1"/>
              </a:solidFill>
              <a:latin typeface="Calibri"/>
              <a:ea typeface="Calibri"/>
              <a:cs typeface="Calibri"/>
              <a:sym typeface="Calibri"/>
            </a:endParaRPr>
          </a:p>
          <a:p>
            <a:pPr marL="286385" marR="0" lvl="0" indent="0" algn="l" rtl="0">
              <a:lnSpc>
                <a:spcPct val="100000"/>
              </a:lnSpc>
              <a:spcBef>
                <a:spcPts val="400"/>
              </a:spcBef>
              <a:spcAft>
                <a:spcPts val="0"/>
              </a:spcAft>
              <a:buNone/>
            </a:pPr>
            <a:r>
              <a:rPr lang="en-US" sz="700">
                <a:solidFill>
                  <a:srgbClr val="7E7E7E"/>
                </a:solidFill>
                <a:latin typeface="Calibri"/>
                <a:ea typeface="Calibri"/>
                <a:cs typeface="Calibri"/>
                <a:sym typeface="Calibri"/>
              </a:rPr>
              <a:t>URL: </a:t>
            </a:r>
            <a:r>
              <a:rPr lang="en-US" sz="700" u="sng">
                <a:solidFill>
                  <a:srgbClr val="87872D"/>
                </a:solidFill>
                <a:latin typeface="Calibri"/>
                <a:ea typeface="Calibri"/>
                <a:cs typeface="Calibri"/>
                <a:sym typeface="Calibri"/>
              </a:rPr>
              <a:t>https://ciras.enisa.europa.eu</a:t>
            </a:r>
            <a:endParaRPr sz="7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700">
              <a:solidFill>
                <a:schemeClr val="dk1"/>
              </a:solidFill>
              <a:latin typeface="Calibri"/>
              <a:ea typeface="Calibri"/>
              <a:cs typeface="Calibri"/>
              <a:sym typeface="Calibri"/>
            </a:endParaRPr>
          </a:p>
          <a:p>
            <a:pPr marL="286385" marR="0" lvl="0" indent="-273685" algn="l" rtl="0">
              <a:lnSpc>
                <a:spcPct val="100000"/>
              </a:lnSpc>
              <a:spcBef>
                <a:spcPts val="470"/>
              </a:spcBef>
              <a:spcAft>
                <a:spcPts val="0"/>
              </a:spcAft>
              <a:buClr>
                <a:srgbClr val="FFBA00"/>
              </a:buClr>
              <a:buSzPts val="1100"/>
              <a:buFont typeface="Calibri"/>
              <a:buAutoNum type="arabicPeriod" startAt="2"/>
            </a:pPr>
            <a:r>
              <a:rPr lang="en-US" sz="700">
                <a:solidFill>
                  <a:srgbClr val="7E7E7E"/>
                </a:solidFill>
                <a:latin typeface="Calibri"/>
                <a:ea typeface="Calibri"/>
                <a:cs typeface="Calibri"/>
                <a:sym typeface="Calibri"/>
              </a:rPr>
              <a:t>MITRE, CVE, 2024</a:t>
            </a:r>
            <a:endParaRPr sz="700">
              <a:solidFill>
                <a:schemeClr val="dk1"/>
              </a:solidFill>
              <a:latin typeface="Calibri"/>
              <a:ea typeface="Calibri"/>
              <a:cs typeface="Calibri"/>
              <a:sym typeface="Calibri"/>
            </a:endParaRPr>
          </a:p>
          <a:p>
            <a:pPr marL="286385" marR="0" lvl="0" indent="0" algn="l" rtl="0">
              <a:lnSpc>
                <a:spcPct val="100000"/>
              </a:lnSpc>
              <a:spcBef>
                <a:spcPts val="400"/>
              </a:spcBef>
              <a:spcAft>
                <a:spcPts val="0"/>
              </a:spcAft>
              <a:buNone/>
            </a:pPr>
            <a:r>
              <a:rPr lang="en-US" sz="700">
                <a:solidFill>
                  <a:srgbClr val="7E7E7E"/>
                </a:solidFill>
                <a:latin typeface="Calibri"/>
                <a:ea typeface="Calibri"/>
                <a:cs typeface="Calibri"/>
                <a:sym typeface="Calibri"/>
              </a:rPr>
              <a:t>URL: </a:t>
            </a:r>
            <a:r>
              <a:rPr lang="en-US" sz="700" u="sng">
                <a:solidFill>
                  <a:srgbClr val="87872D"/>
                </a:solidFill>
                <a:latin typeface="Calibri"/>
                <a:ea typeface="Calibri"/>
                <a:cs typeface="Calibri"/>
                <a:sym typeface="Calibri"/>
              </a:rPr>
              <a:t>https://cve.mitre.org</a:t>
            </a:r>
            <a:endParaRPr sz="700">
              <a:solidFill>
                <a:schemeClr val="dk1"/>
              </a:solidFill>
              <a:latin typeface="Calibri"/>
              <a:ea typeface="Calibri"/>
              <a:cs typeface="Calibri"/>
              <a:sym typeface="Calibri"/>
            </a:endParaRPr>
          </a:p>
          <a:p>
            <a:pPr marL="0" marR="0" lvl="0" indent="0" algn="l" rtl="0">
              <a:lnSpc>
                <a:spcPct val="100000"/>
              </a:lnSpc>
              <a:spcBef>
                <a:spcPts val="35"/>
              </a:spcBef>
              <a:spcAft>
                <a:spcPts val="0"/>
              </a:spcAft>
              <a:buNone/>
            </a:pPr>
            <a:endParaRPr sz="1000">
              <a:solidFill>
                <a:schemeClr val="dk1"/>
              </a:solidFill>
              <a:latin typeface="Calibri"/>
              <a:ea typeface="Calibri"/>
              <a:cs typeface="Calibri"/>
              <a:sym typeface="Calibri"/>
            </a:endParaRPr>
          </a:p>
          <a:p>
            <a:pPr marL="286385" marR="0" lvl="0" indent="-273685" algn="l" rtl="0">
              <a:lnSpc>
                <a:spcPct val="100000"/>
              </a:lnSpc>
              <a:spcBef>
                <a:spcPts val="5"/>
              </a:spcBef>
              <a:spcAft>
                <a:spcPts val="0"/>
              </a:spcAft>
              <a:buClr>
                <a:srgbClr val="FFBA00"/>
              </a:buClr>
              <a:buSzPts val="1100"/>
              <a:buFont typeface="Calibri"/>
              <a:buAutoNum type="arabicPeriod" startAt="3"/>
            </a:pPr>
            <a:r>
              <a:rPr lang="en-US" sz="700">
                <a:solidFill>
                  <a:srgbClr val="7E7E7E"/>
                </a:solidFill>
                <a:latin typeface="Calibri"/>
                <a:ea typeface="Calibri"/>
                <a:cs typeface="Calibri"/>
                <a:sym typeface="Calibri"/>
              </a:rPr>
              <a:t>Πηγή εικόνας: 2024</a:t>
            </a:r>
            <a:endParaRPr sz="700">
              <a:solidFill>
                <a:schemeClr val="dk1"/>
              </a:solidFill>
              <a:latin typeface="Calibri"/>
              <a:ea typeface="Calibri"/>
              <a:cs typeface="Calibri"/>
              <a:sym typeface="Calibri"/>
            </a:endParaRPr>
          </a:p>
          <a:p>
            <a:pPr marL="286385" marR="0" lvl="0" indent="0" algn="l" rtl="0">
              <a:lnSpc>
                <a:spcPct val="100000"/>
              </a:lnSpc>
              <a:spcBef>
                <a:spcPts val="400"/>
              </a:spcBef>
              <a:spcAft>
                <a:spcPts val="0"/>
              </a:spcAft>
              <a:buNone/>
            </a:pPr>
            <a:r>
              <a:rPr lang="en-US" sz="700">
                <a:solidFill>
                  <a:srgbClr val="7E7E7E"/>
                </a:solidFill>
                <a:latin typeface="Calibri"/>
                <a:ea typeface="Calibri"/>
                <a:cs typeface="Calibri"/>
                <a:sym typeface="Calibri"/>
              </a:rPr>
              <a:t>URL: </a:t>
            </a:r>
            <a:r>
              <a:rPr lang="en-US" sz="700" u="sng">
                <a:solidFill>
                  <a:srgbClr val="87872D"/>
                </a:solidFill>
                <a:latin typeface="Calibri"/>
                <a:ea typeface="Calibri"/>
                <a:cs typeface="Calibri"/>
                <a:sym typeface="Calibri"/>
              </a:rPr>
              <a:t>https://cve.mitre.org/cgi-bin/cvekey.cgi?keyword=modbus</a:t>
            </a:r>
            <a:endParaRPr sz="700">
              <a:solidFill>
                <a:schemeClr val="dk1"/>
              </a:solidFill>
              <a:latin typeface="Calibri"/>
              <a:ea typeface="Calibri"/>
              <a:cs typeface="Calibri"/>
              <a:sym typeface="Calibri"/>
            </a:endParaRPr>
          </a:p>
          <a:p>
            <a:pPr marL="0" marR="0" lvl="0" indent="0" algn="l" rtl="0">
              <a:lnSpc>
                <a:spcPct val="100000"/>
              </a:lnSpc>
              <a:spcBef>
                <a:spcPts val="5"/>
              </a:spcBef>
              <a:spcAft>
                <a:spcPts val="0"/>
              </a:spcAft>
              <a:buNone/>
            </a:pPr>
            <a:endParaRPr sz="1000">
              <a:solidFill>
                <a:schemeClr val="dk1"/>
              </a:solidFill>
              <a:latin typeface="Calibri"/>
              <a:ea typeface="Calibri"/>
              <a:cs typeface="Calibri"/>
              <a:sym typeface="Calibri"/>
            </a:endParaRPr>
          </a:p>
          <a:p>
            <a:pPr marL="12700" marR="0" lvl="0" indent="0" algn="l" rtl="0">
              <a:lnSpc>
                <a:spcPct val="119090"/>
              </a:lnSpc>
              <a:spcBef>
                <a:spcPts val="0"/>
              </a:spcBef>
              <a:spcAft>
                <a:spcPts val="0"/>
              </a:spcAft>
              <a:buNone/>
            </a:pPr>
            <a:r>
              <a:rPr lang="en-US" sz="1100">
                <a:solidFill>
                  <a:srgbClr val="FFBA00"/>
                </a:solidFill>
                <a:latin typeface="Calibri"/>
                <a:ea typeface="Calibri"/>
                <a:cs typeface="Calibri"/>
                <a:sym typeface="Calibri"/>
              </a:rPr>
              <a:t>4.	</a:t>
            </a:r>
            <a:r>
              <a:rPr lang="en-US" sz="700">
                <a:solidFill>
                  <a:srgbClr val="7E7E7E"/>
                </a:solidFill>
                <a:latin typeface="Calibri"/>
                <a:ea typeface="Calibri"/>
                <a:cs typeface="Calibri"/>
                <a:sym typeface="Calibri"/>
              </a:rPr>
              <a:t>Πηγή: 2024</a:t>
            </a:r>
            <a:endParaRPr sz="700">
              <a:solidFill>
                <a:schemeClr val="dk1"/>
              </a:solidFill>
              <a:latin typeface="Calibri"/>
              <a:ea typeface="Calibri"/>
              <a:cs typeface="Calibri"/>
              <a:sym typeface="Calibri"/>
            </a:endParaRPr>
          </a:p>
          <a:p>
            <a:pPr marL="286385" marR="0" lvl="0" indent="0" algn="l" rtl="0">
              <a:lnSpc>
                <a:spcPct val="118571"/>
              </a:lnSpc>
              <a:spcBef>
                <a:spcPts val="0"/>
              </a:spcBef>
              <a:spcAft>
                <a:spcPts val="0"/>
              </a:spcAft>
              <a:buNone/>
            </a:pPr>
            <a:r>
              <a:rPr lang="en-US" sz="700">
                <a:solidFill>
                  <a:srgbClr val="7E7E7E"/>
                </a:solidFill>
                <a:latin typeface="Calibri"/>
                <a:ea typeface="Calibri"/>
                <a:cs typeface="Calibri"/>
                <a:sym typeface="Calibri"/>
              </a:rPr>
              <a:t>URL: </a:t>
            </a:r>
            <a:r>
              <a:rPr lang="en-US" sz="700" u="sng">
                <a:solidFill>
                  <a:srgbClr val="87872D"/>
                </a:solidFill>
                <a:latin typeface="Calibri"/>
                <a:ea typeface="Calibri"/>
                <a:cs typeface="Calibri"/>
                <a:sym typeface="Calibri"/>
              </a:rPr>
              <a:t>https://nvd.nist.gov</a:t>
            </a:r>
            <a:endParaRPr sz="7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700">
              <a:solidFill>
                <a:schemeClr val="dk1"/>
              </a:solidFill>
              <a:latin typeface="Calibri"/>
              <a:ea typeface="Calibri"/>
              <a:cs typeface="Calibri"/>
              <a:sym typeface="Calibri"/>
            </a:endParaRPr>
          </a:p>
          <a:p>
            <a:pPr marL="286385" marR="5080" lvl="0" indent="-274319" algn="l" rtl="0">
              <a:lnSpc>
                <a:spcPct val="89700"/>
              </a:lnSpc>
              <a:spcBef>
                <a:spcPts val="425"/>
              </a:spcBef>
              <a:spcAft>
                <a:spcPts val="0"/>
              </a:spcAft>
              <a:buNone/>
            </a:pPr>
            <a:r>
              <a:rPr lang="en-US" sz="1100">
                <a:solidFill>
                  <a:srgbClr val="FFBA00"/>
                </a:solidFill>
                <a:latin typeface="Calibri"/>
                <a:ea typeface="Calibri"/>
                <a:cs typeface="Calibri"/>
                <a:sym typeface="Calibri"/>
              </a:rPr>
              <a:t>5.	</a:t>
            </a:r>
            <a:r>
              <a:rPr lang="en-US" sz="700">
                <a:solidFill>
                  <a:srgbClr val="7E7E7E"/>
                </a:solidFill>
                <a:latin typeface="Calibri"/>
                <a:ea typeface="Calibri"/>
                <a:cs typeface="Calibri"/>
                <a:sym typeface="Calibri"/>
              </a:rPr>
              <a:t>Ζωγραφόπουλος, Ιωάννης, Νίκος Δ. Χατζηαργυρίου και Χαράλαμπος Κωνσταντίνου. "Προοπτικές κυβερνοασφάλειας για τους  κατανεμημένους ενεργειακούς πόρους: Ευπάθειες, επιθέσεις, επιπτώσεις και αντιμέτωσες", IEEE Systems Journal (2023)</a:t>
            </a:r>
            <a:endParaRPr sz="700">
              <a:solidFill>
                <a:schemeClr val="dk1"/>
              </a:solidFill>
              <a:latin typeface="Calibri"/>
              <a:ea typeface="Calibri"/>
              <a:cs typeface="Calibri"/>
              <a:sym typeface="Calibri"/>
            </a:endParaRPr>
          </a:p>
        </p:txBody>
      </p:sp>
      <p:grpSp>
        <p:nvGrpSpPr>
          <p:cNvPr id="5242" name="Google Shape;5242;p321"/>
          <p:cNvGrpSpPr/>
          <p:nvPr/>
        </p:nvGrpSpPr>
        <p:grpSpPr>
          <a:xfrm>
            <a:off x="6893242" y="0"/>
            <a:ext cx="5295265" cy="6858000"/>
            <a:chOff x="6893242" y="0"/>
            <a:chExt cx="5295265" cy="6858000"/>
          </a:xfrm>
        </p:grpSpPr>
        <p:sp>
          <p:nvSpPr>
            <p:cNvPr id="5243" name="Google Shape;5243;p321"/>
            <p:cNvSpPr/>
            <p:nvPr/>
          </p:nvSpPr>
          <p:spPr>
            <a:xfrm>
              <a:off x="6893242" y="0"/>
              <a:ext cx="1818639" cy="6858000"/>
            </a:xfrm>
            <a:custGeom>
              <a:avLst/>
              <a:gdLst/>
              <a:ahLst/>
              <a:cxnLst/>
              <a:rect l="l" t="t" r="r" b="b"/>
              <a:pathLst>
                <a:path w="1818640" h="6858000" extrusionOk="0">
                  <a:moveTo>
                    <a:pt x="0" y="6857999"/>
                  </a:moveTo>
                  <a:lnTo>
                    <a:pt x="1818640" y="0"/>
                  </a:lnTo>
                </a:path>
              </a:pathLst>
            </a:custGeom>
            <a:noFill/>
            <a:ln w="22225" cap="flat" cmpd="sng">
              <a:solidFill>
                <a:srgbClr val="D8791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44" name="Google Shape;5244;p321"/>
            <p:cNvSpPr/>
            <p:nvPr/>
          </p:nvSpPr>
          <p:spPr>
            <a:xfrm>
              <a:off x="7377112" y="0"/>
              <a:ext cx="2555240" cy="6858000"/>
            </a:xfrm>
            <a:custGeom>
              <a:avLst/>
              <a:gdLst/>
              <a:ahLst/>
              <a:cxnLst/>
              <a:rect l="l" t="t" r="r" b="b"/>
              <a:pathLst>
                <a:path w="2555240" h="6858000" extrusionOk="0">
                  <a:moveTo>
                    <a:pt x="1541779" y="1537017"/>
                  </a:moveTo>
                  <a:lnTo>
                    <a:pt x="1494472" y="1543685"/>
                  </a:lnTo>
                  <a:lnTo>
                    <a:pt x="1450975" y="1561782"/>
                  </a:lnTo>
                  <a:lnTo>
                    <a:pt x="1413509" y="1590357"/>
                  </a:lnTo>
                  <a:lnTo>
                    <a:pt x="1384300" y="1627822"/>
                  </a:lnTo>
                  <a:lnTo>
                    <a:pt x="1365567" y="1673225"/>
                  </a:lnTo>
                  <a:lnTo>
                    <a:pt x="970915" y="3128645"/>
                  </a:lnTo>
                  <a:lnTo>
                    <a:pt x="0" y="6857999"/>
                  </a:lnTo>
                  <a:lnTo>
                    <a:pt x="26034" y="6857999"/>
                  </a:lnTo>
                  <a:lnTo>
                    <a:pt x="996315" y="3136265"/>
                  </a:lnTo>
                  <a:lnTo>
                    <a:pt x="1390967" y="1680845"/>
                  </a:lnTo>
                  <a:lnTo>
                    <a:pt x="1411922" y="1634807"/>
                  </a:lnTo>
                  <a:lnTo>
                    <a:pt x="1445259" y="1598612"/>
                  </a:lnTo>
                  <a:lnTo>
                    <a:pt x="1487487" y="1574482"/>
                  </a:lnTo>
                  <a:lnTo>
                    <a:pt x="1535429" y="1563687"/>
                  </a:lnTo>
                  <a:lnTo>
                    <a:pt x="1637347" y="1563687"/>
                  </a:lnTo>
                  <a:lnTo>
                    <a:pt x="1625282" y="1556385"/>
                  </a:lnTo>
                  <a:lnTo>
                    <a:pt x="1590675" y="1543685"/>
                  </a:lnTo>
                  <a:lnTo>
                    <a:pt x="1541779" y="1537017"/>
                  </a:lnTo>
                  <a:close/>
                </a:path>
                <a:path w="2555240" h="6858000" extrusionOk="0">
                  <a:moveTo>
                    <a:pt x="1637347" y="1563687"/>
                  </a:moveTo>
                  <a:lnTo>
                    <a:pt x="1535429" y="1563687"/>
                  </a:lnTo>
                  <a:lnTo>
                    <a:pt x="1585595" y="1569085"/>
                  </a:lnTo>
                  <a:lnTo>
                    <a:pt x="1614804" y="1580197"/>
                  </a:lnTo>
                  <a:lnTo>
                    <a:pt x="1663382" y="1617345"/>
                  </a:lnTo>
                  <a:lnTo>
                    <a:pt x="1694179" y="1671320"/>
                  </a:lnTo>
                  <a:lnTo>
                    <a:pt x="1702117" y="1732279"/>
                  </a:lnTo>
                  <a:lnTo>
                    <a:pt x="1696402" y="1763712"/>
                  </a:lnTo>
                  <a:lnTo>
                    <a:pt x="1436687" y="2721610"/>
                  </a:lnTo>
                  <a:lnTo>
                    <a:pt x="1430337" y="2770504"/>
                  </a:lnTo>
                  <a:lnTo>
                    <a:pt x="1436687" y="2817812"/>
                  </a:lnTo>
                  <a:lnTo>
                    <a:pt x="1454784" y="2861310"/>
                  </a:lnTo>
                  <a:lnTo>
                    <a:pt x="1483359" y="2898775"/>
                  </a:lnTo>
                  <a:lnTo>
                    <a:pt x="1521142" y="2927985"/>
                  </a:lnTo>
                  <a:lnTo>
                    <a:pt x="1566545" y="2946717"/>
                  </a:lnTo>
                  <a:lnTo>
                    <a:pt x="1618615" y="2952750"/>
                  </a:lnTo>
                  <a:lnTo>
                    <a:pt x="1668779" y="2944495"/>
                  </a:lnTo>
                  <a:lnTo>
                    <a:pt x="1704022" y="2928302"/>
                  </a:lnTo>
                  <a:lnTo>
                    <a:pt x="1617345" y="2928302"/>
                  </a:lnTo>
                  <a:lnTo>
                    <a:pt x="1572895" y="2922587"/>
                  </a:lnTo>
                  <a:lnTo>
                    <a:pt x="1526857" y="2901632"/>
                  </a:lnTo>
                  <a:lnTo>
                    <a:pt x="1490662" y="2868295"/>
                  </a:lnTo>
                  <a:lnTo>
                    <a:pt x="1466215" y="2826067"/>
                  </a:lnTo>
                  <a:lnTo>
                    <a:pt x="1455737" y="2778125"/>
                  </a:lnTo>
                  <a:lnTo>
                    <a:pt x="1460817" y="2727960"/>
                  </a:lnTo>
                  <a:lnTo>
                    <a:pt x="1720532" y="1770062"/>
                  </a:lnTo>
                  <a:lnTo>
                    <a:pt x="1726565" y="1734502"/>
                  </a:lnTo>
                  <a:lnTo>
                    <a:pt x="1725612" y="1701482"/>
                  </a:lnTo>
                  <a:lnTo>
                    <a:pt x="1725612" y="1698625"/>
                  </a:lnTo>
                  <a:lnTo>
                    <a:pt x="1717675" y="1663700"/>
                  </a:lnTo>
                  <a:lnTo>
                    <a:pt x="1702752" y="1630045"/>
                  </a:lnTo>
                  <a:lnTo>
                    <a:pt x="1681797" y="1600200"/>
                  </a:lnTo>
                  <a:lnTo>
                    <a:pt x="1655762" y="1575435"/>
                  </a:lnTo>
                  <a:lnTo>
                    <a:pt x="1637347" y="1563687"/>
                  </a:lnTo>
                  <a:close/>
                </a:path>
                <a:path w="2555240" h="6858000" extrusionOk="0">
                  <a:moveTo>
                    <a:pt x="2555240" y="0"/>
                  </a:moveTo>
                  <a:lnTo>
                    <a:pt x="2528252" y="0"/>
                  </a:lnTo>
                  <a:lnTo>
                    <a:pt x="2099859" y="1561782"/>
                  </a:lnTo>
                  <a:lnTo>
                    <a:pt x="1757679" y="2837179"/>
                  </a:lnTo>
                  <a:lnTo>
                    <a:pt x="1732915" y="2874962"/>
                  </a:lnTo>
                  <a:lnTo>
                    <a:pt x="1699577" y="2903220"/>
                  </a:lnTo>
                  <a:lnTo>
                    <a:pt x="1660207" y="2921317"/>
                  </a:lnTo>
                  <a:lnTo>
                    <a:pt x="1617345" y="2928302"/>
                  </a:lnTo>
                  <a:lnTo>
                    <a:pt x="1704022" y="2928302"/>
                  </a:lnTo>
                  <a:lnTo>
                    <a:pt x="1714500" y="2923222"/>
                  </a:lnTo>
                  <a:lnTo>
                    <a:pt x="1752917" y="2890202"/>
                  </a:lnTo>
                  <a:lnTo>
                    <a:pt x="1781809" y="2846070"/>
                  </a:lnTo>
                  <a:lnTo>
                    <a:pt x="1781809" y="2844800"/>
                  </a:lnTo>
                  <a:lnTo>
                    <a:pt x="2124075" y="1567814"/>
                  </a:lnTo>
                  <a:lnTo>
                    <a:pt x="2555240" y="0"/>
                  </a:lnTo>
                  <a:close/>
                </a:path>
              </a:pathLst>
            </a:custGeom>
            <a:solidFill>
              <a:srgbClr val="FFBA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245" name="Google Shape;5245;p321"/>
            <p:cNvPicPr preferRelativeResize="0"/>
            <p:nvPr/>
          </p:nvPicPr>
          <p:blipFill rotWithShape="1">
            <a:blip r:embed="rId3">
              <a:alphaModFix/>
            </a:blip>
            <a:srcRect/>
            <a:stretch/>
          </p:blipFill>
          <p:spPr>
            <a:xfrm>
              <a:off x="7827327" y="5154295"/>
              <a:ext cx="880745" cy="1703705"/>
            </a:xfrm>
            <a:prstGeom prst="rect">
              <a:avLst/>
            </a:prstGeom>
            <a:noFill/>
            <a:ln>
              <a:noFill/>
            </a:ln>
          </p:spPr>
        </p:pic>
        <p:pic>
          <p:nvPicPr>
            <p:cNvPr id="5246" name="Google Shape;5246;p321"/>
            <p:cNvPicPr preferRelativeResize="0"/>
            <p:nvPr/>
          </p:nvPicPr>
          <p:blipFill rotWithShape="1">
            <a:blip r:embed="rId4">
              <a:alphaModFix/>
            </a:blip>
            <a:srcRect/>
            <a:stretch/>
          </p:blipFill>
          <p:spPr>
            <a:xfrm>
              <a:off x="7549197" y="6167437"/>
              <a:ext cx="3294062" cy="612140"/>
            </a:xfrm>
            <a:prstGeom prst="rect">
              <a:avLst/>
            </a:prstGeom>
            <a:noFill/>
            <a:ln>
              <a:noFill/>
            </a:ln>
          </p:spPr>
        </p:pic>
        <p:pic>
          <p:nvPicPr>
            <p:cNvPr id="5247" name="Google Shape;5247;p321"/>
            <p:cNvPicPr preferRelativeResize="0"/>
            <p:nvPr/>
          </p:nvPicPr>
          <p:blipFill rotWithShape="1">
            <a:blip r:embed="rId5">
              <a:alphaModFix/>
            </a:blip>
            <a:srcRect/>
            <a:stretch/>
          </p:blipFill>
          <p:spPr>
            <a:xfrm>
              <a:off x="7163752" y="0"/>
              <a:ext cx="5024755" cy="6858000"/>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78"/>
        <p:cNvGrpSpPr/>
        <p:nvPr/>
      </p:nvGrpSpPr>
      <p:grpSpPr>
        <a:xfrm>
          <a:off x="0" y="0"/>
          <a:ext cx="0" cy="0"/>
          <a:chOff x="0" y="0"/>
          <a:chExt cx="0" cy="0"/>
        </a:xfrm>
      </p:grpSpPr>
      <p:grpSp>
        <p:nvGrpSpPr>
          <p:cNvPr id="4979" name="Google Shape;4979;p304"/>
          <p:cNvGrpSpPr/>
          <p:nvPr/>
        </p:nvGrpSpPr>
        <p:grpSpPr>
          <a:xfrm>
            <a:off x="0" y="0"/>
            <a:ext cx="11097895" cy="6858000"/>
            <a:chOff x="0" y="0"/>
            <a:chExt cx="11097895" cy="6858000"/>
          </a:xfrm>
        </p:grpSpPr>
        <p:pic>
          <p:nvPicPr>
            <p:cNvPr id="4980" name="Google Shape;4980;p304"/>
            <p:cNvPicPr preferRelativeResize="0"/>
            <p:nvPr/>
          </p:nvPicPr>
          <p:blipFill rotWithShape="1">
            <a:blip r:embed="rId3">
              <a:alphaModFix/>
            </a:blip>
            <a:srcRect/>
            <a:stretch/>
          </p:blipFill>
          <p:spPr>
            <a:xfrm>
              <a:off x="5029200" y="0"/>
              <a:ext cx="6068695" cy="6851967"/>
            </a:xfrm>
            <a:prstGeom prst="rect">
              <a:avLst/>
            </a:prstGeom>
            <a:noFill/>
            <a:ln>
              <a:noFill/>
            </a:ln>
          </p:spPr>
        </p:pic>
        <p:sp>
          <p:nvSpPr>
            <p:cNvPr id="4981" name="Google Shape;4981;p304"/>
            <p:cNvSpPr/>
            <p:nvPr/>
          </p:nvSpPr>
          <p:spPr>
            <a:xfrm>
              <a:off x="4561840" y="0"/>
              <a:ext cx="1924685" cy="6858000"/>
            </a:xfrm>
            <a:custGeom>
              <a:avLst/>
              <a:gdLst/>
              <a:ahLst/>
              <a:cxnLst/>
              <a:rect l="l" t="t" r="r" b="b"/>
              <a:pathLst>
                <a:path w="1924685" h="6858000" extrusionOk="0">
                  <a:moveTo>
                    <a:pt x="1924685" y="0"/>
                  </a:moveTo>
                  <a:lnTo>
                    <a:pt x="0" y="6858000"/>
                  </a:lnTo>
                </a:path>
              </a:pathLst>
            </a:custGeom>
            <a:noFill/>
            <a:ln w="25400" cap="flat" cmpd="sng">
              <a:solidFill>
                <a:srgbClr val="D8791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82" name="Google Shape;4982;p304"/>
            <p:cNvSpPr/>
            <p:nvPr/>
          </p:nvSpPr>
          <p:spPr>
            <a:xfrm>
              <a:off x="3507740" y="0"/>
              <a:ext cx="2549525" cy="6847840"/>
            </a:xfrm>
            <a:custGeom>
              <a:avLst/>
              <a:gdLst/>
              <a:ahLst/>
              <a:cxnLst/>
              <a:rect l="l" t="t" r="r" b="b"/>
              <a:pathLst>
                <a:path w="2549525" h="6847840" extrusionOk="0">
                  <a:moveTo>
                    <a:pt x="1325562" y="2279015"/>
                  </a:moveTo>
                  <a:lnTo>
                    <a:pt x="1275714" y="2287270"/>
                  </a:lnTo>
                  <a:lnTo>
                    <a:pt x="1229995" y="2308542"/>
                  </a:lnTo>
                  <a:lnTo>
                    <a:pt x="1191577" y="2341562"/>
                  </a:lnTo>
                  <a:lnTo>
                    <a:pt x="1163002" y="2385377"/>
                  </a:lnTo>
                  <a:lnTo>
                    <a:pt x="1163002" y="2386647"/>
                  </a:lnTo>
                  <a:lnTo>
                    <a:pt x="822007" y="3659187"/>
                  </a:lnTo>
                  <a:lnTo>
                    <a:pt x="0" y="6846570"/>
                  </a:lnTo>
                  <a:lnTo>
                    <a:pt x="6667" y="6847205"/>
                  </a:lnTo>
                  <a:lnTo>
                    <a:pt x="20002" y="6847522"/>
                  </a:lnTo>
                  <a:lnTo>
                    <a:pt x="26670" y="6847522"/>
                  </a:lnTo>
                  <a:lnTo>
                    <a:pt x="845905" y="3665220"/>
                  </a:lnTo>
                  <a:lnTo>
                    <a:pt x="1187132" y="2394267"/>
                  </a:lnTo>
                  <a:lnTo>
                    <a:pt x="1211897" y="2356802"/>
                  </a:lnTo>
                  <a:lnTo>
                    <a:pt x="1244917" y="2328545"/>
                  </a:lnTo>
                  <a:lnTo>
                    <a:pt x="1283970" y="2310447"/>
                  </a:lnTo>
                  <a:lnTo>
                    <a:pt x="1326832" y="2303779"/>
                  </a:lnTo>
                  <a:lnTo>
                    <a:pt x="1422717" y="2303779"/>
                  </a:lnTo>
                  <a:lnTo>
                    <a:pt x="1377314" y="2285365"/>
                  </a:lnTo>
                  <a:lnTo>
                    <a:pt x="1325562" y="2279015"/>
                  </a:lnTo>
                  <a:close/>
                </a:path>
                <a:path w="2549525" h="6847840" extrusionOk="0">
                  <a:moveTo>
                    <a:pt x="1422717" y="2303779"/>
                  </a:moveTo>
                  <a:lnTo>
                    <a:pt x="1326832" y="2303779"/>
                  </a:lnTo>
                  <a:lnTo>
                    <a:pt x="1370964" y="2309495"/>
                  </a:lnTo>
                  <a:lnTo>
                    <a:pt x="1417002" y="2330132"/>
                  </a:lnTo>
                  <a:lnTo>
                    <a:pt x="1453197" y="2363470"/>
                  </a:lnTo>
                  <a:lnTo>
                    <a:pt x="1477327" y="2405379"/>
                  </a:lnTo>
                  <a:lnTo>
                    <a:pt x="1487805" y="2453004"/>
                  </a:lnTo>
                  <a:lnTo>
                    <a:pt x="1482725" y="2503170"/>
                  </a:lnTo>
                  <a:lnTo>
                    <a:pt x="1223962" y="3457575"/>
                  </a:lnTo>
                  <a:lnTo>
                    <a:pt x="1217930" y="3493135"/>
                  </a:lnTo>
                  <a:lnTo>
                    <a:pt x="1226820" y="3563620"/>
                  </a:lnTo>
                  <a:lnTo>
                    <a:pt x="1262380" y="3626802"/>
                  </a:lnTo>
                  <a:lnTo>
                    <a:pt x="1318895" y="3670300"/>
                  </a:lnTo>
                  <a:lnTo>
                    <a:pt x="1402080" y="3689667"/>
                  </a:lnTo>
                  <a:lnTo>
                    <a:pt x="1449387" y="3683000"/>
                  </a:lnTo>
                  <a:lnTo>
                    <a:pt x="1492567" y="3665220"/>
                  </a:lnTo>
                  <a:lnTo>
                    <a:pt x="1495481" y="3662997"/>
                  </a:lnTo>
                  <a:lnTo>
                    <a:pt x="1408430" y="3662997"/>
                  </a:lnTo>
                  <a:lnTo>
                    <a:pt x="1358264" y="3657917"/>
                  </a:lnTo>
                  <a:lnTo>
                    <a:pt x="1303020" y="3630612"/>
                  </a:lnTo>
                  <a:lnTo>
                    <a:pt x="1263332" y="3584257"/>
                  </a:lnTo>
                  <a:lnTo>
                    <a:pt x="1243330" y="3525837"/>
                  </a:lnTo>
                  <a:lnTo>
                    <a:pt x="1242377" y="3495040"/>
                  </a:lnTo>
                  <a:lnTo>
                    <a:pt x="1248092" y="3463925"/>
                  </a:lnTo>
                  <a:lnTo>
                    <a:pt x="1506855" y="2509520"/>
                  </a:lnTo>
                  <a:lnTo>
                    <a:pt x="1513205" y="2460942"/>
                  </a:lnTo>
                  <a:lnTo>
                    <a:pt x="1506855" y="2413635"/>
                  </a:lnTo>
                  <a:lnTo>
                    <a:pt x="1488757" y="2370454"/>
                  </a:lnTo>
                  <a:lnTo>
                    <a:pt x="1460182" y="2332990"/>
                  </a:lnTo>
                  <a:lnTo>
                    <a:pt x="1422717" y="2303779"/>
                  </a:lnTo>
                  <a:close/>
                </a:path>
                <a:path w="2549525" h="6847840" extrusionOk="0">
                  <a:moveTo>
                    <a:pt x="2549525" y="0"/>
                  </a:moveTo>
                  <a:lnTo>
                    <a:pt x="2523490" y="0"/>
                  </a:lnTo>
                  <a:lnTo>
                    <a:pt x="1945639" y="2096452"/>
                  </a:lnTo>
                  <a:lnTo>
                    <a:pt x="1552257" y="3546157"/>
                  </a:lnTo>
                  <a:lnTo>
                    <a:pt x="1531620" y="3592195"/>
                  </a:lnTo>
                  <a:lnTo>
                    <a:pt x="1498282" y="3628072"/>
                  </a:lnTo>
                  <a:lnTo>
                    <a:pt x="1456372" y="3652520"/>
                  </a:lnTo>
                  <a:lnTo>
                    <a:pt x="1408430" y="3662997"/>
                  </a:lnTo>
                  <a:lnTo>
                    <a:pt x="1495481" y="3662997"/>
                  </a:lnTo>
                  <a:lnTo>
                    <a:pt x="1530032" y="3636645"/>
                  </a:lnTo>
                  <a:lnTo>
                    <a:pt x="1559242" y="3599179"/>
                  </a:lnTo>
                  <a:lnTo>
                    <a:pt x="1577657" y="3553777"/>
                  </a:lnTo>
                  <a:lnTo>
                    <a:pt x="1971039" y="2104072"/>
                  </a:lnTo>
                  <a:lnTo>
                    <a:pt x="2547937" y="5397"/>
                  </a:lnTo>
                  <a:lnTo>
                    <a:pt x="2549525" y="0"/>
                  </a:lnTo>
                  <a:close/>
                </a:path>
              </a:pathLst>
            </a:custGeom>
            <a:solidFill>
              <a:srgbClr val="FFBA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983" name="Google Shape;4983;p304"/>
            <p:cNvPicPr preferRelativeResize="0"/>
            <p:nvPr/>
          </p:nvPicPr>
          <p:blipFill rotWithShape="1">
            <a:blip r:embed="rId4">
              <a:alphaModFix/>
            </a:blip>
            <a:srcRect/>
            <a:stretch/>
          </p:blipFill>
          <p:spPr>
            <a:xfrm>
              <a:off x="0" y="0"/>
              <a:ext cx="5840729" cy="6858000"/>
            </a:xfrm>
            <a:prstGeom prst="rect">
              <a:avLst/>
            </a:prstGeom>
            <a:noFill/>
            <a:ln>
              <a:noFill/>
            </a:ln>
          </p:spPr>
        </p:pic>
        <p:pic>
          <p:nvPicPr>
            <p:cNvPr id="4984" name="Google Shape;4984;p304"/>
            <p:cNvPicPr preferRelativeResize="0"/>
            <p:nvPr/>
          </p:nvPicPr>
          <p:blipFill rotWithShape="1">
            <a:blip r:embed="rId5">
              <a:alphaModFix/>
            </a:blip>
            <a:srcRect/>
            <a:stretch/>
          </p:blipFill>
          <p:spPr>
            <a:xfrm>
              <a:off x="7549515" y="6167437"/>
              <a:ext cx="3294062" cy="612140"/>
            </a:xfrm>
            <a:prstGeom prst="rect">
              <a:avLst/>
            </a:prstGeom>
            <a:noFill/>
            <a:ln>
              <a:noFill/>
            </a:ln>
          </p:spPr>
        </p:pic>
        <p:pic>
          <p:nvPicPr>
            <p:cNvPr id="4985" name="Google Shape;4985;p304"/>
            <p:cNvPicPr preferRelativeResize="0"/>
            <p:nvPr/>
          </p:nvPicPr>
          <p:blipFill rotWithShape="1">
            <a:blip r:embed="rId6">
              <a:alphaModFix/>
            </a:blip>
            <a:srcRect/>
            <a:stretch/>
          </p:blipFill>
          <p:spPr>
            <a:xfrm>
              <a:off x="270827" y="6151562"/>
              <a:ext cx="2649537" cy="643255"/>
            </a:xfrm>
            <a:prstGeom prst="rect">
              <a:avLst/>
            </a:prstGeom>
            <a:noFill/>
            <a:ln>
              <a:noFill/>
            </a:ln>
          </p:spPr>
        </p:pic>
      </p:grpSp>
      <p:sp>
        <p:nvSpPr>
          <p:cNvPr id="4986" name="Google Shape;4986;p304"/>
          <p:cNvSpPr txBox="1">
            <a:spLocks noGrp="1"/>
          </p:cNvSpPr>
          <p:nvPr>
            <p:ph type="title"/>
          </p:nvPr>
        </p:nvSpPr>
        <p:spPr>
          <a:xfrm>
            <a:off x="6501765" y="902652"/>
            <a:ext cx="2687955" cy="51308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3200"/>
              <a:t>Γνωστοποίηση</a:t>
            </a:r>
            <a:endParaRPr sz="3200"/>
          </a:p>
        </p:txBody>
      </p:sp>
      <p:sp>
        <p:nvSpPr>
          <p:cNvPr id="4987" name="Google Shape;4987;p304"/>
          <p:cNvSpPr txBox="1"/>
          <p:nvPr/>
        </p:nvSpPr>
        <p:spPr>
          <a:xfrm>
            <a:off x="6501765" y="2009775"/>
            <a:ext cx="5330190" cy="1113790"/>
          </a:xfrm>
          <a:prstGeom prst="rect">
            <a:avLst/>
          </a:prstGeom>
          <a:noFill/>
          <a:ln>
            <a:noFill/>
          </a:ln>
        </p:spPr>
        <p:txBody>
          <a:bodyPr spcFirstLastPara="1" wrap="square" lIns="0" tIns="12700" rIns="0" bIns="0" anchor="t" anchorCtr="0">
            <a:spAutoFit/>
          </a:bodyPr>
          <a:lstStyle/>
          <a:p>
            <a:pPr marL="355600" marR="5080" lvl="0" indent="-342900" algn="just" rtl="0">
              <a:lnSpc>
                <a:spcPct val="100000"/>
              </a:lnSpc>
              <a:spcBef>
                <a:spcPts val="0"/>
              </a:spcBef>
              <a:spcAft>
                <a:spcPts val="0"/>
              </a:spcAft>
              <a:buClr>
                <a:schemeClr val="dk1"/>
              </a:buClr>
              <a:buSzPts val="1600"/>
              <a:buFont typeface="Arial"/>
              <a:buChar char="•"/>
            </a:pPr>
            <a:r>
              <a:rPr lang="en-US" sz="1050" i="1">
                <a:solidFill>
                  <a:schemeClr val="dk1"/>
                </a:solidFill>
                <a:latin typeface="Calibri"/>
                <a:ea typeface="Calibri"/>
                <a:cs typeface="Calibri"/>
                <a:sym typeface="Calibri"/>
              </a:rPr>
              <a:t>Συγχρηματοδοτείται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της HADEA. Ούτε η Ευρωπαϊκή Ένωση ούτε η χορηγούσα αρχή μπορούν να  θεωρηθούν υπεύθυνοι γι' αυτές.</a:t>
            </a:r>
            <a:endParaRPr sz="1050">
              <a:solidFill>
                <a:schemeClr val="dk1"/>
              </a:solidFill>
              <a:latin typeface="Calibri"/>
              <a:ea typeface="Calibri"/>
              <a:cs typeface="Calibri"/>
              <a:sym typeface="Calibri"/>
            </a:endParaRPr>
          </a:p>
          <a:p>
            <a:pPr marL="354965" marR="0" lvl="0" indent="-342265" algn="l" rtl="0">
              <a:lnSpc>
                <a:spcPct val="100000"/>
              </a:lnSpc>
              <a:spcBef>
                <a:spcPts val="894"/>
              </a:spcBef>
              <a:spcAft>
                <a:spcPts val="0"/>
              </a:spcAft>
              <a:buClr>
                <a:schemeClr val="dk1"/>
              </a:buClr>
              <a:buSzPts val="1600"/>
              <a:buFont typeface="Arial"/>
              <a:buChar char="•"/>
            </a:pPr>
            <a:r>
              <a:rPr lang="en-US" sz="1050" i="1">
                <a:solidFill>
                  <a:schemeClr val="dk1"/>
                </a:solidFill>
                <a:latin typeface="Calibri"/>
                <a:ea typeface="Calibri"/>
                <a:cs typeface="Calibri"/>
                <a:sym typeface="Calibri"/>
              </a:rPr>
              <a:t>Συμφωνία έργου αριθ. 101083594</a:t>
            </a:r>
            <a:endParaRPr sz="105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51"/>
        <p:cNvGrpSpPr/>
        <p:nvPr/>
      </p:nvGrpSpPr>
      <p:grpSpPr>
        <a:xfrm>
          <a:off x="0" y="0"/>
          <a:ext cx="0" cy="0"/>
          <a:chOff x="0" y="0"/>
          <a:chExt cx="0" cy="0"/>
        </a:xfrm>
      </p:grpSpPr>
      <p:sp>
        <p:nvSpPr>
          <p:cNvPr id="5252" name="Google Shape;5252;p322"/>
          <p:cNvSpPr txBox="1"/>
          <p:nvPr/>
        </p:nvSpPr>
        <p:spPr>
          <a:xfrm>
            <a:off x="800100" y="205422"/>
            <a:ext cx="5582920" cy="953135"/>
          </a:xfrm>
          <a:prstGeom prst="rect">
            <a:avLst/>
          </a:prstGeom>
          <a:noFill/>
          <a:ln>
            <a:noFill/>
          </a:ln>
        </p:spPr>
        <p:txBody>
          <a:bodyPr spcFirstLastPara="1" wrap="square" lIns="0" tIns="110475" rIns="0" bIns="0" anchor="t" anchorCtr="0">
            <a:spAutoFit/>
          </a:bodyPr>
          <a:lstStyle/>
          <a:p>
            <a:pPr marL="12700" marR="0" lvl="0" indent="0" algn="l" rtl="0">
              <a:lnSpc>
                <a:spcPct val="100000"/>
              </a:lnSpc>
              <a:spcBef>
                <a:spcPts val="0"/>
              </a:spcBef>
              <a:spcAft>
                <a:spcPts val="0"/>
              </a:spcAft>
              <a:buNone/>
            </a:pPr>
            <a:r>
              <a:rPr lang="en-US" sz="2400">
                <a:solidFill>
                  <a:srgbClr val="FFBA00"/>
                </a:solidFill>
                <a:latin typeface="Times New Roman"/>
                <a:ea typeface="Times New Roman"/>
                <a:cs typeface="Times New Roman"/>
                <a:sym typeface="Times New Roman"/>
              </a:rPr>
              <a:t>Εγγραφή: </a:t>
            </a:r>
            <a:r>
              <a:rPr lang="en-US" sz="2400">
                <a:solidFill>
                  <a:schemeClr val="dk1"/>
                </a:solidFill>
                <a:latin typeface="Times New Roman"/>
                <a:ea typeface="Times New Roman"/>
                <a:cs typeface="Times New Roman"/>
                <a:sym typeface="Times New Roman"/>
              </a:rPr>
              <a:t>Πώς να εγγραφείτε και άλλα</a:t>
            </a:r>
            <a:endParaRPr sz="2400">
              <a:solidFill>
                <a:schemeClr val="dk1"/>
              </a:solidFill>
              <a:latin typeface="Times New Roman"/>
              <a:ea typeface="Times New Roman"/>
              <a:cs typeface="Times New Roman"/>
              <a:sym typeface="Times New Roman"/>
            </a:endParaRPr>
          </a:p>
          <a:p>
            <a:pPr marL="12700" marR="0" lvl="0" indent="0" algn="l" rtl="0">
              <a:lnSpc>
                <a:spcPct val="100000"/>
              </a:lnSpc>
              <a:spcBef>
                <a:spcPts val="775"/>
              </a:spcBef>
              <a:spcAft>
                <a:spcPts val="0"/>
              </a:spcAft>
              <a:buNone/>
            </a:pPr>
            <a:r>
              <a:rPr lang="en-US" sz="2400">
                <a:solidFill>
                  <a:schemeClr val="dk1"/>
                </a:solidFill>
                <a:latin typeface="Calibri"/>
                <a:ea typeface="Calibri"/>
                <a:cs typeface="Calibri"/>
                <a:sym typeface="Calibri"/>
              </a:rPr>
              <a:t>πρακτικές πληροφορίες</a:t>
            </a:r>
            <a:endParaRPr sz="2400">
              <a:solidFill>
                <a:schemeClr val="dk1"/>
              </a:solidFill>
              <a:latin typeface="Calibri"/>
              <a:ea typeface="Calibri"/>
              <a:cs typeface="Calibri"/>
              <a:sym typeface="Calibri"/>
            </a:endParaRPr>
          </a:p>
        </p:txBody>
      </p:sp>
      <p:sp>
        <p:nvSpPr>
          <p:cNvPr id="5253" name="Google Shape;5253;p322"/>
          <p:cNvSpPr txBox="1"/>
          <p:nvPr/>
        </p:nvSpPr>
        <p:spPr>
          <a:xfrm>
            <a:off x="897889" y="2125345"/>
            <a:ext cx="5742940" cy="1294130"/>
          </a:xfrm>
          <a:prstGeom prst="rect">
            <a:avLst/>
          </a:prstGeom>
          <a:noFill/>
          <a:ln>
            <a:noFill/>
          </a:ln>
        </p:spPr>
        <p:txBody>
          <a:bodyPr spcFirstLastPara="1" wrap="square" lIns="0" tIns="34275" rIns="0" bIns="0" anchor="t" anchorCtr="0">
            <a:spAutoFit/>
          </a:bodyPr>
          <a:lstStyle/>
          <a:p>
            <a:pPr marL="12700" marR="5080" lvl="0" indent="137160" algn="l" rtl="0">
              <a:lnSpc>
                <a:spcPct val="108461"/>
              </a:lnSpc>
              <a:spcBef>
                <a:spcPts val="0"/>
              </a:spcBef>
              <a:spcAft>
                <a:spcPts val="0"/>
              </a:spcAft>
              <a:buNone/>
            </a:pPr>
            <a:r>
              <a:rPr lang="en-US" sz="1300">
                <a:solidFill>
                  <a:srgbClr val="7E7E7E"/>
                </a:solidFill>
                <a:latin typeface="Calibri"/>
                <a:ea typeface="Calibri"/>
                <a:cs typeface="Calibri"/>
                <a:sym typeface="Calibri"/>
              </a:rPr>
              <a:t>Η συγκεκριμένη διαδικασία εγγραφής μπορεί να διαφέρει ανάλογα με  τον πάροχο κατάρτισης, το θεσμικό όργανο ή τους όρους πρόσβασης που  έχουν καθοριστεί για κάθε ενότητα XML (Extensible Markup Language -  δομημένη μορφή ανταλλαγής δεδομένωνn)</a:t>
            </a:r>
            <a:endParaRPr sz="1300">
              <a:solidFill>
                <a:schemeClr val="dk1"/>
              </a:solidFill>
              <a:latin typeface="Calibri"/>
              <a:ea typeface="Calibri"/>
              <a:cs typeface="Calibri"/>
              <a:sym typeface="Calibri"/>
            </a:endParaRPr>
          </a:p>
          <a:p>
            <a:pPr marL="0" marR="0" lvl="0" indent="0" algn="l" rtl="0">
              <a:lnSpc>
                <a:spcPct val="100000"/>
              </a:lnSpc>
              <a:spcBef>
                <a:spcPts val="30"/>
              </a:spcBef>
              <a:spcAft>
                <a:spcPts val="0"/>
              </a:spcAft>
              <a:buNone/>
            </a:pPr>
            <a:endParaRPr sz="1000">
              <a:solidFill>
                <a:schemeClr val="dk1"/>
              </a:solidFill>
              <a:latin typeface="Calibri"/>
              <a:ea typeface="Calibri"/>
              <a:cs typeface="Calibri"/>
              <a:sym typeface="Calibri"/>
            </a:endParaRPr>
          </a:p>
          <a:p>
            <a:pPr marL="12700" marR="0" lvl="0" indent="0" algn="l" rtl="0">
              <a:lnSpc>
                <a:spcPct val="112307"/>
              </a:lnSpc>
              <a:spcBef>
                <a:spcPts val="5"/>
              </a:spcBef>
              <a:spcAft>
                <a:spcPts val="0"/>
              </a:spcAft>
              <a:buNone/>
            </a:pPr>
            <a:r>
              <a:rPr lang="en-US" sz="1300">
                <a:solidFill>
                  <a:srgbClr val="7E7E7E"/>
                </a:solidFill>
                <a:latin typeface="Calibri"/>
                <a:ea typeface="Calibri"/>
                <a:cs typeface="Calibri"/>
                <a:sym typeface="Calibri"/>
              </a:rPr>
              <a:t>Παρόλα αυτά, τα γενικά βήματα περιγράφονται ρητά στην </a:t>
            </a:r>
            <a:r>
              <a:rPr lang="en-US" sz="1300" b="1">
                <a:solidFill>
                  <a:srgbClr val="7E7E7E"/>
                </a:solidFill>
                <a:latin typeface="Calibri"/>
                <a:ea typeface="Calibri"/>
                <a:cs typeface="Calibri"/>
                <a:sym typeface="Calibri"/>
              </a:rPr>
              <a:t>πλατφόρμα</a:t>
            </a:r>
            <a:endParaRPr sz="1300">
              <a:solidFill>
                <a:schemeClr val="dk1"/>
              </a:solidFill>
              <a:latin typeface="Calibri"/>
              <a:ea typeface="Calibri"/>
              <a:cs typeface="Calibri"/>
              <a:sym typeface="Calibri"/>
            </a:endParaRPr>
          </a:p>
          <a:p>
            <a:pPr marL="12700" marR="0" lvl="0" indent="0" algn="l" rtl="0">
              <a:lnSpc>
                <a:spcPct val="112307"/>
              </a:lnSpc>
              <a:spcBef>
                <a:spcPts val="0"/>
              </a:spcBef>
              <a:spcAft>
                <a:spcPts val="0"/>
              </a:spcAft>
              <a:buNone/>
            </a:pPr>
            <a:r>
              <a:rPr lang="en-US" sz="1300">
                <a:solidFill>
                  <a:srgbClr val="7E7E7E"/>
                </a:solidFill>
                <a:latin typeface="Calibri"/>
                <a:ea typeface="Calibri"/>
                <a:cs typeface="Calibri"/>
                <a:sym typeface="Calibri"/>
              </a:rPr>
              <a:t>DCM.</a:t>
            </a:r>
            <a:endParaRPr sz="1300">
              <a:solidFill>
                <a:schemeClr val="dk1"/>
              </a:solidFill>
              <a:latin typeface="Calibri"/>
              <a:ea typeface="Calibri"/>
              <a:cs typeface="Calibri"/>
              <a:sym typeface="Calibri"/>
            </a:endParaRPr>
          </a:p>
        </p:txBody>
      </p:sp>
      <p:grpSp>
        <p:nvGrpSpPr>
          <p:cNvPr id="5254" name="Google Shape;5254;p322"/>
          <p:cNvGrpSpPr/>
          <p:nvPr/>
        </p:nvGrpSpPr>
        <p:grpSpPr>
          <a:xfrm>
            <a:off x="6893242" y="0"/>
            <a:ext cx="5295265" cy="6858000"/>
            <a:chOff x="6893242" y="0"/>
            <a:chExt cx="5295265" cy="6858000"/>
          </a:xfrm>
        </p:grpSpPr>
        <p:sp>
          <p:nvSpPr>
            <p:cNvPr id="5255" name="Google Shape;5255;p322"/>
            <p:cNvSpPr/>
            <p:nvPr/>
          </p:nvSpPr>
          <p:spPr>
            <a:xfrm>
              <a:off x="6893242" y="0"/>
              <a:ext cx="1818639" cy="6858000"/>
            </a:xfrm>
            <a:custGeom>
              <a:avLst/>
              <a:gdLst/>
              <a:ahLst/>
              <a:cxnLst/>
              <a:rect l="l" t="t" r="r" b="b"/>
              <a:pathLst>
                <a:path w="1818640" h="6858000" extrusionOk="0">
                  <a:moveTo>
                    <a:pt x="0" y="6858000"/>
                  </a:moveTo>
                  <a:lnTo>
                    <a:pt x="1818640" y="0"/>
                  </a:lnTo>
                </a:path>
              </a:pathLst>
            </a:custGeom>
            <a:noFill/>
            <a:ln w="22225" cap="flat" cmpd="sng">
              <a:solidFill>
                <a:srgbClr val="D8791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56" name="Google Shape;5256;p322"/>
            <p:cNvSpPr/>
            <p:nvPr/>
          </p:nvSpPr>
          <p:spPr>
            <a:xfrm>
              <a:off x="7377112" y="0"/>
              <a:ext cx="2555240" cy="6858000"/>
            </a:xfrm>
            <a:custGeom>
              <a:avLst/>
              <a:gdLst/>
              <a:ahLst/>
              <a:cxnLst/>
              <a:rect l="l" t="t" r="r" b="b"/>
              <a:pathLst>
                <a:path w="2555240" h="6858000" extrusionOk="0">
                  <a:moveTo>
                    <a:pt x="1541779" y="1537017"/>
                  </a:moveTo>
                  <a:lnTo>
                    <a:pt x="1494472" y="1543685"/>
                  </a:lnTo>
                  <a:lnTo>
                    <a:pt x="1450975" y="1561782"/>
                  </a:lnTo>
                  <a:lnTo>
                    <a:pt x="1413509" y="1590357"/>
                  </a:lnTo>
                  <a:lnTo>
                    <a:pt x="1384300" y="1627822"/>
                  </a:lnTo>
                  <a:lnTo>
                    <a:pt x="1365567" y="1673225"/>
                  </a:lnTo>
                  <a:lnTo>
                    <a:pt x="970915" y="3128645"/>
                  </a:lnTo>
                  <a:lnTo>
                    <a:pt x="0" y="6858000"/>
                  </a:lnTo>
                  <a:lnTo>
                    <a:pt x="26034" y="6858000"/>
                  </a:lnTo>
                  <a:lnTo>
                    <a:pt x="996315" y="3136265"/>
                  </a:lnTo>
                  <a:lnTo>
                    <a:pt x="1390967" y="1680845"/>
                  </a:lnTo>
                  <a:lnTo>
                    <a:pt x="1411922" y="1634807"/>
                  </a:lnTo>
                  <a:lnTo>
                    <a:pt x="1445259" y="1598612"/>
                  </a:lnTo>
                  <a:lnTo>
                    <a:pt x="1487487" y="1574482"/>
                  </a:lnTo>
                  <a:lnTo>
                    <a:pt x="1535429" y="1563687"/>
                  </a:lnTo>
                  <a:lnTo>
                    <a:pt x="1637347" y="1563687"/>
                  </a:lnTo>
                  <a:lnTo>
                    <a:pt x="1625282" y="1556385"/>
                  </a:lnTo>
                  <a:lnTo>
                    <a:pt x="1590675" y="1543685"/>
                  </a:lnTo>
                  <a:lnTo>
                    <a:pt x="1541779" y="1537017"/>
                  </a:lnTo>
                  <a:close/>
                </a:path>
                <a:path w="2555240" h="6858000" extrusionOk="0">
                  <a:moveTo>
                    <a:pt x="1637347" y="1563687"/>
                  </a:moveTo>
                  <a:lnTo>
                    <a:pt x="1535429" y="1563687"/>
                  </a:lnTo>
                  <a:lnTo>
                    <a:pt x="1585595" y="1569085"/>
                  </a:lnTo>
                  <a:lnTo>
                    <a:pt x="1614804" y="1580197"/>
                  </a:lnTo>
                  <a:lnTo>
                    <a:pt x="1663382" y="1617345"/>
                  </a:lnTo>
                  <a:lnTo>
                    <a:pt x="1694179" y="1671320"/>
                  </a:lnTo>
                  <a:lnTo>
                    <a:pt x="1702117" y="1732279"/>
                  </a:lnTo>
                  <a:lnTo>
                    <a:pt x="1696402" y="1763712"/>
                  </a:lnTo>
                  <a:lnTo>
                    <a:pt x="1436687" y="2721610"/>
                  </a:lnTo>
                  <a:lnTo>
                    <a:pt x="1430337" y="2770504"/>
                  </a:lnTo>
                  <a:lnTo>
                    <a:pt x="1436687" y="2817812"/>
                  </a:lnTo>
                  <a:lnTo>
                    <a:pt x="1454784" y="2861310"/>
                  </a:lnTo>
                  <a:lnTo>
                    <a:pt x="1483359" y="2898775"/>
                  </a:lnTo>
                  <a:lnTo>
                    <a:pt x="1521142" y="2927985"/>
                  </a:lnTo>
                  <a:lnTo>
                    <a:pt x="1566545" y="2946717"/>
                  </a:lnTo>
                  <a:lnTo>
                    <a:pt x="1618615" y="2952750"/>
                  </a:lnTo>
                  <a:lnTo>
                    <a:pt x="1668779" y="2944495"/>
                  </a:lnTo>
                  <a:lnTo>
                    <a:pt x="1704022" y="2928302"/>
                  </a:lnTo>
                  <a:lnTo>
                    <a:pt x="1617345" y="2928302"/>
                  </a:lnTo>
                  <a:lnTo>
                    <a:pt x="1572895" y="2922587"/>
                  </a:lnTo>
                  <a:lnTo>
                    <a:pt x="1526857" y="2901632"/>
                  </a:lnTo>
                  <a:lnTo>
                    <a:pt x="1490662" y="2868295"/>
                  </a:lnTo>
                  <a:lnTo>
                    <a:pt x="1466215" y="2826067"/>
                  </a:lnTo>
                  <a:lnTo>
                    <a:pt x="1455737" y="2778125"/>
                  </a:lnTo>
                  <a:lnTo>
                    <a:pt x="1460817" y="2727960"/>
                  </a:lnTo>
                  <a:lnTo>
                    <a:pt x="1720532" y="1770062"/>
                  </a:lnTo>
                  <a:lnTo>
                    <a:pt x="1726565" y="1734502"/>
                  </a:lnTo>
                  <a:lnTo>
                    <a:pt x="1725612" y="1701482"/>
                  </a:lnTo>
                  <a:lnTo>
                    <a:pt x="1725612" y="1698625"/>
                  </a:lnTo>
                  <a:lnTo>
                    <a:pt x="1717675" y="1663700"/>
                  </a:lnTo>
                  <a:lnTo>
                    <a:pt x="1702752" y="1630045"/>
                  </a:lnTo>
                  <a:lnTo>
                    <a:pt x="1681797" y="1600200"/>
                  </a:lnTo>
                  <a:lnTo>
                    <a:pt x="1655762" y="1575435"/>
                  </a:lnTo>
                  <a:lnTo>
                    <a:pt x="1637347" y="1563687"/>
                  </a:lnTo>
                  <a:close/>
                </a:path>
                <a:path w="2555240" h="6858000" extrusionOk="0">
                  <a:moveTo>
                    <a:pt x="2555240" y="0"/>
                  </a:moveTo>
                  <a:lnTo>
                    <a:pt x="2528252" y="0"/>
                  </a:lnTo>
                  <a:lnTo>
                    <a:pt x="2099859" y="1561782"/>
                  </a:lnTo>
                  <a:lnTo>
                    <a:pt x="1757679" y="2837179"/>
                  </a:lnTo>
                  <a:lnTo>
                    <a:pt x="1732915" y="2874962"/>
                  </a:lnTo>
                  <a:lnTo>
                    <a:pt x="1699577" y="2903220"/>
                  </a:lnTo>
                  <a:lnTo>
                    <a:pt x="1660207" y="2921317"/>
                  </a:lnTo>
                  <a:lnTo>
                    <a:pt x="1617345" y="2928302"/>
                  </a:lnTo>
                  <a:lnTo>
                    <a:pt x="1704022" y="2928302"/>
                  </a:lnTo>
                  <a:lnTo>
                    <a:pt x="1714500" y="2923222"/>
                  </a:lnTo>
                  <a:lnTo>
                    <a:pt x="1752917" y="2890202"/>
                  </a:lnTo>
                  <a:lnTo>
                    <a:pt x="1781809" y="2846070"/>
                  </a:lnTo>
                  <a:lnTo>
                    <a:pt x="1781809" y="2844800"/>
                  </a:lnTo>
                  <a:lnTo>
                    <a:pt x="2124075" y="1567814"/>
                  </a:lnTo>
                  <a:lnTo>
                    <a:pt x="2555240" y="0"/>
                  </a:lnTo>
                  <a:close/>
                </a:path>
              </a:pathLst>
            </a:custGeom>
            <a:solidFill>
              <a:srgbClr val="FFBA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257" name="Google Shape;5257;p322"/>
            <p:cNvPicPr preferRelativeResize="0"/>
            <p:nvPr/>
          </p:nvPicPr>
          <p:blipFill rotWithShape="1">
            <a:blip r:embed="rId3">
              <a:alphaModFix/>
            </a:blip>
            <a:srcRect/>
            <a:stretch/>
          </p:blipFill>
          <p:spPr>
            <a:xfrm>
              <a:off x="7827327" y="5154295"/>
              <a:ext cx="880745" cy="1703704"/>
            </a:xfrm>
            <a:prstGeom prst="rect">
              <a:avLst/>
            </a:prstGeom>
            <a:noFill/>
            <a:ln>
              <a:noFill/>
            </a:ln>
          </p:spPr>
        </p:pic>
        <p:pic>
          <p:nvPicPr>
            <p:cNvPr id="5258" name="Google Shape;5258;p322"/>
            <p:cNvPicPr preferRelativeResize="0"/>
            <p:nvPr/>
          </p:nvPicPr>
          <p:blipFill rotWithShape="1">
            <a:blip r:embed="rId4">
              <a:alphaModFix/>
            </a:blip>
            <a:srcRect/>
            <a:stretch/>
          </p:blipFill>
          <p:spPr>
            <a:xfrm>
              <a:off x="7549197" y="6167437"/>
              <a:ext cx="3294062" cy="612140"/>
            </a:xfrm>
            <a:prstGeom prst="rect">
              <a:avLst/>
            </a:prstGeom>
            <a:noFill/>
            <a:ln>
              <a:noFill/>
            </a:ln>
          </p:spPr>
        </p:pic>
        <p:pic>
          <p:nvPicPr>
            <p:cNvPr id="5259" name="Google Shape;5259;p322"/>
            <p:cNvPicPr preferRelativeResize="0"/>
            <p:nvPr/>
          </p:nvPicPr>
          <p:blipFill rotWithShape="1">
            <a:blip r:embed="rId5">
              <a:alphaModFix/>
            </a:blip>
            <a:srcRect/>
            <a:stretch/>
          </p:blipFill>
          <p:spPr>
            <a:xfrm>
              <a:off x="7163752" y="0"/>
              <a:ext cx="5024755" cy="6857999"/>
            </a:xfrm>
            <a:prstGeom prst="rect">
              <a:avLst/>
            </a:prstGeom>
            <a:noFill/>
            <a:ln>
              <a:noFill/>
            </a:ln>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63"/>
        <p:cNvGrpSpPr/>
        <p:nvPr/>
      </p:nvGrpSpPr>
      <p:grpSpPr>
        <a:xfrm>
          <a:off x="0" y="0"/>
          <a:ext cx="0" cy="0"/>
          <a:chOff x="0" y="0"/>
          <a:chExt cx="0" cy="0"/>
        </a:xfrm>
      </p:grpSpPr>
      <p:grpSp>
        <p:nvGrpSpPr>
          <p:cNvPr id="5264" name="Google Shape;5264;p323"/>
          <p:cNvGrpSpPr/>
          <p:nvPr/>
        </p:nvGrpSpPr>
        <p:grpSpPr>
          <a:xfrm>
            <a:off x="796290" y="0"/>
            <a:ext cx="11392534" cy="6858000"/>
            <a:chOff x="796290" y="0"/>
            <a:chExt cx="11392534" cy="6858000"/>
          </a:xfrm>
        </p:grpSpPr>
        <p:pic>
          <p:nvPicPr>
            <p:cNvPr id="5265" name="Google Shape;5265;p323"/>
            <p:cNvPicPr preferRelativeResize="0"/>
            <p:nvPr/>
          </p:nvPicPr>
          <p:blipFill rotWithShape="1">
            <a:blip r:embed="rId3">
              <a:alphaModFix/>
            </a:blip>
            <a:srcRect/>
            <a:stretch/>
          </p:blipFill>
          <p:spPr>
            <a:xfrm>
              <a:off x="5029199" y="0"/>
              <a:ext cx="6068695" cy="6851967"/>
            </a:xfrm>
            <a:prstGeom prst="rect">
              <a:avLst/>
            </a:prstGeom>
            <a:noFill/>
            <a:ln>
              <a:noFill/>
            </a:ln>
          </p:spPr>
        </p:pic>
        <p:sp>
          <p:nvSpPr>
            <p:cNvPr id="5266" name="Google Shape;5266;p323"/>
            <p:cNvSpPr/>
            <p:nvPr/>
          </p:nvSpPr>
          <p:spPr>
            <a:xfrm>
              <a:off x="4561840" y="0"/>
              <a:ext cx="1924685" cy="6858000"/>
            </a:xfrm>
            <a:custGeom>
              <a:avLst/>
              <a:gdLst/>
              <a:ahLst/>
              <a:cxnLst/>
              <a:rect l="l" t="t" r="r" b="b"/>
              <a:pathLst>
                <a:path w="1924685" h="6858000" extrusionOk="0">
                  <a:moveTo>
                    <a:pt x="1924685" y="0"/>
                  </a:moveTo>
                  <a:lnTo>
                    <a:pt x="0" y="6858000"/>
                  </a:lnTo>
                </a:path>
              </a:pathLst>
            </a:custGeom>
            <a:noFill/>
            <a:ln w="25400" cap="flat" cmpd="sng">
              <a:solidFill>
                <a:srgbClr val="D8791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267" name="Google Shape;5267;p323"/>
            <p:cNvPicPr preferRelativeResize="0"/>
            <p:nvPr/>
          </p:nvPicPr>
          <p:blipFill rotWithShape="1">
            <a:blip r:embed="rId4">
              <a:alphaModFix/>
            </a:blip>
            <a:srcRect/>
            <a:stretch/>
          </p:blipFill>
          <p:spPr>
            <a:xfrm>
              <a:off x="5153977" y="60960"/>
              <a:ext cx="7034847" cy="6797040"/>
            </a:xfrm>
            <a:prstGeom prst="rect">
              <a:avLst/>
            </a:prstGeom>
            <a:noFill/>
            <a:ln>
              <a:noFill/>
            </a:ln>
          </p:spPr>
        </p:pic>
        <p:pic>
          <p:nvPicPr>
            <p:cNvPr id="5268" name="Google Shape;5268;p323"/>
            <p:cNvPicPr preferRelativeResize="0"/>
            <p:nvPr/>
          </p:nvPicPr>
          <p:blipFill rotWithShape="1">
            <a:blip r:embed="rId5">
              <a:alphaModFix/>
            </a:blip>
            <a:srcRect/>
            <a:stretch/>
          </p:blipFill>
          <p:spPr>
            <a:xfrm>
              <a:off x="5347652" y="255587"/>
              <a:ext cx="6557644" cy="6346825"/>
            </a:xfrm>
            <a:prstGeom prst="rect">
              <a:avLst/>
            </a:prstGeom>
            <a:noFill/>
            <a:ln>
              <a:noFill/>
            </a:ln>
          </p:spPr>
        </p:pic>
        <p:pic>
          <p:nvPicPr>
            <p:cNvPr id="5269" name="Google Shape;5269;p323"/>
            <p:cNvPicPr preferRelativeResize="0"/>
            <p:nvPr/>
          </p:nvPicPr>
          <p:blipFill rotWithShape="1">
            <a:blip r:embed="rId6">
              <a:alphaModFix/>
            </a:blip>
            <a:srcRect/>
            <a:stretch/>
          </p:blipFill>
          <p:spPr>
            <a:xfrm>
              <a:off x="796290" y="4458970"/>
              <a:ext cx="4201477" cy="2143442"/>
            </a:xfrm>
            <a:prstGeom prst="rect">
              <a:avLst/>
            </a:prstGeom>
            <a:noFill/>
            <a:ln>
              <a:noFill/>
            </a:ln>
          </p:spPr>
        </p:pic>
      </p:grpSp>
      <p:sp>
        <p:nvSpPr>
          <p:cNvPr id="5270" name="Google Shape;5270;p323"/>
          <p:cNvSpPr txBox="1">
            <a:spLocks noGrp="1"/>
          </p:cNvSpPr>
          <p:nvPr>
            <p:ph type="title"/>
          </p:nvPr>
        </p:nvSpPr>
        <p:spPr>
          <a:xfrm>
            <a:off x="875030" y="327977"/>
            <a:ext cx="3809365" cy="840105"/>
          </a:xfrm>
          <a:prstGeom prst="rect">
            <a:avLst/>
          </a:prstGeom>
          <a:noFill/>
          <a:ln>
            <a:noFill/>
          </a:ln>
        </p:spPr>
        <p:txBody>
          <a:bodyPr spcFirstLastPara="1" wrap="square" lIns="0" tIns="34275" rIns="0" bIns="0" anchor="t" anchorCtr="0">
            <a:spAutoFit/>
          </a:bodyPr>
          <a:lstStyle/>
          <a:p>
            <a:pPr marL="12700" marR="5080" lvl="0" indent="0" algn="l" rtl="0">
              <a:lnSpc>
                <a:spcPct val="113513"/>
              </a:lnSpc>
              <a:spcBef>
                <a:spcPts val="0"/>
              </a:spcBef>
              <a:spcAft>
                <a:spcPts val="0"/>
              </a:spcAft>
              <a:buNone/>
            </a:pPr>
            <a:r>
              <a:rPr lang="en-US" sz="1850">
                <a:solidFill>
                  <a:srgbClr val="FFBA00"/>
                </a:solidFill>
                <a:latin typeface="Calibri"/>
                <a:ea typeface="Calibri"/>
                <a:cs typeface="Calibri"/>
                <a:sym typeface="Calibri"/>
              </a:rPr>
              <a:t>Συνδεθείτε με το </a:t>
            </a:r>
            <a:r>
              <a:rPr lang="en-US" sz="1850">
                <a:solidFill>
                  <a:srgbClr val="FFBA00"/>
                </a:solidFill>
              </a:rPr>
              <a:t>CyberSecPro: </a:t>
            </a:r>
            <a:r>
              <a:rPr lang="en-US" sz="1850">
                <a:solidFill>
                  <a:srgbClr val="FFBA00"/>
                </a:solidFill>
                <a:latin typeface="Calibri"/>
                <a:ea typeface="Calibri"/>
                <a:cs typeface="Calibri"/>
                <a:sym typeface="Calibri"/>
              </a:rPr>
              <a:t>Πώς </a:t>
            </a:r>
            <a:r>
              <a:rPr lang="en-US" sz="1850">
                <a:latin typeface="Calibri"/>
                <a:ea typeface="Calibri"/>
                <a:cs typeface="Calibri"/>
                <a:sym typeface="Calibri"/>
              </a:rPr>
              <a:t>να  εγγραφείτε και άλλες πρακτικές  πληροφορίες</a:t>
            </a:r>
            <a:endParaRPr sz="1850">
              <a:latin typeface="Calibri"/>
              <a:ea typeface="Calibri"/>
              <a:cs typeface="Calibri"/>
              <a:sym typeface="Calibri"/>
            </a:endParaRPr>
          </a:p>
        </p:txBody>
      </p:sp>
      <p:sp>
        <p:nvSpPr>
          <p:cNvPr id="5271" name="Google Shape;5271;p323"/>
          <p:cNvSpPr txBox="1"/>
          <p:nvPr/>
        </p:nvSpPr>
        <p:spPr>
          <a:xfrm>
            <a:off x="875030" y="1903035"/>
            <a:ext cx="3643629" cy="1367790"/>
          </a:xfrm>
          <a:prstGeom prst="rect">
            <a:avLst/>
          </a:prstGeom>
          <a:noFill/>
          <a:ln>
            <a:noFill/>
          </a:ln>
        </p:spPr>
        <p:txBody>
          <a:bodyPr spcFirstLastPara="1" wrap="square" lIns="0" tIns="26650" rIns="0" bIns="0" anchor="t" anchorCtr="0">
            <a:spAutoFit/>
          </a:bodyPr>
          <a:lstStyle/>
          <a:p>
            <a:pPr marL="354965" marR="0" lvl="0" indent="-342265" algn="l" rtl="0">
              <a:lnSpc>
                <a:spcPct val="100000"/>
              </a:lnSpc>
              <a:spcBef>
                <a:spcPts val="0"/>
              </a:spcBef>
              <a:spcAft>
                <a:spcPts val="0"/>
              </a:spcAft>
              <a:buClr>
                <a:srgbClr val="FFBA00"/>
              </a:buClr>
              <a:buSzPts val="1600"/>
              <a:buFont typeface="Calibri"/>
              <a:buAutoNum type="arabicPeriod"/>
            </a:pPr>
            <a:r>
              <a:rPr lang="en-US" sz="1050">
                <a:solidFill>
                  <a:schemeClr val="dk1"/>
                </a:solidFill>
                <a:latin typeface="Calibri"/>
                <a:ea typeface="Calibri"/>
                <a:cs typeface="Calibri"/>
                <a:sym typeface="Calibri"/>
              </a:rPr>
              <a:t>Ιστοσελίδα:</a:t>
            </a:r>
            <a:endParaRPr sz="1050">
              <a:solidFill>
                <a:schemeClr val="dk1"/>
              </a:solidFill>
              <a:latin typeface="Calibri"/>
              <a:ea typeface="Calibri"/>
              <a:cs typeface="Calibri"/>
              <a:sym typeface="Calibri"/>
            </a:endParaRPr>
          </a:p>
          <a:p>
            <a:pPr marL="339725" marR="0" lvl="0" indent="0" algn="l" rtl="0">
              <a:lnSpc>
                <a:spcPct val="100000"/>
              </a:lnSpc>
              <a:spcBef>
                <a:spcPts val="70"/>
              </a:spcBef>
              <a:spcAft>
                <a:spcPts val="0"/>
              </a:spcAft>
              <a:buNone/>
            </a:pPr>
            <a:r>
              <a:rPr lang="en-US" sz="1050" u="sng">
                <a:solidFill>
                  <a:srgbClr val="87872D"/>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www.cybersecpro-proje</a:t>
            </a:r>
            <a:r>
              <a:rPr lang="en-US" sz="1050" u="sng">
                <a:solidFill>
                  <a:srgbClr val="87872D"/>
                </a:solidFill>
                <a:latin typeface="Calibri"/>
                <a:ea typeface="Calibri"/>
                <a:cs typeface="Calibri"/>
                <a:sym typeface="Calibri"/>
              </a:rPr>
              <a:t>ct.eu</a:t>
            </a:r>
            <a:endParaRPr sz="1050">
              <a:solidFill>
                <a:schemeClr val="dk1"/>
              </a:solidFill>
              <a:latin typeface="Calibri"/>
              <a:ea typeface="Calibri"/>
              <a:cs typeface="Calibri"/>
              <a:sym typeface="Calibri"/>
            </a:endParaRPr>
          </a:p>
          <a:p>
            <a:pPr marL="0" marR="0" lvl="0" indent="0" algn="l" rtl="0">
              <a:lnSpc>
                <a:spcPct val="100000"/>
              </a:lnSpc>
              <a:spcBef>
                <a:spcPts val="40"/>
              </a:spcBef>
              <a:spcAft>
                <a:spcPts val="0"/>
              </a:spcAft>
              <a:buNone/>
            </a:pPr>
            <a:endParaRPr sz="1050">
              <a:solidFill>
                <a:schemeClr val="dk1"/>
              </a:solidFill>
              <a:latin typeface="Calibri"/>
              <a:ea typeface="Calibri"/>
              <a:cs typeface="Calibri"/>
              <a:sym typeface="Calibri"/>
            </a:endParaRPr>
          </a:p>
          <a:p>
            <a:pPr marL="355600" marR="0" lvl="0" indent="-342900" algn="l" rtl="0">
              <a:lnSpc>
                <a:spcPct val="100000"/>
              </a:lnSpc>
              <a:spcBef>
                <a:spcPts val="0"/>
              </a:spcBef>
              <a:spcAft>
                <a:spcPts val="0"/>
              </a:spcAft>
              <a:buClr>
                <a:srgbClr val="FFBA00"/>
              </a:buClr>
              <a:buSzPts val="1600"/>
              <a:buFont typeface="Calibri"/>
              <a:buAutoNum type="arabicPeriod" startAt="2"/>
            </a:pPr>
            <a:r>
              <a:rPr lang="en-US" sz="1050">
                <a:solidFill>
                  <a:schemeClr val="dk1"/>
                </a:solidFill>
                <a:latin typeface="Calibri"/>
                <a:ea typeface="Calibri"/>
                <a:cs typeface="Calibri"/>
                <a:sym typeface="Calibri"/>
              </a:rPr>
              <a:t>X (Twitter): https://</a:t>
            </a:r>
            <a:r>
              <a:rPr lang="en-US" sz="1050" u="sng">
                <a:solidFill>
                  <a:srgbClr val="87872D"/>
                </a:solidFill>
                <a:latin typeface="Calibri"/>
                <a:ea typeface="Calibri"/>
                <a:cs typeface="Calibri"/>
                <a:sym typeface="Calibri"/>
              </a:rPr>
              <a:t>twitter.com/CyberSecPro_eu</a:t>
            </a:r>
            <a:endParaRPr sz="1050">
              <a:solidFill>
                <a:schemeClr val="dk1"/>
              </a:solidFill>
              <a:latin typeface="Calibri"/>
              <a:ea typeface="Calibri"/>
              <a:cs typeface="Calibri"/>
              <a:sym typeface="Calibri"/>
            </a:endParaRPr>
          </a:p>
          <a:p>
            <a:pPr marL="355600" marR="5080" lvl="0" indent="-342900" algn="l" rtl="0">
              <a:lnSpc>
                <a:spcPct val="81200"/>
              </a:lnSpc>
              <a:spcBef>
                <a:spcPts val="1405"/>
              </a:spcBef>
              <a:spcAft>
                <a:spcPts val="0"/>
              </a:spcAft>
              <a:buClr>
                <a:srgbClr val="FFBA00"/>
              </a:buClr>
              <a:buSzPts val="1600"/>
              <a:buFont typeface="Calibri"/>
              <a:buAutoNum type="arabicPeriod" startAt="2"/>
            </a:pPr>
            <a:r>
              <a:rPr lang="en-US" sz="1050">
                <a:solidFill>
                  <a:schemeClr val="dk1"/>
                </a:solidFill>
                <a:latin typeface="Calibri"/>
                <a:ea typeface="Calibri"/>
                <a:cs typeface="Calibri"/>
                <a:sym typeface="Calibri"/>
              </a:rPr>
              <a:t>LinkedIn (επαγγελματικό κοινωνικό δίκτυο) : </a:t>
            </a:r>
            <a:r>
              <a:rPr lang="en-US" sz="1050">
                <a:solidFill>
                  <a:srgbClr val="87872D"/>
                </a:solidFill>
                <a:latin typeface="Calibri"/>
                <a:ea typeface="Calibri"/>
                <a:cs typeface="Calibri"/>
                <a:sym typeface="Calibri"/>
              </a:rPr>
              <a:t> </a:t>
            </a:r>
            <a:r>
              <a:rPr lang="en-US" sz="1050" u="sng">
                <a:solidFill>
                  <a:srgbClr val="87872D"/>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www.linkedin.com/compan</a:t>
            </a:r>
            <a:r>
              <a:rPr lang="en-US" sz="1050" u="sng">
                <a:solidFill>
                  <a:srgbClr val="87872D"/>
                </a:solidFill>
                <a:latin typeface="Calibri"/>
                <a:ea typeface="Calibri"/>
                <a:cs typeface="Calibri"/>
                <a:sym typeface="Calibri"/>
              </a:rPr>
              <a:t>y/cybersecpro-euproject/</a:t>
            </a:r>
            <a:endParaRPr sz="105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75"/>
        <p:cNvGrpSpPr/>
        <p:nvPr/>
      </p:nvGrpSpPr>
      <p:grpSpPr>
        <a:xfrm>
          <a:off x="0" y="0"/>
          <a:ext cx="0" cy="0"/>
          <a:chOff x="0" y="0"/>
          <a:chExt cx="0" cy="0"/>
        </a:xfrm>
      </p:grpSpPr>
      <p:sp>
        <p:nvSpPr>
          <p:cNvPr id="5276" name="Google Shape;5276;p324"/>
          <p:cNvSpPr/>
          <p:nvPr/>
        </p:nvSpPr>
        <p:spPr>
          <a:xfrm>
            <a:off x="0" y="0"/>
            <a:ext cx="12192000" cy="6858000"/>
          </a:xfrm>
          <a:custGeom>
            <a:avLst/>
            <a:gdLst/>
            <a:ahLst/>
            <a:cxnLst/>
            <a:rect l="l" t="t" r="r" b="b"/>
            <a:pathLst>
              <a:path w="12192000" h="6858000" extrusionOk="0">
                <a:moveTo>
                  <a:pt x="12192000" y="0"/>
                </a:moveTo>
                <a:lnTo>
                  <a:pt x="0" y="0"/>
                </a:lnTo>
                <a:lnTo>
                  <a:pt x="0" y="6858000"/>
                </a:lnTo>
                <a:lnTo>
                  <a:pt x="12192000" y="6858000"/>
                </a:lnTo>
                <a:lnTo>
                  <a:pt x="1219200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277" name="Google Shape;5277;p324"/>
          <p:cNvGrpSpPr/>
          <p:nvPr/>
        </p:nvGrpSpPr>
        <p:grpSpPr>
          <a:xfrm>
            <a:off x="0" y="0"/>
            <a:ext cx="12188825" cy="6858000"/>
            <a:chOff x="0" y="0"/>
            <a:chExt cx="12188825" cy="6858000"/>
          </a:xfrm>
        </p:grpSpPr>
        <p:pic>
          <p:nvPicPr>
            <p:cNvPr id="5278" name="Google Shape;5278;p324"/>
            <p:cNvPicPr preferRelativeResize="0"/>
            <p:nvPr/>
          </p:nvPicPr>
          <p:blipFill rotWithShape="1">
            <a:blip r:embed="rId3">
              <a:alphaModFix/>
            </a:blip>
            <a:srcRect/>
            <a:stretch/>
          </p:blipFill>
          <p:spPr>
            <a:xfrm>
              <a:off x="6138545" y="0"/>
              <a:ext cx="6050280" cy="6858000"/>
            </a:xfrm>
            <a:prstGeom prst="rect">
              <a:avLst/>
            </a:prstGeom>
            <a:noFill/>
            <a:ln>
              <a:noFill/>
            </a:ln>
          </p:spPr>
        </p:pic>
        <p:pic>
          <p:nvPicPr>
            <p:cNvPr id="5279" name="Google Shape;5279;p324"/>
            <p:cNvPicPr preferRelativeResize="0"/>
            <p:nvPr/>
          </p:nvPicPr>
          <p:blipFill rotWithShape="1">
            <a:blip r:embed="rId4">
              <a:alphaModFix/>
            </a:blip>
            <a:srcRect/>
            <a:stretch/>
          </p:blipFill>
          <p:spPr>
            <a:xfrm>
              <a:off x="5379720" y="5059679"/>
              <a:ext cx="932814" cy="1798320"/>
            </a:xfrm>
            <a:prstGeom prst="rect">
              <a:avLst/>
            </a:prstGeom>
            <a:noFill/>
            <a:ln>
              <a:noFill/>
            </a:ln>
          </p:spPr>
        </p:pic>
        <p:sp>
          <p:nvSpPr>
            <p:cNvPr id="5280" name="Google Shape;5280;p324"/>
            <p:cNvSpPr/>
            <p:nvPr/>
          </p:nvSpPr>
          <p:spPr>
            <a:xfrm>
              <a:off x="4443729" y="5080"/>
              <a:ext cx="2545080" cy="6837045"/>
            </a:xfrm>
            <a:custGeom>
              <a:avLst/>
              <a:gdLst/>
              <a:ahLst/>
              <a:cxnLst/>
              <a:rect l="l" t="t" r="r" b="b"/>
              <a:pathLst>
                <a:path w="2545079" h="6837045" extrusionOk="0">
                  <a:moveTo>
                    <a:pt x="1321435" y="2283142"/>
                  </a:moveTo>
                  <a:lnTo>
                    <a:pt x="1271587" y="2291080"/>
                  </a:lnTo>
                  <a:lnTo>
                    <a:pt x="1226185" y="2312352"/>
                  </a:lnTo>
                  <a:lnTo>
                    <a:pt x="1187767" y="2345372"/>
                  </a:lnTo>
                  <a:lnTo>
                    <a:pt x="1159192" y="2388870"/>
                  </a:lnTo>
                  <a:lnTo>
                    <a:pt x="1159192" y="2390140"/>
                  </a:lnTo>
                  <a:lnTo>
                    <a:pt x="819150" y="3658552"/>
                  </a:lnTo>
                  <a:lnTo>
                    <a:pt x="0" y="6835775"/>
                  </a:lnTo>
                  <a:lnTo>
                    <a:pt x="6667" y="6836727"/>
                  </a:lnTo>
                  <a:lnTo>
                    <a:pt x="13335" y="6837045"/>
                  </a:lnTo>
                  <a:lnTo>
                    <a:pt x="26670" y="6837045"/>
                  </a:lnTo>
                  <a:lnTo>
                    <a:pt x="843365" y="3664585"/>
                  </a:lnTo>
                  <a:lnTo>
                    <a:pt x="1183322" y="2397760"/>
                  </a:lnTo>
                  <a:lnTo>
                    <a:pt x="1208087" y="2360295"/>
                  </a:lnTo>
                  <a:lnTo>
                    <a:pt x="1241107" y="2332037"/>
                  </a:lnTo>
                  <a:lnTo>
                    <a:pt x="1279842" y="2314257"/>
                  </a:lnTo>
                  <a:lnTo>
                    <a:pt x="1322705" y="2307590"/>
                  </a:lnTo>
                  <a:lnTo>
                    <a:pt x="1417637" y="2307590"/>
                  </a:lnTo>
                  <a:lnTo>
                    <a:pt x="1372870" y="2289175"/>
                  </a:lnTo>
                  <a:lnTo>
                    <a:pt x="1321435" y="2283142"/>
                  </a:lnTo>
                  <a:close/>
                </a:path>
                <a:path w="2545079" h="6837045" extrusionOk="0">
                  <a:moveTo>
                    <a:pt x="1418272" y="2307590"/>
                  </a:moveTo>
                  <a:lnTo>
                    <a:pt x="1322705" y="2307590"/>
                  </a:lnTo>
                  <a:lnTo>
                    <a:pt x="1366837" y="2313305"/>
                  </a:lnTo>
                  <a:lnTo>
                    <a:pt x="1412557" y="2333942"/>
                  </a:lnTo>
                  <a:lnTo>
                    <a:pt x="1448435" y="2366962"/>
                  </a:lnTo>
                  <a:lnTo>
                    <a:pt x="1472565" y="2408872"/>
                  </a:lnTo>
                  <a:lnTo>
                    <a:pt x="1483042" y="2456497"/>
                  </a:lnTo>
                  <a:lnTo>
                    <a:pt x="1477962" y="2506345"/>
                  </a:lnTo>
                  <a:lnTo>
                    <a:pt x="1220152" y="3457892"/>
                  </a:lnTo>
                  <a:lnTo>
                    <a:pt x="1214120" y="3493135"/>
                  </a:lnTo>
                  <a:lnTo>
                    <a:pt x="1215072" y="3525837"/>
                  </a:lnTo>
                  <a:lnTo>
                    <a:pt x="1215072" y="3528695"/>
                  </a:lnTo>
                  <a:lnTo>
                    <a:pt x="1223010" y="3563302"/>
                  </a:lnTo>
                  <a:lnTo>
                    <a:pt x="1258570" y="3626485"/>
                  </a:lnTo>
                  <a:lnTo>
                    <a:pt x="1314767" y="3669982"/>
                  </a:lnTo>
                  <a:lnTo>
                    <a:pt x="1397635" y="3689032"/>
                  </a:lnTo>
                  <a:lnTo>
                    <a:pt x="1444625" y="3682682"/>
                  </a:lnTo>
                  <a:lnTo>
                    <a:pt x="1487805" y="3664585"/>
                  </a:lnTo>
                  <a:lnTo>
                    <a:pt x="1490662" y="3662680"/>
                  </a:lnTo>
                  <a:lnTo>
                    <a:pt x="1403985" y="3662680"/>
                  </a:lnTo>
                  <a:lnTo>
                    <a:pt x="1354137" y="3657282"/>
                  </a:lnTo>
                  <a:lnTo>
                    <a:pt x="1298892" y="3630295"/>
                  </a:lnTo>
                  <a:lnTo>
                    <a:pt x="1259205" y="3583940"/>
                  </a:lnTo>
                  <a:lnTo>
                    <a:pt x="1239202" y="3525837"/>
                  </a:lnTo>
                  <a:lnTo>
                    <a:pt x="1238567" y="3495357"/>
                  </a:lnTo>
                  <a:lnTo>
                    <a:pt x="1243965" y="3463925"/>
                  </a:lnTo>
                  <a:lnTo>
                    <a:pt x="1502092" y="2512695"/>
                  </a:lnTo>
                  <a:lnTo>
                    <a:pt x="1508442" y="2464117"/>
                  </a:lnTo>
                  <a:lnTo>
                    <a:pt x="1502092" y="2417127"/>
                  </a:lnTo>
                  <a:lnTo>
                    <a:pt x="1483995" y="2373947"/>
                  </a:lnTo>
                  <a:lnTo>
                    <a:pt x="1455737" y="2336800"/>
                  </a:lnTo>
                  <a:lnTo>
                    <a:pt x="1418272" y="2307590"/>
                  </a:lnTo>
                  <a:close/>
                </a:path>
                <a:path w="2545079" h="6837045" extrusionOk="0">
                  <a:moveTo>
                    <a:pt x="2545079" y="0"/>
                  </a:moveTo>
                  <a:lnTo>
                    <a:pt x="2518410" y="0"/>
                  </a:lnTo>
                  <a:lnTo>
                    <a:pt x="1939290" y="2100897"/>
                  </a:lnTo>
                  <a:lnTo>
                    <a:pt x="1547495" y="3546157"/>
                  </a:lnTo>
                  <a:lnTo>
                    <a:pt x="1526540" y="3591877"/>
                  </a:lnTo>
                  <a:lnTo>
                    <a:pt x="1493520" y="3627755"/>
                  </a:lnTo>
                  <a:lnTo>
                    <a:pt x="1451610" y="3652202"/>
                  </a:lnTo>
                  <a:lnTo>
                    <a:pt x="1403985" y="3662680"/>
                  </a:lnTo>
                  <a:lnTo>
                    <a:pt x="1490662" y="3662680"/>
                  </a:lnTo>
                  <a:lnTo>
                    <a:pt x="1525270" y="3636327"/>
                  </a:lnTo>
                  <a:lnTo>
                    <a:pt x="1554162" y="3598862"/>
                  </a:lnTo>
                  <a:lnTo>
                    <a:pt x="1572895" y="3553777"/>
                  </a:lnTo>
                  <a:lnTo>
                    <a:pt x="1964690" y="2108517"/>
                  </a:lnTo>
                  <a:lnTo>
                    <a:pt x="2540000" y="16510"/>
                  </a:lnTo>
                  <a:lnTo>
                    <a:pt x="2543810" y="3810"/>
                  </a:lnTo>
                  <a:lnTo>
                    <a:pt x="2545079" y="0"/>
                  </a:lnTo>
                  <a:close/>
                </a:path>
              </a:pathLst>
            </a:custGeom>
            <a:solidFill>
              <a:srgbClr val="FFBA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281" name="Google Shape;5281;p324"/>
            <p:cNvPicPr preferRelativeResize="0"/>
            <p:nvPr/>
          </p:nvPicPr>
          <p:blipFill rotWithShape="1">
            <a:blip r:embed="rId5">
              <a:alphaModFix/>
            </a:blip>
            <a:srcRect/>
            <a:stretch/>
          </p:blipFill>
          <p:spPr>
            <a:xfrm>
              <a:off x="7549515" y="6167437"/>
              <a:ext cx="3294062" cy="612140"/>
            </a:xfrm>
            <a:prstGeom prst="rect">
              <a:avLst/>
            </a:prstGeom>
            <a:noFill/>
            <a:ln>
              <a:noFill/>
            </a:ln>
          </p:spPr>
        </p:pic>
        <p:pic>
          <p:nvPicPr>
            <p:cNvPr id="5282" name="Google Shape;5282;p324"/>
            <p:cNvPicPr preferRelativeResize="0"/>
            <p:nvPr/>
          </p:nvPicPr>
          <p:blipFill rotWithShape="1">
            <a:blip r:embed="rId6">
              <a:alphaModFix/>
            </a:blip>
            <a:srcRect/>
            <a:stretch/>
          </p:blipFill>
          <p:spPr>
            <a:xfrm>
              <a:off x="0" y="0"/>
              <a:ext cx="6784022" cy="6858000"/>
            </a:xfrm>
            <a:prstGeom prst="rect">
              <a:avLst/>
            </a:prstGeom>
            <a:noFill/>
            <a:ln>
              <a:noFill/>
            </a:ln>
          </p:spPr>
        </p:pic>
      </p:grpSp>
      <p:sp>
        <p:nvSpPr>
          <p:cNvPr id="5283" name="Google Shape;5283;p324"/>
          <p:cNvSpPr txBox="1"/>
          <p:nvPr/>
        </p:nvSpPr>
        <p:spPr>
          <a:xfrm>
            <a:off x="7048500" y="2192654"/>
            <a:ext cx="3491229" cy="6350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4000">
                <a:solidFill>
                  <a:srgbClr val="FFBA00"/>
                </a:solidFill>
                <a:latin typeface="Times New Roman"/>
                <a:ea typeface="Times New Roman"/>
                <a:cs typeface="Times New Roman"/>
                <a:sym typeface="Times New Roman"/>
              </a:rPr>
              <a:t>Σας ευχαριστώ</a:t>
            </a:r>
            <a:endParaRPr sz="4000">
              <a:solidFill>
                <a:schemeClr val="dk1"/>
              </a:solidFill>
              <a:latin typeface="Times New Roman"/>
              <a:ea typeface="Times New Roman"/>
              <a:cs typeface="Times New Roman"/>
              <a:sym typeface="Times New Roman"/>
            </a:endParaRPr>
          </a:p>
        </p:txBody>
      </p:sp>
      <p:sp>
        <p:nvSpPr>
          <p:cNvPr id="5284" name="Google Shape;5284;p324"/>
          <p:cNvSpPr txBox="1"/>
          <p:nvPr/>
        </p:nvSpPr>
        <p:spPr>
          <a:xfrm>
            <a:off x="7066915" y="3281045"/>
            <a:ext cx="3813175" cy="1045844"/>
          </a:xfrm>
          <a:prstGeom prst="rect">
            <a:avLst/>
          </a:prstGeom>
          <a:noFill/>
          <a:ln>
            <a:noFill/>
          </a:ln>
        </p:spPr>
        <p:txBody>
          <a:bodyPr spcFirstLastPara="1" wrap="square" lIns="0" tIns="23475" rIns="0" bIns="0" anchor="t" anchorCtr="0">
            <a:spAutoFit/>
          </a:bodyPr>
          <a:lstStyle/>
          <a:p>
            <a:pPr marL="12700" marR="5080" lvl="0" indent="0" algn="l" rtl="0">
              <a:lnSpc>
                <a:spcPct val="115833"/>
              </a:lnSpc>
              <a:spcBef>
                <a:spcPts val="0"/>
              </a:spcBef>
              <a:spcAft>
                <a:spcPts val="0"/>
              </a:spcAft>
              <a:buNone/>
            </a:pPr>
            <a:r>
              <a:rPr lang="en-US" sz="1200">
                <a:solidFill>
                  <a:srgbClr val="FFFFFF"/>
                </a:solidFill>
                <a:latin typeface="Calibri"/>
                <a:ea typeface="Calibri"/>
                <a:cs typeface="Calibri"/>
                <a:sym typeface="Calibri"/>
              </a:rPr>
              <a:t>Εάν έχετε οποιεσδήποτε ερωτήσεις, μη διστάσετε να  επικοινωνήσετε μαζί μας:</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200">
              <a:solidFill>
                <a:schemeClr val="dk1"/>
              </a:solidFill>
              <a:latin typeface="Calibri"/>
              <a:ea typeface="Calibri"/>
              <a:cs typeface="Calibri"/>
              <a:sym typeface="Calibri"/>
            </a:endParaRPr>
          </a:p>
          <a:p>
            <a:pPr marL="0" marR="0" lvl="0" indent="0" algn="l" rtl="0">
              <a:lnSpc>
                <a:spcPct val="100000"/>
              </a:lnSpc>
              <a:spcBef>
                <a:spcPts val="55"/>
              </a:spcBef>
              <a:spcAft>
                <a:spcPts val="0"/>
              </a:spcAft>
              <a:buNone/>
            </a:pPr>
            <a:endParaRPr sz="850">
              <a:solidFill>
                <a:schemeClr val="dk1"/>
              </a:solidFill>
              <a:latin typeface="Calibri"/>
              <a:ea typeface="Calibri"/>
              <a:cs typeface="Calibri"/>
              <a:sym typeface="Calibri"/>
            </a:endParaRPr>
          </a:p>
          <a:p>
            <a:pPr marL="298450" marR="2453005" lvl="0" indent="-285750" algn="l" rtl="0">
              <a:lnSpc>
                <a:spcPct val="103600"/>
              </a:lnSpc>
              <a:spcBef>
                <a:spcPts val="0"/>
              </a:spcBef>
              <a:spcAft>
                <a:spcPts val="0"/>
              </a:spcAft>
              <a:buClr>
                <a:srgbClr val="FFBA00"/>
              </a:buClr>
              <a:buSzPts val="1600"/>
              <a:buFont typeface="Arial"/>
              <a:buChar char="•"/>
            </a:pPr>
            <a:r>
              <a:rPr lang="en-US" sz="1050">
                <a:solidFill>
                  <a:srgbClr val="FFFFFF"/>
                </a:solidFill>
                <a:latin typeface="Calibri"/>
                <a:ea typeface="Calibri"/>
                <a:cs typeface="Calibri"/>
                <a:sym typeface="Calibri"/>
              </a:rPr>
              <a:t>Cristina Alcaraz </a:t>
            </a:r>
            <a:r>
              <a:rPr lang="en-US" sz="1050">
                <a:solidFill>
                  <a:srgbClr val="87872D"/>
                </a:solidFill>
                <a:latin typeface="Calibri"/>
                <a:ea typeface="Calibri"/>
                <a:cs typeface="Calibri"/>
                <a:sym typeface="Calibri"/>
              </a:rPr>
              <a:t> </a:t>
            </a:r>
            <a:r>
              <a:rPr lang="en-US" sz="1050" u="sng">
                <a:solidFill>
                  <a:srgbClr val="87872D"/>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alcaraz@uma</a:t>
            </a:r>
            <a:r>
              <a:rPr lang="en-US" sz="1050" u="sng">
                <a:solidFill>
                  <a:srgbClr val="87872D"/>
                </a:solidFill>
                <a:latin typeface="Calibri"/>
                <a:ea typeface="Calibri"/>
                <a:cs typeface="Calibri"/>
                <a:sym typeface="Calibri"/>
              </a:rPr>
              <a:t>.es</a:t>
            </a:r>
            <a:endParaRPr sz="1050">
              <a:solidFill>
                <a:schemeClr val="dk1"/>
              </a:solidFill>
              <a:latin typeface="Calibri"/>
              <a:ea typeface="Calibri"/>
              <a:cs typeface="Calibri"/>
              <a:sym typeface="Calibri"/>
            </a:endParaRPr>
          </a:p>
        </p:txBody>
      </p:sp>
      <p:sp>
        <p:nvSpPr>
          <p:cNvPr id="5285" name="Google Shape;5285;p324"/>
          <p:cNvSpPr txBox="1"/>
          <p:nvPr/>
        </p:nvSpPr>
        <p:spPr>
          <a:xfrm>
            <a:off x="106045" y="5935979"/>
            <a:ext cx="2580640" cy="1320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700">
                <a:solidFill>
                  <a:srgbClr val="FFFFFF"/>
                </a:solidFill>
                <a:latin typeface="Calibri"/>
                <a:ea typeface="Calibri"/>
                <a:cs typeface="Calibri"/>
                <a:sym typeface="Calibri"/>
              </a:rPr>
              <a:t>CSP003_S_E: CRISTINA ALCARAZ, ΠΑΡΟΥΣΊΑΣΗ ΤΟΥ ΣΕΜΙΝΑΡΊΟΥ</a:t>
            </a:r>
            <a:endParaRPr sz="7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91"/>
        <p:cNvGrpSpPr/>
        <p:nvPr/>
      </p:nvGrpSpPr>
      <p:grpSpPr>
        <a:xfrm>
          <a:off x="0" y="0"/>
          <a:ext cx="0" cy="0"/>
          <a:chOff x="0" y="0"/>
          <a:chExt cx="0" cy="0"/>
        </a:xfrm>
      </p:grpSpPr>
      <p:grpSp>
        <p:nvGrpSpPr>
          <p:cNvPr id="4992" name="Google Shape;4992;p305"/>
          <p:cNvGrpSpPr/>
          <p:nvPr/>
        </p:nvGrpSpPr>
        <p:grpSpPr>
          <a:xfrm>
            <a:off x="6893242" y="0"/>
            <a:ext cx="5295265" cy="6858000"/>
            <a:chOff x="6893242" y="0"/>
            <a:chExt cx="5295265" cy="6858000"/>
          </a:xfrm>
        </p:grpSpPr>
        <p:sp>
          <p:nvSpPr>
            <p:cNvPr id="4993" name="Google Shape;4993;p305"/>
            <p:cNvSpPr/>
            <p:nvPr/>
          </p:nvSpPr>
          <p:spPr>
            <a:xfrm>
              <a:off x="6893242" y="0"/>
              <a:ext cx="1818639" cy="6858000"/>
            </a:xfrm>
            <a:custGeom>
              <a:avLst/>
              <a:gdLst/>
              <a:ahLst/>
              <a:cxnLst/>
              <a:rect l="l" t="t" r="r" b="b"/>
              <a:pathLst>
                <a:path w="1818640" h="6858000" extrusionOk="0">
                  <a:moveTo>
                    <a:pt x="0" y="6858000"/>
                  </a:moveTo>
                  <a:lnTo>
                    <a:pt x="1818640" y="0"/>
                  </a:lnTo>
                </a:path>
              </a:pathLst>
            </a:custGeom>
            <a:noFill/>
            <a:ln w="22225" cap="flat" cmpd="sng">
              <a:solidFill>
                <a:srgbClr val="D8791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94" name="Google Shape;4994;p305"/>
            <p:cNvSpPr/>
            <p:nvPr/>
          </p:nvSpPr>
          <p:spPr>
            <a:xfrm>
              <a:off x="7377112" y="0"/>
              <a:ext cx="2555240" cy="6858000"/>
            </a:xfrm>
            <a:custGeom>
              <a:avLst/>
              <a:gdLst/>
              <a:ahLst/>
              <a:cxnLst/>
              <a:rect l="l" t="t" r="r" b="b"/>
              <a:pathLst>
                <a:path w="2555240" h="6858000" extrusionOk="0">
                  <a:moveTo>
                    <a:pt x="1541779" y="1537017"/>
                  </a:moveTo>
                  <a:lnTo>
                    <a:pt x="1494472" y="1543685"/>
                  </a:lnTo>
                  <a:lnTo>
                    <a:pt x="1450975" y="1561782"/>
                  </a:lnTo>
                  <a:lnTo>
                    <a:pt x="1413509" y="1590357"/>
                  </a:lnTo>
                  <a:lnTo>
                    <a:pt x="1384300" y="1627822"/>
                  </a:lnTo>
                  <a:lnTo>
                    <a:pt x="1365567" y="1673225"/>
                  </a:lnTo>
                  <a:lnTo>
                    <a:pt x="970915" y="3128645"/>
                  </a:lnTo>
                  <a:lnTo>
                    <a:pt x="0" y="6858000"/>
                  </a:lnTo>
                  <a:lnTo>
                    <a:pt x="26034" y="6858000"/>
                  </a:lnTo>
                  <a:lnTo>
                    <a:pt x="996315" y="3136265"/>
                  </a:lnTo>
                  <a:lnTo>
                    <a:pt x="1390967" y="1680845"/>
                  </a:lnTo>
                  <a:lnTo>
                    <a:pt x="1411922" y="1634807"/>
                  </a:lnTo>
                  <a:lnTo>
                    <a:pt x="1445259" y="1598612"/>
                  </a:lnTo>
                  <a:lnTo>
                    <a:pt x="1487487" y="1574482"/>
                  </a:lnTo>
                  <a:lnTo>
                    <a:pt x="1535429" y="1563687"/>
                  </a:lnTo>
                  <a:lnTo>
                    <a:pt x="1637347" y="1563687"/>
                  </a:lnTo>
                  <a:lnTo>
                    <a:pt x="1625282" y="1556385"/>
                  </a:lnTo>
                  <a:lnTo>
                    <a:pt x="1590675" y="1543685"/>
                  </a:lnTo>
                  <a:lnTo>
                    <a:pt x="1541779" y="1537017"/>
                  </a:lnTo>
                  <a:close/>
                </a:path>
                <a:path w="2555240" h="6858000" extrusionOk="0">
                  <a:moveTo>
                    <a:pt x="1637347" y="1563687"/>
                  </a:moveTo>
                  <a:lnTo>
                    <a:pt x="1535429" y="1563687"/>
                  </a:lnTo>
                  <a:lnTo>
                    <a:pt x="1585595" y="1569085"/>
                  </a:lnTo>
                  <a:lnTo>
                    <a:pt x="1614804" y="1580197"/>
                  </a:lnTo>
                  <a:lnTo>
                    <a:pt x="1663382" y="1617345"/>
                  </a:lnTo>
                  <a:lnTo>
                    <a:pt x="1694179" y="1671320"/>
                  </a:lnTo>
                  <a:lnTo>
                    <a:pt x="1702117" y="1732279"/>
                  </a:lnTo>
                  <a:lnTo>
                    <a:pt x="1696402" y="1763712"/>
                  </a:lnTo>
                  <a:lnTo>
                    <a:pt x="1436687" y="2721610"/>
                  </a:lnTo>
                  <a:lnTo>
                    <a:pt x="1430337" y="2770504"/>
                  </a:lnTo>
                  <a:lnTo>
                    <a:pt x="1436687" y="2817812"/>
                  </a:lnTo>
                  <a:lnTo>
                    <a:pt x="1454784" y="2861310"/>
                  </a:lnTo>
                  <a:lnTo>
                    <a:pt x="1483359" y="2898775"/>
                  </a:lnTo>
                  <a:lnTo>
                    <a:pt x="1521142" y="2927985"/>
                  </a:lnTo>
                  <a:lnTo>
                    <a:pt x="1566545" y="2946717"/>
                  </a:lnTo>
                  <a:lnTo>
                    <a:pt x="1618615" y="2952750"/>
                  </a:lnTo>
                  <a:lnTo>
                    <a:pt x="1668779" y="2944495"/>
                  </a:lnTo>
                  <a:lnTo>
                    <a:pt x="1704022" y="2928302"/>
                  </a:lnTo>
                  <a:lnTo>
                    <a:pt x="1617345" y="2928302"/>
                  </a:lnTo>
                  <a:lnTo>
                    <a:pt x="1572895" y="2922587"/>
                  </a:lnTo>
                  <a:lnTo>
                    <a:pt x="1526857" y="2901632"/>
                  </a:lnTo>
                  <a:lnTo>
                    <a:pt x="1490662" y="2868295"/>
                  </a:lnTo>
                  <a:lnTo>
                    <a:pt x="1466215" y="2826067"/>
                  </a:lnTo>
                  <a:lnTo>
                    <a:pt x="1455737" y="2778125"/>
                  </a:lnTo>
                  <a:lnTo>
                    <a:pt x="1460817" y="2727960"/>
                  </a:lnTo>
                  <a:lnTo>
                    <a:pt x="1720532" y="1770062"/>
                  </a:lnTo>
                  <a:lnTo>
                    <a:pt x="1726565" y="1734502"/>
                  </a:lnTo>
                  <a:lnTo>
                    <a:pt x="1725612" y="1701482"/>
                  </a:lnTo>
                  <a:lnTo>
                    <a:pt x="1725612" y="1698625"/>
                  </a:lnTo>
                  <a:lnTo>
                    <a:pt x="1717675" y="1663700"/>
                  </a:lnTo>
                  <a:lnTo>
                    <a:pt x="1702752" y="1630045"/>
                  </a:lnTo>
                  <a:lnTo>
                    <a:pt x="1681797" y="1600200"/>
                  </a:lnTo>
                  <a:lnTo>
                    <a:pt x="1655762" y="1575435"/>
                  </a:lnTo>
                  <a:lnTo>
                    <a:pt x="1637347" y="1563687"/>
                  </a:lnTo>
                  <a:close/>
                </a:path>
                <a:path w="2555240" h="6858000" extrusionOk="0">
                  <a:moveTo>
                    <a:pt x="2555240" y="0"/>
                  </a:moveTo>
                  <a:lnTo>
                    <a:pt x="2528252" y="0"/>
                  </a:lnTo>
                  <a:lnTo>
                    <a:pt x="2099859" y="1561782"/>
                  </a:lnTo>
                  <a:lnTo>
                    <a:pt x="1757679" y="2837179"/>
                  </a:lnTo>
                  <a:lnTo>
                    <a:pt x="1732915" y="2874962"/>
                  </a:lnTo>
                  <a:lnTo>
                    <a:pt x="1699577" y="2903220"/>
                  </a:lnTo>
                  <a:lnTo>
                    <a:pt x="1660207" y="2921317"/>
                  </a:lnTo>
                  <a:lnTo>
                    <a:pt x="1617345" y="2928302"/>
                  </a:lnTo>
                  <a:lnTo>
                    <a:pt x="1704022" y="2928302"/>
                  </a:lnTo>
                  <a:lnTo>
                    <a:pt x="1714500" y="2923222"/>
                  </a:lnTo>
                  <a:lnTo>
                    <a:pt x="1752917" y="2890202"/>
                  </a:lnTo>
                  <a:lnTo>
                    <a:pt x="1781809" y="2846070"/>
                  </a:lnTo>
                  <a:lnTo>
                    <a:pt x="1781809" y="2844800"/>
                  </a:lnTo>
                  <a:lnTo>
                    <a:pt x="2124075" y="1567814"/>
                  </a:lnTo>
                  <a:lnTo>
                    <a:pt x="2555240" y="0"/>
                  </a:lnTo>
                  <a:close/>
                </a:path>
              </a:pathLst>
            </a:custGeom>
            <a:solidFill>
              <a:srgbClr val="FFBA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995" name="Google Shape;4995;p305"/>
            <p:cNvPicPr preferRelativeResize="0"/>
            <p:nvPr/>
          </p:nvPicPr>
          <p:blipFill rotWithShape="1">
            <a:blip r:embed="rId3">
              <a:alphaModFix/>
            </a:blip>
            <a:srcRect/>
            <a:stretch/>
          </p:blipFill>
          <p:spPr>
            <a:xfrm>
              <a:off x="7827327" y="5154295"/>
              <a:ext cx="880745" cy="1703704"/>
            </a:xfrm>
            <a:prstGeom prst="rect">
              <a:avLst/>
            </a:prstGeom>
            <a:noFill/>
            <a:ln>
              <a:noFill/>
            </a:ln>
          </p:spPr>
        </p:pic>
        <p:pic>
          <p:nvPicPr>
            <p:cNvPr id="4996" name="Google Shape;4996;p305"/>
            <p:cNvPicPr preferRelativeResize="0"/>
            <p:nvPr/>
          </p:nvPicPr>
          <p:blipFill rotWithShape="1">
            <a:blip r:embed="rId4">
              <a:alphaModFix/>
            </a:blip>
            <a:srcRect/>
            <a:stretch/>
          </p:blipFill>
          <p:spPr>
            <a:xfrm>
              <a:off x="7549197" y="6167437"/>
              <a:ext cx="3294062" cy="612140"/>
            </a:xfrm>
            <a:prstGeom prst="rect">
              <a:avLst/>
            </a:prstGeom>
            <a:noFill/>
            <a:ln>
              <a:noFill/>
            </a:ln>
          </p:spPr>
        </p:pic>
        <p:pic>
          <p:nvPicPr>
            <p:cNvPr id="4997" name="Google Shape;4997;p305"/>
            <p:cNvPicPr preferRelativeResize="0"/>
            <p:nvPr/>
          </p:nvPicPr>
          <p:blipFill rotWithShape="1">
            <a:blip r:embed="rId5">
              <a:alphaModFix/>
            </a:blip>
            <a:srcRect/>
            <a:stretch/>
          </p:blipFill>
          <p:spPr>
            <a:xfrm>
              <a:off x="7163752" y="0"/>
              <a:ext cx="5024755" cy="6857999"/>
            </a:xfrm>
            <a:prstGeom prst="rect">
              <a:avLst/>
            </a:prstGeom>
            <a:noFill/>
            <a:ln>
              <a:noFill/>
            </a:ln>
          </p:spPr>
        </p:pic>
      </p:grpSp>
      <p:sp>
        <p:nvSpPr>
          <p:cNvPr id="4998" name="Google Shape;4998;p305"/>
          <p:cNvSpPr txBox="1">
            <a:spLocks noGrp="1"/>
          </p:cNvSpPr>
          <p:nvPr>
            <p:ph type="title"/>
          </p:nvPr>
        </p:nvSpPr>
        <p:spPr>
          <a:xfrm>
            <a:off x="875030" y="217487"/>
            <a:ext cx="5697220" cy="724535"/>
          </a:xfrm>
          <a:prstGeom prst="rect">
            <a:avLst/>
          </a:prstGeom>
          <a:noFill/>
          <a:ln>
            <a:noFill/>
          </a:ln>
        </p:spPr>
        <p:txBody>
          <a:bodyPr spcFirstLastPara="1" wrap="square" lIns="0" tIns="50800" rIns="0" bIns="0" anchor="t" anchorCtr="0">
            <a:spAutoFit/>
          </a:bodyPr>
          <a:lstStyle/>
          <a:p>
            <a:pPr marL="12700" marR="5080" lvl="0" indent="0" algn="l" rtl="0">
              <a:lnSpc>
                <a:spcPct val="109166"/>
              </a:lnSpc>
              <a:spcBef>
                <a:spcPts val="0"/>
              </a:spcBef>
              <a:spcAft>
                <a:spcPts val="0"/>
              </a:spcAft>
              <a:buNone/>
            </a:pPr>
            <a:r>
              <a:rPr lang="en-US"/>
              <a:t>Προστασία των σταθμών φόρτισης από  συγκεκριμένες απειλές</a:t>
            </a:r>
            <a:endParaRPr/>
          </a:p>
        </p:txBody>
      </p:sp>
      <p:sp>
        <p:nvSpPr>
          <p:cNvPr id="4999" name="Google Shape;4999;p305"/>
          <p:cNvSpPr txBox="1"/>
          <p:nvPr/>
        </p:nvSpPr>
        <p:spPr>
          <a:xfrm>
            <a:off x="814069" y="1430337"/>
            <a:ext cx="9998710" cy="3083216"/>
          </a:xfrm>
          <a:prstGeom prst="rect">
            <a:avLst/>
          </a:prstGeom>
          <a:noFill/>
          <a:ln>
            <a:noFill/>
          </a:ln>
        </p:spPr>
        <p:txBody>
          <a:bodyPr spcFirstLastPara="1" wrap="square" lIns="0" tIns="12700" rIns="0" bIns="0" anchor="t" anchorCtr="0">
            <a:spAutoFit/>
          </a:bodyPr>
          <a:lstStyle/>
          <a:p>
            <a:pPr marL="114935" marR="0" lvl="0" indent="0" algn="l" rtl="0">
              <a:lnSpc>
                <a:spcPct val="106578"/>
              </a:lnSpc>
              <a:spcBef>
                <a:spcPts val="0"/>
              </a:spcBef>
              <a:spcAft>
                <a:spcPts val="0"/>
              </a:spcAft>
              <a:buNone/>
            </a:pPr>
            <a:r>
              <a:rPr lang="en-US" sz="1900">
                <a:solidFill>
                  <a:srgbClr val="D8791A"/>
                </a:solidFill>
                <a:latin typeface="Calibri"/>
                <a:ea typeface="Calibri"/>
                <a:cs typeface="Calibri"/>
                <a:sym typeface="Calibri"/>
              </a:rPr>
              <a:t>o1. </a:t>
            </a:r>
            <a:r>
              <a:rPr lang="en-US" sz="1300">
                <a:solidFill>
                  <a:srgbClr val="7E7E7E"/>
                </a:solidFill>
                <a:latin typeface="Calibri"/>
                <a:ea typeface="Calibri"/>
                <a:cs typeface="Calibri"/>
                <a:sym typeface="Calibri"/>
              </a:rPr>
              <a:t>Στόχοι: Ποιος-Τι-Γιατί πρέπει να παρακολουθήσετε αυτή την εκπαίδευση</a:t>
            </a:r>
            <a:endParaRPr sz="1300">
              <a:solidFill>
                <a:srgbClr val="7E7E7E"/>
              </a:solidFill>
              <a:latin typeface="Calibri"/>
              <a:ea typeface="Calibri"/>
              <a:cs typeface="Calibri"/>
              <a:sym typeface="Calibri"/>
            </a:endParaRPr>
          </a:p>
          <a:p>
            <a:pPr marL="114300" marR="0" lvl="0" indent="0" algn="l" rtl="0">
              <a:lnSpc>
                <a:spcPct val="72280"/>
              </a:lnSpc>
              <a:spcBef>
                <a:spcPts val="0"/>
              </a:spcBef>
              <a:spcAft>
                <a:spcPts val="0"/>
              </a:spcAft>
              <a:buNone/>
            </a:pPr>
            <a:r>
              <a:rPr lang="en-US" sz="2850" baseline="30000">
                <a:solidFill>
                  <a:srgbClr val="D8791A"/>
                </a:solidFill>
                <a:latin typeface="Calibri"/>
                <a:ea typeface="Calibri"/>
                <a:cs typeface="Calibri"/>
                <a:sym typeface="Calibri"/>
              </a:rPr>
              <a:t>o2. </a:t>
            </a:r>
            <a:r>
              <a:rPr lang="en-US" sz="1300">
                <a:solidFill>
                  <a:srgbClr val="7E7E7E"/>
                </a:solidFill>
                <a:latin typeface="Calibri"/>
                <a:ea typeface="Calibri"/>
                <a:cs typeface="Calibri"/>
                <a:sym typeface="Calibri"/>
              </a:rPr>
              <a:t>Διοικητική υποστήριξη κατάρτισης: Πότε-Πού-Πώς</a:t>
            </a:r>
            <a:endParaRPr sz="1300">
              <a:solidFill>
                <a:schemeClr val="dk1"/>
              </a:solidFill>
              <a:latin typeface="Calibri"/>
              <a:ea typeface="Calibri"/>
              <a:cs typeface="Calibri"/>
              <a:sym typeface="Calibri"/>
            </a:endParaRPr>
          </a:p>
          <a:p>
            <a:pPr marL="114300" marR="7219315" lvl="0" indent="0" algn="l" rtl="0">
              <a:lnSpc>
                <a:spcPct val="167400"/>
              </a:lnSpc>
              <a:spcBef>
                <a:spcPts val="10"/>
              </a:spcBef>
              <a:spcAft>
                <a:spcPts val="0"/>
              </a:spcAft>
              <a:buNone/>
            </a:pPr>
            <a:r>
              <a:rPr lang="en-US" sz="2850" baseline="30000">
                <a:solidFill>
                  <a:srgbClr val="D8791A"/>
                </a:solidFill>
                <a:latin typeface="Calibri"/>
                <a:ea typeface="Calibri"/>
                <a:cs typeface="Calibri"/>
                <a:sym typeface="Calibri"/>
              </a:rPr>
              <a:t>o3. </a:t>
            </a:r>
            <a:r>
              <a:rPr lang="en-US" sz="1300">
                <a:solidFill>
                  <a:srgbClr val="7E7E7E"/>
                </a:solidFill>
                <a:latin typeface="Calibri"/>
                <a:ea typeface="Calibri"/>
                <a:cs typeface="Calibri"/>
                <a:sym typeface="Calibri"/>
              </a:rPr>
              <a:t>Μαθησιακά αποτελέσματα  </a:t>
            </a:r>
            <a:r>
              <a:rPr lang="en-US" sz="2850" baseline="30000">
                <a:solidFill>
                  <a:srgbClr val="D8791A"/>
                </a:solidFill>
                <a:latin typeface="Calibri"/>
                <a:ea typeface="Calibri"/>
                <a:cs typeface="Calibri"/>
                <a:sym typeface="Calibri"/>
              </a:rPr>
              <a:t>o4. </a:t>
            </a:r>
            <a:r>
              <a:rPr lang="en-US" sz="1300">
                <a:solidFill>
                  <a:srgbClr val="7E7E7E"/>
                </a:solidFill>
                <a:latin typeface="Calibri"/>
                <a:ea typeface="Calibri"/>
                <a:cs typeface="Calibri"/>
                <a:sym typeface="Calibri"/>
              </a:rPr>
              <a:t>Περιγράμματα κατάρτισης  </a:t>
            </a:r>
            <a:r>
              <a:rPr lang="en-US" sz="2850" baseline="30000">
                <a:solidFill>
                  <a:srgbClr val="D8791A"/>
                </a:solidFill>
                <a:latin typeface="Calibri"/>
                <a:ea typeface="Calibri"/>
                <a:cs typeface="Calibri"/>
                <a:sym typeface="Calibri"/>
              </a:rPr>
              <a:t>o5. </a:t>
            </a:r>
            <a:r>
              <a:rPr lang="en-US" sz="1300">
                <a:solidFill>
                  <a:srgbClr val="7E7E7E"/>
                </a:solidFill>
                <a:latin typeface="Calibri"/>
                <a:ea typeface="Calibri"/>
                <a:cs typeface="Calibri"/>
                <a:sym typeface="Calibri"/>
              </a:rPr>
              <a:t>Λεπτομέρειες ασκήσεων</a:t>
            </a:r>
            <a:endParaRPr sz="1300">
              <a:solidFill>
                <a:schemeClr val="dk1"/>
              </a:solidFill>
              <a:latin typeface="Calibri"/>
              <a:ea typeface="Calibri"/>
              <a:cs typeface="Calibri"/>
              <a:sym typeface="Calibri"/>
            </a:endParaRPr>
          </a:p>
          <a:p>
            <a:pPr marL="0" marR="0" lvl="0" indent="0" algn="l" rtl="0">
              <a:lnSpc>
                <a:spcPct val="100000"/>
              </a:lnSpc>
              <a:spcBef>
                <a:spcPts val="50"/>
              </a:spcBef>
              <a:spcAft>
                <a:spcPts val="0"/>
              </a:spcAft>
              <a:buNone/>
            </a:pPr>
            <a:endParaRPr sz="1800">
              <a:solidFill>
                <a:schemeClr val="dk1"/>
              </a:solidFill>
              <a:latin typeface="Calibri"/>
              <a:ea typeface="Calibri"/>
              <a:cs typeface="Calibri"/>
              <a:sym typeface="Calibri"/>
            </a:endParaRPr>
          </a:p>
          <a:p>
            <a:pPr marL="218440" marR="0" lvl="0" indent="0" algn="l" rtl="0">
              <a:lnSpc>
                <a:spcPct val="100000"/>
              </a:lnSpc>
              <a:spcBef>
                <a:spcPts val="0"/>
              </a:spcBef>
              <a:spcAft>
                <a:spcPts val="0"/>
              </a:spcAft>
              <a:buNone/>
            </a:pPr>
            <a:r>
              <a:rPr lang="en-US" sz="2850" baseline="30000">
                <a:solidFill>
                  <a:srgbClr val="D8791A"/>
                </a:solidFill>
                <a:latin typeface="Calibri"/>
                <a:ea typeface="Calibri"/>
                <a:cs typeface="Calibri"/>
                <a:sym typeface="Calibri"/>
              </a:rPr>
              <a:t>o6. </a:t>
            </a:r>
            <a:r>
              <a:rPr lang="en-US" sz="1300">
                <a:solidFill>
                  <a:srgbClr val="7E7E7E"/>
                </a:solidFill>
                <a:latin typeface="Calibri"/>
                <a:ea typeface="Calibri"/>
                <a:cs typeface="Calibri"/>
                <a:sym typeface="Calibri"/>
              </a:rPr>
              <a:t>Πρακτικές πληροφορίες και απαιτήσεις</a:t>
            </a:r>
            <a:endParaRPr sz="1300">
              <a:solidFill>
                <a:schemeClr val="dk1"/>
              </a:solidFill>
              <a:latin typeface="Calibri"/>
              <a:ea typeface="Calibri"/>
              <a:cs typeface="Calibri"/>
              <a:sym typeface="Calibri"/>
            </a:endParaRPr>
          </a:p>
          <a:p>
            <a:pPr marL="98425" marR="0" lvl="0" indent="0" algn="l" rtl="0">
              <a:lnSpc>
                <a:spcPct val="100000"/>
              </a:lnSpc>
              <a:spcBef>
                <a:spcPts val="1550"/>
              </a:spcBef>
              <a:spcAft>
                <a:spcPts val="0"/>
              </a:spcAft>
              <a:buNone/>
            </a:pPr>
            <a:r>
              <a:rPr lang="en-US" sz="2850" baseline="30000">
                <a:solidFill>
                  <a:srgbClr val="D8791A"/>
                </a:solidFill>
                <a:latin typeface="Calibri"/>
                <a:ea typeface="Calibri"/>
                <a:cs typeface="Calibri"/>
                <a:sym typeface="Calibri"/>
              </a:rPr>
              <a:t>o7. </a:t>
            </a:r>
            <a:r>
              <a:rPr lang="en-US" sz="1300">
                <a:solidFill>
                  <a:srgbClr val="7E7E7E"/>
                </a:solidFill>
                <a:latin typeface="Calibri"/>
                <a:ea typeface="Calibri"/>
                <a:cs typeface="Calibri"/>
                <a:sym typeface="Calibri"/>
              </a:rPr>
              <a:t>Πληροφορίες εγγραφής και επαφές</a:t>
            </a:r>
            <a:endParaRPr sz="13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03"/>
        <p:cNvGrpSpPr/>
        <p:nvPr/>
      </p:nvGrpSpPr>
      <p:grpSpPr>
        <a:xfrm>
          <a:off x="0" y="0"/>
          <a:ext cx="0" cy="0"/>
          <a:chOff x="0" y="0"/>
          <a:chExt cx="0" cy="0"/>
        </a:xfrm>
      </p:grpSpPr>
      <p:sp>
        <p:nvSpPr>
          <p:cNvPr id="5004" name="Google Shape;5004;p306"/>
          <p:cNvSpPr/>
          <p:nvPr/>
        </p:nvSpPr>
        <p:spPr>
          <a:xfrm>
            <a:off x="0" y="0"/>
            <a:ext cx="12192000" cy="6858000"/>
          </a:xfrm>
          <a:custGeom>
            <a:avLst/>
            <a:gdLst/>
            <a:ahLst/>
            <a:cxnLst/>
            <a:rect l="l" t="t" r="r" b="b"/>
            <a:pathLst>
              <a:path w="12192000" h="6858000" extrusionOk="0">
                <a:moveTo>
                  <a:pt x="12192000" y="0"/>
                </a:moveTo>
                <a:lnTo>
                  <a:pt x="0" y="0"/>
                </a:lnTo>
                <a:lnTo>
                  <a:pt x="0" y="6858000"/>
                </a:lnTo>
                <a:lnTo>
                  <a:pt x="12192000" y="6858000"/>
                </a:lnTo>
                <a:lnTo>
                  <a:pt x="1219200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005" name="Google Shape;5005;p306"/>
          <p:cNvGrpSpPr/>
          <p:nvPr/>
        </p:nvGrpSpPr>
        <p:grpSpPr>
          <a:xfrm>
            <a:off x="7549515" y="0"/>
            <a:ext cx="3426460" cy="6851967"/>
            <a:chOff x="7549515" y="0"/>
            <a:chExt cx="3426460" cy="6851967"/>
          </a:xfrm>
        </p:grpSpPr>
        <p:pic>
          <p:nvPicPr>
            <p:cNvPr id="5006" name="Google Shape;5006;p306"/>
            <p:cNvPicPr preferRelativeResize="0"/>
            <p:nvPr/>
          </p:nvPicPr>
          <p:blipFill rotWithShape="1">
            <a:blip r:embed="rId3">
              <a:alphaModFix/>
            </a:blip>
            <a:srcRect/>
            <a:stretch/>
          </p:blipFill>
          <p:spPr>
            <a:xfrm>
              <a:off x="8232775" y="0"/>
              <a:ext cx="2743200" cy="6851967"/>
            </a:xfrm>
            <a:prstGeom prst="rect">
              <a:avLst/>
            </a:prstGeom>
            <a:noFill/>
            <a:ln>
              <a:noFill/>
            </a:ln>
          </p:spPr>
        </p:pic>
        <p:pic>
          <p:nvPicPr>
            <p:cNvPr id="5007" name="Google Shape;5007;p306"/>
            <p:cNvPicPr preferRelativeResize="0"/>
            <p:nvPr/>
          </p:nvPicPr>
          <p:blipFill rotWithShape="1">
            <a:blip r:embed="rId4">
              <a:alphaModFix/>
            </a:blip>
            <a:srcRect/>
            <a:stretch/>
          </p:blipFill>
          <p:spPr>
            <a:xfrm>
              <a:off x="9000807" y="4370704"/>
              <a:ext cx="880745" cy="1706880"/>
            </a:xfrm>
            <a:prstGeom prst="rect">
              <a:avLst/>
            </a:prstGeom>
            <a:noFill/>
            <a:ln>
              <a:noFill/>
            </a:ln>
          </p:spPr>
        </p:pic>
        <p:sp>
          <p:nvSpPr>
            <p:cNvPr id="5008" name="Google Shape;5008;p306"/>
            <p:cNvSpPr/>
            <p:nvPr/>
          </p:nvSpPr>
          <p:spPr>
            <a:xfrm>
              <a:off x="7995602" y="1894522"/>
              <a:ext cx="2847975" cy="3390900"/>
            </a:xfrm>
            <a:custGeom>
              <a:avLst/>
              <a:gdLst/>
              <a:ahLst/>
              <a:cxnLst/>
              <a:rect l="l" t="t" r="r" b="b"/>
              <a:pathLst>
                <a:path w="2847975" h="3390900" extrusionOk="0">
                  <a:moveTo>
                    <a:pt x="2373312" y="0"/>
                  </a:moveTo>
                  <a:lnTo>
                    <a:pt x="474662" y="0"/>
                  </a:lnTo>
                  <a:lnTo>
                    <a:pt x="426084" y="2539"/>
                  </a:lnTo>
                  <a:lnTo>
                    <a:pt x="379094" y="9525"/>
                  </a:lnTo>
                  <a:lnTo>
                    <a:pt x="333375" y="21272"/>
                  </a:lnTo>
                  <a:lnTo>
                    <a:pt x="289877" y="37147"/>
                  </a:lnTo>
                  <a:lnTo>
                    <a:pt x="248284" y="57150"/>
                  </a:lnTo>
                  <a:lnTo>
                    <a:pt x="209232" y="80962"/>
                  </a:lnTo>
                  <a:lnTo>
                    <a:pt x="172719" y="108267"/>
                  </a:lnTo>
                  <a:lnTo>
                    <a:pt x="139064" y="139064"/>
                  </a:lnTo>
                  <a:lnTo>
                    <a:pt x="108267" y="172719"/>
                  </a:lnTo>
                  <a:lnTo>
                    <a:pt x="80962" y="209232"/>
                  </a:lnTo>
                  <a:lnTo>
                    <a:pt x="57150" y="248285"/>
                  </a:lnTo>
                  <a:lnTo>
                    <a:pt x="37147" y="289877"/>
                  </a:lnTo>
                  <a:lnTo>
                    <a:pt x="21272" y="333375"/>
                  </a:lnTo>
                  <a:lnTo>
                    <a:pt x="9525" y="379094"/>
                  </a:lnTo>
                  <a:lnTo>
                    <a:pt x="2539" y="426085"/>
                  </a:lnTo>
                  <a:lnTo>
                    <a:pt x="0" y="474662"/>
                  </a:lnTo>
                  <a:lnTo>
                    <a:pt x="0" y="2916237"/>
                  </a:lnTo>
                  <a:lnTo>
                    <a:pt x="2539" y="2964815"/>
                  </a:lnTo>
                  <a:lnTo>
                    <a:pt x="9525" y="3011804"/>
                  </a:lnTo>
                  <a:lnTo>
                    <a:pt x="21272" y="3057525"/>
                  </a:lnTo>
                  <a:lnTo>
                    <a:pt x="37147" y="3101022"/>
                  </a:lnTo>
                  <a:lnTo>
                    <a:pt x="57150" y="3142615"/>
                  </a:lnTo>
                  <a:lnTo>
                    <a:pt x="80962" y="3181667"/>
                  </a:lnTo>
                  <a:lnTo>
                    <a:pt x="108267" y="3218179"/>
                  </a:lnTo>
                  <a:lnTo>
                    <a:pt x="139064" y="3251834"/>
                  </a:lnTo>
                  <a:lnTo>
                    <a:pt x="172719" y="3282632"/>
                  </a:lnTo>
                  <a:lnTo>
                    <a:pt x="209232" y="3309937"/>
                  </a:lnTo>
                  <a:lnTo>
                    <a:pt x="248284" y="3333750"/>
                  </a:lnTo>
                  <a:lnTo>
                    <a:pt x="289877" y="3353752"/>
                  </a:lnTo>
                  <a:lnTo>
                    <a:pt x="333375" y="3369627"/>
                  </a:lnTo>
                  <a:lnTo>
                    <a:pt x="379094" y="3381375"/>
                  </a:lnTo>
                  <a:lnTo>
                    <a:pt x="426084" y="3388359"/>
                  </a:lnTo>
                  <a:lnTo>
                    <a:pt x="474662" y="3390900"/>
                  </a:lnTo>
                  <a:lnTo>
                    <a:pt x="2373312" y="3390900"/>
                  </a:lnTo>
                  <a:lnTo>
                    <a:pt x="2421889" y="3388359"/>
                  </a:lnTo>
                  <a:lnTo>
                    <a:pt x="2468879" y="3381375"/>
                  </a:lnTo>
                  <a:lnTo>
                    <a:pt x="2514600" y="3369627"/>
                  </a:lnTo>
                  <a:lnTo>
                    <a:pt x="2558097" y="3353752"/>
                  </a:lnTo>
                  <a:lnTo>
                    <a:pt x="2599689" y="3333750"/>
                  </a:lnTo>
                  <a:lnTo>
                    <a:pt x="2638742" y="3309937"/>
                  </a:lnTo>
                  <a:lnTo>
                    <a:pt x="2675254" y="3282632"/>
                  </a:lnTo>
                  <a:lnTo>
                    <a:pt x="2708909" y="3251834"/>
                  </a:lnTo>
                  <a:lnTo>
                    <a:pt x="2739707" y="3218179"/>
                  </a:lnTo>
                  <a:lnTo>
                    <a:pt x="2767012" y="3181667"/>
                  </a:lnTo>
                  <a:lnTo>
                    <a:pt x="2790825" y="3142615"/>
                  </a:lnTo>
                  <a:lnTo>
                    <a:pt x="2810827" y="3101022"/>
                  </a:lnTo>
                  <a:lnTo>
                    <a:pt x="2826702" y="3057525"/>
                  </a:lnTo>
                  <a:lnTo>
                    <a:pt x="2838450" y="3011804"/>
                  </a:lnTo>
                  <a:lnTo>
                    <a:pt x="2845434" y="2964815"/>
                  </a:lnTo>
                  <a:lnTo>
                    <a:pt x="2847975" y="2916237"/>
                  </a:lnTo>
                  <a:lnTo>
                    <a:pt x="2847975" y="474662"/>
                  </a:lnTo>
                  <a:lnTo>
                    <a:pt x="2845434" y="426085"/>
                  </a:lnTo>
                  <a:lnTo>
                    <a:pt x="2838450" y="379094"/>
                  </a:lnTo>
                  <a:lnTo>
                    <a:pt x="2826702" y="333375"/>
                  </a:lnTo>
                  <a:lnTo>
                    <a:pt x="2810827" y="289877"/>
                  </a:lnTo>
                  <a:lnTo>
                    <a:pt x="2790825" y="248285"/>
                  </a:lnTo>
                  <a:lnTo>
                    <a:pt x="2767012" y="209232"/>
                  </a:lnTo>
                  <a:lnTo>
                    <a:pt x="2739707" y="172719"/>
                  </a:lnTo>
                  <a:lnTo>
                    <a:pt x="2708909" y="139064"/>
                  </a:lnTo>
                  <a:lnTo>
                    <a:pt x="2675254" y="108267"/>
                  </a:lnTo>
                  <a:lnTo>
                    <a:pt x="2638742" y="80962"/>
                  </a:lnTo>
                  <a:lnTo>
                    <a:pt x="2599689" y="57150"/>
                  </a:lnTo>
                  <a:lnTo>
                    <a:pt x="2558097" y="37147"/>
                  </a:lnTo>
                  <a:lnTo>
                    <a:pt x="2514600" y="21272"/>
                  </a:lnTo>
                  <a:lnTo>
                    <a:pt x="2468879" y="9525"/>
                  </a:lnTo>
                  <a:lnTo>
                    <a:pt x="2421889" y="2539"/>
                  </a:lnTo>
                  <a:lnTo>
                    <a:pt x="2373312"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09" name="Google Shape;5009;p306"/>
            <p:cNvSpPr/>
            <p:nvPr/>
          </p:nvSpPr>
          <p:spPr>
            <a:xfrm>
              <a:off x="7995602" y="1894522"/>
              <a:ext cx="2847975" cy="3390900"/>
            </a:xfrm>
            <a:custGeom>
              <a:avLst/>
              <a:gdLst/>
              <a:ahLst/>
              <a:cxnLst/>
              <a:rect l="l" t="t" r="r" b="b"/>
              <a:pathLst>
                <a:path w="2847975" h="3390900" extrusionOk="0">
                  <a:moveTo>
                    <a:pt x="0" y="474662"/>
                  </a:moveTo>
                  <a:lnTo>
                    <a:pt x="2539" y="426085"/>
                  </a:lnTo>
                  <a:lnTo>
                    <a:pt x="9525" y="379094"/>
                  </a:lnTo>
                  <a:lnTo>
                    <a:pt x="21272" y="333375"/>
                  </a:lnTo>
                  <a:lnTo>
                    <a:pt x="37147" y="289877"/>
                  </a:lnTo>
                  <a:lnTo>
                    <a:pt x="57150" y="248285"/>
                  </a:lnTo>
                  <a:lnTo>
                    <a:pt x="80962" y="209232"/>
                  </a:lnTo>
                  <a:lnTo>
                    <a:pt x="108267" y="172719"/>
                  </a:lnTo>
                  <a:lnTo>
                    <a:pt x="139064" y="139064"/>
                  </a:lnTo>
                  <a:lnTo>
                    <a:pt x="172719" y="108267"/>
                  </a:lnTo>
                  <a:lnTo>
                    <a:pt x="209232" y="80962"/>
                  </a:lnTo>
                  <a:lnTo>
                    <a:pt x="248284" y="57150"/>
                  </a:lnTo>
                  <a:lnTo>
                    <a:pt x="289877" y="37147"/>
                  </a:lnTo>
                  <a:lnTo>
                    <a:pt x="333375" y="21272"/>
                  </a:lnTo>
                  <a:lnTo>
                    <a:pt x="379094" y="9525"/>
                  </a:lnTo>
                  <a:lnTo>
                    <a:pt x="426084" y="2539"/>
                  </a:lnTo>
                  <a:lnTo>
                    <a:pt x="474662" y="0"/>
                  </a:lnTo>
                  <a:lnTo>
                    <a:pt x="2373312" y="0"/>
                  </a:lnTo>
                  <a:lnTo>
                    <a:pt x="2421889" y="2539"/>
                  </a:lnTo>
                  <a:lnTo>
                    <a:pt x="2468879" y="9525"/>
                  </a:lnTo>
                  <a:lnTo>
                    <a:pt x="2514600" y="21272"/>
                  </a:lnTo>
                  <a:lnTo>
                    <a:pt x="2558097" y="37147"/>
                  </a:lnTo>
                  <a:lnTo>
                    <a:pt x="2599689" y="57150"/>
                  </a:lnTo>
                  <a:lnTo>
                    <a:pt x="2638742" y="80962"/>
                  </a:lnTo>
                  <a:lnTo>
                    <a:pt x="2675254" y="108267"/>
                  </a:lnTo>
                  <a:lnTo>
                    <a:pt x="2708909" y="139064"/>
                  </a:lnTo>
                  <a:lnTo>
                    <a:pt x="2739707" y="172719"/>
                  </a:lnTo>
                  <a:lnTo>
                    <a:pt x="2767012" y="209232"/>
                  </a:lnTo>
                  <a:lnTo>
                    <a:pt x="2790825" y="248285"/>
                  </a:lnTo>
                  <a:lnTo>
                    <a:pt x="2810827" y="289877"/>
                  </a:lnTo>
                  <a:lnTo>
                    <a:pt x="2826702" y="333375"/>
                  </a:lnTo>
                  <a:lnTo>
                    <a:pt x="2838450" y="379094"/>
                  </a:lnTo>
                  <a:lnTo>
                    <a:pt x="2845434" y="426085"/>
                  </a:lnTo>
                  <a:lnTo>
                    <a:pt x="2847975" y="474662"/>
                  </a:lnTo>
                  <a:lnTo>
                    <a:pt x="2847975" y="2916237"/>
                  </a:lnTo>
                  <a:lnTo>
                    <a:pt x="2845434" y="2964815"/>
                  </a:lnTo>
                  <a:lnTo>
                    <a:pt x="2838450" y="3011804"/>
                  </a:lnTo>
                  <a:lnTo>
                    <a:pt x="2826702" y="3057525"/>
                  </a:lnTo>
                  <a:lnTo>
                    <a:pt x="2810827" y="3101022"/>
                  </a:lnTo>
                  <a:lnTo>
                    <a:pt x="2790825" y="3142615"/>
                  </a:lnTo>
                  <a:lnTo>
                    <a:pt x="2767012" y="3181667"/>
                  </a:lnTo>
                  <a:lnTo>
                    <a:pt x="2739707" y="3218179"/>
                  </a:lnTo>
                  <a:lnTo>
                    <a:pt x="2708909" y="3251834"/>
                  </a:lnTo>
                  <a:lnTo>
                    <a:pt x="2675254" y="3282632"/>
                  </a:lnTo>
                  <a:lnTo>
                    <a:pt x="2638742" y="3309937"/>
                  </a:lnTo>
                  <a:lnTo>
                    <a:pt x="2599689" y="3333750"/>
                  </a:lnTo>
                  <a:lnTo>
                    <a:pt x="2558097" y="3353752"/>
                  </a:lnTo>
                  <a:lnTo>
                    <a:pt x="2514600" y="3369627"/>
                  </a:lnTo>
                  <a:lnTo>
                    <a:pt x="2468879" y="3381375"/>
                  </a:lnTo>
                  <a:lnTo>
                    <a:pt x="2421889" y="3388359"/>
                  </a:lnTo>
                  <a:lnTo>
                    <a:pt x="2373312" y="3390900"/>
                  </a:lnTo>
                  <a:lnTo>
                    <a:pt x="474662" y="3390900"/>
                  </a:lnTo>
                  <a:lnTo>
                    <a:pt x="426084" y="3388359"/>
                  </a:lnTo>
                  <a:lnTo>
                    <a:pt x="379094" y="3381375"/>
                  </a:lnTo>
                  <a:lnTo>
                    <a:pt x="333375" y="3369627"/>
                  </a:lnTo>
                  <a:lnTo>
                    <a:pt x="289877" y="3353752"/>
                  </a:lnTo>
                  <a:lnTo>
                    <a:pt x="248284" y="3333750"/>
                  </a:lnTo>
                  <a:lnTo>
                    <a:pt x="209232" y="3309937"/>
                  </a:lnTo>
                  <a:lnTo>
                    <a:pt x="172719" y="3282632"/>
                  </a:lnTo>
                  <a:lnTo>
                    <a:pt x="139064" y="3251834"/>
                  </a:lnTo>
                  <a:lnTo>
                    <a:pt x="108267" y="3218179"/>
                  </a:lnTo>
                  <a:lnTo>
                    <a:pt x="80962" y="3181667"/>
                  </a:lnTo>
                  <a:lnTo>
                    <a:pt x="57150" y="3142615"/>
                  </a:lnTo>
                  <a:lnTo>
                    <a:pt x="37147" y="3101022"/>
                  </a:lnTo>
                  <a:lnTo>
                    <a:pt x="21272" y="3057525"/>
                  </a:lnTo>
                  <a:lnTo>
                    <a:pt x="9525" y="3011804"/>
                  </a:lnTo>
                  <a:lnTo>
                    <a:pt x="2539" y="2964815"/>
                  </a:lnTo>
                  <a:lnTo>
                    <a:pt x="0" y="2916237"/>
                  </a:lnTo>
                  <a:lnTo>
                    <a:pt x="0" y="474662"/>
                  </a:lnTo>
                </a:path>
              </a:pathLst>
            </a:custGeom>
            <a:noFill/>
            <a:ln w="31750" cap="flat" cmpd="sng">
              <a:solidFill>
                <a:srgbClr val="FFBA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010" name="Google Shape;5010;p306"/>
            <p:cNvPicPr preferRelativeResize="0"/>
            <p:nvPr/>
          </p:nvPicPr>
          <p:blipFill rotWithShape="1">
            <a:blip r:embed="rId5">
              <a:alphaModFix/>
            </a:blip>
            <a:srcRect/>
            <a:stretch/>
          </p:blipFill>
          <p:spPr>
            <a:xfrm>
              <a:off x="7549515" y="6167437"/>
              <a:ext cx="3294062" cy="612140"/>
            </a:xfrm>
            <a:prstGeom prst="rect">
              <a:avLst/>
            </a:prstGeom>
            <a:noFill/>
            <a:ln>
              <a:noFill/>
            </a:ln>
          </p:spPr>
        </p:pic>
      </p:grpSp>
      <p:sp>
        <p:nvSpPr>
          <p:cNvPr id="5011" name="Google Shape;5011;p306"/>
          <p:cNvSpPr txBox="1">
            <a:spLocks noGrp="1"/>
          </p:cNvSpPr>
          <p:nvPr>
            <p:ph type="title"/>
          </p:nvPr>
        </p:nvSpPr>
        <p:spPr>
          <a:xfrm>
            <a:off x="3288029" y="437832"/>
            <a:ext cx="5043170" cy="740410"/>
          </a:xfrm>
          <a:prstGeom prst="rect">
            <a:avLst/>
          </a:prstGeom>
          <a:noFill/>
          <a:ln>
            <a:noFill/>
          </a:ln>
        </p:spPr>
        <p:txBody>
          <a:bodyPr spcFirstLastPara="1" wrap="square" lIns="0" tIns="38100" rIns="0" bIns="0" anchor="t" anchorCtr="0">
            <a:spAutoFit/>
          </a:bodyPr>
          <a:lstStyle/>
          <a:p>
            <a:pPr marL="12700" marR="5080" lvl="0" indent="550545" algn="l" rtl="0">
              <a:lnSpc>
                <a:spcPct val="114583"/>
              </a:lnSpc>
              <a:spcBef>
                <a:spcPts val="0"/>
              </a:spcBef>
              <a:spcAft>
                <a:spcPts val="0"/>
              </a:spcAft>
              <a:buNone/>
            </a:pPr>
            <a:r>
              <a:rPr lang="en-US">
                <a:solidFill>
                  <a:srgbClr val="FFBA00"/>
                </a:solidFill>
                <a:latin typeface="Calibri"/>
                <a:ea typeface="Calibri"/>
                <a:cs typeface="Calibri"/>
                <a:sym typeface="Calibri"/>
              </a:rPr>
              <a:t>Στόχοι</a:t>
            </a:r>
            <a:r>
              <a:rPr lang="en-US">
                <a:solidFill>
                  <a:srgbClr val="FFBA00"/>
                </a:solidFill>
              </a:rPr>
              <a:t>: </a:t>
            </a:r>
            <a:r>
              <a:rPr lang="en-US">
                <a:solidFill>
                  <a:srgbClr val="FFFFFF"/>
                </a:solidFill>
                <a:latin typeface="Calibri"/>
                <a:ea typeface="Calibri"/>
                <a:cs typeface="Calibri"/>
                <a:sym typeface="Calibri"/>
              </a:rPr>
              <a:t>Ποιος</a:t>
            </a:r>
            <a:r>
              <a:rPr lang="en-US">
                <a:solidFill>
                  <a:srgbClr val="FFFFFF"/>
                </a:solidFill>
                <a:latin typeface="Arial"/>
                <a:ea typeface="Arial"/>
                <a:cs typeface="Arial"/>
                <a:sym typeface="Arial"/>
              </a:rPr>
              <a:t>-</a:t>
            </a:r>
            <a:r>
              <a:rPr lang="en-US">
                <a:solidFill>
                  <a:srgbClr val="FFFFFF"/>
                </a:solidFill>
                <a:latin typeface="Calibri"/>
                <a:ea typeface="Calibri"/>
                <a:cs typeface="Calibri"/>
                <a:sym typeface="Calibri"/>
              </a:rPr>
              <a:t>Τι</a:t>
            </a:r>
            <a:r>
              <a:rPr lang="en-US">
                <a:solidFill>
                  <a:srgbClr val="FFFFFF"/>
                </a:solidFill>
                <a:latin typeface="Arial"/>
                <a:ea typeface="Arial"/>
                <a:cs typeface="Arial"/>
                <a:sym typeface="Arial"/>
              </a:rPr>
              <a:t>-</a:t>
            </a:r>
            <a:r>
              <a:rPr lang="en-US">
                <a:solidFill>
                  <a:srgbClr val="FFFFFF"/>
                </a:solidFill>
                <a:latin typeface="Calibri"/>
                <a:ea typeface="Calibri"/>
                <a:cs typeface="Calibri"/>
                <a:sym typeface="Calibri"/>
              </a:rPr>
              <a:t>Γιατί πρέπει να  παρακολουθήσετε αυτή την εκπαίδευση</a:t>
            </a:r>
            <a:endParaRPr/>
          </a:p>
        </p:txBody>
      </p:sp>
      <p:sp>
        <p:nvSpPr>
          <p:cNvPr id="5012" name="Google Shape;5012;p306"/>
          <p:cNvSpPr txBox="1"/>
          <p:nvPr/>
        </p:nvSpPr>
        <p:spPr>
          <a:xfrm>
            <a:off x="9203055" y="1987867"/>
            <a:ext cx="436245" cy="26924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600">
                <a:solidFill>
                  <a:srgbClr val="FFBA00"/>
                </a:solidFill>
                <a:latin typeface="Calibri"/>
                <a:ea typeface="Calibri"/>
                <a:cs typeface="Calibri"/>
                <a:sym typeface="Calibri"/>
              </a:rPr>
              <a:t>ΓΙΑΤΙ</a:t>
            </a:r>
            <a:endParaRPr sz="1600">
              <a:solidFill>
                <a:schemeClr val="dk1"/>
              </a:solidFill>
              <a:latin typeface="Calibri"/>
              <a:ea typeface="Calibri"/>
              <a:cs typeface="Calibri"/>
              <a:sym typeface="Calibri"/>
            </a:endParaRPr>
          </a:p>
        </p:txBody>
      </p:sp>
      <p:sp>
        <p:nvSpPr>
          <p:cNvPr id="5013" name="Google Shape;5013;p306"/>
          <p:cNvSpPr txBox="1"/>
          <p:nvPr/>
        </p:nvSpPr>
        <p:spPr>
          <a:xfrm>
            <a:off x="8345805" y="2405697"/>
            <a:ext cx="2207895" cy="1118235"/>
          </a:xfrm>
          <a:prstGeom prst="rect">
            <a:avLst/>
          </a:prstGeom>
          <a:noFill/>
          <a:ln>
            <a:noFill/>
          </a:ln>
        </p:spPr>
        <p:txBody>
          <a:bodyPr spcFirstLastPara="1" wrap="square" lIns="0" tIns="12700" rIns="0" bIns="0" anchor="t" anchorCtr="0">
            <a:spAutoFit/>
          </a:bodyPr>
          <a:lstStyle/>
          <a:p>
            <a:pPr marL="12700" marR="5080" lvl="0" indent="634" algn="ctr" rtl="0">
              <a:lnSpc>
                <a:spcPct val="100000"/>
              </a:lnSpc>
              <a:spcBef>
                <a:spcPts val="0"/>
              </a:spcBef>
              <a:spcAft>
                <a:spcPts val="0"/>
              </a:spcAft>
              <a:buNone/>
            </a:pPr>
            <a:r>
              <a:rPr lang="en-US" sz="900">
                <a:solidFill>
                  <a:srgbClr val="FFFFFF"/>
                </a:solidFill>
                <a:latin typeface="Calibri"/>
                <a:ea typeface="Calibri"/>
                <a:cs typeface="Calibri"/>
                <a:sym typeface="Calibri"/>
              </a:rPr>
              <a:t>Να εξοπλίσει τους συμμετέχοντες με τις  γνώσεις και τις δεξιότητες για τον  προσδιορισμό και την υλοποίηση  στρατηγικών διαχείρισης κινδύνων,  συμβάλλοντας έτσι στην προστασία των  κρίσιμων συστημάτων, των δικτυακών  υποδομών τους, των δεδομένων και των  κρίσιμων πόρων.</a:t>
            </a:r>
            <a:endParaRPr sz="900">
              <a:solidFill>
                <a:schemeClr val="dk1"/>
              </a:solidFill>
              <a:latin typeface="Calibri"/>
              <a:ea typeface="Calibri"/>
              <a:cs typeface="Calibri"/>
              <a:sym typeface="Calibri"/>
            </a:endParaRPr>
          </a:p>
        </p:txBody>
      </p:sp>
      <p:sp>
        <p:nvSpPr>
          <p:cNvPr id="5014" name="Google Shape;5014;p306"/>
          <p:cNvSpPr txBox="1"/>
          <p:nvPr/>
        </p:nvSpPr>
        <p:spPr>
          <a:xfrm>
            <a:off x="11240134" y="5109527"/>
            <a:ext cx="75565" cy="1320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700">
                <a:solidFill>
                  <a:srgbClr val="FFFFFF"/>
                </a:solidFill>
                <a:latin typeface="Calibri"/>
                <a:ea typeface="Calibri"/>
                <a:cs typeface="Calibri"/>
                <a:sym typeface="Calibri"/>
              </a:rPr>
              <a:t>4</a:t>
            </a:r>
            <a:endParaRPr sz="700">
              <a:solidFill>
                <a:schemeClr val="dk1"/>
              </a:solidFill>
              <a:latin typeface="Calibri"/>
              <a:ea typeface="Calibri"/>
              <a:cs typeface="Calibri"/>
              <a:sym typeface="Calibri"/>
            </a:endParaRPr>
          </a:p>
        </p:txBody>
      </p:sp>
      <p:sp>
        <p:nvSpPr>
          <p:cNvPr id="5015" name="Google Shape;5015;p306"/>
          <p:cNvSpPr txBox="1"/>
          <p:nvPr/>
        </p:nvSpPr>
        <p:spPr>
          <a:xfrm>
            <a:off x="84455" y="5230812"/>
            <a:ext cx="2580640" cy="1320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700">
                <a:solidFill>
                  <a:srgbClr val="FFFFFF"/>
                </a:solidFill>
                <a:latin typeface="Calibri"/>
                <a:ea typeface="Calibri"/>
                <a:cs typeface="Calibri"/>
                <a:sym typeface="Calibri"/>
              </a:rPr>
              <a:t>CSP003_S_E: CRISTINA ALCARAZ, ΠΑΡΟΥΣΊΑΣΗ ΤΟΥ ΣΕΜΙΝΑΡΊΟΥ</a:t>
            </a:r>
            <a:endParaRPr sz="700">
              <a:solidFill>
                <a:schemeClr val="dk1"/>
              </a:solidFill>
              <a:latin typeface="Calibri"/>
              <a:ea typeface="Calibri"/>
              <a:cs typeface="Calibri"/>
              <a:sym typeface="Calibri"/>
            </a:endParaRPr>
          </a:p>
        </p:txBody>
      </p:sp>
      <p:grpSp>
        <p:nvGrpSpPr>
          <p:cNvPr id="5016" name="Google Shape;5016;p306"/>
          <p:cNvGrpSpPr/>
          <p:nvPr/>
        </p:nvGrpSpPr>
        <p:grpSpPr>
          <a:xfrm>
            <a:off x="1318260" y="1601787"/>
            <a:ext cx="2847975" cy="3390900"/>
            <a:chOff x="1318260" y="1601787"/>
            <a:chExt cx="2847975" cy="3390900"/>
          </a:xfrm>
        </p:grpSpPr>
        <p:sp>
          <p:nvSpPr>
            <p:cNvPr id="5017" name="Google Shape;5017;p306"/>
            <p:cNvSpPr/>
            <p:nvPr/>
          </p:nvSpPr>
          <p:spPr>
            <a:xfrm>
              <a:off x="1318260" y="1601787"/>
              <a:ext cx="2847975" cy="3390900"/>
            </a:xfrm>
            <a:custGeom>
              <a:avLst/>
              <a:gdLst/>
              <a:ahLst/>
              <a:cxnLst/>
              <a:rect l="l" t="t" r="r" b="b"/>
              <a:pathLst>
                <a:path w="2847975" h="3390900" extrusionOk="0">
                  <a:moveTo>
                    <a:pt x="2373312" y="0"/>
                  </a:moveTo>
                  <a:lnTo>
                    <a:pt x="474662" y="0"/>
                  </a:lnTo>
                  <a:lnTo>
                    <a:pt x="426084" y="2539"/>
                  </a:lnTo>
                  <a:lnTo>
                    <a:pt x="379095" y="9525"/>
                  </a:lnTo>
                  <a:lnTo>
                    <a:pt x="333375" y="21272"/>
                  </a:lnTo>
                  <a:lnTo>
                    <a:pt x="289877" y="37147"/>
                  </a:lnTo>
                  <a:lnTo>
                    <a:pt x="248284" y="57150"/>
                  </a:lnTo>
                  <a:lnTo>
                    <a:pt x="209232" y="80962"/>
                  </a:lnTo>
                  <a:lnTo>
                    <a:pt x="172720" y="108267"/>
                  </a:lnTo>
                  <a:lnTo>
                    <a:pt x="139065" y="139064"/>
                  </a:lnTo>
                  <a:lnTo>
                    <a:pt x="108267" y="172720"/>
                  </a:lnTo>
                  <a:lnTo>
                    <a:pt x="80962" y="209232"/>
                  </a:lnTo>
                  <a:lnTo>
                    <a:pt x="57150" y="248285"/>
                  </a:lnTo>
                  <a:lnTo>
                    <a:pt x="37147" y="289877"/>
                  </a:lnTo>
                  <a:lnTo>
                    <a:pt x="21272" y="333375"/>
                  </a:lnTo>
                  <a:lnTo>
                    <a:pt x="9525" y="379095"/>
                  </a:lnTo>
                  <a:lnTo>
                    <a:pt x="2540" y="426085"/>
                  </a:lnTo>
                  <a:lnTo>
                    <a:pt x="0" y="474662"/>
                  </a:lnTo>
                  <a:lnTo>
                    <a:pt x="0" y="2916237"/>
                  </a:lnTo>
                  <a:lnTo>
                    <a:pt x="2540" y="2964815"/>
                  </a:lnTo>
                  <a:lnTo>
                    <a:pt x="9525" y="3011805"/>
                  </a:lnTo>
                  <a:lnTo>
                    <a:pt x="21272" y="3057525"/>
                  </a:lnTo>
                  <a:lnTo>
                    <a:pt x="37147" y="3101022"/>
                  </a:lnTo>
                  <a:lnTo>
                    <a:pt x="57150" y="3142615"/>
                  </a:lnTo>
                  <a:lnTo>
                    <a:pt x="80962" y="3181667"/>
                  </a:lnTo>
                  <a:lnTo>
                    <a:pt x="108267" y="3218180"/>
                  </a:lnTo>
                  <a:lnTo>
                    <a:pt x="139065" y="3251835"/>
                  </a:lnTo>
                  <a:lnTo>
                    <a:pt x="172720" y="3282632"/>
                  </a:lnTo>
                  <a:lnTo>
                    <a:pt x="209232" y="3309937"/>
                  </a:lnTo>
                  <a:lnTo>
                    <a:pt x="248284" y="3333750"/>
                  </a:lnTo>
                  <a:lnTo>
                    <a:pt x="289877" y="3353752"/>
                  </a:lnTo>
                  <a:lnTo>
                    <a:pt x="333375" y="3369627"/>
                  </a:lnTo>
                  <a:lnTo>
                    <a:pt x="379095" y="3381375"/>
                  </a:lnTo>
                  <a:lnTo>
                    <a:pt x="426084" y="3388360"/>
                  </a:lnTo>
                  <a:lnTo>
                    <a:pt x="474662" y="3390900"/>
                  </a:lnTo>
                  <a:lnTo>
                    <a:pt x="2373312" y="3390900"/>
                  </a:lnTo>
                  <a:lnTo>
                    <a:pt x="2421890" y="3388360"/>
                  </a:lnTo>
                  <a:lnTo>
                    <a:pt x="2468879" y="3381375"/>
                  </a:lnTo>
                  <a:lnTo>
                    <a:pt x="2514600" y="3369627"/>
                  </a:lnTo>
                  <a:lnTo>
                    <a:pt x="2558097" y="3353752"/>
                  </a:lnTo>
                  <a:lnTo>
                    <a:pt x="2599690" y="3333750"/>
                  </a:lnTo>
                  <a:lnTo>
                    <a:pt x="2638742" y="3309937"/>
                  </a:lnTo>
                  <a:lnTo>
                    <a:pt x="2675254" y="3282632"/>
                  </a:lnTo>
                  <a:lnTo>
                    <a:pt x="2708910" y="3251835"/>
                  </a:lnTo>
                  <a:lnTo>
                    <a:pt x="2739707" y="3218180"/>
                  </a:lnTo>
                  <a:lnTo>
                    <a:pt x="2767012" y="3181667"/>
                  </a:lnTo>
                  <a:lnTo>
                    <a:pt x="2790825" y="3142615"/>
                  </a:lnTo>
                  <a:lnTo>
                    <a:pt x="2810827" y="3101022"/>
                  </a:lnTo>
                  <a:lnTo>
                    <a:pt x="2826702" y="3057525"/>
                  </a:lnTo>
                  <a:lnTo>
                    <a:pt x="2838450" y="3011805"/>
                  </a:lnTo>
                  <a:lnTo>
                    <a:pt x="2845435" y="2964815"/>
                  </a:lnTo>
                  <a:lnTo>
                    <a:pt x="2847975" y="2916237"/>
                  </a:lnTo>
                  <a:lnTo>
                    <a:pt x="2847975" y="474662"/>
                  </a:lnTo>
                  <a:lnTo>
                    <a:pt x="2845435" y="426085"/>
                  </a:lnTo>
                  <a:lnTo>
                    <a:pt x="2838450" y="379095"/>
                  </a:lnTo>
                  <a:lnTo>
                    <a:pt x="2826702" y="333375"/>
                  </a:lnTo>
                  <a:lnTo>
                    <a:pt x="2810827" y="289877"/>
                  </a:lnTo>
                  <a:lnTo>
                    <a:pt x="2790825" y="248285"/>
                  </a:lnTo>
                  <a:lnTo>
                    <a:pt x="2767012" y="209232"/>
                  </a:lnTo>
                  <a:lnTo>
                    <a:pt x="2739707" y="172720"/>
                  </a:lnTo>
                  <a:lnTo>
                    <a:pt x="2708910" y="139064"/>
                  </a:lnTo>
                  <a:lnTo>
                    <a:pt x="2675254" y="108267"/>
                  </a:lnTo>
                  <a:lnTo>
                    <a:pt x="2638742" y="80962"/>
                  </a:lnTo>
                  <a:lnTo>
                    <a:pt x="2599690" y="57150"/>
                  </a:lnTo>
                  <a:lnTo>
                    <a:pt x="2558097" y="37147"/>
                  </a:lnTo>
                  <a:lnTo>
                    <a:pt x="2514600" y="21272"/>
                  </a:lnTo>
                  <a:lnTo>
                    <a:pt x="2468879" y="9525"/>
                  </a:lnTo>
                  <a:lnTo>
                    <a:pt x="2421890" y="2539"/>
                  </a:lnTo>
                  <a:lnTo>
                    <a:pt x="2373312"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18" name="Google Shape;5018;p306"/>
            <p:cNvSpPr/>
            <p:nvPr/>
          </p:nvSpPr>
          <p:spPr>
            <a:xfrm>
              <a:off x="1318260" y="1601787"/>
              <a:ext cx="2847975" cy="3390900"/>
            </a:xfrm>
            <a:custGeom>
              <a:avLst/>
              <a:gdLst/>
              <a:ahLst/>
              <a:cxnLst/>
              <a:rect l="l" t="t" r="r" b="b"/>
              <a:pathLst>
                <a:path w="2847975" h="3390900" extrusionOk="0">
                  <a:moveTo>
                    <a:pt x="0" y="474662"/>
                  </a:moveTo>
                  <a:lnTo>
                    <a:pt x="2540" y="426085"/>
                  </a:lnTo>
                  <a:lnTo>
                    <a:pt x="9525" y="379095"/>
                  </a:lnTo>
                  <a:lnTo>
                    <a:pt x="21272" y="333375"/>
                  </a:lnTo>
                  <a:lnTo>
                    <a:pt x="37147" y="289877"/>
                  </a:lnTo>
                  <a:lnTo>
                    <a:pt x="57150" y="248285"/>
                  </a:lnTo>
                  <a:lnTo>
                    <a:pt x="80962" y="209232"/>
                  </a:lnTo>
                  <a:lnTo>
                    <a:pt x="108267" y="172720"/>
                  </a:lnTo>
                  <a:lnTo>
                    <a:pt x="139065" y="139064"/>
                  </a:lnTo>
                  <a:lnTo>
                    <a:pt x="172720" y="108267"/>
                  </a:lnTo>
                  <a:lnTo>
                    <a:pt x="209232" y="80962"/>
                  </a:lnTo>
                  <a:lnTo>
                    <a:pt x="248284" y="57150"/>
                  </a:lnTo>
                  <a:lnTo>
                    <a:pt x="289877" y="37147"/>
                  </a:lnTo>
                  <a:lnTo>
                    <a:pt x="333375" y="21272"/>
                  </a:lnTo>
                  <a:lnTo>
                    <a:pt x="379095" y="9525"/>
                  </a:lnTo>
                  <a:lnTo>
                    <a:pt x="426084" y="2539"/>
                  </a:lnTo>
                  <a:lnTo>
                    <a:pt x="474662" y="0"/>
                  </a:lnTo>
                  <a:lnTo>
                    <a:pt x="2373312" y="0"/>
                  </a:lnTo>
                  <a:lnTo>
                    <a:pt x="2421890" y="2539"/>
                  </a:lnTo>
                  <a:lnTo>
                    <a:pt x="2468879" y="9525"/>
                  </a:lnTo>
                  <a:lnTo>
                    <a:pt x="2514600" y="21272"/>
                  </a:lnTo>
                  <a:lnTo>
                    <a:pt x="2558097" y="37147"/>
                  </a:lnTo>
                  <a:lnTo>
                    <a:pt x="2599690" y="57150"/>
                  </a:lnTo>
                  <a:lnTo>
                    <a:pt x="2638742" y="80962"/>
                  </a:lnTo>
                  <a:lnTo>
                    <a:pt x="2675254" y="108267"/>
                  </a:lnTo>
                  <a:lnTo>
                    <a:pt x="2708910" y="139064"/>
                  </a:lnTo>
                  <a:lnTo>
                    <a:pt x="2739707" y="172720"/>
                  </a:lnTo>
                  <a:lnTo>
                    <a:pt x="2767012" y="209232"/>
                  </a:lnTo>
                  <a:lnTo>
                    <a:pt x="2790825" y="248285"/>
                  </a:lnTo>
                  <a:lnTo>
                    <a:pt x="2810827" y="289877"/>
                  </a:lnTo>
                  <a:lnTo>
                    <a:pt x="2826702" y="333375"/>
                  </a:lnTo>
                  <a:lnTo>
                    <a:pt x="2838450" y="379095"/>
                  </a:lnTo>
                  <a:lnTo>
                    <a:pt x="2845435" y="426085"/>
                  </a:lnTo>
                  <a:lnTo>
                    <a:pt x="2847975" y="474662"/>
                  </a:lnTo>
                  <a:lnTo>
                    <a:pt x="2847975" y="2916237"/>
                  </a:lnTo>
                  <a:lnTo>
                    <a:pt x="2845435" y="2964815"/>
                  </a:lnTo>
                  <a:lnTo>
                    <a:pt x="2838450" y="3011805"/>
                  </a:lnTo>
                  <a:lnTo>
                    <a:pt x="2826702" y="3057525"/>
                  </a:lnTo>
                  <a:lnTo>
                    <a:pt x="2810827" y="3101022"/>
                  </a:lnTo>
                  <a:lnTo>
                    <a:pt x="2790825" y="3142615"/>
                  </a:lnTo>
                  <a:lnTo>
                    <a:pt x="2767012" y="3181667"/>
                  </a:lnTo>
                  <a:lnTo>
                    <a:pt x="2739707" y="3218180"/>
                  </a:lnTo>
                  <a:lnTo>
                    <a:pt x="2708910" y="3251835"/>
                  </a:lnTo>
                  <a:lnTo>
                    <a:pt x="2675254" y="3282632"/>
                  </a:lnTo>
                  <a:lnTo>
                    <a:pt x="2638742" y="3309937"/>
                  </a:lnTo>
                  <a:lnTo>
                    <a:pt x="2599690" y="3333750"/>
                  </a:lnTo>
                  <a:lnTo>
                    <a:pt x="2558097" y="3353752"/>
                  </a:lnTo>
                  <a:lnTo>
                    <a:pt x="2514600" y="3369627"/>
                  </a:lnTo>
                  <a:lnTo>
                    <a:pt x="2468879" y="3381375"/>
                  </a:lnTo>
                  <a:lnTo>
                    <a:pt x="2421890" y="3388360"/>
                  </a:lnTo>
                  <a:lnTo>
                    <a:pt x="2373312" y="3390900"/>
                  </a:lnTo>
                  <a:lnTo>
                    <a:pt x="474662" y="3390900"/>
                  </a:lnTo>
                  <a:lnTo>
                    <a:pt x="426084" y="3388360"/>
                  </a:lnTo>
                  <a:lnTo>
                    <a:pt x="379095" y="3381375"/>
                  </a:lnTo>
                  <a:lnTo>
                    <a:pt x="333375" y="3369627"/>
                  </a:lnTo>
                  <a:lnTo>
                    <a:pt x="289877" y="3353752"/>
                  </a:lnTo>
                  <a:lnTo>
                    <a:pt x="248284" y="3333750"/>
                  </a:lnTo>
                  <a:lnTo>
                    <a:pt x="209232" y="3309937"/>
                  </a:lnTo>
                  <a:lnTo>
                    <a:pt x="172720" y="3282632"/>
                  </a:lnTo>
                  <a:lnTo>
                    <a:pt x="139065" y="3251835"/>
                  </a:lnTo>
                  <a:lnTo>
                    <a:pt x="108267" y="3218180"/>
                  </a:lnTo>
                  <a:lnTo>
                    <a:pt x="80962" y="3181667"/>
                  </a:lnTo>
                  <a:lnTo>
                    <a:pt x="57150" y="3142615"/>
                  </a:lnTo>
                  <a:lnTo>
                    <a:pt x="37147" y="3101022"/>
                  </a:lnTo>
                  <a:lnTo>
                    <a:pt x="21272" y="3057525"/>
                  </a:lnTo>
                  <a:lnTo>
                    <a:pt x="9525" y="3011805"/>
                  </a:lnTo>
                  <a:lnTo>
                    <a:pt x="2540" y="2964815"/>
                  </a:lnTo>
                  <a:lnTo>
                    <a:pt x="0" y="2916237"/>
                  </a:lnTo>
                  <a:lnTo>
                    <a:pt x="0" y="474662"/>
                  </a:lnTo>
                </a:path>
              </a:pathLst>
            </a:custGeom>
            <a:noFill/>
            <a:ln w="31750" cap="flat" cmpd="sng">
              <a:solidFill>
                <a:srgbClr val="FFBA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019" name="Google Shape;5019;p306"/>
          <p:cNvSpPr txBox="1"/>
          <p:nvPr/>
        </p:nvSpPr>
        <p:spPr>
          <a:xfrm>
            <a:off x="1621472" y="1984692"/>
            <a:ext cx="2243455" cy="1518920"/>
          </a:xfrm>
          <a:prstGeom prst="rect">
            <a:avLst/>
          </a:prstGeom>
          <a:noFill/>
          <a:ln>
            <a:noFill/>
          </a:ln>
        </p:spPr>
        <p:txBody>
          <a:bodyPr spcFirstLastPara="1" wrap="square" lIns="0" tIns="12700" rIns="0" bIns="0" anchor="t" anchorCtr="0">
            <a:spAutoFit/>
          </a:bodyPr>
          <a:lstStyle/>
          <a:p>
            <a:pPr marL="1270" marR="0" lvl="0" indent="0" algn="ctr" rtl="0">
              <a:lnSpc>
                <a:spcPct val="100000"/>
              </a:lnSpc>
              <a:spcBef>
                <a:spcPts val="0"/>
              </a:spcBef>
              <a:spcAft>
                <a:spcPts val="0"/>
              </a:spcAft>
              <a:buNone/>
            </a:pPr>
            <a:r>
              <a:rPr lang="en-US" sz="1600">
                <a:solidFill>
                  <a:srgbClr val="FFBA00"/>
                </a:solidFill>
                <a:latin typeface="Times New Roman"/>
                <a:ea typeface="Times New Roman"/>
                <a:cs typeface="Times New Roman"/>
                <a:sym typeface="Times New Roman"/>
              </a:rPr>
              <a:t>ΠΟΙΟΣ</a:t>
            </a:r>
            <a:endParaRPr sz="1600">
              <a:solidFill>
                <a:schemeClr val="dk1"/>
              </a:solidFill>
              <a:latin typeface="Times New Roman"/>
              <a:ea typeface="Times New Roman"/>
              <a:cs typeface="Times New Roman"/>
              <a:sym typeface="Times New Roman"/>
            </a:endParaRPr>
          </a:p>
          <a:p>
            <a:pPr marL="12700" marR="5080" lvl="0" indent="-635" algn="ctr" rtl="0">
              <a:lnSpc>
                <a:spcPct val="100000"/>
              </a:lnSpc>
              <a:spcBef>
                <a:spcPts val="1235"/>
              </a:spcBef>
              <a:spcAft>
                <a:spcPts val="0"/>
              </a:spcAft>
              <a:buNone/>
            </a:pPr>
            <a:r>
              <a:rPr lang="en-US" sz="900">
                <a:solidFill>
                  <a:srgbClr val="FFFFFF"/>
                </a:solidFill>
                <a:latin typeface="Calibri"/>
                <a:ea typeface="Calibri"/>
                <a:cs typeface="Calibri"/>
                <a:sym typeface="Calibri"/>
              </a:rPr>
              <a:t>Όσοι ενδιαφέρονται να μάθουν για την  αξιολόγηση και τη διαχείριση κινδύνων  που εφαρμόζονται στον τομέα της  ενέργειας, όπως διευθυντές και  κατευθυνόμενοι. βιομηχανικοί μηχανικοί  και διαχειριστές ΤΠ/ΤΠ, φοιτητές  ανώτερης εκπαίδευσης και υποψήφιοι  για την ασφάλεια στον κυβερνοχώρο.</a:t>
            </a:r>
            <a:endParaRPr sz="900">
              <a:solidFill>
                <a:schemeClr val="dk1"/>
              </a:solidFill>
              <a:latin typeface="Calibri"/>
              <a:ea typeface="Calibri"/>
              <a:cs typeface="Calibri"/>
              <a:sym typeface="Calibri"/>
            </a:endParaRPr>
          </a:p>
        </p:txBody>
      </p:sp>
      <p:grpSp>
        <p:nvGrpSpPr>
          <p:cNvPr id="5020" name="Google Shape;5020;p306"/>
          <p:cNvGrpSpPr/>
          <p:nvPr/>
        </p:nvGrpSpPr>
        <p:grpSpPr>
          <a:xfrm>
            <a:off x="4651057" y="1601787"/>
            <a:ext cx="2847975" cy="3390900"/>
            <a:chOff x="4651057" y="1601787"/>
            <a:chExt cx="2847975" cy="3390900"/>
          </a:xfrm>
        </p:grpSpPr>
        <p:sp>
          <p:nvSpPr>
            <p:cNvPr id="5021" name="Google Shape;5021;p306"/>
            <p:cNvSpPr/>
            <p:nvPr/>
          </p:nvSpPr>
          <p:spPr>
            <a:xfrm>
              <a:off x="4651057" y="1601787"/>
              <a:ext cx="2847975" cy="3390900"/>
            </a:xfrm>
            <a:custGeom>
              <a:avLst/>
              <a:gdLst/>
              <a:ahLst/>
              <a:cxnLst/>
              <a:rect l="l" t="t" r="r" b="b"/>
              <a:pathLst>
                <a:path w="2847975" h="3390900" extrusionOk="0">
                  <a:moveTo>
                    <a:pt x="2373312" y="0"/>
                  </a:moveTo>
                  <a:lnTo>
                    <a:pt x="474662" y="0"/>
                  </a:lnTo>
                  <a:lnTo>
                    <a:pt x="426084" y="2539"/>
                  </a:lnTo>
                  <a:lnTo>
                    <a:pt x="379094" y="9525"/>
                  </a:lnTo>
                  <a:lnTo>
                    <a:pt x="333375" y="21272"/>
                  </a:lnTo>
                  <a:lnTo>
                    <a:pt x="289877" y="37147"/>
                  </a:lnTo>
                  <a:lnTo>
                    <a:pt x="248284" y="57150"/>
                  </a:lnTo>
                  <a:lnTo>
                    <a:pt x="209232" y="80962"/>
                  </a:lnTo>
                  <a:lnTo>
                    <a:pt x="172719" y="108267"/>
                  </a:lnTo>
                  <a:lnTo>
                    <a:pt x="139064" y="139064"/>
                  </a:lnTo>
                  <a:lnTo>
                    <a:pt x="108267" y="172720"/>
                  </a:lnTo>
                  <a:lnTo>
                    <a:pt x="80962" y="209232"/>
                  </a:lnTo>
                  <a:lnTo>
                    <a:pt x="57150" y="248285"/>
                  </a:lnTo>
                  <a:lnTo>
                    <a:pt x="37147" y="289877"/>
                  </a:lnTo>
                  <a:lnTo>
                    <a:pt x="21272" y="333375"/>
                  </a:lnTo>
                  <a:lnTo>
                    <a:pt x="9525" y="379095"/>
                  </a:lnTo>
                  <a:lnTo>
                    <a:pt x="2539" y="426085"/>
                  </a:lnTo>
                  <a:lnTo>
                    <a:pt x="0" y="474662"/>
                  </a:lnTo>
                  <a:lnTo>
                    <a:pt x="0" y="2916237"/>
                  </a:lnTo>
                  <a:lnTo>
                    <a:pt x="2539" y="2964815"/>
                  </a:lnTo>
                  <a:lnTo>
                    <a:pt x="9525" y="3011805"/>
                  </a:lnTo>
                  <a:lnTo>
                    <a:pt x="21272" y="3057525"/>
                  </a:lnTo>
                  <a:lnTo>
                    <a:pt x="37147" y="3101022"/>
                  </a:lnTo>
                  <a:lnTo>
                    <a:pt x="57150" y="3142615"/>
                  </a:lnTo>
                  <a:lnTo>
                    <a:pt x="80962" y="3181667"/>
                  </a:lnTo>
                  <a:lnTo>
                    <a:pt x="108267" y="3218180"/>
                  </a:lnTo>
                  <a:lnTo>
                    <a:pt x="139064" y="3251835"/>
                  </a:lnTo>
                  <a:lnTo>
                    <a:pt x="172719" y="3282632"/>
                  </a:lnTo>
                  <a:lnTo>
                    <a:pt x="209232" y="3309937"/>
                  </a:lnTo>
                  <a:lnTo>
                    <a:pt x="248284" y="3333750"/>
                  </a:lnTo>
                  <a:lnTo>
                    <a:pt x="289877" y="3353752"/>
                  </a:lnTo>
                  <a:lnTo>
                    <a:pt x="333375" y="3369627"/>
                  </a:lnTo>
                  <a:lnTo>
                    <a:pt x="379094" y="3381375"/>
                  </a:lnTo>
                  <a:lnTo>
                    <a:pt x="426084" y="3388360"/>
                  </a:lnTo>
                  <a:lnTo>
                    <a:pt x="474662" y="3390900"/>
                  </a:lnTo>
                  <a:lnTo>
                    <a:pt x="2373312" y="3390900"/>
                  </a:lnTo>
                  <a:lnTo>
                    <a:pt x="2421889" y="3388360"/>
                  </a:lnTo>
                  <a:lnTo>
                    <a:pt x="2468879" y="3381375"/>
                  </a:lnTo>
                  <a:lnTo>
                    <a:pt x="2514600" y="3369627"/>
                  </a:lnTo>
                  <a:lnTo>
                    <a:pt x="2558097" y="3353752"/>
                  </a:lnTo>
                  <a:lnTo>
                    <a:pt x="2599689" y="3333750"/>
                  </a:lnTo>
                  <a:lnTo>
                    <a:pt x="2638742" y="3309937"/>
                  </a:lnTo>
                  <a:lnTo>
                    <a:pt x="2675254" y="3282632"/>
                  </a:lnTo>
                  <a:lnTo>
                    <a:pt x="2708909" y="3251835"/>
                  </a:lnTo>
                  <a:lnTo>
                    <a:pt x="2739707" y="3218180"/>
                  </a:lnTo>
                  <a:lnTo>
                    <a:pt x="2767012" y="3181667"/>
                  </a:lnTo>
                  <a:lnTo>
                    <a:pt x="2790825" y="3142615"/>
                  </a:lnTo>
                  <a:lnTo>
                    <a:pt x="2810827" y="3101022"/>
                  </a:lnTo>
                  <a:lnTo>
                    <a:pt x="2826702" y="3057525"/>
                  </a:lnTo>
                  <a:lnTo>
                    <a:pt x="2838450" y="3011805"/>
                  </a:lnTo>
                  <a:lnTo>
                    <a:pt x="2845434" y="2964815"/>
                  </a:lnTo>
                  <a:lnTo>
                    <a:pt x="2847975" y="2916237"/>
                  </a:lnTo>
                  <a:lnTo>
                    <a:pt x="2847975" y="474662"/>
                  </a:lnTo>
                  <a:lnTo>
                    <a:pt x="2845434" y="426085"/>
                  </a:lnTo>
                  <a:lnTo>
                    <a:pt x="2838450" y="379095"/>
                  </a:lnTo>
                  <a:lnTo>
                    <a:pt x="2826702" y="333375"/>
                  </a:lnTo>
                  <a:lnTo>
                    <a:pt x="2810827" y="289877"/>
                  </a:lnTo>
                  <a:lnTo>
                    <a:pt x="2790825" y="248285"/>
                  </a:lnTo>
                  <a:lnTo>
                    <a:pt x="2767012" y="209232"/>
                  </a:lnTo>
                  <a:lnTo>
                    <a:pt x="2739707" y="172720"/>
                  </a:lnTo>
                  <a:lnTo>
                    <a:pt x="2708909" y="139064"/>
                  </a:lnTo>
                  <a:lnTo>
                    <a:pt x="2675254" y="108267"/>
                  </a:lnTo>
                  <a:lnTo>
                    <a:pt x="2638742" y="80962"/>
                  </a:lnTo>
                  <a:lnTo>
                    <a:pt x="2599689" y="57150"/>
                  </a:lnTo>
                  <a:lnTo>
                    <a:pt x="2558097" y="37147"/>
                  </a:lnTo>
                  <a:lnTo>
                    <a:pt x="2514600" y="21272"/>
                  </a:lnTo>
                  <a:lnTo>
                    <a:pt x="2468879" y="9525"/>
                  </a:lnTo>
                  <a:lnTo>
                    <a:pt x="2421889" y="2539"/>
                  </a:lnTo>
                  <a:lnTo>
                    <a:pt x="2373312"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22" name="Google Shape;5022;p306"/>
            <p:cNvSpPr/>
            <p:nvPr/>
          </p:nvSpPr>
          <p:spPr>
            <a:xfrm>
              <a:off x="4651057" y="1601787"/>
              <a:ext cx="2847975" cy="3390900"/>
            </a:xfrm>
            <a:custGeom>
              <a:avLst/>
              <a:gdLst/>
              <a:ahLst/>
              <a:cxnLst/>
              <a:rect l="l" t="t" r="r" b="b"/>
              <a:pathLst>
                <a:path w="2847975" h="3390900" extrusionOk="0">
                  <a:moveTo>
                    <a:pt x="0" y="474662"/>
                  </a:moveTo>
                  <a:lnTo>
                    <a:pt x="2539" y="426085"/>
                  </a:lnTo>
                  <a:lnTo>
                    <a:pt x="9525" y="379095"/>
                  </a:lnTo>
                  <a:lnTo>
                    <a:pt x="21272" y="333375"/>
                  </a:lnTo>
                  <a:lnTo>
                    <a:pt x="37147" y="289877"/>
                  </a:lnTo>
                  <a:lnTo>
                    <a:pt x="57150" y="248285"/>
                  </a:lnTo>
                  <a:lnTo>
                    <a:pt x="80962" y="209232"/>
                  </a:lnTo>
                  <a:lnTo>
                    <a:pt x="108267" y="172720"/>
                  </a:lnTo>
                  <a:lnTo>
                    <a:pt x="139064" y="139064"/>
                  </a:lnTo>
                  <a:lnTo>
                    <a:pt x="172719" y="108267"/>
                  </a:lnTo>
                  <a:lnTo>
                    <a:pt x="209232" y="80962"/>
                  </a:lnTo>
                  <a:lnTo>
                    <a:pt x="248284" y="57150"/>
                  </a:lnTo>
                  <a:lnTo>
                    <a:pt x="289877" y="37147"/>
                  </a:lnTo>
                  <a:lnTo>
                    <a:pt x="333375" y="21272"/>
                  </a:lnTo>
                  <a:lnTo>
                    <a:pt x="379094" y="9525"/>
                  </a:lnTo>
                  <a:lnTo>
                    <a:pt x="426084" y="2539"/>
                  </a:lnTo>
                  <a:lnTo>
                    <a:pt x="474662" y="0"/>
                  </a:lnTo>
                  <a:lnTo>
                    <a:pt x="2373312" y="0"/>
                  </a:lnTo>
                  <a:lnTo>
                    <a:pt x="2421889" y="2539"/>
                  </a:lnTo>
                  <a:lnTo>
                    <a:pt x="2468879" y="9525"/>
                  </a:lnTo>
                  <a:lnTo>
                    <a:pt x="2514600" y="21272"/>
                  </a:lnTo>
                  <a:lnTo>
                    <a:pt x="2558097" y="37147"/>
                  </a:lnTo>
                  <a:lnTo>
                    <a:pt x="2599689" y="57150"/>
                  </a:lnTo>
                  <a:lnTo>
                    <a:pt x="2638742" y="80962"/>
                  </a:lnTo>
                  <a:lnTo>
                    <a:pt x="2675254" y="108267"/>
                  </a:lnTo>
                  <a:lnTo>
                    <a:pt x="2708909" y="139064"/>
                  </a:lnTo>
                  <a:lnTo>
                    <a:pt x="2739707" y="172720"/>
                  </a:lnTo>
                  <a:lnTo>
                    <a:pt x="2767012" y="209232"/>
                  </a:lnTo>
                  <a:lnTo>
                    <a:pt x="2790825" y="248285"/>
                  </a:lnTo>
                  <a:lnTo>
                    <a:pt x="2810827" y="289877"/>
                  </a:lnTo>
                  <a:lnTo>
                    <a:pt x="2826702" y="333375"/>
                  </a:lnTo>
                  <a:lnTo>
                    <a:pt x="2838450" y="379095"/>
                  </a:lnTo>
                  <a:lnTo>
                    <a:pt x="2845434" y="426085"/>
                  </a:lnTo>
                  <a:lnTo>
                    <a:pt x="2847975" y="474662"/>
                  </a:lnTo>
                  <a:lnTo>
                    <a:pt x="2847975" y="2916237"/>
                  </a:lnTo>
                  <a:lnTo>
                    <a:pt x="2845434" y="2964815"/>
                  </a:lnTo>
                  <a:lnTo>
                    <a:pt x="2838450" y="3011805"/>
                  </a:lnTo>
                  <a:lnTo>
                    <a:pt x="2826702" y="3057525"/>
                  </a:lnTo>
                  <a:lnTo>
                    <a:pt x="2810827" y="3101022"/>
                  </a:lnTo>
                  <a:lnTo>
                    <a:pt x="2790825" y="3142615"/>
                  </a:lnTo>
                  <a:lnTo>
                    <a:pt x="2767012" y="3181667"/>
                  </a:lnTo>
                  <a:lnTo>
                    <a:pt x="2739707" y="3218180"/>
                  </a:lnTo>
                  <a:lnTo>
                    <a:pt x="2708909" y="3251835"/>
                  </a:lnTo>
                  <a:lnTo>
                    <a:pt x="2675254" y="3282632"/>
                  </a:lnTo>
                  <a:lnTo>
                    <a:pt x="2638742" y="3309937"/>
                  </a:lnTo>
                  <a:lnTo>
                    <a:pt x="2599689" y="3333750"/>
                  </a:lnTo>
                  <a:lnTo>
                    <a:pt x="2558097" y="3353752"/>
                  </a:lnTo>
                  <a:lnTo>
                    <a:pt x="2514600" y="3369627"/>
                  </a:lnTo>
                  <a:lnTo>
                    <a:pt x="2468879" y="3381375"/>
                  </a:lnTo>
                  <a:lnTo>
                    <a:pt x="2421889" y="3388360"/>
                  </a:lnTo>
                  <a:lnTo>
                    <a:pt x="2373312" y="3390900"/>
                  </a:lnTo>
                  <a:lnTo>
                    <a:pt x="474662" y="3390900"/>
                  </a:lnTo>
                  <a:lnTo>
                    <a:pt x="426084" y="3388360"/>
                  </a:lnTo>
                  <a:lnTo>
                    <a:pt x="379094" y="3381375"/>
                  </a:lnTo>
                  <a:lnTo>
                    <a:pt x="333375" y="3369627"/>
                  </a:lnTo>
                  <a:lnTo>
                    <a:pt x="289877" y="3353752"/>
                  </a:lnTo>
                  <a:lnTo>
                    <a:pt x="248284" y="3333750"/>
                  </a:lnTo>
                  <a:lnTo>
                    <a:pt x="209232" y="3309937"/>
                  </a:lnTo>
                  <a:lnTo>
                    <a:pt x="172719" y="3282632"/>
                  </a:lnTo>
                  <a:lnTo>
                    <a:pt x="139064" y="3251835"/>
                  </a:lnTo>
                  <a:lnTo>
                    <a:pt x="108267" y="3218180"/>
                  </a:lnTo>
                  <a:lnTo>
                    <a:pt x="80962" y="3181667"/>
                  </a:lnTo>
                  <a:lnTo>
                    <a:pt x="57150" y="3142615"/>
                  </a:lnTo>
                  <a:lnTo>
                    <a:pt x="37147" y="3101022"/>
                  </a:lnTo>
                  <a:lnTo>
                    <a:pt x="21272" y="3057525"/>
                  </a:lnTo>
                  <a:lnTo>
                    <a:pt x="9525" y="3011805"/>
                  </a:lnTo>
                  <a:lnTo>
                    <a:pt x="2539" y="2964815"/>
                  </a:lnTo>
                  <a:lnTo>
                    <a:pt x="0" y="2916237"/>
                  </a:lnTo>
                  <a:lnTo>
                    <a:pt x="0" y="474662"/>
                  </a:lnTo>
                </a:path>
              </a:pathLst>
            </a:custGeom>
            <a:noFill/>
            <a:ln w="31750" cap="flat" cmpd="sng">
              <a:solidFill>
                <a:srgbClr val="FFBA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023" name="Google Shape;5023;p306"/>
          <p:cNvSpPr txBox="1"/>
          <p:nvPr/>
        </p:nvSpPr>
        <p:spPr>
          <a:xfrm>
            <a:off x="5986145" y="1988184"/>
            <a:ext cx="180975" cy="26924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600">
                <a:solidFill>
                  <a:srgbClr val="FFBA00"/>
                </a:solidFill>
                <a:latin typeface="Calibri"/>
                <a:ea typeface="Calibri"/>
                <a:cs typeface="Calibri"/>
                <a:sym typeface="Calibri"/>
              </a:rPr>
              <a:t>ΤΙ</a:t>
            </a:r>
            <a:endParaRPr sz="1600">
              <a:solidFill>
                <a:schemeClr val="dk1"/>
              </a:solidFill>
              <a:latin typeface="Calibri"/>
              <a:ea typeface="Calibri"/>
              <a:cs typeface="Calibri"/>
              <a:sym typeface="Calibri"/>
            </a:endParaRPr>
          </a:p>
        </p:txBody>
      </p:sp>
      <p:sp>
        <p:nvSpPr>
          <p:cNvPr id="5024" name="Google Shape;5024;p306"/>
          <p:cNvSpPr txBox="1"/>
          <p:nvPr/>
        </p:nvSpPr>
        <p:spPr>
          <a:xfrm>
            <a:off x="4957127" y="2405379"/>
            <a:ext cx="2237105" cy="981710"/>
          </a:xfrm>
          <a:prstGeom prst="rect">
            <a:avLst/>
          </a:prstGeom>
          <a:noFill/>
          <a:ln>
            <a:noFill/>
          </a:ln>
        </p:spPr>
        <p:txBody>
          <a:bodyPr spcFirstLastPara="1" wrap="square" lIns="0" tIns="12700" rIns="0" bIns="0" anchor="t" anchorCtr="0">
            <a:spAutoFit/>
          </a:bodyPr>
          <a:lstStyle/>
          <a:p>
            <a:pPr marL="239395" marR="190500" lvl="0" indent="68579" algn="l" rtl="0">
              <a:lnSpc>
                <a:spcPct val="100000"/>
              </a:lnSpc>
              <a:spcBef>
                <a:spcPts val="0"/>
              </a:spcBef>
              <a:spcAft>
                <a:spcPts val="0"/>
              </a:spcAft>
              <a:buNone/>
            </a:pPr>
            <a:r>
              <a:rPr lang="en-US" sz="900">
                <a:solidFill>
                  <a:srgbClr val="FFFFFF"/>
                </a:solidFill>
                <a:latin typeface="Calibri"/>
                <a:ea typeface="Calibri"/>
                <a:cs typeface="Calibri"/>
                <a:sym typeface="Calibri"/>
              </a:rPr>
              <a:t>Θέτει τη βάση (αν και σε βασικό  επίπεδο) για την κατανόηση της  σχετικότητας της ασφάλειας των</a:t>
            </a:r>
            <a:endParaRPr sz="900">
              <a:solidFill>
                <a:schemeClr val="dk1"/>
              </a:solidFill>
              <a:latin typeface="Calibri"/>
              <a:ea typeface="Calibri"/>
              <a:cs typeface="Calibri"/>
              <a:sym typeface="Calibri"/>
            </a:endParaRPr>
          </a:p>
          <a:p>
            <a:pPr marL="12700" marR="5080" lvl="0" indent="-635" algn="ctr" rtl="0">
              <a:lnSpc>
                <a:spcPct val="120000"/>
              </a:lnSpc>
              <a:spcBef>
                <a:spcPts val="20"/>
              </a:spcBef>
              <a:spcAft>
                <a:spcPts val="0"/>
              </a:spcAft>
              <a:buNone/>
            </a:pPr>
            <a:r>
              <a:rPr lang="en-US" sz="900">
                <a:solidFill>
                  <a:srgbClr val="FFFFFF"/>
                </a:solidFill>
                <a:latin typeface="Calibri"/>
                <a:ea typeface="Calibri"/>
                <a:cs typeface="Calibri"/>
                <a:sym typeface="Calibri"/>
              </a:rPr>
              <a:t>δεδομένων XML (Extensible Markup  Language - δομημένη μορφή ανταλλαγής  δεδομένωνn) σε έναν συγκεκριμένο  τομέα του ενεργειακού τομέα.</a:t>
            </a:r>
            <a:endParaRPr sz="9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28"/>
        <p:cNvGrpSpPr/>
        <p:nvPr/>
      </p:nvGrpSpPr>
      <p:grpSpPr>
        <a:xfrm>
          <a:off x="0" y="0"/>
          <a:ext cx="0" cy="0"/>
          <a:chOff x="0" y="0"/>
          <a:chExt cx="0" cy="0"/>
        </a:xfrm>
      </p:grpSpPr>
      <p:grpSp>
        <p:nvGrpSpPr>
          <p:cNvPr id="5029" name="Google Shape;5029;p307"/>
          <p:cNvGrpSpPr/>
          <p:nvPr/>
        </p:nvGrpSpPr>
        <p:grpSpPr>
          <a:xfrm>
            <a:off x="7549515" y="0"/>
            <a:ext cx="3426460" cy="6851967"/>
            <a:chOff x="7549515" y="0"/>
            <a:chExt cx="3426460" cy="6851967"/>
          </a:xfrm>
        </p:grpSpPr>
        <p:pic>
          <p:nvPicPr>
            <p:cNvPr id="5030" name="Google Shape;5030;p307"/>
            <p:cNvPicPr preferRelativeResize="0"/>
            <p:nvPr/>
          </p:nvPicPr>
          <p:blipFill rotWithShape="1">
            <a:blip r:embed="rId3">
              <a:alphaModFix/>
            </a:blip>
            <a:srcRect/>
            <a:stretch/>
          </p:blipFill>
          <p:spPr>
            <a:xfrm>
              <a:off x="8232775" y="0"/>
              <a:ext cx="2743200" cy="6851967"/>
            </a:xfrm>
            <a:prstGeom prst="rect">
              <a:avLst/>
            </a:prstGeom>
            <a:noFill/>
            <a:ln>
              <a:noFill/>
            </a:ln>
          </p:spPr>
        </p:pic>
        <p:pic>
          <p:nvPicPr>
            <p:cNvPr id="5031" name="Google Shape;5031;p307"/>
            <p:cNvPicPr preferRelativeResize="0"/>
            <p:nvPr/>
          </p:nvPicPr>
          <p:blipFill rotWithShape="1">
            <a:blip r:embed="rId4">
              <a:alphaModFix/>
            </a:blip>
            <a:srcRect/>
            <a:stretch/>
          </p:blipFill>
          <p:spPr>
            <a:xfrm>
              <a:off x="9000807" y="4370704"/>
              <a:ext cx="880745" cy="1706880"/>
            </a:xfrm>
            <a:prstGeom prst="rect">
              <a:avLst/>
            </a:prstGeom>
            <a:noFill/>
            <a:ln>
              <a:noFill/>
            </a:ln>
          </p:spPr>
        </p:pic>
        <p:sp>
          <p:nvSpPr>
            <p:cNvPr id="5032" name="Google Shape;5032;p307"/>
            <p:cNvSpPr/>
            <p:nvPr/>
          </p:nvSpPr>
          <p:spPr>
            <a:xfrm>
              <a:off x="7995602" y="1894522"/>
              <a:ext cx="2847975" cy="3390900"/>
            </a:xfrm>
            <a:custGeom>
              <a:avLst/>
              <a:gdLst/>
              <a:ahLst/>
              <a:cxnLst/>
              <a:rect l="l" t="t" r="r" b="b"/>
              <a:pathLst>
                <a:path w="2847975" h="3390900" extrusionOk="0">
                  <a:moveTo>
                    <a:pt x="2373312" y="0"/>
                  </a:moveTo>
                  <a:lnTo>
                    <a:pt x="474662" y="0"/>
                  </a:lnTo>
                  <a:lnTo>
                    <a:pt x="426084" y="2539"/>
                  </a:lnTo>
                  <a:lnTo>
                    <a:pt x="379094" y="9525"/>
                  </a:lnTo>
                  <a:lnTo>
                    <a:pt x="333375" y="21272"/>
                  </a:lnTo>
                  <a:lnTo>
                    <a:pt x="289877" y="37147"/>
                  </a:lnTo>
                  <a:lnTo>
                    <a:pt x="248284" y="57150"/>
                  </a:lnTo>
                  <a:lnTo>
                    <a:pt x="209232" y="80962"/>
                  </a:lnTo>
                  <a:lnTo>
                    <a:pt x="172719" y="108267"/>
                  </a:lnTo>
                  <a:lnTo>
                    <a:pt x="139064" y="139064"/>
                  </a:lnTo>
                  <a:lnTo>
                    <a:pt x="108267" y="172719"/>
                  </a:lnTo>
                  <a:lnTo>
                    <a:pt x="80962" y="209232"/>
                  </a:lnTo>
                  <a:lnTo>
                    <a:pt x="57150" y="248285"/>
                  </a:lnTo>
                  <a:lnTo>
                    <a:pt x="37147" y="289877"/>
                  </a:lnTo>
                  <a:lnTo>
                    <a:pt x="21272" y="333375"/>
                  </a:lnTo>
                  <a:lnTo>
                    <a:pt x="9525" y="379094"/>
                  </a:lnTo>
                  <a:lnTo>
                    <a:pt x="2539" y="426085"/>
                  </a:lnTo>
                  <a:lnTo>
                    <a:pt x="0" y="474662"/>
                  </a:lnTo>
                  <a:lnTo>
                    <a:pt x="0" y="2916237"/>
                  </a:lnTo>
                  <a:lnTo>
                    <a:pt x="2539" y="2964815"/>
                  </a:lnTo>
                  <a:lnTo>
                    <a:pt x="9525" y="3011804"/>
                  </a:lnTo>
                  <a:lnTo>
                    <a:pt x="21272" y="3057525"/>
                  </a:lnTo>
                  <a:lnTo>
                    <a:pt x="37147" y="3101022"/>
                  </a:lnTo>
                  <a:lnTo>
                    <a:pt x="57150" y="3142615"/>
                  </a:lnTo>
                  <a:lnTo>
                    <a:pt x="80962" y="3181667"/>
                  </a:lnTo>
                  <a:lnTo>
                    <a:pt x="108267" y="3218179"/>
                  </a:lnTo>
                  <a:lnTo>
                    <a:pt x="139064" y="3251834"/>
                  </a:lnTo>
                  <a:lnTo>
                    <a:pt x="172719" y="3282632"/>
                  </a:lnTo>
                  <a:lnTo>
                    <a:pt x="209232" y="3309937"/>
                  </a:lnTo>
                  <a:lnTo>
                    <a:pt x="248284" y="3333750"/>
                  </a:lnTo>
                  <a:lnTo>
                    <a:pt x="289877" y="3353752"/>
                  </a:lnTo>
                  <a:lnTo>
                    <a:pt x="333375" y="3369627"/>
                  </a:lnTo>
                  <a:lnTo>
                    <a:pt x="379094" y="3381375"/>
                  </a:lnTo>
                  <a:lnTo>
                    <a:pt x="426084" y="3388359"/>
                  </a:lnTo>
                  <a:lnTo>
                    <a:pt x="474662" y="3390900"/>
                  </a:lnTo>
                  <a:lnTo>
                    <a:pt x="2373312" y="3390900"/>
                  </a:lnTo>
                  <a:lnTo>
                    <a:pt x="2421889" y="3388359"/>
                  </a:lnTo>
                  <a:lnTo>
                    <a:pt x="2468879" y="3381375"/>
                  </a:lnTo>
                  <a:lnTo>
                    <a:pt x="2514600" y="3369627"/>
                  </a:lnTo>
                  <a:lnTo>
                    <a:pt x="2558097" y="3353752"/>
                  </a:lnTo>
                  <a:lnTo>
                    <a:pt x="2599689" y="3333750"/>
                  </a:lnTo>
                  <a:lnTo>
                    <a:pt x="2638742" y="3309937"/>
                  </a:lnTo>
                  <a:lnTo>
                    <a:pt x="2675254" y="3282632"/>
                  </a:lnTo>
                  <a:lnTo>
                    <a:pt x="2708909" y="3251834"/>
                  </a:lnTo>
                  <a:lnTo>
                    <a:pt x="2739707" y="3218179"/>
                  </a:lnTo>
                  <a:lnTo>
                    <a:pt x="2767012" y="3181667"/>
                  </a:lnTo>
                  <a:lnTo>
                    <a:pt x="2790825" y="3142615"/>
                  </a:lnTo>
                  <a:lnTo>
                    <a:pt x="2810827" y="3101022"/>
                  </a:lnTo>
                  <a:lnTo>
                    <a:pt x="2826702" y="3057525"/>
                  </a:lnTo>
                  <a:lnTo>
                    <a:pt x="2838450" y="3011804"/>
                  </a:lnTo>
                  <a:lnTo>
                    <a:pt x="2845434" y="2964815"/>
                  </a:lnTo>
                  <a:lnTo>
                    <a:pt x="2847975" y="2916237"/>
                  </a:lnTo>
                  <a:lnTo>
                    <a:pt x="2847975" y="474662"/>
                  </a:lnTo>
                  <a:lnTo>
                    <a:pt x="2845434" y="426085"/>
                  </a:lnTo>
                  <a:lnTo>
                    <a:pt x="2838450" y="379094"/>
                  </a:lnTo>
                  <a:lnTo>
                    <a:pt x="2826702" y="333375"/>
                  </a:lnTo>
                  <a:lnTo>
                    <a:pt x="2810827" y="289877"/>
                  </a:lnTo>
                  <a:lnTo>
                    <a:pt x="2790825" y="248285"/>
                  </a:lnTo>
                  <a:lnTo>
                    <a:pt x="2767012" y="209232"/>
                  </a:lnTo>
                  <a:lnTo>
                    <a:pt x="2739707" y="172719"/>
                  </a:lnTo>
                  <a:lnTo>
                    <a:pt x="2708909" y="139064"/>
                  </a:lnTo>
                  <a:lnTo>
                    <a:pt x="2675254" y="108267"/>
                  </a:lnTo>
                  <a:lnTo>
                    <a:pt x="2638742" y="80962"/>
                  </a:lnTo>
                  <a:lnTo>
                    <a:pt x="2599689" y="57150"/>
                  </a:lnTo>
                  <a:lnTo>
                    <a:pt x="2558097" y="37147"/>
                  </a:lnTo>
                  <a:lnTo>
                    <a:pt x="2514600" y="21272"/>
                  </a:lnTo>
                  <a:lnTo>
                    <a:pt x="2468879" y="9525"/>
                  </a:lnTo>
                  <a:lnTo>
                    <a:pt x="2421889" y="2539"/>
                  </a:lnTo>
                  <a:lnTo>
                    <a:pt x="2373312"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033" name="Google Shape;5033;p307"/>
            <p:cNvPicPr preferRelativeResize="0"/>
            <p:nvPr/>
          </p:nvPicPr>
          <p:blipFill rotWithShape="1">
            <a:blip r:embed="rId5">
              <a:alphaModFix/>
            </a:blip>
            <a:srcRect/>
            <a:stretch/>
          </p:blipFill>
          <p:spPr>
            <a:xfrm>
              <a:off x="7549515" y="6167437"/>
              <a:ext cx="3294062" cy="612140"/>
            </a:xfrm>
            <a:prstGeom prst="rect">
              <a:avLst/>
            </a:prstGeom>
            <a:noFill/>
            <a:ln>
              <a:noFill/>
            </a:ln>
          </p:spPr>
        </p:pic>
        <p:sp>
          <p:nvSpPr>
            <p:cNvPr id="5034" name="Google Shape;5034;p307"/>
            <p:cNvSpPr/>
            <p:nvPr/>
          </p:nvSpPr>
          <p:spPr>
            <a:xfrm>
              <a:off x="8069897" y="1894522"/>
              <a:ext cx="2847975" cy="3754120"/>
            </a:xfrm>
            <a:custGeom>
              <a:avLst/>
              <a:gdLst/>
              <a:ahLst/>
              <a:cxnLst/>
              <a:rect l="l" t="t" r="r" b="b"/>
              <a:pathLst>
                <a:path w="2847975" h="3754120" extrusionOk="0">
                  <a:moveTo>
                    <a:pt x="2373312" y="0"/>
                  </a:moveTo>
                  <a:lnTo>
                    <a:pt x="474662" y="0"/>
                  </a:lnTo>
                  <a:lnTo>
                    <a:pt x="426085" y="2539"/>
                  </a:lnTo>
                  <a:lnTo>
                    <a:pt x="379095" y="9525"/>
                  </a:lnTo>
                  <a:lnTo>
                    <a:pt x="333375" y="21272"/>
                  </a:lnTo>
                  <a:lnTo>
                    <a:pt x="289877" y="37147"/>
                  </a:lnTo>
                  <a:lnTo>
                    <a:pt x="248285" y="57150"/>
                  </a:lnTo>
                  <a:lnTo>
                    <a:pt x="209232" y="80962"/>
                  </a:lnTo>
                  <a:lnTo>
                    <a:pt x="172720" y="108267"/>
                  </a:lnTo>
                  <a:lnTo>
                    <a:pt x="139065" y="139064"/>
                  </a:lnTo>
                  <a:lnTo>
                    <a:pt x="108267" y="172719"/>
                  </a:lnTo>
                  <a:lnTo>
                    <a:pt x="80962" y="209232"/>
                  </a:lnTo>
                  <a:lnTo>
                    <a:pt x="57150" y="248285"/>
                  </a:lnTo>
                  <a:lnTo>
                    <a:pt x="37147" y="289877"/>
                  </a:lnTo>
                  <a:lnTo>
                    <a:pt x="21272" y="333375"/>
                  </a:lnTo>
                  <a:lnTo>
                    <a:pt x="9525" y="379094"/>
                  </a:lnTo>
                  <a:lnTo>
                    <a:pt x="2540" y="426085"/>
                  </a:lnTo>
                  <a:lnTo>
                    <a:pt x="0" y="474662"/>
                  </a:lnTo>
                  <a:lnTo>
                    <a:pt x="0" y="3279457"/>
                  </a:lnTo>
                  <a:lnTo>
                    <a:pt x="2540" y="3328034"/>
                  </a:lnTo>
                  <a:lnTo>
                    <a:pt x="9525" y="3375342"/>
                  </a:lnTo>
                  <a:lnTo>
                    <a:pt x="21272" y="3420745"/>
                  </a:lnTo>
                  <a:lnTo>
                    <a:pt x="37147" y="3464242"/>
                  </a:lnTo>
                  <a:lnTo>
                    <a:pt x="57150" y="3505834"/>
                  </a:lnTo>
                  <a:lnTo>
                    <a:pt x="80962" y="3544887"/>
                  </a:lnTo>
                  <a:lnTo>
                    <a:pt x="108267" y="3581400"/>
                  </a:lnTo>
                  <a:lnTo>
                    <a:pt x="139065" y="3615372"/>
                  </a:lnTo>
                  <a:lnTo>
                    <a:pt x="172720" y="3645852"/>
                  </a:lnTo>
                  <a:lnTo>
                    <a:pt x="209232" y="3673157"/>
                  </a:lnTo>
                  <a:lnTo>
                    <a:pt x="248285" y="3696970"/>
                  </a:lnTo>
                  <a:lnTo>
                    <a:pt x="289877" y="3716972"/>
                  </a:lnTo>
                  <a:lnTo>
                    <a:pt x="333375" y="3732847"/>
                  </a:lnTo>
                  <a:lnTo>
                    <a:pt x="379095" y="3744595"/>
                  </a:lnTo>
                  <a:lnTo>
                    <a:pt x="426085" y="3751897"/>
                  </a:lnTo>
                  <a:lnTo>
                    <a:pt x="474662" y="3754120"/>
                  </a:lnTo>
                  <a:lnTo>
                    <a:pt x="2373312" y="3754120"/>
                  </a:lnTo>
                  <a:lnTo>
                    <a:pt x="2421890" y="3751897"/>
                  </a:lnTo>
                  <a:lnTo>
                    <a:pt x="2468880" y="3744595"/>
                  </a:lnTo>
                  <a:lnTo>
                    <a:pt x="2514600" y="3732847"/>
                  </a:lnTo>
                  <a:lnTo>
                    <a:pt x="2558097" y="3716972"/>
                  </a:lnTo>
                  <a:lnTo>
                    <a:pt x="2599690" y="3696970"/>
                  </a:lnTo>
                  <a:lnTo>
                    <a:pt x="2638742" y="3673157"/>
                  </a:lnTo>
                  <a:lnTo>
                    <a:pt x="2675255" y="3645852"/>
                  </a:lnTo>
                  <a:lnTo>
                    <a:pt x="2708910" y="3615372"/>
                  </a:lnTo>
                  <a:lnTo>
                    <a:pt x="2739707" y="3581400"/>
                  </a:lnTo>
                  <a:lnTo>
                    <a:pt x="2767012" y="3544887"/>
                  </a:lnTo>
                  <a:lnTo>
                    <a:pt x="2790825" y="3505834"/>
                  </a:lnTo>
                  <a:lnTo>
                    <a:pt x="2810827" y="3464242"/>
                  </a:lnTo>
                  <a:lnTo>
                    <a:pt x="2826702" y="3420745"/>
                  </a:lnTo>
                  <a:lnTo>
                    <a:pt x="2838450" y="3375342"/>
                  </a:lnTo>
                  <a:lnTo>
                    <a:pt x="2845435" y="3328034"/>
                  </a:lnTo>
                  <a:lnTo>
                    <a:pt x="2847975" y="3279457"/>
                  </a:lnTo>
                  <a:lnTo>
                    <a:pt x="2847975" y="474662"/>
                  </a:lnTo>
                  <a:lnTo>
                    <a:pt x="2845435" y="426085"/>
                  </a:lnTo>
                  <a:lnTo>
                    <a:pt x="2838450" y="379094"/>
                  </a:lnTo>
                  <a:lnTo>
                    <a:pt x="2826702" y="333375"/>
                  </a:lnTo>
                  <a:lnTo>
                    <a:pt x="2810827" y="289877"/>
                  </a:lnTo>
                  <a:lnTo>
                    <a:pt x="2790825" y="248285"/>
                  </a:lnTo>
                  <a:lnTo>
                    <a:pt x="2767012" y="209232"/>
                  </a:lnTo>
                  <a:lnTo>
                    <a:pt x="2739707" y="172719"/>
                  </a:lnTo>
                  <a:lnTo>
                    <a:pt x="2708910" y="139064"/>
                  </a:lnTo>
                  <a:lnTo>
                    <a:pt x="2675255" y="108267"/>
                  </a:lnTo>
                  <a:lnTo>
                    <a:pt x="2638742" y="80962"/>
                  </a:lnTo>
                  <a:lnTo>
                    <a:pt x="2599690" y="57150"/>
                  </a:lnTo>
                  <a:lnTo>
                    <a:pt x="2558097" y="37147"/>
                  </a:lnTo>
                  <a:lnTo>
                    <a:pt x="2514600" y="21272"/>
                  </a:lnTo>
                  <a:lnTo>
                    <a:pt x="2468880" y="9525"/>
                  </a:lnTo>
                  <a:lnTo>
                    <a:pt x="2421890" y="2539"/>
                  </a:lnTo>
                  <a:lnTo>
                    <a:pt x="2373312" y="0"/>
                  </a:lnTo>
                  <a:close/>
                </a:path>
              </a:pathLst>
            </a:custGeom>
            <a:solidFill>
              <a:srgbClr val="FFBA00">
                <a:alpha val="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35" name="Google Shape;5035;p307"/>
            <p:cNvSpPr/>
            <p:nvPr/>
          </p:nvSpPr>
          <p:spPr>
            <a:xfrm>
              <a:off x="8069897" y="1894522"/>
              <a:ext cx="2847975" cy="3754120"/>
            </a:xfrm>
            <a:custGeom>
              <a:avLst/>
              <a:gdLst/>
              <a:ahLst/>
              <a:cxnLst/>
              <a:rect l="l" t="t" r="r" b="b"/>
              <a:pathLst>
                <a:path w="2847975" h="3754120" extrusionOk="0">
                  <a:moveTo>
                    <a:pt x="0" y="474662"/>
                  </a:moveTo>
                  <a:lnTo>
                    <a:pt x="2540" y="426085"/>
                  </a:lnTo>
                  <a:lnTo>
                    <a:pt x="9525" y="379094"/>
                  </a:lnTo>
                  <a:lnTo>
                    <a:pt x="21272" y="333375"/>
                  </a:lnTo>
                  <a:lnTo>
                    <a:pt x="37147" y="289877"/>
                  </a:lnTo>
                  <a:lnTo>
                    <a:pt x="57150" y="248285"/>
                  </a:lnTo>
                  <a:lnTo>
                    <a:pt x="80962" y="209232"/>
                  </a:lnTo>
                  <a:lnTo>
                    <a:pt x="108267" y="172719"/>
                  </a:lnTo>
                  <a:lnTo>
                    <a:pt x="139065" y="139064"/>
                  </a:lnTo>
                  <a:lnTo>
                    <a:pt x="172720" y="108267"/>
                  </a:lnTo>
                  <a:lnTo>
                    <a:pt x="209232" y="80962"/>
                  </a:lnTo>
                  <a:lnTo>
                    <a:pt x="248285" y="57150"/>
                  </a:lnTo>
                  <a:lnTo>
                    <a:pt x="289877" y="37147"/>
                  </a:lnTo>
                  <a:lnTo>
                    <a:pt x="333375" y="21272"/>
                  </a:lnTo>
                  <a:lnTo>
                    <a:pt x="379095" y="9525"/>
                  </a:lnTo>
                  <a:lnTo>
                    <a:pt x="426085" y="2539"/>
                  </a:lnTo>
                  <a:lnTo>
                    <a:pt x="474662" y="0"/>
                  </a:lnTo>
                  <a:lnTo>
                    <a:pt x="2373312" y="0"/>
                  </a:lnTo>
                  <a:lnTo>
                    <a:pt x="2421890" y="2539"/>
                  </a:lnTo>
                  <a:lnTo>
                    <a:pt x="2468880" y="9525"/>
                  </a:lnTo>
                  <a:lnTo>
                    <a:pt x="2514600" y="21272"/>
                  </a:lnTo>
                  <a:lnTo>
                    <a:pt x="2558097" y="37147"/>
                  </a:lnTo>
                  <a:lnTo>
                    <a:pt x="2599690" y="57150"/>
                  </a:lnTo>
                  <a:lnTo>
                    <a:pt x="2638742" y="80962"/>
                  </a:lnTo>
                  <a:lnTo>
                    <a:pt x="2675255" y="108267"/>
                  </a:lnTo>
                  <a:lnTo>
                    <a:pt x="2708910" y="139064"/>
                  </a:lnTo>
                  <a:lnTo>
                    <a:pt x="2739707" y="172719"/>
                  </a:lnTo>
                  <a:lnTo>
                    <a:pt x="2767012" y="209232"/>
                  </a:lnTo>
                  <a:lnTo>
                    <a:pt x="2790825" y="248285"/>
                  </a:lnTo>
                  <a:lnTo>
                    <a:pt x="2810510" y="289877"/>
                  </a:lnTo>
                  <a:lnTo>
                    <a:pt x="2826702" y="333375"/>
                  </a:lnTo>
                  <a:lnTo>
                    <a:pt x="2838450" y="379094"/>
                  </a:lnTo>
                  <a:lnTo>
                    <a:pt x="2845435" y="426085"/>
                  </a:lnTo>
                  <a:lnTo>
                    <a:pt x="2847975" y="474662"/>
                  </a:lnTo>
                  <a:lnTo>
                    <a:pt x="2847975" y="3279457"/>
                  </a:lnTo>
                  <a:lnTo>
                    <a:pt x="2845435" y="3328034"/>
                  </a:lnTo>
                  <a:lnTo>
                    <a:pt x="2838450" y="3375342"/>
                  </a:lnTo>
                  <a:lnTo>
                    <a:pt x="2826702" y="3420745"/>
                  </a:lnTo>
                  <a:lnTo>
                    <a:pt x="2810510" y="3464242"/>
                  </a:lnTo>
                  <a:lnTo>
                    <a:pt x="2790825" y="3505834"/>
                  </a:lnTo>
                  <a:lnTo>
                    <a:pt x="2767012" y="3544887"/>
                  </a:lnTo>
                  <a:lnTo>
                    <a:pt x="2739707" y="3581400"/>
                  </a:lnTo>
                  <a:lnTo>
                    <a:pt x="2708910" y="3615372"/>
                  </a:lnTo>
                  <a:lnTo>
                    <a:pt x="2675255" y="3645852"/>
                  </a:lnTo>
                  <a:lnTo>
                    <a:pt x="2638742" y="3673157"/>
                  </a:lnTo>
                  <a:lnTo>
                    <a:pt x="2599690" y="3696970"/>
                  </a:lnTo>
                  <a:lnTo>
                    <a:pt x="2558097" y="3716972"/>
                  </a:lnTo>
                  <a:lnTo>
                    <a:pt x="2514600" y="3732847"/>
                  </a:lnTo>
                  <a:lnTo>
                    <a:pt x="2468880" y="3744595"/>
                  </a:lnTo>
                  <a:lnTo>
                    <a:pt x="2421890" y="3751897"/>
                  </a:lnTo>
                  <a:lnTo>
                    <a:pt x="2373312" y="3754120"/>
                  </a:lnTo>
                  <a:lnTo>
                    <a:pt x="474662" y="3754120"/>
                  </a:lnTo>
                  <a:lnTo>
                    <a:pt x="426085" y="3751897"/>
                  </a:lnTo>
                  <a:lnTo>
                    <a:pt x="379095" y="3744595"/>
                  </a:lnTo>
                  <a:lnTo>
                    <a:pt x="333375" y="3732847"/>
                  </a:lnTo>
                  <a:lnTo>
                    <a:pt x="289877" y="3716972"/>
                  </a:lnTo>
                  <a:lnTo>
                    <a:pt x="248285" y="3696970"/>
                  </a:lnTo>
                  <a:lnTo>
                    <a:pt x="209232" y="3673157"/>
                  </a:lnTo>
                  <a:lnTo>
                    <a:pt x="172720" y="3645852"/>
                  </a:lnTo>
                  <a:lnTo>
                    <a:pt x="139065" y="3615372"/>
                  </a:lnTo>
                  <a:lnTo>
                    <a:pt x="108267" y="3581400"/>
                  </a:lnTo>
                  <a:lnTo>
                    <a:pt x="80962" y="3544887"/>
                  </a:lnTo>
                  <a:lnTo>
                    <a:pt x="57150" y="3505834"/>
                  </a:lnTo>
                  <a:lnTo>
                    <a:pt x="37147" y="3464242"/>
                  </a:lnTo>
                  <a:lnTo>
                    <a:pt x="21272" y="3420745"/>
                  </a:lnTo>
                  <a:lnTo>
                    <a:pt x="9525" y="3375342"/>
                  </a:lnTo>
                  <a:lnTo>
                    <a:pt x="2540" y="3328034"/>
                  </a:lnTo>
                  <a:lnTo>
                    <a:pt x="0" y="3279457"/>
                  </a:lnTo>
                  <a:lnTo>
                    <a:pt x="0" y="474662"/>
                  </a:lnTo>
                </a:path>
              </a:pathLst>
            </a:custGeom>
            <a:noFill/>
            <a:ln w="31750" cap="flat" cmpd="sng">
              <a:solidFill>
                <a:srgbClr val="FFBA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036" name="Google Shape;5036;p307"/>
          <p:cNvSpPr txBox="1">
            <a:spLocks noGrp="1"/>
          </p:cNvSpPr>
          <p:nvPr>
            <p:ph type="title"/>
          </p:nvPr>
        </p:nvSpPr>
        <p:spPr>
          <a:xfrm>
            <a:off x="803592" y="695325"/>
            <a:ext cx="10825480" cy="741680"/>
          </a:xfrm>
          <a:prstGeom prst="rect">
            <a:avLst/>
          </a:prstGeom>
          <a:noFill/>
          <a:ln>
            <a:noFill/>
          </a:ln>
        </p:spPr>
        <p:txBody>
          <a:bodyPr spcFirstLastPara="1" wrap="square" lIns="0" tIns="36825" rIns="0" bIns="0" anchor="t" anchorCtr="0">
            <a:spAutoFit/>
          </a:bodyPr>
          <a:lstStyle/>
          <a:p>
            <a:pPr marL="2649220" marR="5080" lvl="0" indent="-2637155" algn="l" rtl="0">
              <a:lnSpc>
                <a:spcPct val="115000"/>
              </a:lnSpc>
              <a:spcBef>
                <a:spcPts val="0"/>
              </a:spcBef>
              <a:spcAft>
                <a:spcPts val="0"/>
              </a:spcAft>
              <a:buNone/>
            </a:pPr>
            <a:r>
              <a:rPr lang="en-US">
                <a:solidFill>
                  <a:srgbClr val="FFBA00"/>
                </a:solidFill>
              </a:rPr>
              <a:t>CSP	Εκπαίδευση </a:t>
            </a:r>
            <a:r>
              <a:rPr lang="en-US"/>
              <a:t>XML (Extensible Markup Language - δομημένη μορφή ανταλλαγής  δεδομένωνn) Λογιστική: Πότε-Πού-Πώς</a:t>
            </a:r>
            <a:endParaRPr/>
          </a:p>
        </p:txBody>
      </p:sp>
      <p:sp>
        <p:nvSpPr>
          <p:cNvPr id="5037" name="Google Shape;5037;p307"/>
          <p:cNvSpPr txBox="1"/>
          <p:nvPr/>
        </p:nvSpPr>
        <p:spPr>
          <a:xfrm>
            <a:off x="9501187" y="2455862"/>
            <a:ext cx="409575" cy="26924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600">
                <a:solidFill>
                  <a:srgbClr val="D8791A"/>
                </a:solidFill>
                <a:latin typeface="Calibri"/>
                <a:ea typeface="Calibri"/>
                <a:cs typeface="Calibri"/>
                <a:sym typeface="Calibri"/>
              </a:rPr>
              <a:t>ΠΩΣ</a:t>
            </a:r>
            <a:endParaRPr sz="1600">
              <a:solidFill>
                <a:schemeClr val="dk1"/>
              </a:solidFill>
              <a:latin typeface="Calibri"/>
              <a:ea typeface="Calibri"/>
              <a:cs typeface="Calibri"/>
              <a:sym typeface="Calibri"/>
            </a:endParaRPr>
          </a:p>
        </p:txBody>
      </p:sp>
      <p:sp>
        <p:nvSpPr>
          <p:cNvPr id="5038" name="Google Shape;5038;p307"/>
          <p:cNvSpPr txBox="1"/>
          <p:nvPr/>
        </p:nvSpPr>
        <p:spPr>
          <a:xfrm>
            <a:off x="8406447" y="3087052"/>
            <a:ext cx="2093595" cy="845185"/>
          </a:xfrm>
          <a:prstGeom prst="rect">
            <a:avLst/>
          </a:prstGeom>
          <a:noFill/>
          <a:ln>
            <a:noFill/>
          </a:ln>
        </p:spPr>
        <p:txBody>
          <a:bodyPr spcFirstLastPara="1" wrap="square" lIns="0" tIns="12700" rIns="0" bIns="0" anchor="t" anchorCtr="0">
            <a:spAutoFit/>
          </a:bodyPr>
          <a:lstStyle/>
          <a:p>
            <a:pPr marL="12700" marR="5080" lvl="0" indent="0" algn="ctr" rtl="0">
              <a:lnSpc>
                <a:spcPct val="100000"/>
              </a:lnSpc>
              <a:spcBef>
                <a:spcPts val="0"/>
              </a:spcBef>
              <a:spcAft>
                <a:spcPts val="0"/>
              </a:spcAft>
              <a:buNone/>
            </a:pPr>
            <a:r>
              <a:rPr lang="en-US" sz="900">
                <a:solidFill>
                  <a:schemeClr val="dk1"/>
                </a:solidFill>
                <a:latin typeface="Calibri"/>
                <a:ea typeface="Calibri"/>
                <a:cs typeface="Calibri"/>
                <a:sym typeface="Calibri"/>
              </a:rPr>
              <a:t>Μια ενότητα βασισμένη σε </a:t>
            </a:r>
            <a:r>
              <a:rPr lang="en-US" sz="900" b="1">
                <a:solidFill>
                  <a:schemeClr val="dk1"/>
                </a:solidFill>
                <a:latin typeface="Calibri"/>
                <a:ea typeface="Calibri"/>
                <a:cs typeface="Calibri"/>
                <a:sym typeface="Calibri"/>
              </a:rPr>
              <a:t>σύγχρονα  μαθήματα </a:t>
            </a:r>
            <a:r>
              <a:rPr lang="en-US" sz="900">
                <a:solidFill>
                  <a:schemeClr val="dk1"/>
                </a:solidFill>
                <a:latin typeface="Calibri"/>
                <a:ea typeface="Calibri"/>
                <a:cs typeface="Calibri"/>
                <a:sym typeface="Calibri"/>
              </a:rPr>
              <a:t>όπου κάθε εκπαιδευτής θα  εξηγεί συγκεκριμένα θέματα και στο  τέλος του σεμιναρίου θα προτείνονται  διάφορες δραστηριότητες ως δύο  δοκιμές αξιολόγησης.</a:t>
            </a:r>
            <a:endParaRPr sz="900">
              <a:solidFill>
                <a:schemeClr val="dk1"/>
              </a:solidFill>
              <a:latin typeface="Calibri"/>
              <a:ea typeface="Calibri"/>
              <a:cs typeface="Calibri"/>
              <a:sym typeface="Calibri"/>
            </a:endParaRPr>
          </a:p>
        </p:txBody>
      </p:sp>
      <p:sp>
        <p:nvSpPr>
          <p:cNvPr id="5039" name="Google Shape;5039;p307"/>
          <p:cNvSpPr txBox="1"/>
          <p:nvPr/>
        </p:nvSpPr>
        <p:spPr>
          <a:xfrm>
            <a:off x="11240134" y="5517197"/>
            <a:ext cx="75565" cy="1320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700">
                <a:solidFill>
                  <a:schemeClr val="dk1"/>
                </a:solidFill>
                <a:latin typeface="Calibri"/>
                <a:ea typeface="Calibri"/>
                <a:cs typeface="Calibri"/>
                <a:sym typeface="Calibri"/>
              </a:rPr>
              <a:t>5</a:t>
            </a:r>
            <a:endParaRPr sz="700">
              <a:solidFill>
                <a:schemeClr val="dk1"/>
              </a:solidFill>
              <a:latin typeface="Calibri"/>
              <a:ea typeface="Calibri"/>
              <a:cs typeface="Calibri"/>
              <a:sym typeface="Calibri"/>
            </a:endParaRPr>
          </a:p>
        </p:txBody>
      </p:sp>
      <p:sp>
        <p:nvSpPr>
          <p:cNvPr id="5040" name="Google Shape;5040;p307"/>
          <p:cNvSpPr txBox="1"/>
          <p:nvPr/>
        </p:nvSpPr>
        <p:spPr>
          <a:xfrm>
            <a:off x="78739" y="5656262"/>
            <a:ext cx="2580640" cy="1320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700">
                <a:solidFill>
                  <a:schemeClr val="dk1"/>
                </a:solidFill>
                <a:latin typeface="Calibri"/>
                <a:ea typeface="Calibri"/>
                <a:cs typeface="Calibri"/>
                <a:sym typeface="Calibri"/>
              </a:rPr>
              <a:t>CSP003_S_E: CRISTINA ALCARAZ, ΠΑΡΟΥΣΊΑΣΗ ΤΟΥ ΣΕΜΙΝΑΡΊΟΥ</a:t>
            </a:r>
            <a:endParaRPr sz="700">
              <a:solidFill>
                <a:schemeClr val="dk1"/>
              </a:solidFill>
              <a:latin typeface="Calibri"/>
              <a:ea typeface="Calibri"/>
              <a:cs typeface="Calibri"/>
              <a:sym typeface="Calibri"/>
            </a:endParaRPr>
          </a:p>
        </p:txBody>
      </p:sp>
      <p:grpSp>
        <p:nvGrpSpPr>
          <p:cNvPr id="5041" name="Google Shape;5041;p307"/>
          <p:cNvGrpSpPr/>
          <p:nvPr/>
        </p:nvGrpSpPr>
        <p:grpSpPr>
          <a:xfrm>
            <a:off x="1318260" y="2069782"/>
            <a:ext cx="2847975" cy="3754120"/>
            <a:chOff x="1318260" y="2069782"/>
            <a:chExt cx="2847975" cy="3754120"/>
          </a:xfrm>
        </p:grpSpPr>
        <p:sp>
          <p:nvSpPr>
            <p:cNvPr id="5042" name="Google Shape;5042;p307"/>
            <p:cNvSpPr/>
            <p:nvPr/>
          </p:nvSpPr>
          <p:spPr>
            <a:xfrm>
              <a:off x="1318260" y="2069782"/>
              <a:ext cx="2847975" cy="3754120"/>
            </a:xfrm>
            <a:custGeom>
              <a:avLst/>
              <a:gdLst/>
              <a:ahLst/>
              <a:cxnLst/>
              <a:rect l="l" t="t" r="r" b="b"/>
              <a:pathLst>
                <a:path w="2847975" h="3754120" extrusionOk="0">
                  <a:moveTo>
                    <a:pt x="2373312" y="0"/>
                  </a:moveTo>
                  <a:lnTo>
                    <a:pt x="474662" y="0"/>
                  </a:lnTo>
                  <a:lnTo>
                    <a:pt x="426084" y="2539"/>
                  </a:lnTo>
                  <a:lnTo>
                    <a:pt x="379095" y="9525"/>
                  </a:lnTo>
                  <a:lnTo>
                    <a:pt x="333375" y="21272"/>
                  </a:lnTo>
                  <a:lnTo>
                    <a:pt x="289877" y="37147"/>
                  </a:lnTo>
                  <a:lnTo>
                    <a:pt x="248284" y="57150"/>
                  </a:lnTo>
                  <a:lnTo>
                    <a:pt x="209232" y="80962"/>
                  </a:lnTo>
                  <a:lnTo>
                    <a:pt x="172720" y="108267"/>
                  </a:lnTo>
                  <a:lnTo>
                    <a:pt x="139065" y="139064"/>
                  </a:lnTo>
                  <a:lnTo>
                    <a:pt x="108267" y="172719"/>
                  </a:lnTo>
                  <a:lnTo>
                    <a:pt x="80962" y="209232"/>
                  </a:lnTo>
                  <a:lnTo>
                    <a:pt x="57150" y="248284"/>
                  </a:lnTo>
                  <a:lnTo>
                    <a:pt x="37147" y="289877"/>
                  </a:lnTo>
                  <a:lnTo>
                    <a:pt x="21272" y="333375"/>
                  </a:lnTo>
                  <a:lnTo>
                    <a:pt x="9525" y="379094"/>
                  </a:lnTo>
                  <a:lnTo>
                    <a:pt x="2540" y="426084"/>
                  </a:lnTo>
                  <a:lnTo>
                    <a:pt x="0" y="474662"/>
                  </a:lnTo>
                  <a:lnTo>
                    <a:pt x="0" y="3279457"/>
                  </a:lnTo>
                  <a:lnTo>
                    <a:pt x="2540" y="3328034"/>
                  </a:lnTo>
                  <a:lnTo>
                    <a:pt x="9525" y="3375342"/>
                  </a:lnTo>
                  <a:lnTo>
                    <a:pt x="21272" y="3420744"/>
                  </a:lnTo>
                  <a:lnTo>
                    <a:pt x="37147" y="3464242"/>
                  </a:lnTo>
                  <a:lnTo>
                    <a:pt x="57150" y="3505834"/>
                  </a:lnTo>
                  <a:lnTo>
                    <a:pt x="80962" y="3544887"/>
                  </a:lnTo>
                  <a:lnTo>
                    <a:pt x="108267" y="3581400"/>
                  </a:lnTo>
                  <a:lnTo>
                    <a:pt x="139065" y="3615372"/>
                  </a:lnTo>
                  <a:lnTo>
                    <a:pt x="172720" y="3645852"/>
                  </a:lnTo>
                  <a:lnTo>
                    <a:pt x="209232" y="3673157"/>
                  </a:lnTo>
                  <a:lnTo>
                    <a:pt x="248284" y="3696969"/>
                  </a:lnTo>
                  <a:lnTo>
                    <a:pt x="289877" y="3716972"/>
                  </a:lnTo>
                  <a:lnTo>
                    <a:pt x="333375" y="3732847"/>
                  </a:lnTo>
                  <a:lnTo>
                    <a:pt x="379095" y="3744594"/>
                  </a:lnTo>
                  <a:lnTo>
                    <a:pt x="426084" y="3751897"/>
                  </a:lnTo>
                  <a:lnTo>
                    <a:pt x="474662" y="3754119"/>
                  </a:lnTo>
                  <a:lnTo>
                    <a:pt x="2373312" y="3754119"/>
                  </a:lnTo>
                  <a:lnTo>
                    <a:pt x="2421890" y="3751897"/>
                  </a:lnTo>
                  <a:lnTo>
                    <a:pt x="2468879" y="3744594"/>
                  </a:lnTo>
                  <a:lnTo>
                    <a:pt x="2514600" y="3732847"/>
                  </a:lnTo>
                  <a:lnTo>
                    <a:pt x="2558097" y="3716972"/>
                  </a:lnTo>
                  <a:lnTo>
                    <a:pt x="2599690" y="3696969"/>
                  </a:lnTo>
                  <a:lnTo>
                    <a:pt x="2638742" y="3673157"/>
                  </a:lnTo>
                  <a:lnTo>
                    <a:pt x="2675254" y="3645852"/>
                  </a:lnTo>
                  <a:lnTo>
                    <a:pt x="2708910" y="3615372"/>
                  </a:lnTo>
                  <a:lnTo>
                    <a:pt x="2739707" y="3581400"/>
                  </a:lnTo>
                  <a:lnTo>
                    <a:pt x="2767012" y="3544887"/>
                  </a:lnTo>
                  <a:lnTo>
                    <a:pt x="2790825" y="3505834"/>
                  </a:lnTo>
                  <a:lnTo>
                    <a:pt x="2810827" y="3464242"/>
                  </a:lnTo>
                  <a:lnTo>
                    <a:pt x="2826702" y="3420744"/>
                  </a:lnTo>
                  <a:lnTo>
                    <a:pt x="2838450" y="3375342"/>
                  </a:lnTo>
                  <a:lnTo>
                    <a:pt x="2845435" y="3328034"/>
                  </a:lnTo>
                  <a:lnTo>
                    <a:pt x="2847975" y="3279457"/>
                  </a:lnTo>
                  <a:lnTo>
                    <a:pt x="2847975" y="474662"/>
                  </a:lnTo>
                  <a:lnTo>
                    <a:pt x="2845435" y="426084"/>
                  </a:lnTo>
                  <a:lnTo>
                    <a:pt x="2838450" y="379094"/>
                  </a:lnTo>
                  <a:lnTo>
                    <a:pt x="2826702" y="333375"/>
                  </a:lnTo>
                  <a:lnTo>
                    <a:pt x="2810827" y="289877"/>
                  </a:lnTo>
                  <a:lnTo>
                    <a:pt x="2790825" y="248284"/>
                  </a:lnTo>
                  <a:lnTo>
                    <a:pt x="2767012" y="209232"/>
                  </a:lnTo>
                  <a:lnTo>
                    <a:pt x="2739707" y="172719"/>
                  </a:lnTo>
                  <a:lnTo>
                    <a:pt x="2708910" y="139064"/>
                  </a:lnTo>
                  <a:lnTo>
                    <a:pt x="2675254" y="108267"/>
                  </a:lnTo>
                  <a:lnTo>
                    <a:pt x="2638742" y="80962"/>
                  </a:lnTo>
                  <a:lnTo>
                    <a:pt x="2599690" y="57150"/>
                  </a:lnTo>
                  <a:lnTo>
                    <a:pt x="2558097" y="37147"/>
                  </a:lnTo>
                  <a:lnTo>
                    <a:pt x="2514600" y="21272"/>
                  </a:lnTo>
                  <a:lnTo>
                    <a:pt x="2468879" y="9525"/>
                  </a:lnTo>
                  <a:lnTo>
                    <a:pt x="2421890" y="2539"/>
                  </a:lnTo>
                  <a:lnTo>
                    <a:pt x="2373312" y="0"/>
                  </a:lnTo>
                  <a:close/>
                </a:path>
              </a:pathLst>
            </a:custGeom>
            <a:solidFill>
              <a:srgbClr val="FFBA00">
                <a:alpha val="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43" name="Google Shape;5043;p307"/>
            <p:cNvSpPr/>
            <p:nvPr/>
          </p:nvSpPr>
          <p:spPr>
            <a:xfrm>
              <a:off x="1318260" y="2069782"/>
              <a:ext cx="2847975" cy="3754120"/>
            </a:xfrm>
            <a:custGeom>
              <a:avLst/>
              <a:gdLst/>
              <a:ahLst/>
              <a:cxnLst/>
              <a:rect l="l" t="t" r="r" b="b"/>
              <a:pathLst>
                <a:path w="2847975" h="3754120" extrusionOk="0">
                  <a:moveTo>
                    <a:pt x="0" y="474662"/>
                  </a:moveTo>
                  <a:lnTo>
                    <a:pt x="2540" y="426084"/>
                  </a:lnTo>
                  <a:lnTo>
                    <a:pt x="9525" y="379094"/>
                  </a:lnTo>
                  <a:lnTo>
                    <a:pt x="21272" y="333375"/>
                  </a:lnTo>
                  <a:lnTo>
                    <a:pt x="37147" y="289877"/>
                  </a:lnTo>
                  <a:lnTo>
                    <a:pt x="57150" y="248284"/>
                  </a:lnTo>
                  <a:lnTo>
                    <a:pt x="80962" y="209232"/>
                  </a:lnTo>
                  <a:lnTo>
                    <a:pt x="108267" y="172719"/>
                  </a:lnTo>
                  <a:lnTo>
                    <a:pt x="139065" y="139064"/>
                  </a:lnTo>
                  <a:lnTo>
                    <a:pt x="172720" y="108267"/>
                  </a:lnTo>
                  <a:lnTo>
                    <a:pt x="209232" y="80962"/>
                  </a:lnTo>
                  <a:lnTo>
                    <a:pt x="248284" y="57150"/>
                  </a:lnTo>
                  <a:lnTo>
                    <a:pt x="289877" y="37147"/>
                  </a:lnTo>
                  <a:lnTo>
                    <a:pt x="333375" y="21272"/>
                  </a:lnTo>
                  <a:lnTo>
                    <a:pt x="379095" y="9525"/>
                  </a:lnTo>
                  <a:lnTo>
                    <a:pt x="426084" y="2539"/>
                  </a:lnTo>
                  <a:lnTo>
                    <a:pt x="474662" y="0"/>
                  </a:lnTo>
                  <a:lnTo>
                    <a:pt x="2373312" y="0"/>
                  </a:lnTo>
                  <a:lnTo>
                    <a:pt x="2421890" y="2539"/>
                  </a:lnTo>
                  <a:lnTo>
                    <a:pt x="2468879" y="9525"/>
                  </a:lnTo>
                  <a:lnTo>
                    <a:pt x="2514600" y="21272"/>
                  </a:lnTo>
                  <a:lnTo>
                    <a:pt x="2558097" y="37147"/>
                  </a:lnTo>
                  <a:lnTo>
                    <a:pt x="2599690" y="57150"/>
                  </a:lnTo>
                  <a:lnTo>
                    <a:pt x="2638742" y="80962"/>
                  </a:lnTo>
                  <a:lnTo>
                    <a:pt x="2675254" y="108267"/>
                  </a:lnTo>
                  <a:lnTo>
                    <a:pt x="2708910" y="139064"/>
                  </a:lnTo>
                  <a:lnTo>
                    <a:pt x="2739707" y="172719"/>
                  </a:lnTo>
                  <a:lnTo>
                    <a:pt x="2767012" y="209232"/>
                  </a:lnTo>
                  <a:lnTo>
                    <a:pt x="2790825" y="248284"/>
                  </a:lnTo>
                  <a:lnTo>
                    <a:pt x="2810827" y="289877"/>
                  </a:lnTo>
                  <a:lnTo>
                    <a:pt x="2826702" y="333375"/>
                  </a:lnTo>
                  <a:lnTo>
                    <a:pt x="2838450" y="379094"/>
                  </a:lnTo>
                  <a:lnTo>
                    <a:pt x="2845435" y="426084"/>
                  </a:lnTo>
                  <a:lnTo>
                    <a:pt x="2847975" y="474662"/>
                  </a:lnTo>
                  <a:lnTo>
                    <a:pt x="2847975" y="3279457"/>
                  </a:lnTo>
                  <a:lnTo>
                    <a:pt x="2845435" y="3328034"/>
                  </a:lnTo>
                  <a:lnTo>
                    <a:pt x="2838450" y="3375342"/>
                  </a:lnTo>
                  <a:lnTo>
                    <a:pt x="2826702" y="3420744"/>
                  </a:lnTo>
                  <a:lnTo>
                    <a:pt x="2810827" y="3464242"/>
                  </a:lnTo>
                  <a:lnTo>
                    <a:pt x="2790825" y="3505834"/>
                  </a:lnTo>
                  <a:lnTo>
                    <a:pt x="2767012" y="3544887"/>
                  </a:lnTo>
                  <a:lnTo>
                    <a:pt x="2739707" y="3581400"/>
                  </a:lnTo>
                  <a:lnTo>
                    <a:pt x="2708910" y="3615372"/>
                  </a:lnTo>
                  <a:lnTo>
                    <a:pt x="2675254" y="3645852"/>
                  </a:lnTo>
                  <a:lnTo>
                    <a:pt x="2638742" y="3673157"/>
                  </a:lnTo>
                  <a:lnTo>
                    <a:pt x="2599690" y="3696969"/>
                  </a:lnTo>
                  <a:lnTo>
                    <a:pt x="2558097" y="3716972"/>
                  </a:lnTo>
                  <a:lnTo>
                    <a:pt x="2514600" y="3732847"/>
                  </a:lnTo>
                  <a:lnTo>
                    <a:pt x="2468879" y="3744594"/>
                  </a:lnTo>
                  <a:lnTo>
                    <a:pt x="2421890" y="3751897"/>
                  </a:lnTo>
                  <a:lnTo>
                    <a:pt x="2373312" y="3754119"/>
                  </a:lnTo>
                  <a:lnTo>
                    <a:pt x="474662" y="3754119"/>
                  </a:lnTo>
                  <a:lnTo>
                    <a:pt x="426084" y="3751897"/>
                  </a:lnTo>
                  <a:lnTo>
                    <a:pt x="379095" y="3744594"/>
                  </a:lnTo>
                  <a:lnTo>
                    <a:pt x="333375" y="3732847"/>
                  </a:lnTo>
                  <a:lnTo>
                    <a:pt x="289877" y="3716972"/>
                  </a:lnTo>
                  <a:lnTo>
                    <a:pt x="248284" y="3696969"/>
                  </a:lnTo>
                  <a:lnTo>
                    <a:pt x="209232" y="3673157"/>
                  </a:lnTo>
                  <a:lnTo>
                    <a:pt x="172720" y="3645852"/>
                  </a:lnTo>
                  <a:lnTo>
                    <a:pt x="139065" y="3615372"/>
                  </a:lnTo>
                  <a:lnTo>
                    <a:pt x="108267" y="3581400"/>
                  </a:lnTo>
                  <a:lnTo>
                    <a:pt x="80962" y="3544887"/>
                  </a:lnTo>
                  <a:lnTo>
                    <a:pt x="57150" y="3505834"/>
                  </a:lnTo>
                  <a:lnTo>
                    <a:pt x="37147" y="3464242"/>
                  </a:lnTo>
                  <a:lnTo>
                    <a:pt x="21272" y="3420744"/>
                  </a:lnTo>
                  <a:lnTo>
                    <a:pt x="9525" y="3375342"/>
                  </a:lnTo>
                  <a:lnTo>
                    <a:pt x="2540" y="3328034"/>
                  </a:lnTo>
                  <a:lnTo>
                    <a:pt x="0" y="3279457"/>
                  </a:lnTo>
                  <a:lnTo>
                    <a:pt x="0" y="474662"/>
                  </a:lnTo>
                </a:path>
              </a:pathLst>
            </a:custGeom>
            <a:noFill/>
            <a:ln w="31750" cap="flat" cmpd="sng">
              <a:solidFill>
                <a:srgbClr val="FFBA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044" name="Google Shape;5044;p307"/>
          <p:cNvSpPr txBox="1"/>
          <p:nvPr/>
        </p:nvSpPr>
        <p:spPr>
          <a:xfrm>
            <a:off x="2482214" y="2543492"/>
            <a:ext cx="523875" cy="26924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600">
                <a:solidFill>
                  <a:srgbClr val="D8791A"/>
                </a:solidFill>
                <a:latin typeface="Calibri"/>
                <a:ea typeface="Calibri"/>
                <a:cs typeface="Calibri"/>
                <a:sym typeface="Calibri"/>
              </a:rPr>
              <a:t>ΠΟΤΕ</a:t>
            </a:r>
            <a:endParaRPr sz="1600">
              <a:solidFill>
                <a:schemeClr val="dk1"/>
              </a:solidFill>
              <a:latin typeface="Calibri"/>
              <a:ea typeface="Calibri"/>
              <a:cs typeface="Calibri"/>
              <a:sym typeface="Calibri"/>
            </a:endParaRPr>
          </a:p>
        </p:txBody>
      </p:sp>
      <p:sp>
        <p:nvSpPr>
          <p:cNvPr id="5045" name="Google Shape;5045;p307"/>
          <p:cNvSpPr txBox="1"/>
          <p:nvPr/>
        </p:nvSpPr>
        <p:spPr>
          <a:xfrm>
            <a:off x="1741487" y="3023234"/>
            <a:ext cx="2001520" cy="572135"/>
          </a:xfrm>
          <a:prstGeom prst="rect">
            <a:avLst/>
          </a:prstGeom>
          <a:noFill/>
          <a:ln>
            <a:noFill/>
          </a:ln>
        </p:spPr>
        <p:txBody>
          <a:bodyPr spcFirstLastPara="1" wrap="square" lIns="0" tIns="12700" rIns="0" bIns="0" anchor="t" anchorCtr="0">
            <a:spAutoFit/>
          </a:bodyPr>
          <a:lstStyle/>
          <a:p>
            <a:pPr marL="12700" marR="5080" lvl="0" indent="0" algn="ctr" rtl="0">
              <a:lnSpc>
                <a:spcPct val="100000"/>
              </a:lnSpc>
              <a:spcBef>
                <a:spcPts val="0"/>
              </a:spcBef>
              <a:spcAft>
                <a:spcPts val="0"/>
              </a:spcAft>
              <a:buNone/>
            </a:pPr>
            <a:r>
              <a:rPr lang="en-US" sz="900">
                <a:solidFill>
                  <a:schemeClr val="dk1"/>
                </a:solidFill>
                <a:latin typeface="Calibri"/>
                <a:ea typeface="Calibri"/>
                <a:cs typeface="Calibri"/>
                <a:sym typeface="Calibri"/>
              </a:rPr>
              <a:t>Καθώς η ενότητα διεξάγεται αρκετές  φορές, συνιστάται να ελέγχετε την  πλατφόρμα CyberSecPro DCM για  ενημερωμένες πληροφορίες.</a:t>
            </a:r>
            <a:endParaRPr sz="900">
              <a:solidFill>
                <a:schemeClr val="dk1"/>
              </a:solidFill>
              <a:latin typeface="Calibri"/>
              <a:ea typeface="Calibri"/>
              <a:cs typeface="Calibri"/>
              <a:sym typeface="Calibri"/>
            </a:endParaRPr>
          </a:p>
        </p:txBody>
      </p:sp>
      <p:sp>
        <p:nvSpPr>
          <p:cNvPr id="5046" name="Google Shape;5046;p307"/>
          <p:cNvSpPr txBox="1"/>
          <p:nvPr/>
        </p:nvSpPr>
        <p:spPr>
          <a:xfrm>
            <a:off x="2407126" y="3946842"/>
            <a:ext cx="857885" cy="1625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900" b="1">
                <a:solidFill>
                  <a:schemeClr val="dk1"/>
                </a:solidFill>
                <a:latin typeface="Calibri"/>
                <a:ea typeface="Calibri"/>
                <a:cs typeface="Calibri"/>
                <a:sym typeface="Calibri"/>
              </a:rPr>
              <a:t>2 ώρες συνολικά</a:t>
            </a:r>
            <a:endParaRPr sz="900">
              <a:solidFill>
                <a:schemeClr val="dk1"/>
              </a:solidFill>
              <a:latin typeface="Calibri"/>
              <a:ea typeface="Calibri"/>
              <a:cs typeface="Calibri"/>
              <a:sym typeface="Calibri"/>
            </a:endParaRPr>
          </a:p>
        </p:txBody>
      </p:sp>
      <p:grpSp>
        <p:nvGrpSpPr>
          <p:cNvPr id="5047" name="Google Shape;5047;p307"/>
          <p:cNvGrpSpPr/>
          <p:nvPr/>
        </p:nvGrpSpPr>
        <p:grpSpPr>
          <a:xfrm>
            <a:off x="4641850" y="2069782"/>
            <a:ext cx="2847975" cy="3754120"/>
            <a:chOff x="4641850" y="2069782"/>
            <a:chExt cx="2847975" cy="3754120"/>
          </a:xfrm>
        </p:grpSpPr>
        <p:sp>
          <p:nvSpPr>
            <p:cNvPr id="5048" name="Google Shape;5048;p307"/>
            <p:cNvSpPr/>
            <p:nvPr/>
          </p:nvSpPr>
          <p:spPr>
            <a:xfrm>
              <a:off x="4641850" y="2069782"/>
              <a:ext cx="2847975" cy="3754120"/>
            </a:xfrm>
            <a:custGeom>
              <a:avLst/>
              <a:gdLst/>
              <a:ahLst/>
              <a:cxnLst/>
              <a:rect l="l" t="t" r="r" b="b"/>
              <a:pathLst>
                <a:path w="2847975" h="3754120" extrusionOk="0">
                  <a:moveTo>
                    <a:pt x="2373312" y="0"/>
                  </a:moveTo>
                  <a:lnTo>
                    <a:pt x="474662" y="0"/>
                  </a:lnTo>
                  <a:lnTo>
                    <a:pt x="426085" y="2539"/>
                  </a:lnTo>
                  <a:lnTo>
                    <a:pt x="379095" y="9525"/>
                  </a:lnTo>
                  <a:lnTo>
                    <a:pt x="333375" y="21272"/>
                  </a:lnTo>
                  <a:lnTo>
                    <a:pt x="289877" y="37147"/>
                  </a:lnTo>
                  <a:lnTo>
                    <a:pt x="248285" y="57150"/>
                  </a:lnTo>
                  <a:lnTo>
                    <a:pt x="209232" y="80962"/>
                  </a:lnTo>
                  <a:lnTo>
                    <a:pt x="172720" y="108267"/>
                  </a:lnTo>
                  <a:lnTo>
                    <a:pt x="139064" y="139064"/>
                  </a:lnTo>
                  <a:lnTo>
                    <a:pt x="108267" y="172719"/>
                  </a:lnTo>
                  <a:lnTo>
                    <a:pt x="80962" y="209232"/>
                  </a:lnTo>
                  <a:lnTo>
                    <a:pt x="57150" y="248284"/>
                  </a:lnTo>
                  <a:lnTo>
                    <a:pt x="37147" y="289877"/>
                  </a:lnTo>
                  <a:lnTo>
                    <a:pt x="21272" y="333375"/>
                  </a:lnTo>
                  <a:lnTo>
                    <a:pt x="9525" y="379094"/>
                  </a:lnTo>
                  <a:lnTo>
                    <a:pt x="2539" y="426084"/>
                  </a:lnTo>
                  <a:lnTo>
                    <a:pt x="0" y="474662"/>
                  </a:lnTo>
                  <a:lnTo>
                    <a:pt x="0" y="3279457"/>
                  </a:lnTo>
                  <a:lnTo>
                    <a:pt x="2539" y="3328034"/>
                  </a:lnTo>
                  <a:lnTo>
                    <a:pt x="9525" y="3375342"/>
                  </a:lnTo>
                  <a:lnTo>
                    <a:pt x="21272" y="3420744"/>
                  </a:lnTo>
                  <a:lnTo>
                    <a:pt x="37147" y="3464242"/>
                  </a:lnTo>
                  <a:lnTo>
                    <a:pt x="57150" y="3505834"/>
                  </a:lnTo>
                  <a:lnTo>
                    <a:pt x="80962" y="3544887"/>
                  </a:lnTo>
                  <a:lnTo>
                    <a:pt x="108267" y="3581400"/>
                  </a:lnTo>
                  <a:lnTo>
                    <a:pt x="139064" y="3615372"/>
                  </a:lnTo>
                  <a:lnTo>
                    <a:pt x="172720" y="3645852"/>
                  </a:lnTo>
                  <a:lnTo>
                    <a:pt x="209232" y="3673157"/>
                  </a:lnTo>
                  <a:lnTo>
                    <a:pt x="248285" y="3696969"/>
                  </a:lnTo>
                  <a:lnTo>
                    <a:pt x="289877" y="3716972"/>
                  </a:lnTo>
                  <a:lnTo>
                    <a:pt x="333375" y="3732847"/>
                  </a:lnTo>
                  <a:lnTo>
                    <a:pt x="379095" y="3744594"/>
                  </a:lnTo>
                  <a:lnTo>
                    <a:pt x="426085" y="3751897"/>
                  </a:lnTo>
                  <a:lnTo>
                    <a:pt x="474662" y="3754119"/>
                  </a:lnTo>
                  <a:lnTo>
                    <a:pt x="2373312" y="3754119"/>
                  </a:lnTo>
                  <a:lnTo>
                    <a:pt x="2421890" y="3751897"/>
                  </a:lnTo>
                  <a:lnTo>
                    <a:pt x="2468879" y="3744594"/>
                  </a:lnTo>
                  <a:lnTo>
                    <a:pt x="2514600" y="3732847"/>
                  </a:lnTo>
                  <a:lnTo>
                    <a:pt x="2558097" y="3716972"/>
                  </a:lnTo>
                  <a:lnTo>
                    <a:pt x="2599690" y="3696969"/>
                  </a:lnTo>
                  <a:lnTo>
                    <a:pt x="2638742" y="3673157"/>
                  </a:lnTo>
                  <a:lnTo>
                    <a:pt x="2675254" y="3645852"/>
                  </a:lnTo>
                  <a:lnTo>
                    <a:pt x="2708909" y="3615372"/>
                  </a:lnTo>
                  <a:lnTo>
                    <a:pt x="2739707" y="3581400"/>
                  </a:lnTo>
                  <a:lnTo>
                    <a:pt x="2767012" y="3544887"/>
                  </a:lnTo>
                  <a:lnTo>
                    <a:pt x="2790825" y="3505834"/>
                  </a:lnTo>
                  <a:lnTo>
                    <a:pt x="2810509" y="3464242"/>
                  </a:lnTo>
                  <a:lnTo>
                    <a:pt x="2826702" y="3420744"/>
                  </a:lnTo>
                  <a:lnTo>
                    <a:pt x="2838450" y="3375342"/>
                  </a:lnTo>
                  <a:lnTo>
                    <a:pt x="2845434" y="3328034"/>
                  </a:lnTo>
                  <a:lnTo>
                    <a:pt x="2847975" y="3279457"/>
                  </a:lnTo>
                  <a:lnTo>
                    <a:pt x="2847975" y="474662"/>
                  </a:lnTo>
                  <a:lnTo>
                    <a:pt x="2845434" y="426084"/>
                  </a:lnTo>
                  <a:lnTo>
                    <a:pt x="2838450" y="379094"/>
                  </a:lnTo>
                  <a:lnTo>
                    <a:pt x="2826702" y="333375"/>
                  </a:lnTo>
                  <a:lnTo>
                    <a:pt x="2810509" y="289877"/>
                  </a:lnTo>
                  <a:lnTo>
                    <a:pt x="2790825" y="248284"/>
                  </a:lnTo>
                  <a:lnTo>
                    <a:pt x="2767012" y="209232"/>
                  </a:lnTo>
                  <a:lnTo>
                    <a:pt x="2739707" y="172719"/>
                  </a:lnTo>
                  <a:lnTo>
                    <a:pt x="2708909" y="139064"/>
                  </a:lnTo>
                  <a:lnTo>
                    <a:pt x="2675254" y="108267"/>
                  </a:lnTo>
                  <a:lnTo>
                    <a:pt x="2638742" y="80962"/>
                  </a:lnTo>
                  <a:lnTo>
                    <a:pt x="2599690" y="57150"/>
                  </a:lnTo>
                  <a:lnTo>
                    <a:pt x="2558097" y="37147"/>
                  </a:lnTo>
                  <a:lnTo>
                    <a:pt x="2514600" y="21272"/>
                  </a:lnTo>
                  <a:lnTo>
                    <a:pt x="2468879" y="9525"/>
                  </a:lnTo>
                  <a:lnTo>
                    <a:pt x="2421890" y="2539"/>
                  </a:lnTo>
                  <a:lnTo>
                    <a:pt x="2373312" y="0"/>
                  </a:lnTo>
                  <a:close/>
                </a:path>
              </a:pathLst>
            </a:custGeom>
            <a:solidFill>
              <a:srgbClr val="FFBA00">
                <a:alpha val="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49" name="Google Shape;5049;p307"/>
            <p:cNvSpPr/>
            <p:nvPr/>
          </p:nvSpPr>
          <p:spPr>
            <a:xfrm>
              <a:off x="4641850" y="2069782"/>
              <a:ext cx="2847975" cy="3754120"/>
            </a:xfrm>
            <a:custGeom>
              <a:avLst/>
              <a:gdLst/>
              <a:ahLst/>
              <a:cxnLst/>
              <a:rect l="l" t="t" r="r" b="b"/>
              <a:pathLst>
                <a:path w="2847975" h="3754120" extrusionOk="0">
                  <a:moveTo>
                    <a:pt x="0" y="474662"/>
                  </a:moveTo>
                  <a:lnTo>
                    <a:pt x="2539" y="426084"/>
                  </a:lnTo>
                  <a:lnTo>
                    <a:pt x="9525" y="379094"/>
                  </a:lnTo>
                  <a:lnTo>
                    <a:pt x="21272" y="333375"/>
                  </a:lnTo>
                  <a:lnTo>
                    <a:pt x="37147" y="289877"/>
                  </a:lnTo>
                  <a:lnTo>
                    <a:pt x="57150" y="248284"/>
                  </a:lnTo>
                  <a:lnTo>
                    <a:pt x="80962" y="209232"/>
                  </a:lnTo>
                  <a:lnTo>
                    <a:pt x="108267" y="172719"/>
                  </a:lnTo>
                  <a:lnTo>
                    <a:pt x="139064" y="139064"/>
                  </a:lnTo>
                  <a:lnTo>
                    <a:pt x="172720" y="108267"/>
                  </a:lnTo>
                  <a:lnTo>
                    <a:pt x="209232" y="80962"/>
                  </a:lnTo>
                  <a:lnTo>
                    <a:pt x="248285" y="57150"/>
                  </a:lnTo>
                  <a:lnTo>
                    <a:pt x="289877" y="37147"/>
                  </a:lnTo>
                  <a:lnTo>
                    <a:pt x="333375" y="21272"/>
                  </a:lnTo>
                  <a:lnTo>
                    <a:pt x="379095" y="9525"/>
                  </a:lnTo>
                  <a:lnTo>
                    <a:pt x="426085" y="2539"/>
                  </a:lnTo>
                  <a:lnTo>
                    <a:pt x="474662" y="0"/>
                  </a:lnTo>
                  <a:lnTo>
                    <a:pt x="2373312" y="0"/>
                  </a:lnTo>
                  <a:lnTo>
                    <a:pt x="2421890" y="2539"/>
                  </a:lnTo>
                  <a:lnTo>
                    <a:pt x="2468879" y="9525"/>
                  </a:lnTo>
                  <a:lnTo>
                    <a:pt x="2514600" y="21272"/>
                  </a:lnTo>
                  <a:lnTo>
                    <a:pt x="2558097" y="37147"/>
                  </a:lnTo>
                  <a:lnTo>
                    <a:pt x="2599690" y="57150"/>
                  </a:lnTo>
                  <a:lnTo>
                    <a:pt x="2638742" y="80962"/>
                  </a:lnTo>
                  <a:lnTo>
                    <a:pt x="2675254" y="108267"/>
                  </a:lnTo>
                  <a:lnTo>
                    <a:pt x="2708909" y="139064"/>
                  </a:lnTo>
                  <a:lnTo>
                    <a:pt x="2739707" y="172719"/>
                  </a:lnTo>
                  <a:lnTo>
                    <a:pt x="2767012" y="209232"/>
                  </a:lnTo>
                  <a:lnTo>
                    <a:pt x="2790825" y="248284"/>
                  </a:lnTo>
                  <a:lnTo>
                    <a:pt x="2810509" y="289877"/>
                  </a:lnTo>
                  <a:lnTo>
                    <a:pt x="2826702" y="333375"/>
                  </a:lnTo>
                  <a:lnTo>
                    <a:pt x="2838450" y="379094"/>
                  </a:lnTo>
                  <a:lnTo>
                    <a:pt x="2845434" y="426084"/>
                  </a:lnTo>
                  <a:lnTo>
                    <a:pt x="2847975" y="474662"/>
                  </a:lnTo>
                  <a:lnTo>
                    <a:pt x="2847975" y="3279457"/>
                  </a:lnTo>
                  <a:lnTo>
                    <a:pt x="2845434" y="3328034"/>
                  </a:lnTo>
                  <a:lnTo>
                    <a:pt x="2838450" y="3375342"/>
                  </a:lnTo>
                  <a:lnTo>
                    <a:pt x="2826702" y="3420744"/>
                  </a:lnTo>
                  <a:lnTo>
                    <a:pt x="2810509" y="3464242"/>
                  </a:lnTo>
                  <a:lnTo>
                    <a:pt x="2790825" y="3505834"/>
                  </a:lnTo>
                  <a:lnTo>
                    <a:pt x="2767012" y="3544887"/>
                  </a:lnTo>
                  <a:lnTo>
                    <a:pt x="2739707" y="3581400"/>
                  </a:lnTo>
                  <a:lnTo>
                    <a:pt x="2708909" y="3615372"/>
                  </a:lnTo>
                  <a:lnTo>
                    <a:pt x="2675254" y="3645852"/>
                  </a:lnTo>
                  <a:lnTo>
                    <a:pt x="2638742" y="3673157"/>
                  </a:lnTo>
                  <a:lnTo>
                    <a:pt x="2599690" y="3696969"/>
                  </a:lnTo>
                  <a:lnTo>
                    <a:pt x="2558097" y="3716972"/>
                  </a:lnTo>
                  <a:lnTo>
                    <a:pt x="2514600" y="3732847"/>
                  </a:lnTo>
                  <a:lnTo>
                    <a:pt x="2468879" y="3744594"/>
                  </a:lnTo>
                  <a:lnTo>
                    <a:pt x="2421890" y="3751897"/>
                  </a:lnTo>
                  <a:lnTo>
                    <a:pt x="2373312" y="3754119"/>
                  </a:lnTo>
                  <a:lnTo>
                    <a:pt x="474662" y="3754119"/>
                  </a:lnTo>
                  <a:lnTo>
                    <a:pt x="426085" y="3751897"/>
                  </a:lnTo>
                  <a:lnTo>
                    <a:pt x="379095" y="3744594"/>
                  </a:lnTo>
                  <a:lnTo>
                    <a:pt x="333375" y="3732847"/>
                  </a:lnTo>
                  <a:lnTo>
                    <a:pt x="289877" y="3716972"/>
                  </a:lnTo>
                  <a:lnTo>
                    <a:pt x="248285" y="3696969"/>
                  </a:lnTo>
                  <a:lnTo>
                    <a:pt x="209232" y="3673157"/>
                  </a:lnTo>
                  <a:lnTo>
                    <a:pt x="172720" y="3645852"/>
                  </a:lnTo>
                  <a:lnTo>
                    <a:pt x="139064" y="3615372"/>
                  </a:lnTo>
                  <a:lnTo>
                    <a:pt x="108267" y="3581400"/>
                  </a:lnTo>
                  <a:lnTo>
                    <a:pt x="80962" y="3544887"/>
                  </a:lnTo>
                  <a:lnTo>
                    <a:pt x="57150" y="3505834"/>
                  </a:lnTo>
                  <a:lnTo>
                    <a:pt x="37147" y="3464242"/>
                  </a:lnTo>
                  <a:lnTo>
                    <a:pt x="21272" y="3420744"/>
                  </a:lnTo>
                  <a:lnTo>
                    <a:pt x="9525" y="3375342"/>
                  </a:lnTo>
                  <a:lnTo>
                    <a:pt x="2539" y="3328034"/>
                  </a:lnTo>
                  <a:lnTo>
                    <a:pt x="0" y="3279457"/>
                  </a:lnTo>
                  <a:lnTo>
                    <a:pt x="0" y="474662"/>
                  </a:lnTo>
                </a:path>
              </a:pathLst>
            </a:custGeom>
            <a:noFill/>
            <a:ln w="31750" cap="flat" cmpd="sng">
              <a:solidFill>
                <a:srgbClr val="FFBA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050" name="Google Shape;5050;p307"/>
          <p:cNvSpPr txBox="1"/>
          <p:nvPr/>
        </p:nvSpPr>
        <p:spPr>
          <a:xfrm>
            <a:off x="5486400" y="2543492"/>
            <a:ext cx="779145" cy="26924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600">
                <a:solidFill>
                  <a:srgbClr val="D8791A"/>
                </a:solidFill>
                <a:latin typeface="Times New Roman"/>
                <a:ea typeface="Times New Roman"/>
                <a:cs typeface="Times New Roman"/>
                <a:sym typeface="Times New Roman"/>
              </a:rPr>
              <a:t>ΠΟΥ</a:t>
            </a:r>
            <a:endParaRPr sz="1600">
              <a:solidFill>
                <a:schemeClr val="dk1"/>
              </a:solidFill>
              <a:latin typeface="Times New Roman"/>
              <a:ea typeface="Times New Roman"/>
              <a:cs typeface="Times New Roman"/>
              <a:sym typeface="Times New Roman"/>
            </a:endParaRPr>
          </a:p>
        </p:txBody>
      </p:sp>
      <p:sp>
        <p:nvSpPr>
          <p:cNvPr id="5051" name="Google Shape;5051;p307"/>
          <p:cNvSpPr txBox="1"/>
          <p:nvPr/>
        </p:nvSpPr>
        <p:spPr>
          <a:xfrm>
            <a:off x="5179059" y="3441382"/>
            <a:ext cx="1835785" cy="1625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900" b="1">
                <a:solidFill>
                  <a:schemeClr val="dk1"/>
                </a:solidFill>
                <a:latin typeface="Calibri"/>
                <a:ea typeface="Calibri"/>
                <a:cs typeface="Calibri"/>
                <a:sym typeface="Calibri"/>
              </a:rPr>
              <a:t>Διαδικτυακά, φυσικά ή και τα δύο</a:t>
            </a:r>
            <a:endParaRPr sz="900">
              <a:solidFill>
                <a:schemeClr val="dk1"/>
              </a:solidFill>
              <a:latin typeface="Calibri"/>
              <a:ea typeface="Calibri"/>
              <a:cs typeface="Calibri"/>
              <a:sym typeface="Calibri"/>
            </a:endParaRPr>
          </a:p>
        </p:txBody>
      </p:sp>
      <p:sp>
        <p:nvSpPr>
          <p:cNvPr id="5052" name="Google Shape;5052;p307"/>
          <p:cNvSpPr txBox="1"/>
          <p:nvPr/>
        </p:nvSpPr>
        <p:spPr>
          <a:xfrm>
            <a:off x="5179695" y="3778250"/>
            <a:ext cx="1833245" cy="438150"/>
          </a:xfrm>
          <a:prstGeom prst="rect">
            <a:avLst/>
          </a:prstGeom>
          <a:noFill/>
          <a:ln>
            <a:noFill/>
          </a:ln>
        </p:spPr>
        <p:txBody>
          <a:bodyPr spcFirstLastPara="1" wrap="square" lIns="0" tIns="12700" rIns="0" bIns="0" anchor="t" anchorCtr="0">
            <a:spAutoFit/>
          </a:bodyPr>
          <a:lstStyle/>
          <a:p>
            <a:pPr marL="12700" marR="5080" lvl="0" indent="0" algn="ctr" rtl="0">
              <a:lnSpc>
                <a:spcPct val="100000"/>
              </a:lnSpc>
              <a:spcBef>
                <a:spcPts val="0"/>
              </a:spcBef>
              <a:spcAft>
                <a:spcPts val="0"/>
              </a:spcAft>
              <a:buNone/>
            </a:pPr>
            <a:r>
              <a:rPr lang="en-US" sz="900">
                <a:solidFill>
                  <a:schemeClr val="dk1"/>
                </a:solidFill>
                <a:latin typeface="Calibri"/>
                <a:ea typeface="Calibri"/>
                <a:cs typeface="Calibri"/>
                <a:sym typeface="Calibri"/>
              </a:rPr>
              <a:t>Όλες οι πληροφορίες σχετικά με  τη λειτουργία σύνδεσης θα  δημοσιευθούν στο σύστημα DCM</a:t>
            </a:r>
            <a:endParaRPr sz="9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56"/>
        <p:cNvGrpSpPr/>
        <p:nvPr/>
      </p:nvGrpSpPr>
      <p:grpSpPr>
        <a:xfrm>
          <a:off x="0" y="0"/>
          <a:ext cx="0" cy="0"/>
          <a:chOff x="0" y="0"/>
          <a:chExt cx="0" cy="0"/>
        </a:xfrm>
      </p:grpSpPr>
      <p:sp>
        <p:nvSpPr>
          <p:cNvPr id="5057" name="Google Shape;5057;p308"/>
          <p:cNvSpPr/>
          <p:nvPr/>
        </p:nvSpPr>
        <p:spPr>
          <a:xfrm>
            <a:off x="0" y="0"/>
            <a:ext cx="12192000" cy="6858000"/>
          </a:xfrm>
          <a:custGeom>
            <a:avLst/>
            <a:gdLst/>
            <a:ahLst/>
            <a:cxnLst/>
            <a:rect l="l" t="t" r="r" b="b"/>
            <a:pathLst>
              <a:path w="12192000" h="6858000" extrusionOk="0">
                <a:moveTo>
                  <a:pt x="12192000" y="0"/>
                </a:moveTo>
                <a:lnTo>
                  <a:pt x="0" y="0"/>
                </a:lnTo>
                <a:lnTo>
                  <a:pt x="0" y="6858000"/>
                </a:lnTo>
                <a:lnTo>
                  <a:pt x="12192000" y="6858000"/>
                </a:lnTo>
                <a:lnTo>
                  <a:pt x="1219200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058" name="Google Shape;5058;p308"/>
          <p:cNvGrpSpPr/>
          <p:nvPr/>
        </p:nvGrpSpPr>
        <p:grpSpPr>
          <a:xfrm>
            <a:off x="0" y="0"/>
            <a:ext cx="6043295" cy="6858000"/>
            <a:chOff x="0" y="0"/>
            <a:chExt cx="6043295" cy="6858000"/>
          </a:xfrm>
        </p:grpSpPr>
        <p:pic>
          <p:nvPicPr>
            <p:cNvPr id="5059" name="Google Shape;5059;p308"/>
            <p:cNvPicPr preferRelativeResize="0"/>
            <p:nvPr/>
          </p:nvPicPr>
          <p:blipFill rotWithShape="1">
            <a:blip r:embed="rId3">
              <a:alphaModFix/>
            </a:blip>
            <a:srcRect/>
            <a:stretch/>
          </p:blipFill>
          <p:spPr>
            <a:xfrm>
              <a:off x="4425632" y="5059679"/>
              <a:ext cx="929639" cy="1798320"/>
            </a:xfrm>
            <a:prstGeom prst="rect">
              <a:avLst/>
            </a:prstGeom>
            <a:noFill/>
            <a:ln>
              <a:noFill/>
            </a:ln>
          </p:spPr>
        </p:pic>
        <p:sp>
          <p:nvSpPr>
            <p:cNvPr id="5060" name="Google Shape;5060;p308"/>
            <p:cNvSpPr/>
            <p:nvPr/>
          </p:nvSpPr>
          <p:spPr>
            <a:xfrm>
              <a:off x="2932747" y="0"/>
              <a:ext cx="1818639" cy="6858000"/>
            </a:xfrm>
            <a:custGeom>
              <a:avLst/>
              <a:gdLst/>
              <a:ahLst/>
              <a:cxnLst/>
              <a:rect l="l" t="t" r="r" b="b"/>
              <a:pathLst>
                <a:path w="1818639" h="6858000" extrusionOk="0">
                  <a:moveTo>
                    <a:pt x="1818639" y="0"/>
                  </a:moveTo>
                  <a:lnTo>
                    <a:pt x="0" y="6858000"/>
                  </a:lnTo>
                </a:path>
              </a:pathLst>
            </a:custGeom>
            <a:noFill/>
            <a:ln w="22225" cap="flat" cmpd="sng">
              <a:solidFill>
                <a:srgbClr val="D8791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61" name="Google Shape;5061;p308"/>
            <p:cNvSpPr/>
            <p:nvPr/>
          </p:nvSpPr>
          <p:spPr>
            <a:xfrm>
              <a:off x="3498215" y="17780"/>
              <a:ext cx="2545080" cy="6837045"/>
            </a:xfrm>
            <a:custGeom>
              <a:avLst/>
              <a:gdLst/>
              <a:ahLst/>
              <a:cxnLst/>
              <a:rect l="l" t="t" r="r" b="b"/>
              <a:pathLst>
                <a:path w="2545079" h="6837045" extrusionOk="0">
                  <a:moveTo>
                    <a:pt x="1321435" y="2283142"/>
                  </a:moveTo>
                  <a:lnTo>
                    <a:pt x="1271587" y="2291080"/>
                  </a:lnTo>
                  <a:lnTo>
                    <a:pt x="1226185" y="2312352"/>
                  </a:lnTo>
                  <a:lnTo>
                    <a:pt x="1187767" y="2345372"/>
                  </a:lnTo>
                  <a:lnTo>
                    <a:pt x="1159192" y="2388870"/>
                  </a:lnTo>
                  <a:lnTo>
                    <a:pt x="1159192" y="2390140"/>
                  </a:lnTo>
                  <a:lnTo>
                    <a:pt x="819150" y="3658552"/>
                  </a:lnTo>
                  <a:lnTo>
                    <a:pt x="0" y="6835775"/>
                  </a:lnTo>
                  <a:lnTo>
                    <a:pt x="6667" y="6836727"/>
                  </a:lnTo>
                  <a:lnTo>
                    <a:pt x="13335" y="6837045"/>
                  </a:lnTo>
                  <a:lnTo>
                    <a:pt x="26670" y="6837045"/>
                  </a:lnTo>
                  <a:lnTo>
                    <a:pt x="843365" y="3664585"/>
                  </a:lnTo>
                  <a:lnTo>
                    <a:pt x="1183322" y="2397760"/>
                  </a:lnTo>
                  <a:lnTo>
                    <a:pt x="1208087" y="2360295"/>
                  </a:lnTo>
                  <a:lnTo>
                    <a:pt x="1241107" y="2332037"/>
                  </a:lnTo>
                  <a:lnTo>
                    <a:pt x="1279842" y="2314257"/>
                  </a:lnTo>
                  <a:lnTo>
                    <a:pt x="1322705" y="2307590"/>
                  </a:lnTo>
                  <a:lnTo>
                    <a:pt x="1417637" y="2307590"/>
                  </a:lnTo>
                  <a:lnTo>
                    <a:pt x="1372870" y="2289175"/>
                  </a:lnTo>
                  <a:lnTo>
                    <a:pt x="1321435" y="2283142"/>
                  </a:lnTo>
                  <a:close/>
                </a:path>
                <a:path w="2545079" h="6837045" extrusionOk="0">
                  <a:moveTo>
                    <a:pt x="1418272" y="2307590"/>
                  </a:moveTo>
                  <a:lnTo>
                    <a:pt x="1322705" y="2307590"/>
                  </a:lnTo>
                  <a:lnTo>
                    <a:pt x="1366837" y="2313305"/>
                  </a:lnTo>
                  <a:lnTo>
                    <a:pt x="1412557" y="2333942"/>
                  </a:lnTo>
                  <a:lnTo>
                    <a:pt x="1448435" y="2366962"/>
                  </a:lnTo>
                  <a:lnTo>
                    <a:pt x="1472564" y="2408872"/>
                  </a:lnTo>
                  <a:lnTo>
                    <a:pt x="1483042" y="2456497"/>
                  </a:lnTo>
                  <a:lnTo>
                    <a:pt x="1477962" y="2506345"/>
                  </a:lnTo>
                  <a:lnTo>
                    <a:pt x="1220152" y="3457892"/>
                  </a:lnTo>
                  <a:lnTo>
                    <a:pt x="1214120" y="3493135"/>
                  </a:lnTo>
                  <a:lnTo>
                    <a:pt x="1223010" y="3563302"/>
                  </a:lnTo>
                  <a:lnTo>
                    <a:pt x="1258570" y="3626485"/>
                  </a:lnTo>
                  <a:lnTo>
                    <a:pt x="1314767" y="3669982"/>
                  </a:lnTo>
                  <a:lnTo>
                    <a:pt x="1397635" y="3689032"/>
                  </a:lnTo>
                  <a:lnTo>
                    <a:pt x="1444625" y="3682682"/>
                  </a:lnTo>
                  <a:lnTo>
                    <a:pt x="1487805" y="3664585"/>
                  </a:lnTo>
                  <a:lnTo>
                    <a:pt x="1490662" y="3662680"/>
                  </a:lnTo>
                  <a:lnTo>
                    <a:pt x="1403985" y="3662680"/>
                  </a:lnTo>
                  <a:lnTo>
                    <a:pt x="1354137" y="3657282"/>
                  </a:lnTo>
                  <a:lnTo>
                    <a:pt x="1298892" y="3630295"/>
                  </a:lnTo>
                  <a:lnTo>
                    <a:pt x="1259205" y="3583940"/>
                  </a:lnTo>
                  <a:lnTo>
                    <a:pt x="1239202" y="3525837"/>
                  </a:lnTo>
                  <a:lnTo>
                    <a:pt x="1238567" y="3495357"/>
                  </a:lnTo>
                  <a:lnTo>
                    <a:pt x="1243964" y="3463925"/>
                  </a:lnTo>
                  <a:lnTo>
                    <a:pt x="1502092" y="2512695"/>
                  </a:lnTo>
                  <a:lnTo>
                    <a:pt x="1508442" y="2464117"/>
                  </a:lnTo>
                  <a:lnTo>
                    <a:pt x="1502092" y="2417127"/>
                  </a:lnTo>
                  <a:lnTo>
                    <a:pt x="1483995" y="2373947"/>
                  </a:lnTo>
                  <a:lnTo>
                    <a:pt x="1455737" y="2336800"/>
                  </a:lnTo>
                  <a:lnTo>
                    <a:pt x="1418272" y="2307590"/>
                  </a:lnTo>
                  <a:close/>
                </a:path>
                <a:path w="2545079" h="6837045" extrusionOk="0">
                  <a:moveTo>
                    <a:pt x="2545080" y="0"/>
                  </a:moveTo>
                  <a:lnTo>
                    <a:pt x="2518410" y="0"/>
                  </a:lnTo>
                  <a:lnTo>
                    <a:pt x="1939289" y="2100897"/>
                  </a:lnTo>
                  <a:lnTo>
                    <a:pt x="1547495" y="3546157"/>
                  </a:lnTo>
                  <a:lnTo>
                    <a:pt x="1526539" y="3591877"/>
                  </a:lnTo>
                  <a:lnTo>
                    <a:pt x="1493520" y="3627755"/>
                  </a:lnTo>
                  <a:lnTo>
                    <a:pt x="1451610" y="3652202"/>
                  </a:lnTo>
                  <a:lnTo>
                    <a:pt x="1403985" y="3662680"/>
                  </a:lnTo>
                  <a:lnTo>
                    <a:pt x="1490662" y="3662680"/>
                  </a:lnTo>
                  <a:lnTo>
                    <a:pt x="1525270" y="3636327"/>
                  </a:lnTo>
                  <a:lnTo>
                    <a:pt x="1554162" y="3598862"/>
                  </a:lnTo>
                  <a:lnTo>
                    <a:pt x="1572895" y="3553777"/>
                  </a:lnTo>
                  <a:lnTo>
                    <a:pt x="1964689" y="2108517"/>
                  </a:lnTo>
                  <a:lnTo>
                    <a:pt x="2540000" y="16510"/>
                  </a:lnTo>
                  <a:lnTo>
                    <a:pt x="2543810" y="3810"/>
                  </a:lnTo>
                  <a:lnTo>
                    <a:pt x="2545080" y="0"/>
                  </a:lnTo>
                  <a:close/>
                </a:path>
              </a:pathLst>
            </a:custGeom>
            <a:solidFill>
              <a:srgbClr val="FFBA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062" name="Google Shape;5062;p308"/>
            <p:cNvPicPr preferRelativeResize="0"/>
            <p:nvPr/>
          </p:nvPicPr>
          <p:blipFill rotWithShape="1">
            <a:blip r:embed="rId4">
              <a:alphaModFix/>
            </a:blip>
            <a:srcRect/>
            <a:stretch/>
          </p:blipFill>
          <p:spPr>
            <a:xfrm>
              <a:off x="0" y="9207"/>
              <a:ext cx="5840729" cy="6848792"/>
            </a:xfrm>
            <a:prstGeom prst="rect">
              <a:avLst/>
            </a:prstGeom>
            <a:noFill/>
            <a:ln>
              <a:noFill/>
            </a:ln>
          </p:spPr>
        </p:pic>
      </p:grpSp>
      <p:sp>
        <p:nvSpPr>
          <p:cNvPr id="5063" name="Google Shape;5063;p308"/>
          <p:cNvSpPr txBox="1">
            <a:spLocks noGrp="1"/>
          </p:cNvSpPr>
          <p:nvPr>
            <p:ph type="title"/>
          </p:nvPr>
        </p:nvSpPr>
        <p:spPr>
          <a:xfrm>
            <a:off x="6586219" y="234315"/>
            <a:ext cx="2472055" cy="39116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solidFill>
                  <a:srgbClr val="FFFFFF"/>
                </a:solidFill>
                <a:latin typeface="Calibri"/>
                <a:ea typeface="Calibri"/>
                <a:cs typeface="Calibri"/>
                <a:sym typeface="Calibri"/>
              </a:rPr>
              <a:t>Προτάσεις τιμών</a:t>
            </a:r>
            <a:endParaRPr/>
          </a:p>
        </p:txBody>
      </p:sp>
      <p:sp>
        <p:nvSpPr>
          <p:cNvPr id="5064" name="Google Shape;5064;p308"/>
          <p:cNvSpPr txBox="1"/>
          <p:nvPr/>
        </p:nvSpPr>
        <p:spPr>
          <a:xfrm>
            <a:off x="6570344" y="978217"/>
            <a:ext cx="5208270" cy="3641090"/>
          </a:xfrm>
          <a:prstGeom prst="rect">
            <a:avLst/>
          </a:prstGeom>
          <a:noFill/>
          <a:ln>
            <a:noFill/>
          </a:ln>
        </p:spPr>
        <p:txBody>
          <a:bodyPr spcFirstLastPara="1" wrap="square" lIns="0" tIns="12700" rIns="0" bIns="0" anchor="t" anchorCtr="0">
            <a:spAutoFit/>
          </a:bodyPr>
          <a:lstStyle/>
          <a:p>
            <a:pPr marL="19050" marR="0" lvl="0" indent="0" algn="l" rtl="0">
              <a:lnSpc>
                <a:spcPct val="100000"/>
              </a:lnSpc>
              <a:spcBef>
                <a:spcPts val="0"/>
              </a:spcBef>
              <a:spcAft>
                <a:spcPts val="0"/>
              </a:spcAft>
              <a:buNone/>
            </a:pPr>
            <a:r>
              <a:rPr lang="en-US" sz="1600">
                <a:solidFill>
                  <a:srgbClr val="FFBA00"/>
                </a:solidFill>
                <a:latin typeface="Calibri"/>
                <a:ea typeface="Calibri"/>
                <a:cs typeface="Calibri"/>
                <a:sym typeface="Calibri"/>
              </a:rPr>
              <a:t>Οφέλη για τους συμμετέχοντες</a:t>
            </a:r>
            <a:endParaRPr sz="1600">
              <a:solidFill>
                <a:schemeClr val="dk1"/>
              </a:solidFill>
              <a:latin typeface="Calibri"/>
              <a:ea typeface="Calibri"/>
              <a:cs typeface="Calibri"/>
              <a:sym typeface="Calibri"/>
            </a:endParaRPr>
          </a:p>
          <a:p>
            <a:pPr marL="0" marR="0" lvl="0" indent="0" algn="l" rtl="0">
              <a:lnSpc>
                <a:spcPct val="100000"/>
              </a:lnSpc>
              <a:spcBef>
                <a:spcPts val="60"/>
              </a:spcBef>
              <a:spcAft>
                <a:spcPts val="0"/>
              </a:spcAft>
              <a:buNone/>
            </a:pPr>
            <a:endParaRPr sz="1550">
              <a:solidFill>
                <a:schemeClr val="dk1"/>
              </a:solidFill>
              <a:latin typeface="Calibri"/>
              <a:ea typeface="Calibri"/>
              <a:cs typeface="Calibri"/>
              <a:sym typeface="Calibri"/>
            </a:endParaRPr>
          </a:p>
          <a:p>
            <a:pPr marL="287020" marR="0" lvl="0" indent="-274320" algn="l" rtl="0">
              <a:lnSpc>
                <a:spcPct val="176190"/>
              </a:lnSpc>
              <a:spcBef>
                <a:spcPts val="0"/>
              </a:spcBef>
              <a:spcAft>
                <a:spcPts val="0"/>
              </a:spcAft>
              <a:buClr>
                <a:srgbClr val="FFBA00"/>
              </a:buClr>
              <a:buSzPts val="1600"/>
              <a:buFont typeface="Courier New"/>
              <a:buChar char="o"/>
            </a:pPr>
            <a:r>
              <a:rPr lang="en-US" sz="1050">
                <a:solidFill>
                  <a:srgbClr val="FFFFFF"/>
                </a:solidFill>
                <a:latin typeface="Calibri"/>
                <a:ea typeface="Calibri"/>
                <a:cs typeface="Calibri"/>
                <a:sym typeface="Calibri"/>
              </a:rPr>
              <a:t>Διερεύνηση συγκεκριμένου, αλλά πολύ κοινού, πεδίου εφαρμογής στον</a:t>
            </a:r>
            <a:endParaRPr sz="1050">
              <a:solidFill>
                <a:schemeClr val="dk1"/>
              </a:solidFill>
              <a:latin typeface="Calibri"/>
              <a:ea typeface="Calibri"/>
              <a:cs typeface="Calibri"/>
              <a:sym typeface="Calibri"/>
            </a:endParaRPr>
          </a:p>
          <a:p>
            <a:pPr marL="287020" marR="0" lvl="0" indent="0" algn="l" rtl="0">
              <a:lnSpc>
                <a:spcPct val="113333"/>
              </a:lnSpc>
              <a:spcBef>
                <a:spcPts val="0"/>
              </a:spcBef>
              <a:spcAft>
                <a:spcPts val="0"/>
              </a:spcAft>
              <a:buNone/>
            </a:pPr>
            <a:r>
              <a:rPr lang="en-US" sz="1050" b="1">
                <a:solidFill>
                  <a:srgbClr val="FFFFFF"/>
                </a:solidFill>
                <a:latin typeface="Calibri"/>
                <a:ea typeface="Calibri"/>
                <a:cs typeface="Calibri"/>
                <a:sym typeface="Calibri"/>
              </a:rPr>
              <a:t>τομέα </a:t>
            </a:r>
            <a:r>
              <a:rPr lang="en-US" sz="1050">
                <a:solidFill>
                  <a:srgbClr val="FFFFFF"/>
                </a:solidFill>
                <a:latin typeface="Calibri"/>
                <a:ea typeface="Calibri"/>
                <a:cs typeface="Calibri"/>
                <a:sym typeface="Calibri"/>
              </a:rPr>
              <a:t>της ενέργειας</a:t>
            </a:r>
            <a:endParaRPr sz="1050">
              <a:solidFill>
                <a:schemeClr val="dk1"/>
              </a:solidFill>
              <a:latin typeface="Calibri"/>
              <a:ea typeface="Calibri"/>
              <a:cs typeface="Calibri"/>
              <a:sym typeface="Calibri"/>
            </a:endParaRPr>
          </a:p>
          <a:p>
            <a:pPr marL="0" marR="0" lvl="0" indent="0" algn="l" rtl="0">
              <a:lnSpc>
                <a:spcPct val="100000"/>
              </a:lnSpc>
              <a:spcBef>
                <a:spcPts val="30"/>
              </a:spcBef>
              <a:spcAft>
                <a:spcPts val="0"/>
              </a:spcAft>
              <a:buNone/>
            </a:pPr>
            <a:endParaRPr sz="750">
              <a:solidFill>
                <a:schemeClr val="dk1"/>
              </a:solidFill>
              <a:latin typeface="Calibri"/>
              <a:ea typeface="Calibri"/>
              <a:cs typeface="Calibri"/>
              <a:sym typeface="Calibri"/>
            </a:endParaRPr>
          </a:p>
          <a:p>
            <a:pPr marL="286385" marR="0" lvl="0" indent="-273685" algn="l" rtl="0">
              <a:lnSpc>
                <a:spcPct val="100000"/>
              </a:lnSpc>
              <a:spcBef>
                <a:spcPts val="0"/>
              </a:spcBef>
              <a:spcAft>
                <a:spcPts val="0"/>
              </a:spcAft>
              <a:buClr>
                <a:srgbClr val="FFBA00"/>
              </a:buClr>
              <a:buSzPts val="1600"/>
              <a:buFont typeface="Courier New"/>
              <a:buChar char="o"/>
            </a:pPr>
            <a:r>
              <a:rPr lang="en-US" sz="1050">
                <a:solidFill>
                  <a:srgbClr val="FFFFFF"/>
                </a:solidFill>
                <a:latin typeface="Calibri"/>
                <a:ea typeface="Calibri"/>
                <a:cs typeface="Calibri"/>
                <a:sym typeface="Calibri"/>
              </a:rPr>
              <a:t>Επίπεδο εκπαιδευτικής ενότητας: </a:t>
            </a:r>
            <a:r>
              <a:rPr lang="en-US" sz="1050" b="1">
                <a:solidFill>
                  <a:srgbClr val="FFFFFF"/>
                </a:solidFill>
                <a:latin typeface="Calibri"/>
                <a:ea typeface="Calibri"/>
                <a:cs typeface="Calibri"/>
                <a:sym typeface="Calibri"/>
              </a:rPr>
              <a:t>.</a:t>
            </a:r>
            <a:endParaRPr sz="1050">
              <a:solidFill>
                <a:schemeClr val="dk1"/>
              </a:solidFill>
              <a:latin typeface="Calibri"/>
              <a:ea typeface="Calibri"/>
              <a:cs typeface="Calibri"/>
              <a:sym typeface="Calibri"/>
            </a:endParaRPr>
          </a:p>
          <a:p>
            <a:pPr marL="287020" marR="220979" lvl="0" indent="-274320" algn="l" rtl="0">
              <a:lnSpc>
                <a:spcPct val="88900"/>
              </a:lnSpc>
              <a:spcBef>
                <a:spcPts val="1005"/>
              </a:spcBef>
              <a:spcAft>
                <a:spcPts val="0"/>
              </a:spcAft>
              <a:buClr>
                <a:srgbClr val="FFBA00"/>
              </a:buClr>
              <a:buSzPts val="1600"/>
              <a:buFont typeface="Courier New"/>
              <a:buChar char="o"/>
            </a:pPr>
            <a:r>
              <a:rPr lang="en-US" sz="1050" b="1">
                <a:solidFill>
                  <a:srgbClr val="FFFFFF"/>
                </a:solidFill>
                <a:latin typeface="Calibri"/>
                <a:ea typeface="Calibri"/>
                <a:cs typeface="Calibri"/>
                <a:sym typeface="Calibri"/>
              </a:rPr>
              <a:t>Επαγγελματική κατάρτιση </a:t>
            </a:r>
            <a:r>
              <a:rPr lang="en-US" sz="1050">
                <a:solidFill>
                  <a:srgbClr val="FFFFFF"/>
                </a:solidFill>
                <a:latin typeface="Calibri"/>
                <a:ea typeface="Calibri"/>
                <a:cs typeface="Calibri"/>
                <a:sym typeface="Calibri"/>
              </a:rPr>
              <a:t>σε </a:t>
            </a:r>
            <a:r>
              <a:rPr lang="en-US" sz="1050" b="1">
                <a:solidFill>
                  <a:srgbClr val="FFFFFF"/>
                </a:solidFill>
                <a:latin typeface="Calibri"/>
                <a:ea typeface="Calibri"/>
                <a:cs typeface="Calibri"/>
                <a:sym typeface="Calibri"/>
              </a:rPr>
              <a:t>θέματα κυβερνοασφάλειας </a:t>
            </a:r>
            <a:r>
              <a:rPr lang="en-US" sz="1050">
                <a:solidFill>
                  <a:srgbClr val="FFFFFF"/>
                </a:solidFill>
                <a:latin typeface="Calibri"/>
                <a:ea typeface="Calibri"/>
                <a:cs typeface="Calibri"/>
                <a:sym typeface="Calibri"/>
              </a:rPr>
              <a:t>στον τομέα των  δικτύων ελέγχου ενέργειας</a:t>
            </a:r>
            <a:endParaRPr sz="1050">
              <a:solidFill>
                <a:schemeClr val="dk1"/>
              </a:solidFill>
              <a:latin typeface="Calibri"/>
              <a:ea typeface="Calibri"/>
              <a:cs typeface="Calibri"/>
              <a:sym typeface="Calibri"/>
            </a:endParaRPr>
          </a:p>
          <a:p>
            <a:pPr marL="0" marR="0" lvl="0" indent="0" algn="l" rtl="0">
              <a:lnSpc>
                <a:spcPct val="100000"/>
              </a:lnSpc>
              <a:spcBef>
                <a:spcPts val="5"/>
              </a:spcBef>
              <a:spcAft>
                <a:spcPts val="0"/>
              </a:spcAft>
              <a:buClr>
                <a:srgbClr val="FFBA00"/>
              </a:buClr>
              <a:buSzPts val="850"/>
              <a:buFont typeface="Courier New"/>
              <a:buNone/>
            </a:pPr>
            <a:endParaRPr sz="850">
              <a:solidFill>
                <a:schemeClr val="dk1"/>
              </a:solidFill>
              <a:latin typeface="Calibri"/>
              <a:ea typeface="Calibri"/>
              <a:cs typeface="Calibri"/>
              <a:sym typeface="Calibri"/>
            </a:endParaRPr>
          </a:p>
          <a:p>
            <a:pPr marL="286385" marR="0" lvl="0" indent="-273685" algn="l" rtl="0">
              <a:lnSpc>
                <a:spcPct val="100000"/>
              </a:lnSpc>
              <a:spcBef>
                <a:spcPts val="0"/>
              </a:spcBef>
              <a:spcAft>
                <a:spcPts val="0"/>
              </a:spcAft>
              <a:buClr>
                <a:srgbClr val="FFBA00"/>
              </a:buClr>
              <a:buSzPts val="1600"/>
              <a:buFont typeface="Courier New"/>
              <a:buChar char="o"/>
            </a:pPr>
            <a:r>
              <a:rPr lang="en-US" sz="1050" b="1">
                <a:solidFill>
                  <a:srgbClr val="FFFFFF"/>
                </a:solidFill>
                <a:latin typeface="Calibri"/>
                <a:ea typeface="Calibri"/>
                <a:cs typeface="Calibri"/>
                <a:sym typeface="Calibri"/>
              </a:rPr>
              <a:t>Ανάλυση περιπτώσεων χρήσης και ανάλυση σεναρίων</a:t>
            </a:r>
            <a:endParaRPr sz="1050">
              <a:solidFill>
                <a:schemeClr val="dk1"/>
              </a:solidFill>
              <a:latin typeface="Calibri"/>
              <a:ea typeface="Calibri"/>
              <a:cs typeface="Calibri"/>
              <a:sym typeface="Calibri"/>
            </a:endParaRPr>
          </a:p>
          <a:p>
            <a:pPr marL="287020" marR="1502410" lvl="0" indent="-274320" algn="l" rtl="0">
              <a:lnSpc>
                <a:spcPct val="88900"/>
              </a:lnSpc>
              <a:spcBef>
                <a:spcPts val="1030"/>
              </a:spcBef>
              <a:spcAft>
                <a:spcPts val="0"/>
              </a:spcAft>
              <a:buClr>
                <a:srgbClr val="FFBA00"/>
              </a:buClr>
              <a:buSzPts val="1600"/>
              <a:buFont typeface="Courier New"/>
              <a:buChar char="o"/>
            </a:pPr>
            <a:r>
              <a:rPr lang="en-US" sz="1050">
                <a:solidFill>
                  <a:srgbClr val="FFFFFF"/>
                </a:solidFill>
                <a:latin typeface="Calibri"/>
                <a:ea typeface="Calibri"/>
                <a:cs typeface="Calibri"/>
                <a:sym typeface="Calibri"/>
              </a:rPr>
              <a:t>ριζωμένη στα </a:t>
            </a:r>
            <a:r>
              <a:rPr lang="en-US" sz="1050" b="1">
                <a:solidFill>
                  <a:srgbClr val="FFFFFF"/>
                </a:solidFill>
                <a:latin typeface="Calibri"/>
                <a:ea typeface="Calibri"/>
                <a:cs typeface="Calibri"/>
                <a:sym typeface="Calibri"/>
              </a:rPr>
              <a:t>ευρωπαϊκά πλαίσια λογισμικού για την  ασφάλεια</a:t>
            </a:r>
            <a:endParaRPr sz="1050">
              <a:solidFill>
                <a:schemeClr val="dk1"/>
              </a:solidFill>
              <a:latin typeface="Calibri"/>
              <a:ea typeface="Calibri"/>
              <a:cs typeface="Calibri"/>
              <a:sym typeface="Calibri"/>
            </a:endParaRPr>
          </a:p>
          <a:p>
            <a:pPr marL="0" marR="0" lvl="0" indent="0" algn="l" rtl="0">
              <a:lnSpc>
                <a:spcPct val="100000"/>
              </a:lnSpc>
              <a:spcBef>
                <a:spcPts val="5"/>
              </a:spcBef>
              <a:spcAft>
                <a:spcPts val="0"/>
              </a:spcAft>
              <a:buClr>
                <a:srgbClr val="FFBA00"/>
              </a:buClr>
              <a:buSzPts val="950"/>
              <a:buFont typeface="Courier New"/>
              <a:buNone/>
            </a:pPr>
            <a:endParaRPr sz="950">
              <a:solidFill>
                <a:schemeClr val="dk1"/>
              </a:solidFill>
              <a:latin typeface="Calibri"/>
              <a:ea typeface="Calibri"/>
              <a:cs typeface="Calibri"/>
              <a:sym typeface="Calibri"/>
            </a:endParaRPr>
          </a:p>
          <a:p>
            <a:pPr marL="287020" marR="1043939" lvl="0" indent="-274320" algn="l" rtl="0">
              <a:lnSpc>
                <a:spcPct val="88900"/>
              </a:lnSpc>
              <a:spcBef>
                <a:spcPts val="0"/>
              </a:spcBef>
              <a:spcAft>
                <a:spcPts val="0"/>
              </a:spcAft>
              <a:buClr>
                <a:srgbClr val="FFBA00"/>
              </a:buClr>
              <a:buSzPts val="1600"/>
              <a:buFont typeface="Courier New"/>
              <a:buChar char="o"/>
            </a:pPr>
            <a:r>
              <a:rPr lang="en-US" sz="1050">
                <a:solidFill>
                  <a:srgbClr val="FFFFFF"/>
                </a:solidFill>
                <a:latin typeface="Calibri"/>
                <a:ea typeface="Calibri"/>
                <a:cs typeface="Calibri"/>
                <a:sym typeface="Calibri"/>
              </a:rPr>
              <a:t>Γνωριμίες αιχμής από ειδικούς του κλάδου και ακαδημαϊκούς  εμπειρογνώμονες</a:t>
            </a:r>
            <a:endParaRPr sz="1050">
              <a:solidFill>
                <a:schemeClr val="dk1"/>
              </a:solidFill>
              <a:latin typeface="Calibri"/>
              <a:ea typeface="Calibri"/>
              <a:cs typeface="Calibri"/>
              <a:sym typeface="Calibri"/>
            </a:endParaRPr>
          </a:p>
          <a:p>
            <a:pPr marL="0" marR="0" lvl="0" indent="0" algn="l" rtl="0">
              <a:lnSpc>
                <a:spcPct val="100000"/>
              </a:lnSpc>
              <a:spcBef>
                <a:spcPts val="30"/>
              </a:spcBef>
              <a:spcAft>
                <a:spcPts val="0"/>
              </a:spcAft>
              <a:buClr>
                <a:srgbClr val="FFBA00"/>
              </a:buClr>
              <a:buSzPts val="1000"/>
              <a:buFont typeface="Courier New"/>
              <a:buNone/>
            </a:pPr>
            <a:endParaRPr sz="1000">
              <a:solidFill>
                <a:schemeClr val="dk1"/>
              </a:solidFill>
              <a:latin typeface="Calibri"/>
              <a:ea typeface="Calibri"/>
              <a:cs typeface="Calibri"/>
              <a:sym typeface="Calibri"/>
            </a:endParaRPr>
          </a:p>
          <a:p>
            <a:pPr marL="287020" marR="5080" lvl="0" indent="-274320" algn="l" rtl="0">
              <a:lnSpc>
                <a:spcPct val="89600"/>
              </a:lnSpc>
              <a:spcBef>
                <a:spcPts val="0"/>
              </a:spcBef>
              <a:spcAft>
                <a:spcPts val="0"/>
              </a:spcAft>
              <a:buClr>
                <a:srgbClr val="FFBA00"/>
              </a:buClr>
              <a:buSzPts val="1600"/>
              <a:buFont typeface="Courier New"/>
              <a:buChar char="o"/>
            </a:pPr>
            <a:r>
              <a:rPr lang="en-US" sz="1050">
                <a:solidFill>
                  <a:srgbClr val="FFFFFF"/>
                </a:solidFill>
                <a:latin typeface="Calibri"/>
                <a:ea typeface="Calibri"/>
                <a:cs typeface="Calibri"/>
                <a:sym typeface="Calibri"/>
              </a:rPr>
              <a:t>Παροχή </a:t>
            </a:r>
            <a:r>
              <a:rPr lang="en-US" sz="1050" b="1">
                <a:solidFill>
                  <a:srgbClr val="FFFFFF"/>
                </a:solidFill>
                <a:latin typeface="Calibri"/>
                <a:ea typeface="Calibri"/>
                <a:cs typeface="Calibri"/>
                <a:sym typeface="Calibri"/>
              </a:rPr>
              <a:t>επαρκούς υποστήριξης για την ανάπτυξη λογισμικού και την εξέλιξη  της σταδιοδρομίας</a:t>
            </a:r>
            <a:endParaRPr sz="1050">
              <a:solidFill>
                <a:schemeClr val="dk1"/>
              </a:solidFill>
              <a:latin typeface="Calibri"/>
              <a:ea typeface="Calibri"/>
              <a:cs typeface="Calibri"/>
              <a:sym typeface="Calibri"/>
            </a:endParaRPr>
          </a:p>
        </p:txBody>
      </p:sp>
      <p:pic>
        <p:nvPicPr>
          <p:cNvPr id="5065" name="Google Shape;5065;p308"/>
          <p:cNvPicPr preferRelativeResize="0"/>
          <p:nvPr/>
        </p:nvPicPr>
        <p:blipFill rotWithShape="1">
          <a:blip r:embed="rId5">
            <a:alphaModFix/>
          </a:blip>
          <a:srcRect/>
          <a:stretch/>
        </p:blipFill>
        <p:spPr>
          <a:xfrm>
            <a:off x="7549515" y="5144770"/>
            <a:ext cx="3294062" cy="612140"/>
          </a:xfrm>
          <a:prstGeom prst="rect">
            <a:avLst/>
          </a:prstGeom>
          <a:noFill/>
          <a:ln>
            <a:noFill/>
          </a:ln>
        </p:spPr>
      </p:pic>
      <p:sp>
        <p:nvSpPr>
          <p:cNvPr id="5066" name="Google Shape;5066;p308"/>
          <p:cNvSpPr txBox="1"/>
          <p:nvPr/>
        </p:nvSpPr>
        <p:spPr>
          <a:xfrm>
            <a:off x="106045" y="5515292"/>
            <a:ext cx="2580640" cy="114300"/>
          </a:xfrm>
          <a:prstGeom prst="rect">
            <a:avLst/>
          </a:prstGeom>
          <a:noFill/>
          <a:ln>
            <a:noFill/>
          </a:ln>
        </p:spPr>
        <p:txBody>
          <a:bodyPr spcFirstLastPara="1" wrap="square" lIns="0" tIns="0" rIns="0" bIns="0" anchor="t" anchorCtr="0">
            <a:spAutoFit/>
          </a:bodyPr>
          <a:lstStyle/>
          <a:p>
            <a:pPr marL="12700" marR="0" lvl="0" indent="0" algn="l" rtl="0">
              <a:lnSpc>
                <a:spcPct val="109285"/>
              </a:lnSpc>
              <a:spcBef>
                <a:spcPts val="0"/>
              </a:spcBef>
              <a:spcAft>
                <a:spcPts val="0"/>
              </a:spcAft>
              <a:buNone/>
            </a:pPr>
            <a:r>
              <a:rPr lang="en-US" sz="700">
                <a:solidFill>
                  <a:srgbClr val="FFFFFF"/>
                </a:solidFill>
                <a:latin typeface="Calibri"/>
                <a:ea typeface="Calibri"/>
                <a:cs typeface="Calibri"/>
                <a:sym typeface="Calibri"/>
              </a:rPr>
              <a:t>CSP003_S_E: CRISTINA ALCARAZ, ΠΑΡΟΥΣΊΑΣΗ ΤΟΥ ΣΕΜΙΝΑΡΊΟΥ</a:t>
            </a:r>
            <a:endParaRPr sz="7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70"/>
        <p:cNvGrpSpPr/>
        <p:nvPr/>
      </p:nvGrpSpPr>
      <p:grpSpPr>
        <a:xfrm>
          <a:off x="0" y="0"/>
          <a:ext cx="0" cy="0"/>
          <a:chOff x="0" y="0"/>
          <a:chExt cx="0" cy="0"/>
        </a:xfrm>
      </p:grpSpPr>
      <p:sp>
        <p:nvSpPr>
          <p:cNvPr id="5071" name="Google Shape;5071;p309"/>
          <p:cNvSpPr/>
          <p:nvPr/>
        </p:nvSpPr>
        <p:spPr>
          <a:xfrm>
            <a:off x="0" y="0"/>
            <a:ext cx="12192000" cy="6858000"/>
          </a:xfrm>
          <a:custGeom>
            <a:avLst/>
            <a:gdLst/>
            <a:ahLst/>
            <a:cxnLst/>
            <a:rect l="l" t="t" r="r" b="b"/>
            <a:pathLst>
              <a:path w="12192000" h="6858000" extrusionOk="0">
                <a:moveTo>
                  <a:pt x="12192000" y="0"/>
                </a:moveTo>
                <a:lnTo>
                  <a:pt x="0" y="0"/>
                </a:lnTo>
                <a:lnTo>
                  <a:pt x="0" y="6858000"/>
                </a:lnTo>
                <a:lnTo>
                  <a:pt x="12192000" y="6858000"/>
                </a:lnTo>
                <a:lnTo>
                  <a:pt x="1219200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072" name="Google Shape;5072;p309"/>
          <p:cNvGrpSpPr/>
          <p:nvPr/>
        </p:nvGrpSpPr>
        <p:grpSpPr>
          <a:xfrm>
            <a:off x="0" y="0"/>
            <a:ext cx="6043295" cy="6858000"/>
            <a:chOff x="0" y="0"/>
            <a:chExt cx="6043295" cy="6858000"/>
          </a:xfrm>
        </p:grpSpPr>
        <p:pic>
          <p:nvPicPr>
            <p:cNvPr id="5073" name="Google Shape;5073;p309"/>
            <p:cNvPicPr preferRelativeResize="0"/>
            <p:nvPr/>
          </p:nvPicPr>
          <p:blipFill rotWithShape="1">
            <a:blip r:embed="rId3">
              <a:alphaModFix/>
            </a:blip>
            <a:srcRect/>
            <a:stretch/>
          </p:blipFill>
          <p:spPr>
            <a:xfrm>
              <a:off x="4425632" y="5059679"/>
              <a:ext cx="929639" cy="1798320"/>
            </a:xfrm>
            <a:prstGeom prst="rect">
              <a:avLst/>
            </a:prstGeom>
            <a:noFill/>
            <a:ln>
              <a:noFill/>
            </a:ln>
          </p:spPr>
        </p:pic>
        <p:sp>
          <p:nvSpPr>
            <p:cNvPr id="5074" name="Google Shape;5074;p309"/>
            <p:cNvSpPr/>
            <p:nvPr/>
          </p:nvSpPr>
          <p:spPr>
            <a:xfrm>
              <a:off x="2932747" y="0"/>
              <a:ext cx="1818639" cy="6858000"/>
            </a:xfrm>
            <a:custGeom>
              <a:avLst/>
              <a:gdLst/>
              <a:ahLst/>
              <a:cxnLst/>
              <a:rect l="l" t="t" r="r" b="b"/>
              <a:pathLst>
                <a:path w="1818639" h="6858000" extrusionOk="0">
                  <a:moveTo>
                    <a:pt x="1818639" y="0"/>
                  </a:moveTo>
                  <a:lnTo>
                    <a:pt x="0" y="6858000"/>
                  </a:lnTo>
                </a:path>
              </a:pathLst>
            </a:custGeom>
            <a:noFill/>
            <a:ln w="22225" cap="flat" cmpd="sng">
              <a:solidFill>
                <a:srgbClr val="D8791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75" name="Google Shape;5075;p309"/>
            <p:cNvSpPr/>
            <p:nvPr/>
          </p:nvSpPr>
          <p:spPr>
            <a:xfrm>
              <a:off x="3498215" y="17780"/>
              <a:ext cx="2545080" cy="6837045"/>
            </a:xfrm>
            <a:custGeom>
              <a:avLst/>
              <a:gdLst/>
              <a:ahLst/>
              <a:cxnLst/>
              <a:rect l="l" t="t" r="r" b="b"/>
              <a:pathLst>
                <a:path w="2545079" h="6837045" extrusionOk="0">
                  <a:moveTo>
                    <a:pt x="1321435" y="2283142"/>
                  </a:moveTo>
                  <a:lnTo>
                    <a:pt x="1271587" y="2291080"/>
                  </a:lnTo>
                  <a:lnTo>
                    <a:pt x="1226185" y="2312352"/>
                  </a:lnTo>
                  <a:lnTo>
                    <a:pt x="1187767" y="2345372"/>
                  </a:lnTo>
                  <a:lnTo>
                    <a:pt x="1159192" y="2388870"/>
                  </a:lnTo>
                  <a:lnTo>
                    <a:pt x="1159192" y="2390140"/>
                  </a:lnTo>
                  <a:lnTo>
                    <a:pt x="819150" y="3658552"/>
                  </a:lnTo>
                  <a:lnTo>
                    <a:pt x="0" y="6835775"/>
                  </a:lnTo>
                  <a:lnTo>
                    <a:pt x="6667" y="6836727"/>
                  </a:lnTo>
                  <a:lnTo>
                    <a:pt x="13335" y="6837045"/>
                  </a:lnTo>
                  <a:lnTo>
                    <a:pt x="26670" y="6837045"/>
                  </a:lnTo>
                  <a:lnTo>
                    <a:pt x="843365" y="3664585"/>
                  </a:lnTo>
                  <a:lnTo>
                    <a:pt x="1183322" y="2397760"/>
                  </a:lnTo>
                  <a:lnTo>
                    <a:pt x="1208087" y="2360295"/>
                  </a:lnTo>
                  <a:lnTo>
                    <a:pt x="1241107" y="2332037"/>
                  </a:lnTo>
                  <a:lnTo>
                    <a:pt x="1279842" y="2314257"/>
                  </a:lnTo>
                  <a:lnTo>
                    <a:pt x="1322705" y="2307590"/>
                  </a:lnTo>
                  <a:lnTo>
                    <a:pt x="1417637" y="2307590"/>
                  </a:lnTo>
                  <a:lnTo>
                    <a:pt x="1372870" y="2289175"/>
                  </a:lnTo>
                  <a:lnTo>
                    <a:pt x="1321435" y="2283142"/>
                  </a:lnTo>
                  <a:close/>
                </a:path>
                <a:path w="2545079" h="6837045" extrusionOk="0">
                  <a:moveTo>
                    <a:pt x="1418272" y="2307590"/>
                  </a:moveTo>
                  <a:lnTo>
                    <a:pt x="1322705" y="2307590"/>
                  </a:lnTo>
                  <a:lnTo>
                    <a:pt x="1366837" y="2313305"/>
                  </a:lnTo>
                  <a:lnTo>
                    <a:pt x="1412557" y="2333942"/>
                  </a:lnTo>
                  <a:lnTo>
                    <a:pt x="1448435" y="2366962"/>
                  </a:lnTo>
                  <a:lnTo>
                    <a:pt x="1472564" y="2408872"/>
                  </a:lnTo>
                  <a:lnTo>
                    <a:pt x="1483042" y="2456497"/>
                  </a:lnTo>
                  <a:lnTo>
                    <a:pt x="1477962" y="2506345"/>
                  </a:lnTo>
                  <a:lnTo>
                    <a:pt x="1220152" y="3457892"/>
                  </a:lnTo>
                  <a:lnTo>
                    <a:pt x="1214120" y="3493135"/>
                  </a:lnTo>
                  <a:lnTo>
                    <a:pt x="1223010" y="3563302"/>
                  </a:lnTo>
                  <a:lnTo>
                    <a:pt x="1258570" y="3626485"/>
                  </a:lnTo>
                  <a:lnTo>
                    <a:pt x="1314767" y="3669982"/>
                  </a:lnTo>
                  <a:lnTo>
                    <a:pt x="1397635" y="3689032"/>
                  </a:lnTo>
                  <a:lnTo>
                    <a:pt x="1444625" y="3682682"/>
                  </a:lnTo>
                  <a:lnTo>
                    <a:pt x="1487805" y="3664585"/>
                  </a:lnTo>
                  <a:lnTo>
                    <a:pt x="1490662" y="3662680"/>
                  </a:lnTo>
                  <a:lnTo>
                    <a:pt x="1403985" y="3662680"/>
                  </a:lnTo>
                  <a:lnTo>
                    <a:pt x="1354137" y="3657282"/>
                  </a:lnTo>
                  <a:lnTo>
                    <a:pt x="1298892" y="3630295"/>
                  </a:lnTo>
                  <a:lnTo>
                    <a:pt x="1259205" y="3583940"/>
                  </a:lnTo>
                  <a:lnTo>
                    <a:pt x="1239202" y="3525837"/>
                  </a:lnTo>
                  <a:lnTo>
                    <a:pt x="1238567" y="3495357"/>
                  </a:lnTo>
                  <a:lnTo>
                    <a:pt x="1243964" y="3463925"/>
                  </a:lnTo>
                  <a:lnTo>
                    <a:pt x="1502092" y="2512695"/>
                  </a:lnTo>
                  <a:lnTo>
                    <a:pt x="1508442" y="2464117"/>
                  </a:lnTo>
                  <a:lnTo>
                    <a:pt x="1502092" y="2417127"/>
                  </a:lnTo>
                  <a:lnTo>
                    <a:pt x="1483995" y="2373947"/>
                  </a:lnTo>
                  <a:lnTo>
                    <a:pt x="1455737" y="2336800"/>
                  </a:lnTo>
                  <a:lnTo>
                    <a:pt x="1418272" y="2307590"/>
                  </a:lnTo>
                  <a:close/>
                </a:path>
                <a:path w="2545079" h="6837045" extrusionOk="0">
                  <a:moveTo>
                    <a:pt x="2545080" y="0"/>
                  </a:moveTo>
                  <a:lnTo>
                    <a:pt x="2518410" y="0"/>
                  </a:lnTo>
                  <a:lnTo>
                    <a:pt x="1939289" y="2100897"/>
                  </a:lnTo>
                  <a:lnTo>
                    <a:pt x="1547495" y="3546157"/>
                  </a:lnTo>
                  <a:lnTo>
                    <a:pt x="1526539" y="3591877"/>
                  </a:lnTo>
                  <a:lnTo>
                    <a:pt x="1493520" y="3627755"/>
                  </a:lnTo>
                  <a:lnTo>
                    <a:pt x="1451610" y="3652202"/>
                  </a:lnTo>
                  <a:lnTo>
                    <a:pt x="1403985" y="3662680"/>
                  </a:lnTo>
                  <a:lnTo>
                    <a:pt x="1490662" y="3662680"/>
                  </a:lnTo>
                  <a:lnTo>
                    <a:pt x="1525270" y="3636327"/>
                  </a:lnTo>
                  <a:lnTo>
                    <a:pt x="1554162" y="3598862"/>
                  </a:lnTo>
                  <a:lnTo>
                    <a:pt x="1572895" y="3553777"/>
                  </a:lnTo>
                  <a:lnTo>
                    <a:pt x="1964689" y="2108517"/>
                  </a:lnTo>
                  <a:lnTo>
                    <a:pt x="2540000" y="16510"/>
                  </a:lnTo>
                  <a:lnTo>
                    <a:pt x="2543810" y="3810"/>
                  </a:lnTo>
                  <a:lnTo>
                    <a:pt x="2545080" y="0"/>
                  </a:lnTo>
                  <a:close/>
                </a:path>
              </a:pathLst>
            </a:custGeom>
            <a:solidFill>
              <a:srgbClr val="FFBA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076" name="Google Shape;5076;p309"/>
            <p:cNvPicPr preferRelativeResize="0"/>
            <p:nvPr/>
          </p:nvPicPr>
          <p:blipFill rotWithShape="1">
            <a:blip r:embed="rId4">
              <a:alphaModFix/>
            </a:blip>
            <a:srcRect/>
            <a:stretch/>
          </p:blipFill>
          <p:spPr>
            <a:xfrm>
              <a:off x="0" y="0"/>
              <a:ext cx="5840729" cy="6858000"/>
            </a:xfrm>
            <a:prstGeom prst="rect">
              <a:avLst/>
            </a:prstGeom>
            <a:noFill/>
            <a:ln>
              <a:noFill/>
            </a:ln>
          </p:spPr>
        </p:pic>
      </p:grpSp>
      <p:sp>
        <p:nvSpPr>
          <p:cNvPr id="5077" name="Google Shape;5077;p309"/>
          <p:cNvSpPr txBox="1"/>
          <p:nvPr/>
        </p:nvSpPr>
        <p:spPr>
          <a:xfrm>
            <a:off x="6586219" y="228600"/>
            <a:ext cx="836930" cy="3911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400">
                <a:solidFill>
                  <a:srgbClr val="FFFFFF"/>
                </a:solidFill>
                <a:latin typeface="Times New Roman"/>
                <a:ea typeface="Times New Roman"/>
                <a:cs typeface="Times New Roman"/>
                <a:sym typeface="Times New Roman"/>
              </a:rPr>
              <a:t>WHO</a:t>
            </a:r>
            <a:endParaRPr sz="2400">
              <a:solidFill>
                <a:schemeClr val="dk1"/>
              </a:solidFill>
              <a:latin typeface="Times New Roman"/>
              <a:ea typeface="Times New Roman"/>
              <a:cs typeface="Times New Roman"/>
              <a:sym typeface="Times New Roman"/>
            </a:endParaRPr>
          </a:p>
        </p:txBody>
      </p:sp>
      <p:sp>
        <p:nvSpPr>
          <p:cNvPr id="5078" name="Google Shape;5078;p309"/>
          <p:cNvSpPr txBox="1">
            <a:spLocks noGrp="1"/>
          </p:cNvSpPr>
          <p:nvPr>
            <p:ph type="title"/>
          </p:nvPr>
        </p:nvSpPr>
        <p:spPr>
          <a:xfrm>
            <a:off x="6576694" y="956627"/>
            <a:ext cx="4035425" cy="2692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1600">
                <a:solidFill>
                  <a:srgbClr val="FFBA00"/>
                </a:solidFill>
                <a:latin typeface="Calibri"/>
                <a:ea typeface="Calibri"/>
                <a:cs typeface="Calibri"/>
                <a:sym typeface="Calibri"/>
              </a:rPr>
              <a:t>Προφίλ των συμμετεχόντων στην κατάρτιση</a:t>
            </a:r>
            <a:endParaRPr sz="1600">
              <a:latin typeface="Calibri"/>
              <a:ea typeface="Calibri"/>
              <a:cs typeface="Calibri"/>
              <a:sym typeface="Calibri"/>
            </a:endParaRPr>
          </a:p>
        </p:txBody>
      </p:sp>
      <p:sp>
        <p:nvSpPr>
          <p:cNvPr id="5079" name="Google Shape;5079;p309"/>
          <p:cNvSpPr txBox="1"/>
          <p:nvPr/>
        </p:nvSpPr>
        <p:spPr>
          <a:xfrm>
            <a:off x="6576694" y="1659890"/>
            <a:ext cx="4921885" cy="2827020"/>
          </a:xfrm>
          <a:prstGeom prst="rect">
            <a:avLst/>
          </a:prstGeom>
          <a:noFill/>
          <a:ln>
            <a:noFill/>
          </a:ln>
        </p:spPr>
        <p:txBody>
          <a:bodyPr spcFirstLastPara="1" wrap="square" lIns="0" tIns="0" rIns="0" bIns="0" anchor="t" anchorCtr="0">
            <a:spAutoFit/>
          </a:bodyPr>
          <a:lstStyle/>
          <a:p>
            <a:pPr marL="286385" marR="0" lvl="0" indent="-273685" algn="l" rtl="0">
              <a:lnSpc>
                <a:spcPct val="138333"/>
              </a:lnSpc>
              <a:spcBef>
                <a:spcPts val="0"/>
              </a:spcBef>
              <a:spcAft>
                <a:spcPts val="0"/>
              </a:spcAft>
              <a:buClr>
                <a:srgbClr val="FFBA00"/>
              </a:buClr>
              <a:buSzPts val="1800"/>
              <a:buFont typeface="Courier New"/>
              <a:buChar char="o"/>
            </a:pPr>
            <a:r>
              <a:rPr lang="en-US" sz="1200">
                <a:solidFill>
                  <a:srgbClr val="FFFFFF"/>
                </a:solidFill>
                <a:latin typeface="Calibri"/>
                <a:ea typeface="Calibri"/>
                <a:cs typeface="Calibri"/>
                <a:sym typeface="Calibri"/>
              </a:rPr>
              <a:t>Μηχανές δικτύων</a:t>
            </a:r>
            <a:endParaRPr sz="1200">
              <a:solidFill>
                <a:schemeClr val="dk1"/>
              </a:solidFill>
              <a:latin typeface="Calibri"/>
              <a:ea typeface="Calibri"/>
              <a:cs typeface="Calibri"/>
              <a:sym typeface="Calibri"/>
            </a:endParaRPr>
          </a:p>
          <a:p>
            <a:pPr marL="286385" marR="0" lvl="0" indent="-273685" algn="l" rtl="0">
              <a:lnSpc>
                <a:spcPct val="100000"/>
              </a:lnSpc>
              <a:spcBef>
                <a:spcPts val="1220"/>
              </a:spcBef>
              <a:spcAft>
                <a:spcPts val="0"/>
              </a:spcAft>
              <a:buClr>
                <a:srgbClr val="FFBA00"/>
              </a:buClr>
              <a:buSzPts val="1800"/>
              <a:buFont typeface="Courier New"/>
              <a:buChar char="o"/>
            </a:pPr>
            <a:r>
              <a:rPr lang="en-US" sz="1200">
                <a:solidFill>
                  <a:srgbClr val="FFFFFF"/>
                </a:solidFill>
                <a:latin typeface="Calibri"/>
                <a:ea typeface="Calibri"/>
                <a:cs typeface="Calibri"/>
                <a:sym typeface="Calibri"/>
              </a:rPr>
              <a:t>Διαχειριστές IT/OT</a:t>
            </a:r>
            <a:endParaRPr sz="1200">
              <a:solidFill>
                <a:schemeClr val="dk1"/>
              </a:solidFill>
              <a:latin typeface="Calibri"/>
              <a:ea typeface="Calibri"/>
              <a:cs typeface="Calibri"/>
              <a:sym typeface="Calibri"/>
            </a:endParaRPr>
          </a:p>
          <a:p>
            <a:pPr marL="287020" marR="5080" lvl="0" indent="-274320" algn="l" rtl="0">
              <a:lnSpc>
                <a:spcPct val="87800"/>
              </a:lnSpc>
              <a:spcBef>
                <a:spcPts val="1380"/>
              </a:spcBef>
              <a:spcAft>
                <a:spcPts val="0"/>
              </a:spcAft>
              <a:buClr>
                <a:srgbClr val="FFBA00"/>
              </a:buClr>
              <a:buSzPts val="1800"/>
              <a:buFont typeface="Courier New"/>
              <a:buChar char="o"/>
            </a:pPr>
            <a:r>
              <a:rPr lang="en-US" sz="1200">
                <a:solidFill>
                  <a:srgbClr val="FFFFFF"/>
                </a:solidFill>
                <a:latin typeface="Calibri"/>
                <a:ea typeface="Calibri"/>
                <a:cs typeface="Calibri"/>
                <a:sym typeface="Calibri"/>
              </a:rPr>
              <a:t>Επαγγελματίες της ενέργειας, συμπεριλαμβανομένων των  φορέων εκμετάλλευσης, των διευθυντών και των διευθυντικών  στελεχών, των προμηθευτών ενέργειας και γενικά εργαζομένων  δικτύου</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FFBA00"/>
              </a:buClr>
              <a:buSzPts val="1050"/>
              <a:buFont typeface="Courier New"/>
              <a:buNone/>
            </a:pPr>
            <a:endParaRPr sz="1050">
              <a:solidFill>
                <a:schemeClr val="dk1"/>
              </a:solidFill>
              <a:latin typeface="Calibri"/>
              <a:ea typeface="Calibri"/>
              <a:cs typeface="Calibri"/>
              <a:sym typeface="Calibri"/>
            </a:endParaRPr>
          </a:p>
          <a:p>
            <a:pPr marL="286385" marR="0" lvl="0" indent="-273685" algn="l" rtl="0">
              <a:lnSpc>
                <a:spcPct val="100000"/>
              </a:lnSpc>
              <a:spcBef>
                <a:spcPts val="0"/>
              </a:spcBef>
              <a:spcAft>
                <a:spcPts val="0"/>
              </a:spcAft>
              <a:buClr>
                <a:srgbClr val="FFBA00"/>
              </a:buClr>
              <a:buSzPts val="1800"/>
              <a:buFont typeface="Courier New"/>
              <a:buChar char="o"/>
            </a:pPr>
            <a:r>
              <a:rPr lang="en-US" sz="1200">
                <a:solidFill>
                  <a:srgbClr val="FFFFFF"/>
                </a:solidFill>
                <a:latin typeface="Calibri"/>
                <a:ea typeface="Calibri"/>
                <a:cs typeface="Calibri"/>
                <a:sym typeface="Calibri"/>
              </a:rPr>
              <a:t>Ερευνητές, εκπαιδευτικοί και φοιτητές</a:t>
            </a:r>
            <a:endParaRPr sz="1200">
              <a:solidFill>
                <a:schemeClr val="dk1"/>
              </a:solidFill>
              <a:latin typeface="Calibri"/>
              <a:ea typeface="Calibri"/>
              <a:cs typeface="Calibri"/>
              <a:sym typeface="Calibri"/>
            </a:endParaRPr>
          </a:p>
          <a:p>
            <a:pPr marL="286385" marR="0" lvl="0" indent="-273685" algn="l" rtl="0">
              <a:lnSpc>
                <a:spcPct val="100000"/>
              </a:lnSpc>
              <a:spcBef>
                <a:spcPts val="1195"/>
              </a:spcBef>
              <a:spcAft>
                <a:spcPts val="0"/>
              </a:spcAft>
              <a:buClr>
                <a:srgbClr val="FFBA00"/>
              </a:buClr>
              <a:buSzPts val="1800"/>
              <a:buFont typeface="Courier New"/>
              <a:buChar char="o"/>
            </a:pPr>
            <a:r>
              <a:rPr lang="en-US" sz="1200">
                <a:solidFill>
                  <a:srgbClr val="FFFFFF"/>
                </a:solidFill>
                <a:latin typeface="Calibri"/>
                <a:ea typeface="Calibri"/>
                <a:cs typeface="Calibri"/>
                <a:sym typeface="Calibri"/>
              </a:rPr>
              <a:t>Επαγγελματίες της ασφάλειας στον κυβερνοχώρο</a:t>
            </a:r>
            <a:endParaRPr sz="1200">
              <a:solidFill>
                <a:schemeClr val="dk1"/>
              </a:solidFill>
              <a:latin typeface="Calibri"/>
              <a:ea typeface="Calibri"/>
              <a:cs typeface="Calibri"/>
              <a:sym typeface="Calibri"/>
            </a:endParaRPr>
          </a:p>
          <a:p>
            <a:pPr marL="286385" marR="0" lvl="0" indent="-273685" algn="l" rtl="0">
              <a:lnSpc>
                <a:spcPct val="100000"/>
              </a:lnSpc>
              <a:spcBef>
                <a:spcPts val="1105"/>
              </a:spcBef>
              <a:spcAft>
                <a:spcPts val="0"/>
              </a:spcAft>
              <a:buClr>
                <a:srgbClr val="FFBA00"/>
              </a:buClr>
              <a:buSzPts val="1800"/>
              <a:buFont typeface="Courier New"/>
              <a:buChar char="o"/>
            </a:pPr>
            <a:r>
              <a:rPr lang="en-US" sz="1200">
                <a:solidFill>
                  <a:srgbClr val="FFFFFF"/>
                </a:solidFill>
                <a:latin typeface="Calibri"/>
                <a:ea typeface="Calibri"/>
                <a:cs typeface="Calibri"/>
                <a:sym typeface="Calibri"/>
              </a:rPr>
              <a:t>Ενθουσιώδεις χρήστες (άτομα με ενδιαφέρον σε νέα τεχνολογία)</a:t>
            </a:r>
            <a:endParaRPr sz="1200">
              <a:solidFill>
                <a:schemeClr val="dk1"/>
              </a:solidFill>
              <a:latin typeface="Calibri"/>
              <a:ea typeface="Calibri"/>
              <a:cs typeface="Calibri"/>
              <a:sym typeface="Calibri"/>
            </a:endParaRPr>
          </a:p>
        </p:txBody>
      </p:sp>
      <p:pic>
        <p:nvPicPr>
          <p:cNvPr id="5080" name="Google Shape;5080;p309"/>
          <p:cNvPicPr preferRelativeResize="0"/>
          <p:nvPr/>
        </p:nvPicPr>
        <p:blipFill rotWithShape="1">
          <a:blip r:embed="rId5">
            <a:alphaModFix/>
          </a:blip>
          <a:srcRect/>
          <a:stretch/>
        </p:blipFill>
        <p:spPr>
          <a:xfrm>
            <a:off x="7549515" y="5291772"/>
            <a:ext cx="3294062" cy="612140"/>
          </a:xfrm>
          <a:prstGeom prst="rect">
            <a:avLst/>
          </a:prstGeom>
          <a:noFill/>
          <a:ln>
            <a:noFill/>
          </a:ln>
        </p:spPr>
      </p:pic>
      <p:sp>
        <p:nvSpPr>
          <p:cNvPr id="5081" name="Google Shape;5081;p309"/>
          <p:cNvSpPr txBox="1"/>
          <p:nvPr/>
        </p:nvSpPr>
        <p:spPr>
          <a:xfrm>
            <a:off x="106045" y="5662295"/>
            <a:ext cx="2580640" cy="114300"/>
          </a:xfrm>
          <a:prstGeom prst="rect">
            <a:avLst/>
          </a:prstGeom>
          <a:noFill/>
          <a:ln>
            <a:noFill/>
          </a:ln>
        </p:spPr>
        <p:txBody>
          <a:bodyPr spcFirstLastPara="1" wrap="square" lIns="0" tIns="0" rIns="0" bIns="0" anchor="t" anchorCtr="0">
            <a:spAutoFit/>
          </a:bodyPr>
          <a:lstStyle/>
          <a:p>
            <a:pPr marL="12700" marR="0" lvl="0" indent="0" algn="l" rtl="0">
              <a:lnSpc>
                <a:spcPct val="109285"/>
              </a:lnSpc>
              <a:spcBef>
                <a:spcPts val="0"/>
              </a:spcBef>
              <a:spcAft>
                <a:spcPts val="0"/>
              </a:spcAft>
              <a:buNone/>
            </a:pPr>
            <a:r>
              <a:rPr lang="en-US" sz="700">
                <a:solidFill>
                  <a:srgbClr val="FFFFFF"/>
                </a:solidFill>
                <a:latin typeface="Calibri"/>
                <a:ea typeface="Calibri"/>
                <a:cs typeface="Calibri"/>
                <a:sym typeface="Calibri"/>
              </a:rPr>
              <a:t>CSP003_S_E: CRISTINA ALCARAZ, ΠΑΡΟΥΣΊΑΣΗ ΤΟΥ ΣΕΜΙΝΑΡΊΟΥ</a:t>
            </a:r>
            <a:endParaRPr sz="7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85"/>
        <p:cNvGrpSpPr/>
        <p:nvPr/>
      </p:nvGrpSpPr>
      <p:grpSpPr>
        <a:xfrm>
          <a:off x="0" y="0"/>
          <a:ext cx="0" cy="0"/>
          <a:chOff x="0" y="0"/>
          <a:chExt cx="0" cy="0"/>
        </a:xfrm>
      </p:grpSpPr>
      <p:sp>
        <p:nvSpPr>
          <p:cNvPr id="5086" name="Google Shape;5086;p310"/>
          <p:cNvSpPr/>
          <p:nvPr/>
        </p:nvSpPr>
        <p:spPr>
          <a:xfrm>
            <a:off x="0" y="0"/>
            <a:ext cx="12192000" cy="6858000"/>
          </a:xfrm>
          <a:custGeom>
            <a:avLst/>
            <a:gdLst/>
            <a:ahLst/>
            <a:cxnLst/>
            <a:rect l="l" t="t" r="r" b="b"/>
            <a:pathLst>
              <a:path w="12192000" h="6858000" extrusionOk="0">
                <a:moveTo>
                  <a:pt x="12192000" y="0"/>
                </a:moveTo>
                <a:lnTo>
                  <a:pt x="0" y="0"/>
                </a:lnTo>
                <a:lnTo>
                  <a:pt x="0" y="6858000"/>
                </a:lnTo>
                <a:lnTo>
                  <a:pt x="12192000" y="6858000"/>
                </a:lnTo>
                <a:lnTo>
                  <a:pt x="1219200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087" name="Google Shape;5087;p310"/>
          <p:cNvGrpSpPr/>
          <p:nvPr/>
        </p:nvGrpSpPr>
        <p:grpSpPr>
          <a:xfrm>
            <a:off x="0" y="0"/>
            <a:ext cx="6043295" cy="6858000"/>
            <a:chOff x="0" y="0"/>
            <a:chExt cx="6043295" cy="6858000"/>
          </a:xfrm>
        </p:grpSpPr>
        <p:pic>
          <p:nvPicPr>
            <p:cNvPr id="5088" name="Google Shape;5088;p310"/>
            <p:cNvPicPr preferRelativeResize="0"/>
            <p:nvPr/>
          </p:nvPicPr>
          <p:blipFill rotWithShape="1">
            <a:blip r:embed="rId3">
              <a:alphaModFix/>
            </a:blip>
            <a:srcRect/>
            <a:stretch/>
          </p:blipFill>
          <p:spPr>
            <a:xfrm>
              <a:off x="4425632" y="5059679"/>
              <a:ext cx="929639" cy="1798320"/>
            </a:xfrm>
            <a:prstGeom prst="rect">
              <a:avLst/>
            </a:prstGeom>
            <a:noFill/>
            <a:ln>
              <a:noFill/>
            </a:ln>
          </p:spPr>
        </p:pic>
        <p:sp>
          <p:nvSpPr>
            <p:cNvPr id="5089" name="Google Shape;5089;p310"/>
            <p:cNvSpPr/>
            <p:nvPr/>
          </p:nvSpPr>
          <p:spPr>
            <a:xfrm>
              <a:off x="2932747" y="0"/>
              <a:ext cx="1818639" cy="6858000"/>
            </a:xfrm>
            <a:custGeom>
              <a:avLst/>
              <a:gdLst/>
              <a:ahLst/>
              <a:cxnLst/>
              <a:rect l="l" t="t" r="r" b="b"/>
              <a:pathLst>
                <a:path w="1818639" h="6858000" extrusionOk="0">
                  <a:moveTo>
                    <a:pt x="1818639" y="0"/>
                  </a:moveTo>
                  <a:lnTo>
                    <a:pt x="0" y="6858000"/>
                  </a:lnTo>
                </a:path>
              </a:pathLst>
            </a:custGeom>
            <a:noFill/>
            <a:ln w="22225" cap="flat" cmpd="sng">
              <a:solidFill>
                <a:srgbClr val="D8791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90" name="Google Shape;5090;p310"/>
            <p:cNvSpPr/>
            <p:nvPr/>
          </p:nvSpPr>
          <p:spPr>
            <a:xfrm>
              <a:off x="3498215" y="17780"/>
              <a:ext cx="2545080" cy="6837045"/>
            </a:xfrm>
            <a:custGeom>
              <a:avLst/>
              <a:gdLst/>
              <a:ahLst/>
              <a:cxnLst/>
              <a:rect l="l" t="t" r="r" b="b"/>
              <a:pathLst>
                <a:path w="2545079" h="6837045" extrusionOk="0">
                  <a:moveTo>
                    <a:pt x="1321435" y="2283142"/>
                  </a:moveTo>
                  <a:lnTo>
                    <a:pt x="1271587" y="2291080"/>
                  </a:lnTo>
                  <a:lnTo>
                    <a:pt x="1226185" y="2312352"/>
                  </a:lnTo>
                  <a:lnTo>
                    <a:pt x="1187767" y="2345372"/>
                  </a:lnTo>
                  <a:lnTo>
                    <a:pt x="1159192" y="2388870"/>
                  </a:lnTo>
                  <a:lnTo>
                    <a:pt x="1159192" y="2390140"/>
                  </a:lnTo>
                  <a:lnTo>
                    <a:pt x="819150" y="3658552"/>
                  </a:lnTo>
                  <a:lnTo>
                    <a:pt x="0" y="6835775"/>
                  </a:lnTo>
                  <a:lnTo>
                    <a:pt x="6667" y="6836727"/>
                  </a:lnTo>
                  <a:lnTo>
                    <a:pt x="13335" y="6837045"/>
                  </a:lnTo>
                  <a:lnTo>
                    <a:pt x="26670" y="6837045"/>
                  </a:lnTo>
                  <a:lnTo>
                    <a:pt x="843365" y="3664585"/>
                  </a:lnTo>
                  <a:lnTo>
                    <a:pt x="1183322" y="2397760"/>
                  </a:lnTo>
                  <a:lnTo>
                    <a:pt x="1208087" y="2360295"/>
                  </a:lnTo>
                  <a:lnTo>
                    <a:pt x="1241107" y="2332037"/>
                  </a:lnTo>
                  <a:lnTo>
                    <a:pt x="1279842" y="2314257"/>
                  </a:lnTo>
                  <a:lnTo>
                    <a:pt x="1322705" y="2307590"/>
                  </a:lnTo>
                  <a:lnTo>
                    <a:pt x="1417637" y="2307590"/>
                  </a:lnTo>
                  <a:lnTo>
                    <a:pt x="1372870" y="2289175"/>
                  </a:lnTo>
                  <a:lnTo>
                    <a:pt x="1321435" y="2283142"/>
                  </a:lnTo>
                  <a:close/>
                </a:path>
                <a:path w="2545079" h="6837045" extrusionOk="0">
                  <a:moveTo>
                    <a:pt x="1418272" y="2307590"/>
                  </a:moveTo>
                  <a:lnTo>
                    <a:pt x="1322705" y="2307590"/>
                  </a:lnTo>
                  <a:lnTo>
                    <a:pt x="1366837" y="2313305"/>
                  </a:lnTo>
                  <a:lnTo>
                    <a:pt x="1412557" y="2333942"/>
                  </a:lnTo>
                  <a:lnTo>
                    <a:pt x="1448435" y="2366962"/>
                  </a:lnTo>
                  <a:lnTo>
                    <a:pt x="1472564" y="2408872"/>
                  </a:lnTo>
                  <a:lnTo>
                    <a:pt x="1483042" y="2456497"/>
                  </a:lnTo>
                  <a:lnTo>
                    <a:pt x="1477962" y="2506345"/>
                  </a:lnTo>
                  <a:lnTo>
                    <a:pt x="1220152" y="3457892"/>
                  </a:lnTo>
                  <a:lnTo>
                    <a:pt x="1214120" y="3493135"/>
                  </a:lnTo>
                  <a:lnTo>
                    <a:pt x="1223010" y="3563302"/>
                  </a:lnTo>
                  <a:lnTo>
                    <a:pt x="1258570" y="3626485"/>
                  </a:lnTo>
                  <a:lnTo>
                    <a:pt x="1314767" y="3669982"/>
                  </a:lnTo>
                  <a:lnTo>
                    <a:pt x="1397635" y="3689032"/>
                  </a:lnTo>
                  <a:lnTo>
                    <a:pt x="1444625" y="3682682"/>
                  </a:lnTo>
                  <a:lnTo>
                    <a:pt x="1487805" y="3664585"/>
                  </a:lnTo>
                  <a:lnTo>
                    <a:pt x="1490662" y="3662680"/>
                  </a:lnTo>
                  <a:lnTo>
                    <a:pt x="1403985" y="3662680"/>
                  </a:lnTo>
                  <a:lnTo>
                    <a:pt x="1354137" y="3657282"/>
                  </a:lnTo>
                  <a:lnTo>
                    <a:pt x="1298892" y="3630295"/>
                  </a:lnTo>
                  <a:lnTo>
                    <a:pt x="1259205" y="3583940"/>
                  </a:lnTo>
                  <a:lnTo>
                    <a:pt x="1239202" y="3525837"/>
                  </a:lnTo>
                  <a:lnTo>
                    <a:pt x="1238567" y="3495357"/>
                  </a:lnTo>
                  <a:lnTo>
                    <a:pt x="1243964" y="3463925"/>
                  </a:lnTo>
                  <a:lnTo>
                    <a:pt x="1502092" y="2512695"/>
                  </a:lnTo>
                  <a:lnTo>
                    <a:pt x="1508442" y="2464117"/>
                  </a:lnTo>
                  <a:lnTo>
                    <a:pt x="1502092" y="2417127"/>
                  </a:lnTo>
                  <a:lnTo>
                    <a:pt x="1483995" y="2373947"/>
                  </a:lnTo>
                  <a:lnTo>
                    <a:pt x="1455737" y="2336800"/>
                  </a:lnTo>
                  <a:lnTo>
                    <a:pt x="1418272" y="2307590"/>
                  </a:lnTo>
                  <a:close/>
                </a:path>
                <a:path w="2545079" h="6837045" extrusionOk="0">
                  <a:moveTo>
                    <a:pt x="2545080" y="0"/>
                  </a:moveTo>
                  <a:lnTo>
                    <a:pt x="2518410" y="0"/>
                  </a:lnTo>
                  <a:lnTo>
                    <a:pt x="1939289" y="2100897"/>
                  </a:lnTo>
                  <a:lnTo>
                    <a:pt x="1547495" y="3546157"/>
                  </a:lnTo>
                  <a:lnTo>
                    <a:pt x="1526539" y="3591877"/>
                  </a:lnTo>
                  <a:lnTo>
                    <a:pt x="1493520" y="3627755"/>
                  </a:lnTo>
                  <a:lnTo>
                    <a:pt x="1451610" y="3652202"/>
                  </a:lnTo>
                  <a:lnTo>
                    <a:pt x="1403985" y="3662680"/>
                  </a:lnTo>
                  <a:lnTo>
                    <a:pt x="1490662" y="3662680"/>
                  </a:lnTo>
                  <a:lnTo>
                    <a:pt x="1525270" y="3636327"/>
                  </a:lnTo>
                  <a:lnTo>
                    <a:pt x="1554162" y="3598862"/>
                  </a:lnTo>
                  <a:lnTo>
                    <a:pt x="1572895" y="3553777"/>
                  </a:lnTo>
                  <a:lnTo>
                    <a:pt x="1964689" y="2108517"/>
                  </a:lnTo>
                  <a:lnTo>
                    <a:pt x="2540000" y="16510"/>
                  </a:lnTo>
                  <a:lnTo>
                    <a:pt x="2543810" y="3810"/>
                  </a:lnTo>
                  <a:lnTo>
                    <a:pt x="2545080" y="0"/>
                  </a:lnTo>
                  <a:close/>
                </a:path>
              </a:pathLst>
            </a:custGeom>
            <a:solidFill>
              <a:srgbClr val="FFBA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091" name="Google Shape;5091;p310"/>
            <p:cNvPicPr preferRelativeResize="0"/>
            <p:nvPr/>
          </p:nvPicPr>
          <p:blipFill rotWithShape="1">
            <a:blip r:embed="rId4">
              <a:alphaModFix/>
            </a:blip>
            <a:srcRect/>
            <a:stretch/>
          </p:blipFill>
          <p:spPr>
            <a:xfrm>
              <a:off x="0" y="0"/>
              <a:ext cx="5840729" cy="6858000"/>
            </a:xfrm>
            <a:prstGeom prst="rect">
              <a:avLst/>
            </a:prstGeom>
            <a:noFill/>
            <a:ln>
              <a:noFill/>
            </a:ln>
          </p:spPr>
        </p:pic>
      </p:grpSp>
      <p:sp>
        <p:nvSpPr>
          <p:cNvPr id="5092" name="Google Shape;5092;p310"/>
          <p:cNvSpPr txBox="1"/>
          <p:nvPr/>
        </p:nvSpPr>
        <p:spPr>
          <a:xfrm>
            <a:off x="6586219" y="228600"/>
            <a:ext cx="836930" cy="3911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400">
                <a:solidFill>
                  <a:srgbClr val="FFFFFF"/>
                </a:solidFill>
                <a:latin typeface="Times New Roman"/>
                <a:ea typeface="Times New Roman"/>
                <a:cs typeface="Times New Roman"/>
                <a:sym typeface="Times New Roman"/>
              </a:rPr>
              <a:t>WHO</a:t>
            </a:r>
            <a:endParaRPr sz="2400">
              <a:solidFill>
                <a:schemeClr val="dk1"/>
              </a:solidFill>
              <a:latin typeface="Times New Roman"/>
              <a:ea typeface="Times New Roman"/>
              <a:cs typeface="Times New Roman"/>
              <a:sym typeface="Times New Roman"/>
            </a:endParaRPr>
          </a:p>
        </p:txBody>
      </p:sp>
      <p:sp>
        <p:nvSpPr>
          <p:cNvPr id="5093" name="Google Shape;5093;p310"/>
          <p:cNvSpPr txBox="1">
            <a:spLocks noGrp="1"/>
          </p:cNvSpPr>
          <p:nvPr>
            <p:ph type="title"/>
          </p:nvPr>
        </p:nvSpPr>
        <p:spPr>
          <a:xfrm>
            <a:off x="6576694" y="956627"/>
            <a:ext cx="2085975" cy="2692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1600">
                <a:solidFill>
                  <a:srgbClr val="FFBA00"/>
                </a:solidFill>
                <a:latin typeface="Calibri"/>
                <a:ea typeface="Calibri"/>
                <a:cs typeface="Calibri"/>
                <a:sym typeface="Calibri"/>
              </a:rPr>
              <a:t>Προφίλ του εκπαιδευτή</a:t>
            </a:r>
            <a:endParaRPr sz="1600">
              <a:latin typeface="Calibri"/>
              <a:ea typeface="Calibri"/>
              <a:cs typeface="Calibri"/>
              <a:sym typeface="Calibri"/>
            </a:endParaRPr>
          </a:p>
        </p:txBody>
      </p:sp>
      <p:sp>
        <p:nvSpPr>
          <p:cNvPr id="5094" name="Google Shape;5094;p310"/>
          <p:cNvSpPr txBox="1"/>
          <p:nvPr/>
        </p:nvSpPr>
        <p:spPr>
          <a:xfrm>
            <a:off x="6566534" y="1717992"/>
            <a:ext cx="5016500" cy="2436495"/>
          </a:xfrm>
          <a:prstGeom prst="rect">
            <a:avLst/>
          </a:prstGeom>
          <a:noFill/>
          <a:ln>
            <a:noFill/>
          </a:ln>
        </p:spPr>
        <p:txBody>
          <a:bodyPr spcFirstLastPara="1" wrap="square" lIns="0" tIns="0" rIns="0" bIns="0" anchor="t" anchorCtr="0">
            <a:spAutoFit/>
          </a:bodyPr>
          <a:lstStyle/>
          <a:p>
            <a:pPr marL="286385" marR="0" lvl="0" indent="-273685" algn="l" rtl="0">
              <a:lnSpc>
                <a:spcPct val="133181"/>
              </a:lnSpc>
              <a:spcBef>
                <a:spcPts val="0"/>
              </a:spcBef>
              <a:spcAft>
                <a:spcPts val="0"/>
              </a:spcAft>
              <a:buClr>
                <a:srgbClr val="FFBA00"/>
              </a:buClr>
              <a:buSzPts val="1700"/>
              <a:buFont typeface="Courier New"/>
              <a:buChar char="o"/>
            </a:pPr>
            <a:r>
              <a:rPr lang="en-US" sz="1100" b="1">
                <a:solidFill>
                  <a:srgbClr val="FFBA00"/>
                </a:solidFill>
                <a:latin typeface="Calibri"/>
                <a:ea typeface="Calibri"/>
                <a:cs typeface="Calibri"/>
                <a:sym typeface="Calibri"/>
              </a:rPr>
              <a:t>Cristina Alcaraz</a:t>
            </a:r>
            <a:endParaRPr sz="1100">
              <a:solidFill>
                <a:schemeClr val="dk1"/>
              </a:solidFill>
              <a:latin typeface="Calibri"/>
              <a:ea typeface="Calibri"/>
              <a:cs typeface="Calibri"/>
              <a:sym typeface="Calibri"/>
            </a:endParaRPr>
          </a:p>
          <a:p>
            <a:pPr marL="287020" marR="5080" lvl="0" indent="0" algn="l" rtl="0">
              <a:lnSpc>
                <a:spcPct val="79200"/>
              </a:lnSpc>
              <a:spcBef>
                <a:spcPts val="195"/>
              </a:spcBef>
              <a:spcAft>
                <a:spcPts val="0"/>
              </a:spcAft>
              <a:buNone/>
            </a:pPr>
            <a:r>
              <a:rPr lang="en-US" sz="1100">
                <a:solidFill>
                  <a:srgbClr val="FFFFFF"/>
                </a:solidFill>
                <a:latin typeface="Calibri"/>
                <a:ea typeface="Calibri"/>
                <a:cs typeface="Calibri"/>
                <a:sym typeface="Calibri"/>
              </a:rPr>
              <a:t>Αναπληρωτής καθηγητής στο Πανεπιστήμιο της Μάλαγα, διδάκτωρ  Πληροφορικής με εκτεταμένη εμπειρία στην κυβερνοασφάλεια και την  προστασία κρίσιμων υποδομών στα δίκτυα ηλεκτρικής ενέργειας και τα  έξυπνα δίκτυα.</a:t>
            </a: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050">
              <a:solidFill>
                <a:schemeClr val="dk1"/>
              </a:solidFill>
              <a:latin typeface="Calibri"/>
              <a:ea typeface="Calibri"/>
              <a:cs typeface="Calibri"/>
              <a:sym typeface="Calibri"/>
            </a:endParaRPr>
          </a:p>
          <a:p>
            <a:pPr marL="286385" marR="0" lvl="0" indent="-273685" algn="l" rtl="0">
              <a:lnSpc>
                <a:spcPct val="181363"/>
              </a:lnSpc>
              <a:spcBef>
                <a:spcPts val="0"/>
              </a:spcBef>
              <a:spcAft>
                <a:spcPts val="0"/>
              </a:spcAft>
              <a:buClr>
                <a:srgbClr val="FFBA00"/>
              </a:buClr>
              <a:buSzPts val="1700"/>
              <a:buFont typeface="Courier New"/>
              <a:buChar char="o"/>
            </a:pPr>
            <a:r>
              <a:rPr lang="en-US" sz="1100" b="1">
                <a:solidFill>
                  <a:srgbClr val="FFBA00"/>
                </a:solidFill>
                <a:latin typeface="Calibri"/>
                <a:ea typeface="Calibri"/>
                <a:cs typeface="Calibri"/>
                <a:sym typeface="Calibri"/>
              </a:rPr>
              <a:t>Artsiom Yautsiukhim</a:t>
            </a:r>
            <a:endParaRPr sz="1100">
              <a:solidFill>
                <a:schemeClr val="dk1"/>
              </a:solidFill>
              <a:latin typeface="Calibri"/>
              <a:ea typeface="Calibri"/>
              <a:cs typeface="Calibri"/>
              <a:sym typeface="Calibri"/>
            </a:endParaRPr>
          </a:p>
          <a:p>
            <a:pPr marL="287020" marR="374650" lvl="0" indent="0" algn="l" rtl="0">
              <a:lnSpc>
                <a:spcPct val="77800"/>
              </a:lnSpc>
              <a:spcBef>
                <a:spcPts val="245"/>
              </a:spcBef>
              <a:spcAft>
                <a:spcPts val="0"/>
              </a:spcAft>
              <a:buNone/>
            </a:pPr>
            <a:r>
              <a:rPr lang="en-US" sz="1100">
                <a:solidFill>
                  <a:srgbClr val="FFFFFF"/>
                </a:solidFill>
                <a:latin typeface="Calibri"/>
                <a:ea typeface="Calibri"/>
                <a:cs typeface="Calibri"/>
                <a:sym typeface="Calibri"/>
              </a:rPr>
              <a:t>Ερευνητής στο CNR, Ιταλία, με εκτεταμένη εμπειρία σε θέματα  ασφάλειας στον κυβερνοχώρο, διαχείρισης κινδύνων και έξυπνων  δικτύων.</a:t>
            </a:r>
            <a:endParaRPr sz="1100">
              <a:solidFill>
                <a:schemeClr val="dk1"/>
              </a:solidFill>
              <a:latin typeface="Calibri"/>
              <a:ea typeface="Calibri"/>
              <a:cs typeface="Calibri"/>
              <a:sym typeface="Calibri"/>
            </a:endParaRPr>
          </a:p>
          <a:p>
            <a:pPr marL="0" marR="0" lvl="0" indent="0" algn="l" rtl="0">
              <a:lnSpc>
                <a:spcPct val="100000"/>
              </a:lnSpc>
              <a:spcBef>
                <a:spcPts val="50"/>
              </a:spcBef>
              <a:spcAft>
                <a:spcPts val="0"/>
              </a:spcAft>
              <a:buNone/>
            </a:pPr>
            <a:endParaRPr sz="1050">
              <a:solidFill>
                <a:schemeClr val="dk1"/>
              </a:solidFill>
              <a:latin typeface="Calibri"/>
              <a:ea typeface="Calibri"/>
              <a:cs typeface="Calibri"/>
              <a:sym typeface="Calibri"/>
            </a:endParaRPr>
          </a:p>
          <a:p>
            <a:pPr marL="286385" marR="0" lvl="0" indent="-273685" algn="l" rtl="0">
              <a:lnSpc>
                <a:spcPct val="177727"/>
              </a:lnSpc>
              <a:spcBef>
                <a:spcPts val="0"/>
              </a:spcBef>
              <a:spcAft>
                <a:spcPts val="0"/>
              </a:spcAft>
              <a:buClr>
                <a:srgbClr val="FFBA00"/>
              </a:buClr>
              <a:buSzPts val="1700"/>
              <a:buFont typeface="Courier New"/>
              <a:buChar char="o"/>
            </a:pPr>
            <a:r>
              <a:rPr lang="en-US" sz="1100" b="1">
                <a:solidFill>
                  <a:srgbClr val="FFBA00"/>
                </a:solidFill>
                <a:latin typeface="Calibri"/>
                <a:ea typeface="Calibri"/>
                <a:cs typeface="Calibri"/>
                <a:sym typeface="Calibri"/>
              </a:rPr>
              <a:t>Χαβιέ Λόπεζ</a:t>
            </a:r>
            <a:endParaRPr sz="1100">
              <a:solidFill>
                <a:schemeClr val="dk1"/>
              </a:solidFill>
              <a:latin typeface="Calibri"/>
              <a:ea typeface="Calibri"/>
              <a:cs typeface="Calibri"/>
              <a:sym typeface="Calibri"/>
            </a:endParaRPr>
          </a:p>
          <a:p>
            <a:pPr marL="287020" marR="52705" lvl="0" indent="0" algn="l" rtl="0">
              <a:lnSpc>
                <a:spcPct val="96363"/>
              </a:lnSpc>
              <a:spcBef>
                <a:spcPts val="170"/>
              </a:spcBef>
              <a:spcAft>
                <a:spcPts val="0"/>
              </a:spcAft>
              <a:buNone/>
            </a:pPr>
            <a:r>
              <a:rPr lang="en-US" sz="1100">
                <a:solidFill>
                  <a:srgbClr val="FFFFFF"/>
                </a:solidFill>
                <a:latin typeface="Calibri"/>
                <a:ea typeface="Calibri"/>
                <a:cs typeface="Calibri"/>
                <a:sym typeface="Calibri"/>
              </a:rPr>
              <a:t>Τακτικός καθηγητής στο Πανεπιστήμιο της Μάλαγα, διδάκτωρ  Πληροφορικής με εκτεταμένη εμπειρία στην κυβερνοασφάλεια και την  προστασία υποδομών ζωτικής σημασίας.</a:t>
            </a:r>
            <a:endParaRPr sz="1100">
              <a:solidFill>
                <a:schemeClr val="dk1"/>
              </a:solidFill>
              <a:latin typeface="Calibri"/>
              <a:ea typeface="Calibri"/>
              <a:cs typeface="Calibri"/>
              <a:sym typeface="Calibri"/>
            </a:endParaRPr>
          </a:p>
        </p:txBody>
      </p:sp>
      <p:sp>
        <p:nvSpPr>
          <p:cNvPr id="5095" name="Google Shape;5095;p310"/>
          <p:cNvSpPr txBox="1"/>
          <p:nvPr/>
        </p:nvSpPr>
        <p:spPr>
          <a:xfrm>
            <a:off x="106045" y="5072697"/>
            <a:ext cx="2580640" cy="1320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700">
                <a:solidFill>
                  <a:srgbClr val="FFFFFF"/>
                </a:solidFill>
                <a:latin typeface="Calibri"/>
                <a:ea typeface="Calibri"/>
                <a:cs typeface="Calibri"/>
                <a:sym typeface="Calibri"/>
              </a:rPr>
              <a:t>CSP003_S_E: CRISTINA ALCARAZ, ΠΑΡΟΥΣΊΑΣΗ ΤΟΥ ΣΕΜΙΝΑΡΊΟΥ</a:t>
            </a:r>
            <a:endParaRPr sz="700">
              <a:solidFill>
                <a:schemeClr val="dk1"/>
              </a:solidFill>
              <a:latin typeface="Calibri"/>
              <a:ea typeface="Calibri"/>
              <a:cs typeface="Calibri"/>
              <a:sym typeface="Calibri"/>
            </a:endParaRPr>
          </a:p>
        </p:txBody>
      </p:sp>
      <p:pic>
        <p:nvPicPr>
          <p:cNvPr id="5096" name="Google Shape;5096;p310"/>
          <p:cNvPicPr preferRelativeResize="0"/>
          <p:nvPr/>
        </p:nvPicPr>
        <p:blipFill rotWithShape="1">
          <a:blip r:embed="rId5">
            <a:alphaModFix/>
          </a:blip>
          <a:srcRect/>
          <a:stretch/>
        </p:blipFill>
        <p:spPr>
          <a:xfrm>
            <a:off x="7549515" y="4723765"/>
            <a:ext cx="3294062" cy="61214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100"/>
        <p:cNvGrpSpPr/>
        <p:nvPr/>
      </p:nvGrpSpPr>
      <p:grpSpPr>
        <a:xfrm>
          <a:off x="0" y="0"/>
          <a:ext cx="0" cy="0"/>
          <a:chOff x="0" y="0"/>
          <a:chExt cx="0" cy="0"/>
        </a:xfrm>
      </p:grpSpPr>
      <p:sp>
        <p:nvSpPr>
          <p:cNvPr id="5101" name="Google Shape;5101;p311"/>
          <p:cNvSpPr/>
          <p:nvPr/>
        </p:nvSpPr>
        <p:spPr>
          <a:xfrm>
            <a:off x="0" y="0"/>
            <a:ext cx="12192000" cy="6858000"/>
          </a:xfrm>
          <a:custGeom>
            <a:avLst/>
            <a:gdLst/>
            <a:ahLst/>
            <a:cxnLst/>
            <a:rect l="l" t="t" r="r" b="b"/>
            <a:pathLst>
              <a:path w="12192000" h="6858000" extrusionOk="0">
                <a:moveTo>
                  <a:pt x="12192000" y="0"/>
                </a:moveTo>
                <a:lnTo>
                  <a:pt x="0" y="0"/>
                </a:lnTo>
                <a:lnTo>
                  <a:pt x="0" y="6858000"/>
                </a:lnTo>
                <a:lnTo>
                  <a:pt x="12192000" y="6858000"/>
                </a:lnTo>
                <a:lnTo>
                  <a:pt x="1219200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102" name="Google Shape;5102;p311"/>
          <p:cNvGrpSpPr/>
          <p:nvPr/>
        </p:nvGrpSpPr>
        <p:grpSpPr>
          <a:xfrm>
            <a:off x="0" y="0"/>
            <a:ext cx="6043295" cy="6858000"/>
            <a:chOff x="0" y="0"/>
            <a:chExt cx="6043295" cy="6858000"/>
          </a:xfrm>
        </p:grpSpPr>
        <p:pic>
          <p:nvPicPr>
            <p:cNvPr id="5103" name="Google Shape;5103;p311"/>
            <p:cNvPicPr preferRelativeResize="0"/>
            <p:nvPr/>
          </p:nvPicPr>
          <p:blipFill rotWithShape="1">
            <a:blip r:embed="rId3">
              <a:alphaModFix/>
            </a:blip>
            <a:srcRect/>
            <a:stretch/>
          </p:blipFill>
          <p:spPr>
            <a:xfrm>
              <a:off x="4425632" y="5059679"/>
              <a:ext cx="929639" cy="1798320"/>
            </a:xfrm>
            <a:prstGeom prst="rect">
              <a:avLst/>
            </a:prstGeom>
            <a:noFill/>
            <a:ln>
              <a:noFill/>
            </a:ln>
          </p:spPr>
        </p:pic>
        <p:sp>
          <p:nvSpPr>
            <p:cNvPr id="5104" name="Google Shape;5104;p311"/>
            <p:cNvSpPr/>
            <p:nvPr/>
          </p:nvSpPr>
          <p:spPr>
            <a:xfrm>
              <a:off x="2932747" y="0"/>
              <a:ext cx="1818639" cy="6858000"/>
            </a:xfrm>
            <a:custGeom>
              <a:avLst/>
              <a:gdLst/>
              <a:ahLst/>
              <a:cxnLst/>
              <a:rect l="l" t="t" r="r" b="b"/>
              <a:pathLst>
                <a:path w="1818639" h="6858000" extrusionOk="0">
                  <a:moveTo>
                    <a:pt x="1818639" y="0"/>
                  </a:moveTo>
                  <a:lnTo>
                    <a:pt x="0" y="6858000"/>
                  </a:lnTo>
                </a:path>
              </a:pathLst>
            </a:custGeom>
            <a:noFill/>
            <a:ln w="22225" cap="flat" cmpd="sng">
              <a:solidFill>
                <a:srgbClr val="D8791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05" name="Google Shape;5105;p311"/>
            <p:cNvSpPr/>
            <p:nvPr/>
          </p:nvSpPr>
          <p:spPr>
            <a:xfrm>
              <a:off x="3498215" y="17780"/>
              <a:ext cx="2545080" cy="6837045"/>
            </a:xfrm>
            <a:custGeom>
              <a:avLst/>
              <a:gdLst/>
              <a:ahLst/>
              <a:cxnLst/>
              <a:rect l="l" t="t" r="r" b="b"/>
              <a:pathLst>
                <a:path w="2545079" h="6837045" extrusionOk="0">
                  <a:moveTo>
                    <a:pt x="1321435" y="2283142"/>
                  </a:moveTo>
                  <a:lnTo>
                    <a:pt x="1271587" y="2291080"/>
                  </a:lnTo>
                  <a:lnTo>
                    <a:pt x="1226185" y="2312352"/>
                  </a:lnTo>
                  <a:lnTo>
                    <a:pt x="1187767" y="2345372"/>
                  </a:lnTo>
                  <a:lnTo>
                    <a:pt x="1159192" y="2388870"/>
                  </a:lnTo>
                  <a:lnTo>
                    <a:pt x="1159192" y="2390140"/>
                  </a:lnTo>
                  <a:lnTo>
                    <a:pt x="819150" y="3658552"/>
                  </a:lnTo>
                  <a:lnTo>
                    <a:pt x="0" y="6835775"/>
                  </a:lnTo>
                  <a:lnTo>
                    <a:pt x="6667" y="6836727"/>
                  </a:lnTo>
                  <a:lnTo>
                    <a:pt x="13335" y="6837045"/>
                  </a:lnTo>
                  <a:lnTo>
                    <a:pt x="26670" y="6837045"/>
                  </a:lnTo>
                  <a:lnTo>
                    <a:pt x="843365" y="3664585"/>
                  </a:lnTo>
                  <a:lnTo>
                    <a:pt x="1183322" y="2397760"/>
                  </a:lnTo>
                  <a:lnTo>
                    <a:pt x="1208087" y="2360295"/>
                  </a:lnTo>
                  <a:lnTo>
                    <a:pt x="1241107" y="2332037"/>
                  </a:lnTo>
                  <a:lnTo>
                    <a:pt x="1279842" y="2314257"/>
                  </a:lnTo>
                  <a:lnTo>
                    <a:pt x="1322705" y="2307590"/>
                  </a:lnTo>
                  <a:lnTo>
                    <a:pt x="1417637" y="2307590"/>
                  </a:lnTo>
                  <a:lnTo>
                    <a:pt x="1372870" y="2289175"/>
                  </a:lnTo>
                  <a:lnTo>
                    <a:pt x="1321435" y="2283142"/>
                  </a:lnTo>
                  <a:close/>
                </a:path>
                <a:path w="2545079" h="6837045" extrusionOk="0">
                  <a:moveTo>
                    <a:pt x="1418272" y="2307590"/>
                  </a:moveTo>
                  <a:lnTo>
                    <a:pt x="1322705" y="2307590"/>
                  </a:lnTo>
                  <a:lnTo>
                    <a:pt x="1366837" y="2313305"/>
                  </a:lnTo>
                  <a:lnTo>
                    <a:pt x="1412557" y="2333942"/>
                  </a:lnTo>
                  <a:lnTo>
                    <a:pt x="1448435" y="2366962"/>
                  </a:lnTo>
                  <a:lnTo>
                    <a:pt x="1472564" y="2408872"/>
                  </a:lnTo>
                  <a:lnTo>
                    <a:pt x="1483042" y="2456497"/>
                  </a:lnTo>
                  <a:lnTo>
                    <a:pt x="1477962" y="2506345"/>
                  </a:lnTo>
                  <a:lnTo>
                    <a:pt x="1220152" y="3457892"/>
                  </a:lnTo>
                  <a:lnTo>
                    <a:pt x="1214120" y="3493135"/>
                  </a:lnTo>
                  <a:lnTo>
                    <a:pt x="1223010" y="3563302"/>
                  </a:lnTo>
                  <a:lnTo>
                    <a:pt x="1258570" y="3626485"/>
                  </a:lnTo>
                  <a:lnTo>
                    <a:pt x="1314767" y="3669982"/>
                  </a:lnTo>
                  <a:lnTo>
                    <a:pt x="1397635" y="3689032"/>
                  </a:lnTo>
                  <a:lnTo>
                    <a:pt x="1444625" y="3682682"/>
                  </a:lnTo>
                  <a:lnTo>
                    <a:pt x="1487805" y="3664585"/>
                  </a:lnTo>
                  <a:lnTo>
                    <a:pt x="1490662" y="3662680"/>
                  </a:lnTo>
                  <a:lnTo>
                    <a:pt x="1403985" y="3662680"/>
                  </a:lnTo>
                  <a:lnTo>
                    <a:pt x="1354137" y="3657282"/>
                  </a:lnTo>
                  <a:lnTo>
                    <a:pt x="1298892" y="3630295"/>
                  </a:lnTo>
                  <a:lnTo>
                    <a:pt x="1259205" y="3583940"/>
                  </a:lnTo>
                  <a:lnTo>
                    <a:pt x="1239202" y="3525837"/>
                  </a:lnTo>
                  <a:lnTo>
                    <a:pt x="1238567" y="3495357"/>
                  </a:lnTo>
                  <a:lnTo>
                    <a:pt x="1243964" y="3463925"/>
                  </a:lnTo>
                  <a:lnTo>
                    <a:pt x="1502092" y="2512695"/>
                  </a:lnTo>
                  <a:lnTo>
                    <a:pt x="1508442" y="2464117"/>
                  </a:lnTo>
                  <a:lnTo>
                    <a:pt x="1502092" y="2417127"/>
                  </a:lnTo>
                  <a:lnTo>
                    <a:pt x="1483995" y="2373947"/>
                  </a:lnTo>
                  <a:lnTo>
                    <a:pt x="1455737" y="2336800"/>
                  </a:lnTo>
                  <a:lnTo>
                    <a:pt x="1418272" y="2307590"/>
                  </a:lnTo>
                  <a:close/>
                </a:path>
                <a:path w="2545079" h="6837045" extrusionOk="0">
                  <a:moveTo>
                    <a:pt x="2545080" y="0"/>
                  </a:moveTo>
                  <a:lnTo>
                    <a:pt x="2518410" y="0"/>
                  </a:lnTo>
                  <a:lnTo>
                    <a:pt x="1939289" y="2100897"/>
                  </a:lnTo>
                  <a:lnTo>
                    <a:pt x="1547495" y="3546157"/>
                  </a:lnTo>
                  <a:lnTo>
                    <a:pt x="1526539" y="3591877"/>
                  </a:lnTo>
                  <a:lnTo>
                    <a:pt x="1493520" y="3627755"/>
                  </a:lnTo>
                  <a:lnTo>
                    <a:pt x="1451610" y="3652202"/>
                  </a:lnTo>
                  <a:lnTo>
                    <a:pt x="1403985" y="3662680"/>
                  </a:lnTo>
                  <a:lnTo>
                    <a:pt x="1490662" y="3662680"/>
                  </a:lnTo>
                  <a:lnTo>
                    <a:pt x="1525270" y="3636327"/>
                  </a:lnTo>
                  <a:lnTo>
                    <a:pt x="1554162" y="3598862"/>
                  </a:lnTo>
                  <a:lnTo>
                    <a:pt x="1572895" y="3553777"/>
                  </a:lnTo>
                  <a:lnTo>
                    <a:pt x="1964689" y="2108517"/>
                  </a:lnTo>
                  <a:lnTo>
                    <a:pt x="2540000" y="16510"/>
                  </a:lnTo>
                  <a:lnTo>
                    <a:pt x="2543810" y="3810"/>
                  </a:lnTo>
                  <a:lnTo>
                    <a:pt x="2545080" y="0"/>
                  </a:lnTo>
                  <a:close/>
                </a:path>
              </a:pathLst>
            </a:custGeom>
            <a:solidFill>
              <a:srgbClr val="FFBA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106" name="Google Shape;5106;p311"/>
            <p:cNvPicPr preferRelativeResize="0"/>
            <p:nvPr/>
          </p:nvPicPr>
          <p:blipFill rotWithShape="1">
            <a:blip r:embed="rId4">
              <a:alphaModFix/>
            </a:blip>
            <a:srcRect/>
            <a:stretch/>
          </p:blipFill>
          <p:spPr>
            <a:xfrm>
              <a:off x="0" y="0"/>
              <a:ext cx="5840729" cy="6858000"/>
            </a:xfrm>
            <a:prstGeom prst="rect">
              <a:avLst/>
            </a:prstGeom>
            <a:noFill/>
            <a:ln>
              <a:noFill/>
            </a:ln>
          </p:spPr>
        </p:pic>
      </p:grpSp>
      <p:sp>
        <p:nvSpPr>
          <p:cNvPr id="5107" name="Google Shape;5107;p311"/>
          <p:cNvSpPr txBox="1"/>
          <p:nvPr/>
        </p:nvSpPr>
        <p:spPr>
          <a:xfrm>
            <a:off x="6586219" y="228600"/>
            <a:ext cx="337820" cy="3911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400">
                <a:solidFill>
                  <a:srgbClr val="FFFFFF"/>
                </a:solidFill>
                <a:latin typeface="Times New Roman"/>
                <a:ea typeface="Times New Roman"/>
                <a:cs typeface="Times New Roman"/>
                <a:sym typeface="Times New Roman"/>
              </a:rPr>
              <a:t>ΤΙ</a:t>
            </a:r>
            <a:endParaRPr sz="2400">
              <a:solidFill>
                <a:schemeClr val="dk1"/>
              </a:solidFill>
              <a:latin typeface="Times New Roman"/>
              <a:ea typeface="Times New Roman"/>
              <a:cs typeface="Times New Roman"/>
              <a:sym typeface="Times New Roman"/>
            </a:endParaRPr>
          </a:p>
        </p:txBody>
      </p:sp>
      <p:sp>
        <p:nvSpPr>
          <p:cNvPr id="5108" name="Google Shape;5108;p311"/>
          <p:cNvSpPr txBox="1">
            <a:spLocks noGrp="1"/>
          </p:cNvSpPr>
          <p:nvPr>
            <p:ph type="title"/>
          </p:nvPr>
        </p:nvSpPr>
        <p:spPr>
          <a:xfrm>
            <a:off x="6576694" y="956627"/>
            <a:ext cx="1815464" cy="2692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1600">
                <a:solidFill>
                  <a:srgbClr val="FFBA00"/>
                </a:solidFill>
                <a:latin typeface="Calibri"/>
                <a:ea typeface="Calibri"/>
                <a:cs typeface="Calibri"/>
                <a:sym typeface="Calibri"/>
              </a:rPr>
              <a:t>Θέματα κατάρτισης</a:t>
            </a:r>
            <a:endParaRPr sz="1600">
              <a:latin typeface="Calibri"/>
              <a:ea typeface="Calibri"/>
              <a:cs typeface="Calibri"/>
              <a:sym typeface="Calibri"/>
            </a:endParaRPr>
          </a:p>
        </p:txBody>
      </p:sp>
      <p:sp>
        <p:nvSpPr>
          <p:cNvPr id="5109" name="Google Shape;5109;p311"/>
          <p:cNvSpPr txBox="1"/>
          <p:nvPr/>
        </p:nvSpPr>
        <p:spPr>
          <a:xfrm>
            <a:off x="6576694" y="1648174"/>
            <a:ext cx="4248785" cy="897255"/>
          </a:xfrm>
          <a:prstGeom prst="rect">
            <a:avLst/>
          </a:prstGeom>
          <a:noFill/>
          <a:ln>
            <a:noFill/>
          </a:ln>
        </p:spPr>
        <p:txBody>
          <a:bodyPr spcFirstLastPara="1" wrap="square" lIns="0" tIns="0" rIns="0" bIns="0" anchor="t" anchorCtr="0">
            <a:spAutoFit/>
          </a:bodyPr>
          <a:lstStyle/>
          <a:p>
            <a:pPr marL="287020" marR="0" lvl="0" indent="-274320" algn="l" rtl="0">
              <a:lnSpc>
                <a:spcPct val="184230"/>
              </a:lnSpc>
              <a:spcBef>
                <a:spcPts val="0"/>
              </a:spcBef>
              <a:spcAft>
                <a:spcPts val="0"/>
              </a:spcAft>
              <a:buClr>
                <a:srgbClr val="FFBA00"/>
              </a:buClr>
              <a:buSzPts val="2000"/>
              <a:buFont typeface="Courier New"/>
              <a:buChar char="o"/>
            </a:pPr>
            <a:r>
              <a:rPr lang="en-US" sz="1300">
                <a:solidFill>
                  <a:srgbClr val="FFFFFF"/>
                </a:solidFill>
                <a:latin typeface="Calibri"/>
                <a:ea typeface="Calibri"/>
                <a:cs typeface="Calibri"/>
                <a:sym typeface="Calibri"/>
              </a:rPr>
              <a:t>Απειλές και Ευπάθειες για τον τομέα της ενέργειας</a:t>
            </a:r>
            <a:endParaRPr sz="1300">
              <a:solidFill>
                <a:schemeClr val="dk1"/>
              </a:solidFill>
              <a:latin typeface="Calibri"/>
              <a:ea typeface="Calibri"/>
              <a:cs typeface="Calibri"/>
              <a:sym typeface="Calibri"/>
            </a:endParaRPr>
          </a:p>
          <a:p>
            <a:pPr marL="287020" marR="66040" lvl="0" indent="-274320" algn="l" rtl="0">
              <a:lnSpc>
                <a:spcPct val="90100"/>
              </a:lnSpc>
              <a:spcBef>
                <a:spcPts val="1010"/>
              </a:spcBef>
              <a:spcAft>
                <a:spcPts val="0"/>
              </a:spcAft>
              <a:buClr>
                <a:srgbClr val="FFBA00"/>
              </a:buClr>
              <a:buSzPts val="2000"/>
              <a:buFont typeface="Courier New"/>
              <a:buChar char="o"/>
            </a:pPr>
            <a:r>
              <a:rPr lang="en-US" sz="1300">
                <a:solidFill>
                  <a:srgbClr val="FFFFFF"/>
                </a:solidFill>
                <a:latin typeface="Calibri"/>
                <a:ea typeface="Calibri"/>
                <a:cs typeface="Calibri"/>
                <a:sym typeface="Calibri"/>
              </a:rPr>
              <a:t>Διαδικασίες και μεθοδολογίες αξιολόγησης και  διαχείρισης κινδύνων για τον τομέα της ενέργειας</a:t>
            </a:r>
            <a:endParaRPr sz="1300">
              <a:solidFill>
                <a:schemeClr val="dk1"/>
              </a:solidFill>
              <a:latin typeface="Calibri"/>
              <a:ea typeface="Calibri"/>
              <a:cs typeface="Calibri"/>
              <a:sym typeface="Calibri"/>
            </a:endParaRPr>
          </a:p>
        </p:txBody>
      </p:sp>
      <p:sp>
        <p:nvSpPr>
          <p:cNvPr id="5110" name="Google Shape;5110;p311"/>
          <p:cNvSpPr txBox="1"/>
          <p:nvPr/>
        </p:nvSpPr>
        <p:spPr>
          <a:xfrm>
            <a:off x="106045" y="5389245"/>
            <a:ext cx="2580640" cy="1320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700">
                <a:solidFill>
                  <a:srgbClr val="FFFFFF"/>
                </a:solidFill>
                <a:latin typeface="Calibri"/>
                <a:ea typeface="Calibri"/>
                <a:cs typeface="Calibri"/>
                <a:sym typeface="Calibri"/>
              </a:rPr>
              <a:t>CSP003_S_E: CRISTINA ALCARAZ, ΠΑΡΟΥΣΊΑΣΗ ΤΟΥ ΣΕΜΙΝΑΡΊΟΥ</a:t>
            </a:r>
            <a:endParaRPr sz="700">
              <a:solidFill>
                <a:schemeClr val="dk1"/>
              </a:solidFill>
              <a:latin typeface="Calibri"/>
              <a:ea typeface="Calibri"/>
              <a:cs typeface="Calibri"/>
              <a:sym typeface="Calibri"/>
            </a:endParaRPr>
          </a:p>
        </p:txBody>
      </p:sp>
      <p:pic>
        <p:nvPicPr>
          <p:cNvPr id="5111" name="Google Shape;5111;p311"/>
          <p:cNvPicPr preferRelativeResize="0"/>
          <p:nvPr/>
        </p:nvPicPr>
        <p:blipFill rotWithShape="1">
          <a:blip r:embed="rId5">
            <a:alphaModFix/>
          </a:blip>
          <a:srcRect/>
          <a:stretch/>
        </p:blipFill>
        <p:spPr>
          <a:xfrm>
            <a:off x="7549515" y="5040947"/>
            <a:ext cx="3294062" cy="612139"/>
          </a:xfrm>
          <a:prstGeom prst="rect">
            <a:avLst/>
          </a:prstGeom>
          <a:noFill/>
          <a:ln>
            <a:noFill/>
          </a:ln>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1417</Words>
  <Application>Microsoft Office PowerPoint</Application>
  <PresentationFormat>Ευρεία οθόνη</PresentationFormat>
  <Paragraphs>199</Paragraphs>
  <Slides>22</Slides>
  <Notes>22</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22</vt:i4>
      </vt:variant>
    </vt:vector>
  </HeadingPairs>
  <TitlesOfParts>
    <vt:vector size="30" baseType="lpstr">
      <vt:lpstr>Aptos</vt:lpstr>
      <vt:lpstr>Aptos Display</vt:lpstr>
      <vt:lpstr>Arial</vt:lpstr>
      <vt:lpstr>Calibri</vt:lpstr>
      <vt:lpstr>Century Gothic</vt:lpstr>
      <vt:lpstr>Courier New</vt:lpstr>
      <vt:lpstr>Times New Roman</vt:lpstr>
      <vt:lpstr>Θέμα του Office</vt:lpstr>
      <vt:lpstr>Αξιολόγηση και  διαχείριση κινδύνων  κυβερνοασφάλειας για  τον τομέα της ενέργειας</vt:lpstr>
      <vt:lpstr>Γνωστοποίηση</vt:lpstr>
      <vt:lpstr>Προστασία των σταθμών φόρτισης από  συγκεκριμένες απειλές</vt:lpstr>
      <vt:lpstr>Στόχοι: Ποιος-Τι-Γιατί πρέπει να  παρακολουθήσετε αυτή την εκπαίδευση</vt:lpstr>
      <vt:lpstr>CSP Εκπαίδευση XML (Extensible Markup Language - δομημένη μορφή ανταλλαγής  δεδομένωνn) Λογιστική: Πότε-Πού-Πώς</vt:lpstr>
      <vt:lpstr>Προτάσεις τιμών</vt:lpstr>
      <vt:lpstr>Προφίλ των συμμετεχόντων στην κατάρτιση</vt:lpstr>
      <vt:lpstr>Προφίλ του εκπαιδευτή</vt:lpstr>
      <vt:lpstr>Θέματα κατάρτισης</vt:lpstr>
      <vt:lpstr>ΓΙΑΤΙ</vt:lpstr>
      <vt:lpstr>WHY-2</vt:lpstr>
      <vt:lpstr>Περίγραμμα κατάρτισης</vt:lpstr>
      <vt:lpstr>Θέμα-1: Απειλές και Ευπάθειες για τον τομέα της ενέργειας</vt:lpstr>
      <vt:lpstr>Θέμα-2: Αξιολόγηση κινδύνου</vt:lpstr>
      <vt:lpstr>Δραστηριότητες</vt:lpstr>
      <vt:lpstr>Μέθοδος αξιολόγησης</vt:lpstr>
      <vt:lpstr>Ιστορική γνώση και προαπαιτούμενα</vt:lpstr>
      <vt:lpstr>Τεχνικά εργαλεία και άλλες απαιτήσεις</vt:lpstr>
      <vt:lpstr>Πόροι: Βιβλία και υλικό αναφοράς</vt:lpstr>
      <vt:lpstr>Παρουσίαση του PowerPoint</vt:lpstr>
      <vt:lpstr>Συνδεθείτε με το CyberSecPro: Πώς να  εγγραφείτε και άλλες πρακτικές  πληροφορίες</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Δημητρης Κουτρας</dc:creator>
  <cp:lastModifiedBy>Δημητρης Κουτρας</cp:lastModifiedBy>
  <cp:revision>1</cp:revision>
  <dcterms:created xsi:type="dcterms:W3CDTF">2026-04-20T13:27:34Z</dcterms:created>
  <dcterms:modified xsi:type="dcterms:W3CDTF">2026-04-20T13:28:31Z</dcterms:modified>
</cp:coreProperties>
</file>