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1.xml"/>
  <Override ContentType="application/vnd.openxmlformats-officedocument.presentationml.notesSlide+xml" PartName="/ppt/notesSlides/notesSlide109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07.xml"/>
  <Override ContentType="application/vnd.openxmlformats-officedocument.presentationml.notesSlide+xml" PartName="/ppt/notesSlides/notesSlide100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8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10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93.xml"/>
  <Override ContentType="application/vnd.openxmlformats-officedocument.presentationml.notesSlide+xml" PartName="/ppt/notesSlides/notesSlide87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103.xml"/>
  <Override ContentType="application/vnd.openxmlformats-officedocument.presentationml.notesSlide+xml" PartName="/ppt/notesSlides/notesSlide97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9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101.xml"/>
  <Override ContentType="application/vnd.openxmlformats-officedocument.presentationml.notesSlide+xml" PartName="/ppt/notesSlides/notesSlide95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92.xml"/>
  <Override ContentType="application/vnd.openxmlformats-officedocument.presentationml.notesSlide+xml" PartName="/ppt/notesSlides/notesSlide84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9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108.xml"/>
  <Override ContentType="application/vnd.openxmlformats-officedocument.presentationml.notesSlide+xml" PartName="/ppt/notesSlides/notesSlide90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86.xml"/>
  <Override ContentType="application/vnd.openxmlformats-officedocument.presentationml.notesSlide+xml" PartName="/ppt/notesSlides/notesSlide106.xml"/>
  <Override ContentType="application/vnd.openxmlformats-officedocument.presentationml.notesSlide+xml" PartName="/ppt/notesSlides/notesSlide99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8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98.xml"/>
  <Override ContentType="application/vnd.openxmlformats-officedocument.presentationml.notesSlide+xml" PartName="/ppt/notesSlides/notesSlide104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96.xml"/>
  <Override ContentType="application/vnd.openxmlformats-officedocument.presentationml.notesSlide+xml" PartName="/ppt/notesSlides/notesSlide102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86.xml"/>
  <Override ContentType="application/vnd.openxmlformats-officedocument.presentationml.slide+xml" PartName="/ppt/slides/slide35.xml"/>
  <Override ContentType="application/vnd.openxmlformats-officedocument.presentationml.slide+xml" PartName="/ppt/slides/slide105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68.xml"/>
  <Override ContentType="application/vnd.openxmlformats-officedocument.presentationml.slide+xml" PartName="/ppt/slides/slide94.xml"/>
  <Override ContentType="application/vnd.openxmlformats-officedocument.presentationml.slide+xml" PartName="/ppt/slides/slide84.xml"/>
  <Override ContentType="application/vnd.openxmlformats-officedocument.presentationml.slide+xml" PartName="/ppt/slides/slide107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53.xml"/>
  <Override ContentType="application/vnd.openxmlformats-officedocument.presentationml.slide+xml" PartName="/ppt/slides/slide96.xml"/>
  <Override ContentType="application/vnd.openxmlformats-officedocument.presentationml.slide+xml" PartName="/ppt/slides/slide48.xml"/>
  <Override ContentType="application/vnd.openxmlformats-officedocument.presentationml.slide+xml" PartName="/ppt/slides/slide22.xml"/>
  <Override ContentType="application/vnd.openxmlformats-officedocument.presentationml.slide+xml" PartName="/ppt/slides/slide82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2.xml"/>
  <Override ContentType="application/vnd.openxmlformats-officedocument.presentationml.slide+xml" PartName="/ppt/slides/slide108.xml"/>
  <Override ContentType="application/vnd.openxmlformats-officedocument.presentationml.slide+xml" PartName="/ppt/slides/slide98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89.xml"/>
  <Override ContentType="application/vnd.openxmlformats-officedocument.presentationml.slide+xml" PartName="/ppt/slides/slide76.xml"/>
  <Override ContentType="application/vnd.openxmlformats-officedocument.presentationml.slide+xml" PartName="/ppt/slides/slide63.xml"/>
  <Override ContentType="application/vnd.openxmlformats-officedocument.presentationml.slide+xml" PartName="/ppt/slides/slide93.xml"/>
  <Override ContentType="application/vnd.openxmlformats-officedocument.presentationml.slide+xml" PartName="/ppt/slides/slide101.xml"/>
  <Override ContentType="application/vnd.openxmlformats-officedocument.presentationml.slide+xml" PartName="/ppt/slides/slide80.xml"/>
  <Override ContentType="application/vnd.openxmlformats-officedocument.presentationml.slide+xml" PartName="/ppt/slides/slide103.xml"/>
  <Override ContentType="application/vnd.openxmlformats-officedocument.presentationml.slide+xml" PartName="/ppt/slides/slide61.xml"/>
  <Override ContentType="application/vnd.openxmlformats-officedocument.presentationml.slide+xml" PartName="/ppt/slides/slide91.xml"/>
  <Override ContentType="application/vnd.openxmlformats-officedocument.presentationml.slide+xml" PartName="/ppt/slides/slide31.xml"/>
  <Override ContentType="application/vnd.openxmlformats-officedocument.presentationml.slide+xml" PartName="/ppt/slides/slide87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95.xml"/>
  <Override ContentType="application/vnd.openxmlformats-officedocument.presentationml.slide+xml" PartName="/ppt/slides/slide69.xml"/>
  <Override ContentType="application/vnd.openxmlformats-officedocument.presentationml.slide+xml" PartName="/ppt/slides/slide85.xml"/>
  <Override ContentType="application/vnd.openxmlformats-officedocument.presentationml.slide+xml" PartName="/ppt/slides/slide42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16.xml"/>
  <Override ContentType="application/vnd.openxmlformats-officedocument.presentationml.slide+xml" PartName="/ppt/slides/slide104.xml"/>
  <Override ContentType="application/vnd.openxmlformats-officedocument.presentationml.slide+xml" PartName="/ppt/slides/slide24.xml"/>
  <Override ContentType="application/vnd.openxmlformats-officedocument.presentationml.slide+xml" PartName="/ppt/slides/slide97.xml"/>
  <Override ContentType="application/vnd.openxmlformats-officedocument.presentationml.slide+xml" PartName="/ppt/slides/slide11.xml"/>
  <Override ContentType="application/vnd.openxmlformats-officedocument.presentationml.slide+xml" PartName="/ppt/slides/slide6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79.xml"/>
  <Override ContentType="application/vnd.openxmlformats-officedocument.presentationml.slide+xml" PartName="/ppt/slides/slide49.xml"/>
  <Override ContentType="application/vnd.openxmlformats-officedocument.presentationml.slide+xml" PartName="/ppt/slides/slide83.xml"/>
  <Override ContentType="application/vnd.openxmlformats-officedocument.presentationml.slide+xml" PartName="/ppt/slides/slide106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109.xml"/>
  <Override ContentType="application/vnd.openxmlformats-officedocument.presentationml.slide+xml" PartName="/ppt/slides/slide99.xml"/>
  <Override ContentType="application/vnd.openxmlformats-officedocument.presentationml.slide+xml" PartName="/ppt/slides/slide3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47.xml"/>
  <Override ContentType="application/vnd.openxmlformats-officedocument.presentationml.slide+xml" PartName="/ppt/slides/slide21.xml"/>
  <Override ContentType="application/vnd.openxmlformats-officedocument.presentationml.slide+xml" PartName="/ppt/slides/slide100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90.xml"/>
  <Override ContentType="application/vnd.openxmlformats-officedocument.presentationml.slide+xml" PartName="/ppt/slides/slide8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88.xml"/>
  <Override ContentType="application/vnd.openxmlformats-officedocument.presentationml.slide+xml" PartName="/ppt/slides/slide92.xml"/>
  <Override ContentType="application/vnd.openxmlformats-officedocument.presentationml.slide+xml" PartName="/ppt/slides/slide102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338" r:id="rId88"/>
    <p:sldId id="339" r:id="rId89"/>
    <p:sldId id="340" r:id="rId90"/>
    <p:sldId id="341" r:id="rId91"/>
    <p:sldId id="342" r:id="rId92"/>
    <p:sldId id="343" r:id="rId93"/>
    <p:sldId id="344" r:id="rId94"/>
    <p:sldId id="345" r:id="rId95"/>
    <p:sldId id="346" r:id="rId96"/>
    <p:sldId id="347" r:id="rId97"/>
    <p:sldId id="348" r:id="rId98"/>
    <p:sldId id="349" r:id="rId99"/>
    <p:sldId id="350" r:id="rId100"/>
    <p:sldId id="351" r:id="rId101"/>
    <p:sldId id="352" r:id="rId102"/>
    <p:sldId id="353" r:id="rId103"/>
    <p:sldId id="354" r:id="rId104"/>
    <p:sldId id="355" r:id="rId105"/>
    <p:sldId id="356" r:id="rId106"/>
    <p:sldId id="357" r:id="rId107"/>
    <p:sldId id="358" r:id="rId108"/>
    <p:sldId id="359" r:id="rId109"/>
    <p:sldId id="360" r:id="rId110"/>
    <p:sldId id="361" r:id="rId111"/>
    <p:sldId id="362" r:id="rId112"/>
    <p:sldId id="363" r:id="rId113"/>
    <p:sldId id="364" r:id="rId114"/>
  </p:sldIdLst>
  <p:sldSz cy="6858000" cx="12192000"/>
  <p:notesSz cx="12192000" cy="6858000"/>
  <p:embeddedFontLst>
    <p:embeddedFont>
      <p:font typeface="Noto Sans Symbols"/>
      <p:regular r:id="rId115"/>
      <p:bold r:id="rId1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168">
          <p15:clr>
            <a:srgbClr val="000000"/>
          </p15:clr>
        </p15:guide>
        <p15:guide id="2" pos="2448">
          <p15:clr>
            <a:srgbClr val="000000"/>
          </p15:clr>
        </p15:guide>
      </p15:sldGuideLst>
    </p:ext>
    <p:ext uri="GoogleSlidesCustomDataVersion2">
      <go:slidesCustomData xmlns:go="http://customooxmlschemas.google.com/" r:id="rId117" roundtripDataSignature="AMtx7miucWwVeaZD5tpV5+pNkpt27i0KT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168" orient="horz"/>
        <p:guide pos="244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07" Type="http://schemas.openxmlformats.org/officeDocument/2006/relationships/slide" Target="slides/slide102.xml"/><Relationship Id="rId106" Type="http://schemas.openxmlformats.org/officeDocument/2006/relationships/slide" Target="slides/slide101.xml"/><Relationship Id="rId105" Type="http://schemas.openxmlformats.org/officeDocument/2006/relationships/slide" Target="slides/slide100.xml"/><Relationship Id="rId104" Type="http://schemas.openxmlformats.org/officeDocument/2006/relationships/slide" Target="slides/slide99.xml"/><Relationship Id="rId109" Type="http://schemas.openxmlformats.org/officeDocument/2006/relationships/slide" Target="slides/slide104.xml"/><Relationship Id="rId108" Type="http://schemas.openxmlformats.org/officeDocument/2006/relationships/slide" Target="slides/slide103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103" Type="http://schemas.openxmlformats.org/officeDocument/2006/relationships/slide" Target="slides/slide98.xml"/><Relationship Id="rId102" Type="http://schemas.openxmlformats.org/officeDocument/2006/relationships/slide" Target="slides/slide97.xml"/><Relationship Id="rId101" Type="http://schemas.openxmlformats.org/officeDocument/2006/relationships/slide" Target="slides/slide96.xml"/><Relationship Id="rId100" Type="http://schemas.openxmlformats.org/officeDocument/2006/relationships/slide" Target="slides/slide95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95" Type="http://schemas.openxmlformats.org/officeDocument/2006/relationships/slide" Target="slides/slide90.xml"/><Relationship Id="rId94" Type="http://schemas.openxmlformats.org/officeDocument/2006/relationships/slide" Target="slides/slide89.xml"/><Relationship Id="rId97" Type="http://schemas.openxmlformats.org/officeDocument/2006/relationships/slide" Target="slides/slide92.xml"/><Relationship Id="rId96" Type="http://schemas.openxmlformats.org/officeDocument/2006/relationships/slide" Target="slides/slide91.xml"/><Relationship Id="rId11" Type="http://schemas.openxmlformats.org/officeDocument/2006/relationships/slide" Target="slides/slide6.xml"/><Relationship Id="rId99" Type="http://schemas.openxmlformats.org/officeDocument/2006/relationships/slide" Target="slides/slide94.xml"/><Relationship Id="rId10" Type="http://schemas.openxmlformats.org/officeDocument/2006/relationships/slide" Target="slides/slide5.xml"/><Relationship Id="rId98" Type="http://schemas.openxmlformats.org/officeDocument/2006/relationships/slide" Target="slides/slide93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91" Type="http://schemas.openxmlformats.org/officeDocument/2006/relationships/slide" Target="slides/slide86.xml"/><Relationship Id="rId90" Type="http://schemas.openxmlformats.org/officeDocument/2006/relationships/slide" Target="slides/slide85.xml"/><Relationship Id="rId93" Type="http://schemas.openxmlformats.org/officeDocument/2006/relationships/slide" Target="slides/slide88.xml"/><Relationship Id="rId92" Type="http://schemas.openxmlformats.org/officeDocument/2006/relationships/slide" Target="slides/slide87.xml"/><Relationship Id="rId117" Type="http://customschemas.google.com/relationships/presentationmetadata" Target="metadata"/><Relationship Id="rId116" Type="http://schemas.openxmlformats.org/officeDocument/2006/relationships/font" Target="fonts/NotoSansSymbols-bold.fntdata"/><Relationship Id="rId115" Type="http://schemas.openxmlformats.org/officeDocument/2006/relationships/font" Target="fonts/NotoSansSymbols-regular.fntdata"/><Relationship Id="rId15" Type="http://schemas.openxmlformats.org/officeDocument/2006/relationships/slide" Target="slides/slide10.xml"/><Relationship Id="rId110" Type="http://schemas.openxmlformats.org/officeDocument/2006/relationships/slide" Target="slides/slide105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14" Type="http://schemas.openxmlformats.org/officeDocument/2006/relationships/slide" Target="slides/slide109.xml"/><Relationship Id="rId18" Type="http://schemas.openxmlformats.org/officeDocument/2006/relationships/slide" Target="slides/slide13.xml"/><Relationship Id="rId113" Type="http://schemas.openxmlformats.org/officeDocument/2006/relationships/slide" Target="slides/slide108.xml"/><Relationship Id="rId112" Type="http://schemas.openxmlformats.org/officeDocument/2006/relationships/slide" Target="slides/slide107.xml"/><Relationship Id="rId111" Type="http://schemas.openxmlformats.org/officeDocument/2006/relationships/slide" Target="slides/slide106.xml"/><Relationship Id="rId84" Type="http://schemas.openxmlformats.org/officeDocument/2006/relationships/slide" Target="slides/slide79.xml"/><Relationship Id="rId83" Type="http://schemas.openxmlformats.org/officeDocument/2006/relationships/slide" Target="slides/slide78.xml"/><Relationship Id="rId86" Type="http://schemas.openxmlformats.org/officeDocument/2006/relationships/slide" Target="slides/slide81.xml"/><Relationship Id="rId85" Type="http://schemas.openxmlformats.org/officeDocument/2006/relationships/slide" Target="slides/slide80.xml"/><Relationship Id="rId88" Type="http://schemas.openxmlformats.org/officeDocument/2006/relationships/slide" Target="slides/slide83.xml"/><Relationship Id="rId87" Type="http://schemas.openxmlformats.org/officeDocument/2006/relationships/slide" Target="slides/slide82.xml"/><Relationship Id="rId89" Type="http://schemas.openxmlformats.org/officeDocument/2006/relationships/slide" Target="slides/slide84.xml"/><Relationship Id="rId80" Type="http://schemas.openxmlformats.org/officeDocument/2006/relationships/slide" Target="slides/slide75.xml"/><Relationship Id="rId82" Type="http://schemas.openxmlformats.org/officeDocument/2006/relationships/slide" Target="slides/slide77.xml"/><Relationship Id="rId81" Type="http://schemas.openxmlformats.org/officeDocument/2006/relationships/slide" Target="slides/slide7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73" Type="http://schemas.openxmlformats.org/officeDocument/2006/relationships/slide" Target="slides/slide68.xml"/><Relationship Id="rId72" Type="http://schemas.openxmlformats.org/officeDocument/2006/relationships/slide" Target="slides/slide67.xml"/><Relationship Id="rId75" Type="http://schemas.openxmlformats.org/officeDocument/2006/relationships/slide" Target="slides/slide70.xml"/><Relationship Id="rId74" Type="http://schemas.openxmlformats.org/officeDocument/2006/relationships/slide" Target="slides/slide69.xml"/><Relationship Id="rId77" Type="http://schemas.openxmlformats.org/officeDocument/2006/relationships/slide" Target="slides/slide72.xml"/><Relationship Id="rId76" Type="http://schemas.openxmlformats.org/officeDocument/2006/relationships/slide" Target="slides/slide71.xml"/><Relationship Id="rId79" Type="http://schemas.openxmlformats.org/officeDocument/2006/relationships/slide" Target="slides/slide74.xml"/><Relationship Id="rId78" Type="http://schemas.openxmlformats.org/officeDocument/2006/relationships/slide" Target="slides/slide73.xml"/><Relationship Id="rId71" Type="http://schemas.openxmlformats.org/officeDocument/2006/relationships/slide" Target="slides/slide66.xml"/><Relationship Id="rId70" Type="http://schemas.openxmlformats.org/officeDocument/2006/relationships/slide" Target="slides/slide65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66" Type="http://schemas.openxmlformats.org/officeDocument/2006/relationships/slide" Target="slides/slide61.xml"/><Relationship Id="rId65" Type="http://schemas.openxmlformats.org/officeDocument/2006/relationships/slide" Target="slides/slide60.xml"/><Relationship Id="rId68" Type="http://schemas.openxmlformats.org/officeDocument/2006/relationships/slide" Target="slides/slide63.xml"/><Relationship Id="rId67" Type="http://schemas.openxmlformats.org/officeDocument/2006/relationships/slide" Target="slides/slide62.xml"/><Relationship Id="rId60" Type="http://schemas.openxmlformats.org/officeDocument/2006/relationships/slide" Target="slides/slide55.xml"/><Relationship Id="rId69" Type="http://schemas.openxmlformats.org/officeDocument/2006/relationships/slide" Target="slides/slide6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55" Type="http://schemas.openxmlformats.org/officeDocument/2006/relationships/slide" Target="slides/slide50.xml"/><Relationship Id="rId54" Type="http://schemas.openxmlformats.org/officeDocument/2006/relationships/slide" Target="slides/slide49.xml"/><Relationship Id="rId57" Type="http://schemas.openxmlformats.org/officeDocument/2006/relationships/slide" Target="slides/slide52.xml"/><Relationship Id="rId56" Type="http://schemas.openxmlformats.org/officeDocument/2006/relationships/slide" Target="slides/slide51.xml"/><Relationship Id="rId59" Type="http://schemas.openxmlformats.org/officeDocument/2006/relationships/slide" Target="slides/slide54.xml"/><Relationship Id="rId58" Type="http://schemas.openxmlformats.org/officeDocument/2006/relationships/slide" Target="slides/slide5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1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0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0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6" name="Shape 1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" name="Google Shape;1417;p100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8" name="Google Shape;1418;p100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6" name="Shape 1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" name="Google Shape;1437;p101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8" name="Google Shape;1438;p101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9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p102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1" name="Google Shape;1451;p102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2" name="Shape 1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3" name="Google Shape;1463;p103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4" name="Google Shape;1464;p103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5" name="Shape 1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6" name="Google Shape;1476;p104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7" name="Google Shape;1477;p104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8" name="Shape 1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9" name="Google Shape;1489;p105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0" name="Google Shape;1490;p105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1" name="Shape 1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2" name="Google Shape;1502;p106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3" name="Google Shape;1503;p106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4" name="Shape 1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" name="Google Shape;1515;p107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6" name="Google Shape;1516;p107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7" name="Shape 1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8" name="Google Shape;1528;p108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9" name="Google Shape;1529;p108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4" name="Shape 1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5" name="Google Shape;1545;p109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6" name="Google Shape;1546;p109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1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11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2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2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3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3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4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14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5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15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6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16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7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17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8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18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9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19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2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0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20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1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21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2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22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3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23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4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24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5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25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6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26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27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27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8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28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29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29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3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30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30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1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p31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32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p32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33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p33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34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34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35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5" name="Google Shape;475;p35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36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1" name="Google Shape;501;p36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37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0" name="Google Shape;520;p37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38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2" name="Google Shape;532;p38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39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6" name="Google Shape;546;p39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4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40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3" name="Google Shape;553;p40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41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6" name="Google Shape;566;p41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42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4" name="Google Shape;584;p42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43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3" name="Google Shape;593;p43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44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5" name="Google Shape;605;p44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45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7" name="Google Shape;627;p45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46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2" name="Google Shape;642;p46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47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7" name="Google Shape;657;p47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48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9" name="Google Shape;669;p48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49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3" name="Google Shape;683;p49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5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5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50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6" name="Google Shape;696;p50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51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0" name="Google Shape;720;p51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52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3" name="Google Shape;733;p52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0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53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2" name="Google Shape;742;p53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2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54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4" name="Google Shape;754;p54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6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55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8" name="Google Shape;768;p55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7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p56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9" name="Google Shape;779;p56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9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p57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1" name="Google Shape;791;p57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5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58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7" name="Google Shape;807;p58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8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p59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0" name="Google Shape;820;p59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6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6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8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p60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0" name="Google Shape;830;p60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8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p61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0" name="Google Shape;840;p61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9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62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1" name="Google Shape;851;p62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p63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3" name="Google Shape;863;p63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0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p64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2" name="Google Shape;892;p64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5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65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7" name="Google Shape;907;p65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7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p66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9" name="Google Shape;919;p66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0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Google Shape;941;p67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2" name="Google Shape;942;p67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0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p68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2" name="Google Shape;952;p68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8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p69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0" name="Google Shape;980;p69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7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7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8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70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0" name="Google Shape;1000;p70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2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Google Shape;1013;p71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4" name="Google Shape;1014;p71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6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p72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8" name="Google Shape;1028;p72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5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73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7" name="Google Shape;1037;p73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3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Google Shape;1044;p74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5" name="Google Shape;1045;p74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7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Google Shape;1058;p75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9" name="Google Shape;1059;p75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1" name="Shape 1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Google Shape;1072;p76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3" name="Google Shape;1073;p76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5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Google Shape;1086;p77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7" name="Google Shape;1087;p77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2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Google Shape;1103;p78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4" name="Google Shape;1104;p78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" name="Google Shape;1122;p79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3" name="Google Shape;1123;p79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8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8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6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Google Shape;1137;p80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8" name="Google Shape;1138;p80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2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" name="Google Shape;1153;p81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4" name="Google Shape;1154;p81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9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Google Shape;1170;p82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1" name="Google Shape;1171;p82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2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p83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4" name="Google Shape;1184;p83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5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Google Shape;1196;p84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7" name="Google Shape;1197;p84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2" name="Shape 1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" name="Google Shape;1213;p85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4" name="Google Shape;1214;p85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7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p86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9" name="Google Shape;1229;p86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9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Google Shape;1240;p87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1" name="Google Shape;1241;p87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9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p88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1" name="Google Shape;1251;p88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6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" name="Google Shape;1267;p89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8" name="Google Shape;1268;p89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9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9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8" name="Shape 1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9" name="Google Shape;1279;p90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0" name="Google Shape;1280;p90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4" name="Shape 1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" name="Google Shape;1295;p91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6" name="Google Shape;1296;p91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4" name="Shape 1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5" name="Google Shape;1305;p92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6" name="Google Shape;1306;p92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7" name="Shape 1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" name="Google Shape;1318;p93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9" name="Google Shape;1319;p93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0" name="Shape 1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" name="Google Shape;1331;p94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2" name="Google Shape;1332;p94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3" name="Shape 1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4" name="Google Shape;1344;p95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5" name="Google Shape;1345;p95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6" name="Shape 1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" name="Google Shape;1357;p96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8" name="Google Shape;1358;p96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3" name="Shape 1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4" name="Google Shape;1374;p97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5" name="Google Shape;1375;p97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0" name="Shape 1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1" name="Google Shape;1391;p98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2" name="Google Shape;1392;p98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3" name="Shape 1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" name="Google Shape;1404;p99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5" name="Google Shape;1405;p99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1"/>
          <p:cNvSpPr txBox="1"/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11"/>
          <p:cNvSpPr txBox="1"/>
          <p:nvPr>
            <p:ph idx="1" type="body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11"/>
          <p:cNvSpPr txBox="1"/>
          <p:nvPr>
            <p:ph idx="10" type="dt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11"/>
          <p:cNvSpPr txBox="1"/>
          <p:nvPr>
            <p:ph idx="11" type="ft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11"/>
          <p:cNvSpPr txBox="1"/>
          <p:nvPr>
            <p:ph idx="12" type="sldNum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0"/>
          <p:cNvSpPr txBox="1"/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10"/>
          <p:cNvSpPr txBox="1"/>
          <p:nvPr>
            <p:ph idx="1" type="body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10"/>
          <p:cNvSpPr txBox="1"/>
          <p:nvPr>
            <p:ph idx="11" type="ft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888888"/>
                </a:solidFill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9" name="Google Shape;9;p110"/>
          <p:cNvSpPr txBox="1"/>
          <p:nvPr>
            <p:ph idx="10" type="dt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888888"/>
                </a:solidFill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0" name="Google Shape;10;p110"/>
          <p:cNvSpPr txBox="1"/>
          <p:nvPr>
            <p:ph idx="12" type="sldNum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0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5.jpg"/></Relationships>
</file>

<file path=ppt/slides/_rels/slide10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0.xml"/><Relationship Id="rId3" Type="http://schemas.openxmlformats.org/officeDocument/2006/relationships/image" Target="../media/image21.jpg"/></Relationships>
</file>

<file path=ppt/slides/_rels/slide10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1.xml"/><Relationship Id="rId3" Type="http://schemas.openxmlformats.org/officeDocument/2006/relationships/image" Target="../media/image21.jpg"/></Relationships>
</file>

<file path=ppt/slides/_rels/slide10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2.xml"/><Relationship Id="rId3" Type="http://schemas.openxmlformats.org/officeDocument/2006/relationships/image" Target="../media/image21.jpg"/></Relationships>
</file>

<file path=ppt/slides/_rels/slide10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3.xml"/><Relationship Id="rId3" Type="http://schemas.openxmlformats.org/officeDocument/2006/relationships/image" Target="../media/image21.jpg"/></Relationships>
</file>

<file path=ppt/slides/_rels/slide10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4.xml"/><Relationship Id="rId3" Type="http://schemas.openxmlformats.org/officeDocument/2006/relationships/image" Target="../media/image21.jpg"/></Relationships>
</file>

<file path=ppt/slides/_rels/slide10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5.xml"/><Relationship Id="rId3" Type="http://schemas.openxmlformats.org/officeDocument/2006/relationships/image" Target="../media/image21.jpg"/></Relationships>
</file>

<file path=ppt/slides/_rels/slide10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6.xml"/><Relationship Id="rId3" Type="http://schemas.openxmlformats.org/officeDocument/2006/relationships/image" Target="../media/image21.jpg"/></Relationships>
</file>

<file path=ppt/slides/_rels/slide10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7.xml"/><Relationship Id="rId3" Type="http://schemas.openxmlformats.org/officeDocument/2006/relationships/image" Target="../media/image21.jpg"/></Relationships>
</file>

<file path=ppt/slides/_rels/slide10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8.xml"/><Relationship Id="rId3" Type="http://schemas.openxmlformats.org/officeDocument/2006/relationships/image" Target="../media/image117.jpg"/></Relationships>
</file>

<file path=ppt/slides/_rels/slide10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9.xml"/><Relationship Id="rId3" Type="http://schemas.openxmlformats.org/officeDocument/2006/relationships/image" Target="../media/image116.jpg"/><Relationship Id="rId4" Type="http://schemas.openxmlformats.org/officeDocument/2006/relationships/hyperlink" Target="mailto:shareeful@gmail.com" TargetMode="External"/><Relationship Id="rId5" Type="http://schemas.openxmlformats.org/officeDocument/2006/relationships/hyperlink" Target="mailto:ac@apiroplus.solutions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5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5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1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3.jpg"/><Relationship Id="rId4" Type="http://schemas.openxmlformats.org/officeDocument/2006/relationships/image" Target="../media/image15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1.jpg"/><Relationship Id="rId4" Type="http://schemas.openxmlformats.org/officeDocument/2006/relationships/image" Target="../media/image24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4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7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0.jpg"/><Relationship Id="rId4" Type="http://schemas.openxmlformats.org/officeDocument/2006/relationships/image" Target="../media/image1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2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1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3.jpg"/><Relationship Id="rId4" Type="http://schemas.openxmlformats.org/officeDocument/2006/relationships/image" Target="../media/image35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7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jpg"/><Relationship Id="rId4" Type="http://schemas.openxmlformats.org/officeDocument/2006/relationships/image" Target="../media/image1.jpg"/><Relationship Id="rId5" Type="http://schemas.openxmlformats.org/officeDocument/2006/relationships/image" Target="../media/image2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34.jpg"/><Relationship Id="rId4" Type="http://schemas.openxmlformats.org/officeDocument/2006/relationships/image" Target="../media/image36.jpg"/><Relationship Id="rId5" Type="http://schemas.openxmlformats.org/officeDocument/2006/relationships/image" Target="../media/image4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45.jpg"/><Relationship Id="rId4" Type="http://schemas.openxmlformats.org/officeDocument/2006/relationships/image" Target="../media/image59.jpg"/><Relationship Id="rId11" Type="http://schemas.openxmlformats.org/officeDocument/2006/relationships/image" Target="../media/image47.jpg"/><Relationship Id="rId10" Type="http://schemas.openxmlformats.org/officeDocument/2006/relationships/image" Target="../media/image50.jpg"/><Relationship Id="rId9" Type="http://schemas.openxmlformats.org/officeDocument/2006/relationships/image" Target="../media/image46.jpg"/><Relationship Id="rId5" Type="http://schemas.openxmlformats.org/officeDocument/2006/relationships/image" Target="../media/image41.jpg"/><Relationship Id="rId6" Type="http://schemas.openxmlformats.org/officeDocument/2006/relationships/image" Target="../media/image40.jpg"/><Relationship Id="rId7" Type="http://schemas.openxmlformats.org/officeDocument/2006/relationships/image" Target="../media/image42.jpg"/><Relationship Id="rId8" Type="http://schemas.openxmlformats.org/officeDocument/2006/relationships/image" Target="../media/image61.jp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51.jp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21.jp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55.jp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54.jp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7.jp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93.jpg"/><Relationship Id="rId4" Type="http://schemas.openxmlformats.org/officeDocument/2006/relationships/image" Target="../media/image57.jpg"/><Relationship Id="rId11" Type="http://schemas.openxmlformats.org/officeDocument/2006/relationships/hyperlink" Target="https://www.iso.org/standard/54533.html" TargetMode="External"/><Relationship Id="rId10" Type="http://schemas.openxmlformats.org/officeDocument/2006/relationships/hyperlink" Target="https://www.iso.org/contents/data/standard/05/45/54534.html" TargetMode="External"/><Relationship Id="rId9" Type="http://schemas.openxmlformats.org/officeDocument/2006/relationships/hyperlink" Target="https://www.iso.org/standard/85056.html" TargetMode="External"/><Relationship Id="rId5" Type="http://schemas.openxmlformats.org/officeDocument/2006/relationships/hyperlink" Target="https://www.iso.org/standard/73906.html" TargetMode="External"/><Relationship Id="rId6" Type="http://schemas.openxmlformats.org/officeDocument/2006/relationships/hyperlink" Target="https://www.iso.org/standard/27001" TargetMode="External"/><Relationship Id="rId7" Type="http://schemas.openxmlformats.org/officeDocument/2006/relationships/hyperlink" Target="https://www.iso.org/standard/75652.html" TargetMode="External"/><Relationship Id="rId8" Type="http://schemas.openxmlformats.org/officeDocument/2006/relationships/hyperlink" Target="https://www.iso.org/standard/68091.html" TargetMode="Externa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66.jpg"/><Relationship Id="rId4" Type="http://schemas.openxmlformats.org/officeDocument/2006/relationships/hyperlink" Target="http://www.iso.org/standard/27001" TargetMode="Externa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58.jpg"/><Relationship Id="rId4" Type="http://schemas.openxmlformats.org/officeDocument/2006/relationships/image" Target="../media/image6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7.jp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60.jpg"/><Relationship Id="rId4" Type="http://schemas.openxmlformats.org/officeDocument/2006/relationships/image" Target="../media/image69.jpg"/><Relationship Id="rId5" Type="http://schemas.openxmlformats.org/officeDocument/2006/relationships/hyperlink" Target="http://www.iso.org/obp/ui/en/#iso%3Astd%3Aiso-iec%3A27001%3Aed-3%3Av1%3Aen" TargetMode="Externa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79.jpg"/><Relationship Id="rId4" Type="http://schemas.openxmlformats.org/officeDocument/2006/relationships/image" Target="../media/image62.jpg"/><Relationship Id="rId5" Type="http://schemas.openxmlformats.org/officeDocument/2006/relationships/image" Target="../media/image69.jpg"/><Relationship Id="rId6" Type="http://schemas.openxmlformats.org/officeDocument/2006/relationships/hyperlink" Target="http://www.iso.org/obp/ui/en/#iso%3Astd%3Aiso-iec%3A27001%3Aed-3%3Av1%3Aen" TargetMode="Externa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78.jp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78.jp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93.jpg"/><Relationship Id="rId4" Type="http://schemas.openxmlformats.org/officeDocument/2006/relationships/image" Target="../media/image21.jp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21.jp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99.jpg"/><Relationship Id="rId4" Type="http://schemas.openxmlformats.org/officeDocument/2006/relationships/image" Target="../media/image80.jpg"/><Relationship Id="rId5" Type="http://schemas.openxmlformats.org/officeDocument/2006/relationships/image" Target="../media/image82.jp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21.jp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95.jp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110.jpg"/><Relationship Id="rId4" Type="http://schemas.openxmlformats.org/officeDocument/2006/relationships/hyperlink" Target="http://www.fortinet.com/resources/cyberglossary/it-vs-ot-cybersecurity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21.jp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21.jp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107.jpg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107.jpg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107.jpg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107.jpg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107.jpg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21.jpg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8.xml"/><Relationship Id="rId3" Type="http://schemas.openxmlformats.org/officeDocument/2006/relationships/image" Target="../media/image21.jpg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9.xml"/><Relationship Id="rId3" Type="http://schemas.openxmlformats.org/officeDocument/2006/relationships/image" Target="../media/image2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0.xml"/><Relationship Id="rId3" Type="http://schemas.openxmlformats.org/officeDocument/2006/relationships/image" Target="../media/image21.jpg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1.xml"/><Relationship Id="rId3" Type="http://schemas.openxmlformats.org/officeDocument/2006/relationships/image" Target="../media/image21.jpg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2.xml"/><Relationship Id="rId3" Type="http://schemas.openxmlformats.org/officeDocument/2006/relationships/image" Target="../media/image21.jpg"/></Relationships>
</file>

<file path=ppt/slides/_rels/slide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3.xml"/><Relationship Id="rId3" Type="http://schemas.openxmlformats.org/officeDocument/2006/relationships/image" Target="../media/image21.jpg"/></Relationships>
</file>

<file path=ppt/slides/_rels/slide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4.xml"/><Relationship Id="rId3" Type="http://schemas.openxmlformats.org/officeDocument/2006/relationships/image" Target="../media/image113.jpg"/></Relationships>
</file>

<file path=ppt/slides/_rels/slide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5.xml"/><Relationship Id="rId3" Type="http://schemas.openxmlformats.org/officeDocument/2006/relationships/image" Target="../media/image21.jpg"/></Relationships>
</file>

<file path=ppt/slides/_rels/slide8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6.xml"/><Relationship Id="rId3" Type="http://schemas.openxmlformats.org/officeDocument/2006/relationships/image" Target="../media/image21.jpg"/></Relationships>
</file>

<file path=ppt/slides/_rels/slide8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7.xml"/><Relationship Id="rId3" Type="http://schemas.openxmlformats.org/officeDocument/2006/relationships/image" Target="../media/image21.jpg"/></Relationships>
</file>

<file path=ppt/slides/_rels/slide8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8.xml"/><Relationship Id="rId3" Type="http://schemas.openxmlformats.org/officeDocument/2006/relationships/image" Target="../media/image115.jpg"/></Relationships>
</file>

<file path=ppt/slides/_rels/slide8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9.xml"/><Relationship Id="rId3" Type="http://schemas.openxmlformats.org/officeDocument/2006/relationships/image" Target="../media/image2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jpg"/></Relationships>
</file>

<file path=ppt/slides/_rels/slide9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0.xml"/><Relationship Id="rId3" Type="http://schemas.openxmlformats.org/officeDocument/2006/relationships/image" Target="../media/image21.jpg"/></Relationships>
</file>

<file path=ppt/slides/_rels/slide9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1.xml"/><Relationship Id="rId3" Type="http://schemas.openxmlformats.org/officeDocument/2006/relationships/image" Target="../media/image21.jpg"/></Relationships>
</file>

<file path=ppt/slides/_rels/slide9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2.xml"/><Relationship Id="rId3" Type="http://schemas.openxmlformats.org/officeDocument/2006/relationships/image" Target="../media/image21.jpg"/></Relationships>
</file>

<file path=ppt/slides/_rels/slide9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3.xml"/><Relationship Id="rId3" Type="http://schemas.openxmlformats.org/officeDocument/2006/relationships/image" Target="../media/image21.jpg"/></Relationships>
</file>

<file path=ppt/slides/_rels/slide9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4.xml"/><Relationship Id="rId3" Type="http://schemas.openxmlformats.org/officeDocument/2006/relationships/image" Target="../media/image21.jpg"/></Relationships>
</file>

<file path=ppt/slides/_rels/slide9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5.xml"/><Relationship Id="rId3" Type="http://schemas.openxmlformats.org/officeDocument/2006/relationships/image" Target="../media/image21.jpg"/></Relationships>
</file>

<file path=ppt/slides/_rels/slide9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6.xml"/><Relationship Id="rId3" Type="http://schemas.openxmlformats.org/officeDocument/2006/relationships/image" Target="../media/image112.jpg"/></Relationships>
</file>

<file path=ppt/slides/_rels/slide9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7.xml"/><Relationship Id="rId3" Type="http://schemas.openxmlformats.org/officeDocument/2006/relationships/image" Target="../media/image21.jpg"/></Relationships>
</file>

<file path=ppt/slides/_rels/slide9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8.xml"/><Relationship Id="rId3" Type="http://schemas.openxmlformats.org/officeDocument/2006/relationships/image" Target="../media/image21.jpg"/></Relationships>
</file>

<file path=ppt/slides/_rels/slide9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9.xml"/><Relationship Id="rId3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"/>
          <p:cNvSpPr/>
          <p:nvPr/>
        </p:nvSpPr>
        <p:spPr>
          <a:xfrm>
            <a:off x="0" y="0"/>
            <a:ext cx="10747586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2" name="Google Shape;22;p1"/>
          <p:cNvSpPr txBox="1"/>
          <p:nvPr/>
        </p:nvSpPr>
        <p:spPr>
          <a:xfrm>
            <a:off x="7211694" y="774881"/>
            <a:ext cx="2336984" cy="5844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3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Gestione e</a:t>
            </a:r>
            <a:endParaRPr/>
          </a:p>
        </p:txBody>
      </p:sp>
      <p:sp>
        <p:nvSpPr>
          <p:cNvPr id="23" name="Google Shape;23;p1"/>
          <p:cNvSpPr txBox="1"/>
          <p:nvPr/>
        </p:nvSpPr>
        <p:spPr>
          <a:xfrm>
            <a:off x="7211694" y="1281445"/>
            <a:ext cx="3290052" cy="10910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3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governance del</a:t>
            </a:r>
            <a:endParaRPr/>
          </a:p>
          <a:p>
            <a:pPr indent="0" lvl="0" marL="0" marR="0" rtl="0" algn="l">
              <a:lnSpc>
                <a:spcPct val="10225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rischio di</a:t>
            </a:r>
            <a:endParaRPr/>
          </a:p>
        </p:txBody>
      </p:sp>
      <p:sp>
        <p:nvSpPr>
          <p:cNvPr id="24" name="Google Shape;24;p1"/>
          <p:cNvSpPr txBox="1"/>
          <p:nvPr/>
        </p:nvSpPr>
        <p:spPr>
          <a:xfrm>
            <a:off x="7211694" y="2294575"/>
            <a:ext cx="2936489" cy="5844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3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cybersecurity</a:t>
            </a:r>
            <a:endParaRPr/>
          </a:p>
        </p:txBody>
      </p:sp>
      <p:sp>
        <p:nvSpPr>
          <p:cNvPr id="25" name="Google Shape;25;p1"/>
          <p:cNvSpPr txBox="1"/>
          <p:nvPr/>
        </p:nvSpPr>
        <p:spPr>
          <a:xfrm>
            <a:off x="7211060" y="3011879"/>
            <a:ext cx="3150058" cy="7130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16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350">
                <a:solidFill>
                  <a:srgbClr val="D7791A"/>
                </a:solidFill>
                <a:latin typeface="Calibri"/>
                <a:ea typeface="Calibri"/>
                <a:cs typeface="Calibri"/>
                <a:sym typeface="Calibri"/>
              </a:rPr>
              <a:t>CSP003_C_E</a:t>
            </a:r>
            <a:endParaRPr/>
          </a:p>
        </p:txBody>
      </p:sp>
      <p:sp>
        <p:nvSpPr>
          <p:cNvPr id="26" name="Google Shape;26;p1"/>
          <p:cNvSpPr txBox="1"/>
          <p:nvPr/>
        </p:nvSpPr>
        <p:spPr>
          <a:xfrm>
            <a:off x="7219950" y="4785579"/>
            <a:ext cx="2680363" cy="2578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PRESENTAZIONE DA PARTE DI:</a:t>
            </a:r>
            <a:endParaRPr/>
          </a:p>
        </p:txBody>
      </p:sp>
      <p:sp>
        <p:nvSpPr>
          <p:cNvPr id="27" name="Google Shape;27;p1"/>
          <p:cNvSpPr txBox="1"/>
          <p:nvPr/>
        </p:nvSpPr>
        <p:spPr>
          <a:xfrm>
            <a:off x="7757160" y="5268618"/>
            <a:ext cx="2264952" cy="4415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PROF. DR. SHAREEFUL ISLAM</a:t>
            </a:r>
            <a:endParaRPr/>
          </a:p>
          <a:p>
            <a:pPr indent="0" lvl="0" marL="0" marR="0" rtl="0" algn="l">
              <a:lnSpc>
                <a:spcPct val="120720"/>
              </a:lnSpc>
              <a:spcBef>
                <a:spcPts val="193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CHATZOPOULOU ARGYRO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45" name="Google Shape;145;p10"/>
          <p:cNvSpPr txBox="1"/>
          <p:nvPr/>
        </p:nvSpPr>
        <p:spPr>
          <a:xfrm>
            <a:off x="6600190" y="273129"/>
            <a:ext cx="1708410" cy="470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163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5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PERCHÉ</a:t>
            </a:r>
            <a:endParaRPr/>
          </a:p>
        </p:txBody>
      </p:sp>
      <p:sp>
        <p:nvSpPr>
          <p:cNvPr id="146" name="Google Shape;146;p10"/>
          <p:cNvSpPr txBox="1"/>
          <p:nvPr/>
        </p:nvSpPr>
        <p:spPr>
          <a:xfrm>
            <a:off x="6590030" y="1048292"/>
            <a:ext cx="3665095" cy="3791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4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B900"/>
                </a:solidFill>
                <a:latin typeface="Calibri"/>
                <a:ea typeface="Calibri"/>
                <a:cs typeface="Calibri"/>
                <a:sym typeface="Calibri"/>
              </a:rPr>
              <a:t>Risultati dell'apprendimento</a:t>
            </a:r>
            <a:endParaRPr/>
          </a:p>
        </p:txBody>
      </p:sp>
      <p:sp>
        <p:nvSpPr>
          <p:cNvPr id="147" name="Google Shape;147;p10"/>
          <p:cNvSpPr txBox="1"/>
          <p:nvPr/>
        </p:nvSpPr>
        <p:spPr>
          <a:xfrm>
            <a:off x="6590030" y="1826018"/>
            <a:ext cx="4673613" cy="6677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3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B900"/>
                </a:solidFill>
                <a:latin typeface="Courier New"/>
                <a:ea typeface="Courier New"/>
                <a:cs typeface="Courier New"/>
                <a:sym typeface="Courier New"/>
              </a:rPr>
              <a:t>o</a:t>
            </a:r>
            <a:r>
              <a:rPr lang="en-US" sz="1600">
                <a:solidFill>
                  <a:srgbClr val="FFB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Dimostrare una comprensione approfondita del</a:t>
            </a:r>
            <a:endParaRPr/>
          </a:p>
          <a:p>
            <a:pPr indent="0" lvl="0" marL="274320" marR="0" rtl="0" algn="l">
              <a:lnSpc>
                <a:spcPct val="1097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quadro di gestione del rischio di sicurezza</a:t>
            </a:r>
            <a:endParaRPr/>
          </a:p>
          <a:p>
            <a:pPr indent="0" lvl="0" marL="274320" marR="0" rtl="0" algn="l">
              <a:lnSpc>
                <a:spcPct val="10986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informatica nel settore energetico;</a:t>
            </a:r>
            <a:endParaRPr/>
          </a:p>
        </p:txBody>
      </p:sp>
      <p:sp>
        <p:nvSpPr>
          <p:cNvPr id="148" name="Google Shape;148;p10"/>
          <p:cNvSpPr txBox="1"/>
          <p:nvPr/>
        </p:nvSpPr>
        <p:spPr>
          <a:xfrm>
            <a:off x="6590030" y="2590362"/>
            <a:ext cx="4633267" cy="2786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3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B900"/>
                </a:solidFill>
                <a:latin typeface="Courier New"/>
                <a:ea typeface="Courier New"/>
                <a:cs typeface="Courier New"/>
                <a:sym typeface="Courier New"/>
              </a:rPr>
              <a:t>o</a:t>
            </a:r>
            <a:r>
              <a:rPr lang="en-US" sz="1600">
                <a:solidFill>
                  <a:srgbClr val="FFB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Riconoscere le strutture e i processi di governance</a:t>
            </a:r>
            <a:endParaRPr/>
          </a:p>
        </p:txBody>
      </p:sp>
      <p:sp>
        <p:nvSpPr>
          <p:cNvPr id="149" name="Google Shape;149;p10"/>
          <p:cNvSpPr txBox="1"/>
          <p:nvPr/>
        </p:nvSpPr>
        <p:spPr>
          <a:xfrm>
            <a:off x="6864350" y="2792673"/>
            <a:ext cx="3674442" cy="2683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7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della cybersecurity nel settore energetico;</a:t>
            </a:r>
            <a:endParaRPr/>
          </a:p>
        </p:txBody>
      </p:sp>
      <p:sp>
        <p:nvSpPr>
          <p:cNvPr id="150" name="Google Shape;150;p10"/>
          <p:cNvSpPr txBox="1"/>
          <p:nvPr/>
        </p:nvSpPr>
        <p:spPr>
          <a:xfrm>
            <a:off x="6590030" y="3161194"/>
            <a:ext cx="4373368" cy="6677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3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B900"/>
                </a:solidFill>
                <a:latin typeface="Courier New"/>
                <a:ea typeface="Courier New"/>
                <a:cs typeface="Courier New"/>
                <a:sym typeface="Courier New"/>
              </a:rPr>
              <a:t>o</a:t>
            </a:r>
            <a:r>
              <a:rPr lang="en-US" sz="1600">
                <a:solidFill>
                  <a:srgbClr val="FFB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Valutare e segnalare in modo critico i rischi per la</a:t>
            </a:r>
            <a:endParaRPr/>
          </a:p>
          <a:p>
            <a:pPr indent="0" lvl="0" marL="274320" marR="0" rtl="0" algn="l">
              <a:lnSpc>
                <a:spcPct val="1097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sicurezza e suggerire strategie di mitigazione</a:t>
            </a:r>
            <a:endParaRPr/>
          </a:p>
          <a:p>
            <a:pPr indent="0" lvl="0" marL="274320" marR="0" rtl="0" algn="l">
              <a:lnSpc>
                <a:spcPct val="1097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adeguate in modo professionale.</a:t>
            </a:r>
            <a:endParaRPr/>
          </a:p>
        </p:txBody>
      </p:sp>
      <p:sp>
        <p:nvSpPr>
          <p:cNvPr id="151" name="Google Shape;151;p10"/>
          <p:cNvSpPr txBox="1"/>
          <p:nvPr/>
        </p:nvSpPr>
        <p:spPr>
          <a:xfrm>
            <a:off x="6590030" y="3925539"/>
            <a:ext cx="4342673" cy="8752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3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B900"/>
                </a:solidFill>
                <a:latin typeface="Courier New"/>
                <a:ea typeface="Courier New"/>
                <a:cs typeface="Courier New"/>
                <a:sym typeface="Courier New"/>
              </a:rPr>
              <a:t>o</a:t>
            </a:r>
            <a:r>
              <a:rPr lang="en-US" sz="1600">
                <a:solidFill>
                  <a:srgbClr val="FFB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Sviluppare e valutare criticamente la politica di</a:t>
            </a:r>
            <a:endParaRPr/>
          </a:p>
          <a:p>
            <a:pPr indent="0" lvl="0" marL="274319" marR="0" rtl="0" algn="l">
              <a:lnSpc>
                <a:spcPct val="1061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sicurezza e selezionare i controlli seguendo la</a:t>
            </a:r>
            <a:endParaRPr/>
          </a:p>
          <a:p>
            <a:pPr indent="0" lvl="0" marL="274319" marR="0" rtl="0" algn="l">
              <a:lnSpc>
                <a:spcPct val="106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norma ISO 27019 per la governance della</a:t>
            </a:r>
            <a:endParaRPr/>
          </a:p>
          <a:p>
            <a:pPr indent="0" lvl="0" marL="274319" marR="0" rtl="0" algn="l">
              <a:lnSpc>
                <a:spcPct val="1061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sicurezza.</a:t>
            </a:r>
            <a:endParaRPr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419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0" name="Google Shape;1420;p100"/>
          <p:cNvSpPr/>
          <p:nvPr/>
        </p:nvSpPr>
        <p:spPr>
          <a:xfrm>
            <a:off x="6894537" y="0"/>
            <a:ext cx="5297462" cy="685799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421" name="Google Shape;1421;p100"/>
          <p:cNvSpPr txBox="1"/>
          <p:nvPr/>
        </p:nvSpPr>
        <p:spPr>
          <a:xfrm>
            <a:off x="887730" y="756055"/>
            <a:ext cx="6404553" cy="8918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7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Controlli tecnologici con una guida</a:t>
            </a:r>
            <a:endParaRPr/>
          </a:p>
          <a:p>
            <a:pPr indent="0" lvl="0" marL="0" marR="0" rtl="0" algn="l">
              <a:lnSpc>
                <a:spcPct val="102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aggiuntiva limitata</a:t>
            </a:r>
            <a:endParaRPr/>
          </a:p>
        </p:txBody>
      </p:sp>
      <p:sp>
        <p:nvSpPr>
          <p:cNvPr id="1422" name="Google Shape;1422;p100"/>
          <p:cNvSpPr txBox="1"/>
          <p:nvPr/>
        </p:nvSpPr>
        <p:spPr>
          <a:xfrm>
            <a:off x="796290" y="2127086"/>
            <a:ext cx="616897" cy="2973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6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A.8.4</a:t>
            </a:r>
            <a:endParaRPr/>
          </a:p>
        </p:txBody>
      </p:sp>
      <p:sp>
        <p:nvSpPr>
          <p:cNvPr id="1423" name="Google Shape;1423;p100"/>
          <p:cNvSpPr txBox="1"/>
          <p:nvPr/>
        </p:nvSpPr>
        <p:spPr>
          <a:xfrm>
            <a:off x="1710690" y="2145617"/>
            <a:ext cx="2457174" cy="273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5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Accesso al codice sorgente</a:t>
            </a:r>
            <a:endParaRPr/>
          </a:p>
        </p:txBody>
      </p:sp>
      <p:sp>
        <p:nvSpPr>
          <p:cNvPr id="1424" name="Google Shape;1424;p100"/>
          <p:cNvSpPr txBox="1"/>
          <p:nvPr/>
        </p:nvSpPr>
        <p:spPr>
          <a:xfrm>
            <a:off x="796290" y="2540584"/>
            <a:ext cx="616897" cy="6736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6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A.8.5</a:t>
            </a:r>
            <a:endParaRPr/>
          </a:p>
          <a:p>
            <a:pPr indent="0" lvl="0" marL="0" marR="0" rtl="0" algn="l">
              <a:lnSpc>
                <a:spcPct val="122137"/>
              </a:lnSpc>
              <a:spcBef>
                <a:spcPts val="1192"/>
              </a:spcBef>
              <a:spcAft>
                <a:spcPts val="0"/>
              </a:spcAft>
              <a:buNone/>
            </a:pPr>
            <a:r>
              <a:rPr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A.8.8</a:t>
            </a:r>
            <a:endParaRPr/>
          </a:p>
        </p:txBody>
      </p:sp>
      <p:sp>
        <p:nvSpPr>
          <p:cNvPr id="1425" name="Google Shape;1425;p100"/>
          <p:cNvSpPr txBox="1"/>
          <p:nvPr/>
        </p:nvSpPr>
        <p:spPr>
          <a:xfrm>
            <a:off x="1710690" y="2563197"/>
            <a:ext cx="1928447" cy="2683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7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Autenticazione sicura</a:t>
            </a:r>
            <a:endParaRPr/>
          </a:p>
        </p:txBody>
      </p:sp>
      <p:sp>
        <p:nvSpPr>
          <p:cNvPr id="1426" name="Google Shape;1426;p100"/>
          <p:cNvSpPr txBox="1"/>
          <p:nvPr/>
        </p:nvSpPr>
        <p:spPr>
          <a:xfrm>
            <a:off x="1710690" y="2951187"/>
            <a:ext cx="5035025" cy="674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1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Gestione delle vulnerabilità tecniche</a:t>
            </a:r>
            <a:endParaRPr/>
          </a:p>
          <a:p>
            <a:pPr indent="0" lvl="0" marL="0" marR="0" rtl="0" algn="l">
              <a:lnSpc>
                <a:spcPct val="122137"/>
              </a:lnSpc>
              <a:spcBef>
                <a:spcPts val="1419"/>
              </a:spcBef>
              <a:spcAft>
                <a:spcPts val="0"/>
              </a:spcAft>
              <a:buNone/>
            </a:pPr>
            <a:r>
              <a:rPr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Ridondanza delle strutture di elaborazione delle informazioni</a:t>
            </a:r>
            <a:endParaRPr/>
          </a:p>
        </p:txBody>
      </p:sp>
      <p:sp>
        <p:nvSpPr>
          <p:cNvPr id="1427" name="Google Shape;1427;p100"/>
          <p:cNvSpPr txBox="1"/>
          <p:nvPr/>
        </p:nvSpPr>
        <p:spPr>
          <a:xfrm>
            <a:off x="796290" y="3336087"/>
            <a:ext cx="729155" cy="2973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6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A.8.14</a:t>
            </a:r>
            <a:endParaRPr/>
          </a:p>
        </p:txBody>
      </p:sp>
      <p:sp>
        <p:nvSpPr>
          <p:cNvPr id="1428" name="Google Shape;1428;p100"/>
          <p:cNvSpPr txBox="1"/>
          <p:nvPr/>
        </p:nvSpPr>
        <p:spPr>
          <a:xfrm>
            <a:off x="796290" y="3750222"/>
            <a:ext cx="729155" cy="2973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6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A.8.19</a:t>
            </a:r>
            <a:endParaRPr/>
          </a:p>
        </p:txBody>
      </p:sp>
      <p:sp>
        <p:nvSpPr>
          <p:cNvPr id="1429" name="Google Shape;1429;p100"/>
          <p:cNvSpPr txBox="1"/>
          <p:nvPr/>
        </p:nvSpPr>
        <p:spPr>
          <a:xfrm>
            <a:off x="1710690" y="3776916"/>
            <a:ext cx="3689537" cy="2630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1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Installazione di software su sistemi operativi</a:t>
            </a:r>
            <a:endParaRPr/>
          </a:p>
        </p:txBody>
      </p:sp>
      <p:sp>
        <p:nvSpPr>
          <p:cNvPr id="1430" name="Google Shape;1430;p100"/>
          <p:cNvSpPr txBox="1"/>
          <p:nvPr/>
        </p:nvSpPr>
        <p:spPr>
          <a:xfrm>
            <a:off x="796290" y="4163721"/>
            <a:ext cx="729155" cy="2973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6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A.8.22</a:t>
            </a:r>
            <a:endParaRPr/>
          </a:p>
        </p:txBody>
      </p:sp>
      <p:sp>
        <p:nvSpPr>
          <p:cNvPr id="1431" name="Google Shape;1431;p100"/>
          <p:cNvSpPr txBox="1"/>
          <p:nvPr/>
        </p:nvSpPr>
        <p:spPr>
          <a:xfrm>
            <a:off x="1710690" y="4190415"/>
            <a:ext cx="1970522" cy="2630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1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Segregazione delle reti</a:t>
            </a:r>
            <a:endParaRPr/>
          </a:p>
        </p:txBody>
      </p:sp>
      <p:sp>
        <p:nvSpPr>
          <p:cNvPr id="1432" name="Google Shape;1432;p100"/>
          <p:cNvSpPr txBox="1"/>
          <p:nvPr/>
        </p:nvSpPr>
        <p:spPr>
          <a:xfrm>
            <a:off x="796290" y="4564256"/>
            <a:ext cx="710470" cy="273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5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A.8.32</a:t>
            </a:r>
            <a:endParaRPr/>
          </a:p>
        </p:txBody>
      </p:sp>
      <p:sp>
        <p:nvSpPr>
          <p:cNvPr id="1433" name="Google Shape;1433;p100"/>
          <p:cNvSpPr txBox="1"/>
          <p:nvPr/>
        </p:nvSpPr>
        <p:spPr>
          <a:xfrm>
            <a:off x="1710690" y="4564256"/>
            <a:ext cx="2489232" cy="273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5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Gestione del cambiamento</a:t>
            </a:r>
            <a:endParaRPr/>
          </a:p>
        </p:txBody>
      </p:sp>
      <p:sp>
        <p:nvSpPr>
          <p:cNvPr id="1434" name="Google Shape;1434;p100"/>
          <p:cNvSpPr txBox="1"/>
          <p:nvPr/>
        </p:nvSpPr>
        <p:spPr>
          <a:xfrm>
            <a:off x="915670" y="6048923"/>
            <a:ext cx="4679959" cy="1846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13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NOME DEL MODULO DI FORMAZIONE CSP: MODELLO DI PRESENTAZIONE CREATO DA PR</a:t>
            </a:r>
            <a:endParaRPr/>
          </a:p>
        </p:txBody>
      </p:sp>
      <p:sp>
        <p:nvSpPr>
          <p:cNvPr id="1435" name="Google Shape;1435;p100"/>
          <p:cNvSpPr txBox="1"/>
          <p:nvPr/>
        </p:nvSpPr>
        <p:spPr>
          <a:xfrm>
            <a:off x="11113757" y="6048923"/>
            <a:ext cx="343573" cy="1846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13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100</a:t>
            </a:r>
            <a:endParaRPr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439" name="Shape 1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0" name="Google Shape;1440;p101"/>
          <p:cNvSpPr/>
          <p:nvPr/>
        </p:nvSpPr>
        <p:spPr>
          <a:xfrm>
            <a:off x="6894537" y="0"/>
            <a:ext cx="5297462" cy="685799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441" name="Google Shape;1441;p101"/>
          <p:cNvSpPr txBox="1"/>
          <p:nvPr/>
        </p:nvSpPr>
        <p:spPr>
          <a:xfrm>
            <a:off x="887730" y="756055"/>
            <a:ext cx="4576254" cy="8918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7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Controlli tecnologici con</a:t>
            </a:r>
            <a:endParaRPr/>
          </a:p>
          <a:p>
            <a:pPr indent="0" lvl="0" marL="0" marR="0" rtl="0" algn="l">
              <a:lnSpc>
                <a:spcPct val="102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indicazioni aggiuntive</a:t>
            </a:r>
            <a:endParaRPr/>
          </a:p>
        </p:txBody>
      </p:sp>
      <p:sp>
        <p:nvSpPr>
          <p:cNvPr id="1442" name="Google Shape;1442;p101"/>
          <p:cNvSpPr txBox="1"/>
          <p:nvPr/>
        </p:nvSpPr>
        <p:spPr>
          <a:xfrm>
            <a:off x="796290" y="2123553"/>
            <a:ext cx="565893" cy="2630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1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A.8.1</a:t>
            </a:r>
            <a:endParaRPr/>
          </a:p>
        </p:txBody>
      </p:sp>
      <p:sp>
        <p:nvSpPr>
          <p:cNvPr id="1443" name="Google Shape;1443;p101"/>
          <p:cNvSpPr txBox="1"/>
          <p:nvPr/>
        </p:nvSpPr>
        <p:spPr>
          <a:xfrm>
            <a:off x="1710690" y="2123553"/>
            <a:ext cx="2844534" cy="15023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1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Dispositivi del punto finale utente</a:t>
            </a:r>
            <a:endParaRPr/>
          </a:p>
          <a:p>
            <a:pPr indent="0" lvl="0" marL="0" marR="0" rtl="0" algn="l">
              <a:lnSpc>
                <a:spcPct val="122137"/>
              </a:lnSpc>
              <a:spcBef>
                <a:spcPts val="1434"/>
              </a:spcBef>
              <a:spcAft>
                <a:spcPts val="0"/>
              </a:spcAft>
              <a:buNone/>
            </a:pPr>
            <a:r>
              <a:rPr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Protezione contro il malware</a:t>
            </a:r>
            <a:endParaRPr/>
          </a:p>
          <a:p>
            <a:pPr indent="0" lvl="0" marL="0" marR="0" rtl="0" algn="l">
              <a:lnSpc>
                <a:spcPct val="120799"/>
              </a:lnSpc>
              <a:spcBef>
                <a:spcPts val="1457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Sincronizzazione dell'orologio</a:t>
            </a:r>
            <a:endParaRPr/>
          </a:p>
          <a:p>
            <a:pPr indent="0" lvl="0" marL="0" marR="0" rtl="0" algn="l">
              <a:lnSpc>
                <a:spcPct val="122137"/>
              </a:lnSpc>
              <a:spcBef>
                <a:spcPts val="1410"/>
              </a:spcBef>
              <a:spcAft>
                <a:spcPts val="0"/>
              </a:spcAft>
              <a:buNone/>
            </a:pPr>
            <a:r>
              <a:rPr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Uso della crittografia</a:t>
            </a:r>
            <a:endParaRPr/>
          </a:p>
        </p:txBody>
      </p:sp>
      <p:sp>
        <p:nvSpPr>
          <p:cNvPr id="1444" name="Google Shape;1444;p101"/>
          <p:cNvSpPr txBox="1"/>
          <p:nvPr/>
        </p:nvSpPr>
        <p:spPr>
          <a:xfrm>
            <a:off x="796290" y="2510358"/>
            <a:ext cx="616897" cy="2973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6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A.8.7</a:t>
            </a:r>
            <a:endParaRPr/>
          </a:p>
        </p:txBody>
      </p:sp>
      <p:sp>
        <p:nvSpPr>
          <p:cNvPr id="1445" name="Google Shape;1445;p101"/>
          <p:cNvSpPr txBox="1"/>
          <p:nvPr/>
        </p:nvSpPr>
        <p:spPr>
          <a:xfrm>
            <a:off x="796290" y="2924493"/>
            <a:ext cx="729155" cy="1126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6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A.8.17</a:t>
            </a:r>
            <a:endParaRPr/>
          </a:p>
          <a:p>
            <a:pPr indent="0" lvl="0" marL="0" marR="0" rtl="0" algn="l">
              <a:lnSpc>
                <a:spcPct val="123696"/>
              </a:lnSpc>
              <a:spcBef>
                <a:spcPts val="1249"/>
              </a:spcBef>
              <a:spcAft>
                <a:spcPts val="0"/>
              </a:spcAft>
              <a:buNone/>
            </a:pPr>
            <a:r>
              <a:rPr lang="en-US" sz="16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A.8.24</a:t>
            </a:r>
            <a:endParaRPr/>
          </a:p>
          <a:p>
            <a:pPr indent="0" lvl="0" marL="0" marR="0" rtl="0" algn="l">
              <a:lnSpc>
                <a:spcPct val="123696"/>
              </a:lnSpc>
              <a:spcBef>
                <a:spcPts val="1298"/>
              </a:spcBef>
              <a:spcAft>
                <a:spcPts val="0"/>
              </a:spcAft>
              <a:buNone/>
            </a:pPr>
            <a:r>
              <a:rPr lang="en-US" sz="16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A.8.31</a:t>
            </a:r>
            <a:endParaRPr/>
          </a:p>
        </p:txBody>
      </p:sp>
      <p:sp>
        <p:nvSpPr>
          <p:cNvPr id="1446" name="Google Shape;1446;p101"/>
          <p:cNvSpPr txBox="1"/>
          <p:nvPr/>
        </p:nvSpPr>
        <p:spPr>
          <a:xfrm>
            <a:off x="1710690" y="3776467"/>
            <a:ext cx="3676987" cy="5135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7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Separazione di sviluppo, test e produzione</a:t>
            </a:r>
            <a:endParaRPr/>
          </a:p>
          <a:p>
            <a:pPr indent="0" lvl="0" marL="0" marR="0" rtl="0" algn="l">
              <a:lnSpc>
                <a:spcPct val="122137"/>
              </a:lnSpc>
              <a:spcBef>
                <a:spcPts val="109"/>
              </a:spcBef>
              <a:spcAft>
                <a:spcPts val="0"/>
              </a:spcAft>
              <a:buNone/>
            </a:pPr>
            <a:r>
              <a:rPr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ambienti</a:t>
            </a:r>
            <a:endParaRPr/>
          </a:p>
        </p:txBody>
      </p:sp>
      <p:sp>
        <p:nvSpPr>
          <p:cNvPr id="1447" name="Google Shape;1447;p101"/>
          <p:cNvSpPr txBox="1"/>
          <p:nvPr/>
        </p:nvSpPr>
        <p:spPr>
          <a:xfrm>
            <a:off x="915670" y="6105273"/>
            <a:ext cx="4679959" cy="1846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13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NOME DEL MODULO DI FORMAZIONE CSP: MODELLO DI PRESENTAZIONE CREATO DA PR</a:t>
            </a:r>
            <a:endParaRPr/>
          </a:p>
        </p:txBody>
      </p:sp>
      <p:sp>
        <p:nvSpPr>
          <p:cNvPr id="1448" name="Google Shape;1448;p101"/>
          <p:cNvSpPr txBox="1"/>
          <p:nvPr/>
        </p:nvSpPr>
        <p:spPr>
          <a:xfrm>
            <a:off x="11113757" y="6105273"/>
            <a:ext cx="343573" cy="1846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13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101</a:t>
            </a:r>
            <a:endParaRPr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452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p102"/>
          <p:cNvSpPr/>
          <p:nvPr/>
        </p:nvSpPr>
        <p:spPr>
          <a:xfrm>
            <a:off x="6894537" y="0"/>
            <a:ext cx="5297462" cy="685799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454" name="Google Shape;1454;p102"/>
          <p:cNvSpPr txBox="1"/>
          <p:nvPr/>
        </p:nvSpPr>
        <p:spPr>
          <a:xfrm>
            <a:off x="887730" y="756055"/>
            <a:ext cx="5609719" cy="8918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7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Nuovi controlli tecnologici per</a:t>
            </a:r>
            <a:endParaRPr/>
          </a:p>
          <a:p>
            <a:pPr indent="0" lvl="0" marL="0" marR="0" rtl="0" algn="l">
              <a:lnSpc>
                <a:spcPct val="102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l'industria dell'energia</a:t>
            </a:r>
            <a:endParaRPr/>
          </a:p>
        </p:txBody>
      </p:sp>
      <p:sp>
        <p:nvSpPr>
          <p:cNvPr id="1455" name="Google Shape;1455;p102"/>
          <p:cNvSpPr txBox="1"/>
          <p:nvPr/>
        </p:nvSpPr>
        <p:spPr>
          <a:xfrm>
            <a:off x="796290" y="2127086"/>
            <a:ext cx="729155" cy="2973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6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A.8.35</a:t>
            </a:r>
            <a:endParaRPr/>
          </a:p>
        </p:txBody>
      </p:sp>
      <p:sp>
        <p:nvSpPr>
          <p:cNvPr id="1456" name="Google Shape;1456;p102"/>
          <p:cNvSpPr txBox="1"/>
          <p:nvPr/>
        </p:nvSpPr>
        <p:spPr>
          <a:xfrm>
            <a:off x="1710690" y="2149698"/>
            <a:ext cx="2714748" cy="2683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7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Trattamento dei sistemi legacy</a:t>
            </a:r>
            <a:endParaRPr/>
          </a:p>
        </p:txBody>
      </p:sp>
      <p:sp>
        <p:nvSpPr>
          <p:cNvPr id="1457" name="Google Shape;1457;p102"/>
          <p:cNvSpPr txBox="1"/>
          <p:nvPr/>
        </p:nvSpPr>
        <p:spPr>
          <a:xfrm>
            <a:off x="796290" y="2538094"/>
            <a:ext cx="5872392" cy="6729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1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Controllo: </a:t>
            </a:r>
            <a:r>
              <a:rPr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L'azienda energetica deve garantire l'identificazione di tutti i</a:t>
            </a:r>
            <a:endParaRPr/>
          </a:p>
          <a:p>
            <a:pPr indent="0" lvl="0" marL="0" marR="0" rtl="0" algn="l">
              <a:lnSpc>
                <a:spcPct val="11124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sistemi legacy e delle loro potenziali vulnerabilità in termini di sicurezza</a:t>
            </a:r>
            <a:endParaRPr/>
          </a:p>
          <a:p>
            <a:pPr indent="0" lvl="0" marL="0" marR="0" rtl="0" algn="l">
              <a:lnSpc>
                <a:spcPct val="11124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delle informazioni e l'implementazione di controlli adeguati.</a:t>
            </a:r>
            <a:endParaRPr/>
          </a:p>
        </p:txBody>
      </p:sp>
      <p:sp>
        <p:nvSpPr>
          <p:cNvPr id="1458" name="Google Shape;1458;p102"/>
          <p:cNvSpPr txBox="1"/>
          <p:nvPr/>
        </p:nvSpPr>
        <p:spPr>
          <a:xfrm>
            <a:off x="796290" y="3332809"/>
            <a:ext cx="2446487" cy="2630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1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Tipo di controllo: </a:t>
            </a:r>
            <a:r>
              <a:rPr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Preventivo</a:t>
            </a:r>
            <a:endParaRPr/>
          </a:p>
        </p:txBody>
      </p:sp>
      <p:sp>
        <p:nvSpPr>
          <p:cNvPr id="1459" name="Google Shape;1459;p102"/>
          <p:cNvSpPr txBox="1"/>
          <p:nvPr/>
        </p:nvSpPr>
        <p:spPr>
          <a:xfrm>
            <a:off x="796290" y="3720163"/>
            <a:ext cx="4742267" cy="2578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Scopo: </a:t>
            </a:r>
            <a:r>
              <a: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ridurre i rischi derivanti dall'utilizzo di sistemi legacy.</a:t>
            </a:r>
            <a:endParaRPr/>
          </a:p>
        </p:txBody>
      </p:sp>
      <p:sp>
        <p:nvSpPr>
          <p:cNvPr id="1460" name="Google Shape;1460;p102"/>
          <p:cNvSpPr txBox="1"/>
          <p:nvPr/>
        </p:nvSpPr>
        <p:spPr>
          <a:xfrm>
            <a:off x="915670" y="5968710"/>
            <a:ext cx="4679959" cy="1846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13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NOME DEL MODULO DI FORMAZIONE CSP: MODELLO DI PRESENTAZIONE CREATO DA PR</a:t>
            </a:r>
            <a:endParaRPr/>
          </a:p>
        </p:txBody>
      </p:sp>
      <p:sp>
        <p:nvSpPr>
          <p:cNvPr id="1461" name="Google Shape;1461;p102"/>
          <p:cNvSpPr txBox="1"/>
          <p:nvPr/>
        </p:nvSpPr>
        <p:spPr>
          <a:xfrm>
            <a:off x="11113757" y="5968710"/>
            <a:ext cx="343573" cy="1846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13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102</a:t>
            </a:r>
            <a:endParaRPr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465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6" name="Google Shape;1466;p103"/>
          <p:cNvSpPr/>
          <p:nvPr/>
        </p:nvSpPr>
        <p:spPr>
          <a:xfrm>
            <a:off x="6894537" y="0"/>
            <a:ext cx="5297462" cy="685799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467" name="Google Shape;1467;p103"/>
          <p:cNvSpPr txBox="1"/>
          <p:nvPr/>
        </p:nvSpPr>
        <p:spPr>
          <a:xfrm>
            <a:off x="887730" y="756055"/>
            <a:ext cx="5609719" cy="8918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7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Nuovi controlli tecnologici per</a:t>
            </a:r>
            <a:endParaRPr/>
          </a:p>
          <a:p>
            <a:pPr indent="0" lvl="0" marL="0" marR="0" rtl="0" algn="l">
              <a:lnSpc>
                <a:spcPct val="102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l'industria dell'energia</a:t>
            </a:r>
            <a:endParaRPr/>
          </a:p>
        </p:txBody>
      </p:sp>
      <p:sp>
        <p:nvSpPr>
          <p:cNvPr id="1468" name="Google Shape;1468;p103"/>
          <p:cNvSpPr txBox="1"/>
          <p:nvPr/>
        </p:nvSpPr>
        <p:spPr>
          <a:xfrm>
            <a:off x="796290" y="2127086"/>
            <a:ext cx="729155" cy="2973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6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A.8.36</a:t>
            </a:r>
            <a:endParaRPr/>
          </a:p>
        </p:txBody>
      </p:sp>
      <p:sp>
        <p:nvSpPr>
          <p:cNvPr id="1469" name="Google Shape;1469;p103"/>
          <p:cNvSpPr txBox="1"/>
          <p:nvPr/>
        </p:nvSpPr>
        <p:spPr>
          <a:xfrm>
            <a:off x="1710690" y="2153779"/>
            <a:ext cx="4082087" cy="2630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1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Integrità e disponibilità delle funzioni di sicurezza</a:t>
            </a:r>
            <a:endParaRPr/>
          </a:p>
        </p:txBody>
      </p:sp>
      <p:sp>
        <p:nvSpPr>
          <p:cNvPr id="1470" name="Google Shape;1470;p103"/>
          <p:cNvSpPr txBox="1"/>
          <p:nvPr/>
        </p:nvSpPr>
        <p:spPr>
          <a:xfrm>
            <a:off x="796290" y="2538094"/>
            <a:ext cx="6601205" cy="8778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1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Controllo: </a:t>
            </a:r>
            <a:r>
              <a:rPr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L'integrità e la disponibilità delle informazioni, degli asset, dei sistemi,</a:t>
            </a:r>
            <a:endParaRPr/>
          </a:p>
          <a:p>
            <a:pPr indent="0" lvl="0" marL="0" marR="0" rtl="0" algn="l">
              <a:lnSpc>
                <a:spcPct val="11124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dei componenti e delle funzioni necessarie per garantire le funzioni di sicurezza</a:t>
            </a:r>
            <a:endParaRPr/>
          </a:p>
          <a:p>
            <a:pPr indent="0" lvl="0" marL="0" marR="0" rtl="0" algn="l">
              <a:lnSpc>
                <a:spcPct val="11124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devono essere protette in conformità agli standard specifici del settore e ai</a:t>
            </a:r>
            <a:endParaRPr/>
          </a:p>
          <a:p>
            <a:pPr indent="0" lvl="0" marL="0" marR="0" rtl="0" algn="l">
              <a:lnSpc>
                <a:spcPct val="11124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requisiti legali.</a:t>
            </a:r>
            <a:endParaRPr/>
          </a:p>
        </p:txBody>
      </p:sp>
      <p:sp>
        <p:nvSpPr>
          <p:cNvPr id="1471" name="Google Shape;1471;p103"/>
          <p:cNvSpPr txBox="1"/>
          <p:nvPr/>
        </p:nvSpPr>
        <p:spPr>
          <a:xfrm>
            <a:off x="796290" y="3538371"/>
            <a:ext cx="2446487" cy="2630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1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Tipo di controllo: </a:t>
            </a:r>
            <a:r>
              <a:rPr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Preventivo</a:t>
            </a:r>
            <a:endParaRPr/>
          </a:p>
        </p:txBody>
      </p:sp>
      <p:sp>
        <p:nvSpPr>
          <p:cNvPr id="1472" name="Google Shape;1472;p103"/>
          <p:cNvSpPr txBox="1"/>
          <p:nvPr/>
        </p:nvSpPr>
        <p:spPr>
          <a:xfrm>
            <a:off x="796290" y="3922686"/>
            <a:ext cx="5119122" cy="4680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1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Scopo: </a:t>
            </a:r>
            <a:r>
              <a:rPr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proteggere l'integrità e la disponibilità delle funzioni di</a:t>
            </a:r>
            <a:endParaRPr/>
          </a:p>
          <a:p>
            <a:pPr indent="0" lvl="0" marL="0" marR="0" rtl="0" algn="l">
              <a:lnSpc>
                <a:spcPct val="11124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sicurezza guasti, interferenze e manipolazioni.</a:t>
            </a:r>
            <a:endParaRPr/>
          </a:p>
        </p:txBody>
      </p:sp>
      <p:sp>
        <p:nvSpPr>
          <p:cNvPr id="1473" name="Google Shape;1473;p103"/>
          <p:cNvSpPr txBox="1"/>
          <p:nvPr/>
        </p:nvSpPr>
        <p:spPr>
          <a:xfrm>
            <a:off x="915670" y="5892802"/>
            <a:ext cx="4679959" cy="1846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13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NOME DEL MODULO DI FORMAZIONE CSP: MODELLO DI PRESENTAZIONE CREATO DA PR</a:t>
            </a:r>
            <a:endParaRPr/>
          </a:p>
        </p:txBody>
      </p:sp>
      <p:sp>
        <p:nvSpPr>
          <p:cNvPr id="1474" name="Google Shape;1474;p103"/>
          <p:cNvSpPr txBox="1"/>
          <p:nvPr/>
        </p:nvSpPr>
        <p:spPr>
          <a:xfrm>
            <a:off x="11113757" y="5892802"/>
            <a:ext cx="343573" cy="1846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13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103</a:t>
            </a:r>
            <a:endParaRPr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478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" name="Google Shape;1479;p104"/>
          <p:cNvSpPr/>
          <p:nvPr/>
        </p:nvSpPr>
        <p:spPr>
          <a:xfrm>
            <a:off x="6894537" y="0"/>
            <a:ext cx="5297462" cy="685799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480" name="Google Shape;1480;p104"/>
          <p:cNvSpPr txBox="1"/>
          <p:nvPr/>
        </p:nvSpPr>
        <p:spPr>
          <a:xfrm>
            <a:off x="887730" y="756055"/>
            <a:ext cx="5609719" cy="8918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7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Nuovi controlli tecnologici per</a:t>
            </a:r>
            <a:endParaRPr/>
          </a:p>
          <a:p>
            <a:pPr indent="0" lvl="0" marL="0" marR="0" rtl="0" algn="l">
              <a:lnSpc>
                <a:spcPct val="102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l'industria dell'energia</a:t>
            </a:r>
            <a:endParaRPr/>
          </a:p>
        </p:txBody>
      </p:sp>
      <p:sp>
        <p:nvSpPr>
          <p:cNvPr id="1481" name="Google Shape;1481;p104"/>
          <p:cNvSpPr txBox="1"/>
          <p:nvPr/>
        </p:nvSpPr>
        <p:spPr>
          <a:xfrm>
            <a:off x="796290" y="2127086"/>
            <a:ext cx="729155" cy="2973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6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A.8.37</a:t>
            </a:r>
            <a:endParaRPr/>
          </a:p>
        </p:txBody>
      </p:sp>
      <p:sp>
        <p:nvSpPr>
          <p:cNvPr id="1482" name="Google Shape;1482;p104"/>
          <p:cNvSpPr txBox="1"/>
          <p:nvPr/>
        </p:nvSpPr>
        <p:spPr>
          <a:xfrm>
            <a:off x="1710690" y="2149698"/>
            <a:ext cx="5465379" cy="2683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7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Protezione della comunicazione dei dati di controllo di processo</a:t>
            </a:r>
            <a:endParaRPr/>
          </a:p>
        </p:txBody>
      </p:sp>
      <p:sp>
        <p:nvSpPr>
          <p:cNvPr id="1483" name="Google Shape;1483;p104"/>
          <p:cNvSpPr txBox="1"/>
          <p:nvPr/>
        </p:nvSpPr>
        <p:spPr>
          <a:xfrm>
            <a:off x="796290" y="2538094"/>
            <a:ext cx="6282212" cy="6740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1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Controllo: </a:t>
            </a:r>
            <a:r>
              <a:rPr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 misure di sicurezza per garantire i requisiti di sicurezza della</a:t>
            </a:r>
            <a:endParaRPr/>
          </a:p>
          <a:p>
            <a:pPr indent="0" lvl="0" marL="0" marR="0" rtl="0" algn="l">
              <a:lnSpc>
                <a:spcPct val="1075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comunicazione dei dati di controllo dei processi interni ed esterni devono</a:t>
            </a:r>
            <a:endParaRPr/>
          </a:p>
          <a:p>
            <a:pPr indent="0" lvl="0" marL="0" marR="0" rtl="0" algn="l">
              <a:lnSpc>
                <a:spcPct val="1075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essere progettate, sviluppate e implementate.</a:t>
            </a:r>
            <a:endParaRPr/>
          </a:p>
        </p:txBody>
      </p:sp>
      <p:sp>
        <p:nvSpPr>
          <p:cNvPr id="1484" name="Google Shape;1484;p104"/>
          <p:cNvSpPr txBox="1"/>
          <p:nvPr/>
        </p:nvSpPr>
        <p:spPr>
          <a:xfrm>
            <a:off x="796290" y="3332809"/>
            <a:ext cx="3552401" cy="2630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1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Tipo di controllo: </a:t>
            </a:r>
            <a:r>
              <a:rPr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Preventivo, investigativo</a:t>
            </a:r>
            <a:endParaRPr/>
          </a:p>
        </p:txBody>
      </p:sp>
      <p:sp>
        <p:nvSpPr>
          <p:cNvPr id="1485" name="Google Shape;1485;p104"/>
          <p:cNvSpPr txBox="1"/>
          <p:nvPr/>
        </p:nvSpPr>
        <p:spPr>
          <a:xfrm>
            <a:off x="796290" y="3748924"/>
            <a:ext cx="6272167" cy="5093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1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Scopo: </a:t>
            </a:r>
            <a:r>
              <a:rPr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proteggere le informazioni trasmesse tramite il controllo di processo.</a:t>
            </a:r>
            <a:endParaRPr/>
          </a:p>
          <a:p>
            <a:pPr indent="0" lvl="0" marL="0" marR="0" rtl="0" algn="l">
              <a:lnSpc>
                <a:spcPct val="120799"/>
              </a:lnSpc>
              <a:spcBef>
                <a:spcPts val="126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comunicazione dei dati da compromessi.</a:t>
            </a:r>
            <a:endParaRPr/>
          </a:p>
        </p:txBody>
      </p:sp>
      <p:sp>
        <p:nvSpPr>
          <p:cNvPr id="1486" name="Google Shape;1486;p104"/>
          <p:cNvSpPr txBox="1"/>
          <p:nvPr/>
        </p:nvSpPr>
        <p:spPr>
          <a:xfrm>
            <a:off x="915670" y="6006721"/>
            <a:ext cx="4679959" cy="1846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13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NOME DEL MODULO DI FORMAZIONE CSP: MODELLO DI PRESENTAZIONE CREATO DA PR</a:t>
            </a:r>
            <a:endParaRPr/>
          </a:p>
        </p:txBody>
      </p:sp>
      <p:sp>
        <p:nvSpPr>
          <p:cNvPr id="1487" name="Google Shape;1487;p104"/>
          <p:cNvSpPr txBox="1"/>
          <p:nvPr/>
        </p:nvSpPr>
        <p:spPr>
          <a:xfrm>
            <a:off x="11113757" y="6006721"/>
            <a:ext cx="343573" cy="1846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13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104</a:t>
            </a:r>
            <a:endParaRPr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491" name="Shape 1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2" name="Google Shape;1492;p105"/>
          <p:cNvSpPr/>
          <p:nvPr/>
        </p:nvSpPr>
        <p:spPr>
          <a:xfrm>
            <a:off x="6894537" y="0"/>
            <a:ext cx="5297462" cy="685799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493" name="Google Shape;1493;p105"/>
          <p:cNvSpPr txBox="1"/>
          <p:nvPr/>
        </p:nvSpPr>
        <p:spPr>
          <a:xfrm>
            <a:off x="887730" y="756055"/>
            <a:ext cx="5609719" cy="8918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7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Nuovi controlli tecnologici per</a:t>
            </a:r>
            <a:endParaRPr/>
          </a:p>
          <a:p>
            <a:pPr indent="0" lvl="0" marL="0" marR="0" rtl="0" algn="l">
              <a:lnSpc>
                <a:spcPct val="102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l'industria dell'energia</a:t>
            </a:r>
            <a:endParaRPr/>
          </a:p>
        </p:txBody>
      </p:sp>
      <p:sp>
        <p:nvSpPr>
          <p:cNvPr id="1494" name="Google Shape;1494;p105"/>
          <p:cNvSpPr txBox="1"/>
          <p:nvPr/>
        </p:nvSpPr>
        <p:spPr>
          <a:xfrm>
            <a:off x="796290" y="2130210"/>
            <a:ext cx="729155" cy="2973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6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A.8.38</a:t>
            </a:r>
            <a:endParaRPr/>
          </a:p>
        </p:txBody>
      </p:sp>
      <p:sp>
        <p:nvSpPr>
          <p:cNvPr id="1495" name="Google Shape;1495;p105"/>
          <p:cNvSpPr txBox="1"/>
          <p:nvPr/>
        </p:nvSpPr>
        <p:spPr>
          <a:xfrm>
            <a:off x="1710690" y="2152822"/>
            <a:ext cx="4634725" cy="5117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7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Collegamento logico del controllo di processo esterno</a:t>
            </a:r>
            <a:endParaRPr/>
          </a:p>
          <a:p>
            <a:pPr indent="0" lvl="0" marL="0" marR="0" rtl="0" algn="l">
              <a:lnSpc>
                <a:spcPct val="123571"/>
              </a:lnSpc>
              <a:spcBef>
                <a:spcPts val="186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sistemi</a:t>
            </a:r>
            <a:endParaRPr/>
          </a:p>
        </p:txBody>
      </p:sp>
      <p:sp>
        <p:nvSpPr>
          <p:cNvPr id="1496" name="Google Shape;1496;p105"/>
          <p:cNvSpPr txBox="1"/>
          <p:nvPr/>
        </p:nvSpPr>
        <p:spPr>
          <a:xfrm>
            <a:off x="796290" y="2790074"/>
            <a:ext cx="6182191" cy="8778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1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Controllo: </a:t>
            </a:r>
            <a:r>
              <a:rPr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L'organizzazione di servizi energetici deve garantire che vengano</a:t>
            </a:r>
            <a:endParaRPr/>
          </a:p>
          <a:p>
            <a:pPr indent="0" lvl="0" marL="0" marR="0" rtl="0" algn="l">
              <a:lnSpc>
                <a:spcPct val="11124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valutati i rischi derivanti dalla connessione dei sistemi di controllo dei</a:t>
            </a:r>
            <a:endParaRPr/>
          </a:p>
          <a:p>
            <a:pPr indent="0" lvl="0" marL="0" marR="0" rtl="0" algn="l">
              <a:lnSpc>
                <a:spcPct val="11124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processi con parti esterne e che possano essere scambiati solo flussi di</a:t>
            </a:r>
            <a:endParaRPr/>
          </a:p>
          <a:p>
            <a:pPr indent="0" lvl="0" marL="0" marR="0" rtl="0" algn="l">
              <a:lnSpc>
                <a:spcPct val="11124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comunicazione e informazioni autorizzati.</a:t>
            </a:r>
            <a:endParaRPr/>
          </a:p>
        </p:txBody>
      </p:sp>
      <p:sp>
        <p:nvSpPr>
          <p:cNvPr id="1497" name="Google Shape;1497;p105"/>
          <p:cNvSpPr txBox="1"/>
          <p:nvPr/>
        </p:nvSpPr>
        <p:spPr>
          <a:xfrm>
            <a:off x="796290" y="3790987"/>
            <a:ext cx="3552401" cy="2630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1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Tipo di controllo: </a:t>
            </a:r>
            <a:r>
              <a:rPr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Preventivo, investigativo</a:t>
            </a:r>
            <a:endParaRPr/>
          </a:p>
        </p:txBody>
      </p:sp>
      <p:sp>
        <p:nvSpPr>
          <p:cNvPr id="1498" name="Google Shape;1498;p105"/>
          <p:cNvSpPr txBox="1"/>
          <p:nvPr/>
        </p:nvSpPr>
        <p:spPr>
          <a:xfrm>
            <a:off x="796290" y="4174667"/>
            <a:ext cx="5932685" cy="4680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1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Scopo: </a:t>
            </a:r>
            <a:r>
              <a:rPr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proteggere i sistemi di controllo da interferenze, manipolazioni e</a:t>
            </a:r>
            <a:endParaRPr/>
          </a:p>
          <a:p>
            <a:pPr indent="0" lvl="0" marL="0" marR="0" rtl="0" algn="l">
              <a:lnSpc>
                <a:spcPct val="11124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compromissioni attraverso connessioni logiche con soggetti esterni.</a:t>
            </a:r>
            <a:endParaRPr/>
          </a:p>
        </p:txBody>
      </p:sp>
      <p:sp>
        <p:nvSpPr>
          <p:cNvPr id="1499" name="Google Shape;1499;p105"/>
          <p:cNvSpPr txBox="1"/>
          <p:nvPr/>
        </p:nvSpPr>
        <p:spPr>
          <a:xfrm>
            <a:off x="915670" y="5657941"/>
            <a:ext cx="4679959" cy="1846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13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NOME DEL MODULO DI FORMAZIONE CSP: MODELLO DI PRESENTAZIONE CREATO DA PR</a:t>
            </a:r>
            <a:endParaRPr/>
          </a:p>
        </p:txBody>
      </p:sp>
      <p:sp>
        <p:nvSpPr>
          <p:cNvPr id="1500" name="Google Shape;1500;p105"/>
          <p:cNvSpPr txBox="1"/>
          <p:nvPr/>
        </p:nvSpPr>
        <p:spPr>
          <a:xfrm>
            <a:off x="11113757" y="5657941"/>
            <a:ext cx="343573" cy="1846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13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105</a:t>
            </a:r>
            <a:endParaRPr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504" name="Shape 1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" name="Google Shape;1505;p106"/>
          <p:cNvSpPr/>
          <p:nvPr/>
        </p:nvSpPr>
        <p:spPr>
          <a:xfrm>
            <a:off x="6894537" y="0"/>
            <a:ext cx="5297462" cy="685799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506" name="Google Shape;1506;p106"/>
          <p:cNvSpPr txBox="1"/>
          <p:nvPr/>
        </p:nvSpPr>
        <p:spPr>
          <a:xfrm>
            <a:off x="887730" y="756055"/>
            <a:ext cx="5609719" cy="8918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7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Nuovi controlli tecnologici per</a:t>
            </a:r>
            <a:endParaRPr/>
          </a:p>
          <a:p>
            <a:pPr indent="0" lvl="0" marL="0" marR="0" rtl="0" algn="l">
              <a:lnSpc>
                <a:spcPct val="102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l'industria dell'energia</a:t>
            </a:r>
            <a:endParaRPr/>
          </a:p>
        </p:txBody>
      </p:sp>
      <p:sp>
        <p:nvSpPr>
          <p:cNvPr id="1507" name="Google Shape;1507;p106"/>
          <p:cNvSpPr txBox="1"/>
          <p:nvPr/>
        </p:nvSpPr>
        <p:spPr>
          <a:xfrm>
            <a:off x="796290" y="2127086"/>
            <a:ext cx="729155" cy="2973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6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A.8.39</a:t>
            </a:r>
            <a:endParaRPr/>
          </a:p>
        </p:txBody>
      </p:sp>
      <p:sp>
        <p:nvSpPr>
          <p:cNvPr id="1508" name="Google Shape;1508;p106"/>
          <p:cNvSpPr txBox="1"/>
          <p:nvPr/>
        </p:nvSpPr>
        <p:spPr>
          <a:xfrm>
            <a:off x="1710690" y="2153779"/>
            <a:ext cx="1741074" cy="2630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1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Minima funzionalità</a:t>
            </a:r>
            <a:endParaRPr/>
          </a:p>
        </p:txBody>
      </p:sp>
      <p:sp>
        <p:nvSpPr>
          <p:cNvPr id="1509" name="Google Shape;1509;p106"/>
          <p:cNvSpPr txBox="1"/>
          <p:nvPr/>
        </p:nvSpPr>
        <p:spPr>
          <a:xfrm>
            <a:off x="796290" y="2534012"/>
            <a:ext cx="6042504" cy="4732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7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Controllo: </a:t>
            </a:r>
            <a:r>
              <a:rPr lang="en-US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sistemi di controllo del processo devono essere progettati,</a:t>
            </a:r>
            <a:endParaRPr/>
          </a:p>
          <a:p>
            <a:pPr indent="0" lvl="0" marL="0" marR="0" rtl="0" algn="l">
              <a:lnSpc>
                <a:spcPct val="1075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configurati, gestiti e mantenuti per fornire solo le funzioni richieste.</a:t>
            </a:r>
            <a:endParaRPr/>
          </a:p>
        </p:txBody>
      </p:sp>
      <p:sp>
        <p:nvSpPr>
          <p:cNvPr id="1510" name="Google Shape;1510;p106"/>
          <p:cNvSpPr txBox="1"/>
          <p:nvPr/>
        </p:nvSpPr>
        <p:spPr>
          <a:xfrm>
            <a:off x="796290" y="3127882"/>
            <a:ext cx="2446487" cy="2630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1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Tipo di controllo: </a:t>
            </a:r>
            <a:r>
              <a:rPr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Preventivo</a:t>
            </a:r>
            <a:endParaRPr/>
          </a:p>
        </p:txBody>
      </p:sp>
      <p:sp>
        <p:nvSpPr>
          <p:cNvPr id="1511" name="Google Shape;1511;p106"/>
          <p:cNvSpPr txBox="1"/>
          <p:nvPr/>
        </p:nvSpPr>
        <p:spPr>
          <a:xfrm>
            <a:off x="796290" y="3543997"/>
            <a:ext cx="3655160" cy="5070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1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Scopo: </a:t>
            </a:r>
            <a:r>
              <a:rPr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ridurre i rischi derivanti da un'inutile</a:t>
            </a:r>
            <a:endParaRPr/>
          </a:p>
          <a:p>
            <a:pPr indent="0" lvl="0" marL="0" marR="0" rtl="0" algn="l">
              <a:lnSpc>
                <a:spcPct val="123571"/>
              </a:lnSpc>
              <a:spcBef>
                <a:spcPts val="19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funzionalità.</a:t>
            </a:r>
            <a:endParaRPr/>
          </a:p>
        </p:txBody>
      </p:sp>
      <p:sp>
        <p:nvSpPr>
          <p:cNvPr id="1512" name="Google Shape;1512;p106"/>
          <p:cNvSpPr txBox="1"/>
          <p:nvPr/>
        </p:nvSpPr>
        <p:spPr>
          <a:xfrm>
            <a:off x="915670" y="5801794"/>
            <a:ext cx="4679959" cy="1846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13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NOME DEL MODULO DI FORMAZIONE CSP: MODELLO DI PRESENTAZIONE CREATO DA PR</a:t>
            </a:r>
            <a:endParaRPr/>
          </a:p>
        </p:txBody>
      </p:sp>
      <p:sp>
        <p:nvSpPr>
          <p:cNvPr id="1513" name="Google Shape;1513;p106"/>
          <p:cNvSpPr txBox="1"/>
          <p:nvPr/>
        </p:nvSpPr>
        <p:spPr>
          <a:xfrm>
            <a:off x="11113757" y="5801794"/>
            <a:ext cx="343573" cy="1846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13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106</a:t>
            </a:r>
            <a:endParaRPr/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517" name="Shape 1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8" name="Google Shape;1518;p107"/>
          <p:cNvSpPr/>
          <p:nvPr/>
        </p:nvSpPr>
        <p:spPr>
          <a:xfrm>
            <a:off x="6894537" y="0"/>
            <a:ext cx="5297462" cy="685799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519" name="Google Shape;1519;p107"/>
          <p:cNvSpPr txBox="1"/>
          <p:nvPr/>
        </p:nvSpPr>
        <p:spPr>
          <a:xfrm>
            <a:off x="887730" y="756055"/>
            <a:ext cx="5609719" cy="8918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7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Nuovi controlli tecnologici per</a:t>
            </a:r>
            <a:endParaRPr/>
          </a:p>
          <a:p>
            <a:pPr indent="0" lvl="0" marL="0" marR="0" rtl="0" algn="l">
              <a:lnSpc>
                <a:spcPct val="102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l'industria dell'energia</a:t>
            </a:r>
            <a:endParaRPr/>
          </a:p>
        </p:txBody>
      </p:sp>
      <p:sp>
        <p:nvSpPr>
          <p:cNvPr id="1520" name="Google Shape;1520;p107"/>
          <p:cNvSpPr txBox="1"/>
          <p:nvPr/>
        </p:nvSpPr>
        <p:spPr>
          <a:xfrm>
            <a:off x="796290" y="2127086"/>
            <a:ext cx="729155" cy="2973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6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A.8.40</a:t>
            </a:r>
            <a:endParaRPr/>
          </a:p>
        </p:txBody>
      </p:sp>
      <p:sp>
        <p:nvSpPr>
          <p:cNvPr id="1521" name="Google Shape;1521;p107"/>
          <p:cNvSpPr txBox="1"/>
          <p:nvPr/>
        </p:nvSpPr>
        <p:spPr>
          <a:xfrm>
            <a:off x="1710690" y="2149698"/>
            <a:ext cx="2589771" cy="2683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7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Comunicazione di emergenza</a:t>
            </a:r>
            <a:endParaRPr/>
          </a:p>
        </p:txBody>
      </p:sp>
      <p:sp>
        <p:nvSpPr>
          <p:cNvPr id="1522" name="Google Shape;1522;p107"/>
          <p:cNvSpPr txBox="1"/>
          <p:nvPr/>
        </p:nvSpPr>
        <p:spPr>
          <a:xfrm>
            <a:off x="796290" y="2538094"/>
            <a:ext cx="5599896" cy="4691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1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Controllo: </a:t>
            </a:r>
            <a:r>
              <a:rPr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collegamenti di comunicazione essenziali devono essere</a:t>
            </a:r>
            <a:endParaRPr/>
          </a:p>
          <a:p>
            <a:pPr indent="0" lvl="0" marL="0" marR="0" rtl="0" algn="l">
              <a:lnSpc>
                <a:spcPct val="1075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mantenuti </a:t>
            </a:r>
            <a:r>
              <a:rPr lang="en-US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caso di emergenza.</a:t>
            </a:r>
            <a:endParaRPr/>
          </a:p>
        </p:txBody>
      </p:sp>
      <p:sp>
        <p:nvSpPr>
          <p:cNvPr id="1523" name="Google Shape;1523;p107"/>
          <p:cNvSpPr txBox="1"/>
          <p:nvPr/>
        </p:nvSpPr>
        <p:spPr>
          <a:xfrm>
            <a:off x="796290" y="3127247"/>
            <a:ext cx="3552401" cy="2630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1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Tipo di controllo: </a:t>
            </a:r>
            <a:r>
              <a:rPr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Preventivo, investigativo</a:t>
            </a:r>
            <a:endParaRPr/>
          </a:p>
        </p:txBody>
      </p:sp>
      <p:sp>
        <p:nvSpPr>
          <p:cNvPr id="1524" name="Google Shape;1524;p107"/>
          <p:cNvSpPr txBox="1"/>
          <p:nvPr/>
        </p:nvSpPr>
        <p:spPr>
          <a:xfrm>
            <a:off x="796290" y="3543362"/>
            <a:ext cx="5621505" cy="5081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1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Scopo: </a:t>
            </a:r>
            <a:r>
              <a:rPr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garantire che la comunicazione essenziale sia possibile anche</a:t>
            </a:r>
            <a:endParaRPr/>
          </a:p>
          <a:p>
            <a:pPr indent="0" lvl="0" marL="0" marR="0" rtl="0" algn="l">
              <a:lnSpc>
                <a:spcPct val="122137"/>
              </a:lnSpc>
              <a:spcBef>
                <a:spcPts val="108"/>
              </a:spcBef>
              <a:spcAft>
                <a:spcPts val="0"/>
              </a:spcAft>
              <a:buNone/>
            </a:pPr>
            <a:r>
              <a:rPr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avverse.</a:t>
            </a:r>
            <a:endParaRPr/>
          </a:p>
        </p:txBody>
      </p:sp>
      <p:sp>
        <p:nvSpPr>
          <p:cNvPr id="1525" name="Google Shape;1525;p107"/>
          <p:cNvSpPr txBox="1"/>
          <p:nvPr/>
        </p:nvSpPr>
        <p:spPr>
          <a:xfrm>
            <a:off x="915670" y="6045355"/>
            <a:ext cx="4679959" cy="1846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13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NOME DEL MODULO DI FORMAZIONE CSP: MODELLO DI PRESENTAZIONE CREATO DA PR</a:t>
            </a:r>
            <a:endParaRPr/>
          </a:p>
        </p:txBody>
      </p:sp>
      <p:sp>
        <p:nvSpPr>
          <p:cNvPr id="1526" name="Google Shape;1526;p107"/>
          <p:cNvSpPr txBox="1"/>
          <p:nvPr/>
        </p:nvSpPr>
        <p:spPr>
          <a:xfrm>
            <a:off x="11113757" y="6045355"/>
            <a:ext cx="343573" cy="1846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13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107</a:t>
            </a:r>
            <a:endParaRPr/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530" name="Shape 1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1" name="Google Shape;1531;p108"/>
          <p:cNvSpPr/>
          <p:nvPr/>
        </p:nvSpPr>
        <p:spPr>
          <a:xfrm>
            <a:off x="797052" y="0"/>
            <a:ext cx="11394948" cy="685799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532" name="Google Shape;1532;p108"/>
          <p:cNvSpPr txBox="1"/>
          <p:nvPr/>
        </p:nvSpPr>
        <p:spPr>
          <a:xfrm>
            <a:off x="887730" y="763972"/>
            <a:ext cx="5764204" cy="470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163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 Sintesi dei controlli tecnologici</a:t>
            </a:r>
            <a:endParaRPr/>
          </a:p>
        </p:txBody>
      </p:sp>
      <p:sp>
        <p:nvSpPr>
          <p:cNvPr id="1533" name="Google Shape;1533;p108"/>
          <p:cNvSpPr txBox="1"/>
          <p:nvPr/>
        </p:nvSpPr>
        <p:spPr>
          <a:xfrm>
            <a:off x="2566035" y="1768817"/>
            <a:ext cx="2133347" cy="2630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1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50">
                <a:solidFill>
                  <a:srgbClr val="F1F1F1"/>
                </a:solidFill>
                <a:latin typeface="Calibri"/>
                <a:ea typeface="Calibri"/>
                <a:cs typeface="Calibri"/>
                <a:sym typeface="Calibri"/>
              </a:rPr>
              <a:t>8 Controlli tecnologici</a:t>
            </a:r>
            <a:endParaRPr/>
          </a:p>
        </p:txBody>
      </p:sp>
      <p:sp>
        <p:nvSpPr>
          <p:cNvPr id="1534" name="Google Shape;1534;p108"/>
          <p:cNvSpPr txBox="1"/>
          <p:nvPr/>
        </p:nvSpPr>
        <p:spPr>
          <a:xfrm>
            <a:off x="3234055" y="2457485"/>
            <a:ext cx="432369" cy="2252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  <a:t>15%</a:t>
            </a:r>
            <a:endParaRPr/>
          </a:p>
        </p:txBody>
      </p:sp>
      <p:sp>
        <p:nvSpPr>
          <p:cNvPr id="1535" name="Google Shape;1535;p108"/>
          <p:cNvSpPr txBox="1"/>
          <p:nvPr/>
        </p:nvSpPr>
        <p:spPr>
          <a:xfrm>
            <a:off x="2344458" y="2873490"/>
            <a:ext cx="445095" cy="2297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7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5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  <a:t>15%</a:t>
            </a:r>
            <a:endParaRPr/>
          </a:p>
        </p:txBody>
      </p:sp>
      <p:sp>
        <p:nvSpPr>
          <p:cNvPr id="1536" name="Google Shape;1536;p108"/>
          <p:cNvSpPr txBox="1"/>
          <p:nvPr/>
        </p:nvSpPr>
        <p:spPr>
          <a:xfrm>
            <a:off x="5348604" y="3091803"/>
            <a:ext cx="445095" cy="2297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7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5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  <a:t>52%</a:t>
            </a:r>
            <a:endParaRPr/>
          </a:p>
        </p:txBody>
      </p:sp>
      <p:sp>
        <p:nvSpPr>
          <p:cNvPr id="1537" name="Google Shape;1537;p108"/>
          <p:cNvSpPr txBox="1"/>
          <p:nvPr/>
        </p:nvSpPr>
        <p:spPr>
          <a:xfrm>
            <a:off x="2595245" y="3567773"/>
            <a:ext cx="445095" cy="2297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7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5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  <a:t>18%</a:t>
            </a:r>
            <a:endParaRPr/>
          </a:p>
        </p:txBody>
      </p:sp>
      <p:sp>
        <p:nvSpPr>
          <p:cNvPr id="1538" name="Google Shape;1538;p108"/>
          <p:cNvSpPr txBox="1"/>
          <p:nvPr/>
        </p:nvSpPr>
        <p:spPr>
          <a:xfrm>
            <a:off x="1287780" y="4955664"/>
            <a:ext cx="1314158" cy="165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5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  <a:t>Nessuna guida aggiuntiva</a:t>
            </a:r>
            <a:endParaRPr/>
          </a:p>
        </p:txBody>
      </p:sp>
      <p:sp>
        <p:nvSpPr>
          <p:cNvPr id="1539" name="Google Shape;1539;p108"/>
          <p:cNvSpPr txBox="1"/>
          <p:nvPr/>
        </p:nvSpPr>
        <p:spPr>
          <a:xfrm>
            <a:off x="2825115" y="4957931"/>
            <a:ext cx="1467039" cy="1630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  <a:t>Indicazioni aggiuntive limitate</a:t>
            </a:r>
            <a:endParaRPr/>
          </a:p>
        </p:txBody>
      </p:sp>
      <p:sp>
        <p:nvSpPr>
          <p:cNvPr id="1540" name="Google Shape;1540;p108"/>
          <p:cNvSpPr txBox="1"/>
          <p:nvPr/>
        </p:nvSpPr>
        <p:spPr>
          <a:xfrm>
            <a:off x="4600575" y="4955664"/>
            <a:ext cx="911962" cy="165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5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  <a:t>Guida aggiuntiva</a:t>
            </a:r>
            <a:endParaRPr/>
          </a:p>
        </p:txBody>
      </p:sp>
      <p:sp>
        <p:nvSpPr>
          <p:cNvPr id="1541" name="Google Shape;1541;p108"/>
          <p:cNvSpPr txBox="1"/>
          <p:nvPr/>
        </p:nvSpPr>
        <p:spPr>
          <a:xfrm>
            <a:off x="5954395" y="4955664"/>
            <a:ext cx="825803" cy="165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5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  <a:t>Nuovi controlli</a:t>
            </a:r>
            <a:endParaRPr/>
          </a:p>
        </p:txBody>
      </p:sp>
      <p:sp>
        <p:nvSpPr>
          <p:cNvPr id="1542" name="Google Shape;1542;p108"/>
          <p:cNvSpPr txBox="1"/>
          <p:nvPr/>
        </p:nvSpPr>
        <p:spPr>
          <a:xfrm>
            <a:off x="915670" y="5619117"/>
            <a:ext cx="4679959" cy="1846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13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NOME DEL MODULO DI FORMAZIONE CSP: MODELLO DI PRESENTAZIONE CREATO DA PR</a:t>
            </a:r>
            <a:endParaRPr/>
          </a:p>
        </p:txBody>
      </p:sp>
      <p:sp>
        <p:nvSpPr>
          <p:cNvPr id="1543" name="Google Shape;1543;p108"/>
          <p:cNvSpPr txBox="1"/>
          <p:nvPr/>
        </p:nvSpPr>
        <p:spPr>
          <a:xfrm>
            <a:off x="11113757" y="5619117"/>
            <a:ext cx="343573" cy="1846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13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108</a:t>
            </a:r>
            <a:endParaRPr/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547" name="Shape 1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8" name="Google Shape;1548;p10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549" name="Google Shape;1549;p109"/>
          <p:cNvSpPr txBox="1"/>
          <p:nvPr/>
        </p:nvSpPr>
        <p:spPr>
          <a:xfrm>
            <a:off x="7062469" y="2231856"/>
            <a:ext cx="2073475" cy="7838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7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300">
                <a:solidFill>
                  <a:srgbClr val="FFB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Grazie</a:t>
            </a:r>
            <a:endParaRPr/>
          </a:p>
        </p:txBody>
      </p:sp>
      <p:sp>
        <p:nvSpPr>
          <p:cNvPr id="1550" name="Google Shape;1550;p109"/>
          <p:cNvSpPr txBox="1"/>
          <p:nvPr/>
        </p:nvSpPr>
        <p:spPr>
          <a:xfrm>
            <a:off x="7062469" y="3602913"/>
            <a:ext cx="3203088" cy="2630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1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 prega di inviare tutte le domande a:</a:t>
            </a:r>
            <a:endParaRPr/>
          </a:p>
        </p:txBody>
      </p:sp>
      <p:sp>
        <p:nvSpPr>
          <p:cNvPr id="1551" name="Google Shape;1551;p109"/>
          <p:cNvSpPr txBox="1"/>
          <p:nvPr/>
        </p:nvSpPr>
        <p:spPr>
          <a:xfrm>
            <a:off x="7420610" y="4052783"/>
            <a:ext cx="3782958" cy="2630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 u="sng">
                <a:solidFill>
                  <a:srgbClr val="86872C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shareeful@gmail.com</a:t>
            </a:r>
            <a:r>
              <a:rPr lang="en-US" sz="1450" u="sng">
                <a:solidFill>
                  <a:srgbClr val="86872C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ac@apiroplus.solutions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1"/>
          <p:cNvSpPr/>
          <p:nvPr/>
        </p:nvSpPr>
        <p:spPr>
          <a:xfrm>
            <a:off x="6894537" y="0"/>
            <a:ext cx="5294418" cy="685799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57" name="Google Shape;157;p11"/>
          <p:cNvSpPr txBox="1"/>
          <p:nvPr/>
        </p:nvSpPr>
        <p:spPr>
          <a:xfrm>
            <a:off x="887730" y="248754"/>
            <a:ext cx="6067786" cy="4811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7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Conoscenze di base e prerequisiti</a:t>
            </a:r>
            <a:endParaRPr/>
          </a:p>
        </p:txBody>
      </p:sp>
      <p:sp>
        <p:nvSpPr>
          <p:cNvPr id="158" name="Google Shape;158;p11"/>
          <p:cNvSpPr txBox="1"/>
          <p:nvPr/>
        </p:nvSpPr>
        <p:spPr>
          <a:xfrm>
            <a:off x="892810" y="1315765"/>
            <a:ext cx="5411355" cy="6806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18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D7791A"/>
                </a:solidFill>
                <a:latin typeface="Calibri"/>
                <a:ea typeface="Calibri"/>
                <a:cs typeface="Calibri"/>
                <a:sym typeface="Calibri"/>
              </a:rPr>
              <a:t>Conoscenze di base :</a:t>
            </a:r>
            <a:endParaRPr/>
          </a:p>
          <a:p>
            <a:pPr indent="0" lvl="0" marL="0" marR="0" rtl="0" algn="l">
              <a:lnSpc>
                <a:spcPct val="1221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>
                <a:solidFill>
                  <a:srgbClr val="7E7E7E"/>
                </a:solidFill>
                <a:latin typeface="Calibri"/>
                <a:ea typeface="Calibri"/>
                <a:cs typeface="Calibri"/>
                <a:sym typeface="Calibri"/>
              </a:rPr>
              <a:t>Conoscenza di base di computer e reti (IT) Conoscenza di base dei</a:t>
            </a:r>
            <a:endParaRPr/>
          </a:p>
        </p:txBody>
      </p:sp>
      <p:sp>
        <p:nvSpPr>
          <p:cNvPr id="159" name="Google Shape;159;p11"/>
          <p:cNvSpPr txBox="1"/>
          <p:nvPr/>
        </p:nvSpPr>
        <p:spPr>
          <a:xfrm>
            <a:off x="892810" y="2089073"/>
            <a:ext cx="2114595" cy="2630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1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>
                <a:solidFill>
                  <a:srgbClr val="7E7E7E"/>
                </a:solidFill>
                <a:latin typeface="Calibri"/>
                <a:ea typeface="Calibri"/>
                <a:cs typeface="Calibri"/>
                <a:sym typeface="Calibri"/>
              </a:rPr>
              <a:t>concetti di cybersecurity</a:t>
            </a:r>
            <a:endParaRPr/>
          </a:p>
        </p:txBody>
      </p:sp>
      <p:sp>
        <p:nvSpPr>
          <p:cNvPr id="160" name="Google Shape;160;p11"/>
          <p:cNvSpPr txBox="1"/>
          <p:nvPr/>
        </p:nvSpPr>
        <p:spPr>
          <a:xfrm>
            <a:off x="892810" y="3578923"/>
            <a:ext cx="1920037" cy="4369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1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50">
                <a:solidFill>
                  <a:srgbClr val="D7791A"/>
                </a:solidFill>
                <a:latin typeface="Calibri"/>
                <a:ea typeface="Calibri"/>
                <a:cs typeface="Calibri"/>
                <a:sym typeface="Calibri"/>
              </a:rPr>
              <a:t>Prerequisiti:</a:t>
            </a:r>
            <a:endParaRPr/>
          </a:p>
        </p:txBody>
      </p:sp>
      <p:sp>
        <p:nvSpPr>
          <p:cNvPr id="161" name="Google Shape;161;p11"/>
          <p:cNvSpPr txBox="1"/>
          <p:nvPr/>
        </p:nvSpPr>
        <p:spPr>
          <a:xfrm>
            <a:off x="892810" y="4052488"/>
            <a:ext cx="873193" cy="2683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7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7E7E7E"/>
                </a:solidFill>
                <a:latin typeface="Calibri"/>
                <a:ea typeface="Calibri"/>
                <a:cs typeface="Calibri"/>
                <a:sym typeface="Calibri"/>
              </a:rPr>
              <a:t>Nessuno</a:t>
            </a:r>
            <a:endParaRPr/>
          </a:p>
        </p:txBody>
      </p:sp>
      <p:sp>
        <p:nvSpPr>
          <p:cNvPr id="162" name="Google Shape;162;p11"/>
          <p:cNvSpPr txBox="1"/>
          <p:nvPr/>
        </p:nvSpPr>
        <p:spPr>
          <a:xfrm>
            <a:off x="915670" y="5448264"/>
            <a:ext cx="4679959" cy="1846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13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NOME DEL MODULO DI FORMAZIONE CSP: MODELLO DI PRESENTAZIONE CREATO DA PR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2"/>
          <p:cNvSpPr/>
          <p:nvPr/>
        </p:nvSpPr>
        <p:spPr>
          <a:xfrm>
            <a:off x="6894537" y="0"/>
            <a:ext cx="5294418" cy="685799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68" name="Google Shape;168;p12"/>
          <p:cNvSpPr txBox="1"/>
          <p:nvPr/>
        </p:nvSpPr>
        <p:spPr>
          <a:xfrm>
            <a:off x="887730" y="871612"/>
            <a:ext cx="6175261" cy="80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1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>
                <a:solidFill>
                  <a:srgbClr val="FFB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Registrazione: </a:t>
            </a:r>
            <a:r>
              <a:rPr lang="en-US" sz="28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Come iscriversi e altre</a:t>
            </a:r>
            <a:endParaRPr/>
          </a:p>
          <a:p>
            <a:pPr indent="0" lvl="0" marL="0" marR="0" rtl="0" algn="l">
              <a:lnSpc>
                <a:spcPct val="102105"/>
              </a:lnSpc>
              <a:spcBef>
                <a:spcPts val="50"/>
              </a:spcBef>
              <a:spcAft>
                <a:spcPts val="0"/>
              </a:spcAft>
              <a:buNone/>
            </a:pPr>
            <a:r>
              <a:rPr lang="en-US" sz="28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informazioni pratiche</a:t>
            </a:r>
            <a:endParaRPr/>
          </a:p>
        </p:txBody>
      </p:sp>
      <p:sp>
        <p:nvSpPr>
          <p:cNvPr id="169" name="Google Shape;169;p12"/>
          <p:cNvSpPr txBox="1"/>
          <p:nvPr/>
        </p:nvSpPr>
        <p:spPr>
          <a:xfrm>
            <a:off x="887730" y="2152955"/>
            <a:ext cx="5544146" cy="7534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7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Il processo di registrazione specifico per la formazione in Cybersecurity Risk</a:t>
            </a:r>
            <a:endParaRPr/>
          </a:p>
          <a:p>
            <a:pPr indent="0" lvl="0" marL="0" marR="0" rtl="0" algn="l">
              <a:lnSpc>
                <a:spcPct val="1099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Management and Governance può variare a seconda fornitore di formazione o</a:t>
            </a:r>
            <a:endParaRPr/>
          </a:p>
          <a:p>
            <a:pPr indent="0" lvl="0" marL="0" marR="0" rtl="0" algn="l">
              <a:lnSpc>
                <a:spcPct val="1099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dell'istituzione. Tuttavia, le fasi generali sono generalmente semplici e possono</a:t>
            </a:r>
            <a:endParaRPr/>
          </a:p>
          <a:p>
            <a:pPr indent="0" lvl="0" marL="0" marR="0" rtl="0" algn="l">
              <a:lnSpc>
                <a:spcPct val="1099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essere completate online o di persona.</a:t>
            </a:r>
            <a:endParaRPr/>
          </a:p>
        </p:txBody>
      </p:sp>
      <p:sp>
        <p:nvSpPr>
          <p:cNvPr id="170" name="Google Shape;170;p12"/>
          <p:cNvSpPr txBox="1"/>
          <p:nvPr/>
        </p:nvSpPr>
        <p:spPr>
          <a:xfrm>
            <a:off x="796290" y="3425660"/>
            <a:ext cx="1859782" cy="2649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1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>
                <a:solidFill>
                  <a:srgbClr val="FFB900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12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Registrazione online</a:t>
            </a:r>
            <a:endParaRPr/>
          </a:p>
        </p:txBody>
      </p:sp>
      <p:sp>
        <p:nvSpPr>
          <p:cNvPr id="171" name="Google Shape;171;p12"/>
          <p:cNvSpPr txBox="1"/>
          <p:nvPr/>
        </p:nvSpPr>
        <p:spPr>
          <a:xfrm>
            <a:off x="796290" y="3809429"/>
            <a:ext cx="2548611" cy="6480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1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>
                <a:solidFill>
                  <a:srgbClr val="FFB900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Registrazione di persona</a:t>
            </a:r>
            <a:endParaRPr/>
          </a:p>
          <a:p>
            <a:pPr indent="0" lvl="0" marL="0" marR="0" rtl="0" algn="l">
              <a:lnSpc>
                <a:spcPct val="123103"/>
              </a:lnSpc>
              <a:spcBef>
                <a:spcPts val="1230"/>
              </a:spcBef>
              <a:spcAft>
                <a:spcPts val="0"/>
              </a:spcAft>
              <a:buNone/>
            </a:pPr>
            <a:r>
              <a:rPr lang="en-US" sz="1450">
                <a:solidFill>
                  <a:srgbClr val="FFB900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12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Ulteriori informazioni pratiche</a:t>
            </a:r>
            <a:endParaRPr/>
          </a:p>
        </p:txBody>
      </p:sp>
      <p:sp>
        <p:nvSpPr>
          <p:cNvPr id="172" name="Google Shape;172;p12"/>
          <p:cNvSpPr txBox="1"/>
          <p:nvPr/>
        </p:nvSpPr>
        <p:spPr>
          <a:xfrm>
            <a:off x="915670" y="5806264"/>
            <a:ext cx="4679959" cy="1846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13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NOME DEL MODULO DI FORMAZIONE CSP: MODELLO DI PRESENTAZIONE CREATO DA PR</a:t>
            </a:r>
            <a:endParaRPr/>
          </a:p>
        </p:txBody>
      </p:sp>
      <p:sp>
        <p:nvSpPr>
          <p:cNvPr id="173" name="Google Shape;173;p12"/>
          <p:cNvSpPr txBox="1"/>
          <p:nvPr/>
        </p:nvSpPr>
        <p:spPr>
          <a:xfrm>
            <a:off x="11180102" y="5808985"/>
            <a:ext cx="274055" cy="1811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5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3"/>
          <p:cNvSpPr/>
          <p:nvPr/>
        </p:nvSpPr>
        <p:spPr>
          <a:xfrm>
            <a:off x="767715" y="0"/>
            <a:ext cx="11421240" cy="685799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79" name="Google Shape;179;p13"/>
          <p:cNvSpPr txBox="1"/>
          <p:nvPr/>
        </p:nvSpPr>
        <p:spPr>
          <a:xfrm>
            <a:off x="887730" y="739558"/>
            <a:ext cx="4101062" cy="4811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7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Metodo di valutazione</a:t>
            </a:r>
            <a:endParaRPr/>
          </a:p>
        </p:txBody>
      </p:sp>
      <p:sp>
        <p:nvSpPr>
          <p:cNvPr id="180" name="Google Shape;180;p13"/>
          <p:cNvSpPr txBox="1"/>
          <p:nvPr/>
        </p:nvSpPr>
        <p:spPr>
          <a:xfrm>
            <a:off x="871855" y="1895089"/>
            <a:ext cx="1231308" cy="5145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Elemento di</a:t>
            </a:r>
            <a:endParaRPr/>
          </a:p>
          <a:p>
            <a:pPr indent="0" lvl="0" marL="0" marR="0" rtl="0" algn="l">
              <a:lnSpc>
                <a:spcPct val="1156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valutazione</a:t>
            </a:r>
            <a:endParaRPr/>
          </a:p>
        </p:txBody>
      </p:sp>
      <p:sp>
        <p:nvSpPr>
          <p:cNvPr id="181" name="Google Shape;181;p13"/>
          <p:cNvSpPr txBox="1"/>
          <p:nvPr/>
        </p:nvSpPr>
        <p:spPr>
          <a:xfrm>
            <a:off x="2945130" y="1898963"/>
            <a:ext cx="651923" cy="2822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Come</a:t>
            </a:r>
            <a:endParaRPr/>
          </a:p>
        </p:txBody>
      </p:sp>
      <p:sp>
        <p:nvSpPr>
          <p:cNvPr id="182" name="Google Shape;182;p13"/>
          <p:cNvSpPr txBox="1"/>
          <p:nvPr/>
        </p:nvSpPr>
        <p:spPr>
          <a:xfrm>
            <a:off x="5018405" y="1898963"/>
            <a:ext cx="581220" cy="2822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Note</a:t>
            </a:r>
            <a:endParaRPr/>
          </a:p>
        </p:txBody>
      </p:sp>
      <p:sp>
        <p:nvSpPr>
          <p:cNvPr id="183" name="Google Shape;183;p13"/>
          <p:cNvSpPr txBox="1"/>
          <p:nvPr/>
        </p:nvSpPr>
        <p:spPr>
          <a:xfrm>
            <a:off x="871855" y="2645023"/>
            <a:ext cx="1765632" cy="2880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Portfolio del corso</a:t>
            </a:r>
            <a:endParaRPr/>
          </a:p>
        </p:txBody>
      </p:sp>
      <p:sp>
        <p:nvSpPr>
          <p:cNvPr id="184" name="Google Shape;184;p13"/>
          <p:cNvSpPr txBox="1"/>
          <p:nvPr/>
        </p:nvSpPr>
        <p:spPr>
          <a:xfrm>
            <a:off x="2945130" y="2663522"/>
            <a:ext cx="1871992" cy="7225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6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 studente deve produrre un</a:t>
            </a:r>
            <a:endParaRPr/>
          </a:p>
          <a:p>
            <a:pPr indent="0" lvl="0" marL="0" marR="0" rtl="0" algn="l">
              <a:lnSpc>
                <a:spcPct val="110695"/>
              </a:lnSpc>
              <a:spcBef>
                <a:spcPts val="48"/>
              </a:spcBef>
              <a:spcAft>
                <a:spcPts val="0"/>
              </a:spcAft>
              <a:buNone/>
            </a:pPr>
            <a:r>
              <a:rPr lang="en-US" sz="1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portfolio di 3000 parole alla</a:t>
            </a:r>
            <a:endParaRPr/>
          </a:p>
          <a:p>
            <a:pPr indent="0" lvl="0" marL="0" marR="0" rtl="0" algn="l">
              <a:lnSpc>
                <a:spcPct val="110695"/>
              </a:lnSpc>
              <a:spcBef>
                <a:spcPts val="98"/>
              </a:spcBef>
              <a:spcAft>
                <a:spcPts val="0"/>
              </a:spcAft>
              <a:buNone/>
            </a:pPr>
            <a:r>
              <a:rPr lang="en-US" sz="1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fine del modulo, eseguendo</a:t>
            </a:r>
            <a:endParaRPr/>
          </a:p>
          <a:p>
            <a:pPr indent="0" lvl="0" marL="0" marR="0" rtl="0" algn="l">
              <a:lnSpc>
                <a:spcPct val="110695"/>
              </a:lnSpc>
              <a:spcBef>
                <a:spcPts val="98"/>
              </a:spcBef>
              <a:spcAft>
                <a:spcPts val="0"/>
              </a:spcAft>
              <a:buNone/>
            </a:pPr>
            <a:r>
              <a:rPr lang="en-US" sz="1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una lista di compiti per</a:t>
            </a:r>
            <a:endParaRPr/>
          </a:p>
        </p:txBody>
      </p:sp>
      <p:sp>
        <p:nvSpPr>
          <p:cNvPr id="185" name="Google Shape;185;p13"/>
          <p:cNvSpPr txBox="1"/>
          <p:nvPr/>
        </p:nvSpPr>
        <p:spPr>
          <a:xfrm>
            <a:off x="5018405" y="2663522"/>
            <a:ext cx="1246730" cy="3740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6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(80%) Valutazione</a:t>
            </a:r>
            <a:endParaRPr/>
          </a:p>
          <a:p>
            <a:pPr indent="0" lvl="0" marL="0" marR="0" rtl="0" algn="l">
              <a:lnSpc>
                <a:spcPct val="110695"/>
              </a:lnSpc>
              <a:spcBef>
                <a:spcPts val="48"/>
              </a:spcBef>
              <a:spcAft>
                <a:spcPts val="0"/>
              </a:spcAft>
              <a:buNone/>
            </a:pPr>
            <a:r>
              <a:rPr lang="en-US" sz="1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sommativa</a:t>
            </a:r>
            <a:endParaRPr/>
          </a:p>
        </p:txBody>
      </p:sp>
      <p:sp>
        <p:nvSpPr>
          <p:cNvPr id="186" name="Google Shape;186;p13"/>
          <p:cNvSpPr txBox="1"/>
          <p:nvPr/>
        </p:nvSpPr>
        <p:spPr>
          <a:xfrm>
            <a:off x="2945130" y="3360448"/>
            <a:ext cx="1912740" cy="3740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6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dimostrare il raggiungimento</a:t>
            </a:r>
            <a:endParaRPr/>
          </a:p>
          <a:p>
            <a:pPr indent="0" lvl="0" marL="0" marR="0" rtl="0" algn="l">
              <a:lnSpc>
                <a:spcPct val="110695"/>
              </a:lnSpc>
              <a:spcBef>
                <a:spcPts val="48"/>
              </a:spcBef>
              <a:spcAft>
                <a:spcPts val="0"/>
              </a:spcAft>
              <a:buNone/>
            </a:pPr>
            <a:r>
              <a:rPr lang="en-US" sz="1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dei risultati di apprendimento.</a:t>
            </a:r>
            <a:endParaRPr/>
          </a:p>
        </p:txBody>
      </p:sp>
      <p:sp>
        <p:nvSpPr>
          <p:cNvPr id="187" name="Google Shape;187;p13"/>
          <p:cNvSpPr txBox="1"/>
          <p:nvPr/>
        </p:nvSpPr>
        <p:spPr>
          <a:xfrm>
            <a:off x="871855" y="4499198"/>
            <a:ext cx="1415504" cy="2880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Presentazione</a:t>
            </a:r>
            <a:endParaRPr/>
          </a:p>
        </p:txBody>
      </p:sp>
      <p:sp>
        <p:nvSpPr>
          <p:cNvPr id="188" name="Google Shape;188;p13"/>
          <p:cNvSpPr txBox="1"/>
          <p:nvPr/>
        </p:nvSpPr>
        <p:spPr>
          <a:xfrm>
            <a:off x="2945130" y="4518993"/>
            <a:ext cx="1941052" cy="5483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6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Gli studenti devono presentare</a:t>
            </a:r>
            <a:endParaRPr/>
          </a:p>
          <a:p>
            <a:pPr indent="0" lvl="0" marL="0" marR="0" rtl="0" algn="l">
              <a:lnSpc>
                <a:spcPct val="110695"/>
              </a:lnSpc>
              <a:spcBef>
                <a:spcPts val="48"/>
              </a:spcBef>
              <a:spcAft>
                <a:spcPts val="0"/>
              </a:spcAft>
              <a:buNone/>
            </a:pPr>
            <a:r>
              <a:rPr lang="en-US" sz="1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 risultati del portfolio per</a:t>
            </a:r>
            <a:endParaRPr/>
          </a:p>
          <a:p>
            <a:pPr indent="0" lvl="0" marL="0" marR="0" rtl="0" algn="l">
              <a:lnSpc>
                <a:spcPct val="110695"/>
              </a:lnSpc>
              <a:spcBef>
                <a:spcPts val="98"/>
              </a:spcBef>
              <a:spcAft>
                <a:spcPts val="0"/>
              </a:spcAft>
              <a:buNone/>
            </a:pPr>
            <a:r>
              <a:rPr lang="en-US" sz="1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dimostrare la loro</a:t>
            </a:r>
            <a:endParaRPr/>
          </a:p>
        </p:txBody>
      </p:sp>
      <p:sp>
        <p:nvSpPr>
          <p:cNvPr id="189" name="Google Shape;189;p13"/>
          <p:cNvSpPr txBox="1"/>
          <p:nvPr/>
        </p:nvSpPr>
        <p:spPr>
          <a:xfrm>
            <a:off x="5018405" y="4518993"/>
            <a:ext cx="1246730" cy="3740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6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(20%) Valutazione</a:t>
            </a:r>
            <a:endParaRPr/>
          </a:p>
          <a:p>
            <a:pPr indent="0" lvl="0" marL="0" marR="0" rtl="0" algn="l">
              <a:lnSpc>
                <a:spcPct val="110695"/>
              </a:lnSpc>
              <a:spcBef>
                <a:spcPts val="48"/>
              </a:spcBef>
              <a:spcAft>
                <a:spcPts val="0"/>
              </a:spcAft>
              <a:buNone/>
            </a:pPr>
            <a:r>
              <a:rPr lang="en-US" sz="1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sommativa</a:t>
            </a:r>
            <a:endParaRPr/>
          </a:p>
        </p:txBody>
      </p:sp>
      <p:sp>
        <p:nvSpPr>
          <p:cNvPr id="190" name="Google Shape;190;p13"/>
          <p:cNvSpPr txBox="1"/>
          <p:nvPr/>
        </p:nvSpPr>
        <p:spPr>
          <a:xfrm>
            <a:off x="2945130" y="5041687"/>
            <a:ext cx="1008161" cy="1998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6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comprensione.</a:t>
            </a:r>
            <a:endParaRPr/>
          </a:p>
        </p:txBody>
      </p:sp>
      <p:sp>
        <p:nvSpPr>
          <p:cNvPr id="191" name="Google Shape;191;p13"/>
          <p:cNvSpPr txBox="1"/>
          <p:nvPr/>
        </p:nvSpPr>
        <p:spPr>
          <a:xfrm>
            <a:off x="871855" y="5604734"/>
            <a:ext cx="2081729" cy="2880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Discussione di gruppo</a:t>
            </a:r>
            <a:endParaRPr/>
          </a:p>
        </p:txBody>
      </p:sp>
      <p:sp>
        <p:nvSpPr>
          <p:cNvPr id="192" name="Google Shape;192;p13"/>
          <p:cNvSpPr txBox="1"/>
          <p:nvPr/>
        </p:nvSpPr>
        <p:spPr>
          <a:xfrm>
            <a:off x="2945130" y="5676597"/>
            <a:ext cx="1342707" cy="1998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6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Durante il seminario</a:t>
            </a:r>
            <a:endParaRPr/>
          </a:p>
        </p:txBody>
      </p:sp>
      <p:sp>
        <p:nvSpPr>
          <p:cNvPr id="193" name="Google Shape;193;p13"/>
          <p:cNvSpPr txBox="1"/>
          <p:nvPr/>
        </p:nvSpPr>
        <p:spPr>
          <a:xfrm>
            <a:off x="915670" y="6248504"/>
            <a:ext cx="4679959" cy="1846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13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NOME DEL MODULO DI FORMAZIONE CSP: MODELLO DI PRESENTAZIONE CREATO DA PR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4"/>
          <p:cNvSpPr/>
          <p:nvPr/>
        </p:nvSpPr>
        <p:spPr>
          <a:xfrm>
            <a:off x="6894537" y="0"/>
            <a:ext cx="5294415" cy="685799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99" name="Google Shape;199;p14"/>
          <p:cNvSpPr txBox="1"/>
          <p:nvPr/>
        </p:nvSpPr>
        <p:spPr>
          <a:xfrm>
            <a:off x="887730" y="919415"/>
            <a:ext cx="4217091" cy="8851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7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>
                <a:solidFill>
                  <a:srgbClr val="FFB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Schema di formazione:</a:t>
            </a:r>
            <a:endParaRPr/>
          </a:p>
          <a:p>
            <a:pPr indent="0" lvl="0" marL="0" marR="0" rtl="0" algn="l">
              <a:lnSpc>
                <a:spcPct val="111510"/>
              </a:lnSpc>
              <a:spcBef>
                <a:spcPts val="498"/>
              </a:spcBef>
              <a:spcAft>
                <a:spcPts val="0"/>
              </a:spcAft>
              <a:buNone/>
            </a:pPr>
            <a:r>
              <a:rPr lang="en-US" sz="2450">
                <a:solidFill>
                  <a:srgbClr val="FFB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Parte 1</a:t>
            </a:r>
            <a:endParaRPr/>
          </a:p>
        </p:txBody>
      </p:sp>
      <p:sp>
        <p:nvSpPr>
          <p:cNvPr id="200" name="Google Shape;200;p14"/>
          <p:cNvSpPr txBox="1"/>
          <p:nvPr/>
        </p:nvSpPr>
        <p:spPr>
          <a:xfrm>
            <a:off x="979170" y="2203182"/>
            <a:ext cx="4832746" cy="2630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1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>
                <a:solidFill>
                  <a:srgbClr val="FFB900"/>
                </a:solidFill>
                <a:latin typeface="Calibri"/>
                <a:ea typeface="Calibri"/>
                <a:cs typeface="Calibri"/>
                <a:sym typeface="Calibri"/>
              </a:rPr>
              <a:t>Argomento-1: Sicurezza informatica nel settore energetico</a:t>
            </a:r>
            <a:endParaRPr/>
          </a:p>
        </p:txBody>
      </p:sp>
      <p:sp>
        <p:nvSpPr>
          <p:cNvPr id="201" name="Google Shape;201;p14"/>
          <p:cNvSpPr txBox="1"/>
          <p:nvPr/>
        </p:nvSpPr>
        <p:spPr>
          <a:xfrm>
            <a:off x="979170" y="2508597"/>
            <a:ext cx="2710942" cy="2342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5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Fondamenti di sicurezza informatica</a:t>
            </a:r>
            <a:endParaRPr/>
          </a:p>
        </p:txBody>
      </p:sp>
      <p:sp>
        <p:nvSpPr>
          <p:cNvPr id="202" name="Google Shape;202;p14"/>
          <p:cNvSpPr txBox="1"/>
          <p:nvPr/>
        </p:nvSpPr>
        <p:spPr>
          <a:xfrm>
            <a:off x="979170" y="2762746"/>
            <a:ext cx="4154801" cy="2297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7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Contesto della sicurezza informatica nel settore energetico</a:t>
            </a:r>
            <a:endParaRPr/>
          </a:p>
        </p:txBody>
      </p:sp>
      <p:sp>
        <p:nvSpPr>
          <p:cNvPr id="203" name="Google Shape;203;p14"/>
          <p:cNvSpPr txBox="1"/>
          <p:nvPr/>
        </p:nvSpPr>
        <p:spPr>
          <a:xfrm>
            <a:off x="988060" y="3655745"/>
            <a:ext cx="3816453" cy="2630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1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>
                <a:solidFill>
                  <a:srgbClr val="FFB900"/>
                </a:solidFill>
                <a:latin typeface="Calibri"/>
                <a:ea typeface="Calibri"/>
                <a:cs typeface="Calibri"/>
                <a:sym typeface="Calibri"/>
              </a:rPr>
              <a:t>Argomento-2: Struttura di gestione del rischio</a:t>
            </a:r>
            <a:endParaRPr/>
          </a:p>
        </p:txBody>
      </p:sp>
      <p:sp>
        <p:nvSpPr>
          <p:cNvPr id="204" name="Google Shape;204;p14"/>
          <p:cNvSpPr txBox="1"/>
          <p:nvPr/>
        </p:nvSpPr>
        <p:spPr>
          <a:xfrm>
            <a:off x="988060" y="3964636"/>
            <a:ext cx="2479779" cy="2297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7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Fondamenti di gestione del rischio</a:t>
            </a:r>
            <a:endParaRPr/>
          </a:p>
        </p:txBody>
      </p:sp>
      <p:sp>
        <p:nvSpPr>
          <p:cNvPr id="205" name="Google Shape;205;p14"/>
          <p:cNvSpPr txBox="1"/>
          <p:nvPr/>
        </p:nvSpPr>
        <p:spPr>
          <a:xfrm>
            <a:off x="988060" y="4215308"/>
            <a:ext cx="2890510" cy="2297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7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Principi e processi di gestione del rischio</a:t>
            </a:r>
            <a:endParaRPr/>
          </a:p>
        </p:txBody>
      </p:sp>
      <p:sp>
        <p:nvSpPr>
          <p:cNvPr id="206" name="Google Shape;206;p14"/>
          <p:cNvSpPr txBox="1"/>
          <p:nvPr/>
        </p:nvSpPr>
        <p:spPr>
          <a:xfrm>
            <a:off x="988060" y="4495652"/>
            <a:ext cx="3722181" cy="4163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5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Minacce e vulnerabilità della sicurezza informatica</a:t>
            </a:r>
            <a:endParaRPr/>
          </a:p>
          <a:p>
            <a:pPr indent="0" lvl="0" marL="0" marR="0" rtl="0" algn="l">
              <a:lnSpc>
                <a:spcPct val="114640"/>
              </a:lnSpc>
              <a:spcBef>
                <a:spcPts val="5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gestione nel settore energetico Esempi ed</a:t>
            </a:r>
            <a:endParaRPr/>
          </a:p>
        </p:txBody>
      </p:sp>
      <p:sp>
        <p:nvSpPr>
          <p:cNvPr id="207" name="Google Shape;207;p14"/>
          <p:cNvSpPr txBox="1"/>
          <p:nvPr/>
        </p:nvSpPr>
        <p:spPr>
          <a:xfrm>
            <a:off x="988060" y="4914726"/>
            <a:ext cx="680233" cy="2342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5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esercizi</a:t>
            </a:r>
            <a:endParaRPr/>
          </a:p>
        </p:txBody>
      </p:sp>
      <p:sp>
        <p:nvSpPr>
          <p:cNvPr id="208" name="Google Shape;208;p14"/>
          <p:cNvSpPr txBox="1"/>
          <p:nvPr/>
        </p:nvSpPr>
        <p:spPr>
          <a:xfrm>
            <a:off x="11140440" y="6022291"/>
            <a:ext cx="279848" cy="1846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13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14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5"/>
          <p:cNvSpPr/>
          <p:nvPr/>
        </p:nvSpPr>
        <p:spPr>
          <a:xfrm>
            <a:off x="6894537" y="0"/>
            <a:ext cx="5294418" cy="685799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14" name="Google Shape;214;p15"/>
          <p:cNvSpPr txBox="1"/>
          <p:nvPr/>
        </p:nvSpPr>
        <p:spPr>
          <a:xfrm>
            <a:off x="887730" y="739558"/>
            <a:ext cx="3506781" cy="4811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7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Progressi del corso</a:t>
            </a:r>
            <a:endParaRPr/>
          </a:p>
        </p:txBody>
      </p:sp>
      <p:sp>
        <p:nvSpPr>
          <p:cNvPr id="215" name="Google Shape;215;p15"/>
          <p:cNvSpPr txBox="1"/>
          <p:nvPr/>
        </p:nvSpPr>
        <p:spPr>
          <a:xfrm>
            <a:off x="878205" y="1709359"/>
            <a:ext cx="695839" cy="5380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8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D7791A"/>
                </a:solidFill>
                <a:latin typeface="Calibri"/>
                <a:ea typeface="Calibri"/>
                <a:cs typeface="Calibri"/>
                <a:sym typeface="Calibri"/>
              </a:rPr>
              <a:t>o1</a:t>
            </a:r>
            <a:r>
              <a:rPr baseline="30000" lang="en-US" sz="4000">
                <a:solidFill>
                  <a:srgbClr val="D7791A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sp>
        <p:nvSpPr>
          <p:cNvPr id="216" name="Google Shape;216;p15"/>
          <p:cNvSpPr txBox="1"/>
          <p:nvPr/>
        </p:nvSpPr>
        <p:spPr>
          <a:xfrm>
            <a:off x="1502524" y="1801251"/>
            <a:ext cx="5363144" cy="3714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4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Sicurezza informatica nel settore energetico</a:t>
            </a:r>
            <a:endParaRPr/>
          </a:p>
        </p:txBody>
      </p:sp>
      <p:sp>
        <p:nvSpPr>
          <p:cNvPr id="217" name="Google Shape;217;p15"/>
          <p:cNvSpPr txBox="1"/>
          <p:nvPr/>
        </p:nvSpPr>
        <p:spPr>
          <a:xfrm>
            <a:off x="929640" y="2289286"/>
            <a:ext cx="612782" cy="4464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13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50">
                <a:solidFill>
                  <a:srgbClr val="D7791A"/>
                </a:solidFill>
                <a:latin typeface="Calibri"/>
                <a:ea typeface="Calibri"/>
                <a:cs typeface="Calibri"/>
                <a:sym typeface="Calibri"/>
              </a:rPr>
              <a:t>o2.</a:t>
            </a:r>
            <a:endParaRPr/>
          </a:p>
        </p:txBody>
      </p:sp>
      <p:sp>
        <p:nvSpPr>
          <p:cNvPr id="218" name="Google Shape;218;p15"/>
          <p:cNvSpPr txBox="1"/>
          <p:nvPr/>
        </p:nvSpPr>
        <p:spPr>
          <a:xfrm>
            <a:off x="1603730" y="2405980"/>
            <a:ext cx="3208714" cy="3130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50">
                <a:solidFill>
                  <a:srgbClr val="7E7E7E"/>
                </a:solidFill>
                <a:latin typeface="Calibri"/>
                <a:ea typeface="Calibri"/>
                <a:cs typeface="Calibri"/>
                <a:sym typeface="Calibri"/>
              </a:rPr>
              <a:t>Struttura di gestione del rischio</a:t>
            </a:r>
            <a:endParaRPr/>
          </a:p>
        </p:txBody>
      </p:sp>
      <p:sp>
        <p:nvSpPr>
          <p:cNvPr id="219" name="Google Shape;219;p15"/>
          <p:cNvSpPr txBox="1"/>
          <p:nvPr/>
        </p:nvSpPr>
        <p:spPr>
          <a:xfrm>
            <a:off x="929640" y="2917682"/>
            <a:ext cx="612782" cy="4464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13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50">
                <a:solidFill>
                  <a:srgbClr val="D7791A"/>
                </a:solidFill>
                <a:latin typeface="Calibri"/>
                <a:ea typeface="Calibri"/>
                <a:cs typeface="Calibri"/>
                <a:sym typeface="Calibri"/>
              </a:rPr>
              <a:t>o3.</a:t>
            </a:r>
            <a:endParaRPr/>
          </a:p>
        </p:txBody>
      </p:sp>
      <p:sp>
        <p:nvSpPr>
          <p:cNvPr id="220" name="Google Shape;220;p15"/>
          <p:cNvSpPr txBox="1"/>
          <p:nvPr/>
        </p:nvSpPr>
        <p:spPr>
          <a:xfrm>
            <a:off x="1591030" y="2983576"/>
            <a:ext cx="4511470" cy="6123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50">
                <a:solidFill>
                  <a:srgbClr val="7E7E7E"/>
                </a:solidFill>
                <a:latin typeface="Calibri"/>
                <a:ea typeface="Calibri"/>
                <a:cs typeface="Calibri"/>
                <a:sym typeface="Calibri"/>
              </a:rPr>
              <a:t>Controlli e standard di sicurezza dell'azienda.</a:t>
            </a:r>
            <a:endParaRPr/>
          </a:p>
          <a:p>
            <a:pPr indent="0" lvl="0" marL="52348" marR="0" rtl="0" algn="l">
              <a:lnSpc>
                <a:spcPct val="123055"/>
              </a:lnSpc>
              <a:spcBef>
                <a:spcPts val="14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7E7E7E"/>
                </a:solidFill>
                <a:latin typeface="Calibri"/>
                <a:ea typeface="Calibri"/>
                <a:cs typeface="Calibri"/>
                <a:sym typeface="Calibri"/>
              </a:rPr>
              <a:t>dominio specifico</a:t>
            </a:r>
            <a:endParaRPr/>
          </a:p>
        </p:txBody>
      </p:sp>
      <p:sp>
        <p:nvSpPr>
          <p:cNvPr id="221" name="Google Shape;221;p15"/>
          <p:cNvSpPr txBox="1"/>
          <p:nvPr/>
        </p:nvSpPr>
        <p:spPr>
          <a:xfrm>
            <a:off x="915670" y="6086210"/>
            <a:ext cx="4679959" cy="1846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13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NOME DEL MODULO DI FORMAZIONE CSP: MODELLO DI PRESENTAZIONE CREATO DA PR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6"/>
          <p:cNvSpPr/>
          <p:nvPr/>
        </p:nvSpPr>
        <p:spPr>
          <a:xfrm>
            <a:off x="6894538" y="761"/>
            <a:ext cx="1818300" cy="685723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27" name="Google Shape;227;p16"/>
          <p:cNvSpPr txBox="1"/>
          <p:nvPr/>
        </p:nvSpPr>
        <p:spPr>
          <a:xfrm>
            <a:off x="887730" y="331316"/>
            <a:ext cx="9742057" cy="4811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7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>
                <a:solidFill>
                  <a:srgbClr val="00A0D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Sicurezza delle informazioni vs. sicurezza informatica</a:t>
            </a:r>
            <a:endParaRPr/>
          </a:p>
        </p:txBody>
      </p:sp>
      <p:sp>
        <p:nvSpPr>
          <p:cNvPr id="228" name="Google Shape;228;p16"/>
          <p:cNvSpPr txBox="1"/>
          <p:nvPr/>
        </p:nvSpPr>
        <p:spPr>
          <a:xfrm>
            <a:off x="887730" y="1017162"/>
            <a:ext cx="3061297" cy="3392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15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Sicurezza delle informazioni</a:t>
            </a:r>
            <a:endParaRPr/>
          </a:p>
        </p:txBody>
      </p:sp>
      <p:sp>
        <p:nvSpPr>
          <p:cNvPr id="229" name="Google Shape;229;p16"/>
          <p:cNvSpPr txBox="1"/>
          <p:nvPr/>
        </p:nvSpPr>
        <p:spPr>
          <a:xfrm>
            <a:off x="997585" y="1322901"/>
            <a:ext cx="5558336" cy="3016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◦</a:t>
            </a:r>
            <a:r>
              <a:rPr lang="en-US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Proteggere le informazioni e i sistemi informativi dall'uso, dalla</a:t>
            </a:r>
            <a:endParaRPr/>
          </a:p>
        </p:txBody>
      </p:sp>
      <p:sp>
        <p:nvSpPr>
          <p:cNvPr id="230" name="Google Shape;230;p16"/>
          <p:cNvSpPr txBox="1"/>
          <p:nvPr/>
        </p:nvSpPr>
        <p:spPr>
          <a:xfrm>
            <a:off x="1180465" y="1517410"/>
            <a:ext cx="5187087" cy="2714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valutazione, dalla modifica o dalla rimozione non autorizzati.</a:t>
            </a:r>
            <a:endParaRPr/>
          </a:p>
        </p:txBody>
      </p:sp>
      <p:sp>
        <p:nvSpPr>
          <p:cNvPr id="231" name="Google Shape;231;p16"/>
          <p:cNvSpPr txBox="1"/>
          <p:nvPr/>
        </p:nvSpPr>
        <p:spPr>
          <a:xfrm>
            <a:off x="997585" y="1824640"/>
            <a:ext cx="1841321" cy="3016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◦</a:t>
            </a:r>
            <a:r>
              <a:rPr lang="en-US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Due sottocategorie</a:t>
            </a:r>
            <a:endParaRPr/>
          </a:p>
        </p:txBody>
      </p:sp>
      <p:sp>
        <p:nvSpPr>
          <p:cNvPr id="232" name="Google Shape;232;p16"/>
          <p:cNvSpPr txBox="1"/>
          <p:nvPr/>
        </p:nvSpPr>
        <p:spPr>
          <a:xfrm>
            <a:off x="997585" y="2120516"/>
            <a:ext cx="6839147" cy="8045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82880" marR="0" rtl="0" algn="l">
              <a:lnSpc>
                <a:spcPct val="1220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◦</a:t>
            </a:r>
            <a:r>
              <a:rPr lang="en-US" sz="1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3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Ambiente fisico, garantendo la sicurezza dei locali</a:t>
            </a:r>
            <a:endParaRPr/>
          </a:p>
          <a:p>
            <a:pPr indent="0" lvl="0" marL="182880" marR="0" rtl="0" algn="l">
              <a:lnSpc>
                <a:spcPct val="122066"/>
              </a:lnSpc>
              <a:spcBef>
                <a:spcPts val="192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◦</a:t>
            </a:r>
            <a:r>
              <a:rPr lang="en-US" sz="1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3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Nessuno può accedere alle informazioni per via elettronica</a:t>
            </a:r>
            <a:endParaRPr/>
          </a:p>
          <a:p>
            <a:pPr indent="0" lvl="0" marL="0" marR="0" rtl="0" algn="l">
              <a:lnSpc>
                <a:spcPct val="122058"/>
              </a:lnSpc>
              <a:spcBef>
                <a:spcPts val="104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◦</a:t>
            </a:r>
            <a:r>
              <a:rPr lang="en-US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 occupa di garantire la sicurezza dei dati in qualsiasi forma ed è un po' più</a:t>
            </a:r>
            <a:endParaRPr/>
          </a:p>
        </p:txBody>
      </p:sp>
      <p:sp>
        <p:nvSpPr>
          <p:cNvPr id="233" name="Google Shape;233;p16"/>
          <p:cNvSpPr txBox="1"/>
          <p:nvPr/>
        </p:nvSpPr>
        <p:spPr>
          <a:xfrm>
            <a:off x="1180465" y="2813684"/>
            <a:ext cx="2430132" cy="2768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12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ampio della cybersecurity.</a:t>
            </a:r>
            <a:endParaRPr/>
          </a:p>
        </p:txBody>
      </p:sp>
      <p:sp>
        <p:nvSpPr>
          <p:cNvPr id="234" name="Google Shape;234;p16"/>
          <p:cNvSpPr txBox="1"/>
          <p:nvPr/>
        </p:nvSpPr>
        <p:spPr>
          <a:xfrm>
            <a:off x="887730" y="3205833"/>
            <a:ext cx="6365432" cy="6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117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Sicurezza informatica</a:t>
            </a:r>
            <a:endParaRPr/>
          </a:p>
          <a:p>
            <a:pPr indent="0" lvl="0" marL="109854" marR="0" rtl="0" algn="l">
              <a:lnSpc>
                <a:spcPct val="12206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◦</a:t>
            </a:r>
            <a:r>
              <a:rPr lang="en-US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Come i singoli e le organizzazioni riducono il rischio di attacchi informatici.</a:t>
            </a:r>
            <a:endParaRPr/>
          </a:p>
        </p:txBody>
      </p:sp>
      <p:sp>
        <p:nvSpPr>
          <p:cNvPr id="235" name="Google Shape;235;p16"/>
          <p:cNvSpPr txBox="1"/>
          <p:nvPr/>
        </p:nvSpPr>
        <p:spPr>
          <a:xfrm>
            <a:off x="997585" y="3794031"/>
            <a:ext cx="6378145" cy="2861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6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◦</a:t>
            </a:r>
            <a:r>
              <a:rPr lang="en-US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sicurezza informatica è la pratica di proteggere le informazioni e i dati da</a:t>
            </a:r>
            <a:endParaRPr/>
          </a:p>
        </p:txBody>
      </p:sp>
      <p:sp>
        <p:nvSpPr>
          <p:cNvPr id="236" name="Google Shape;236;p16"/>
          <p:cNvSpPr txBox="1"/>
          <p:nvPr/>
        </p:nvSpPr>
        <p:spPr>
          <a:xfrm>
            <a:off x="1180465" y="3976839"/>
            <a:ext cx="2159166" cy="2630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1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fonti esterne su Internet.</a:t>
            </a:r>
            <a:endParaRPr/>
          </a:p>
        </p:txBody>
      </p:sp>
      <p:sp>
        <p:nvSpPr>
          <p:cNvPr id="237" name="Google Shape;237;p16"/>
          <p:cNvSpPr txBox="1"/>
          <p:nvPr/>
        </p:nvSpPr>
        <p:spPr>
          <a:xfrm>
            <a:off x="997585" y="4228193"/>
            <a:ext cx="6447626" cy="2861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6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◦</a:t>
            </a:r>
            <a:r>
              <a:rPr lang="en-US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sicurezza informatica si concentra sulle informazioni digitali, ma si occupa</a:t>
            </a:r>
            <a:endParaRPr/>
          </a:p>
        </p:txBody>
      </p:sp>
      <p:sp>
        <p:nvSpPr>
          <p:cNvPr id="238" name="Google Shape;238;p16"/>
          <p:cNvSpPr txBox="1"/>
          <p:nvPr/>
        </p:nvSpPr>
        <p:spPr>
          <a:xfrm>
            <a:off x="1180465" y="4411001"/>
            <a:ext cx="6622152" cy="2630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1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anche di altri aspetti: Crimini informatici, attacchi informatici, frodi informatiche,</a:t>
            </a:r>
            <a:endParaRPr/>
          </a:p>
        </p:txBody>
      </p:sp>
      <p:sp>
        <p:nvSpPr>
          <p:cNvPr id="239" name="Google Shape;239;p16"/>
          <p:cNvSpPr txBox="1"/>
          <p:nvPr/>
        </p:nvSpPr>
        <p:spPr>
          <a:xfrm>
            <a:off x="1180465" y="4575822"/>
            <a:ext cx="2079588" cy="2630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1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applicazione della legge.</a:t>
            </a:r>
            <a:endParaRPr/>
          </a:p>
        </p:txBody>
      </p:sp>
      <p:sp>
        <p:nvSpPr>
          <p:cNvPr id="240" name="Google Shape;240;p16"/>
          <p:cNvSpPr txBox="1"/>
          <p:nvPr/>
        </p:nvSpPr>
        <p:spPr>
          <a:xfrm>
            <a:off x="11176191" y="6049533"/>
            <a:ext cx="279848" cy="1846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13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16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7"/>
          <p:cNvSpPr/>
          <p:nvPr/>
        </p:nvSpPr>
        <p:spPr>
          <a:xfrm>
            <a:off x="1130808" y="761"/>
            <a:ext cx="9930384" cy="685723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46" name="Google Shape;246;p17"/>
          <p:cNvSpPr txBox="1"/>
          <p:nvPr/>
        </p:nvSpPr>
        <p:spPr>
          <a:xfrm>
            <a:off x="915670" y="6336248"/>
            <a:ext cx="4679959" cy="1846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13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NOME DEL MODULO DI FORMAZIONE CSP: MODELLO DI PRESENTAZIONE CREATO DA PR</a:t>
            </a:r>
            <a:endParaRPr/>
          </a:p>
        </p:txBody>
      </p:sp>
      <p:sp>
        <p:nvSpPr>
          <p:cNvPr id="247" name="Google Shape;247;p17"/>
          <p:cNvSpPr txBox="1"/>
          <p:nvPr/>
        </p:nvSpPr>
        <p:spPr>
          <a:xfrm>
            <a:off x="11180102" y="6338969"/>
            <a:ext cx="274055" cy="1811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5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17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8"/>
          <p:cNvSpPr/>
          <p:nvPr/>
        </p:nvSpPr>
        <p:spPr>
          <a:xfrm>
            <a:off x="6894538" y="761"/>
            <a:ext cx="1818300" cy="685723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53" name="Google Shape;253;p18"/>
          <p:cNvSpPr txBox="1"/>
          <p:nvPr/>
        </p:nvSpPr>
        <p:spPr>
          <a:xfrm>
            <a:off x="887730" y="331316"/>
            <a:ext cx="3557739" cy="4811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7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>
                <a:solidFill>
                  <a:srgbClr val="00A0D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Obiettivo sicurezza</a:t>
            </a:r>
            <a:endParaRPr/>
          </a:p>
        </p:txBody>
      </p:sp>
      <p:sp>
        <p:nvSpPr>
          <p:cNvPr id="254" name="Google Shape;254;p18"/>
          <p:cNvSpPr txBox="1"/>
          <p:nvPr/>
        </p:nvSpPr>
        <p:spPr>
          <a:xfrm>
            <a:off x="408940" y="933205"/>
            <a:ext cx="5543696" cy="3535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117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livelli di sicurezza e di assicurazione desiderati</a:t>
            </a:r>
            <a:endParaRPr/>
          </a:p>
        </p:txBody>
      </p:sp>
      <p:sp>
        <p:nvSpPr>
          <p:cNvPr id="255" name="Google Shape;255;p18"/>
          <p:cNvSpPr txBox="1"/>
          <p:nvPr/>
        </p:nvSpPr>
        <p:spPr>
          <a:xfrm>
            <a:off x="408940" y="1135978"/>
            <a:ext cx="5791258" cy="3464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13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variano a seconda delle organizzazioni, dei settori e</a:t>
            </a:r>
            <a:endParaRPr/>
          </a:p>
        </p:txBody>
      </p:sp>
      <p:sp>
        <p:nvSpPr>
          <p:cNvPr id="256" name="Google Shape;256;p18"/>
          <p:cNvSpPr txBox="1"/>
          <p:nvPr/>
        </p:nvSpPr>
        <p:spPr>
          <a:xfrm>
            <a:off x="408940" y="1327566"/>
            <a:ext cx="2917800" cy="3535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117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persino dei </a:t>
            </a:r>
            <a:r>
              <a:rPr lang="en-US" sz="20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dipartimenti.</a:t>
            </a:r>
            <a:endParaRPr/>
          </a:p>
        </p:txBody>
      </p:sp>
      <p:sp>
        <p:nvSpPr>
          <p:cNvPr id="257" name="Google Shape;257;p18"/>
          <p:cNvSpPr txBox="1"/>
          <p:nvPr/>
        </p:nvSpPr>
        <p:spPr>
          <a:xfrm>
            <a:off x="363219" y="1692963"/>
            <a:ext cx="5414671" cy="3464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13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Non esiste un unico approccio applicabile a tutti</a:t>
            </a:r>
            <a:endParaRPr/>
          </a:p>
        </p:txBody>
      </p:sp>
      <p:sp>
        <p:nvSpPr>
          <p:cNvPr id="258" name="Google Shape;258;p18"/>
          <p:cNvSpPr txBox="1"/>
          <p:nvPr/>
        </p:nvSpPr>
        <p:spPr>
          <a:xfrm>
            <a:off x="408940" y="2094638"/>
            <a:ext cx="3863355" cy="9390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13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Tre obiettivi principali di sicurezza</a:t>
            </a:r>
            <a:endParaRPr/>
          </a:p>
          <a:p>
            <a:pPr indent="0" lvl="0" marL="109854" marR="0" rtl="0" algn="l">
              <a:lnSpc>
                <a:spcPct val="1214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◦</a:t>
            </a:r>
            <a:r>
              <a:rPr lang="en-US" sz="1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Riservatezza(C)</a:t>
            </a:r>
            <a:endParaRPr/>
          </a:p>
          <a:p>
            <a:pPr indent="0" lvl="0" marL="109854" marR="0" rtl="0" algn="l">
              <a:lnSpc>
                <a:spcPct val="121421"/>
              </a:lnSpc>
              <a:spcBef>
                <a:spcPts val="57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◦</a:t>
            </a:r>
            <a:r>
              <a:rPr lang="en-US" sz="1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Integrità(I)</a:t>
            </a:r>
            <a:endParaRPr/>
          </a:p>
        </p:txBody>
      </p:sp>
      <p:sp>
        <p:nvSpPr>
          <p:cNvPr id="259" name="Google Shape;259;p18"/>
          <p:cNvSpPr txBox="1"/>
          <p:nvPr/>
        </p:nvSpPr>
        <p:spPr>
          <a:xfrm>
            <a:off x="518794" y="3000179"/>
            <a:ext cx="1777577" cy="3311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14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◦</a:t>
            </a:r>
            <a:r>
              <a:rPr lang="en-US" sz="1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Disponibilità(A)</a:t>
            </a:r>
            <a:endParaRPr/>
          </a:p>
        </p:txBody>
      </p:sp>
      <p:sp>
        <p:nvSpPr>
          <p:cNvPr id="260" name="Google Shape;260;p18"/>
          <p:cNvSpPr txBox="1"/>
          <p:nvPr/>
        </p:nvSpPr>
        <p:spPr>
          <a:xfrm>
            <a:off x="408940" y="3405735"/>
            <a:ext cx="5919015" cy="10074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13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Tre servizi di sicurezza necessari per sostenere la CIA</a:t>
            </a:r>
            <a:endParaRPr/>
          </a:p>
          <a:p>
            <a:pPr indent="0" lvl="0" marL="109854" marR="0" rtl="0" algn="l">
              <a:lnSpc>
                <a:spcPct val="1135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◦</a:t>
            </a:r>
            <a:r>
              <a:rPr lang="en-US"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Identificazione</a:t>
            </a:r>
            <a:endParaRPr/>
          </a:p>
          <a:p>
            <a:pPr indent="0" lvl="0" marL="109854" marR="0" rtl="0" algn="l">
              <a:lnSpc>
                <a:spcPct val="120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◦</a:t>
            </a:r>
            <a:r>
              <a:rPr lang="en-US"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Autenticazione</a:t>
            </a:r>
            <a:endParaRPr/>
          </a:p>
        </p:txBody>
      </p:sp>
      <p:sp>
        <p:nvSpPr>
          <p:cNvPr id="261" name="Google Shape;261;p18"/>
          <p:cNvSpPr txBox="1"/>
          <p:nvPr/>
        </p:nvSpPr>
        <p:spPr>
          <a:xfrm>
            <a:off x="518794" y="4367993"/>
            <a:ext cx="1865776" cy="3774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14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◦</a:t>
            </a:r>
            <a:r>
              <a:rPr lang="en-US"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9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Autorizzazione</a:t>
            </a:r>
            <a:endParaRPr/>
          </a:p>
        </p:txBody>
      </p:sp>
      <p:sp>
        <p:nvSpPr>
          <p:cNvPr id="262" name="Google Shape;262;p18"/>
          <p:cNvSpPr txBox="1"/>
          <p:nvPr/>
        </p:nvSpPr>
        <p:spPr>
          <a:xfrm>
            <a:off x="915670" y="5723080"/>
            <a:ext cx="4679959" cy="1846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13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NOME DEL MODULO DI FORMAZIONE CSP: MODELLO DI PRESENTAZIONE CREATO DA PR</a:t>
            </a:r>
            <a:endParaRPr/>
          </a:p>
        </p:txBody>
      </p:sp>
      <p:sp>
        <p:nvSpPr>
          <p:cNvPr id="263" name="Google Shape;263;p18"/>
          <p:cNvSpPr txBox="1"/>
          <p:nvPr/>
        </p:nvSpPr>
        <p:spPr>
          <a:xfrm>
            <a:off x="11180102" y="5725801"/>
            <a:ext cx="274055" cy="1811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5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18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9"/>
          <p:cNvSpPr/>
          <p:nvPr/>
        </p:nvSpPr>
        <p:spPr>
          <a:xfrm>
            <a:off x="3298190" y="1247990"/>
            <a:ext cx="4626527" cy="389077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69" name="Google Shape;269;p19"/>
          <p:cNvSpPr txBox="1"/>
          <p:nvPr/>
        </p:nvSpPr>
        <p:spPr>
          <a:xfrm>
            <a:off x="4059555" y="183097"/>
            <a:ext cx="1025074" cy="5859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5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>
                <a:solidFill>
                  <a:srgbClr val="00A0D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CIA</a:t>
            </a:r>
            <a:endParaRPr/>
          </a:p>
        </p:txBody>
      </p:sp>
      <p:sp>
        <p:nvSpPr>
          <p:cNvPr id="270" name="Google Shape;270;p19"/>
          <p:cNvSpPr txBox="1"/>
          <p:nvPr/>
        </p:nvSpPr>
        <p:spPr>
          <a:xfrm>
            <a:off x="798830" y="1198182"/>
            <a:ext cx="1922980" cy="578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7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Capacità di controllare o</a:t>
            </a:r>
            <a:endParaRPr/>
          </a:p>
          <a:p>
            <a:pPr indent="0" lvl="0" marL="0" marR="0" rtl="0" algn="l">
              <a:lnSpc>
                <a:spcPct val="1099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limitare l'accesso in modo</a:t>
            </a:r>
            <a:endParaRPr/>
          </a:p>
          <a:p>
            <a:pPr indent="0" lvl="0" marL="0" marR="0" rtl="0" algn="l">
              <a:lnSpc>
                <a:spcPct val="1099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che solo le persone</a:t>
            </a:r>
            <a:endParaRPr/>
          </a:p>
        </p:txBody>
      </p:sp>
      <p:sp>
        <p:nvSpPr>
          <p:cNvPr id="271" name="Google Shape;271;p19"/>
          <p:cNvSpPr txBox="1"/>
          <p:nvPr/>
        </p:nvSpPr>
        <p:spPr>
          <a:xfrm>
            <a:off x="8583295" y="1350988"/>
            <a:ext cx="1934267" cy="16263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7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 informazioni sono</a:t>
            </a:r>
            <a:endParaRPr/>
          </a:p>
          <a:p>
            <a:pPr indent="0" lvl="0" marL="0" marR="0" rtl="0" algn="l">
              <a:lnSpc>
                <a:spcPct val="1099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accurate e affidabili e non</a:t>
            </a:r>
            <a:endParaRPr/>
          </a:p>
          <a:p>
            <a:pPr indent="0" lvl="0" marL="0" marR="0" rtl="0" algn="l">
              <a:lnSpc>
                <a:spcPct val="1099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sono state manomesse o</a:t>
            </a:r>
            <a:endParaRPr/>
          </a:p>
          <a:p>
            <a:pPr indent="0" lvl="0" marL="0" marR="0" rtl="0" algn="l">
              <a:lnSpc>
                <a:spcPct val="1099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modificate in modo non</a:t>
            </a:r>
            <a:endParaRPr/>
          </a:p>
          <a:p>
            <a:pPr indent="0" lvl="0" marL="0" marR="0" rtl="0" algn="l">
              <a:lnSpc>
                <a:spcPct val="1099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autorizzato. I controlli di</a:t>
            </a:r>
            <a:endParaRPr/>
          </a:p>
          <a:p>
            <a:pPr indent="0" lvl="0" marL="0" marR="0" rtl="0" algn="l">
              <a:lnSpc>
                <a:spcPct val="1099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integrità garantiscono che</a:t>
            </a:r>
            <a:endParaRPr/>
          </a:p>
          <a:p>
            <a:pPr indent="0" lvl="0" marL="0" marR="0" rtl="0" algn="l">
              <a:lnSpc>
                <a:spcPct val="1099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 informazioni siano</a:t>
            </a:r>
            <a:endParaRPr/>
          </a:p>
          <a:p>
            <a:pPr indent="0" lvl="0" marL="0" marR="0" rtl="0" algn="l">
              <a:lnSpc>
                <a:spcPct val="1099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autentiche, accurate e</a:t>
            </a:r>
            <a:endParaRPr/>
          </a:p>
          <a:p>
            <a:pPr indent="0" lvl="0" marL="0" marR="0" rtl="0" algn="l">
              <a:lnSpc>
                <a:spcPct val="1099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affidabili.</a:t>
            </a:r>
            <a:endParaRPr/>
          </a:p>
        </p:txBody>
      </p:sp>
      <p:sp>
        <p:nvSpPr>
          <p:cNvPr id="272" name="Google Shape;272;p19"/>
          <p:cNvSpPr txBox="1"/>
          <p:nvPr/>
        </p:nvSpPr>
        <p:spPr>
          <a:xfrm>
            <a:off x="798830" y="1721905"/>
            <a:ext cx="1519362" cy="2297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7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autorizzate possano</a:t>
            </a:r>
            <a:endParaRPr/>
          </a:p>
        </p:txBody>
      </p:sp>
      <p:sp>
        <p:nvSpPr>
          <p:cNvPr id="273" name="Google Shape;273;p19"/>
          <p:cNvSpPr txBox="1"/>
          <p:nvPr/>
        </p:nvSpPr>
        <p:spPr>
          <a:xfrm>
            <a:off x="798830" y="1896479"/>
            <a:ext cx="1991620" cy="578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7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visualizzare le informazioni</a:t>
            </a:r>
            <a:endParaRPr/>
          </a:p>
          <a:p>
            <a:pPr indent="0" lvl="0" marL="0" marR="0" rtl="0" algn="l">
              <a:lnSpc>
                <a:spcPct val="1099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sensibili. Le classificazioni</a:t>
            </a:r>
            <a:endParaRPr/>
          </a:p>
          <a:p>
            <a:pPr indent="0" lvl="0" marL="0" marR="0" rtl="0" algn="l">
              <a:lnSpc>
                <a:spcPct val="1099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possono includere</a:t>
            </a:r>
            <a:endParaRPr/>
          </a:p>
        </p:txBody>
      </p:sp>
      <p:sp>
        <p:nvSpPr>
          <p:cNvPr id="274" name="Google Shape;274;p19"/>
          <p:cNvSpPr txBox="1"/>
          <p:nvPr/>
        </p:nvSpPr>
        <p:spPr>
          <a:xfrm>
            <a:off x="798830" y="2405002"/>
            <a:ext cx="233921" cy="3870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716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▪</a:t>
            </a:r>
            <a:endParaRPr/>
          </a:p>
        </p:txBody>
      </p:sp>
      <p:sp>
        <p:nvSpPr>
          <p:cNvPr id="275" name="Google Shape;275;p19"/>
          <p:cNvSpPr txBox="1"/>
          <p:nvPr/>
        </p:nvSpPr>
        <p:spPr>
          <a:xfrm>
            <a:off x="1141729" y="2471564"/>
            <a:ext cx="791097" cy="664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5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Segreto</a:t>
            </a:r>
            <a:endParaRPr/>
          </a:p>
          <a:p>
            <a:pPr indent="0" lvl="0" marL="0" marR="0" rtl="0" algn="l">
              <a:lnSpc>
                <a:spcPct val="120720"/>
              </a:lnSpc>
              <a:spcBef>
                <a:spcPts val="253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Riservato</a:t>
            </a:r>
            <a:endParaRPr/>
          </a:p>
          <a:p>
            <a:pPr indent="0" lvl="0" marL="0" marR="0" rtl="0" algn="l">
              <a:lnSpc>
                <a:spcPct val="122750"/>
              </a:lnSpc>
              <a:spcBef>
                <a:spcPts val="148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Interno e</a:t>
            </a:r>
            <a:endParaRPr/>
          </a:p>
        </p:txBody>
      </p:sp>
      <p:sp>
        <p:nvSpPr>
          <p:cNvPr id="276" name="Google Shape;276;p19"/>
          <p:cNvSpPr txBox="1"/>
          <p:nvPr/>
        </p:nvSpPr>
        <p:spPr>
          <a:xfrm>
            <a:off x="798830" y="2623442"/>
            <a:ext cx="233921" cy="3870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716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▪</a:t>
            </a:r>
            <a:endParaRPr/>
          </a:p>
        </p:txBody>
      </p:sp>
      <p:sp>
        <p:nvSpPr>
          <p:cNvPr id="277" name="Google Shape;277;p19"/>
          <p:cNvSpPr txBox="1"/>
          <p:nvPr/>
        </p:nvSpPr>
        <p:spPr>
          <a:xfrm>
            <a:off x="798830" y="2836802"/>
            <a:ext cx="233921" cy="6359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716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▪</a:t>
            </a:r>
            <a:endParaRPr/>
          </a:p>
          <a:p>
            <a:pPr indent="0" lvl="0" marL="0" marR="0" rtl="0" algn="l">
              <a:lnSpc>
                <a:spcPct val="1224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▪</a:t>
            </a:r>
            <a:endParaRPr/>
          </a:p>
        </p:txBody>
      </p:sp>
      <p:sp>
        <p:nvSpPr>
          <p:cNvPr id="278" name="Google Shape;278;p19"/>
          <p:cNvSpPr txBox="1"/>
          <p:nvPr/>
        </p:nvSpPr>
        <p:spPr>
          <a:xfrm>
            <a:off x="1141729" y="3155760"/>
            <a:ext cx="740579" cy="2297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7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Pubblico</a:t>
            </a:r>
            <a:endParaRPr/>
          </a:p>
        </p:txBody>
      </p:sp>
      <p:sp>
        <p:nvSpPr>
          <p:cNvPr id="279" name="Google Shape;279;p19"/>
          <p:cNvSpPr txBox="1"/>
          <p:nvPr/>
        </p:nvSpPr>
        <p:spPr>
          <a:xfrm>
            <a:off x="8583295" y="3138898"/>
            <a:ext cx="1975341" cy="9325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5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Rischi tipici: </a:t>
            </a:r>
            <a:r>
              <a:rPr lang="en-US" sz="12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Attività</a:t>
            </a:r>
            <a:endParaRPr/>
          </a:p>
          <a:p>
            <a:pPr indent="0" lvl="0" marL="0" marR="0" rtl="0" algn="l">
              <a:lnSpc>
                <a:spcPct val="1099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fraudolente, difetti di</a:t>
            </a:r>
            <a:endParaRPr/>
          </a:p>
          <a:p>
            <a:pPr indent="0" lvl="0" marL="0" marR="0" rtl="0" algn="l">
              <a:lnSpc>
                <a:spcPct val="1099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produzione,</a:t>
            </a:r>
            <a:endParaRPr/>
          </a:p>
          <a:p>
            <a:pPr indent="0" lvl="0" marL="0" marR="0" rtl="0" algn="l">
              <a:lnSpc>
                <a:spcPct val="1099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rendicontazione</a:t>
            </a:r>
            <a:endParaRPr/>
          </a:p>
          <a:p>
            <a:pPr indent="0" lvl="0" marL="0" marR="0" rtl="0" algn="l">
              <a:lnSpc>
                <a:spcPct val="1099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finanziaria imprecisa, ecc.</a:t>
            </a:r>
            <a:endParaRPr/>
          </a:p>
        </p:txBody>
      </p:sp>
      <p:sp>
        <p:nvSpPr>
          <p:cNvPr id="280" name="Google Shape;280;p19"/>
          <p:cNvSpPr txBox="1"/>
          <p:nvPr/>
        </p:nvSpPr>
        <p:spPr>
          <a:xfrm>
            <a:off x="798830" y="3492717"/>
            <a:ext cx="1678624" cy="578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7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Rischi tipici: </a:t>
            </a:r>
            <a:r>
              <a:rPr lang="en-US" sz="12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Perdita di</a:t>
            </a:r>
            <a:endParaRPr/>
          </a:p>
          <a:p>
            <a:pPr indent="0" lvl="0" marL="0" marR="0" rtl="0" algn="l">
              <a:lnSpc>
                <a:spcPct val="1099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privacy, accesso non</a:t>
            </a:r>
            <a:endParaRPr/>
          </a:p>
          <a:p>
            <a:pPr indent="0" lvl="0" marL="0" marR="0" rtl="0" algn="l">
              <a:lnSpc>
                <a:spcPct val="1099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autorizzato alle</a:t>
            </a:r>
            <a:endParaRPr/>
          </a:p>
        </p:txBody>
      </p:sp>
      <p:sp>
        <p:nvSpPr>
          <p:cNvPr id="281" name="Google Shape;281;p19"/>
          <p:cNvSpPr txBox="1"/>
          <p:nvPr/>
        </p:nvSpPr>
        <p:spPr>
          <a:xfrm>
            <a:off x="798830" y="4016439"/>
            <a:ext cx="1599884" cy="4043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7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informazioni, furto di</a:t>
            </a:r>
            <a:endParaRPr/>
          </a:p>
          <a:p>
            <a:pPr indent="0" lvl="0" marL="0" marR="0" rtl="0" algn="l">
              <a:lnSpc>
                <a:spcPct val="1099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identità, ecc.</a:t>
            </a:r>
            <a:endParaRPr/>
          </a:p>
        </p:txBody>
      </p:sp>
      <p:sp>
        <p:nvSpPr>
          <p:cNvPr id="282" name="Google Shape;282;p19"/>
          <p:cNvSpPr txBox="1"/>
          <p:nvPr/>
        </p:nvSpPr>
        <p:spPr>
          <a:xfrm>
            <a:off x="3580130" y="5371923"/>
            <a:ext cx="4129598" cy="2297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7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dati sono a disposizione degli utenti quando necessario.</a:t>
            </a:r>
            <a:endParaRPr/>
          </a:p>
        </p:txBody>
      </p:sp>
      <p:sp>
        <p:nvSpPr>
          <p:cNvPr id="283" name="Google Shape;283;p19"/>
          <p:cNvSpPr txBox="1"/>
          <p:nvPr/>
        </p:nvSpPr>
        <p:spPr>
          <a:xfrm>
            <a:off x="3580130" y="5760670"/>
            <a:ext cx="4150223" cy="4043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7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Rischi tipici: </a:t>
            </a:r>
            <a:r>
              <a:rPr lang="en-US" sz="12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Interruzione dell'attività, perdita di fiducia dei</a:t>
            </a:r>
            <a:endParaRPr/>
          </a:p>
          <a:p>
            <a:pPr indent="0" lvl="0" marL="0" marR="0" rtl="0" algn="l">
              <a:lnSpc>
                <a:spcPct val="1099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clienti, perdita di fatturato, ecc.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"/>
          <p:cNvSpPr/>
          <p:nvPr/>
        </p:nvSpPr>
        <p:spPr>
          <a:xfrm>
            <a:off x="6894537" y="0"/>
            <a:ext cx="5294418" cy="685799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3" name="Google Shape;33;p2"/>
          <p:cNvSpPr txBox="1"/>
          <p:nvPr/>
        </p:nvSpPr>
        <p:spPr>
          <a:xfrm>
            <a:off x="887730" y="248754"/>
            <a:ext cx="6132303" cy="8918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7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Gestione e governance del rischio</a:t>
            </a:r>
            <a:endParaRPr/>
          </a:p>
          <a:p>
            <a:pPr indent="0" lvl="0" marL="0" marR="0" rtl="0" algn="l">
              <a:lnSpc>
                <a:spcPct val="102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 cybersecurity</a:t>
            </a:r>
            <a:endParaRPr/>
          </a:p>
        </p:txBody>
      </p:sp>
      <p:sp>
        <p:nvSpPr>
          <p:cNvPr id="34" name="Google Shape;34;p2"/>
          <p:cNvSpPr txBox="1"/>
          <p:nvPr/>
        </p:nvSpPr>
        <p:spPr>
          <a:xfrm>
            <a:off x="1643379" y="1593825"/>
            <a:ext cx="5178280" cy="304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47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7E7E7E"/>
                </a:solidFill>
                <a:latin typeface="Calibri"/>
                <a:ea typeface="Calibri"/>
                <a:cs typeface="Calibri"/>
                <a:sym typeface="Calibri"/>
              </a:rPr>
              <a:t>Obiettivi: Chi-Cosa-Perché è necessario partecipare a</a:t>
            </a:r>
            <a:endParaRPr/>
          </a:p>
        </p:txBody>
      </p:sp>
      <p:sp>
        <p:nvSpPr>
          <p:cNvPr id="35" name="Google Shape;35;p2"/>
          <p:cNvSpPr txBox="1"/>
          <p:nvPr/>
        </p:nvSpPr>
        <p:spPr>
          <a:xfrm>
            <a:off x="929640" y="1723997"/>
            <a:ext cx="612782" cy="9504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609" marR="0" rtl="0" algn="l">
              <a:lnSpc>
                <a:spcPct val="1213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50">
                <a:solidFill>
                  <a:srgbClr val="D7791A"/>
                </a:solidFill>
                <a:latin typeface="Calibri"/>
                <a:ea typeface="Calibri"/>
                <a:cs typeface="Calibri"/>
                <a:sym typeface="Calibri"/>
              </a:rPr>
              <a:t>o1.</a:t>
            </a:r>
            <a:endParaRPr/>
          </a:p>
          <a:p>
            <a:pPr indent="0" lvl="0" marL="0" marR="0" rtl="0" algn="l">
              <a:lnSpc>
                <a:spcPct val="121320"/>
              </a:lnSpc>
              <a:spcBef>
                <a:spcPts val="754"/>
              </a:spcBef>
              <a:spcAft>
                <a:spcPts val="0"/>
              </a:spcAft>
              <a:buNone/>
            </a:pPr>
            <a:r>
              <a:rPr lang="en-US" sz="2650">
                <a:solidFill>
                  <a:srgbClr val="D7791A"/>
                </a:solidFill>
                <a:latin typeface="Calibri"/>
                <a:ea typeface="Calibri"/>
                <a:cs typeface="Calibri"/>
                <a:sym typeface="Calibri"/>
              </a:rPr>
              <a:t>o2.</a:t>
            </a:r>
            <a:endParaRPr/>
          </a:p>
        </p:txBody>
      </p:sp>
      <p:sp>
        <p:nvSpPr>
          <p:cNvPr id="36" name="Google Shape;36;p2"/>
          <p:cNvSpPr txBox="1"/>
          <p:nvPr/>
        </p:nvSpPr>
        <p:spPr>
          <a:xfrm>
            <a:off x="1643379" y="1789163"/>
            <a:ext cx="1920032" cy="304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47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7E7E7E"/>
                </a:solidFill>
                <a:latin typeface="Calibri"/>
                <a:ea typeface="Calibri"/>
                <a:cs typeface="Calibri"/>
                <a:sym typeface="Calibri"/>
              </a:rPr>
              <a:t>questa formazione</a:t>
            </a:r>
            <a:endParaRPr/>
          </a:p>
        </p:txBody>
      </p:sp>
      <p:sp>
        <p:nvSpPr>
          <p:cNvPr id="37" name="Google Shape;37;p2"/>
          <p:cNvSpPr txBox="1"/>
          <p:nvPr/>
        </p:nvSpPr>
        <p:spPr>
          <a:xfrm>
            <a:off x="1470901" y="2344779"/>
            <a:ext cx="4770704" cy="3130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50">
                <a:solidFill>
                  <a:srgbClr val="7E7E7E"/>
                </a:solidFill>
                <a:latin typeface="Calibri"/>
                <a:ea typeface="Calibri"/>
                <a:cs typeface="Calibri"/>
                <a:sym typeface="Calibri"/>
              </a:rPr>
              <a:t>Logistica della formazione: Quando-Dove-Come</a:t>
            </a:r>
            <a:endParaRPr/>
          </a:p>
        </p:txBody>
      </p:sp>
      <p:sp>
        <p:nvSpPr>
          <p:cNvPr id="38" name="Google Shape;38;p2"/>
          <p:cNvSpPr txBox="1"/>
          <p:nvPr/>
        </p:nvSpPr>
        <p:spPr>
          <a:xfrm>
            <a:off x="929640" y="2790149"/>
            <a:ext cx="612782" cy="4464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13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50">
                <a:solidFill>
                  <a:srgbClr val="D7791A"/>
                </a:solidFill>
                <a:latin typeface="Calibri"/>
                <a:ea typeface="Calibri"/>
                <a:cs typeface="Calibri"/>
                <a:sym typeface="Calibri"/>
              </a:rPr>
              <a:t>o3.</a:t>
            </a:r>
            <a:endParaRPr/>
          </a:p>
        </p:txBody>
      </p:sp>
      <p:sp>
        <p:nvSpPr>
          <p:cNvPr id="39" name="Google Shape;39;p2"/>
          <p:cNvSpPr txBox="1"/>
          <p:nvPr/>
        </p:nvSpPr>
        <p:spPr>
          <a:xfrm>
            <a:off x="1470901" y="2906842"/>
            <a:ext cx="946889" cy="3130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50">
                <a:solidFill>
                  <a:srgbClr val="7E7E7E"/>
                </a:solidFill>
                <a:latin typeface="Calibri"/>
                <a:ea typeface="Calibri"/>
                <a:cs typeface="Calibri"/>
                <a:sym typeface="Calibri"/>
              </a:rPr>
              <a:t>Risultati</a:t>
            </a:r>
            <a:endParaRPr/>
          </a:p>
        </p:txBody>
      </p:sp>
      <p:sp>
        <p:nvSpPr>
          <p:cNvPr id="40" name="Google Shape;40;p2"/>
          <p:cNvSpPr txBox="1"/>
          <p:nvPr/>
        </p:nvSpPr>
        <p:spPr>
          <a:xfrm>
            <a:off x="2922320" y="3317135"/>
            <a:ext cx="612782" cy="4464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13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50">
                <a:solidFill>
                  <a:srgbClr val="D7791A"/>
                </a:solidFill>
                <a:latin typeface="Calibri"/>
                <a:ea typeface="Calibri"/>
                <a:cs typeface="Calibri"/>
                <a:sym typeface="Calibri"/>
              </a:rPr>
              <a:t>o4.</a:t>
            </a:r>
            <a:endParaRPr/>
          </a:p>
        </p:txBody>
      </p:sp>
      <p:sp>
        <p:nvSpPr>
          <p:cNvPr id="41" name="Google Shape;41;p2"/>
          <p:cNvSpPr txBox="1"/>
          <p:nvPr/>
        </p:nvSpPr>
        <p:spPr>
          <a:xfrm>
            <a:off x="929640" y="3433829"/>
            <a:ext cx="2266794" cy="8464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50">
                <a:solidFill>
                  <a:srgbClr val="7E7E7E"/>
                </a:solidFill>
                <a:latin typeface="Calibri"/>
                <a:ea typeface="Calibri"/>
                <a:cs typeface="Calibri"/>
                <a:sym typeface="Calibri"/>
              </a:rPr>
              <a:t>dell'apprendimento</a:t>
            </a:r>
            <a:endParaRPr/>
          </a:p>
          <a:p>
            <a:pPr indent="0" lvl="0" marL="0" marR="0" rtl="0" algn="l">
              <a:lnSpc>
                <a:spcPct val="123714"/>
              </a:lnSpc>
              <a:spcBef>
                <a:spcPts val="2034"/>
              </a:spcBef>
              <a:spcAft>
                <a:spcPts val="0"/>
              </a:spcAft>
              <a:buNone/>
            </a:pPr>
            <a:r>
              <a:rPr lang="en-US" sz="1750">
                <a:solidFill>
                  <a:srgbClr val="7E7E7E"/>
                </a:solidFill>
                <a:latin typeface="Calibri"/>
                <a:ea typeface="Calibri"/>
                <a:cs typeface="Calibri"/>
                <a:sym typeface="Calibri"/>
              </a:rPr>
              <a:t>Schemi di formazione</a:t>
            </a:r>
            <a:endParaRPr/>
          </a:p>
        </p:txBody>
      </p:sp>
      <p:sp>
        <p:nvSpPr>
          <p:cNvPr id="42" name="Google Shape;42;p2"/>
          <p:cNvSpPr txBox="1"/>
          <p:nvPr/>
        </p:nvSpPr>
        <p:spPr>
          <a:xfrm>
            <a:off x="3098558" y="3844122"/>
            <a:ext cx="612782" cy="4464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13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50">
                <a:solidFill>
                  <a:srgbClr val="D7791A"/>
                </a:solidFill>
                <a:latin typeface="Calibri"/>
                <a:ea typeface="Calibri"/>
                <a:cs typeface="Calibri"/>
                <a:sym typeface="Calibri"/>
              </a:rPr>
              <a:t>o5.</a:t>
            </a:r>
            <a:endParaRPr/>
          </a:p>
        </p:txBody>
      </p:sp>
      <p:sp>
        <p:nvSpPr>
          <p:cNvPr id="43" name="Google Shape;43;p2"/>
          <p:cNvSpPr txBox="1"/>
          <p:nvPr/>
        </p:nvSpPr>
        <p:spPr>
          <a:xfrm>
            <a:off x="929640" y="4378379"/>
            <a:ext cx="2738242" cy="3130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50">
                <a:solidFill>
                  <a:srgbClr val="7E7E7E"/>
                </a:solidFill>
                <a:latin typeface="Calibri"/>
                <a:ea typeface="Calibri"/>
                <a:cs typeface="Calibri"/>
                <a:sym typeface="Calibri"/>
              </a:rPr>
              <a:t>Dettagli delle esercitazioni</a:t>
            </a:r>
            <a:endParaRPr/>
          </a:p>
        </p:txBody>
      </p:sp>
      <p:sp>
        <p:nvSpPr>
          <p:cNvPr id="44" name="Google Shape;44;p2"/>
          <p:cNvSpPr txBox="1"/>
          <p:nvPr/>
        </p:nvSpPr>
        <p:spPr>
          <a:xfrm>
            <a:off x="913765" y="4831445"/>
            <a:ext cx="612782" cy="4464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13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50">
                <a:solidFill>
                  <a:srgbClr val="D7791A"/>
                </a:solidFill>
                <a:latin typeface="Calibri"/>
                <a:ea typeface="Calibri"/>
                <a:cs typeface="Calibri"/>
                <a:sym typeface="Calibri"/>
              </a:rPr>
              <a:t>o6.</a:t>
            </a:r>
            <a:endParaRPr/>
          </a:p>
        </p:txBody>
      </p:sp>
      <p:sp>
        <p:nvSpPr>
          <p:cNvPr id="45" name="Google Shape;45;p2"/>
          <p:cNvSpPr txBox="1"/>
          <p:nvPr/>
        </p:nvSpPr>
        <p:spPr>
          <a:xfrm>
            <a:off x="1596745" y="4948139"/>
            <a:ext cx="3079624" cy="3130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50">
                <a:solidFill>
                  <a:srgbClr val="7E7E7E"/>
                </a:solidFill>
                <a:latin typeface="Calibri"/>
                <a:ea typeface="Calibri"/>
                <a:cs typeface="Calibri"/>
                <a:sym typeface="Calibri"/>
              </a:rPr>
              <a:t>Informazioni e requisiti pratici</a:t>
            </a:r>
            <a:endParaRPr/>
          </a:p>
        </p:txBody>
      </p:sp>
      <p:sp>
        <p:nvSpPr>
          <p:cNvPr id="46" name="Google Shape;46;p2"/>
          <p:cNvSpPr txBox="1"/>
          <p:nvPr/>
        </p:nvSpPr>
        <p:spPr>
          <a:xfrm>
            <a:off x="913765" y="5386524"/>
            <a:ext cx="612782" cy="4464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13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50">
                <a:solidFill>
                  <a:srgbClr val="D7791A"/>
                </a:solidFill>
                <a:latin typeface="Calibri"/>
                <a:ea typeface="Calibri"/>
                <a:cs typeface="Calibri"/>
                <a:sym typeface="Calibri"/>
              </a:rPr>
              <a:t>o7.</a:t>
            </a:r>
            <a:endParaRPr/>
          </a:p>
        </p:txBody>
      </p:sp>
      <p:sp>
        <p:nvSpPr>
          <p:cNvPr id="47" name="Google Shape;47;p2"/>
          <p:cNvSpPr txBox="1"/>
          <p:nvPr/>
        </p:nvSpPr>
        <p:spPr>
          <a:xfrm>
            <a:off x="1455026" y="5509568"/>
            <a:ext cx="4207213" cy="3130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50">
                <a:solidFill>
                  <a:srgbClr val="7E7E7E"/>
                </a:solidFill>
                <a:latin typeface="Calibri"/>
                <a:ea typeface="Calibri"/>
                <a:cs typeface="Calibri"/>
                <a:sym typeface="Calibri"/>
              </a:rPr>
              <a:t>Informazioni sulla registrazione e contatti</a:t>
            </a:r>
            <a:endParaRPr/>
          </a:p>
        </p:txBody>
      </p:sp>
      <p:sp>
        <p:nvSpPr>
          <p:cNvPr id="48" name="Google Shape;48;p2"/>
          <p:cNvSpPr txBox="1"/>
          <p:nvPr/>
        </p:nvSpPr>
        <p:spPr>
          <a:xfrm>
            <a:off x="915670" y="5946320"/>
            <a:ext cx="4679959" cy="1846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13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NOME DEL MODULO DI FORMAZIONE CSP: MODELLO DI PRESENTAZIONE CREATO DA PR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0"/>
          <p:cNvSpPr/>
          <p:nvPr/>
        </p:nvSpPr>
        <p:spPr>
          <a:xfrm>
            <a:off x="6894538" y="761"/>
            <a:ext cx="1818300" cy="685723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89" name="Google Shape;289;p20"/>
          <p:cNvSpPr txBox="1"/>
          <p:nvPr/>
        </p:nvSpPr>
        <p:spPr>
          <a:xfrm>
            <a:off x="887730" y="331316"/>
            <a:ext cx="7260136" cy="4811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7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>
                <a:solidFill>
                  <a:srgbClr val="00A0D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Concetti chiave di sicurezza informatica</a:t>
            </a:r>
            <a:endParaRPr/>
          </a:p>
        </p:txBody>
      </p:sp>
      <p:sp>
        <p:nvSpPr>
          <p:cNvPr id="290" name="Google Shape;290;p20"/>
          <p:cNvSpPr txBox="1"/>
          <p:nvPr/>
        </p:nvSpPr>
        <p:spPr>
          <a:xfrm>
            <a:off x="887730" y="1334720"/>
            <a:ext cx="6260314" cy="404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7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Accesso </a:t>
            </a:r>
            <a:r>
              <a:rPr lang="en-US" sz="12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la capacità di un soggetto o di un oggetto di utilizzare, manipolare, modificare o</a:t>
            </a:r>
            <a:endParaRPr/>
          </a:p>
          <a:p>
            <a:pPr indent="0" lvl="0" marL="0" marR="0" rtl="0" algn="l">
              <a:lnSpc>
                <a:spcPct val="1099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influenzare un altro soggetto o oggetto.</a:t>
            </a:r>
            <a:endParaRPr/>
          </a:p>
        </p:txBody>
      </p:sp>
      <p:sp>
        <p:nvSpPr>
          <p:cNvPr id="291" name="Google Shape;291;p20"/>
          <p:cNvSpPr txBox="1"/>
          <p:nvPr/>
        </p:nvSpPr>
        <p:spPr>
          <a:xfrm>
            <a:off x="887730" y="1892964"/>
            <a:ext cx="5769575" cy="4494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5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Asset </a:t>
            </a:r>
            <a:r>
              <a:rPr lang="en-US" sz="12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tutto ciò che ha valore per un individuo, un'organizzazione o un'azienda.</a:t>
            </a:r>
            <a:endParaRPr/>
          </a:p>
          <a:p>
            <a:pPr indent="0" lvl="0" marL="0" marR="0" rtl="0" algn="l">
              <a:lnSpc>
                <a:spcPct val="123520"/>
              </a:lnSpc>
              <a:spcBef>
                <a:spcPts val="15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governo</a:t>
            </a:r>
            <a:endParaRPr/>
          </a:p>
        </p:txBody>
      </p:sp>
      <p:sp>
        <p:nvSpPr>
          <p:cNvPr id="292" name="Google Shape;292;p20"/>
          <p:cNvSpPr txBox="1"/>
          <p:nvPr/>
        </p:nvSpPr>
        <p:spPr>
          <a:xfrm>
            <a:off x="887730" y="2465887"/>
            <a:ext cx="5789864" cy="2342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5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Cyber Space: </a:t>
            </a:r>
            <a:r>
              <a:rPr lang="en-US" sz="12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ambiente digitale interconnesso di reti, servizi, sistemi e processi</a:t>
            </a:r>
            <a:r>
              <a:rPr b="1" lang="en-US" sz="12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sp>
        <p:nvSpPr>
          <p:cNvPr id="293" name="Google Shape;293;p20"/>
          <p:cNvSpPr txBox="1"/>
          <p:nvPr/>
        </p:nvSpPr>
        <p:spPr>
          <a:xfrm>
            <a:off x="887730" y="2821737"/>
            <a:ext cx="6544344" cy="404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7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Minaccia</a:t>
            </a:r>
            <a:r>
              <a:rPr lang="en-US" sz="12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causa potenziale di un indesiderato, che può danni a un sistema, a un individuo o a</a:t>
            </a:r>
            <a:endParaRPr/>
          </a:p>
          <a:p>
            <a:pPr indent="0" lvl="0" marL="0" marR="0" rtl="0" algn="l">
              <a:lnSpc>
                <a:spcPct val="1099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un'organizzazione.</a:t>
            </a:r>
            <a:endParaRPr/>
          </a:p>
        </p:txBody>
      </p:sp>
      <p:sp>
        <p:nvSpPr>
          <p:cNvPr id="294" name="Google Shape;294;p20"/>
          <p:cNvSpPr txBox="1"/>
          <p:nvPr/>
        </p:nvSpPr>
        <p:spPr>
          <a:xfrm>
            <a:off x="887730" y="3347749"/>
            <a:ext cx="6199010" cy="4087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5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Vulnerabilità</a:t>
            </a:r>
            <a:r>
              <a:rPr lang="en-US" sz="12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debolezza di un asset o di un controllo che può essere sfruttata da una</a:t>
            </a:r>
            <a:endParaRPr/>
          </a:p>
          <a:p>
            <a:pPr indent="0" lvl="0" marL="0" marR="0" rtl="0" algn="l">
              <a:lnSpc>
                <a:spcPct val="1099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minaccia.</a:t>
            </a:r>
            <a:endParaRPr/>
          </a:p>
        </p:txBody>
      </p:sp>
      <p:sp>
        <p:nvSpPr>
          <p:cNvPr id="295" name="Google Shape;295;p20"/>
          <p:cNvSpPr txBox="1"/>
          <p:nvPr/>
        </p:nvSpPr>
        <p:spPr>
          <a:xfrm>
            <a:off x="887730" y="3879444"/>
            <a:ext cx="555235" cy="2297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7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Cyber</a:t>
            </a:r>
            <a:endParaRPr/>
          </a:p>
        </p:txBody>
      </p:sp>
      <p:sp>
        <p:nvSpPr>
          <p:cNvPr id="296" name="Google Shape;296;p20"/>
          <p:cNvSpPr txBox="1"/>
          <p:nvPr/>
        </p:nvSpPr>
        <p:spPr>
          <a:xfrm>
            <a:off x="1553210" y="3879444"/>
            <a:ext cx="5241806" cy="2297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7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incidente - </a:t>
            </a:r>
            <a:r>
              <a:rPr lang="en-US" sz="12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evento informatico che comporta una perdita di sicurezza delle</a:t>
            </a:r>
            <a:endParaRPr/>
          </a:p>
        </p:txBody>
      </p:sp>
      <p:sp>
        <p:nvSpPr>
          <p:cNvPr id="297" name="Google Shape;297;p20"/>
          <p:cNvSpPr txBox="1"/>
          <p:nvPr/>
        </p:nvSpPr>
        <p:spPr>
          <a:xfrm>
            <a:off x="887730" y="4054018"/>
            <a:ext cx="4214891" cy="2297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7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informazioni o che ha un impatto sulle operazioni aziendali.</a:t>
            </a:r>
            <a:endParaRPr/>
          </a:p>
        </p:txBody>
      </p:sp>
      <p:sp>
        <p:nvSpPr>
          <p:cNvPr id="298" name="Google Shape;298;p20"/>
          <p:cNvSpPr txBox="1"/>
          <p:nvPr/>
        </p:nvSpPr>
        <p:spPr>
          <a:xfrm>
            <a:off x="915670" y="5692828"/>
            <a:ext cx="4679959" cy="1846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13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NOME DEL MODULO DI FORMAZIONE CSP: MODELLO DI PRESENTAZIONE CREATO DA PR</a:t>
            </a:r>
            <a:endParaRPr/>
          </a:p>
        </p:txBody>
      </p:sp>
      <p:sp>
        <p:nvSpPr>
          <p:cNvPr id="299" name="Google Shape;299;p20"/>
          <p:cNvSpPr txBox="1"/>
          <p:nvPr/>
        </p:nvSpPr>
        <p:spPr>
          <a:xfrm>
            <a:off x="11180102" y="5695549"/>
            <a:ext cx="274055" cy="1811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5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1"/>
          <p:cNvSpPr txBox="1"/>
          <p:nvPr/>
        </p:nvSpPr>
        <p:spPr>
          <a:xfrm>
            <a:off x="1071880" y="515605"/>
            <a:ext cx="4946953" cy="3686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7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50">
                <a:solidFill>
                  <a:srgbClr val="00A0D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Concetti chiave di sicurezza informatica</a:t>
            </a:r>
            <a:endParaRPr/>
          </a:p>
        </p:txBody>
      </p:sp>
      <p:sp>
        <p:nvSpPr>
          <p:cNvPr id="305" name="Google Shape;305;p21"/>
          <p:cNvSpPr txBox="1"/>
          <p:nvPr/>
        </p:nvSpPr>
        <p:spPr>
          <a:xfrm>
            <a:off x="1188720" y="1442913"/>
            <a:ext cx="8588240" cy="5635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Attacco </a:t>
            </a:r>
            <a:r>
              <a:rPr lang="en-US" sz="17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un atto che rappresenta un tentativo, intenzionale o meno, di danneggiare o</a:t>
            </a:r>
            <a:endParaRPr/>
          </a:p>
          <a:p>
            <a:pPr indent="0" lvl="0" marL="0" marR="0" rtl="0" algn="l">
              <a:lnSpc>
                <a:spcPct val="1126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compromettere le informazioni e/o i sistemi che le supportano.</a:t>
            </a:r>
            <a:endParaRPr/>
          </a:p>
        </p:txBody>
      </p:sp>
      <p:sp>
        <p:nvSpPr>
          <p:cNvPr id="306" name="Google Shape;306;p21"/>
          <p:cNvSpPr txBox="1"/>
          <p:nvPr/>
        </p:nvSpPr>
        <p:spPr>
          <a:xfrm>
            <a:off x="1188720" y="2124218"/>
            <a:ext cx="8950429" cy="8140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Contromisure di controllo: </a:t>
            </a:r>
            <a:r>
              <a:rPr lang="en-US" sz="17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mezzi di gestione del rischio, tra cui politiche, procedure, linee</a:t>
            </a:r>
            <a:endParaRPr/>
          </a:p>
          <a:p>
            <a:pPr indent="0" lvl="0" marL="0" marR="0" rtl="0" algn="l">
              <a:lnSpc>
                <a:spcPct val="1126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guida, pratiche o strutture organizzative, che possono di natura amministrativa, tecnica,</a:t>
            </a:r>
            <a:endParaRPr/>
          </a:p>
          <a:p>
            <a:pPr indent="0" lvl="0" marL="0" marR="0" rtl="0" algn="l">
              <a:lnSpc>
                <a:spcPct val="1126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gestionale o legale.</a:t>
            </a:r>
            <a:endParaRPr/>
          </a:p>
        </p:txBody>
      </p:sp>
      <p:sp>
        <p:nvSpPr>
          <p:cNvPr id="307" name="Google Shape;307;p21"/>
          <p:cNvSpPr txBox="1"/>
          <p:nvPr/>
        </p:nvSpPr>
        <p:spPr>
          <a:xfrm>
            <a:off x="1188720" y="3051359"/>
            <a:ext cx="6512588" cy="6457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0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Exploit 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sfruttare le debolezze o le vulnerabilità di un sistema.</a:t>
            </a:r>
            <a:endParaRPr/>
          </a:p>
          <a:p>
            <a:pPr indent="0" lvl="0" marL="0" marR="0" rtl="0" algn="l">
              <a:lnSpc>
                <a:spcPct val="123055"/>
              </a:lnSpc>
              <a:spcBef>
                <a:spcPts val="353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Esposizione 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un singolo caso di esposizione a un danno.</a:t>
            </a:r>
            <a:endParaRPr/>
          </a:p>
        </p:txBody>
      </p:sp>
      <p:sp>
        <p:nvSpPr>
          <p:cNvPr id="308" name="Google Shape;308;p21"/>
          <p:cNvSpPr txBox="1"/>
          <p:nvPr/>
        </p:nvSpPr>
        <p:spPr>
          <a:xfrm>
            <a:off x="1188720" y="3856231"/>
            <a:ext cx="8548374" cy="9539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Contenuti dannosi - </a:t>
            </a:r>
            <a:r>
              <a:rPr lang="en-US" sz="17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applicazioni, documenti, file, dati o altre risorse che</a:t>
            </a:r>
            <a:endParaRPr/>
          </a:p>
          <a:p>
            <a:pPr indent="0" lvl="0" marL="0" marR="0" rtl="0" algn="l">
              <a:lnSpc>
                <a:spcPct val="123055"/>
              </a:lnSpc>
              <a:spcBef>
                <a:spcPts val="215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hanno funzionalità o capacità dannose incorporate, mascherate o nascoste in esse</a:t>
            </a:r>
            <a:endParaRPr/>
          </a:p>
          <a:p>
            <a:pPr indent="0" lvl="0" marL="0" marR="0" rtl="0" algn="l">
              <a:lnSpc>
                <a:spcPct val="123055"/>
              </a:lnSpc>
              <a:spcBef>
                <a:spcPts val="399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Rischio 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la probabilità che qualcosa possa accadere.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2"/>
          <p:cNvSpPr txBox="1"/>
          <p:nvPr/>
        </p:nvSpPr>
        <p:spPr>
          <a:xfrm>
            <a:off x="1158240" y="207567"/>
            <a:ext cx="6606852" cy="4368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1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>
                <a:solidFill>
                  <a:srgbClr val="00A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Sicurezza informatica nel settore energetico</a:t>
            </a:r>
            <a:endParaRPr/>
          </a:p>
        </p:txBody>
      </p:sp>
      <p:sp>
        <p:nvSpPr>
          <p:cNvPr id="314" name="Google Shape;314;p22"/>
          <p:cNvSpPr txBox="1"/>
          <p:nvPr/>
        </p:nvSpPr>
        <p:spPr>
          <a:xfrm>
            <a:off x="1097280" y="1461481"/>
            <a:ext cx="9487457" cy="3130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2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B9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17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Il settore energetico è una delle principali infrastrutture critiche per qualsiasi paese/economia.</a:t>
            </a:r>
            <a:endParaRPr/>
          </a:p>
        </p:txBody>
      </p:sp>
      <p:sp>
        <p:nvSpPr>
          <p:cNvPr id="315" name="Google Shape;315;p22"/>
          <p:cNvSpPr txBox="1"/>
          <p:nvPr/>
        </p:nvSpPr>
        <p:spPr>
          <a:xfrm>
            <a:off x="1096645" y="1912753"/>
            <a:ext cx="8733965" cy="569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0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B9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 approvvigionamento energetico affidabile e sicuro è fondamentale per il</a:t>
            </a:r>
            <a:endParaRPr/>
          </a:p>
          <a:p>
            <a:pPr indent="0" lvl="0" marL="92075" marR="0" rtl="0" algn="l">
              <a:lnSpc>
                <a:spcPct val="109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funzionamento dell'economia e della società ed è un obiettivo chiave della politica.</a:t>
            </a:r>
            <a:endParaRPr/>
          </a:p>
        </p:txBody>
      </p:sp>
      <p:sp>
        <p:nvSpPr>
          <p:cNvPr id="316" name="Google Shape;316;p22"/>
          <p:cNvSpPr txBox="1"/>
          <p:nvPr/>
        </p:nvSpPr>
        <p:spPr>
          <a:xfrm>
            <a:off x="1097280" y="2623658"/>
            <a:ext cx="8649284" cy="3130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2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B9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17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cybersecurity è una sfida di sicurezza in evoluzione per il sottosettore dell'elettricità</a:t>
            </a:r>
            <a:endParaRPr/>
          </a:p>
        </p:txBody>
      </p:sp>
      <p:sp>
        <p:nvSpPr>
          <p:cNvPr id="317" name="Google Shape;317;p22"/>
          <p:cNvSpPr txBox="1"/>
          <p:nvPr/>
        </p:nvSpPr>
        <p:spPr>
          <a:xfrm>
            <a:off x="1096645" y="3075565"/>
            <a:ext cx="9292732" cy="569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0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B900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minaccia persistente per il sottosettore dell'elettricità e può causare gravi danni fisici ed</a:t>
            </a:r>
            <a:endParaRPr/>
          </a:p>
          <a:p>
            <a:pPr indent="0" lvl="0" marL="92075" marR="0" rtl="0" algn="l">
              <a:lnSpc>
                <a:spcPct val="109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economici</a:t>
            </a:r>
            <a:endParaRPr/>
          </a:p>
        </p:txBody>
      </p:sp>
      <p:sp>
        <p:nvSpPr>
          <p:cNvPr id="318" name="Google Shape;318;p22"/>
          <p:cNvSpPr txBox="1"/>
          <p:nvPr/>
        </p:nvSpPr>
        <p:spPr>
          <a:xfrm>
            <a:off x="1096645" y="3788032"/>
            <a:ext cx="9885801" cy="10645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2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B9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17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 singolo produttore compromesso o un componente scarsamente protetto per i sistemi di</a:t>
            </a:r>
            <a:endParaRPr/>
          </a:p>
          <a:p>
            <a:pPr indent="0" lvl="0" marL="92075" marR="0" rtl="0" algn="l">
              <a:lnSpc>
                <a:spcPct val="1126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controllo industriale (ICS), il controllo di supervisione e l'acquisizione dei dati (SCADA) o i sistemi di</a:t>
            </a:r>
            <a:endParaRPr/>
          </a:p>
          <a:p>
            <a:pPr indent="0" lvl="0" marL="92075" marR="0" rtl="0" algn="l">
              <a:lnSpc>
                <a:spcPct val="1126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gestione del software, se ampiamente distribuiti sottosettore dell'elettricità, potrebbero</a:t>
            </a:r>
            <a:endParaRPr/>
          </a:p>
          <a:p>
            <a:pPr indent="0" lvl="0" marL="92075" marR="0" rtl="0" algn="l">
              <a:lnSpc>
                <a:spcPct val="1126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compromettere i sistemi di utilità.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3"/>
          <p:cNvSpPr/>
          <p:nvPr/>
        </p:nvSpPr>
        <p:spPr>
          <a:xfrm>
            <a:off x="6894538" y="761"/>
            <a:ext cx="1818300" cy="685723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24" name="Google Shape;324;p23"/>
          <p:cNvSpPr txBox="1"/>
          <p:nvPr/>
        </p:nvSpPr>
        <p:spPr>
          <a:xfrm>
            <a:off x="887730" y="331316"/>
            <a:ext cx="8098525" cy="4811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7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>
                <a:solidFill>
                  <a:srgbClr val="00A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Sicurezza informatica nel settore energetico</a:t>
            </a:r>
            <a:endParaRPr/>
          </a:p>
        </p:txBody>
      </p:sp>
      <p:sp>
        <p:nvSpPr>
          <p:cNvPr id="325" name="Google Shape;325;p23"/>
          <p:cNvSpPr txBox="1"/>
          <p:nvPr/>
        </p:nvSpPr>
        <p:spPr>
          <a:xfrm>
            <a:off x="796290" y="1350964"/>
            <a:ext cx="6053814" cy="4157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1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B9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12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Una violazione informatica di un'azienda energetica potrebbe causare blackout e una</a:t>
            </a:r>
            <a:endParaRPr/>
          </a:p>
          <a:p>
            <a:pPr indent="0" lvl="0" marL="91440" marR="0" rtl="0" algn="l">
              <a:lnSpc>
                <a:spcPct val="1099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perdita di fiducia da parte dei clienti.</a:t>
            </a:r>
            <a:endParaRPr/>
          </a:p>
        </p:txBody>
      </p:sp>
      <p:sp>
        <p:nvSpPr>
          <p:cNvPr id="326" name="Google Shape;326;p23"/>
          <p:cNvSpPr txBox="1"/>
          <p:nvPr/>
        </p:nvSpPr>
        <p:spPr>
          <a:xfrm>
            <a:off x="796290" y="1912685"/>
            <a:ext cx="5007209" cy="457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1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B9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12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Protocolli di comunicazione basati su Ethernet (TCP/IP) per l'industria.</a:t>
            </a:r>
            <a:endParaRPr/>
          </a:p>
          <a:p>
            <a:pPr indent="0" lvl="0" marL="91440" marR="0" rtl="0" algn="l">
              <a:lnSpc>
                <a:spcPct val="123520"/>
              </a:lnSpc>
              <a:spcBef>
                <a:spcPts val="158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sistemi di automazione e controllo.</a:t>
            </a:r>
            <a:endParaRPr/>
          </a:p>
        </p:txBody>
      </p:sp>
      <p:sp>
        <p:nvSpPr>
          <p:cNvPr id="327" name="Google Shape;327;p23"/>
          <p:cNvSpPr txBox="1"/>
          <p:nvPr/>
        </p:nvSpPr>
        <p:spPr>
          <a:xfrm>
            <a:off x="997585" y="2389683"/>
            <a:ext cx="5948751" cy="4620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11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-US" sz="13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 esempio, la norma IEC60870-5-104 è stata progettata per il controllo a</a:t>
            </a:r>
            <a:endParaRPr/>
          </a:p>
          <a:p>
            <a:pPr indent="0" lvl="0" marL="182880" marR="0" rtl="0" algn="l">
              <a:lnSpc>
                <a:spcPct val="111703"/>
              </a:lnSpc>
              <a:spcBef>
                <a:spcPts val="1"/>
              </a:spcBef>
              <a:spcAft>
                <a:spcPts val="0"/>
              </a:spcAft>
              <a:buNone/>
            </a:pPr>
            <a:r>
              <a:rPr lang="en-US" sz="13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distanza nelle sottostazioni elettriche.</a:t>
            </a:r>
            <a:endParaRPr/>
          </a:p>
        </p:txBody>
      </p:sp>
      <p:sp>
        <p:nvSpPr>
          <p:cNvPr id="328" name="Google Shape;328;p23"/>
          <p:cNvSpPr txBox="1"/>
          <p:nvPr/>
        </p:nvSpPr>
        <p:spPr>
          <a:xfrm>
            <a:off x="1180465" y="2901736"/>
            <a:ext cx="2718685" cy="241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1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-US" sz="12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Interoperabilità tra diversi fornitori</a:t>
            </a:r>
            <a:endParaRPr/>
          </a:p>
        </p:txBody>
      </p:sp>
      <p:sp>
        <p:nvSpPr>
          <p:cNvPr id="329" name="Google Shape;329;p23"/>
          <p:cNvSpPr txBox="1"/>
          <p:nvPr/>
        </p:nvSpPr>
        <p:spPr>
          <a:xfrm>
            <a:off x="997585" y="3181283"/>
            <a:ext cx="4981744" cy="527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82880" marR="0" rtl="0" algn="l">
              <a:lnSpc>
                <a:spcPct val="1130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Dati e misure dalle stazioni controllate 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alla stazione master</a:t>
            </a:r>
            <a:endParaRPr/>
          </a:p>
          <a:p>
            <a:pPr indent="0" lvl="0" marL="0" marR="0" rtl="0" algn="l">
              <a:lnSpc>
                <a:spcPct val="111142"/>
              </a:lnSpc>
              <a:spcBef>
                <a:spcPts val="601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-US" sz="12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IEC 62351 (Protocollo GOOSE) una versione sicura di IEC60870-5-104</a:t>
            </a:r>
            <a:endParaRPr/>
          </a:p>
        </p:txBody>
      </p:sp>
      <p:sp>
        <p:nvSpPr>
          <p:cNvPr id="330" name="Google Shape;330;p23"/>
          <p:cNvSpPr txBox="1"/>
          <p:nvPr/>
        </p:nvSpPr>
        <p:spPr>
          <a:xfrm>
            <a:off x="1180465" y="3746692"/>
            <a:ext cx="5860785" cy="7659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1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-US" sz="12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Il protocollo GOOSE (Generic Object-Oriented Substation Events), un</a:t>
            </a:r>
            <a:endParaRPr/>
          </a:p>
          <a:p>
            <a:pPr indent="0" lvl="0" marL="182880" marR="0" rtl="0" algn="l">
              <a:lnSpc>
                <a:spcPct val="1099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protocollo di comunicazione ampiamente utilizzato e definito nella norma IEC</a:t>
            </a:r>
            <a:endParaRPr/>
          </a:p>
          <a:p>
            <a:pPr indent="0" lvl="0" marL="182880" marR="0" rtl="0" algn="l">
              <a:lnSpc>
                <a:spcPct val="1099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61850, fornisce una trasmissione affidabile e veloce di eventi per il sistema di</a:t>
            </a:r>
            <a:endParaRPr/>
          </a:p>
          <a:p>
            <a:pPr indent="0" lvl="0" marL="182880" marR="0" rtl="0" algn="l">
              <a:lnSpc>
                <a:spcPct val="1099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sottostazione elettrica.</a:t>
            </a:r>
            <a:endParaRPr/>
          </a:p>
        </p:txBody>
      </p:sp>
      <p:sp>
        <p:nvSpPr>
          <p:cNvPr id="331" name="Google Shape;331;p23"/>
          <p:cNvSpPr txBox="1"/>
          <p:nvPr/>
        </p:nvSpPr>
        <p:spPr>
          <a:xfrm>
            <a:off x="1195070" y="4662582"/>
            <a:ext cx="164973" cy="1539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58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⚫</a:t>
            </a:r>
            <a:endParaRPr/>
          </a:p>
        </p:txBody>
      </p:sp>
      <p:sp>
        <p:nvSpPr>
          <p:cNvPr id="332" name="Google Shape;332;p23"/>
          <p:cNvSpPr txBox="1"/>
          <p:nvPr/>
        </p:nvSpPr>
        <p:spPr>
          <a:xfrm>
            <a:off x="1411605" y="4585996"/>
            <a:ext cx="617317" cy="2297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7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Mutuo</a:t>
            </a:r>
            <a:endParaRPr/>
          </a:p>
        </p:txBody>
      </p:sp>
      <p:sp>
        <p:nvSpPr>
          <p:cNvPr id="333" name="Google Shape;333;p23"/>
          <p:cNvSpPr txBox="1"/>
          <p:nvPr/>
        </p:nvSpPr>
        <p:spPr>
          <a:xfrm>
            <a:off x="1411605" y="4585996"/>
            <a:ext cx="5908326" cy="578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730250" marR="0" rtl="0" algn="l">
              <a:lnSpc>
                <a:spcPct val="1207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Autenticazione</a:t>
            </a:r>
            <a:endParaRPr/>
          </a:p>
          <a:p>
            <a:pPr indent="0" lvl="0" marL="730250" marR="0" rtl="0" algn="l">
              <a:lnSpc>
                <a:spcPct val="1099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Autenticità/Integrità/Controllo dell'accesso basato sui ruoli/Infrastruttura</a:t>
            </a:r>
            <a:endParaRPr/>
          </a:p>
          <a:p>
            <a:pPr indent="0" lvl="0" marL="0" marR="0" rtl="0" algn="l">
              <a:lnSpc>
                <a:spcPct val="1099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chiave pubblica</a:t>
            </a:r>
            <a:endParaRPr/>
          </a:p>
        </p:txBody>
      </p:sp>
      <p:sp>
        <p:nvSpPr>
          <p:cNvPr id="334" name="Google Shape;334;p23"/>
          <p:cNvSpPr txBox="1"/>
          <p:nvPr/>
        </p:nvSpPr>
        <p:spPr>
          <a:xfrm>
            <a:off x="3559175" y="4585996"/>
            <a:ext cx="2119667" cy="2297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7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(Certificati utente/dispositivo</a:t>
            </a:r>
            <a:endParaRPr/>
          </a:p>
        </p:txBody>
      </p:sp>
      <p:sp>
        <p:nvSpPr>
          <p:cNvPr id="335" name="Google Shape;335;p23"/>
          <p:cNvSpPr txBox="1"/>
          <p:nvPr/>
        </p:nvSpPr>
        <p:spPr>
          <a:xfrm>
            <a:off x="6055994" y="4585996"/>
            <a:ext cx="930761" cy="2297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7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Certificati)/</a:t>
            </a:r>
            <a:endParaRPr/>
          </a:p>
        </p:txBody>
      </p:sp>
      <p:sp>
        <p:nvSpPr>
          <p:cNvPr id="336" name="Google Shape;336;p23"/>
          <p:cNvSpPr txBox="1"/>
          <p:nvPr/>
        </p:nvSpPr>
        <p:spPr>
          <a:xfrm>
            <a:off x="915670" y="6071872"/>
            <a:ext cx="4679959" cy="1846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13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NOME DEL MODULO DI FORMAZIONE CSP: MODELLO DI PRESENTAZIONE CREATO DA PR</a:t>
            </a:r>
            <a:endParaRPr/>
          </a:p>
        </p:txBody>
      </p:sp>
      <p:sp>
        <p:nvSpPr>
          <p:cNvPr id="337" name="Google Shape;337;p23"/>
          <p:cNvSpPr txBox="1"/>
          <p:nvPr/>
        </p:nvSpPr>
        <p:spPr>
          <a:xfrm>
            <a:off x="11180102" y="6074593"/>
            <a:ext cx="274055" cy="1811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5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23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4"/>
          <p:cNvSpPr/>
          <p:nvPr/>
        </p:nvSpPr>
        <p:spPr>
          <a:xfrm>
            <a:off x="6894537" y="0"/>
            <a:ext cx="5297462" cy="685799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43" name="Google Shape;343;p24"/>
          <p:cNvSpPr txBox="1"/>
          <p:nvPr/>
        </p:nvSpPr>
        <p:spPr>
          <a:xfrm>
            <a:off x="887730" y="667168"/>
            <a:ext cx="8098525" cy="4811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7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>
                <a:solidFill>
                  <a:srgbClr val="00A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Sicurezza informatica nel settore energetico</a:t>
            </a:r>
            <a:endParaRPr/>
          </a:p>
        </p:txBody>
      </p:sp>
      <p:sp>
        <p:nvSpPr>
          <p:cNvPr id="344" name="Google Shape;344;p24"/>
          <p:cNvSpPr txBox="1"/>
          <p:nvPr/>
        </p:nvSpPr>
        <p:spPr>
          <a:xfrm>
            <a:off x="997585" y="1560354"/>
            <a:ext cx="4288882" cy="2922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ModBus-RTU/ ModBus-TCP/IP Master e Slave</a:t>
            </a:r>
            <a:endParaRPr/>
          </a:p>
        </p:txBody>
      </p:sp>
      <p:sp>
        <p:nvSpPr>
          <p:cNvPr id="345" name="Google Shape;345;p24"/>
          <p:cNvSpPr txBox="1"/>
          <p:nvPr/>
        </p:nvSpPr>
        <p:spPr>
          <a:xfrm>
            <a:off x="1180465" y="1900505"/>
            <a:ext cx="4563184" cy="3000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1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utilizzato per la trasmissione di informazioni tra</a:t>
            </a:r>
            <a:endParaRPr/>
          </a:p>
        </p:txBody>
      </p:sp>
      <p:sp>
        <p:nvSpPr>
          <p:cNvPr id="346" name="Google Shape;346;p24"/>
          <p:cNvSpPr txBox="1"/>
          <p:nvPr/>
        </p:nvSpPr>
        <p:spPr>
          <a:xfrm>
            <a:off x="1363345" y="2140173"/>
            <a:ext cx="2007625" cy="2880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dispositivi elettronici</a:t>
            </a:r>
            <a:endParaRPr/>
          </a:p>
        </p:txBody>
      </p:sp>
      <p:sp>
        <p:nvSpPr>
          <p:cNvPr id="347" name="Google Shape;347;p24"/>
          <p:cNvSpPr txBox="1"/>
          <p:nvPr/>
        </p:nvSpPr>
        <p:spPr>
          <a:xfrm>
            <a:off x="1180465" y="2466404"/>
            <a:ext cx="4235916" cy="3000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1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manca di meccanismi di autenticazione forti</a:t>
            </a:r>
            <a:endParaRPr/>
          </a:p>
        </p:txBody>
      </p:sp>
      <p:sp>
        <p:nvSpPr>
          <p:cNvPr id="348" name="Google Shape;348;p24"/>
          <p:cNvSpPr txBox="1"/>
          <p:nvPr/>
        </p:nvSpPr>
        <p:spPr>
          <a:xfrm>
            <a:off x="1180465" y="2803767"/>
            <a:ext cx="5761661" cy="3000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1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Tutti i messaggi MODBUS sono trasmessi in chiaro attraverso</a:t>
            </a:r>
            <a:endParaRPr/>
          </a:p>
        </p:txBody>
      </p:sp>
      <p:sp>
        <p:nvSpPr>
          <p:cNvPr id="349" name="Google Shape;349;p24"/>
          <p:cNvSpPr txBox="1"/>
          <p:nvPr/>
        </p:nvSpPr>
        <p:spPr>
          <a:xfrm>
            <a:off x="1363345" y="3043436"/>
            <a:ext cx="2560874" cy="2880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il supporto di trasmissione.</a:t>
            </a:r>
            <a:endParaRPr/>
          </a:p>
        </p:txBody>
      </p:sp>
      <p:sp>
        <p:nvSpPr>
          <p:cNvPr id="350" name="Google Shape;350;p24"/>
          <p:cNvSpPr txBox="1"/>
          <p:nvPr/>
        </p:nvSpPr>
        <p:spPr>
          <a:xfrm>
            <a:off x="1180465" y="3370326"/>
            <a:ext cx="5760833" cy="7554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1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nessun controllo di integrità incorporato nel protocollo</a:t>
            </a:r>
            <a:endParaRPr/>
          </a:p>
          <a:p>
            <a:pPr indent="0" lvl="0" marL="182880" marR="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applicativo MODBUS e di conseguenza dipende dai protocolli</a:t>
            </a:r>
            <a:endParaRPr/>
          </a:p>
          <a:p>
            <a:pPr indent="0" lvl="0" marL="182880" marR="0" rtl="0" algn="l">
              <a:lnSpc>
                <a:spcPct val="11206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 livello inferiore per preservare l'integrità</a:t>
            </a:r>
            <a:endParaRPr/>
          </a:p>
        </p:txBody>
      </p:sp>
      <p:sp>
        <p:nvSpPr>
          <p:cNvPr id="351" name="Google Shape;351;p24"/>
          <p:cNvSpPr txBox="1"/>
          <p:nvPr/>
        </p:nvSpPr>
        <p:spPr>
          <a:xfrm>
            <a:off x="11176191" y="6005947"/>
            <a:ext cx="279848" cy="1846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13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24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5"/>
          <p:cNvSpPr/>
          <p:nvPr/>
        </p:nvSpPr>
        <p:spPr>
          <a:xfrm>
            <a:off x="9505188" y="0"/>
            <a:ext cx="2686812" cy="685799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57" name="Google Shape;357;p25"/>
          <p:cNvSpPr/>
          <p:nvPr/>
        </p:nvSpPr>
        <p:spPr>
          <a:xfrm>
            <a:off x="6894538" y="761"/>
            <a:ext cx="1818300" cy="6857238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58" name="Google Shape;358;p25"/>
          <p:cNvSpPr txBox="1"/>
          <p:nvPr/>
        </p:nvSpPr>
        <p:spPr>
          <a:xfrm>
            <a:off x="887730" y="497051"/>
            <a:ext cx="3036883" cy="4811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7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>
                <a:solidFill>
                  <a:srgbClr val="00A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Rete intelligente</a:t>
            </a:r>
            <a:endParaRPr/>
          </a:p>
        </p:txBody>
      </p:sp>
      <p:sp>
        <p:nvSpPr>
          <p:cNvPr id="359" name="Google Shape;359;p25"/>
          <p:cNvSpPr txBox="1"/>
          <p:nvPr/>
        </p:nvSpPr>
        <p:spPr>
          <a:xfrm>
            <a:off x="796290" y="1171595"/>
            <a:ext cx="8210595" cy="6825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16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B9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Smart Grid, nota anche come rete elettrica di nuova generazione, è considerata un'infrastruttura</a:t>
            </a:r>
            <a:endParaRPr/>
          </a:p>
          <a:p>
            <a:pPr indent="0" lvl="0" marL="91440" marR="0" rtl="0" algn="l">
              <a:lnSpc>
                <a:spcPct val="1075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 rete elettrica dotata di tecnologie </a:t>
            </a:r>
            <a:r>
              <a:rPr lang="en-US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avanzate </a:t>
            </a:r>
            <a:r>
              <a:rPr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 informazione e comunicazione (ICT) che</a:t>
            </a:r>
            <a:endParaRPr/>
          </a:p>
          <a:p>
            <a:pPr indent="0" lvl="0" marL="91440" marR="0" rtl="0" algn="l">
              <a:lnSpc>
                <a:spcPct val="1075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miglioreranno </a:t>
            </a:r>
            <a:r>
              <a:rPr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l'efficienza, la disponibilità e l'affidabilità dei sistemi di alimentazione.</a:t>
            </a:r>
            <a:endParaRPr/>
          </a:p>
        </p:txBody>
      </p:sp>
      <p:sp>
        <p:nvSpPr>
          <p:cNvPr id="360" name="Google Shape;360;p25"/>
          <p:cNvSpPr txBox="1"/>
          <p:nvPr/>
        </p:nvSpPr>
        <p:spPr>
          <a:xfrm>
            <a:off x="796290" y="1995330"/>
            <a:ext cx="7849882" cy="2715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16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B9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SG sono necessari diversi dispositivi per monitorare, analizzare e controllare la rete elettrica.</a:t>
            </a:r>
            <a:endParaRPr/>
          </a:p>
        </p:txBody>
      </p:sp>
      <p:sp>
        <p:nvSpPr>
          <p:cNvPr id="361" name="Google Shape;361;p25"/>
          <p:cNvSpPr txBox="1"/>
          <p:nvPr/>
        </p:nvSpPr>
        <p:spPr>
          <a:xfrm>
            <a:off x="796290" y="2407305"/>
            <a:ext cx="8250168" cy="6814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16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B9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 innovazioni ICT, come l'IoT, giocano un ruolo fondamentale nelle Smart Grid per migliorare</a:t>
            </a:r>
            <a:endParaRPr/>
          </a:p>
          <a:p>
            <a:pPr indent="0" lvl="0" marL="91440" marR="0" rtl="0" algn="l">
              <a:lnSpc>
                <a:spcPct val="11124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l'efficienza, la disponibilità e l'affidabilità dei sistemi energetici, supportando le varie funzioni di rete</a:t>
            </a:r>
            <a:endParaRPr/>
          </a:p>
          <a:p>
            <a:pPr indent="0" lvl="0" marL="91440" marR="0" rtl="0" algn="l">
              <a:lnSpc>
                <a:spcPct val="11124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durante la generazione, la trasmissione, la distribuzione e il consumo di energia elettrica.</a:t>
            </a:r>
            <a:endParaRPr/>
          </a:p>
        </p:txBody>
      </p:sp>
      <p:sp>
        <p:nvSpPr>
          <p:cNvPr id="362" name="Google Shape;362;p25"/>
          <p:cNvSpPr txBox="1"/>
          <p:nvPr/>
        </p:nvSpPr>
        <p:spPr>
          <a:xfrm>
            <a:off x="796290" y="3229770"/>
            <a:ext cx="8460480" cy="886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16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B9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 Smart Grid sono una parte essenziale delle città intelligenti sostenibili per garantire l'affidabilità, la</a:t>
            </a:r>
            <a:endParaRPr/>
          </a:p>
          <a:p>
            <a:pPr indent="0" lvl="0" marL="91440" marR="0" rtl="0" algn="l">
              <a:lnSpc>
                <a:spcPct val="11124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disponibilità e l'efficienza della rete elettrica. La Smart Grid è la rete elettrica nuova generazione in cui</a:t>
            </a:r>
            <a:endParaRPr/>
          </a:p>
          <a:p>
            <a:pPr indent="0" lvl="0" marL="91440" marR="0" rtl="0" algn="l">
              <a:lnSpc>
                <a:spcPct val="11124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gestione e la distribuzione dell'elettricità avvengono tramite sistemi avanzati di comunicazione</a:t>
            </a:r>
            <a:endParaRPr/>
          </a:p>
          <a:p>
            <a:pPr indent="0" lvl="0" marL="91440" marR="0" rtl="0" algn="l">
              <a:lnSpc>
                <a:spcPct val="11124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bidirezionale.</a:t>
            </a:r>
            <a:endParaRPr/>
          </a:p>
        </p:txBody>
      </p:sp>
      <p:sp>
        <p:nvSpPr>
          <p:cNvPr id="363" name="Google Shape;363;p25"/>
          <p:cNvSpPr txBox="1"/>
          <p:nvPr/>
        </p:nvSpPr>
        <p:spPr>
          <a:xfrm>
            <a:off x="454660" y="4893106"/>
            <a:ext cx="8926181" cy="4845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1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Gunduz, M. Z. e Das, R. (2020). Sicurezza informatica delle reti intelligenti: Minacce e potenziali soluzioni. Reti</a:t>
            </a:r>
            <a:endParaRPr/>
          </a:p>
          <a:p>
            <a:pPr indent="0" lvl="0" marL="0" marR="0" rtl="0" algn="l">
              <a:lnSpc>
                <a:spcPct val="1202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informatiche, 169, 107094.</a:t>
            </a:r>
            <a:endParaRPr/>
          </a:p>
        </p:txBody>
      </p:sp>
      <p:sp>
        <p:nvSpPr>
          <p:cNvPr id="364" name="Google Shape;364;p25"/>
          <p:cNvSpPr txBox="1"/>
          <p:nvPr/>
        </p:nvSpPr>
        <p:spPr>
          <a:xfrm>
            <a:off x="11140439" y="6358249"/>
            <a:ext cx="279848" cy="1846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13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25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6"/>
          <p:cNvSpPr/>
          <p:nvPr/>
        </p:nvSpPr>
        <p:spPr>
          <a:xfrm>
            <a:off x="7423785" y="2318652"/>
            <a:ext cx="4097415" cy="263613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70" name="Google Shape;370;p26"/>
          <p:cNvSpPr/>
          <p:nvPr/>
        </p:nvSpPr>
        <p:spPr>
          <a:xfrm>
            <a:off x="1883410" y="2441841"/>
            <a:ext cx="4053006" cy="304609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71" name="Google Shape;371;p26"/>
          <p:cNvSpPr txBox="1"/>
          <p:nvPr/>
        </p:nvSpPr>
        <p:spPr>
          <a:xfrm>
            <a:off x="774700" y="823593"/>
            <a:ext cx="2341624" cy="9910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7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ICS/SCADA</a:t>
            </a:r>
            <a:endParaRPr/>
          </a:p>
          <a:p>
            <a:pPr indent="0" lvl="0" marL="0" marR="0" rtl="0" algn="l">
              <a:lnSpc>
                <a:spcPct val="110730"/>
              </a:lnSpc>
              <a:spcBef>
                <a:spcPts val="526"/>
              </a:spcBef>
              <a:spcAft>
                <a:spcPts val="0"/>
              </a:spcAft>
              <a:buNone/>
            </a:pPr>
            <a:r>
              <a:rPr lang="en-US" sz="3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Intorno a noi</a:t>
            </a:r>
            <a:endParaRPr/>
          </a:p>
        </p:txBody>
      </p:sp>
      <p:sp>
        <p:nvSpPr>
          <p:cNvPr id="372" name="Google Shape;372;p26"/>
          <p:cNvSpPr txBox="1"/>
          <p:nvPr/>
        </p:nvSpPr>
        <p:spPr>
          <a:xfrm>
            <a:off x="5084445" y="877431"/>
            <a:ext cx="3435676" cy="2987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1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-US" sz="15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ICS: Sistema di controllo industriale</a:t>
            </a:r>
            <a:endParaRPr/>
          </a:p>
        </p:txBody>
      </p:sp>
      <p:sp>
        <p:nvSpPr>
          <p:cNvPr id="373" name="Google Shape;373;p26"/>
          <p:cNvSpPr txBox="1"/>
          <p:nvPr/>
        </p:nvSpPr>
        <p:spPr>
          <a:xfrm>
            <a:off x="5084445" y="1186828"/>
            <a:ext cx="5248171" cy="3013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1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-US" sz="16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SCADA: Controllo di supervisione e acquisizione dati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27"/>
          <p:cNvSpPr/>
          <p:nvPr/>
        </p:nvSpPr>
        <p:spPr>
          <a:xfrm>
            <a:off x="2945892" y="2167102"/>
            <a:ext cx="5888736" cy="197510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79" name="Google Shape;379;p27"/>
          <p:cNvSpPr txBox="1"/>
          <p:nvPr/>
        </p:nvSpPr>
        <p:spPr>
          <a:xfrm>
            <a:off x="1071880" y="440613"/>
            <a:ext cx="4949503" cy="4368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1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>
                <a:solidFill>
                  <a:srgbClr val="00A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Architettura delle reti intelligenti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8"/>
          <p:cNvSpPr/>
          <p:nvPr/>
        </p:nvSpPr>
        <p:spPr>
          <a:xfrm>
            <a:off x="6894537" y="0"/>
            <a:ext cx="5294418" cy="685799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85" name="Google Shape;385;p28"/>
          <p:cNvSpPr txBox="1"/>
          <p:nvPr/>
        </p:nvSpPr>
        <p:spPr>
          <a:xfrm>
            <a:off x="887730" y="739571"/>
            <a:ext cx="3506781" cy="4811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7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Progressi del corso</a:t>
            </a:r>
            <a:endParaRPr/>
          </a:p>
        </p:txBody>
      </p:sp>
      <p:sp>
        <p:nvSpPr>
          <p:cNvPr id="386" name="Google Shape;386;p28"/>
          <p:cNvSpPr txBox="1"/>
          <p:nvPr/>
        </p:nvSpPr>
        <p:spPr>
          <a:xfrm>
            <a:off x="878205" y="1700302"/>
            <a:ext cx="5288247" cy="5036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137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-25000" lang="en-US" sz="4950">
                <a:solidFill>
                  <a:srgbClr val="D7791A"/>
                </a:solidFill>
                <a:latin typeface="Calibri"/>
                <a:ea typeface="Calibri"/>
                <a:cs typeface="Calibri"/>
                <a:sym typeface="Calibri"/>
              </a:rPr>
              <a:t>o1</a:t>
            </a:r>
            <a:r>
              <a:rPr lang="en-US" sz="2700">
                <a:solidFill>
                  <a:srgbClr val="D7791A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1800">
                <a:solidFill>
                  <a:srgbClr val="7E7E7E"/>
                </a:solidFill>
                <a:latin typeface="Calibri"/>
                <a:ea typeface="Calibri"/>
                <a:cs typeface="Calibri"/>
                <a:sym typeface="Calibri"/>
              </a:rPr>
              <a:t>Sicurezza informatica nel settore energetico</a:t>
            </a:r>
            <a:endParaRPr/>
          </a:p>
        </p:txBody>
      </p:sp>
      <p:sp>
        <p:nvSpPr>
          <p:cNvPr id="387" name="Google Shape;387;p28"/>
          <p:cNvSpPr txBox="1"/>
          <p:nvPr/>
        </p:nvSpPr>
        <p:spPr>
          <a:xfrm>
            <a:off x="866140" y="2246213"/>
            <a:ext cx="716133" cy="5380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D7791A"/>
                </a:solidFill>
                <a:latin typeface="Calibri"/>
                <a:ea typeface="Calibri"/>
                <a:cs typeface="Calibri"/>
                <a:sym typeface="Calibri"/>
              </a:rPr>
              <a:t>o2.</a:t>
            </a:r>
            <a:endParaRPr/>
          </a:p>
        </p:txBody>
      </p:sp>
      <p:sp>
        <p:nvSpPr>
          <p:cNvPr id="388" name="Google Shape;388;p28"/>
          <p:cNvSpPr txBox="1"/>
          <p:nvPr/>
        </p:nvSpPr>
        <p:spPr>
          <a:xfrm>
            <a:off x="1528915" y="2338105"/>
            <a:ext cx="3685348" cy="3714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4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Quadro di gestione del rischio</a:t>
            </a:r>
            <a:endParaRPr/>
          </a:p>
        </p:txBody>
      </p:sp>
      <p:sp>
        <p:nvSpPr>
          <p:cNvPr id="389" name="Google Shape;389;p28"/>
          <p:cNvSpPr txBox="1"/>
          <p:nvPr/>
        </p:nvSpPr>
        <p:spPr>
          <a:xfrm>
            <a:off x="929640" y="2894378"/>
            <a:ext cx="612782" cy="4464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13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50">
                <a:solidFill>
                  <a:srgbClr val="D7791A"/>
                </a:solidFill>
                <a:latin typeface="Calibri"/>
                <a:ea typeface="Calibri"/>
                <a:cs typeface="Calibri"/>
                <a:sym typeface="Calibri"/>
              </a:rPr>
              <a:t>o3.</a:t>
            </a:r>
            <a:endParaRPr/>
          </a:p>
        </p:txBody>
      </p:sp>
      <p:sp>
        <p:nvSpPr>
          <p:cNvPr id="390" name="Google Shape;390;p28"/>
          <p:cNvSpPr txBox="1"/>
          <p:nvPr/>
        </p:nvSpPr>
        <p:spPr>
          <a:xfrm>
            <a:off x="1591030" y="2960271"/>
            <a:ext cx="4511470" cy="6123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50">
                <a:solidFill>
                  <a:srgbClr val="7E7E7E"/>
                </a:solidFill>
                <a:latin typeface="Calibri"/>
                <a:ea typeface="Calibri"/>
                <a:cs typeface="Calibri"/>
                <a:sym typeface="Calibri"/>
              </a:rPr>
              <a:t>Controlli e standard di sicurezza dell'azienda.</a:t>
            </a:r>
            <a:endParaRPr/>
          </a:p>
          <a:p>
            <a:pPr indent="0" lvl="0" marL="52348" marR="0" rtl="0" algn="l">
              <a:lnSpc>
                <a:spcPct val="123055"/>
              </a:lnSpc>
              <a:spcBef>
                <a:spcPts val="14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7E7E7E"/>
                </a:solidFill>
                <a:latin typeface="Calibri"/>
                <a:ea typeface="Calibri"/>
                <a:cs typeface="Calibri"/>
                <a:sym typeface="Calibri"/>
              </a:rPr>
              <a:t>dominio specifico</a:t>
            </a:r>
            <a:endParaRPr/>
          </a:p>
        </p:txBody>
      </p:sp>
      <p:sp>
        <p:nvSpPr>
          <p:cNvPr id="391" name="Google Shape;391;p28"/>
          <p:cNvSpPr txBox="1"/>
          <p:nvPr/>
        </p:nvSpPr>
        <p:spPr>
          <a:xfrm>
            <a:off x="915670" y="6062906"/>
            <a:ext cx="4679959" cy="1846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13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NOME DEL MODULO DI FORMAZIONE CSP: MODELLO DI PRESENTAZIONE CREATO DA PR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29"/>
          <p:cNvSpPr/>
          <p:nvPr/>
        </p:nvSpPr>
        <p:spPr>
          <a:xfrm>
            <a:off x="9398508" y="0"/>
            <a:ext cx="2793492" cy="685799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97" name="Google Shape;397;p29"/>
          <p:cNvSpPr/>
          <p:nvPr/>
        </p:nvSpPr>
        <p:spPr>
          <a:xfrm>
            <a:off x="6894538" y="761"/>
            <a:ext cx="1818300" cy="6857238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98" name="Google Shape;398;p29"/>
          <p:cNvSpPr txBox="1"/>
          <p:nvPr/>
        </p:nvSpPr>
        <p:spPr>
          <a:xfrm>
            <a:off x="887730" y="393694"/>
            <a:ext cx="3654229" cy="5031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9FDA"/>
                </a:solidFill>
                <a:latin typeface="Arial"/>
                <a:ea typeface="Arial"/>
                <a:cs typeface="Arial"/>
                <a:sym typeface="Arial"/>
              </a:rPr>
              <a:t>Che cos'</a:t>
            </a:r>
            <a:r>
              <a:rPr lang="en-US" sz="3000">
                <a:solidFill>
                  <a:srgbClr val="009FDA"/>
                </a:solidFill>
                <a:latin typeface="Calibri"/>
                <a:ea typeface="Calibri"/>
                <a:cs typeface="Calibri"/>
                <a:sym typeface="Calibri"/>
              </a:rPr>
              <a:t>è </a:t>
            </a:r>
            <a:r>
              <a:rPr lang="en-US" sz="3000">
                <a:solidFill>
                  <a:srgbClr val="009FDA"/>
                </a:solidFill>
                <a:latin typeface="Arial"/>
                <a:ea typeface="Arial"/>
                <a:cs typeface="Arial"/>
                <a:sym typeface="Arial"/>
              </a:rPr>
              <a:t>il rischio?</a:t>
            </a:r>
            <a:endParaRPr/>
          </a:p>
        </p:txBody>
      </p:sp>
      <p:sp>
        <p:nvSpPr>
          <p:cNvPr id="399" name="Google Shape;399;p29"/>
          <p:cNvSpPr txBox="1"/>
          <p:nvPr/>
        </p:nvSpPr>
        <p:spPr>
          <a:xfrm>
            <a:off x="1290624" y="1302000"/>
            <a:ext cx="7663272" cy="2706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 evento incerto o un insieme di eventi che, nel caso in cui si verifichi, avr</a:t>
            </a:r>
            <a:r>
              <a:rPr lang="en-US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à </a:t>
            </a:r>
            <a:r>
              <a:rPr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 effetto su</a:t>
            </a:r>
            <a:endParaRPr/>
          </a:p>
        </p:txBody>
      </p:sp>
      <p:sp>
        <p:nvSpPr>
          <p:cNvPr id="400" name="Google Shape;400;p29"/>
          <p:cNvSpPr txBox="1"/>
          <p:nvPr/>
        </p:nvSpPr>
        <p:spPr>
          <a:xfrm>
            <a:off x="3749230" y="1552205"/>
            <a:ext cx="2747232" cy="2509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1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il raggiungimento degli obiettivi</a:t>
            </a:r>
            <a:endParaRPr/>
          </a:p>
        </p:txBody>
      </p:sp>
      <p:sp>
        <p:nvSpPr>
          <p:cNvPr id="401" name="Google Shape;401;p29"/>
          <p:cNvSpPr txBox="1"/>
          <p:nvPr/>
        </p:nvSpPr>
        <p:spPr>
          <a:xfrm>
            <a:off x="449580" y="2719385"/>
            <a:ext cx="8257887" cy="5698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21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 organizzazioni del settore energetico che si occupano di programmi o progetti incontreranno</a:t>
            </a:r>
            <a:endParaRPr/>
          </a:p>
          <a:p>
            <a:pPr indent="0" lvl="0" marL="0" marR="0" rtl="0" algn="l">
              <a:lnSpc>
                <a:spcPct val="111666"/>
              </a:lnSpc>
              <a:spcBef>
                <a:spcPts val="716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eventi incerti quando cercheranno di raggiungere i loro obiettivi.</a:t>
            </a:r>
            <a:endParaRPr/>
          </a:p>
        </p:txBody>
      </p:sp>
      <p:sp>
        <p:nvSpPr>
          <p:cNvPr id="402" name="Google Shape;402;p29"/>
          <p:cNvSpPr txBox="1"/>
          <p:nvPr/>
        </p:nvSpPr>
        <p:spPr>
          <a:xfrm>
            <a:off x="906780" y="3358461"/>
            <a:ext cx="6612285" cy="2660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21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Questi eventi possono verificarsi all'interno o all'esterno dell'organizzazione.</a:t>
            </a:r>
            <a:endParaRPr/>
          </a:p>
        </p:txBody>
      </p:sp>
      <p:sp>
        <p:nvSpPr>
          <p:cNvPr id="403" name="Google Shape;403;p29"/>
          <p:cNvSpPr txBox="1"/>
          <p:nvPr/>
        </p:nvSpPr>
        <p:spPr>
          <a:xfrm>
            <a:off x="906780" y="3705476"/>
            <a:ext cx="8177434" cy="5984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21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Minaccia: un evento incerto che, se si verificasse, avrebbe un impatto </a:t>
            </a:r>
            <a:r>
              <a:rPr lang="en-US" sz="15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negativo </a:t>
            </a:r>
            <a:r>
              <a:rPr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sugli obiettivi.</a:t>
            </a:r>
            <a:endParaRPr/>
          </a:p>
          <a:p>
            <a:pPr indent="0" lvl="0" marL="0" marR="0" rtl="0" algn="l">
              <a:lnSpc>
                <a:spcPct val="112125"/>
              </a:lnSpc>
              <a:spcBef>
                <a:spcPts val="822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Opportunità: un evento incerto che, se si verificasse, avrebbe un impatto </a:t>
            </a:r>
            <a:r>
              <a:rPr lang="en-US" sz="15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positivo </a:t>
            </a:r>
            <a:r>
              <a:rPr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sull'obiettivo.</a:t>
            </a:r>
            <a:endParaRPr/>
          </a:p>
        </p:txBody>
      </p:sp>
      <p:sp>
        <p:nvSpPr>
          <p:cNvPr id="404" name="Google Shape;404;p29"/>
          <p:cNvSpPr txBox="1"/>
          <p:nvPr/>
        </p:nvSpPr>
        <p:spPr>
          <a:xfrm>
            <a:off x="11140439" y="6358249"/>
            <a:ext cx="279848" cy="1846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13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29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4" name="Google Shape;54;p3"/>
          <p:cNvSpPr txBox="1"/>
          <p:nvPr/>
        </p:nvSpPr>
        <p:spPr>
          <a:xfrm>
            <a:off x="1748790" y="465639"/>
            <a:ext cx="9181396" cy="5031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B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Obiettivi: </a:t>
            </a:r>
            <a:r>
              <a:rPr lang="en-US"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Chi-Cosa-Perch</a:t>
            </a:r>
            <a:r>
              <a:rPr lang="en-US"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é è </a:t>
            </a:r>
            <a:r>
              <a:rPr lang="en-US"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necessario partecipare a</a:t>
            </a:r>
            <a:endParaRPr/>
          </a:p>
        </p:txBody>
      </p:sp>
      <p:sp>
        <p:nvSpPr>
          <p:cNvPr id="55" name="Google Shape;55;p3"/>
          <p:cNvSpPr txBox="1"/>
          <p:nvPr/>
        </p:nvSpPr>
        <p:spPr>
          <a:xfrm>
            <a:off x="5400675" y="914473"/>
            <a:ext cx="3275514" cy="4637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1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questa formazione</a:t>
            </a:r>
            <a:endParaRPr/>
          </a:p>
        </p:txBody>
      </p:sp>
      <p:sp>
        <p:nvSpPr>
          <p:cNvPr id="56" name="Google Shape;56;p3"/>
          <p:cNvSpPr txBox="1"/>
          <p:nvPr/>
        </p:nvSpPr>
        <p:spPr>
          <a:xfrm>
            <a:off x="8832342" y="2157018"/>
            <a:ext cx="1142237" cy="3559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50">
                <a:solidFill>
                  <a:srgbClr val="FFB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PERCH</a:t>
            </a:r>
            <a:r>
              <a:rPr lang="en-US" sz="2050">
                <a:solidFill>
                  <a:srgbClr val="FFB900"/>
                </a:solidFill>
                <a:latin typeface="Calibri"/>
                <a:ea typeface="Calibri"/>
                <a:cs typeface="Calibri"/>
                <a:sym typeface="Calibri"/>
              </a:rPr>
              <a:t>É</a:t>
            </a:r>
            <a:endParaRPr/>
          </a:p>
        </p:txBody>
      </p:sp>
      <p:sp>
        <p:nvSpPr>
          <p:cNvPr id="57" name="Google Shape;57;p3"/>
          <p:cNvSpPr txBox="1"/>
          <p:nvPr/>
        </p:nvSpPr>
        <p:spPr>
          <a:xfrm>
            <a:off x="2343911" y="2206846"/>
            <a:ext cx="7581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FFB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CHI</a:t>
            </a:r>
            <a:endParaRPr/>
          </a:p>
        </p:txBody>
      </p:sp>
      <p:sp>
        <p:nvSpPr>
          <p:cNvPr id="58" name="Google Shape;58;p3"/>
          <p:cNvSpPr txBox="1"/>
          <p:nvPr/>
        </p:nvSpPr>
        <p:spPr>
          <a:xfrm>
            <a:off x="5583934" y="2212504"/>
            <a:ext cx="863817" cy="3264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73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50">
                <a:solidFill>
                  <a:srgbClr val="FFB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COSA</a:t>
            </a:r>
            <a:endParaRPr/>
          </a:p>
        </p:txBody>
      </p:sp>
      <p:sp>
        <p:nvSpPr>
          <p:cNvPr id="59" name="Google Shape;59;p3"/>
          <p:cNvSpPr txBox="1"/>
          <p:nvPr/>
        </p:nvSpPr>
        <p:spPr>
          <a:xfrm>
            <a:off x="8414639" y="3751314"/>
            <a:ext cx="2221992" cy="7534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96494" marR="0" rtl="0" algn="l">
              <a:lnSpc>
                <a:spcPct val="1207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Fornire ai partecipanti le</a:t>
            </a:r>
            <a:endParaRPr/>
          </a:p>
          <a:p>
            <a:pPr indent="0" lvl="0" marL="55803" marR="0" rtl="0" algn="l">
              <a:lnSpc>
                <a:spcPct val="1099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conoscenze e le competenze</a:t>
            </a:r>
            <a:endParaRPr/>
          </a:p>
          <a:p>
            <a:pPr indent="0" lvl="0" marL="0" marR="0" rtl="0" algn="l">
              <a:lnSpc>
                <a:spcPct val="1099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necessarie per implementare i</a:t>
            </a:r>
            <a:endParaRPr/>
          </a:p>
          <a:p>
            <a:pPr indent="0" lvl="0" marL="258114" marR="0" rtl="0" algn="l">
              <a:lnSpc>
                <a:spcPct val="1099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concetti di governance</a:t>
            </a:r>
            <a:endParaRPr/>
          </a:p>
        </p:txBody>
      </p:sp>
      <p:sp>
        <p:nvSpPr>
          <p:cNvPr id="60" name="Google Shape;60;p3"/>
          <p:cNvSpPr txBox="1"/>
          <p:nvPr/>
        </p:nvSpPr>
        <p:spPr>
          <a:xfrm>
            <a:off x="5030724" y="3783661"/>
            <a:ext cx="2249765" cy="9325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79032" marR="0" rtl="0" algn="l">
              <a:lnSpc>
                <a:spcPct val="1235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concetti di base relativi alla</a:t>
            </a:r>
            <a:endParaRPr/>
          </a:p>
          <a:p>
            <a:pPr indent="0" lvl="0" marL="153085" marR="0" rtl="0" algn="l">
              <a:lnSpc>
                <a:spcPct val="1099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gestione del rischio e alla</a:t>
            </a:r>
            <a:endParaRPr/>
          </a:p>
          <a:p>
            <a:pPr indent="0" lvl="0" marL="441083" marR="0" rtl="0" algn="l">
              <a:lnSpc>
                <a:spcPct val="1099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governance della</a:t>
            </a:r>
            <a:endParaRPr/>
          </a:p>
          <a:p>
            <a:pPr indent="0" lvl="0" marL="0" marR="0" rtl="0" algn="l">
              <a:lnSpc>
                <a:spcPct val="1099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cybersecurity, visti e applicati</a:t>
            </a:r>
            <a:endParaRPr/>
          </a:p>
          <a:p>
            <a:pPr indent="0" lvl="0" marL="230454" marR="0" rtl="0" algn="l">
              <a:lnSpc>
                <a:spcPct val="1099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nel settore dell'energia</a:t>
            </a:r>
            <a:endParaRPr/>
          </a:p>
        </p:txBody>
      </p:sp>
      <p:sp>
        <p:nvSpPr>
          <p:cNvPr id="61" name="Google Shape;61;p3"/>
          <p:cNvSpPr txBox="1"/>
          <p:nvPr/>
        </p:nvSpPr>
        <p:spPr>
          <a:xfrm>
            <a:off x="1880488" y="3877387"/>
            <a:ext cx="1879739" cy="583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69938" marR="0" rtl="0" algn="l">
              <a:lnSpc>
                <a:spcPct val="1235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CHI può partecipare ai</a:t>
            </a:r>
            <a:endParaRPr/>
          </a:p>
          <a:p>
            <a:pPr indent="0" lvl="0" marL="0" marR="0" rtl="0" algn="l">
              <a:lnSpc>
                <a:spcPct val="1099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moduli di formazione e i</a:t>
            </a:r>
            <a:endParaRPr/>
          </a:p>
          <a:p>
            <a:pPr indent="0" lvl="0" marL="87465" marR="0" rtl="0" algn="l">
              <a:lnSpc>
                <a:spcPct val="1099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profili dei partecipanti</a:t>
            </a:r>
            <a:endParaRPr/>
          </a:p>
        </p:txBody>
      </p:sp>
      <p:sp>
        <p:nvSpPr>
          <p:cNvPr id="62" name="Google Shape;62;p3"/>
          <p:cNvSpPr txBox="1"/>
          <p:nvPr/>
        </p:nvSpPr>
        <p:spPr>
          <a:xfrm>
            <a:off x="8375396" y="4449610"/>
            <a:ext cx="2301740" cy="2297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7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all'interno di un'organizzazione.</a:t>
            </a:r>
            <a:endParaRPr/>
          </a:p>
        </p:txBody>
      </p:sp>
      <p:sp>
        <p:nvSpPr>
          <p:cNvPr id="63" name="Google Shape;63;p3"/>
          <p:cNvSpPr txBox="1"/>
          <p:nvPr/>
        </p:nvSpPr>
        <p:spPr>
          <a:xfrm>
            <a:off x="915670" y="5748619"/>
            <a:ext cx="4679959" cy="1846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13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NOME DEL MODULO DI FORMAZIONE CSP: MODELLO DI PRESENTAZIONE CREATO DA PR</a:t>
            </a:r>
            <a:endParaRPr/>
          </a:p>
        </p:txBody>
      </p:sp>
      <p:sp>
        <p:nvSpPr>
          <p:cNvPr id="64" name="Google Shape;64;p3"/>
          <p:cNvSpPr txBox="1"/>
          <p:nvPr/>
        </p:nvSpPr>
        <p:spPr>
          <a:xfrm>
            <a:off x="11238027" y="5748619"/>
            <a:ext cx="216124" cy="1846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13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30"/>
          <p:cNvSpPr/>
          <p:nvPr/>
        </p:nvSpPr>
        <p:spPr>
          <a:xfrm>
            <a:off x="6894537" y="0"/>
            <a:ext cx="5297462" cy="685799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10" name="Google Shape;410;p30"/>
          <p:cNvSpPr txBox="1"/>
          <p:nvPr/>
        </p:nvSpPr>
        <p:spPr>
          <a:xfrm>
            <a:off x="887730" y="37395"/>
            <a:ext cx="6356026" cy="4024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50">
                <a:solidFill>
                  <a:srgbClr val="009FDA"/>
                </a:solidFill>
                <a:latin typeface="Arial"/>
                <a:ea typeface="Arial"/>
                <a:cs typeface="Arial"/>
                <a:sym typeface="Arial"/>
              </a:rPr>
              <a:t>Che cos'</a:t>
            </a:r>
            <a:r>
              <a:rPr lang="en-US" sz="2350">
                <a:solidFill>
                  <a:srgbClr val="009FDA"/>
                </a:solidFill>
                <a:latin typeface="Calibri"/>
                <a:ea typeface="Calibri"/>
                <a:cs typeface="Calibri"/>
                <a:sym typeface="Calibri"/>
              </a:rPr>
              <a:t>è </a:t>
            </a:r>
            <a:r>
              <a:rPr lang="en-US" sz="2350">
                <a:solidFill>
                  <a:srgbClr val="009FDA"/>
                </a:solidFill>
                <a:latin typeface="Arial"/>
                <a:ea typeface="Arial"/>
                <a:cs typeface="Arial"/>
                <a:sym typeface="Arial"/>
              </a:rPr>
              <a:t>il rischio di sicurezza informatica?</a:t>
            </a:r>
            <a:endParaRPr/>
          </a:p>
        </p:txBody>
      </p:sp>
      <p:sp>
        <p:nvSpPr>
          <p:cNvPr id="411" name="Google Shape;411;p30"/>
          <p:cNvSpPr txBox="1"/>
          <p:nvPr/>
        </p:nvSpPr>
        <p:spPr>
          <a:xfrm>
            <a:off x="1980565" y="1140293"/>
            <a:ext cx="4111148" cy="2509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1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 perdita prevista di riservatezza, integrità,</a:t>
            </a:r>
            <a:endParaRPr/>
          </a:p>
        </p:txBody>
      </p:sp>
      <p:sp>
        <p:nvSpPr>
          <p:cNvPr id="412" name="Google Shape;412;p30"/>
          <p:cNvSpPr txBox="1"/>
          <p:nvPr/>
        </p:nvSpPr>
        <p:spPr>
          <a:xfrm>
            <a:off x="3532505" y="1521406"/>
            <a:ext cx="2768850" cy="2706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Disponibilit</a:t>
            </a:r>
            <a:r>
              <a:rPr b="1" lang="en-US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à </a:t>
            </a: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responsabilit</a:t>
            </a:r>
            <a:r>
              <a:rPr b="1" lang="en-US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à</a:t>
            </a:r>
            <a:endParaRPr/>
          </a:p>
        </p:txBody>
      </p:sp>
      <p:sp>
        <p:nvSpPr>
          <p:cNvPr id="413" name="Google Shape;413;p30"/>
          <p:cNvSpPr txBox="1"/>
          <p:nvPr/>
        </p:nvSpPr>
        <p:spPr>
          <a:xfrm>
            <a:off x="1976120" y="2466712"/>
            <a:ext cx="5228622" cy="8793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3855427" marR="0" rtl="0" algn="l">
              <a:lnSpc>
                <a:spcPct val="1116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endParaRPr/>
          </a:p>
          <a:p>
            <a:pPr indent="0" lvl="0" marL="0" marR="0" rtl="0" algn="l">
              <a:lnSpc>
                <a:spcPct val="111666"/>
              </a:lnSpc>
              <a:spcBef>
                <a:spcPts val="34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 frequenza e l'entità probabili di future perdite di</a:t>
            </a:r>
            <a:endParaRPr/>
          </a:p>
          <a:p>
            <a:pPr indent="0" lvl="0" marL="937260" marR="0" rtl="0" algn="l">
              <a:lnSpc>
                <a:spcPct val="111666"/>
              </a:lnSpc>
              <a:spcBef>
                <a:spcPts val="113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riservatezza, integrità e sicurezza sono state</a:t>
            </a:r>
            <a:endParaRPr/>
          </a:p>
          <a:p>
            <a:pPr indent="0" lvl="0" marL="937260" marR="0" rtl="0" algn="l">
              <a:lnSpc>
                <a:spcPct val="111666"/>
              </a:lnSpc>
              <a:spcBef>
                <a:spcPts val="113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calcolate in base alle informazioni disponibili.</a:t>
            </a:r>
            <a:endParaRPr/>
          </a:p>
        </p:txBody>
      </p:sp>
      <p:sp>
        <p:nvSpPr>
          <p:cNvPr id="414" name="Google Shape;414;p30"/>
          <p:cNvSpPr txBox="1"/>
          <p:nvPr/>
        </p:nvSpPr>
        <p:spPr>
          <a:xfrm>
            <a:off x="1556766" y="4353011"/>
            <a:ext cx="5324316" cy="9669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28345" marR="0" rtl="0" algn="l">
              <a:lnSpc>
                <a:spcPct val="1220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L'obiettivo della gestione del rischio </a:t>
            </a:r>
            <a:r>
              <a:rPr lang="en-US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è </a:t>
            </a:r>
            <a:r>
              <a:rPr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quello di massimizzare</a:t>
            </a:r>
            <a:endParaRPr/>
          </a:p>
          <a:p>
            <a:pPr indent="0" lvl="0" marL="0" marR="0" rtl="0" algn="l">
              <a:lnSpc>
                <a:spcPct val="111666"/>
              </a:lnSpc>
              <a:spcBef>
                <a:spcPts val="117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 produzione dell'organizzazione in termini di servizi, prodotti</a:t>
            </a:r>
            <a:endParaRPr/>
          </a:p>
          <a:p>
            <a:pPr indent="0" lvl="0" marL="189814" marR="0" rtl="0" algn="l">
              <a:lnSpc>
                <a:spcPct val="120666"/>
              </a:lnSpc>
              <a:spcBef>
                <a:spcPts val="64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 ricavi, riducendo al minimo la possibilit</a:t>
            </a:r>
            <a:r>
              <a:rPr lang="en-US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à </a:t>
            </a:r>
            <a:r>
              <a:rPr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 esiti negativi</a:t>
            </a:r>
            <a:endParaRPr/>
          </a:p>
          <a:p>
            <a:pPr indent="0" lvl="0" marL="2257717" marR="0" rtl="0" algn="l">
              <a:lnSpc>
                <a:spcPct val="111666"/>
              </a:lnSpc>
              <a:spcBef>
                <a:spcPts val="117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inattesi.</a:t>
            </a:r>
            <a:endParaRPr/>
          </a:p>
        </p:txBody>
      </p:sp>
      <p:sp>
        <p:nvSpPr>
          <p:cNvPr id="415" name="Google Shape;415;p30"/>
          <p:cNvSpPr txBox="1"/>
          <p:nvPr/>
        </p:nvSpPr>
        <p:spPr>
          <a:xfrm>
            <a:off x="915670" y="6204028"/>
            <a:ext cx="4679959" cy="1846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13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NOME DEL MODULO DI FORMAZIONE CSP: MODELLO DI PRESENTAZIONE CREATO DA PR</a:t>
            </a:r>
            <a:endParaRPr/>
          </a:p>
        </p:txBody>
      </p:sp>
      <p:sp>
        <p:nvSpPr>
          <p:cNvPr id="416" name="Google Shape;416;p30"/>
          <p:cNvSpPr txBox="1"/>
          <p:nvPr/>
        </p:nvSpPr>
        <p:spPr>
          <a:xfrm>
            <a:off x="11180102" y="6206749"/>
            <a:ext cx="274055" cy="1811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5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30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31"/>
          <p:cNvSpPr txBox="1"/>
          <p:nvPr/>
        </p:nvSpPr>
        <p:spPr>
          <a:xfrm>
            <a:off x="1071880" y="455891"/>
            <a:ext cx="4094669" cy="4178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7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00A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Rischio Quadro di gestione</a:t>
            </a:r>
            <a:endParaRPr/>
          </a:p>
        </p:txBody>
      </p:sp>
      <p:sp>
        <p:nvSpPr>
          <p:cNvPr id="422" name="Google Shape;422;p31"/>
          <p:cNvSpPr txBox="1"/>
          <p:nvPr/>
        </p:nvSpPr>
        <p:spPr>
          <a:xfrm>
            <a:off x="631190" y="1009617"/>
            <a:ext cx="6085780" cy="4101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4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• </a:t>
            </a: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 RM comprende comunemente due fasi generali</a:t>
            </a:r>
            <a:endParaRPr/>
          </a:p>
        </p:txBody>
      </p:sp>
      <p:sp>
        <p:nvSpPr>
          <p:cNvPr id="423" name="Google Shape;423;p31"/>
          <p:cNvSpPr txBox="1"/>
          <p:nvPr/>
        </p:nvSpPr>
        <p:spPr>
          <a:xfrm>
            <a:off x="1088390" y="1407052"/>
            <a:ext cx="2381758" cy="3218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1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16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Valutazione del rischio</a:t>
            </a:r>
            <a:endParaRPr/>
          </a:p>
        </p:txBody>
      </p:sp>
      <p:sp>
        <p:nvSpPr>
          <p:cNvPr id="424" name="Google Shape;424;p31"/>
          <p:cNvSpPr txBox="1"/>
          <p:nvPr/>
        </p:nvSpPr>
        <p:spPr>
          <a:xfrm>
            <a:off x="1545590" y="1684906"/>
            <a:ext cx="6530039" cy="14601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14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• </a:t>
            </a:r>
            <a:r>
              <a:rPr lang="en-US" sz="13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Identificazione del rischio</a:t>
            </a:r>
            <a:endParaRPr/>
          </a:p>
          <a:p>
            <a:pPr indent="0" lvl="0" marL="456565" marR="0" rtl="0" algn="l">
              <a:lnSpc>
                <a:spcPct val="1111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13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Elenco degli elementi di rischio che minacciano in un contesto specifico</a:t>
            </a:r>
            <a:endParaRPr/>
          </a:p>
          <a:p>
            <a:pPr indent="0" lvl="0" marL="0" marR="0" rtl="0" algn="l">
              <a:lnSpc>
                <a:spcPct val="118687"/>
              </a:lnSpc>
              <a:spcBef>
                <a:spcPts val="96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• </a:t>
            </a:r>
            <a:r>
              <a:rPr lang="en-US" sz="13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Analisi del rischio</a:t>
            </a:r>
            <a:endParaRPr/>
          </a:p>
          <a:p>
            <a:pPr indent="0" lvl="0" marL="456565" marR="0" rtl="0" algn="l">
              <a:lnSpc>
                <a:spcPct val="1111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13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Trasformare i rischi grezzi in conoscenza che consenta di prendere decisioni</a:t>
            </a:r>
            <a:endParaRPr/>
          </a:p>
          <a:p>
            <a:pPr indent="0" lvl="0" marL="456565" marR="0" rtl="0" algn="l">
              <a:lnSpc>
                <a:spcPct val="111125"/>
              </a:lnSpc>
              <a:spcBef>
                <a:spcPts val="85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13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Gravità dei rischi identificati</a:t>
            </a:r>
            <a:endParaRPr/>
          </a:p>
          <a:p>
            <a:pPr indent="0" lvl="0" marL="0" marR="0" rtl="0" algn="l">
              <a:lnSpc>
                <a:spcPct val="120437"/>
              </a:lnSpc>
              <a:spcBef>
                <a:spcPts val="73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• </a:t>
            </a:r>
            <a:r>
              <a:rPr lang="en-US" sz="13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Priorità del rischio</a:t>
            </a:r>
            <a:endParaRPr/>
          </a:p>
        </p:txBody>
      </p:sp>
      <p:sp>
        <p:nvSpPr>
          <p:cNvPr id="425" name="Google Shape;425;p31"/>
          <p:cNvSpPr txBox="1"/>
          <p:nvPr/>
        </p:nvSpPr>
        <p:spPr>
          <a:xfrm>
            <a:off x="1088390" y="3111691"/>
            <a:ext cx="6227403" cy="6235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913764" marR="0" rtl="0" algn="l">
              <a:lnSpc>
                <a:spcPct val="1111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13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rischi identificati e analizzati sono classificati in base al loro peso.</a:t>
            </a:r>
            <a:endParaRPr/>
          </a:p>
          <a:p>
            <a:pPr indent="0" lvl="0" marL="0" marR="0" rtl="0" algn="l">
              <a:lnSpc>
                <a:spcPct val="110833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Controllo del rischio</a:t>
            </a:r>
            <a:endParaRPr/>
          </a:p>
        </p:txBody>
      </p:sp>
      <p:sp>
        <p:nvSpPr>
          <p:cNvPr id="426" name="Google Shape;426;p31"/>
          <p:cNvSpPr txBox="1"/>
          <p:nvPr/>
        </p:nvSpPr>
        <p:spPr>
          <a:xfrm>
            <a:off x="1545590" y="3704460"/>
            <a:ext cx="4997704" cy="26682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14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• </a:t>
            </a:r>
            <a:r>
              <a:rPr lang="en-US" sz="13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Piano di gestione del rischio</a:t>
            </a:r>
            <a:endParaRPr/>
          </a:p>
          <a:p>
            <a:pPr indent="0" lvl="0" marL="456565" marR="0" rtl="0" algn="l">
              <a:lnSpc>
                <a:spcPct val="111125"/>
              </a:lnSpc>
              <a:spcBef>
                <a:spcPts val="185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13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Come affrontare i rischi prioritari?</a:t>
            </a:r>
            <a:endParaRPr/>
          </a:p>
          <a:p>
            <a:pPr indent="0" lvl="0" marL="456565" marR="0" rtl="0" algn="l">
              <a:lnSpc>
                <a:spcPct val="111125"/>
              </a:lnSpc>
              <a:spcBef>
                <a:spcPts val="23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13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Quali rischi sono accettabili</a:t>
            </a:r>
            <a:endParaRPr/>
          </a:p>
          <a:p>
            <a:pPr indent="0" lvl="0" marL="456565" marR="0" rtl="0" algn="l">
              <a:lnSpc>
                <a:spcPct val="111125"/>
              </a:lnSpc>
              <a:spcBef>
                <a:spcPts val="35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13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Piano di emergenza</a:t>
            </a:r>
            <a:endParaRPr/>
          </a:p>
          <a:p>
            <a:pPr indent="0" lvl="0" marL="0" marR="0" rtl="0" algn="l">
              <a:lnSpc>
                <a:spcPct val="120187"/>
              </a:lnSpc>
              <a:spcBef>
                <a:spcPts val="69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• </a:t>
            </a:r>
            <a:r>
              <a:rPr lang="en-US" sz="13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Controllo del rischio</a:t>
            </a:r>
            <a:endParaRPr/>
          </a:p>
          <a:p>
            <a:pPr indent="0" lvl="0" marL="456565" marR="0" rtl="0" algn="l">
              <a:lnSpc>
                <a:spcPct val="111125"/>
              </a:lnSpc>
              <a:spcBef>
                <a:spcPts val="35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13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Attuare l'azione di controllo del rischio</a:t>
            </a:r>
            <a:endParaRPr/>
          </a:p>
          <a:p>
            <a:pPr indent="0" lvl="0" marL="0" marR="0" rtl="0" algn="l">
              <a:lnSpc>
                <a:spcPct val="119000"/>
              </a:lnSpc>
              <a:spcBef>
                <a:spcPts val="51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• </a:t>
            </a:r>
            <a:r>
              <a:rPr lang="en-US" sz="13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Monitoraggio del rischio</a:t>
            </a:r>
            <a:endParaRPr/>
          </a:p>
          <a:p>
            <a:pPr indent="0" lvl="0" marL="456565" marR="0" rtl="0" algn="l">
              <a:lnSpc>
                <a:spcPct val="1111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13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Verificare l'efficacia dell'azione di controllo implementata</a:t>
            </a:r>
            <a:endParaRPr/>
          </a:p>
          <a:p>
            <a:pPr indent="0" lvl="0" marL="456565" marR="0" rtl="0" algn="l">
              <a:lnSpc>
                <a:spcPct val="111125"/>
              </a:lnSpc>
              <a:spcBef>
                <a:spcPts val="35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13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Identificare nuovi rischi</a:t>
            </a:r>
            <a:endParaRPr/>
          </a:p>
          <a:p>
            <a:pPr indent="0" lvl="0" marL="0" marR="0" rtl="0" algn="l">
              <a:lnSpc>
                <a:spcPct val="120375"/>
              </a:lnSpc>
              <a:spcBef>
                <a:spcPts val="73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• </a:t>
            </a:r>
            <a:r>
              <a:rPr lang="en-US" sz="13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Archivio delle risorse di rischio</a:t>
            </a:r>
            <a:endParaRPr/>
          </a:p>
          <a:p>
            <a:pPr indent="0" lvl="0" marL="456565" marR="0" rtl="0" algn="l">
              <a:lnSpc>
                <a:spcPct val="111125"/>
              </a:lnSpc>
              <a:spcBef>
                <a:spcPts val="41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13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Dati di rischio basati su progetti futuri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32"/>
          <p:cNvSpPr txBox="1"/>
          <p:nvPr/>
        </p:nvSpPr>
        <p:spPr>
          <a:xfrm>
            <a:off x="1071880" y="455891"/>
            <a:ext cx="4448937" cy="4178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7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00A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ISO 31000:Gestione del rischio</a:t>
            </a:r>
            <a:endParaRPr/>
          </a:p>
        </p:txBody>
      </p:sp>
      <p:sp>
        <p:nvSpPr>
          <p:cNvPr id="432" name="Google Shape;432;p32"/>
          <p:cNvSpPr txBox="1"/>
          <p:nvPr/>
        </p:nvSpPr>
        <p:spPr>
          <a:xfrm>
            <a:off x="1179830" y="921844"/>
            <a:ext cx="8492506" cy="4622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Assistere l'organizzazione nell'integrazione della gestione del rischio nelle attività e nelle funzioni più</a:t>
            </a:r>
            <a:endParaRPr/>
          </a:p>
          <a:p>
            <a:pPr indent="0" lvl="0" marL="0" marR="0" rtl="0" algn="l">
              <a:lnSpc>
                <a:spcPct val="1001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importanti.</a:t>
            </a:r>
            <a:endParaRPr/>
          </a:p>
        </p:txBody>
      </p:sp>
      <p:sp>
        <p:nvSpPr>
          <p:cNvPr id="433" name="Google Shape;433;p32"/>
          <p:cNvSpPr txBox="1"/>
          <p:nvPr/>
        </p:nvSpPr>
        <p:spPr>
          <a:xfrm>
            <a:off x="1179830" y="1482549"/>
            <a:ext cx="8964051" cy="7165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L'efficacia della gestione del rischio dipenderà dalla sua integrazione nella governance dell'organizzazione,</a:t>
            </a:r>
            <a:endParaRPr/>
          </a:p>
          <a:p>
            <a:pPr indent="0" lvl="0" marL="0" marR="0" rtl="0" algn="l">
              <a:lnSpc>
                <a:spcPct val="1001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compreso il processo decisionale.</a:t>
            </a:r>
            <a:endParaRPr/>
          </a:p>
          <a:p>
            <a:pPr indent="0" lvl="0" marL="109219" marR="0" rtl="0" algn="l">
              <a:lnSpc>
                <a:spcPct val="122066"/>
              </a:lnSpc>
              <a:spcBef>
                <a:spcPts val="171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◦</a:t>
            </a:r>
            <a:r>
              <a:rPr lang="en-US" sz="1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3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il sostegno delle parti interessate, in particolare del top management</a:t>
            </a:r>
            <a:endParaRPr/>
          </a:p>
        </p:txBody>
      </p:sp>
      <p:sp>
        <p:nvSpPr>
          <p:cNvPr id="434" name="Google Shape;434;p32"/>
          <p:cNvSpPr txBox="1"/>
          <p:nvPr/>
        </p:nvSpPr>
        <p:spPr>
          <a:xfrm>
            <a:off x="1179830" y="2318717"/>
            <a:ext cx="9769903" cy="4622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Nel progettare il quadro di riferimento per la gestione del rischio, l'organizzazione deve esaminare e comprendere il</a:t>
            </a:r>
            <a:endParaRPr/>
          </a:p>
          <a:p>
            <a:pPr indent="0" lvl="0" marL="0" marR="0" rtl="0" algn="l">
              <a:lnSpc>
                <a:spcPct val="1001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proprio contesto esterno e interno.</a:t>
            </a:r>
            <a:endParaRPr/>
          </a:p>
        </p:txBody>
      </p:sp>
      <p:sp>
        <p:nvSpPr>
          <p:cNvPr id="435" name="Google Shape;435;p32"/>
          <p:cNvSpPr txBox="1"/>
          <p:nvPr/>
        </p:nvSpPr>
        <p:spPr>
          <a:xfrm>
            <a:off x="1179830" y="2877022"/>
            <a:ext cx="1576384" cy="2714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Contesto esterno</a:t>
            </a:r>
            <a:endParaRPr/>
          </a:p>
        </p:txBody>
      </p:sp>
      <p:sp>
        <p:nvSpPr>
          <p:cNvPr id="436" name="Google Shape;436;p32"/>
          <p:cNvSpPr txBox="1"/>
          <p:nvPr/>
        </p:nvSpPr>
        <p:spPr>
          <a:xfrm>
            <a:off x="1289050" y="3129633"/>
            <a:ext cx="6782614" cy="5442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◦</a:t>
            </a:r>
            <a:r>
              <a:rPr lang="en-US" sz="1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3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fattori culturali, politici, legali, normativi, finanziari, tecnologici, economici e ambientali</a:t>
            </a:r>
            <a:endParaRPr/>
          </a:p>
          <a:p>
            <a:pPr indent="0" lvl="0" marL="0" marR="0" rtl="0" algn="l">
              <a:lnSpc>
                <a:spcPct val="122066"/>
              </a:lnSpc>
              <a:spcBef>
                <a:spcPts val="372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◦</a:t>
            </a:r>
            <a:r>
              <a:rPr lang="en-US" sz="1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3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rapporti e impegni contrattuali;</a:t>
            </a:r>
            <a:endParaRPr/>
          </a:p>
        </p:txBody>
      </p:sp>
      <p:sp>
        <p:nvSpPr>
          <p:cNvPr id="437" name="Google Shape;437;p32"/>
          <p:cNvSpPr txBox="1"/>
          <p:nvPr/>
        </p:nvSpPr>
        <p:spPr>
          <a:xfrm>
            <a:off x="1179830" y="3803161"/>
            <a:ext cx="4834119" cy="11389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1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Contesto interno</a:t>
            </a:r>
            <a:endParaRPr/>
          </a:p>
          <a:p>
            <a:pPr indent="0" lvl="0" marL="109219" marR="0" rtl="0" algn="l">
              <a:lnSpc>
                <a:spcPct val="122066"/>
              </a:lnSpc>
              <a:spcBef>
                <a:spcPts val="345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◦</a:t>
            </a:r>
            <a:r>
              <a:rPr lang="en-US" sz="1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3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visione, missione e valori;</a:t>
            </a:r>
            <a:endParaRPr/>
          </a:p>
          <a:p>
            <a:pPr indent="0" lvl="0" marL="109219" marR="0" rtl="0" algn="l">
              <a:lnSpc>
                <a:spcPct val="122066"/>
              </a:lnSpc>
              <a:spcBef>
                <a:spcPts val="322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◦</a:t>
            </a:r>
            <a:r>
              <a:rPr lang="en-US" sz="1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3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dati, sistemi informativi e flussi informativi;</a:t>
            </a:r>
            <a:endParaRPr/>
          </a:p>
          <a:p>
            <a:pPr indent="0" lvl="0" marL="109219" marR="0" rtl="0" algn="l">
              <a:lnSpc>
                <a:spcPct val="122066"/>
              </a:lnSpc>
              <a:spcBef>
                <a:spcPts val="372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◦</a:t>
            </a:r>
            <a:r>
              <a:rPr lang="en-US" sz="1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3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standard, linee guida e modelli adottati dall'organizzazione;</a:t>
            </a:r>
            <a:endParaRPr/>
          </a:p>
        </p:txBody>
      </p:sp>
      <p:sp>
        <p:nvSpPr>
          <p:cNvPr id="438" name="Google Shape;438;p32"/>
          <p:cNvSpPr txBox="1"/>
          <p:nvPr/>
        </p:nvSpPr>
        <p:spPr>
          <a:xfrm>
            <a:off x="1545590" y="4937055"/>
            <a:ext cx="8588746" cy="4168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14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capacità, intese in termini di risorse e conoscenze (ad esempio, capitale, tempo, persone, proprietà intellettuale,</a:t>
            </a:r>
            <a:endParaRPr/>
          </a:p>
          <a:p>
            <a:pPr indent="0" lvl="0" marL="0" marR="0" rtl="0" algn="l">
              <a:lnSpc>
                <a:spcPct val="99333"/>
              </a:lnSpc>
              <a:spcBef>
                <a:spcPts val="5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processi, sistemi e tecnologie);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33"/>
          <p:cNvSpPr txBox="1"/>
          <p:nvPr/>
        </p:nvSpPr>
        <p:spPr>
          <a:xfrm>
            <a:off x="1071880" y="455891"/>
            <a:ext cx="4348809" cy="4178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7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00A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Attività di gestione del rischio</a:t>
            </a:r>
            <a:endParaRPr/>
          </a:p>
        </p:txBody>
      </p:sp>
      <p:sp>
        <p:nvSpPr>
          <p:cNvPr id="444" name="Google Shape;444;p33"/>
          <p:cNvSpPr txBox="1"/>
          <p:nvPr/>
        </p:nvSpPr>
        <p:spPr>
          <a:xfrm>
            <a:off x="584200" y="1066423"/>
            <a:ext cx="3086412" cy="3976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9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-US" sz="23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Identificare le attività</a:t>
            </a:r>
            <a:endParaRPr/>
          </a:p>
        </p:txBody>
      </p:sp>
      <p:sp>
        <p:nvSpPr>
          <p:cNvPr id="445" name="Google Shape;445;p33"/>
          <p:cNvSpPr txBox="1"/>
          <p:nvPr/>
        </p:nvSpPr>
        <p:spPr>
          <a:xfrm>
            <a:off x="584200" y="1562905"/>
            <a:ext cx="5028127" cy="3976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9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-US" sz="23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Identificare le minacce a tali risorse</a:t>
            </a:r>
            <a:endParaRPr/>
          </a:p>
        </p:txBody>
      </p:sp>
      <p:sp>
        <p:nvSpPr>
          <p:cNvPr id="446" name="Google Shape;446;p33"/>
          <p:cNvSpPr txBox="1"/>
          <p:nvPr/>
        </p:nvSpPr>
        <p:spPr>
          <a:xfrm>
            <a:off x="584200" y="2044145"/>
            <a:ext cx="6894634" cy="7558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9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-US" sz="23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Identificare le vulnerabilità che potrebbero essere</a:t>
            </a:r>
            <a:endParaRPr/>
          </a:p>
          <a:p>
            <a:pPr indent="0" lvl="0" marL="0" marR="0" rtl="0" algn="l">
              <a:lnSpc>
                <a:spcPct val="111702"/>
              </a:lnSpc>
              <a:spcBef>
                <a:spcPts val="245"/>
              </a:spcBef>
              <a:spcAft>
                <a:spcPts val="0"/>
              </a:spcAft>
              <a:buNone/>
            </a:pPr>
            <a:r>
              <a:rPr lang="en-US" sz="23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sfruttate dalle minacce.</a:t>
            </a:r>
            <a:endParaRPr/>
          </a:p>
        </p:txBody>
      </p:sp>
      <p:sp>
        <p:nvSpPr>
          <p:cNvPr id="447" name="Google Shape;447;p33"/>
          <p:cNvSpPr txBox="1"/>
          <p:nvPr/>
        </p:nvSpPr>
        <p:spPr>
          <a:xfrm>
            <a:off x="584200" y="2922579"/>
            <a:ext cx="6147566" cy="7458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9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-US" sz="23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Identificare gli impatti che le perdite di CIAA</a:t>
            </a:r>
            <a:endParaRPr/>
          </a:p>
          <a:p>
            <a:pPr indent="0" lvl="0" marL="0" marR="0" rtl="0" algn="l">
              <a:lnSpc>
                <a:spcPct val="111702"/>
              </a:lnSpc>
              <a:spcBef>
                <a:spcPts val="166"/>
              </a:spcBef>
              <a:spcAft>
                <a:spcPts val="0"/>
              </a:spcAft>
              <a:buNone/>
            </a:pPr>
            <a:r>
              <a:rPr lang="en-US" sz="23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possono avere su tali attività.</a:t>
            </a:r>
            <a:endParaRPr/>
          </a:p>
        </p:txBody>
      </p:sp>
      <p:sp>
        <p:nvSpPr>
          <p:cNvPr id="448" name="Google Shape;448;p33"/>
          <p:cNvSpPr txBox="1"/>
          <p:nvPr/>
        </p:nvSpPr>
        <p:spPr>
          <a:xfrm>
            <a:off x="836930" y="3776965"/>
            <a:ext cx="4983156" cy="6144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064" marR="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16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Gli asset sono risorse o informazioni da proteggere</a:t>
            </a:r>
            <a:endParaRPr/>
          </a:p>
          <a:p>
            <a:pPr indent="0" lvl="0" marL="0" marR="0" rtl="0" algn="l">
              <a:lnSpc>
                <a:spcPct val="113000"/>
              </a:lnSpc>
              <a:spcBef>
                <a:spcPts val="695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16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Obiettivo</a:t>
            </a:r>
            <a:endParaRPr/>
          </a:p>
        </p:txBody>
      </p:sp>
      <p:sp>
        <p:nvSpPr>
          <p:cNvPr id="449" name="Google Shape;449;p33"/>
          <p:cNvSpPr txBox="1"/>
          <p:nvPr/>
        </p:nvSpPr>
        <p:spPr>
          <a:xfrm>
            <a:off x="1294130" y="4383024"/>
            <a:ext cx="6676450" cy="5848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7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12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Raccogliere in modo proattivo tutte le informazioni necessarie sulle risorse dell'organizzazione.</a:t>
            </a:r>
            <a:endParaRPr/>
          </a:p>
          <a:p>
            <a:pPr indent="0" lvl="0" marL="457200" marR="0" rtl="0" algn="l">
              <a:lnSpc>
                <a:spcPct val="1136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Monitorare le risorse identificate per rendersi conto degli attacchi</a:t>
            </a:r>
            <a:endParaRPr/>
          </a:p>
          <a:p>
            <a:pPr indent="0" lvl="0" marL="914400" marR="0" rtl="0" algn="l">
              <a:lnSpc>
                <a:spcPct val="1099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Prendere le misure necessarie</a:t>
            </a:r>
            <a:endParaRPr/>
          </a:p>
        </p:txBody>
      </p:sp>
      <p:sp>
        <p:nvSpPr>
          <p:cNvPr id="450" name="Google Shape;450;p33"/>
          <p:cNvSpPr txBox="1"/>
          <p:nvPr/>
        </p:nvSpPr>
        <p:spPr>
          <a:xfrm>
            <a:off x="836930" y="4951368"/>
            <a:ext cx="1401793" cy="3194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0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Importanza</a:t>
            </a:r>
            <a:endParaRPr/>
          </a:p>
        </p:txBody>
      </p:sp>
      <p:sp>
        <p:nvSpPr>
          <p:cNvPr id="451" name="Google Shape;451;p33"/>
          <p:cNvSpPr txBox="1"/>
          <p:nvPr/>
        </p:nvSpPr>
        <p:spPr>
          <a:xfrm>
            <a:off x="1294130" y="5251730"/>
            <a:ext cx="6286495" cy="6560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7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12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maggior parte delle organizzazioni non è a conoscenza delle compromissioni</a:t>
            </a:r>
            <a:endParaRPr/>
          </a:p>
          <a:p>
            <a:pPr indent="0" lvl="0" marL="457200" marR="0" rtl="0" algn="l">
              <a:lnSpc>
                <a:spcPct val="122750"/>
              </a:lnSpc>
              <a:spcBef>
                <a:spcPts val="195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Il 92% di tutti gli incidenti di sicurezza informatica del 2011 è stato identificato da terzi</a:t>
            </a:r>
            <a:endParaRPr/>
          </a:p>
          <a:p>
            <a:pPr indent="0" lvl="0" marL="914400" marR="0" rtl="0" algn="l">
              <a:lnSpc>
                <a:spcPct val="120720"/>
              </a:lnSpc>
              <a:spcBef>
                <a:spcPts val="178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12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Ad esempio, forze dell'ordine, altri ISP.</a:t>
            </a:r>
            <a:endParaRPr/>
          </a:p>
        </p:txBody>
      </p:sp>
      <p:sp>
        <p:nvSpPr>
          <p:cNvPr id="452" name="Google Shape;452;p33"/>
          <p:cNvSpPr txBox="1"/>
          <p:nvPr/>
        </p:nvSpPr>
        <p:spPr>
          <a:xfrm>
            <a:off x="1751330" y="5889476"/>
            <a:ext cx="4174250" cy="2342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5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12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Spesso gli attacchi si protraggono per settimane o mesi.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34"/>
          <p:cNvSpPr txBox="1"/>
          <p:nvPr/>
        </p:nvSpPr>
        <p:spPr>
          <a:xfrm>
            <a:off x="886460" y="243619"/>
            <a:ext cx="2082532" cy="4226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17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009FDA"/>
                </a:solidFill>
                <a:latin typeface="Arial"/>
                <a:ea typeface="Arial"/>
                <a:cs typeface="Arial"/>
                <a:sym typeface="Arial"/>
              </a:rPr>
              <a:t>Tipi di attivit</a:t>
            </a:r>
            <a:r>
              <a:rPr lang="en-US" sz="2700">
                <a:solidFill>
                  <a:srgbClr val="009FD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à</a:t>
            </a:r>
            <a:endParaRPr/>
          </a:p>
        </p:txBody>
      </p:sp>
      <p:sp>
        <p:nvSpPr>
          <p:cNvPr id="458" name="Google Shape;458;p34"/>
          <p:cNvSpPr txBox="1"/>
          <p:nvPr/>
        </p:nvSpPr>
        <p:spPr>
          <a:xfrm>
            <a:off x="610870" y="1108101"/>
            <a:ext cx="217226" cy="14282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2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endParaRPr/>
          </a:p>
          <a:p>
            <a:pPr indent="0" lvl="0" marL="0" marR="0" rtl="0" algn="l">
              <a:lnSpc>
                <a:spcPct val="110242"/>
              </a:lnSpc>
              <a:spcBef>
                <a:spcPts val="7305"/>
              </a:spcBef>
              <a:spcAft>
                <a:spcPts val="0"/>
              </a:spcAft>
              <a:buNone/>
            </a:pPr>
            <a:r>
              <a:rPr lang="en-US" sz="16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endParaRPr/>
          </a:p>
        </p:txBody>
      </p:sp>
      <p:sp>
        <p:nvSpPr>
          <p:cNvPr id="459" name="Google Shape;459;p34"/>
          <p:cNvSpPr txBox="1"/>
          <p:nvPr/>
        </p:nvSpPr>
        <p:spPr>
          <a:xfrm>
            <a:off x="953770" y="1095864"/>
            <a:ext cx="999604" cy="2938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6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Generale</a:t>
            </a:r>
            <a:endParaRPr/>
          </a:p>
        </p:txBody>
      </p:sp>
      <p:sp>
        <p:nvSpPr>
          <p:cNvPr id="460" name="Google Shape;460;p34"/>
          <p:cNvSpPr txBox="1"/>
          <p:nvPr/>
        </p:nvSpPr>
        <p:spPr>
          <a:xfrm>
            <a:off x="1068070" y="1396645"/>
            <a:ext cx="4780934" cy="5517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11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Asset presenti nella maggior parte delle organizzazioni</a:t>
            </a:r>
            <a:endParaRPr/>
          </a:p>
          <a:p>
            <a:pPr indent="0" lvl="0" marL="0" marR="0" rtl="0" algn="l">
              <a:lnSpc>
                <a:spcPct val="111125"/>
              </a:lnSpc>
              <a:spcBef>
                <a:spcPts val="332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Ad esempio, e-mail</a:t>
            </a:r>
            <a:endParaRPr/>
          </a:p>
        </p:txBody>
      </p:sp>
      <p:sp>
        <p:nvSpPr>
          <p:cNvPr id="461" name="Google Shape;461;p34"/>
          <p:cNvSpPr txBox="1"/>
          <p:nvPr/>
        </p:nvSpPr>
        <p:spPr>
          <a:xfrm>
            <a:off x="1068070" y="1958797"/>
            <a:ext cx="3881005" cy="2706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11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Possibili liste di controllo a livello di settore</a:t>
            </a:r>
            <a:endParaRPr/>
          </a:p>
        </p:txBody>
      </p:sp>
      <p:sp>
        <p:nvSpPr>
          <p:cNvPr id="462" name="Google Shape;462;p34"/>
          <p:cNvSpPr txBox="1"/>
          <p:nvPr/>
        </p:nvSpPr>
        <p:spPr>
          <a:xfrm>
            <a:off x="953770" y="2259376"/>
            <a:ext cx="1345331" cy="2880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Idiosincratico</a:t>
            </a:r>
            <a:endParaRPr/>
          </a:p>
        </p:txBody>
      </p:sp>
      <p:sp>
        <p:nvSpPr>
          <p:cNvPr id="463" name="Google Shape;463;p34"/>
          <p:cNvSpPr txBox="1"/>
          <p:nvPr/>
        </p:nvSpPr>
        <p:spPr>
          <a:xfrm>
            <a:off x="1068070" y="2555621"/>
            <a:ext cx="2872823" cy="2717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3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US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Distinti per un'organizzazione</a:t>
            </a:r>
            <a:endParaRPr/>
          </a:p>
        </p:txBody>
      </p:sp>
      <p:sp>
        <p:nvSpPr>
          <p:cNvPr id="464" name="Google Shape;464;p34"/>
          <p:cNvSpPr txBox="1"/>
          <p:nvPr/>
        </p:nvSpPr>
        <p:spPr>
          <a:xfrm>
            <a:off x="1525905" y="2829244"/>
            <a:ext cx="214647" cy="2367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1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endParaRPr/>
          </a:p>
        </p:txBody>
      </p:sp>
      <p:sp>
        <p:nvSpPr>
          <p:cNvPr id="465" name="Google Shape;465;p34"/>
          <p:cNvSpPr txBox="1"/>
          <p:nvPr/>
        </p:nvSpPr>
        <p:spPr>
          <a:xfrm>
            <a:off x="1754505" y="2840711"/>
            <a:ext cx="2645097" cy="2297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7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Ad esempio, le pagelle degli studenti</a:t>
            </a:r>
            <a:endParaRPr/>
          </a:p>
        </p:txBody>
      </p:sp>
      <p:sp>
        <p:nvSpPr>
          <p:cNvPr id="466" name="Google Shape;466;p34"/>
          <p:cNvSpPr txBox="1"/>
          <p:nvPr/>
        </p:nvSpPr>
        <p:spPr>
          <a:xfrm>
            <a:off x="1068070" y="3082061"/>
            <a:ext cx="3031406" cy="2706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11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Difficile l'identificazione corretta</a:t>
            </a:r>
            <a:endParaRPr/>
          </a:p>
        </p:txBody>
      </p:sp>
      <p:sp>
        <p:nvSpPr>
          <p:cNvPr id="467" name="Google Shape;467;p34"/>
          <p:cNvSpPr txBox="1"/>
          <p:nvPr/>
        </p:nvSpPr>
        <p:spPr>
          <a:xfrm>
            <a:off x="1068070" y="3363138"/>
            <a:ext cx="7670384" cy="2706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11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richiede la determinazione dei processi, delle procedure e delle attività dell'organizzazione</a:t>
            </a:r>
            <a:endParaRPr/>
          </a:p>
        </p:txBody>
      </p:sp>
      <p:sp>
        <p:nvSpPr>
          <p:cNvPr id="468" name="Google Shape;468;p34"/>
          <p:cNvSpPr txBox="1"/>
          <p:nvPr/>
        </p:nvSpPr>
        <p:spPr>
          <a:xfrm>
            <a:off x="1525905" y="3642197"/>
            <a:ext cx="214647" cy="2367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1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endParaRPr/>
          </a:p>
        </p:txBody>
      </p:sp>
      <p:sp>
        <p:nvSpPr>
          <p:cNvPr id="469" name="Google Shape;469;p34"/>
          <p:cNvSpPr txBox="1"/>
          <p:nvPr/>
        </p:nvSpPr>
        <p:spPr>
          <a:xfrm>
            <a:off x="1754505" y="3650187"/>
            <a:ext cx="4250621" cy="2342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5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È necessario un notevole impegno e attenzione ai dettagli</a:t>
            </a:r>
            <a:endParaRPr/>
          </a:p>
        </p:txBody>
      </p:sp>
      <p:sp>
        <p:nvSpPr>
          <p:cNvPr id="470" name="Google Shape;470;p34"/>
          <p:cNvSpPr txBox="1"/>
          <p:nvPr/>
        </p:nvSpPr>
        <p:spPr>
          <a:xfrm>
            <a:off x="610870" y="3866298"/>
            <a:ext cx="2331529" cy="5070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1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Due approcci</a:t>
            </a:r>
            <a:endParaRPr/>
          </a:p>
          <a:p>
            <a:pPr indent="0" lvl="0" marL="457200" marR="0" rtl="0" algn="l">
              <a:lnSpc>
                <a:spcPct val="122137"/>
              </a:lnSpc>
              <a:spcBef>
                <a:spcPts val="149"/>
              </a:spcBef>
              <a:spcAft>
                <a:spcPts val="0"/>
              </a:spcAft>
              <a:buNone/>
            </a:pPr>
            <a:r>
              <a:rPr lang="en-US" sz="13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Dal basso verso l'alto</a:t>
            </a:r>
            <a:endParaRPr/>
          </a:p>
        </p:txBody>
      </p:sp>
      <p:sp>
        <p:nvSpPr>
          <p:cNvPr id="471" name="Google Shape;471;p34"/>
          <p:cNvSpPr txBox="1"/>
          <p:nvPr/>
        </p:nvSpPr>
        <p:spPr>
          <a:xfrm>
            <a:off x="1068070" y="4354105"/>
            <a:ext cx="6973231" cy="7507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457834" marR="0" rtl="0" algn="l">
              <a:lnSpc>
                <a:spcPct val="1221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Parlare con i colleghi/ Curva di apprendimento</a:t>
            </a:r>
            <a:endParaRPr/>
          </a:p>
          <a:p>
            <a:pPr indent="0" lvl="0" marL="457834" marR="0" rtl="0" algn="l">
              <a:lnSpc>
                <a:spcPct val="120799"/>
              </a:lnSpc>
              <a:spcBef>
                <a:spcPts val="116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Imparare il funzionamento interno dell'azienda/ Conoscenza dei dipendenti</a:t>
            </a:r>
            <a:endParaRPr/>
          </a:p>
          <a:p>
            <a:pPr indent="0" lvl="0" marL="0" marR="0" rtl="0" algn="l">
              <a:lnSpc>
                <a:spcPct val="122137"/>
              </a:lnSpc>
              <a:spcBef>
                <a:spcPts val="139"/>
              </a:spcBef>
              <a:spcAft>
                <a:spcPts val="0"/>
              </a:spcAft>
              <a:buNone/>
            </a:pPr>
            <a:r>
              <a:rPr lang="en-US" sz="13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Dall'alto verso il basso</a:t>
            </a:r>
            <a:endParaRPr/>
          </a:p>
        </p:txBody>
      </p:sp>
      <p:sp>
        <p:nvSpPr>
          <p:cNvPr id="472" name="Google Shape;472;p34"/>
          <p:cNvSpPr txBox="1"/>
          <p:nvPr/>
        </p:nvSpPr>
        <p:spPr>
          <a:xfrm>
            <a:off x="1525905" y="5085625"/>
            <a:ext cx="4046789" cy="5072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1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"Chi siamo" sul sito web/ Relazioni annuali</a:t>
            </a:r>
            <a:endParaRPr/>
          </a:p>
          <a:p>
            <a:pPr indent="0" lvl="0" marL="0" marR="0" rtl="0" algn="l">
              <a:lnSpc>
                <a:spcPct val="123571"/>
              </a:lnSpc>
              <a:spcBef>
                <a:spcPts val="192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Dichiarazione di visione/ dichiarazione di missione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35"/>
          <p:cNvSpPr/>
          <p:nvPr/>
        </p:nvSpPr>
        <p:spPr>
          <a:xfrm>
            <a:off x="327660" y="1007033"/>
            <a:ext cx="5120640" cy="384047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78" name="Google Shape;478;p35"/>
          <p:cNvSpPr/>
          <p:nvPr/>
        </p:nvSpPr>
        <p:spPr>
          <a:xfrm>
            <a:off x="5522976" y="2124634"/>
            <a:ext cx="6514465" cy="382714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79" name="Google Shape;479;p35"/>
          <p:cNvSpPr txBox="1"/>
          <p:nvPr/>
        </p:nvSpPr>
        <p:spPr>
          <a:xfrm>
            <a:off x="973455" y="131224"/>
            <a:ext cx="3817024" cy="4211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17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007BC5"/>
                </a:solidFill>
                <a:latin typeface="Arial"/>
                <a:ea typeface="Arial"/>
                <a:cs typeface="Arial"/>
                <a:sym typeface="Arial"/>
              </a:rPr>
              <a:t>Patrimonio organizzativo</a:t>
            </a:r>
            <a:endParaRPr/>
          </a:p>
        </p:txBody>
      </p:sp>
      <p:sp>
        <p:nvSpPr>
          <p:cNvPr id="480" name="Google Shape;480;p35"/>
          <p:cNvSpPr txBox="1"/>
          <p:nvPr/>
        </p:nvSpPr>
        <p:spPr>
          <a:xfrm>
            <a:off x="5627751" y="2163109"/>
            <a:ext cx="1169900" cy="2880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Patrimonio</a:t>
            </a:r>
            <a:endParaRPr/>
          </a:p>
        </p:txBody>
      </p:sp>
      <p:sp>
        <p:nvSpPr>
          <p:cNvPr id="481" name="Google Shape;481;p35"/>
          <p:cNvSpPr txBox="1"/>
          <p:nvPr/>
        </p:nvSpPr>
        <p:spPr>
          <a:xfrm>
            <a:off x="7829296" y="2163109"/>
            <a:ext cx="2465977" cy="2880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Tipo di attività </a:t>
            </a:r>
            <a:r>
              <a:rPr b="1" lang="en-US" sz="15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Sensibilità</a:t>
            </a:r>
            <a:endParaRPr/>
          </a:p>
        </p:txBody>
      </p:sp>
      <p:sp>
        <p:nvSpPr>
          <p:cNvPr id="482" name="Google Shape;482;p35"/>
          <p:cNvSpPr txBox="1"/>
          <p:nvPr/>
        </p:nvSpPr>
        <p:spPr>
          <a:xfrm>
            <a:off x="10691876" y="2163109"/>
            <a:ext cx="859366" cy="2880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Criticità</a:t>
            </a:r>
            <a:endParaRPr/>
          </a:p>
        </p:txBody>
      </p:sp>
      <p:sp>
        <p:nvSpPr>
          <p:cNvPr id="483" name="Google Shape;483;p35"/>
          <p:cNvSpPr txBox="1"/>
          <p:nvPr/>
        </p:nvSpPr>
        <p:spPr>
          <a:xfrm>
            <a:off x="5627751" y="2520435"/>
            <a:ext cx="1993940" cy="299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11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Computer portatile</a:t>
            </a:r>
            <a:endParaRPr/>
          </a:p>
        </p:txBody>
      </p:sp>
      <p:sp>
        <p:nvSpPr>
          <p:cNvPr id="484" name="Google Shape;484;p35"/>
          <p:cNvSpPr txBox="1"/>
          <p:nvPr/>
        </p:nvSpPr>
        <p:spPr>
          <a:xfrm>
            <a:off x="7829296" y="2530165"/>
            <a:ext cx="803741" cy="2880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Attività</a:t>
            </a:r>
            <a:endParaRPr/>
          </a:p>
        </p:txBody>
      </p:sp>
      <p:sp>
        <p:nvSpPr>
          <p:cNvPr id="485" name="Google Shape;485;p35"/>
          <p:cNvSpPr txBox="1"/>
          <p:nvPr/>
        </p:nvSpPr>
        <p:spPr>
          <a:xfrm>
            <a:off x="9260586" y="2529505"/>
            <a:ext cx="887285" cy="15676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Limitato</a:t>
            </a:r>
            <a:endParaRPr/>
          </a:p>
          <a:p>
            <a:pPr indent="0" lvl="0" marL="0" marR="0" rtl="0" algn="l">
              <a:lnSpc>
                <a:spcPct val="123000"/>
              </a:lnSpc>
              <a:spcBef>
                <a:spcPts val="3016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Limitato</a:t>
            </a:r>
            <a:endParaRPr/>
          </a:p>
          <a:p>
            <a:pPr indent="0" lvl="0" marL="0" marR="0" rtl="0" algn="l">
              <a:lnSpc>
                <a:spcPct val="123000"/>
              </a:lnSpc>
              <a:spcBef>
                <a:spcPts val="3021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Limitato</a:t>
            </a:r>
            <a:endParaRPr/>
          </a:p>
        </p:txBody>
      </p:sp>
      <p:sp>
        <p:nvSpPr>
          <p:cNvPr id="486" name="Google Shape;486;p35"/>
          <p:cNvSpPr txBox="1"/>
          <p:nvPr/>
        </p:nvSpPr>
        <p:spPr>
          <a:xfrm>
            <a:off x="10691876" y="2529505"/>
            <a:ext cx="963234" cy="2880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Richiesto</a:t>
            </a:r>
            <a:endParaRPr/>
          </a:p>
        </p:txBody>
      </p:sp>
      <p:sp>
        <p:nvSpPr>
          <p:cNvPr id="487" name="Google Shape;487;p35"/>
          <p:cNvSpPr txBox="1"/>
          <p:nvPr/>
        </p:nvSpPr>
        <p:spPr>
          <a:xfrm>
            <a:off x="7829296" y="2757876"/>
            <a:ext cx="1010835" cy="2880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hardware</a:t>
            </a:r>
            <a:endParaRPr/>
          </a:p>
        </p:txBody>
      </p:sp>
      <p:sp>
        <p:nvSpPr>
          <p:cNvPr id="488" name="Google Shape;488;p35"/>
          <p:cNvSpPr txBox="1"/>
          <p:nvPr/>
        </p:nvSpPr>
        <p:spPr>
          <a:xfrm>
            <a:off x="5627751" y="3168950"/>
            <a:ext cx="1773421" cy="2880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Voti degli studenti</a:t>
            </a:r>
            <a:endParaRPr/>
          </a:p>
        </p:txBody>
      </p:sp>
      <p:sp>
        <p:nvSpPr>
          <p:cNvPr id="489" name="Google Shape;489;p35"/>
          <p:cNvSpPr txBox="1"/>
          <p:nvPr/>
        </p:nvSpPr>
        <p:spPr>
          <a:xfrm>
            <a:off x="7829296" y="3174145"/>
            <a:ext cx="1149297" cy="5099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Patrimonio</a:t>
            </a:r>
            <a:endParaRPr/>
          </a:p>
          <a:p>
            <a:pPr indent="0" lvl="0" marL="0" marR="0" rtl="0" algn="l">
              <a:lnSpc>
                <a:spcPct val="1156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informativo</a:t>
            </a:r>
            <a:endParaRPr/>
          </a:p>
        </p:txBody>
      </p:sp>
      <p:sp>
        <p:nvSpPr>
          <p:cNvPr id="490" name="Google Shape;490;p35"/>
          <p:cNvSpPr txBox="1"/>
          <p:nvPr/>
        </p:nvSpPr>
        <p:spPr>
          <a:xfrm>
            <a:off x="10691876" y="3173484"/>
            <a:ext cx="1053070" cy="22031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Essenziale</a:t>
            </a:r>
            <a:endParaRPr/>
          </a:p>
          <a:p>
            <a:pPr indent="0" lvl="0" marL="0" marR="0" rtl="0" algn="l">
              <a:lnSpc>
                <a:spcPct val="123000"/>
              </a:lnSpc>
              <a:spcBef>
                <a:spcPts val="3081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Richiesto</a:t>
            </a:r>
            <a:endParaRPr/>
          </a:p>
          <a:p>
            <a:pPr indent="0" lvl="0" marL="0" marR="0" rtl="0" algn="l">
              <a:lnSpc>
                <a:spcPct val="122060"/>
              </a:lnSpc>
              <a:spcBef>
                <a:spcPts val="3035"/>
              </a:spcBef>
              <a:spcAft>
                <a:spcPts val="0"/>
              </a:spcAft>
              <a:buNone/>
            </a:pPr>
            <a:r>
              <a:rPr lang="en-US" sz="16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Rinviabile</a:t>
            </a:r>
            <a:endParaRPr/>
          </a:p>
          <a:p>
            <a:pPr indent="0" lvl="0" marL="0" marR="0" rtl="0" algn="l">
              <a:lnSpc>
                <a:spcPct val="123000"/>
              </a:lnSpc>
              <a:spcBef>
                <a:spcPts val="3006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Richiesto</a:t>
            </a:r>
            <a:endParaRPr/>
          </a:p>
        </p:txBody>
      </p:sp>
      <p:sp>
        <p:nvSpPr>
          <p:cNvPr id="491" name="Google Shape;491;p35"/>
          <p:cNvSpPr txBox="1"/>
          <p:nvPr/>
        </p:nvSpPr>
        <p:spPr>
          <a:xfrm>
            <a:off x="5627751" y="3849124"/>
            <a:ext cx="1846288" cy="5636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Smith Richard-</a:t>
            </a:r>
            <a:endParaRPr/>
          </a:p>
          <a:p>
            <a:pPr indent="0" lvl="0" marL="0" marR="0" rtl="0" algn="l">
              <a:lnSpc>
                <a:spcPct val="124000"/>
              </a:lnSpc>
              <a:spcBef>
                <a:spcPts val="247"/>
              </a:spcBef>
              <a:spcAft>
                <a:spcPts val="0"/>
              </a:spcAft>
              <a:buNone/>
            </a:pPr>
            <a:r>
              <a:rPr lang="en-US" sz="15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Analista di sicurezza</a:t>
            </a:r>
            <a:endParaRPr/>
          </a:p>
        </p:txBody>
      </p:sp>
      <p:sp>
        <p:nvSpPr>
          <p:cNvPr id="492" name="Google Shape;492;p35"/>
          <p:cNvSpPr txBox="1"/>
          <p:nvPr/>
        </p:nvSpPr>
        <p:spPr>
          <a:xfrm>
            <a:off x="7829296" y="3853658"/>
            <a:ext cx="1098956" cy="5591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Personale</a:t>
            </a:r>
            <a:endParaRPr/>
          </a:p>
          <a:p>
            <a:pPr indent="0" lvl="0" marL="0" marR="0" rtl="0" algn="l">
              <a:lnSpc>
                <a:spcPct val="124000"/>
              </a:lnSpc>
              <a:spcBef>
                <a:spcPts val="257"/>
              </a:spcBef>
              <a:spcAft>
                <a:spcPts val="0"/>
              </a:spcAft>
              <a:buNone/>
            </a:pPr>
            <a:r>
              <a:rPr lang="en-US" sz="15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Patrimonio</a:t>
            </a:r>
            <a:endParaRPr/>
          </a:p>
        </p:txBody>
      </p:sp>
      <p:sp>
        <p:nvSpPr>
          <p:cNvPr id="493" name="Google Shape;493;p35"/>
          <p:cNvSpPr txBox="1"/>
          <p:nvPr/>
        </p:nvSpPr>
        <p:spPr>
          <a:xfrm>
            <a:off x="5627751" y="4449770"/>
            <a:ext cx="1596201" cy="5157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Microsoft Office</a:t>
            </a:r>
            <a:endParaRPr/>
          </a:p>
          <a:p>
            <a:pPr indent="0" lvl="0" marL="0" marR="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Suite/moodle</a:t>
            </a:r>
            <a:endParaRPr/>
          </a:p>
        </p:txBody>
      </p:sp>
      <p:sp>
        <p:nvSpPr>
          <p:cNvPr id="494" name="Google Shape;494;p35"/>
          <p:cNvSpPr txBox="1"/>
          <p:nvPr/>
        </p:nvSpPr>
        <p:spPr>
          <a:xfrm>
            <a:off x="7829296" y="4449770"/>
            <a:ext cx="940770" cy="5157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Risorse</a:t>
            </a:r>
            <a:endParaRPr/>
          </a:p>
          <a:p>
            <a:pPr indent="0" lvl="0" marL="0" marR="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software</a:t>
            </a:r>
            <a:endParaRPr/>
          </a:p>
        </p:txBody>
      </p:sp>
      <p:sp>
        <p:nvSpPr>
          <p:cNvPr id="495" name="Google Shape;495;p35"/>
          <p:cNvSpPr txBox="1"/>
          <p:nvPr/>
        </p:nvSpPr>
        <p:spPr>
          <a:xfrm>
            <a:off x="9260586" y="4454305"/>
            <a:ext cx="1002571" cy="5099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Senza</a:t>
            </a:r>
            <a:endParaRPr/>
          </a:p>
          <a:p>
            <a:pPr indent="0" lvl="0" marL="0" marR="0" rtl="0" algn="l">
              <a:lnSpc>
                <a:spcPct val="1156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restrizioni</a:t>
            </a:r>
            <a:endParaRPr/>
          </a:p>
        </p:txBody>
      </p:sp>
      <p:sp>
        <p:nvSpPr>
          <p:cNvPr id="496" name="Google Shape;496;p35"/>
          <p:cNvSpPr txBox="1"/>
          <p:nvPr/>
        </p:nvSpPr>
        <p:spPr>
          <a:xfrm>
            <a:off x="5627751" y="5128649"/>
            <a:ext cx="1550107" cy="5662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Microsoft </a:t>
            </a:r>
            <a:r>
              <a:rPr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Office</a:t>
            </a:r>
            <a:endParaRPr/>
          </a:p>
          <a:p>
            <a:pPr indent="0" lvl="0" marL="0" marR="0" rtl="0" algn="l">
              <a:lnSpc>
                <a:spcPct val="122060"/>
              </a:lnSpc>
              <a:spcBef>
                <a:spcPts val="175"/>
              </a:spcBef>
              <a:spcAft>
                <a:spcPts val="0"/>
              </a:spcAft>
              <a:buNone/>
            </a:pPr>
            <a:r>
              <a:rPr lang="en-US" sz="16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Licenza</a:t>
            </a:r>
            <a:endParaRPr/>
          </a:p>
        </p:txBody>
      </p:sp>
      <p:sp>
        <p:nvSpPr>
          <p:cNvPr id="497" name="Google Shape;497;p35"/>
          <p:cNvSpPr txBox="1"/>
          <p:nvPr/>
        </p:nvSpPr>
        <p:spPr>
          <a:xfrm>
            <a:off x="7829296" y="5119580"/>
            <a:ext cx="1098956" cy="5727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11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Legale</a:t>
            </a:r>
            <a:endParaRPr/>
          </a:p>
          <a:p>
            <a:pPr indent="0" lvl="0" marL="0" marR="0" rtl="0" algn="l">
              <a:lnSpc>
                <a:spcPct val="124000"/>
              </a:lnSpc>
              <a:spcBef>
                <a:spcPts val="227"/>
              </a:spcBef>
              <a:spcAft>
                <a:spcPts val="0"/>
              </a:spcAft>
              <a:buNone/>
            </a:pPr>
            <a:r>
              <a:rPr lang="en-US" sz="15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Patrimonio</a:t>
            </a:r>
            <a:endParaRPr/>
          </a:p>
        </p:txBody>
      </p:sp>
      <p:sp>
        <p:nvSpPr>
          <p:cNvPr id="498" name="Google Shape;498;p35"/>
          <p:cNvSpPr txBox="1"/>
          <p:nvPr/>
        </p:nvSpPr>
        <p:spPr>
          <a:xfrm>
            <a:off x="9260586" y="5133183"/>
            <a:ext cx="1002571" cy="8411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Senza</a:t>
            </a:r>
            <a:endParaRPr/>
          </a:p>
          <a:p>
            <a:pPr indent="0" lvl="0" marL="0" marR="0" rtl="0" algn="l">
              <a:lnSpc>
                <a:spcPct val="124000"/>
              </a:lnSpc>
              <a:spcBef>
                <a:spcPts val="257"/>
              </a:spcBef>
              <a:spcAft>
                <a:spcPts val="0"/>
              </a:spcAft>
              <a:buNone/>
            </a:pPr>
            <a:r>
              <a:rPr lang="en-US" sz="15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restrizioni</a:t>
            </a:r>
            <a:endParaRPr/>
          </a:p>
          <a:p>
            <a:pPr indent="0" lvl="0" marL="0" marR="0" rtl="0" algn="l">
              <a:lnSpc>
                <a:spcPct val="120285"/>
              </a:lnSpc>
              <a:spcBef>
                <a:spcPts val="114"/>
              </a:spcBef>
              <a:spcAft>
                <a:spcPts val="0"/>
              </a:spcAft>
              <a:buNone/>
            </a:pPr>
            <a:r>
              <a:rPr lang="en-US" sz="17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36"/>
          <p:cNvSpPr/>
          <p:nvPr/>
        </p:nvSpPr>
        <p:spPr>
          <a:xfrm>
            <a:off x="1379220" y="1305483"/>
            <a:ext cx="8223885" cy="281813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04" name="Google Shape;504;p36"/>
          <p:cNvSpPr txBox="1"/>
          <p:nvPr/>
        </p:nvSpPr>
        <p:spPr>
          <a:xfrm>
            <a:off x="1071880" y="440613"/>
            <a:ext cx="2932530" cy="4368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1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>
                <a:solidFill>
                  <a:srgbClr val="00A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Inventario </a:t>
            </a:r>
            <a:r>
              <a:rPr lang="en-US" sz="2750">
                <a:solidFill>
                  <a:srgbClr val="00A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dei beni</a:t>
            </a:r>
            <a:endParaRPr/>
          </a:p>
        </p:txBody>
      </p:sp>
      <p:sp>
        <p:nvSpPr>
          <p:cNvPr id="505" name="Google Shape;505;p36"/>
          <p:cNvSpPr txBox="1"/>
          <p:nvPr/>
        </p:nvSpPr>
        <p:spPr>
          <a:xfrm>
            <a:off x="1598295" y="1343672"/>
            <a:ext cx="572664" cy="5031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28575" marR="0" rtl="0" algn="l">
              <a:lnSpc>
                <a:spcPct val="1243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Nome</a:t>
            </a:r>
            <a:endParaRPr/>
          </a:p>
          <a:p>
            <a:pPr indent="0" lvl="0" marL="0" marR="0" rtl="0" algn="l">
              <a:lnSpc>
                <a:spcPct val="124315"/>
              </a:lnSpc>
              <a:spcBef>
                <a:spcPts val="9"/>
              </a:spcBef>
              <a:spcAft>
                <a:spcPts val="0"/>
              </a:spcAft>
              <a:buNone/>
            </a:pPr>
            <a:r>
              <a:rPr b="1" lang="en-US" sz="9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dell'atti</a:t>
            </a:r>
            <a:endParaRPr/>
          </a:p>
          <a:p>
            <a:pPr indent="0" lvl="0" marL="0" marR="0" rtl="0" algn="l">
              <a:lnSpc>
                <a:spcPct val="124315"/>
              </a:lnSpc>
              <a:spcBef>
                <a:spcPts val="59"/>
              </a:spcBef>
              <a:spcAft>
                <a:spcPts val="0"/>
              </a:spcAft>
              <a:buNone/>
            </a:pPr>
            <a:r>
              <a:rPr b="1" lang="en-US" sz="9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vità</a:t>
            </a:r>
            <a:endParaRPr/>
          </a:p>
        </p:txBody>
      </p:sp>
      <p:sp>
        <p:nvSpPr>
          <p:cNvPr id="506" name="Google Shape;506;p36"/>
          <p:cNvSpPr txBox="1"/>
          <p:nvPr/>
        </p:nvSpPr>
        <p:spPr>
          <a:xfrm>
            <a:off x="2435860" y="1340951"/>
            <a:ext cx="698227" cy="1915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7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Categoria</a:t>
            </a:r>
            <a:endParaRPr/>
          </a:p>
        </p:txBody>
      </p:sp>
      <p:sp>
        <p:nvSpPr>
          <p:cNvPr id="507" name="Google Shape;507;p36"/>
          <p:cNvSpPr txBox="1"/>
          <p:nvPr/>
        </p:nvSpPr>
        <p:spPr>
          <a:xfrm>
            <a:off x="7493635" y="1346393"/>
            <a:ext cx="742459" cy="3421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36195" marR="0" rtl="0" algn="l">
              <a:lnSpc>
                <a:spcPct val="1213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Protezione</a:t>
            </a:r>
            <a:endParaRPr/>
          </a:p>
          <a:p>
            <a:pPr indent="0" lvl="0" marL="0" marR="0" rtl="0" algn="l">
              <a:lnSpc>
                <a:spcPct val="121368"/>
              </a:lnSpc>
              <a:spcBef>
                <a:spcPts val="36"/>
              </a:spcBef>
              <a:spcAft>
                <a:spcPts val="0"/>
              </a:spcAft>
              <a:buNone/>
            </a:pPr>
            <a:r>
              <a:rPr b="1" lang="en-US" sz="9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necessaria</a:t>
            </a:r>
            <a:endParaRPr/>
          </a:p>
        </p:txBody>
      </p:sp>
      <p:sp>
        <p:nvSpPr>
          <p:cNvPr id="508" name="Google Shape;508;p36"/>
          <p:cNvSpPr txBox="1"/>
          <p:nvPr/>
        </p:nvSpPr>
        <p:spPr>
          <a:xfrm>
            <a:off x="8650605" y="1346393"/>
            <a:ext cx="1087087" cy="3421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13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Sensibilità/Criticit</a:t>
            </a:r>
            <a:endParaRPr/>
          </a:p>
          <a:p>
            <a:pPr indent="0" lvl="0" marL="41275" marR="0" rtl="0" algn="l">
              <a:lnSpc>
                <a:spcPct val="121368"/>
              </a:lnSpc>
              <a:spcBef>
                <a:spcPts val="36"/>
              </a:spcBef>
              <a:spcAft>
                <a:spcPts val="0"/>
              </a:spcAft>
              <a:buNone/>
            </a:pPr>
            <a:r>
              <a:rPr b="1" lang="en-US" sz="9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à</a:t>
            </a:r>
            <a:endParaRPr/>
          </a:p>
        </p:txBody>
      </p:sp>
      <p:sp>
        <p:nvSpPr>
          <p:cNvPr id="509" name="Google Shape;509;p36"/>
          <p:cNvSpPr txBox="1"/>
          <p:nvPr/>
        </p:nvSpPr>
        <p:spPr>
          <a:xfrm>
            <a:off x="5396865" y="1461963"/>
            <a:ext cx="708666" cy="4996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13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POSSIBILE</a:t>
            </a:r>
            <a:endParaRPr/>
          </a:p>
          <a:p>
            <a:pPr indent="0" lvl="0" marL="47625" marR="0" rtl="0" algn="l">
              <a:lnSpc>
                <a:spcPct val="121368"/>
              </a:lnSpc>
              <a:spcBef>
                <a:spcPts val="36"/>
              </a:spcBef>
              <a:spcAft>
                <a:spcPts val="0"/>
              </a:spcAft>
              <a:buNone/>
            </a:pPr>
            <a:r>
              <a:rPr b="1" lang="en-US" sz="9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PROPRIET</a:t>
            </a:r>
            <a:endParaRPr/>
          </a:p>
          <a:p>
            <a:pPr indent="0" lvl="0" marL="47625" marR="0" rtl="0" algn="l">
              <a:lnSpc>
                <a:spcPct val="121368"/>
              </a:lnSpc>
              <a:spcBef>
                <a:spcPts val="36"/>
              </a:spcBef>
              <a:spcAft>
                <a:spcPts val="0"/>
              </a:spcAft>
              <a:buNone/>
            </a:pPr>
            <a:r>
              <a:rPr b="1" lang="en-US" sz="9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À</a:t>
            </a:r>
            <a:endParaRPr/>
          </a:p>
        </p:txBody>
      </p:sp>
      <p:sp>
        <p:nvSpPr>
          <p:cNvPr id="510" name="Google Shape;510;p36"/>
          <p:cNvSpPr txBox="1"/>
          <p:nvPr/>
        </p:nvSpPr>
        <p:spPr>
          <a:xfrm>
            <a:off x="6358255" y="1456521"/>
            <a:ext cx="1002921" cy="1915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7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Uso accettabile</a:t>
            </a:r>
            <a:endParaRPr/>
          </a:p>
        </p:txBody>
      </p:sp>
      <p:sp>
        <p:nvSpPr>
          <p:cNvPr id="511" name="Google Shape;511;p36"/>
          <p:cNvSpPr txBox="1"/>
          <p:nvPr/>
        </p:nvSpPr>
        <p:spPr>
          <a:xfrm>
            <a:off x="3950932" y="1558470"/>
            <a:ext cx="660476" cy="1846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13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DETTAGLI</a:t>
            </a:r>
            <a:endParaRPr/>
          </a:p>
        </p:txBody>
      </p:sp>
      <p:sp>
        <p:nvSpPr>
          <p:cNvPr id="512" name="Google Shape;512;p36"/>
          <p:cNvSpPr txBox="1"/>
          <p:nvPr/>
        </p:nvSpPr>
        <p:spPr>
          <a:xfrm>
            <a:off x="7312660" y="2029812"/>
            <a:ext cx="660186" cy="1915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7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C=H/M/L</a:t>
            </a:r>
            <a:endParaRPr/>
          </a:p>
        </p:txBody>
      </p:sp>
      <p:sp>
        <p:nvSpPr>
          <p:cNvPr id="513" name="Google Shape;513;p36"/>
          <p:cNvSpPr txBox="1"/>
          <p:nvPr/>
        </p:nvSpPr>
        <p:spPr>
          <a:xfrm>
            <a:off x="7312660" y="2226897"/>
            <a:ext cx="582509" cy="1846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13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I=H/M/L</a:t>
            </a:r>
            <a:endParaRPr/>
          </a:p>
        </p:txBody>
      </p:sp>
      <p:sp>
        <p:nvSpPr>
          <p:cNvPr id="514" name="Google Shape;514;p36"/>
          <p:cNvSpPr txBox="1"/>
          <p:nvPr/>
        </p:nvSpPr>
        <p:spPr>
          <a:xfrm>
            <a:off x="7312660" y="2401582"/>
            <a:ext cx="644997" cy="1880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43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A=H/M/L</a:t>
            </a:r>
            <a:endParaRPr/>
          </a:p>
        </p:txBody>
      </p:sp>
      <p:sp>
        <p:nvSpPr>
          <p:cNvPr id="515" name="Google Shape;515;p36"/>
          <p:cNvSpPr txBox="1"/>
          <p:nvPr/>
        </p:nvSpPr>
        <p:spPr>
          <a:xfrm>
            <a:off x="6350635" y="2484110"/>
            <a:ext cx="462784" cy="1985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Leggi</a:t>
            </a:r>
            <a:endParaRPr/>
          </a:p>
        </p:txBody>
      </p:sp>
      <p:sp>
        <p:nvSpPr>
          <p:cNvPr id="516" name="Google Shape;516;p36"/>
          <p:cNvSpPr txBox="1"/>
          <p:nvPr/>
        </p:nvSpPr>
        <p:spPr>
          <a:xfrm>
            <a:off x="6350635" y="2689992"/>
            <a:ext cx="543152" cy="1811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5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Scrivere</a:t>
            </a:r>
            <a:endParaRPr/>
          </a:p>
        </p:txBody>
      </p:sp>
      <p:sp>
        <p:nvSpPr>
          <p:cNvPr id="517" name="Google Shape;517;p36"/>
          <p:cNvSpPr txBox="1"/>
          <p:nvPr/>
        </p:nvSpPr>
        <p:spPr>
          <a:xfrm>
            <a:off x="6350635" y="2879803"/>
            <a:ext cx="797421" cy="5564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13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Modifica</a:t>
            </a:r>
            <a:endParaRPr/>
          </a:p>
          <a:p>
            <a:pPr indent="0" lvl="0" marL="0" marR="0" rtl="0" algn="l">
              <a:lnSpc>
                <a:spcPct val="125111"/>
              </a:lnSpc>
              <a:spcBef>
                <a:spcPts val="381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Distribuzione</a:t>
            </a:r>
            <a:endParaRPr/>
          </a:p>
          <a:p>
            <a:pPr indent="0" lvl="0" marL="0" marR="0" rtl="0" algn="l">
              <a:lnSpc>
                <a:spcPct val="120799"/>
              </a:lnSpc>
              <a:spcBef>
                <a:spcPts val="211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Cancellare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37"/>
          <p:cNvSpPr txBox="1"/>
          <p:nvPr/>
        </p:nvSpPr>
        <p:spPr>
          <a:xfrm>
            <a:off x="1071880" y="440613"/>
            <a:ext cx="7121910" cy="4368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1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>
                <a:solidFill>
                  <a:srgbClr val="00A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Identificazione delle minacce relative agli asset</a:t>
            </a:r>
            <a:endParaRPr/>
          </a:p>
        </p:txBody>
      </p:sp>
      <p:sp>
        <p:nvSpPr>
          <p:cNvPr id="523" name="Google Shape;523;p37"/>
          <p:cNvSpPr txBox="1"/>
          <p:nvPr/>
        </p:nvSpPr>
        <p:spPr>
          <a:xfrm>
            <a:off x="1087755" y="956936"/>
            <a:ext cx="8701383" cy="3171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◦</a:t>
            </a:r>
            <a:r>
              <a:rPr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Capacità, intenzioni e metodi di attacco degli avversari per sfruttare o danneggiare le risorse.</a:t>
            </a:r>
            <a:endParaRPr/>
          </a:p>
        </p:txBody>
      </p:sp>
      <p:sp>
        <p:nvSpPr>
          <p:cNvPr id="524" name="Google Shape;524;p37"/>
          <p:cNvSpPr txBox="1"/>
          <p:nvPr/>
        </p:nvSpPr>
        <p:spPr>
          <a:xfrm>
            <a:off x="1289050" y="1298363"/>
            <a:ext cx="1649054" cy="3171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◦</a:t>
            </a:r>
            <a:r>
              <a:rPr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Definizione NIST</a:t>
            </a:r>
            <a:endParaRPr/>
          </a:p>
        </p:txBody>
      </p:sp>
      <p:sp>
        <p:nvSpPr>
          <p:cNvPr id="525" name="Google Shape;525;p37"/>
          <p:cNvSpPr txBox="1"/>
          <p:nvPr/>
        </p:nvSpPr>
        <p:spPr>
          <a:xfrm>
            <a:off x="1471930" y="1638964"/>
            <a:ext cx="8581703" cy="9938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◦</a:t>
            </a:r>
            <a:r>
              <a:rPr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Qualsiasi circostanza o evento con il potenziale di avere un impatto negativo sulle operazioni</a:t>
            </a:r>
            <a:endParaRPr/>
          </a:p>
          <a:p>
            <a:pPr indent="0" lvl="0" marL="182880" marR="0" rtl="0" algn="l">
              <a:lnSpc>
                <a:spcPct val="11206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 sui beni dell'organizzazione, sugli individui, su altre organizzazioni o sulla nazione</a:t>
            </a:r>
            <a:endParaRPr/>
          </a:p>
          <a:p>
            <a:pPr indent="0" lvl="0" marL="182880" marR="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attraverso un sistema informativo mediante accesso non autorizzato, distruzione,</a:t>
            </a:r>
            <a:endParaRPr/>
          </a:p>
          <a:p>
            <a:pPr indent="0" lvl="0" marL="182880" marR="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divulgazione o modifica delle informazioni e/o negazione del servizio.</a:t>
            </a:r>
            <a:endParaRPr/>
          </a:p>
        </p:txBody>
      </p:sp>
      <p:sp>
        <p:nvSpPr>
          <p:cNvPr id="526" name="Google Shape;526;p37"/>
          <p:cNvSpPr txBox="1"/>
          <p:nvPr/>
        </p:nvSpPr>
        <p:spPr>
          <a:xfrm>
            <a:off x="1179830" y="2762503"/>
            <a:ext cx="1185661" cy="3322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18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Obiettivo</a:t>
            </a:r>
            <a:endParaRPr/>
          </a:p>
        </p:txBody>
      </p:sp>
      <p:sp>
        <p:nvSpPr>
          <p:cNvPr id="527" name="Google Shape;527;p37"/>
          <p:cNvSpPr txBox="1"/>
          <p:nvPr/>
        </p:nvSpPr>
        <p:spPr>
          <a:xfrm>
            <a:off x="1289050" y="3096505"/>
            <a:ext cx="9309810" cy="3171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◦</a:t>
            </a:r>
            <a:r>
              <a:rPr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Una volta identificate le risorse, identificare le minacce per una sicurezza ottimale delle informazioni.</a:t>
            </a:r>
            <a:endParaRPr/>
          </a:p>
        </p:txBody>
      </p:sp>
      <p:sp>
        <p:nvSpPr>
          <p:cNvPr id="528" name="Google Shape;528;p37"/>
          <p:cNvSpPr txBox="1"/>
          <p:nvPr/>
        </p:nvSpPr>
        <p:spPr>
          <a:xfrm>
            <a:off x="1471930" y="3400573"/>
            <a:ext cx="1209768" cy="2822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investimenti</a:t>
            </a:r>
            <a:endParaRPr/>
          </a:p>
        </p:txBody>
      </p:sp>
      <p:sp>
        <p:nvSpPr>
          <p:cNvPr id="529" name="Google Shape;529;p37"/>
          <p:cNvSpPr txBox="1"/>
          <p:nvPr/>
        </p:nvSpPr>
        <p:spPr>
          <a:xfrm>
            <a:off x="1471930" y="3717517"/>
            <a:ext cx="4706433" cy="2551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◦</a:t>
            </a:r>
            <a:r>
              <a:rPr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Non è necessaria alcuna difesa se non si prevede alcun danno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38"/>
          <p:cNvSpPr txBox="1"/>
          <p:nvPr/>
        </p:nvSpPr>
        <p:spPr>
          <a:xfrm>
            <a:off x="1071880" y="440613"/>
            <a:ext cx="1450832" cy="4368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1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>
                <a:solidFill>
                  <a:srgbClr val="00A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Minacce</a:t>
            </a:r>
            <a:endParaRPr/>
          </a:p>
        </p:txBody>
      </p:sp>
      <p:sp>
        <p:nvSpPr>
          <p:cNvPr id="535" name="Google Shape;535;p38"/>
          <p:cNvSpPr txBox="1"/>
          <p:nvPr/>
        </p:nvSpPr>
        <p:spPr>
          <a:xfrm>
            <a:off x="876300" y="1180567"/>
            <a:ext cx="1733252" cy="4536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77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▪</a:t>
            </a:r>
            <a:r>
              <a:rPr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Fonti di </a:t>
            </a:r>
            <a:r>
              <a:rPr lang="en-US" sz="15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minaccia</a:t>
            </a:r>
            <a:endParaRPr/>
          </a:p>
        </p:txBody>
      </p:sp>
      <p:sp>
        <p:nvSpPr>
          <p:cNvPr id="536" name="Google Shape;536;p38"/>
          <p:cNvSpPr txBox="1"/>
          <p:nvPr/>
        </p:nvSpPr>
        <p:spPr>
          <a:xfrm>
            <a:off x="1276985" y="1482065"/>
            <a:ext cx="8032598" cy="4536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77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>
                <a:solidFill>
                  <a:srgbClr val="00AFEF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▪</a:t>
            </a:r>
            <a:r>
              <a:rPr lang="en-US" sz="1600">
                <a:solidFill>
                  <a:srgbClr val="00AFEF"/>
                </a:solidFill>
                <a:latin typeface="Calibri"/>
                <a:ea typeface="Calibri"/>
                <a:cs typeface="Calibri"/>
                <a:sym typeface="Calibri"/>
              </a:rPr>
              <a:t>Azioni deliberate da parte di persone </a:t>
            </a:r>
            <a:r>
              <a:rPr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Questo gruppo comprende persone all'interno e</a:t>
            </a:r>
            <a:endParaRPr/>
          </a:p>
        </p:txBody>
      </p:sp>
      <p:sp>
        <p:nvSpPr>
          <p:cNvPr id="537" name="Google Shape;537;p38"/>
          <p:cNvSpPr txBox="1"/>
          <p:nvPr/>
        </p:nvSpPr>
        <p:spPr>
          <a:xfrm>
            <a:off x="1397635" y="1724909"/>
            <a:ext cx="8083385" cy="2880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all'esterno dell'organizzazione che potrebbero agire deliberatamente contro i vostri beni.</a:t>
            </a:r>
            <a:endParaRPr/>
          </a:p>
        </p:txBody>
      </p:sp>
      <p:sp>
        <p:nvSpPr>
          <p:cNvPr id="538" name="Google Shape;538;p38"/>
          <p:cNvSpPr txBox="1"/>
          <p:nvPr/>
        </p:nvSpPr>
        <p:spPr>
          <a:xfrm>
            <a:off x="1277620" y="2010525"/>
            <a:ext cx="10415739" cy="4536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77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>
                <a:solidFill>
                  <a:srgbClr val="00AFEF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▪</a:t>
            </a:r>
            <a:r>
              <a:rPr lang="en-US" sz="1650">
                <a:solidFill>
                  <a:srgbClr val="00AFEF"/>
                </a:solidFill>
                <a:latin typeface="Calibri"/>
                <a:ea typeface="Calibri"/>
                <a:cs typeface="Calibri"/>
                <a:sym typeface="Calibri"/>
              </a:rPr>
              <a:t>Azioni accidentali da parte di persone </a:t>
            </a:r>
            <a:r>
              <a:rPr lang="en-US" sz="16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Questo gruppo comprende persone all'interno e all'esterno del paese.</a:t>
            </a:r>
            <a:endParaRPr/>
          </a:p>
        </p:txBody>
      </p:sp>
      <p:sp>
        <p:nvSpPr>
          <p:cNvPr id="539" name="Google Shape;539;p38"/>
          <p:cNvSpPr txBox="1"/>
          <p:nvPr/>
        </p:nvSpPr>
        <p:spPr>
          <a:xfrm>
            <a:off x="1397635" y="2334445"/>
            <a:ext cx="7825476" cy="2880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della vostra organizzazione che potrebbero accidentalmente danneggiare i vostri beni.</a:t>
            </a:r>
            <a:endParaRPr/>
          </a:p>
        </p:txBody>
      </p:sp>
      <p:sp>
        <p:nvSpPr>
          <p:cNvPr id="540" name="Google Shape;540;p38"/>
          <p:cNvSpPr txBox="1"/>
          <p:nvPr/>
        </p:nvSpPr>
        <p:spPr>
          <a:xfrm>
            <a:off x="1276985" y="2598154"/>
            <a:ext cx="8999355" cy="4536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77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>
                <a:solidFill>
                  <a:srgbClr val="00AFEF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▪</a:t>
            </a:r>
            <a:r>
              <a:rPr lang="en-US" sz="1600">
                <a:solidFill>
                  <a:srgbClr val="00AFEF"/>
                </a:solidFill>
                <a:latin typeface="Calibri"/>
                <a:ea typeface="Calibri"/>
                <a:cs typeface="Calibri"/>
                <a:sym typeface="Calibri"/>
              </a:rPr>
              <a:t>Problemi di sistema </a:t>
            </a:r>
            <a:r>
              <a:rPr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Si tratta di problemi relativi ai sistemi informatici (IT). Tra gli esempi vi sono i</a:t>
            </a:r>
            <a:endParaRPr/>
          </a:p>
        </p:txBody>
      </p:sp>
      <p:sp>
        <p:nvSpPr>
          <p:cNvPr id="541" name="Google Shape;541;p38"/>
          <p:cNvSpPr txBox="1"/>
          <p:nvPr/>
        </p:nvSpPr>
        <p:spPr>
          <a:xfrm>
            <a:off x="1397635" y="2840997"/>
            <a:ext cx="4538446" cy="2880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difetti dell'hardware, software, l'indisponibilità di</a:t>
            </a:r>
            <a:endParaRPr/>
          </a:p>
        </p:txBody>
      </p:sp>
      <p:sp>
        <p:nvSpPr>
          <p:cNvPr id="542" name="Google Shape;542;p38"/>
          <p:cNvSpPr txBox="1"/>
          <p:nvPr/>
        </p:nvSpPr>
        <p:spPr>
          <a:xfrm>
            <a:off x="1397635" y="3070715"/>
            <a:ext cx="6495665" cy="2880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sistemi correlati, virus, codice maligno e altri problemi legati al sistema.</a:t>
            </a:r>
            <a:endParaRPr/>
          </a:p>
        </p:txBody>
      </p:sp>
      <p:sp>
        <p:nvSpPr>
          <p:cNvPr id="543" name="Google Shape;543;p38"/>
          <p:cNvSpPr txBox="1"/>
          <p:nvPr/>
        </p:nvSpPr>
        <p:spPr>
          <a:xfrm>
            <a:off x="1277620" y="3354718"/>
            <a:ext cx="9136898" cy="15192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77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>
                <a:solidFill>
                  <a:srgbClr val="00AFEF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▪</a:t>
            </a:r>
            <a:r>
              <a:rPr lang="en-US" sz="1600">
                <a:solidFill>
                  <a:srgbClr val="00AFEF"/>
                </a:solidFill>
                <a:latin typeface="Calibri"/>
                <a:ea typeface="Calibri"/>
                <a:cs typeface="Calibri"/>
                <a:sym typeface="Calibri"/>
              </a:rPr>
              <a:t>Altri problemi </a:t>
            </a:r>
            <a:r>
              <a:rPr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Si tratta di problemi che esulano dal vostro controllo. Questi</a:t>
            </a:r>
            <a:endParaRPr/>
          </a:p>
          <a:p>
            <a:pPr indent="0" lvl="0" marL="120014" marR="0" rtl="0" algn="l">
              <a:lnSpc>
                <a:spcPct val="1218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possono includere catastrofi naturali (ad esempio, inondazioni e terremoti) che possono colpire</a:t>
            </a:r>
            <a:endParaRPr/>
          </a:p>
          <a:p>
            <a:pPr indent="0" lvl="0" marL="120014" marR="0" rtl="0" algn="l">
              <a:lnSpc>
                <a:spcPct val="1112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sistemi IT dell'organizzazione, indisponibilità di sistemi gestiti da altre organizzazioni e problemi di</a:t>
            </a:r>
            <a:endParaRPr/>
          </a:p>
          <a:p>
            <a:pPr indent="0" lvl="0" marL="120014" marR="0" rtl="0" algn="l">
              <a:lnSpc>
                <a:spcPct val="11206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interdipendenza. I problemi di interdipendenza includono problemi con i servizi infrastrutturali,</a:t>
            </a:r>
            <a:endParaRPr/>
          </a:p>
          <a:p>
            <a:pPr indent="0" lvl="0" marL="120014" marR="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come interruzioni di corrente, rotture di tubature dell'acqua e interruzioni delle</a:t>
            </a:r>
            <a:endParaRPr/>
          </a:p>
          <a:p>
            <a:pPr indent="0" lvl="0" marL="120014" marR="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telecomunicazioni.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39"/>
          <p:cNvSpPr txBox="1"/>
          <p:nvPr/>
        </p:nvSpPr>
        <p:spPr>
          <a:xfrm>
            <a:off x="1071880" y="440613"/>
            <a:ext cx="2142409" cy="4368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1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>
                <a:solidFill>
                  <a:srgbClr val="00A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Vulnerabilità</a:t>
            </a:r>
            <a:endParaRPr/>
          </a:p>
        </p:txBody>
      </p:sp>
      <p:sp>
        <p:nvSpPr>
          <p:cNvPr id="549" name="Google Shape;549;p39"/>
          <p:cNvSpPr txBox="1"/>
          <p:nvPr/>
        </p:nvSpPr>
        <p:spPr>
          <a:xfrm>
            <a:off x="889000" y="1247743"/>
            <a:ext cx="9708521" cy="11184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Debolezze nei sistemi informativi che danno alle minacce l'opportunit</a:t>
            </a:r>
            <a:r>
              <a:rPr lang="en-US" sz="23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à </a:t>
            </a:r>
            <a:r>
              <a:rPr lang="en-US" sz="23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</a:t>
            </a:r>
            <a:endParaRPr/>
          </a:p>
          <a:p>
            <a:pPr indent="0" lvl="0" marL="0" marR="0" rtl="0" algn="l">
              <a:lnSpc>
                <a:spcPct val="111702"/>
              </a:lnSpc>
              <a:spcBef>
                <a:spcPts val="184"/>
              </a:spcBef>
              <a:spcAft>
                <a:spcPts val="0"/>
              </a:spcAft>
              <a:buNone/>
            </a:pPr>
            <a:r>
              <a:rPr lang="en-US" sz="23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compromettere gli asset.</a:t>
            </a:r>
            <a:endParaRPr/>
          </a:p>
          <a:p>
            <a:pPr indent="0" lvl="0" marL="0" marR="0" rtl="0" algn="l">
              <a:lnSpc>
                <a:spcPct val="111702"/>
              </a:lnSpc>
              <a:spcBef>
                <a:spcPts val="203"/>
              </a:spcBef>
              <a:spcAft>
                <a:spcPts val="0"/>
              </a:spcAft>
              <a:buNone/>
            </a:pPr>
            <a:r>
              <a:rPr lang="en-US" sz="23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Rapporto con le minacce</a:t>
            </a:r>
            <a:endParaRPr/>
          </a:p>
        </p:txBody>
      </p:sp>
      <p:sp>
        <p:nvSpPr>
          <p:cNvPr id="550" name="Google Shape;550;p39"/>
          <p:cNvSpPr txBox="1"/>
          <p:nvPr/>
        </p:nvSpPr>
        <p:spPr>
          <a:xfrm>
            <a:off x="1346200" y="2342118"/>
            <a:ext cx="5887240" cy="5119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 vulnerabilit</a:t>
            </a:r>
            <a:r>
              <a:rPr lang="en-US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à </a:t>
            </a:r>
            <a:r>
              <a:rPr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non </a:t>
            </a:r>
            <a:r>
              <a:rPr lang="en-US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è </a:t>
            </a:r>
            <a:r>
              <a:rPr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 rischio senza una minaccia che la sfrutti La</a:t>
            </a:r>
            <a:endParaRPr/>
          </a:p>
          <a:p>
            <a:pPr indent="0" lvl="0" marL="0" marR="0" rtl="0" algn="l">
              <a:lnSpc>
                <a:spcPct val="122066"/>
              </a:lnSpc>
              <a:spcBef>
                <a:spcPts val="68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minaccia non </a:t>
            </a:r>
            <a:r>
              <a:rPr lang="en-US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è </a:t>
            </a:r>
            <a:r>
              <a:rPr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 rischio senza una vulnerabilit</a:t>
            </a:r>
            <a:r>
              <a:rPr lang="en-US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à </a:t>
            </a:r>
            <a:r>
              <a:rPr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 sfruttare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"/>
          <p:cNvSpPr/>
          <p:nvPr/>
        </p:nvSpPr>
        <p:spPr>
          <a:xfrm>
            <a:off x="4652010" y="1807476"/>
            <a:ext cx="2854705" cy="33909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0" name="Google Shape;70;p4"/>
          <p:cNvSpPr/>
          <p:nvPr/>
        </p:nvSpPr>
        <p:spPr>
          <a:xfrm>
            <a:off x="1303147" y="1791601"/>
            <a:ext cx="2880105" cy="342265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1" name="Google Shape;71;p4"/>
          <p:cNvSpPr/>
          <p:nvPr/>
        </p:nvSpPr>
        <p:spPr>
          <a:xfrm>
            <a:off x="7994904" y="8914"/>
            <a:ext cx="2905492" cy="6840194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2" name="Google Shape;72;p4"/>
          <p:cNvSpPr txBox="1"/>
          <p:nvPr/>
        </p:nvSpPr>
        <p:spPr>
          <a:xfrm>
            <a:off x="1820583" y="745103"/>
            <a:ext cx="8696406" cy="4600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7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B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CSP Formazione Logistica: </a:t>
            </a:r>
            <a:r>
              <a:rPr lang="en-US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Quando-Dove-Come</a:t>
            </a:r>
            <a:endParaRPr/>
          </a:p>
        </p:txBody>
      </p:sp>
      <p:sp>
        <p:nvSpPr>
          <p:cNvPr id="73" name="Google Shape;73;p4"/>
          <p:cNvSpPr txBox="1"/>
          <p:nvPr/>
        </p:nvSpPr>
        <p:spPr>
          <a:xfrm>
            <a:off x="9025751" y="2218621"/>
            <a:ext cx="959631" cy="3334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D779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COME</a:t>
            </a:r>
            <a:endParaRPr/>
          </a:p>
        </p:txBody>
      </p:sp>
      <p:sp>
        <p:nvSpPr>
          <p:cNvPr id="74" name="Google Shape;74;p4"/>
          <p:cNvSpPr txBox="1"/>
          <p:nvPr/>
        </p:nvSpPr>
        <p:spPr>
          <a:xfrm>
            <a:off x="2243327" y="2262852"/>
            <a:ext cx="1161268" cy="6807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D779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QUAND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459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D779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endParaRPr/>
          </a:p>
        </p:txBody>
      </p:sp>
      <p:sp>
        <p:nvSpPr>
          <p:cNvPr id="75" name="Google Shape;75;p4"/>
          <p:cNvSpPr txBox="1"/>
          <p:nvPr/>
        </p:nvSpPr>
        <p:spPr>
          <a:xfrm>
            <a:off x="5507734" y="2268511"/>
            <a:ext cx="893117" cy="3264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73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50">
                <a:solidFill>
                  <a:srgbClr val="D779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DOVE</a:t>
            </a:r>
            <a:endParaRPr/>
          </a:p>
        </p:txBody>
      </p:sp>
      <p:sp>
        <p:nvSpPr>
          <p:cNvPr id="76" name="Google Shape;76;p4"/>
          <p:cNvSpPr txBox="1"/>
          <p:nvPr/>
        </p:nvSpPr>
        <p:spPr>
          <a:xfrm>
            <a:off x="8749017" y="3883749"/>
            <a:ext cx="1536024" cy="2297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7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Metodo di consegna</a:t>
            </a:r>
            <a:endParaRPr/>
          </a:p>
        </p:txBody>
      </p:sp>
      <p:sp>
        <p:nvSpPr>
          <p:cNvPr id="77" name="Google Shape;77;p4"/>
          <p:cNvSpPr txBox="1"/>
          <p:nvPr/>
        </p:nvSpPr>
        <p:spPr>
          <a:xfrm>
            <a:off x="1941829" y="3969864"/>
            <a:ext cx="434602" cy="2297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7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.....</a:t>
            </a:r>
            <a:endParaRPr/>
          </a:p>
        </p:txBody>
      </p:sp>
      <p:sp>
        <p:nvSpPr>
          <p:cNvPr id="78" name="Google Shape;78;p4"/>
          <p:cNvSpPr txBox="1"/>
          <p:nvPr/>
        </p:nvSpPr>
        <p:spPr>
          <a:xfrm>
            <a:off x="5390108" y="3978929"/>
            <a:ext cx="1550208" cy="4339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ONLINE-ONSITE-Sede</a:t>
            </a:r>
            <a:endParaRPr/>
          </a:p>
          <a:p>
            <a:pPr indent="0" lvl="0" marL="283235" marR="0" rtl="0" algn="l">
              <a:lnSpc>
                <a:spcPct val="122750"/>
              </a:lnSpc>
              <a:spcBef>
                <a:spcPts val="119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Informazioni</a:t>
            </a:r>
            <a:endParaRPr/>
          </a:p>
        </p:txBody>
      </p:sp>
      <p:sp>
        <p:nvSpPr>
          <p:cNvPr id="79" name="Google Shape;79;p4"/>
          <p:cNvSpPr txBox="1"/>
          <p:nvPr/>
        </p:nvSpPr>
        <p:spPr>
          <a:xfrm>
            <a:off x="915670" y="6151539"/>
            <a:ext cx="4679959" cy="1846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13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NOME DEL MODULO DI FORMAZIONE CSP: MODELLO DI PRESENTAZIONE CREATO DA PR</a:t>
            </a:r>
            <a:endParaRPr/>
          </a:p>
        </p:txBody>
      </p:sp>
      <p:sp>
        <p:nvSpPr>
          <p:cNvPr id="80" name="Google Shape;80;p4"/>
          <p:cNvSpPr txBox="1"/>
          <p:nvPr/>
        </p:nvSpPr>
        <p:spPr>
          <a:xfrm>
            <a:off x="11238027" y="6151539"/>
            <a:ext cx="216124" cy="1846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13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40"/>
          <p:cNvSpPr txBox="1"/>
          <p:nvPr/>
        </p:nvSpPr>
        <p:spPr>
          <a:xfrm>
            <a:off x="1071880" y="440613"/>
            <a:ext cx="2840807" cy="4368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1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>
                <a:solidFill>
                  <a:srgbClr val="00A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Analisi del </a:t>
            </a:r>
            <a:r>
              <a:rPr lang="en-US" sz="2750">
                <a:solidFill>
                  <a:srgbClr val="00A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rischio</a:t>
            </a:r>
            <a:endParaRPr/>
          </a:p>
        </p:txBody>
      </p:sp>
      <p:sp>
        <p:nvSpPr>
          <p:cNvPr id="556" name="Google Shape;556;p40"/>
          <p:cNvSpPr txBox="1"/>
          <p:nvPr/>
        </p:nvSpPr>
        <p:spPr>
          <a:xfrm>
            <a:off x="1088390" y="967343"/>
            <a:ext cx="7113864" cy="3076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16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Una volta identificati i rischi, dobbiamo sapere quanto sono gravi.</a:t>
            </a:r>
            <a:endParaRPr/>
          </a:p>
        </p:txBody>
      </p:sp>
      <p:sp>
        <p:nvSpPr>
          <p:cNvPr id="557" name="Google Shape;557;p40"/>
          <p:cNvSpPr txBox="1"/>
          <p:nvPr/>
        </p:nvSpPr>
        <p:spPr>
          <a:xfrm>
            <a:off x="1179830" y="1429946"/>
            <a:ext cx="4526003" cy="3326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Analisi dei rischi stima e priorit</a:t>
            </a:r>
            <a:r>
              <a:rPr lang="en-US" sz="1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à </a:t>
            </a:r>
            <a:r>
              <a:rPr lang="en-US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dei rischi</a:t>
            </a:r>
            <a:endParaRPr/>
          </a:p>
        </p:txBody>
      </p:sp>
      <p:sp>
        <p:nvSpPr>
          <p:cNvPr id="558" name="Google Shape;558;p40"/>
          <p:cNvSpPr txBox="1"/>
          <p:nvPr/>
        </p:nvSpPr>
        <p:spPr>
          <a:xfrm>
            <a:off x="1545590" y="1777881"/>
            <a:ext cx="5788734" cy="3644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16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US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 probabilità o la probabilità che il rischio sia reale</a:t>
            </a:r>
            <a:endParaRPr/>
          </a:p>
        </p:txBody>
      </p:sp>
      <p:sp>
        <p:nvSpPr>
          <p:cNvPr id="559" name="Google Shape;559;p40"/>
          <p:cNvSpPr txBox="1"/>
          <p:nvPr/>
        </p:nvSpPr>
        <p:spPr>
          <a:xfrm>
            <a:off x="1544955" y="2173309"/>
            <a:ext cx="8304049" cy="6137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16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US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 conseguenze dei problemi associati al rischio, nel caso in cui questo si</a:t>
            </a:r>
            <a:endParaRPr/>
          </a:p>
          <a:p>
            <a:pPr indent="0" lvl="0" marL="279399" marR="0" rtl="0" algn="l">
              <a:lnSpc>
                <a:spcPct val="1077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verifichi.</a:t>
            </a:r>
            <a:endParaRPr/>
          </a:p>
        </p:txBody>
      </p:sp>
      <p:sp>
        <p:nvSpPr>
          <p:cNvPr id="560" name="Google Shape;560;p40"/>
          <p:cNvSpPr txBox="1"/>
          <p:nvPr/>
        </p:nvSpPr>
        <p:spPr>
          <a:xfrm>
            <a:off x="1146175" y="2825411"/>
            <a:ext cx="9348736" cy="6653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16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Decisioni ben informate su quali rischi devono essere affrontati e in che</a:t>
            </a:r>
            <a:endParaRPr/>
          </a:p>
          <a:p>
            <a:pPr indent="0" lvl="0" marL="277494" marR="0" rtl="0" algn="l">
              <a:lnSpc>
                <a:spcPct val="1077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misura è opportuno mitigarli.</a:t>
            </a:r>
            <a:endParaRPr/>
          </a:p>
        </p:txBody>
      </p:sp>
      <p:sp>
        <p:nvSpPr>
          <p:cNvPr id="561" name="Google Shape;561;p40"/>
          <p:cNvSpPr txBox="1"/>
          <p:nvPr/>
        </p:nvSpPr>
        <p:spPr>
          <a:xfrm>
            <a:off x="1179830" y="3654295"/>
            <a:ext cx="2904708" cy="3076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16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Compiti molto impegnativi</a:t>
            </a:r>
            <a:endParaRPr/>
          </a:p>
        </p:txBody>
      </p:sp>
      <p:sp>
        <p:nvSpPr>
          <p:cNvPr id="562" name="Google Shape;562;p40"/>
          <p:cNvSpPr txBox="1"/>
          <p:nvPr/>
        </p:nvSpPr>
        <p:spPr>
          <a:xfrm>
            <a:off x="1803895" y="4524642"/>
            <a:ext cx="8650262" cy="3481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000">
                <a:solidFill>
                  <a:srgbClr val="00AFEF"/>
                </a:solidFill>
                <a:latin typeface="Arial"/>
                <a:ea typeface="Arial"/>
                <a:cs typeface="Arial"/>
                <a:sym typeface="Arial"/>
              </a:rPr>
              <a:t>La probabilit</a:t>
            </a:r>
            <a:r>
              <a:rPr i="1" lang="en-US" sz="2000">
                <a:solidFill>
                  <a:srgbClr val="00AFEF"/>
                </a:solidFill>
                <a:latin typeface="Calibri"/>
                <a:ea typeface="Calibri"/>
                <a:cs typeface="Calibri"/>
                <a:sym typeface="Calibri"/>
              </a:rPr>
              <a:t>à</a:t>
            </a:r>
            <a:r>
              <a:rPr i="1" lang="en-US" sz="2000">
                <a:solidFill>
                  <a:srgbClr val="00A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1" lang="en-US" sz="2000">
                <a:solidFill>
                  <a:srgbClr val="00AFEF"/>
                </a:solidFill>
                <a:latin typeface="Arial"/>
                <a:ea typeface="Arial"/>
                <a:cs typeface="Arial"/>
                <a:sym typeface="Arial"/>
              </a:rPr>
              <a:t>diventa veramente soggettiva quando un valore di fiducia non</a:t>
            </a:r>
            <a:endParaRPr/>
          </a:p>
        </p:txBody>
      </p:sp>
      <p:sp>
        <p:nvSpPr>
          <p:cNvPr id="563" name="Google Shape;563;p40"/>
          <p:cNvSpPr txBox="1"/>
          <p:nvPr/>
        </p:nvSpPr>
        <p:spPr>
          <a:xfrm>
            <a:off x="5752592" y="4876273"/>
            <a:ext cx="1041772" cy="3218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1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000">
                <a:solidFill>
                  <a:srgbClr val="00AFEF"/>
                </a:solidFill>
                <a:latin typeface="Arial"/>
                <a:ea typeface="Arial"/>
                <a:cs typeface="Arial"/>
                <a:sym typeface="Arial"/>
              </a:rPr>
              <a:t>esistere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41"/>
          <p:cNvSpPr txBox="1"/>
          <p:nvPr/>
        </p:nvSpPr>
        <p:spPr>
          <a:xfrm>
            <a:off x="1071880" y="440613"/>
            <a:ext cx="2840807" cy="4368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1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>
                <a:solidFill>
                  <a:srgbClr val="00A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Analisi del </a:t>
            </a:r>
            <a:r>
              <a:rPr lang="en-US" sz="2750">
                <a:solidFill>
                  <a:srgbClr val="00A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rischio</a:t>
            </a:r>
            <a:endParaRPr/>
          </a:p>
        </p:txBody>
      </p:sp>
      <p:sp>
        <p:nvSpPr>
          <p:cNvPr id="569" name="Google Shape;569;p41"/>
          <p:cNvSpPr txBox="1"/>
          <p:nvPr/>
        </p:nvSpPr>
        <p:spPr>
          <a:xfrm>
            <a:off x="591185" y="921193"/>
            <a:ext cx="2116203" cy="2985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5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Definire la probabilità</a:t>
            </a:r>
            <a:endParaRPr/>
          </a:p>
        </p:txBody>
      </p:sp>
      <p:sp>
        <p:nvSpPr>
          <p:cNvPr id="570" name="Google Shape;570;p41"/>
          <p:cNvSpPr txBox="1"/>
          <p:nvPr/>
        </p:nvSpPr>
        <p:spPr>
          <a:xfrm>
            <a:off x="701040" y="1202911"/>
            <a:ext cx="7089924" cy="3016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◦</a:t>
            </a:r>
            <a:r>
              <a:rPr lang="en-US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Valutazione della probabilità che una minaccia riesca a sfruttare una vulnerabilità</a:t>
            </a:r>
            <a:endParaRPr/>
          </a:p>
        </p:txBody>
      </p:sp>
      <p:sp>
        <p:nvSpPr>
          <p:cNvPr id="571" name="Google Shape;571;p41"/>
          <p:cNvSpPr txBox="1"/>
          <p:nvPr/>
        </p:nvSpPr>
        <p:spPr>
          <a:xfrm>
            <a:off x="883920" y="1417309"/>
            <a:ext cx="4028473" cy="2714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della frequenza con cui ciò potrebbe accadere.</a:t>
            </a:r>
            <a:endParaRPr/>
          </a:p>
        </p:txBody>
      </p:sp>
      <p:sp>
        <p:nvSpPr>
          <p:cNvPr id="572" name="Google Shape;572;p41"/>
          <p:cNvSpPr txBox="1"/>
          <p:nvPr/>
        </p:nvSpPr>
        <p:spPr>
          <a:xfrm>
            <a:off x="701040" y="1695265"/>
            <a:ext cx="820272" cy="3016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◦</a:t>
            </a:r>
            <a:r>
              <a:rPr lang="en-US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Criteri</a:t>
            </a:r>
            <a:endParaRPr/>
          </a:p>
        </p:txBody>
      </p:sp>
      <p:sp>
        <p:nvSpPr>
          <p:cNvPr id="573" name="Google Shape;573;p41"/>
          <p:cNvSpPr txBox="1"/>
          <p:nvPr/>
        </p:nvSpPr>
        <p:spPr>
          <a:xfrm>
            <a:off x="883920" y="1998903"/>
            <a:ext cx="7498836" cy="4849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13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◦</a:t>
            </a:r>
            <a:r>
              <a:rPr lang="en-US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Dimensione dell'universo delle minacce (ambito della comunità di utenti che può accedere a una vulnerabilità)</a:t>
            </a:r>
            <a:endParaRPr/>
          </a:p>
          <a:p>
            <a:pPr indent="0" lvl="0" marL="0" marR="0" rtl="0" algn="l">
              <a:lnSpc>
                <a:spcPct val="121384"/>
              </a:lnSpc>
              <a:spcBef>
                <a:spcPts val="31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◦</a:t>
            </a:r>
            <a:r>
              <a:rPr lang="en-US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Motivazione dell'attore della minaccia</a:t>
            </a:r>
            <a:endParaRPr/>
          </a:p>
        </p:txBody>
      </p:sp>
      <p:sp>
        <p:nvSpPr>
          <p:cNvPr id="574" name="Google Shape;574;p41"/>
          <p:cNvSpPr txBox="1"/>
          <p:nvPr/>
        </p:nvSpPr>
        <p:spPr>
          <a:xfrm>
            <a:off x="883920" y="2490977"/>
            <a:ext cx="3580282" cy="4849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13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◦</a:t>
            </a:r>
            <a:r>
              <a:rPr lang="en-US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Sofisticatezza dell'attacco o livello di abilità richiesto</a:t>
            </a:r>
            <a:endParaRPr/>
          </a:p>
          <a:p>
            <a:pPr indent="0" lvl="0" marL="0" marR="0" rtl="0" algn="l">
              <a:lnSpc>
                <a:spcPct val="121384"/>
              </a:lnSpc>
              <a:spcBef>
                <a:spcPts val="31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◦</a:t>
            </a:r>
            <a:r>
              <a:rPr lang="en-US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Conoscenza dell'organizzazione</a:t>
            </a:r>
            <a:endParaRPr/>
          </a:p>
        </p:txBody>
      </p:sp>
      <p:sp>
        <p:nvSpPr>
          <p:cNvPr id="575" name="Google Shape;575;p41"/>
          <p:cNvSpPr txBox="1"/>
          <p:nvPr/>
        </p:nvSpPr>
        <p:spPr>
          <a:xfrm>
            <a:off x="883920" y="2983052"/>
            <a:ext cx="4206425" cy="4849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13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◦</a:t>
            </a:r>
            <a:r>
              <a:rPr lang="en-US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Livello di controlli in atto per scoraggiare o impedire gli exploit</a:t>
            </a:r>
            <a:endParaRPr/>
          </a:p>
          <a:p>
            <a:pPr indent="0" lvl="0" marL="0" marR="0" rtl="0" algn="l">
              <a:lnSpc>
                <a:spcPct val="121384"/>
              </a:lnSpc>
              <a:spcBef>
                <a:spcPts val="31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◦</a:t>
            </a:r>
            <a:r>
              <a:rPr lang="en-US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Attrattività dell'obiettivo</a:t>
            </a:r>
            <a:endParaRPr/>
          </a:p>
        </p:txBody>
      </p:sp>
      <p:sp>
        <p:nvSpPr>
          <p:cNvPr id="576" name="Google Shape;576;p41"/>
          <p:cNvSpPr txBox="1"/>
          <p:nvPr/>
        </p:nvSpPr>
        <p:spPr>
          <a:xfrm>
            <a:off x="591185" y="3581108"/>
            <a:ext cx="8056189" cy="5763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47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Impatto definizione</a:t>
            </a:r>
            <a:endParaRPr/>
          </a:p>
          <a:p>
            <a:pPr indent="0" lvl="0" marL="109854" marR="0" rtl="0" algn="l">
              <a:lnSpc>
                <a:spcPct val="122058"/>
              </a:lnSpc>
              <a:spcBef>
                <a:spcPts val="13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◦</a:t>
            </a:r>
            <a:r>
              <a:rPr lang="en-US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Impatto basso: implica che </a:t>
            </a:r>
            <a:r>
              <a:rPr lang="en-US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il rischio </a:t>
            </a:r>
            <a:r>
              <a:rPr lang="en-US" sz="15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 un effetto negativo limitato sull'azienda e sulla</a:t>
            </a:r>
            <a:endParaRPr/>
          </a:p>
        </p:txBody>
      </p:sp>
      <p:sp>
        <p:nvSpPr>
          <p:cNvPr id="577" name="Google Shape;577;p41"/>
          <p:cNvSpPr txBox="1"/>
          <p:nvPr/>
        </p:nvSpPr>
        <p:spPr>
          <a:xfrm>
            <a:off x="883920" y="4119177"/>
            <a:ext cx="584094" cy="2822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CIAA</a:t>
            </a:r>
            <a:endParaRPr/>
          </a:p>
        </p:txBody>
      </p:sp>
      <p:sp>
        <p:nvSpPr>
          <p:cNvPr id="578" name="Google Shape;578;p41"/>
          <p:cNvSpPr txBox="1"/>
          <p:nvPr/>
        </p:nvSpPr>
        <p:spPr>
          <a:xfrm>
            <a:off x="701040" y="4409319"/>
            <a:ext cx="1686480" cy="3016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◦</a:t>
            </a:r>
            <a:r>
              <a:rPr lang="en-US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Impatto medio</a:t>
            </a:r>
            <a:r>
              <a:rPr b="1" lang="en-US" sz="15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/>
          </a:p>
        </p:txBody>
      </p:sp>
      <p:sp>
        <p:nvSpPr>
          <p:cNvPr id="579" name="Google Shape;579;p41"/>
          <p:cNvSpPr txBox="1"/>
          <p:nvPr/>
        </p:nvSpPr>
        <p:spPr>
          <a:xfrm>
            <a:off x="2799715" y="4428667"/>
            <a:ext cx="5866321" cy="2768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12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implica </a:t>
            </a:r>
            <a:r>
              <a:rPr lang="en-US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che il rischio </a:t>
            </a:r>
            <a:r>
              <a:rPr lang="en-US" sz="15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abbia un serio effetti negativi sull'azienda e</a:t>
            </a:r>
            <a:endParaRPr/>
          </a:p>
        </p:txBody>
      </p:sp>
      <p:sp>
        <p:nvSpPr>
          <p:cNvPr id="580" name="Google Shape;580;p41"/>
          <p:cNvSpPr txBox="1"/>
          <p:nvPr/>
        </p:nvSpPr>
        <p:spPr>
          <a:xfrm>
            <a:off x="883920" y="4619484"/>
            <a:ext cx="1010779" cy="2768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12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sulla CIAA</a:t>
            </a:r>
            <a:endParaRPr/>
          </a:p>
        </p:txBody>
      </p:sp>
      <p:sp>
        <p:nvSpPr>
          <p:cNvPr id="581" name="Google Shape;581;p41"/>
          <p:cNvSpPr txBox="1"/>
          <p:nvPr/>
        </p:nvSpPr>
        <p:spPr>
          <a:xfrm>
            <a:off x="701040" y="4905978"/>
            <a:ext cx="7963166" cy="3016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◦</a:t>
            </a:r>
            <a:r>
              <a:rPr lang="en-US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Impatto elevato: implica il rischio ha un grave effetto negativo sull'azienda e sulla CIAA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42"/>
          <p:cNvSpPr txBox="1"/>
          <p:nvPr/>
        </p:nvSpPr>
        <p:spPr>
          <a:xfrm>
            <a:off x="1071880" y="440613"/>
            <a:ext cx="2840807" cy="4368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1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>
                <a:solidFill>
                  <a:srgbClr val="00A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Analisi del </a:t>
            </a:r>
            <a:r>
              <a:rPr lang="en-US" sz="2750">
                <a:solidFill>
                  <a:srgbClr val="00A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rischio</a:t>
            </a:r>
            <a:endParaRPr/>
          </a:p>
        </p:txBody>
      </p:sp>
      <p:sp>
        <p:nvSpPr>
          <p:cNvPr id="587" name="Google Shape;587;p42"/>
          <p:cNvSpPr txBox="1"/>
          <p:nvPr/>
        </p:nvSpPr>
        <p:spPr>
          <a:xfrm>
            <a:off x="871220" y="1458568"/>
            <a:ext cx="1556676" cy="2985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5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Livello di </a:t>
            </a:r>
            <a:r>
              <a:rPr lang="en-US" sz="16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rischio</a:t>
            </a:r>
            <a:endParaRPr/>
          </a:p>
        </p:txBody>
      </p:sp>
      <p:sp>
        <p:nvSpPr>
          <p:cNvPr id="588" name="Google Shape;588;p42"/>
          <p:cNvSpPr txBox="1"/>
          <p:nvPr/>
        </p:nvSpPr>
        <p:spPr>
          <a:xfrm>
            <a:off x="1327785" y="1726838"/>
            <a:ext cx="6464567" cy="329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1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Rischio basso: implica che si raccomanda di sviluppare una</a:t>
            </a:r>
            <a:endParaRPr/>
          </a:p>
        </p:txBody>
      </p:sp>
      <p:sp>
        <p:nvSpPr>
          <p:cNvPr id="589" name="Google Shape;589;p42"/>
          <p:cNvSpPr txBox="1"/>
          <p:nvPr/>
        </p:nvSpPr>
        <p:spPr>
          <a:xfrm>
            <a:off x="1671320" y="1987784"/>
            <a:ext cx="4541918" cy="3194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0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misura correttiva e un piano di emergenza.</a:t>
            </a:r>
            <a:endParaRPr/>
          </a:p>
        </p:txBody>
      </p:sp>
      <p:sp>
        <p:nvSpPr>
          <p:cNvPr id="590" name="Google Shape;590;p42"/>
          <p:cNvSpPr txBox="1"/>
          <p:nvPr/>
        </p:nvSpPr>
        <p:spPr>
          <a:xfrm>
            <a:off x="1327785" y="2268430"/>
            <a:ext cx="7816477" cy="1873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1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Rischio critico: implica che il rischio ha un grave impatto negativo</a:t>
            </a:r>
            <a:endParaRPr/>
          </a:p>
          <a:p>
            <a:pPr indent="0" lvl="0" marL="343535" marR="0" rtl="0" algn="l">
              <a:lnSpc>
                <a:spcPct val="109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sull'organizzazione e che sono necessarie azioni correttive e un piano di</a:t>
            </a:r>
            <a:endParaRPr/>
          </a:p>
          <a:p>
            <a:pPr indent="0" lvl="0" marL="343535" marR="0" rtl="0" algn="l">
              <a:lnSpc>
                <a:spcPct val="109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emergenza da sviluppare ed eseguire entro un periodo di tempo</a:t>
            </a:r>
            <a:endParaRPr/>
          </a:p>
          <a:p>
            <a:pPr indent="0" lvl="0" marL="343535" marR="0" rtl="0" algn="l">
              <a:lnSpc>
                <a:spcPct val="109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specifico.</a:t>
            </a:r>
            <a:endParaRPr/>
          </a:p>
          <a:p>
            <a:pPr indent="0" lvl="0" marL="0" marR="0" rtl="0" algn="l">
              <a:lnSpc>
                <a:spcPct val="111700"/>
              </a:lnSpc>
              <a:spcBef>
                <a:spcPts val="9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-US" sz="17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Rischio altamente critico: implica che le misure di controllo identificate per</a:t>
            </a:r>
            <a:endParaRPr/>
          </a:p>
          <a:p>
            <a:pPr indent="0" lvl="0" marL="343535" marR="0" rtl="0" algn="l">
              <a:lnSpc>
                <a:spcPct val="1126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mitigazione del rischio devono essere attuate immediatamente e in</a:t>
            </a:r>
            <a:endParaRPr/>
          </a:p>
          <a:p>
            <a:pPr indent="0" lvl="0" marL="343535" marR="0" rtl="0" algn="l">
              <a:lnSpc>
                <a:spcPct val="1126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tempi brevi attraverso un piano.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43"/>
          <p:cNvSpPr txBox="1"/>
          <p:nvPr/>
        </p:nvSpPr>
        <p:spPr>
          <a:xfrm>
            <a:off x="1071880" y="440613"/>
            <a:ext cx="2840807" cy="4368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1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>
                <a:solidFill>
                  <a:srgbClr val="00A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Analisi del </a:t>
            </a:r>
            <a:r>
              <a:rPr lang="en-US" sz="2750">
                <a:solidFill>
                  <a:srgbClr val="00A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rischio</a:t>
            </a:r>
            <a:endParaRPr/>
          </a:p>
        </p:txBody>
      </p:sp>
      <p:sp>
        <p:nvSpPr>
          <p:cNvPr id="596" name="Google Shape;596;p43"/>
          <p:cNvSpPr txBox="1"/>
          <p:nvPr/>
        </p:nvSpPr>
        <p:spPr>
          <a:xfrm>
            <a:off x="923925" y="1250773"/>
            <a:ext cx="3598764" cy="2934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1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Stimare la probabilità di accadimento</a:t>
            </a:r>
            <a:endParaRPr/>
          </a:p>
        </p:txBody>
      </p:sp>
      <p:sp>
        <p:nvSpPr>
          <p:cNvPr id="597" name="Google Shape;597;p43"/>
          <p:cNvSpPr txBox="1"/>
          <p:nvPr/>
        </p:nvSpPr>
        <p:spPr>
          <a:xfrm>
            <a:off x="923925" y="1616088"/>
            <a:ext cx="8239684" cy="7567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1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-US" sz="16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probabilità è la valutazione complessiva, spesso un valore numerico su una scala</a:t>
            </a:r>
            <a:endParaRPr/>
          </a:p>
          <a:p>
            <a:pPr indent="0" lvl="0" marL="337185" marR="0" rtl="0" algn="l">
              <a:lnSpc>
                <a:spcPct val="1086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definita (come 0,1 - 1,0), della probabilità che una specifica vulnerabilità venga</a:t>
            </a:r>
            <a:endParaRPr/>
          </a:p>
          <a:p>
            <a:pPr indent="0" lvl="0" marL="337185" marR="0" rtl="0" algn="l">
              <a:lnSpc>
                <a:spcPct val="108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sfruttata.</a:t>
            </a:r>
            <a:endParaRPr/>
          </a:p>
        </p:txBody>
      </p:sp>
      <p:sp>
        <p:nvSpPr>
          <p:cNvPr id="598" name="Google Shape;598;p43"/>
          <p:cNvSpPr txBox="1"/>
          <p:nvPr/>
        </p:nvSpPr>
        <p:spPr>
          <a:xfrm>
            <a:off x="923925" y="2438274"/>
            <a:ext cx="5327742" cy="678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1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Stimare l'impatto sul progetto su una scala da 1 a 5, dove</a:t>
            </a:r>
            <a:endParaRPr/>
          </a:p>
          <a:p>
            <a:pPr indent="0" lvl="0" marL="457200" marR="0" rtl="0" algn="l">
              <a:lnSpc>
                <a:spcPct val="111696"/>
              </a:lnSpc>
              <a:spcBef>
                <a:spcPts val="119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1= </a:t>
            </a:r>
            <a:r>
              <a:rPr lang="en-US" sz="16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basso impatto</a:t>
            </a:r>
            <a:endParaRPr/>
          </a:p>
        </p:txBody>
      </p:sp>
      <p:sp>
        <p:nvSpPr>
          <p:cNvPr id="599" name="Google Shape;599;p43"/>
          <p:cNvSpPr txBox="1"/>
          <p:nvPr/>
        </p:nvSpPr>
        <p:spPr>
          <a:xfrm>
            <a:off x="1381125" y="3199657"/>
            <a:ext cx="2604153" cy="3218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1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US" sz="16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5= impatto catastrofico</a:t>
            </a:r>
            <a:endParaRPr/>
          </a:p>
        </p:txBody>
      </p:sp>
      <p:sp>
        <p:nvSpPr>
          <p:cNvPr id="600" name="Google Shape;600;p43"/>
          <p:cNvSpPr txBox="1"/>
          <p:nvPr/>
        </p:nvSpPr>
        <p:spPr>
          <a:xfrm>
            <a:off x="982345" y="3585826"/>
            <a:ext cx="3636546" cy="9844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1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Livello di rischio</a:t>
            </a:r>
            <a:endParaRPr/>
          </a:p>
          <a:p>
            <a:pPr indent="0" lvl="0" marL="576516" marR="0" rtl="0" algn="l">
              <a:lnSpc>
                <a:spcPct val="111666"/>
              </a:lnSpc>
              <a:spcBef>
                <a:spcPts val="854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AFEF"/>
                </a:solidFill>
                <a:latin typeface="Arial"/>
                <a:ea typeface="Arial"/>
                <a:cs typeface="Arial"/>
                <a:sym typeface="Arial"/>
              </a:rPr>
              <a:t>-In caso di valutazione quantitativa</a:t>
            </a:r>
            <a:endParaRPr/>
          </a:p>
          <a:p>
            <a:pPr indent="0" lvl="0" marL="398779" marR="0" rtl="0" algn="l">
              <a:lnSpc>
                <a:spcPct val="111696"/>
              </a:lnSpc>
              <a:spcBef>
                <a:spcPts val="893"/>
              </a:spcBef>
              <a:spcAft>
                <a:spcPts val="0"/>
              </a:spcAft>
              <a:buNone/>
            </a:pPr>
            <a:r>
              <a:rPr lang="en-US" sz="16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Ri=P(Ri) X I(Ri)</a:t>
            </a:r>
            <a:endParaRPr/>
          </a:p>
        </p:txBody>
      </p:sp>
      <p:sp>
        <p:nvSpPr>
          <p:cNvPr id="601" name="Google Shape;601;p43"/>
          <p:cNvSpPr txBox="1"/>
          <p:nvPr/>
        </p:nvSpPr>
        <p:spPr>
          <a:xfrm>
            <a:off x="1730375" y="4639983"/>
            <a:ext cx="927541" cy="6160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46989" marR="0" rtl="0" algn="l">
              <a:lnSpc>
                <a:spcPct val="1116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=.55 X .</a:t>
            </a:r>
            <a:endParaRPr/>
          </a:p>
          <a:p>
            <a:pPr indent="0" lvl="0" marL="0" marR="0" rtl="0" algn="l">
              <a:lnSpc>
                <a:spcPct val="111696"/>
              </a:lnSpc>
              <a:spcBef>
                <a:spcPts val="913"/>
              </a:spcBef>
              <a:spcAft>
                <a:spcPts val="0"/>
              </a:spcAft>
              <a:buNone/>
            </a:pPr>
            <a:r>
              <a:rPr lang="en-US" sz="16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=.44</a:t>
            </a:r>
            <a:endParaRPr/>
          </a:p>
        </p:txBody>
      </p:sp>
      <p:sp>
        <p:nvSpPr>
          <p:cNvPr id="602" name="Google Shape;602;p43"/>
          <p:cNvSpPr txBox="1"/>
          <p:nvPr/>
        </p:nvSpPr>
        <p:spPr>
          <a:xfrm>
            <a:off x="3054991" y="4639983"/>
            <a:ext cx="3926570" cy="2722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16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 [</a:t>
            </a:r>
            <a:r>
              <a:rPr lang="en-US" sz="1650">
                <a:solidFill>
                  <a:srgbClr val="00AFEF"/>
                </a:solidFill>
                <a:latin typeface="Arial"/>
                <a:ea typeface="Arial"/>
                <a:cs typeface="Arial"/>
                <a:sym typeface="Arial"/>
              </a:rPr>
              <a:t>Si supponga che P(Ri)=.55 e I(Ri)=.8</a:t>
            </a:r>
            <a:r>
              <a:rPr lang="en-US" sz="16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].</a:t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44"/>
          <p:cNvSpPr txBox="1"/>
          <p:nvPr/>
        </p:nvSpPr>
        <p:spPr>
          <a:xfrm>
            <a:off x="886460" y="234872"/>
            <a:ext cx="2840806" cy="4368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1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>
                <a:solidFill>
                  <a:srgbClr val="00A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Analisi del </a:t>
            </a:r>
            <a:r>
              <a:rPr lang="en-US" sz="2750">
                <a:solidFill>
                  <a:srgbClr val="00A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rischio</a:t>
            </a:r>
            <a:endParaRPr/>
          </a:p>
        </p:txBody>
      </p:sp>
      <p:sp>
        <p:nvSpPr>
          <p:cNvPr id="608" name="Google Shape;608;p44"/>
          <p:cNvSpPr txBox="1"/>
          <p:nvPr/>
        </p:nvSpPr>
        <p:spPr>
          <a:xfrm>
            <a:off x="641350" y="972389"/>
            <a:ext cx="4434308" cy="3715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17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50">
                <a:solidFill>
                  <a:srgbClr val="00AFEF"/>
                </a:solidFill>
                <a:latin typeface="Arial"/>
                <a:ea typeface="Arial"/>
                <a:cs typeface="Arial"/>
                <a:sym typeface="Arial"/>
              </a:rPr>
              <a:t>In caso di valutazione qualitativa</a:t>
            </a:r>
            <a:endParaRPr/>
          </a:p>
        </p:txBody>
      </p:sp>
      <p:sp>
        <p:nvSpPr>
          <p:cNvPr id="609" name="Google Shape;609;p44"/>
          <p:cNvSpPr txBox="1"/>
          <p:nvPr/>
        </p:nvSpPr>
        <p:spPr>
          <a:xfrm>
            <a:off x="743585" y="1366143"/>
            <a:ext cx="1711986" cy="9761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◦</a:t>
            </a:r>
            <a:r>
              <a:rPr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Ri=P(Ri) X I(Ri)</a:t>
            </a:r>
            <a:endParaRPr/>
          </a:p>
          <a:p>
            <a:pPr indent="0" lvl="0" marL="0" marR="0" rtl="0" algn="l">
              <a:lnSpc>
                <a:spcPct val="122055"/>
              </a:lnSpc>
              <a:spcBef>
                <a:spcPts val="399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◦</a:t>
            </a:r>
            <a:r>
              <a:rPr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Ri=Medio X Alto</a:t>
            </a:r>
            <a:endParaRPr/>
          </a:p>
          <a:p>
            <a:pPr indent="0" lvl="0" marL="0" marR="0" rtl="0" algn="l">
              <a:lnSpc>
                <a:spcPct val="122055"/>
              </a:lnSpc>
              <a:spcBef>
                <a:spcPts val="394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◦</a:t>
            </a:r>
            <a:r>
              <a:rPr lang="en-US" sz="1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Ri=?</a:t>
            </a:r>
            <a:endParaRPr/>
          </a:p>
        </p:txBody>
      </p:sp>
      <p:sp>
        <p:nvSpPr>
          <p:cNvPr id="610" name="Google Shape;610;p44"/>
          <p:cNvSpPr txBox="1"/>
          <p:nvPr/>
        </p:nvSpPr>
        <p:spPr>
          <a:xfrm>
            <a:off x="546735" y="2522633"/>
            <a:ext cx="1126377" cy="2938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6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Probabilit</a:t>
            </a:r>
            <a:r>
              <a:rPr lang="en-US" sz="165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à</a:t>
            </a:r>
            <a:endParaRPr/>
          </a:p>
        </p:txBody>
      </p:sp>
      <p:sp>
        <p:nvSpPr>
          <p:cNvPr id="611" name="Google Shape;611;p44"/>
          <p:cNvSpPr txBox="1"/>
          <p:nvPr/>
        </p:nvSpPr>
        <p:spPr>
          <a:xfrm>
            <a:off x="4192269" y="2532456"/>
            <a:ext cx="844067" cy="7148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065" marR="0" rtl="0" algn="l">
              <a:lnSpc>
                <a:spcPct val="1116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impatto</a:t>
            </a:r>
            <a:endParaRPr/>
          </a:p>
          <a:p>
            <a:pPr indent="0" lvl="0" marL="0" marR="0" rtl="0" algn="l">
              <a:lnSpc>
                <a:spcPct val="111696"/>
              </a:lnSpc>
              <a:spcBef>
                <a:spcPts val="1692"/>
              </a:spcBef>
              <a:spcAft>
                <a:spcPts val="0"/>
              </a:spcAft>
              <a:buNone/>
            </a:pPr>
            <a:r>
              <a:rPr lang="en-US" sz="16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medio</a:t>
            </a:r>
            <a:endParaRPr/>
          </a:p>
        </p:txBody>
      </p:sp>
      <p:sp>
        <p:nvSpPr>
          <p:cNvPr id="612" name="Google Shape;612;p44"/>
          <p:cNvSpPr txBox="1"/>
          <p:nvPr/>
        </p:nvSpPr>
        <p:spPr>
          <a:xfrm>
            <a:off x="3289934" y="2975102"/>
            <a:ext cx="490258" cy="7548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16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alto</a:t>
            </a:r>
            <a:endParaRPr/>
          </a:p>
          <a:p>
            <a:pPr indent="0" lvl="0" marL="70484" marR="0" rtl="0" algn="l">
              <a:lnSpc>
                <a:spcPct val="111696"/>
              </a:lnSpc>
              <a:spcBef>
                <a:spcPts val="1956"/>
              </a:spcBef>
              <a:spcAft>
                <a:spcPts val="0"/>
              </a:spcAft>
              <a:buNone/>
            </a:pPr>
            <a:r>
              <a:rPr lang="en-US" sz="1650">
                <a:solidFill>
                  <a:srgbClr val="00AFEF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endParaRPr/>
          </a:p>
        </p:txBody>
      </p:sp>
      <p:sp>
        <p:nvSpPr>
          <p:cNvPr id="613" name="Google Shape;613;p44"/>
          <p:cNvSpPr txBox="1"/>
          <p:nvPr/>
        </p:nvSpPr>
        <p:spPr>
          <a:xfrm>
            <a:off x="5584825" y="2975102"/>
            <a:ext cx="711575" cy="2722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16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basso</a:t>
            </a:r>
            <a:endParaRPr/>
          </a:p>
        </p:txBody>
      </p:sp>
      <p:sp>
        <p:nvSpPr>
          <p:cNvPr id="614" name="Google Shape;614;p44"/>
          <p:cNvSpPr txBox="1"/>
          <p:nvPr/>
        </p:nvSpPr>
        <p:spPr>
          <a:xfrm>
            <a:off x="546735" y="3457727"/>
            <a:ext cx="513484" cy="2722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16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>
                <a:solidFill>
                  <a:srgbClr val="00AFEF"/>
                </a:solidFill>
                <a:latin typeface="Arial"/>
                <a:ea typeface="Arial"/>
                <a:cs typeface="Arial"/>
                <a:sym typeface="Arial"/>
              </a:rPr>
              <a:t>Alto</a:t>
            </a:r>
            <a:endParaRPr/>
          </a:p>
        </p:txBody>
      </p:sp>
      <p:sp>
        <p:nvSpPr>
          <p:cNvPr id="615" name="Google Shape;615;p44"/>
          <p:cNvSpPr txBox="1"/>
          <p:nvPr/>
        </p:nvSpPr>
        <p:spPr>
          <a:xfrm>
            <a:off x="4383405" y="3457727"/>
            <a:ext cx="536506" cy="2722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16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>
                <a:solidFill>
                  <a:srgbClr val="00AFEF"/>
                </a:solidFill>
                <a:latin typeface="Arial"/>
                <a:ea typeface="Arial"/>
                <a:cs typeface="Arial"/>
                <a:sym typeface="Arial"/>
              </a:rPr>
              <a:t>H/M</a:t>
            </a:r>
            <a:endParaRPr/>
          </a:p>
        </p:txBody>
      </p:sp>
      <p:sp>
        <p:nvSpPr>
          <p:cNvPr id="616" name="Google Shape;616;p44"/>
          <p:cNvSpPr txBox="1"/>
          <p:nvPr/>
        </p:nvSpPr>
        <p:spPr>
          <a:xfrm>
            <a:off x="5474970" y="3457727"/>
            <a:ext cx="932584" cy="2722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16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>
                <a:solidFill>
                  <a:srgbClr val="00AFEF"/>
                </a:solidFill>
                <a:latin typeface="Arial"/>
                <a:ea typeface="Arial"/>
                <a:cs typeface="Arial"/>
                <a:sym typeface="Arial"/>
              </a:rPr>
              <a:t>Estremo</a:t>
            </a:r>
            <a:endParaRPr/>
          </a:p>
        </p:txBody>
      </p:sp>
      <p:sp>
        <p:nvSpPr>
          <p:cNvPr id="617" name="Google Shape;617;p44"/>
          <p:cNvSpPr txBox="1"/>
          <p:nvPr/>
        </p:nvSpPr>
        <p:spPr>
          <a:xfrm>
            <a:off x="546735" y="3940962"/>
            <a:ext cx="781356" cy="7300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16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Medio</a:t>
            </a:r>
            <a:endParaRPr/>
          </a:p>
          <a:p>
            <a:pPr indent="0" lvl="0" marL="0" marR="0" rtl="0" algn="l">
              <a:lnSpc>
                <a:spcPct val="111696"/>
              </a:lnSpc>
              <a:spcBef>
                <a:spcPts val="1761"/>
              </a:spcBef>
              <a:spcAft>
                <a:spcPts val="0"/>
              </a:spcAft>
              <a:buNone/>
            </a:pPr>
            <a:r>
              <a:rPr b="1" lang="en-US" sz="165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Basso</a:t>
            </a:r>
            <a:endParaRPr/>
          </a:p>
        </p:txBody>
      </p:sp>
      <p:sp>
        <p:nvSpPr>
          <p:cNvPr id="618" name="Google Shape;618;p44"/>
          <p:cNvSpPr txBox="1"/>
          <p:nvPr/>
        </p:nvSpPr>
        <p:spPr>
          <a:xfrm>
            <a:off x="2359025" y="3940962"/>
            <a:ext cx="536506" cy="2722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16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H/M</a:t>
            </a:r>
            <a:endParaRPr/>
          </a:p>
        </p:txBody>
      </p:sp>
      <p:sp>
        <p:nvSpPr>
          <p:cNvPr id="619" name="Google Shape;619;p44"/>
          <p:cNvSpPr txBox="1"/>
          <p:nvPr/>
        </p:nvSpPr>
        <p:spPr>
          <a:xfrm>
            <a:off x="3381419" y="3940962"/>
            <a:ext cx="326956" cy="2722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16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/>
          </a:p>
        </p:txBody>
      </p:sp>
      <p:sp>
        <p:nvSpPr>
          <p:cNvPr id="620" name="Google Shape;620;p44"/>
          <p:cNvSpPr txBox="1"/>
          <p:nvPr/>
        </p:nvSpPr>
        <p:spPr>
          <a:xfrm>
            <a:off x="4752619" y="3940962"/>
            <a:ext cx="501718" cy="2722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16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M/L</a:t>
            </a:r>
            <a:endParaRPr/>
          </a:p>
        </p:txBody>
      </p:sp>
      <p:sp>
        <p:nvSpPr>
          <p:cNvPr id="621" name="Google Shape;621;p44"/>
          <p:cNvSpPr txBox="1"/>
          <p:nvPr/>
        </p:nvSpPr>
        <p:spPr>
          <a:xfrm>
            <a:off x="2310765" y="4398759"/>
            <a:ext cx="990906" cy="2722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16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5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Estremo</a:t>
            </a:r>
            <a:endParaRPr/>
          </a:p>
        </p:txBody>
      </p:sp>
      <p:sp>
        <p:nvSpPr>
          <p:cNvPr id="622" name="Google Shape;622;p44"/>
          <p:cNvSpPr txBox="1"/>
          <p:nvPr/>
        </p:nvSpPr>
        <p:spPr>
          <a:xfrm>
            <a:off x="3522383" y="4398759"/>
            <a:ext cx="513177" cy="2722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16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5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M/L</a:t>
            </a:r>
            <a:endParaRPr/>
          </a:p>
        </p:txBody>
      </p:sp>
      <p:sp>
        <p:nvSpPr>
          <p:cNvPr id="623" name="Google Shape;623;p44"/>
          <p:cNvSpPr txBox="1"/>
          <p:nvPr/>
        </p:nvSpPr>
        <p:spPr>
          <a:xfrm>
            <a:off x="4880101" y="4398759"/>
            <a:ext cx="280401" cy="2722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16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5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endParaRPr/>
          </a:p>
        </p:txBody>
      </p:sp>
      <p:sp>
        <p:nvSpPr>
          <p:cNvPr id="624" name="Google Shape;624;p44"/>
          <p:cNvSpPr txBox="1"/>
          <p:nvPr/>
        </p:nvSpPr>
        <p:spPr>
          <a:xfrm>
            <a:off x="633730" y="4887225"/>
            <a:ext cx="5582696" cy="10091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4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Il livello di rischio determina la priorità dei rischi</a:t>
            </a:r>
            <a:endParaRPr/>
          </a:p>
          <a:p>
            <a:pPr indent="0" lvl="0" marL="109854" marR="0" rtl="0" algn="l">
              <a:lnSpc>
                <a:spcPct val="122055"/>
              </a:lnSpc>
              <a:spcBef>
                <a:spcPts val="293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◦</a:t>
            </a:r>
            <a:r>
              <a:rPr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non è possibile esaminare tutti i rischi identificati</a:t>
            </a:r>
            <a:endParaRPr/>
          </a:p>
          <a:p>
            <a:pPr indent="0" lvl="0" marL="109854" marR="0" rtl="0" algn="l">
              <a:lnSpc>
                <a:spcPct val="122055"/>
              </a:lnSpc>
              <a:spcBef>
                <a:spcPts val="344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◦</a:t>
            </a:r>
            <a:r>
              <a:rPr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Rischio che richiede attenzione immediata</a:t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45"/>
          <p:cNvSpPr txBox="1"/>
          <p:nvPr/>
        </p:nvSpPr>
        <p:spPr>
          <a:xfrm>
            <a:off x="1071880" y="440613"/>
            <a:ext cx="3164327" cy="4368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1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>
                <a:solidFill>
                  <a:srgbClr val="00A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Controllo </a:t>
            </a:r>
            <a:r>
              <a:rPr lang="en-US" sz="2750">
                <a:solidFill>
                  <a:srgbClr val="00A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del rischio</a:t>
            </a:r>
            <a:endParaRPr/>
          </a:p>
        </p:txBody>
      </p:sp>
      <p:sp>
        <p:nvSpPr>
          <p:cNvPr id="630" name="Google Shape;630;p45"/>
          <p:cNvSpPr txBox="1"/>
          <p:nvPr/>
        </p:nvSpPr>
        <p:spPr>
          <a:xfrm>
            <a:off x="1088390" y="1241992"/>
            <a:ext cx="6948222" cy="3297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8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50">
                <a:solidFill>
                  <a:srgbClr val="FFB9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1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 ottenere un controllo dei rischi il più precocemente possibile</a:t>
            </a:r>
            <a:endParaRPr/>
          </a:p>
        </p:txBody>
      </p:sp>
      <p:sp>
        <p:nvSpPr>
          <p:cNvPr id="631" name="Google Shape;631;p45"/>
          <p:cNvSpPr txBox="1"/>
          <p:nvPr/>
        </p:nvSpPr>
        <p:spPr>
          <a:xfrm>
            <a:off x="1088390" y="1647249"/>
            <a:ext cx="7882503" cy="3297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8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50">
                <a:solidFill>
                  <a:srgbClr val="FFB9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1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Concentrarsi inizialmente sui principali eventi e fattori di rischio prioritari.</a:t>
            </a:r>
            <a:endParaRPr/>
          </a:p>
        </p:txBody>
      </p:sp>
      <p:sp>
        <p:nvSpPr>
          <p:cNvPr id="632" name="Google Shape;632;p45"/>
          <p:cNvSpPr txBox="1"/>
          <p:nvPr/>
        </p:nvSpPr>
        <p:spPr>
          <a:xfrm>
            <a:off x="1088390" y="2042898"/>
            <a:ext cx="10318549" cy="6218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63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50">
                <a:solidFill>
                  <a:srgbClr val="FFB9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1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Una volta identificata la possibile contromisura, è necessario selezionare la misura più adatta.</a:t>
            </a:r>
            <a:endParaRPr/>
          </a:p>
          <a:p>
            <a:pPr indent="0" lvl="0" marL="91439" marR="0" rtl="0" algn="l">
              <a:lnSpc>
                <a:spcPct val="1187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più potenziali per controllare i rischi</a:t>
            </a:r>
            <a:endParaRPr/>
          </a:p>
        </p:txBody>
      </p:sp>
      <p:sp>
        <p:nvSpPr>
          <p:cNvPr id="633" name="Google Shape;633;p45"/>
          <p:cNvSpPr txBox="1"/>
          <p:nvPr/>
        </p:nvSpPr>
        <p:spPr>
          <a:xfrm>
            <a:off x="1289050" y="2631593"/>
            <a:ext cx="3482905" cy="3000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1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Costi, competenze tecniche, risorse</a:t>
            </a:r>
            <a:endParaRPr/>
          </a:p>
        </p:txBody>
      </p:sp>
      <p:sp>
        <p:nvSpPr>
          <p:cNvPr id="634" name="Google Shape;634;p45"/>
          <p:cNvSpPr txBox="1"/>
          <p:nvPr/>
        </p:nvSpPr>
        <p:spPr>
          <a:xfrm>
            <a:off x="1088390" y="3043010"/>
            <a:ext cx="8335889" cy="3365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63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50">
                <a:solidFill>
                  <a:srgbClr val="FFB9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1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Senza una reale percezione del costo dei controlli nel tempo e dell'impatto</a:t>
            </a:r>
            <a:endParaRPr/>
          </a:p>
        </p:txBody>
      </p:sp>
      <p:sp>
        <p:nvSpPr>
          <p:cNvPr id="635" name="Google Shape;635;p45"/>
          <p:cNvSpPr txBox="1"/>
          <p:nvPr/>
        </p:nvSpPr>
        <p:spPr>
          <a:xfrm>
            <a:off x="1179830" y="3256663"/>
            <a:ext cx="8019647" cy="3365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63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sull'organizzazione per sostenerli, è difficile prendere la decisione giusta.</a:t>
            </a:r>
            <a:endParaRPr/>
          </a:p>
        </p:txBody>
      </p:sp>
      <p:sp>
        <p:nvSpPr>
          <p:cNvPr id="636" name="Google Shape;636;p45"/>
          <p:cNvSpPr txBox="1"/>
          <p:nvPr/>
        </p:nvSpPr>
        <p:spPr>
          <a:xfrm>
            <a:off x="1088390" y="3682148"/>
            <a:ext cx="1627359" cy="3116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45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50">
                <a:solidFill>
                  <a:srgbClr val="FFB9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17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Soglia di rischio</a:t>
            </a:r>
            <a:endParaRPr/>
          </a:p>
        </p:txBody>
      </p:sp>
      <p:sp>
        <p:nvSpPr>
          <p:cNvPr id="637" name="Google Shape;637;p45"/>
          <p:cNvSpPr txBox="1"/>
          <p:nvPr/>
        </p:nvSpPr>
        <p:spPr>
          <a:xfrm>
            <a:off x="1471930" y="3961500"/>
            <a:ext cx="4596620" cy="2431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27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-US" sz="1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Livello specifico fino al quale il </a:t>
            </a:r>
            <a:r>
              <a:rPr lang="en-US" sz="12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rischio </a:t>
            </a:r>
            <a:r>
              <a:rPr lang="en-US" sz="1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può essere accettato</a:t>
            </a:r>
            <a:endParaRPr/>
          </a:p>
        </p:txBody>
      </p:sp>
      <p:sp>
        <p:nvSpPr>
          <p:cNvPr id="638" name="Google Shape;638;p45"/>
          <p:cNvSpPr txBox="1"/>
          <p:nvPr/>
        </p:nvSpPr>
        <p:spPr>
          <a:xfrm>
            <a:off x="1088390" y="4305581"/>
            <a:ext cx="6679557" cy="3365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63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50">
                <a:solidFill>
                  <a:srgbClr val="FFB9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1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Tutto sta nel prendere una decisione e nel bilanciare i costi.</a:t>
            </a:r>
            <a:endParaRPr/>
          </a:p>
        </p:txBody>
      </p:sp>
      <p:sp>
        <p:nvSpPr>
          <p:cNvPr id="639" name="Google Shape;639;p45"/>
          <p:cNvSpPr txBox="1"/>
          <p:nvPr/>
        </p:nvSpPr>
        <p:spPr>
          <a:xfrm>
            <a:off x="1088390" y="4712445"/>
            <a:ext cx="8999260" cy="6190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8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50">
                <a:solidFill>
                  <a:srgbClr val="FFB9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1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Il costo totale dei controlli non dovrebbe mai essere superiore a quello dell'attività.</a:t>
            </a:r>
            <a:endParaRPr/>
          </a:p>
          <a:p>
            <a:pPr indent="0" lvl="0" marL="91439" marR="0" rtl="0" algn="l">
              <a:lnSpc>
                <a:spcPct val="121243"/>
              </a:lnSpc>
              <a:spcBef>
                <a:spcPts val="85"/>
              </a:spcBef>
              <a:spcAft>
                <a:spcPts val="0"/>
              </a:spcAft>
              <a:buNone/>
            </a:pPr>
            <a:r>
              <a:rPr lang="en-US" sz="18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valore</a:t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46"/>
          <p:cNvSpPr txBox="1"/>
          <p:nvPr/>
        </p:nvSpPr>
        <p:spPr>
          <a:xfrm>
            <a:off x="1071880" y="455891"/>
            <a:ext cx="4558322" cy="4178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7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00A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Strategia di controllo del rischio</a:t>
            </a:r>
            <a:endParaRPr/>
          </a:p>
        </p:txBody>
      </p:sp>
      <p:sp>
        <p:nvSpPr>
          <p:cNvPr id="645" name="Google Shape;645;p46"/>
          <p:cNvSpPr txBox="1"/>
          <p:nvPr/>
        </p:nvSpPr>
        <p:spPr>
          <a:xfrm>
            <a:off x="1088390" y="933291"/>
            <a:ext cx="947113" cy="3194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0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50">
                <a:solidFill>
                  <a:srgbClr val="FFB9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Evitare</a:t>
            </a:r>
            <a:endParaRPr/>
          </a:p>
        </p:txBody>
      </p:sp>
      <p:sp>
        <p:nvSpPr>
          <p:cNvPr id="646" name="Google Shape;646;p46"/>
          <p:cNvSpPr txBox="1"/>
          <p:nvPr/>
        </p:nvSpPr>
        <p:spPr>
          <a:xfrm>
            <a:off x="1289050" y="1230304"/>
            <a:ext cx="8528366" cy="3171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◦</a:t>
            </a:r>
            <a:r>
              <a:rPr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Modificare alcuni aspetti del progetto in modo che le minacce non possano più avere un</a:t>
            </a:r>
            <a:endParaRPr/>
          </a:p>
        </p:txBody>
      </p:sp>
      <p:sp>
        <p:nvSpPr>
          <p:cNvPr id="647" name="Google Shape;647;p46"/>
          <p:cNvSpPr txBox="1"/>
          <p:nvPr/>
        </p:nvSpPr>
        <p:spPr>
          <a:xfrm>
            <a:off x="1471929" y="1452899"/>
            <a:ext cx="3649534" cy="2938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6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impatto o non possano più verificarsi.</a:t>
            </a:r>
            <a:endParaRPr/>
          </a:p>
        </p:txBody>
      </p:sp>
      <p:sp>
        <p:nvSpPr>
          <p:cNvPr id="648" name="Google Shape;648;p46"/>
          <p:cNvSpPr txBox="1"/>
          <p:nvPr/>
        </p:nvSpPr>
        <p:spPr>
          <a:xfrm>
            <a:off x="1289050" y="1750114"/>
            <a:ext cx="6101079" cy="3171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◦</a:t>
            </a:r>
            <a:r>
              <a:rPr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Es: organizzare un incontro via Skype invece di un incontro fisico.</a:t>
            </a:r>
            <a:endParaRPr/>
          </a:p>
        </p:txBody>
      </p:sp>
      <p:sp>
        <p:nvSpPr>
          <p:cNvPr id="649" name="Google Shape;649;p46"/>
          <p:cNvSpPr txBox="1"/>
          <p:nvPr/>
        </p:nvSpPr>
        <p:spPr>
          <a:xfrm>
            <a:off x="1179830" y="2163543"/>
            <a:ext cx="942944" cy="3258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43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Ridurre</a:t>
            </a:r>
            <a:endParaRPr/>
          </a:p>
        </p:txBody>
      </p:sp>
      <p:sp>
        <p:nvSpPr>
          <p:cNvPr id="650" name="Google Shape;650;p46"/>
          <p:cNvSpPr txBox="1"/>
          <p:nvPr/>
        </p:nvSpPr>
        <p:spPr>
          <a:xfrm>
            <a:off x="1289050" y="2461429"/>
            <a:ext cx="7387043" cy="6304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◦</a:t>
            </a:r>
            <a:r>
              <a:rPr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Ridurre la probabilità/impatto del rischio</a:t>
            </a:r>
            <a:endParaRPr/>
          </a:p>
          <a:p>
            <a:pPr indent="0" lvl="0" marL="0" marR="0" rtl="0" algn="l">
              <a:lnSpc>
                <a:spcPct val="122055"/>
              </a:lnSpc>
              <a:spcBef>
                <a:spcPts val="269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◦</a:t>
            </a:r>
            <a:r>
              <a:rPr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Es: maggiore formazione degli utenti per ridurre la scarsa usabilità del prodotto</a:t>
            </a:r>
            <a:endParaRPr/>
          </a:p>
        </p:txBody>
      </p:sp>
      <p:sp>
        <p:nvSpPr>
          <p:cNvPr id="651" name="Google Shape;651;p46"/>
          <p:cNvSpPr txBox="1"/>
          <p:nvPr/>
        </p:nvSpPr>
        <p:spPr>
          <a:xfrm>
            <a:off x="1179830" y="3191211"/>
            <a:ext cx="977012" cy="3194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0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Fallback</a:t>
            </a:r>
            <a:endParaRPr/>
          </a:p>
        </p:txBody>
      </p:sp>
      <p:sp>
        <p:nvSpPr>
          <p:cNvPr id="652" name="Google Shape;652;p46"/>
          <p:cNvSpPr txBox="1"/>
          <p:nvPr/>
        </p:nvSpPr>
        <p:spPr>
          <a:xfrm>
            <a:off x="1289050" y="3484109"/>
            <a:ext cx="6992526" cy="9430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◦</a:t>
            </a:r>
            <a:r>
              <a:rPr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 piano di ripiego in caso di rischio per ridurne l'impatto.</a:t>
            </a:r>
            <a:endParaRPr/>
          </a:p>
          <a:p>
            <a:pPr indent="0" lvl="0" marL="0" marR="0" rtl="0" algn="l">
              <a:lnSpc>
                <a:spcPct val="122055"/>
              </a:lnSpc>
              <a:spcBef>
                <a:spcPts val="269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◦</a:t>
            </a:r>
            <a:r>
              <a:rPr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Reattivo</a:t>
            </a:r>
            <a:endParaRPr/>
          </a:p>
          <a:p>
            <a:pPr indent="0" lvl="0" marL="0" marR="0" rtl="0" algn="l">
              <a:lnSpc>
                <a:spcPct val="122055"/>
              </a:lnSpc>
              <a:spcBef>
                <a:spcPts val="214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◦</a:t>
            </a:r>
            <a:r>
              <a:rPr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Es: assunzione di sviluppatori extra in caso di sforamento dei tempi previsti</a:t>
            </a:r>
            <a:endParaRPr/>
          </a:p>
        </p:txBody>
      </p:sp>
      <p:sp>
        <p:nvSpPr>
          <p:cNvPr id="653" name="Google Shape;653;p46"/>
          <p:cNvSpPr txBox="1"/>
          <p:nvPr/>
        </p:nvSpPr>
        <p:spPr>
          <a:xfrm>
            <a:off x="1179830" y="4538409"/>
            <a:ext cx="1482643" cy="3066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7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Trasferimento</a:t>
            </a:r>
            <a:endParaRPr/>
          </a:p>
        </p:txBody>
      </p:sp>
      <p:sp>
        <p:nvSpPr>
          <p:cNvPr id="654" name="Google Shape;654;p46"/>
          <p:cNvSpPr txBox="1"/>
          <p:nvPr/>
        </p:nvSpPr>
        <p:spPr>
          <a:xfrm>
            <a:off x="1289050" y="4821330"/>
            <a:ext cx="7189331" cy="6304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◦</a:t>
            </a:r>
            <a:r>
              <a:rPr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Una terza parte si assume la responsabilità dell'impatto finanziario del rischio</a:t>
            </a:r>
            <a:endParaRPr/>
          </a:p>
          <a:p>
            <a:pPr indent="0" lvl="0" marL="0" marR="0" rtl="0" algn="l">
              <a:lnSpc>
                <a:spcPct val="122055"/>
              </a:lnSpc>
              <a:spcBef>
                <a:spcPts val="269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◦</a:t>
            </a:r>
            <a:r>
              <a:rPr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Es: </a:t>
            </a:r>
            <a:r>
              <a:rPr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assicurazione</a:t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47"/>
          <p:cNvSpPr txBox="1"/>
          <p:nvPr/>
        </p:nvSpPr>
        <p:spPr>
          <a:xfrm>
            <a:off x="1071880" y="455891"/>
            <a:ext cx="4558322" cy="4178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7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00A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Strategia di controllo del rischio</a:t>
            </a:r>
            <a:endParaRPr/>
          </a:p>
        </p:txBody>
      </p:sp>
      <p:sp>
        <p:nvSpPr>
          <p:cNvPr id="660" name="Google Shape;660;p47"/>
          <p:cNvSpPr txBox="1"/>
          <p:nvPr/>
        </p:nvSpPr>
        <p:spPr>
          <a:xfrm>
            <a:off x="1179830" y="913997"/>
            <a:ext cx="2653669" cy="3171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Accettare Non fare nulla</a:t>
            </a:r>
            <a:endParaRPr/>
          </a:p>
        </p:txBody>
      </p:sp>
      <p:sp>
        <p:nvSpPr>
          <p:cNvPr id="661" name="Google Shape;661;p47"/>
          <p:cNvSpPr txBox="1"/>
          <p:nvPr/>
        </p:nvSpPr>
        <p:spPr>
          <a:xfrm>
            <a:off x="1289050" y="1192662"/>
            <a:ext cx="4456316" cy="8526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◦</a:t>
            </a:r>
            <a:r>
              <a:rPr lang="en-US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Mantenere il rischio in quanto più economico</a:t>
            </a:r>
            <a:endParaRPr/>
          </a:p>
          <a:p>
            <a:pPr indent="0" lvl="0" marL="0" marR="0" rtl="0" algn="l">
              <a:lnSpc>
                <a:spcPct val="122058"/>
              </a:lnSpc>
              <a:spcBef>
                <a:spcPts val="113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◦</a:t>
            </a:r>
            <a:r>
              <a:rPr lang="en-US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Il rischio necessita di un monitoraggio adeguato</a:t>
            </a:r>
            <a:endParaRPr/>
          </a:p>
          <a:p>
            <a:pPr indent="0" lvl="0" marL="0" marR="0" rtl="0" algn="l">
              <a:lnSpc>
                <a:spcPct val="122058"/>
              </a:lnSpc>
              <a:spcBef>
                <a:spcPts val="24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◦</a:t>
            </a:r>
            <a:r>
              <a:rPr lang="en-US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Es: un concorrente lancia un nuovo prodotto</a:t>
            </a:r>
            <a:endParaRPr/>
          </a:p>
        </p:txBody>
      </p:sp>
      <p:sp>
        <p:nvSpPr>
          <p:cNvPr id="662" name="Google Shape;662;p47"/>
          <p:cNvSpPr txBox="1"/>
          <p:nvPr/>
        </p:nvSpPr>
        <p:spPr>
          <a:xfrm>
            <a:off x="1179830" y="2154711"/>
            <a:ext cx="4337604" cy="8576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Condividere (può essere un'opportunità)</a:t>
            </a:r>
            <a:endParaRPr/>
          </a:p>
          <a:p>
            <a:pPr indent="0" lvl="0" marL="109219" marR="0" rtl="0" algn="l">
              <a:lnSpc>
                <a:spcPct val="1220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◦</a:t>
            </a:r>
            <a:r>
              <a:rPr lang="en-US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Formula dolore/guadagno</a:t>
            </a:r>
            <a:endParaRPr/>
          </a:p>
          <a:p>
            <a:pPr indent="0" lvl="0" marL="109219" marR="0" rtl="0" algn="l">
              <a:lnSpc>
                <a:spcPct val="122058"/>
              </a:lnSpc>
              <a:spcBef>
                <a:spcPts val="108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◦</a:t>
            </a:r>
            <a:r>
              <a:rPr lang="en-US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Principi di condivisione del rischio con terzi</a:t>
            </a:r>
            <a:endParaRPr/>
          </a:p>
        </p:txBody>
      </p:sp>
      <p:sp>
        <p:nvSpPr>
          <p:cNvPr id="663" name="Google Shape;663;p47"/>
          <p:cNvSpPr txBox="1"/>
          <p:nvPr/>
        </p:nvSpPr>
        <p:spPr>
          <a:xfrm>
            <a:off x="1289050" y="2983718"/>
            <a:ext cx="5968345" cy="3016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◦</a:t>
            </a:r>
            <a:r>
              <a:rPr lang="en-US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Es: cliente/fornitore si accordano per condividere il costo del prezzo</a:t>
            </a:r>
            <a:endParaRPr/>
          </a:p>
        </p:txBody>
      </p:sp>
      <p:sp>
        <p:nvSpPr>
          <p:cNvPr id="664" name="Google Shape;664;p47"/>
          <p:cNvSpPr txBox="1"/>
          <p:nvPr/>
        </p:nvSpPr>
        <p:spPr>
          <a:xfrm>
            <a:off x="1179830" y="3398357"/>
            <a:ext cx="2591621" cy="310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7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Migliorare (Opportunità)</a:t>
            </a:r>
            <a:endParaRPr/>
          </a:p>
        </p:txBody>
      </p:sp>
      <p:sp>
        <p:nvSpPr>
          <p:cNvPr id="665" name="Google Shape;665;p47"/>
          <p:cNvSpPr txBox="1"/>
          <p:nvPr/>
        </p:nvSpPr>
        <p:spPr>
          <a:xfrm>
            <a:off x="1289050" y="3672185"/>
            <a:ext cx="4343565" cy="8526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◦</a:t>
            </a:r>
            <a:r>
              <a:rPr lang="en-US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Aumentare la probabilità che l'evento si verifichi</a:t>
            </a:r>
            <a:endParaRPr/>
          </a:p>
          <a:p>
            <a:pPr indent="0" lvl="0" marL="0" marR="0" rtl="0" algn="l">
              <a:lnSpc>
                <a:spcPct val="122058"/>
              </a:lnSpc>
              <a:spcBef>
                <a:spcPts val="113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◦</a:t>
            </a:r>
            <a:r>
              <a:rPr lang="en-US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Migliorare l'impatto dell'evento</a:t>
            </a:r>
            <a:endParaRPr/>
          </a:p>
          <a:p>
            <a:pPr indent="0" lvl="0" marL="0" marR="0" rtl="0" algn="l">
              <a:lnSpc>
                <a:spcPct val="122058"/>
              </a:lnSpc>
              <a:spcBef>
                <a:spcPts val="24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◦</a:t>
            </a:r>
            <a:r>
              <a:rPr lang="en-US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Es: ritardare il rilascio del prodotto</a:t>
            </a:r>
            <a:endParaRPr/>
          </a:p>
        </p:txBody>
      </p:sp>
      <p:sp>
        <p:nvSpPr>
          <p:cNvPr id="666" name="Google Shape;666;p47"/>
          <p:cNvSpPr txBox="1"/>
          <p:nvPr/>
        </p:nvSpPr>
        <p:spPr>
          <a:xfrm>
            <a:off x="1179830" y="4639071"/>
            <a:ext cx="8204756" cy="11264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7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Rifiuto (Opportunità)</a:t>
            </a:r>
            <a:endParaRPr/>
          </a:p>
          <a:p>
            <a:pPr indent="0" lvl="0" marL="109219" marR="0" rtl="0" algn="l">
              <a:lnSpc>
                <a:spcPct val="122058"/>
              </a:lnSpc>
              <a:spcBef>
                <a:spcPts val="7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◦</a:t>
            </a:r>
            <a:r>
              <a:rPr lang="en-US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Viene presa una decisione consapevole e deliberata di non sfruttare/aumentare l'opportunità</a:t>
            </a:r>
            <a:endParaRPr/>
          </a:p>
          <a:p>
            <a:pPr indent="0" lvl="0" marL="109219" marR="0" rtl="0" algn="l">
              <a:lnSpc>
                <a:spcPct val="122058"/>
              </a:lnSpc>
              <a:spcBef>
                <a:spcPts val="108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◦</a:t>
            </a:r>
            <a:r>
              <a:rPr lang="en-US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necessita di un monitoraggio continuo</a:t>
            </a:r>
            <a:endParaRPr/>
          </a:p>
          <a:p>
            <a:pPr indent="0" lvl="0" marL="109219" marR="0" rtl="0" algn="l">
              <a:lnSpc>
                <a:spcPct val="122058"/>
              </a:lnSpc>
              <a:spcBef>
                <a:spcPts val="79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◦</a:t>
            </a:r>
            <a:r>
              <a:rPr lang="en-US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Es: Non sfruttare il rilascio anticipato</a:t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48"/>
          <p:cNvSpPr txBox="1"/>
          <p:nvPr/>
        </p:nvSpPr>
        <p:spPr>
          <a:xfrm>
            <a:off x="1071880" y="440613"/>
            <a:ext cx="5112216" cy="4368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1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>
                <a:solidFill>
                  <a:srgbClr val="00A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Vulnerabilità delle reti intelligenti</a:t>
            </a:r>
            <a:endParaRPr/>
          </a:p>
        </p:txBody>
      </p:sp>
      <p:sp>
        <p:nvSpPr>
          <p:cNvPr id="672" name="Google Shape;672;p48"/>
          <p:cNvSpPr txBox="1"/>
          <p:nvPr/>
        </p:nvSpPr>
        <p:spPr>
          <a:xfrm>
            <a:off x="1179830" y="931973"/>
            <a:ext cx="2942510" cy="3258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43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Sistemi SCADA tradizionali</a:t>
            </a:r>
            <a:endParaRPr/>
          </a:p>
        </p:txBody>
      </p:sp>
      <p:sp>
        <p:nvSpPr>
          <p:cNvPr id="673" name="Google Shape;673;p48"/>
          <p:cNvSpPr txBox="1"/>
          <p:nvPr/>
        </p:nvSpPr>
        <p:spPr>
          <a:xfrm>
            <a:off x="1179830" y="1339450"/>
            <a:ext cx="7393946" cy="6119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0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Mancanza di controlli di sicurezza informatica</a:t>
            </a:r>
            <a:endParaRPr/>
          </a:p>
          <a:p>
            <a:pPr indent="0" lvl="0" marL="109219" marR="0" rtl="0" algn="l">
              <a:lnSpc>
                <a:spcPct val="122055"/>
              </a:lnSpc>
              <a:spcBef>
                <a:spcPts val="105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◦</a:t>
            </a:r>
            <a:r>
              <a:rPr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Specificato per ambiti specifici: distribuzione di energia di massa, misurazione.</a:t>
            </a:r>
            <a:endParaRPr/>
          </a:p>
        </p:txBody>
      </p:sp>
      <p:sp>
        <p:nvSpPr>
          <p:cNvPr id="674" name="Google Shape;674;p48"/>
          <p:cNvSpPr txBox="1"/>
          <p:nvPr/>
        </p:nvSpPr>
        <p:spPr>
          <a:xfrm>
            <a:off x="1179830" y="2037972"/>
            <a:ext cx="6995210" cy="8967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 vulnerabilità potrebbero consentire a un utente malintenzionato di</a:t>
            </a:r>
            <a:endParaRPr/>
          </a:p>
          <a:p>
            <a:pPr indent="0" lvl="0" marL="109219" marR="0" rtl="0" algn="l">
              <a:lnSpc>
                <a:spcPct val="122055"/>
              </a:lnSpc>
              <a:spcBef>
                <a:spcPts val="111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◦</a:t>
            </a:r>
            <a:r>
              <a:rPr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Penetrare in una rete,</a:t>
            </a:r>
            <a:endParaRPr/>
          </a:p>
          <a:p>
            <a:pPr indent="0" lvl="0" marL="109219" marR="0" rtl="0" algn="l">
              <a:lnSpc>
                <a:spcPct val="122055"/>
              </a:lnSpc>
              <a:spcBef>
                <a:spcPts val="89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◦</a:t>
            </a:r>
            <a:r>
              <a:rPr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Accedere al software di controllo o</a:t>
            </a:r>
            <a:endParaRPr/>
          </a:p>
        </p:txBody>
      </p:sp>
      <p:sp>
        <p:nvSpPr>
          <p:cNvPr id="675" name="Google Shape;675;p48"/>
          <p:cNvSpPr txBox="1"/>
          <p:nvPr/>
        </p:nvSpPr>
        <p:spPr>
          <a:xfrm>
            <a:off x="1289050" y="2906068"/>
            <a:ext cx="7365112" cy="3171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◦</a:t>
            </a:r>
            <a:r>
              <a:rPr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Alterare le condizioni di carico per destabilizzare la rete in modo imprevedibile.</a:t>
            </a:r>
            <a:endParaRPr/>
          </a:p>
        </p:txBody>
      </p:sp>
      <p:sp>
        <p:nvSpPr>
          <p:cNvPr id="676" name="Google Shape;676;p48"/>
          <p:cNvSpPr txBox="1"/>
          <p:nvPr/>
        </p:nvSpPr>
        <p:spPr>
          <a:xfrm>
            <a:off x="1179830" y="3309153"/>
            <a:ext cx="7953728" cy="3130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Anche errori non intenzionali potrebbero causare la destabilizzazione della rete.</a:t>
            </a:r>
            <a:endParaRPr/>
          </a:p>
        </p:txBody>
      </p:sp>
      <p:sp>
        <p:nvSpPr>
          <p:cNvPr id="677" name="Google Shape;677;p48"/>
          <p:cNvSpPr txBox="1"/>
          <p:nvPr/>
        </p:nvSpPr>
        <p:spPr>
          <a:xfrm>
            <a:off x="1088390" y="3739086"/>
            <a:ext cx="2432360" cy="3130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50">
                <a:solidFill>
                  <a:srgbClr val="FFB9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17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Complessità intrinseca</a:t>
            </a:r>
            <a:endParaRPr/>
          </a:p>
        </p:txBody>
      </p:sp>
      <p:sp>
        <p:nvSpPr>
          <p:cNvPr id="678" name="Google Shape;678;p48"/>
          <p:cNvSpPr txBox="1"/>
          <p:nvPr/>
        </p:nvSpPr>
        <p:spPr>
          <a:xfrm>
            <a:off x="1289050" y="4062413"/>
            <a:ext cx="5343483" cy="6373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1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esposizione a potenziali aggressori ed errori involontari</a:t>
            </a:r>
            <a:endParaRPr/>
          </a:p>
          <a:p>
            <a:pPr indent="0" lvl="0" marL="0" marR="0" rtl="0" algn="l">
              <a:lnSpc>
                <a:spcPct val="111666"/>
              </a:lnSpc>
              <a:spcBef>
                <a:spcPts val="593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 reti interdipendenti introducono vulnerabilità comuni</a:t>
            </a:r>
            <a:endParaRPr/>
          </a:p>
        </p:txBody>
      </p:sp>
      <p:sp>
        <p:nvSpPr>
          <p:cNvPr id="679" name="Google Shape;679;p48"/>
          <p:cNvSpPr txBox="1"/>
          <p:nvPr/>
        </p:nvSpPr>
        <p:spPr>
          <a:xfrm>
            <a:off x="1179830" y="4841015"/>
            <a:ext cx="5175605" cy="3130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Aumento del numero di punti e percorsi di ingresso</a:t>
            </a:r>
            <a:endParaRPr/>
          </a:p>
        </p:txBody>
      </p:sp>
      <p:sp>
        <p:nvSpPr>
          <p:cNvPr id="680" name="Google Shape;680;p48"/>
          <p:cNvSpPr txBox="1"/>
          <p:nvPr/>
        </p:nvSpPr>
        <p:spPr>
          <a:xfrm>
            <a:off x="1179830" y="5239150"/>
            <a:ext cx="7091399" cy="3194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0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Compromissione della riservatezza dei dati o della privacy dei clienti</a:t>
            </a: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49"/>
          <p:cNvSpPr/>
          <p:nvPr/>
        </p:nvSpPr>
        <p:spPr>
          <a:xfrm>
            <a:off x="3711079" y="1828292"/>
            <a:ext cx="2520033" cy="165163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86" name="Google Shape;686;p49"/>
          <p:cNvSpPr/>
          <p:nvPr/>
        </p:nvSpPr>
        <p:spPr>
          <a:xfrm>
            <a:off x="824484" y="1828291"/>
            <a:ext cx="2582216" cy="172250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87" name="Google Shape;687;p49"/>
          <p:cNvSpPr/>
          <p:nvPr/>
        </p:nvSpPr>
        <p:spPr>
          <a:xfrm>
            <a:off x="6579107" y="0"/>
            <a:ext cx="5612892" cy="6857999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88" name="Google Shape;688;p49"/>
          <p:cNvSpPr txBox="1"/>
          <p:nvPr/>
        </p:nvSpPr>
        <p:spPr>
          <a:xfrm>
            <a:off x="821690" y="357760"/>
            <a:ext cx="8187525" cy="399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16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50">
                <a:solidFill>
                  <a:srgbClr val="00A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Vettori di attacco che raggiungono la rete ICS/SCADA</a:t>
            </a:r>
            <a:endParaRPr/>
          </a:p>
        </p:txBody>
      </p:sp>
      <p:sp>
        <p:nvSpPr>
          <p:cNvPr id="689" name="Google Shape;689;p49"/>
          <p:cNvSpPr txBox="1"/>
          <p:nvPr/>
        </p:nvSpPr>
        <p:spPr>
          <a:xfrm>
            <a:off x="1551940" y="3595996"/>
            <a:ext cx="1408259" cy="2012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16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Supporti rimovibili</a:t>
            </a:r>
            <a:endParaRPr/>
          </a:p>
        </p:txBody>
      </p:sp>
      <p:sp>
        <p:nvSpPr>
          <p:cNvPr id="690" name="Google Shape;690;p49"/>
          <p:cNvSpPr txBox="1"/>
          <p:nvPr/>
        </p:nvSpPr>
        <p:spPr>
          <a:xfrm>
            <a:off x="4733925" y="3589646"/>
            <a:ext cx="769047" cy="2012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16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Phishing</a:t>
            </a:r>
            <a:endParaRPr/>
          </a:p>
        </p:txBody>
      </p:sp>
      <p:sp>
        <p:nvSpPr>
          <p:cNvPr id="691" name="Google Shape;691;p49"/>
          <p:cNvSpPr txBox="1"/>
          <p:nvPr/>
        </p:nvSpPr>
        <p:spPr>
          <a:xfrm>
            <a:off x="6901161" y="3582800"/>
            <a:ext cx="1894799" cy="2163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Vulnerabilit</a:t>
            </a:r>
            <a:r>
              <a:rPr b="1" lang="en-US" sz="11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à </a:t>
            </a:r>
            <a:r>
              <a:rPr b="1" lang="en-US" sz="11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del software</a:t>
            </a:r>
            <a:endParaRPr/>
          </a:p>
        </p:txBody>
      </p:sp>
      <p:sp>
        <p:nvSpPr>
          <p:cNvPr id="692" name="Google Shape;692;p49"/>
          <p:cNvSpPr txBox="1"/>
          <p:nvPr/>
        </p:nvSpPr>
        <p:spPr>
          <a:xfrm>
            <a:off x="915670" y="5842726"/>
            <a:ext cx="4679959" cy="1846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13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NOME DEL MODULO DI FORMAZIONE CSP: MODELLO DI PRESENTAZIONE CREATO DA PR</a:t>
            </a:r>
            <a:endParaRPr/>
          </a:p>
        </p:txBody>
      </p:sp>
      <p:sp>
        <p:nvSpPr>
          <p:cNvPr id="693" name="Google Shape;693;p49"/>
          <p:cNvSpPr txBox="1"/>
          <p:nvPr/>
        </p:nvSpPr>
        <p:spPr>
          <a:xfrm>
            <a:off x="11180102" y="5845447"/>
            <a:ext cx="274055" cy="1811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5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49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6" name="Google Shape;86;p5"/>
          <p:cNvSpPr txBox="1"/>
          <p:nvPr/>
        </p:nvSpPr>
        <p:spPr>
          <a:xfrm>
            <a:off x="6600190" y="264641"/>
            <a:ext cx="3353049" cy="4811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7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Proposte di valore</a:t>
            </a:r>
            <a:endParaRPr/>
          </a:p>
        </p:txBody>
      </p:sp>
      <p:sp>
        <p:nvSpPr>
          <p:cNvPr id="87" name="Google Shape;87;p5"/>
          <p:cNvSpPr txBox="1"/>
          <p:nvPr/>
        </p:nvSpPr>
        <p:spPr>
          <a:xfrm>
            <a:off x="6590030" y="1054338"/>
            <a:ext cx="3283736" cy="3714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4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50">
                <a:solidFill>
                  <a:srgbClr val="FFB900"/>
                </a:solidFill>
                <a:latin typeface="Calibri"/>
                <a:ea typeface="Calibri"/>
                <a:cs typeface="Calibri"/>
                <a:sym typeface="Calibri"/>
              </a:rPr>
              <a:t>Vantaggi per i partecipanti</a:t>
            </a:r>
            <a:endParaRPr/>
          </a:p>
        </p:txBody>
      </p:sp>
      <p:sp>
        <p:nvSpPr>
          <p:cNvPr id="88" name="Google Shape;88;p5"/>
          <p:cNvSpPr txBox="1"/>
          <p:nvPr/>
        </p:nvSpPr>
        <p:spPr>
          <a:xfrm>
            <a:off x="6590030" y="1832073"/>
            <a:ext cx="243854" cy="14325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3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B900"/>
                </a:solidFill>
                <a:latin typeface="Courier New"/>
                <a:ea typeface="Courier New"/>
                <a:cs typeface="Courier New"/>
                <a:sym typeface="Courier New"/>
              </a:rPr>
              <a:t>o</a:t>
            </a:r>
            <a:endParaRPr/>
          </a:p>
          <a:p>
            <a:pPr indent="0" lvl="0" marL="0" marR="0" rtl="0" algn="l">
              <a:lnSpc>
                <a:spcPct val="113250"/>
              </a:lnSpc>
              <a:spcBef>
                <a:spcPts val="1043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B900"/>
                </a:solidFill>
                <a:latin typeface="Courier New"/>
                <a:ea typeface="Courier New"/>
                <a:cs typeface="Courier New"/>
                <a:sym typeface="Courier New"/>
              </a:rPr>
              <a:t>o</a:t>
            </a:r>
            <a:endParaRPr/>
          </a:p>
          <a:p>
            <a:pPr indent="0" lvl="0" marL="0" marR="0" rtl="0" algn="l">
              <a:lnSpc>
                <a:spcPct val="113250"/>
              </a:lnSpc>
              <a:spcBef>
                <a:spcPts val="1048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B900"/>
                </a:solidFill>
                <a:latin typeface="Courier New"/>
                <a:ea typeface="Courier New"/>
                <a:cs typeface="Courier New"/>
                <a:sym typeface="Courier New"/>
              </a:rPr>
              <a:t>o</a:t>
            </a:r>
            <a:endParaRPr/>
          </a:p>
          <a:p>
            <a:pPr indent="0" lvl="0" marL="0" marR="0" rtl="0" algn="l">
              <a:lnSpc>
                <a:spcPct val="113250"/>
              </a:lnSpc>
              <a:spcBef>
                <a:spcPts val="1043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B900"/>
                </a:solidFill>
                <a:latin typeface="Courier New"/>
                <a:ea typeface="Courier New"/>
                <a:cs typeface="Courier New"/>
                <a:sym typeface="Courier New"/>
              </a:rPr>
              <a:t>o</a:t>
            </a:r>
            <a:endParaRPr/>
          </a:p>
          <a:p>
            <a:pPr indent="0" lvl="0" marL="0" marR="0" rtl="0" algn="l">
              <a:lnSpc>
                <a:spcPct val="113250"/>
              </a:lnSpc>
              <a:spcBef>
                <a:spcPts val="1048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B900"/>
                </a:solidFill>
                <a:latin typeface="Courier New"/>
                <a:ea typeface="Courier New"/>
                <a:cs typeface="Courier New"/>
                <a:sym typeface="Courier New"/>
              </a:rPr>
              <a:t>o</a:t>
            </a:r>
            <a:endParaRPr/>
          </a:p>
        </p:txBody>
      </p:sp>
      <p:sp>
        <p:nvSpPr>
          <p:cNvPr id="89" name="Google Shape;89;p5"/>
          <p:cNvSpPr txBox="1"/>
          <p:nvPr/>
        </p:nvSpPr>
        <p:spPr>
          <a:xfrm>
            <a:off x="6863715" y="1828957"/>
            <a:ext cx="2703645" cy="2047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49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Livello del modulo di formazione: Avanzato</a:t>
            </a:r>
            <a:endParaRPr/>
          </a:p>
        </p:txBody>
      </p:sp>
      <p:sp>
        <p:nvSpPr>
          <p:cNvPr id="90" name="Google Shape;90;p5"/>
          <p:cNvSpPr txBox="1"/>
          <p:nvPr/>
        </p:nvSpPr>
        <p:spPr>
          <a:xfrm>
            <a:off x="6863715" y="2134088"/>
            <a:ext cx="3261780" cy="5113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49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Formazione professionale sulla sicurezza informatica</a:t>
            </a:r>
            <a:endParaRPr/>
          </a:p>
          <a:p>
            <a:pPr indent="0" lvl="0" marL="0" marR="0" rtl="0" algn="l">
              <a:lnSpc>
                <a:spcPct val="122000"/>
              </a:lnSpc>
              <a:spcBef>
                <a:spcPts val="1071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Sviluppo di competenze pratiche e pratiche</a:t>
            </a:r>
            <a:endParaRPr/>
          </a:p>
        </p:txBody>
      </p:sp>
      <p:sp>
        <p:nvSpPr>
          <p:cNvPr id="91" name="Google Shape;91;p5"/>
          <p:cNvSpPr txBox="1"/>
          <p:nvPr/>
        </p:nvSpPr>
        <p:spPr>
          <a:xfrm>
            <a:off x="6863715" y="2748006"/>
            <a:ext cx="3876370" cy="200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Radicati con il Quadro europeo delle competenze di cybersecurity</a:t>
            </a:r>
            <a:endParaRPr/>
          </a:p>
        </p:txBody>
      </p:sp>
      <p:sp>
        <p:nvSpPr>
          <p:cNvPr id="92" name="Google Shape;92;p5"/>
          <p:cNvSpPr txBox="1"/>
          <p:nvPr/>
        </p:nvSpPr>
        <p:spPr>
          <a:xfrm>
            <a:off x="6863715" y="3050748"/>
            <a:ext cx="4673395" cy="3597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49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Approfondimenti all'avanguardia da parte di esperti del settore e del mondo</a:t>
            </a:r>
            <a:endParaRPr/>
          </a:p>
          <a:p>
            <a:pPr indent="0" lvl="0" marL="0" marR="0" rtl="0" algn="l">
              <a:lnSpc>
                <a:spcPct val="1161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accademico</a:t>
            </a:r>
            <a:endParaRPr/>
          </a:p>
        </p:txBody>
      </p:sp>
      <p:sp>
        <p:nvSpPr>
          <p:cNvPr id="93" name="Google Shape;93;p5"/>
          <p:cNvSpPr txBox="1"/>
          <p:nvPr/>
        </p:nvSpPr>
        <p:spPr>
          <a:xfrm>
            <a:off x="6590030" y="3514023"/>
            <a:ext cx="243854" cy="8216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3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B900"/>
                </a:solidFill>
                <a:latin typeface="Courier New"/>
                <a:ea typeface="Courier New"/>
                <a:cs typeface="Courier New"/>
                <a:sym typeface="Courier New"/>
              </a:rPr>
              <a:t>o</a:t>
            </a:r>
            <a:endParaRPr/>
          </a:p>
          <a:p>
            <a:pPr indent="0" lvl="0" marL="0" marR="0" rtl="0" algn="l">
              <a:lnSpc>
                <a:spcPct val="113250"/>
              </a:lnSpc>
              <a:spcBef>
                <a:spcPts val="1048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B900"/>
                </a:solidFill>
                <a:latin typeface="Courier New"/>
                <a:ea typeface="Courier New"/>
                <a:cs typeface="Courier New"/>
                <a:sym typeface="Courier New"/>
              </a:rPr>
              <a:t>o</a:t>
            </a:r>
            <a:endParaRPr/>
          </a:p>
          <a:p>
            <a:pPr indent="0" lvl="0" marL="0" marR="0" rtl="0" algn="l">
              <a:lnSpc>
                <a:spcPct val="113250"/>
              </a:lnSpc>
              <a:spcBef>
                <a:spcPts val="1043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B900"/>
                </a:solidFill>
                <a:latin typeface="Courier New"/>
                <a:ea typeface="Courier New"/>
                <a:cs typeface="Courier New"/>
                <a:sym typeface="Courier New"/>
              </a:rPr>
              <a:t>o</a:t>
            </a:r>
            <a:endParaRPr/>
          </a:p>
        </p:txBody>
      </p:sp>
      <p:sp>
        <p:nvSpPr>
          <p:cNvPr id="94" name="Google Shape;94;p5"/>
          <p:cNvSpPr txBox="1"/>
          <p:nvPr/>
        </p:nvSpPr>
        <p:spPr>
          <a:xfrm>
            <a:off x="6863715" y="3507884"/>
            <a:ext cx="3126817" cy="5135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Informazioni specializzate sul settore energetico</a:t>
            </a:r>
            <a:endParaRPr/>
          </a:p>
          <a:p>
            <a:pPr indent="0" lvl="0" marL="0" marR="0" rtl="0" algn="l">
              <a:lnSpc>
                <a:spcPct val="124952"/>
              </a:lnSpc>
              <a:spcBef>
                <a:spcPts val="1088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Certificato di completamento</a:t>
            </a:r>
            <a:endParaRPr/>
          </a:p>
        </p:txBody>
      </p:sp>
      <p:sp>
        <p:nvSpPr>
          <p:cNvPr id="95" name="Google Shape;95;p5"/>
          <p:cNvSpPr txBox="1"/>
          <p:nvPr/>
        </p:nvSpPr>
        <p:spPr>
          <a:xfrm>
            <a:off x="6863715" y="4121802"/>
            <a:ext cx="4491305" cy="2047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49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Contribuisce allo sviluppo delle competenze e all'avanzamento di carriera</a:t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50"/>
          <p:cNvSpPr/>
          <p:nvPr/>
        </p:nvSpPr>
        <p:spPr>
          <a:xfrm>
            <a:off x="576072" y="1705064"/>
            <a:ext cx="4578096" cy="458419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99" name="Google Shape;699;p50"/>
          <p:cNvSpPr/>
          <p:nvPr/>
        </p:nvSpPr>
        <p:spPr>
          <a:xfrm>
            <a:off x="6577583" y="5791175"/>
            <a:ext cx="3130550" cy="44653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00" name="Google Shape;700;p50"/>
          <p:cNvSpPr/>
          <p:nvPr/>
        </p:nvSpPr>
        <p:spPr>
          <a:xfrm>
            <a:off x="8005571" y="5530570"/>
            <a:ext cx="274573" cy="22402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01" name="Google Shape;701;p50"/>
          <p:cNvSpPr/>
          <p:nvPr/>
        </p:nvSpPr>
        <p:spPr>
          <a:xfrm>
            <a:off x="6569963" y="5044414"/>
            <a:ext cx="3145789" cy="449579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02" name="Google Shape;702;p50"/>
          <p:cNvSpPr/>
          <p:nvPr/>
        </p:nvSpPr>
        <p:spPr>
          <a:xfrm>
            <a:off x="8005571" y="4783809"/>
            <a:ext cx="274573" cy="224028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03" name="Google Shape;703;p50"/>
          <p:cNvSpPr/>
          <p:nvPr/>
        </p:nvSpPr>
        <p:spPr>
          <a:xfrm>
            <a:off x="6562344" y="4192498"/>
            <a:ext cx="3162554" cy="554734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04" name="Google Shape;704;p50"/>
          <p:cNvSpPr/>
          <p:nvPr/>
        </p:nvSpPr>
        <p:spPr>
          <a:xfrm>
            <a:off x="8005571" y="3931893"/>
            <a:ext cx="274573" cy="22402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05" name="Google Shape;705;p50"/>
          <p:cNvSpPr/>
          <p:nvPr/>
        </p:nvSpPr>
        <p:spPr>
          <a:xfrm>
            <a:off x="6548627" y="3442690"/>
            <a:ext cx="3189986" cy="452627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06" name="Google Shape;706;p50"/>
          <p:cNvSpPr/>
          <p:nvPr/>
        </p:nvSpPr>
        <p:spPr>
          <a:xfrm>
            <a:off x="8005571" y="3182086"/>
            <a:ext cx="274573" cy="222503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07" name="Google Shape;707;p50"/>
          <p:cNvSpPr/>
          <p:nvPr/>
        </p:nvSpPr>
        <p:spPr>
          <a:xfrm>
            <a:off x="6548627" y="2689834"/>
            <a:ext cx="3189986" cy="454152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08" name="Google Shape;708;p50"/>
          <p:cNvSpPr/>
          <p:nvPr/>
        </p:nvSpPr>
        <p:spPr>
          <a:xfrm>
            <a:off x="8005571" y="2429230"/>
            <a:ext cx="274573" cy="222503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09" name="Google Shape;709;p50"/>
          <p:cNvSpPr/>
          <p:nvPr/>
        </p:nvSpPr>
        <p:spPr>
          <a:xfrm>
            <a:off x="6545580" y="1935454"/>
            <a:ext cx="3194558" cy="455674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10" name="Google Shape;710;p50"/>
          <p:cNvSpPr txBox="1"/>
          <p:nvPr/>
        </p:nvSpPr>
        <p:spPr>
          <a:xfrm>
            <a:off x="2370785" y="147977"/>
            <a:ext cx="7913979" cy="3851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15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50">
                <a:solidFill>
                  <a:srgbClr val="00A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Attacco informatico alla rete elettrica ucraina Dicembre 2015</a:t>
            </a:r>
            <a:endParaRPr/>
          </a:p>
        </p:txBody>
      </p:sp>
      <p:sp>
        <p:nvSpPr>
          <p:cNvPr id="711" name="Google Shape;711;p50"/>
          <p:cNvSpPr txBox="1"/>
          <p:nvPr/>
        </p:nvSpPr>
        <p:spPr>
          <a:xfrm>
            <a:off x="1158240" y="730574"/>
            <a:ext cx="10105627" cy="8204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0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BlackEnergy malware un attacco informatico al sistema di controllo di supervisione e acquisizione</a:t>
            </a:r>
            <a:endParaRPr/>
          </a:p>
          <a:p>
            <a:pPr indent="0" lvl="0" marL="0" marR="0" rtl="0" algn="l">
              <a:lnSpc>
                <a:spcPct val="109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dati (SCADA) della rete elettrica della città di Ivano-Frankvisk in Ucraina è stato in grado di</a:t>
            </a:r>
            <a:endParaRPr/>
          </a:p>
          <a:p>
            <a:pPr indent="0" lvl="0" marL="0" marR="0" rtl="0" algn="l">
              <a:lnSpc>
                <a:spcPct val="109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interrompere l'elettricità per più di 6 ore e ha colpito più di 100.000 persone.</a:t>
            </a:r>
            <a:endParaRPr/>
          </a:p>
        </p:txBody>
      </p:sp>
      <p:sp>
        <p:nvSpPr>
          <p:cNvPr id="712" name="Google Shape;712;p50"/>
          <p:cNvSpPr txBox="1"/>
          <p:nvPr/>
        </p:nvSpPr>
        <p:spPr>
          <a:xfrm>
            <a:off x="7602219" y="1554664"/>
            <a:ext cx="2027755" cy="2938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6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Sequenza di attacco</a:t>
            </a:r>
            <a:endParaRPr/>
          </a:p>
        </p:txBody>
      </p:sp>
      <p:sp>
        <p:nvSpPr>
          <p:cNvPr id="713" name="Google Shape;713;p50"/>
          <p:cNvSpPr txBox="1"/>
          <p:nvPr/>
        </p:nvSpPr>
        <p:spPr>
          <a:xfrm>
            <a:off x="6894321" y="1960901"/>
            <a:ext cx="2463501" cy="3595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51433" marR="0" rtl="0" algn="l">
              <a:lnSpc>
                <a:spcPct val="11973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Gli aggressori sono entrati nella rete</a:t>
            </a:r>
            <a:endParaRPr/>
          </a:p>
          <a:p>
            <a:pPr indent="0" lvl="0" marL="0" marR="0" rtl="0" algn="l">
              <a:lnSpc>
                <a:spcPct val="10026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SCADA attraverso una VPN dirottata.</a:t>
            </a:r>
            <a:endParaRPr/>
          </a:p>
        </p:txBody>
      </p:sp>
      <p:sp>
        <p:nvSpPr>
          <p:cNvPr id="714" name="Google Shape;714;p50"/>
          <p:cNvSpPr txBox="1"/>
          <p:nvPr/>
        </p:nvSpPr>
        <p:spPr>
          <a:xfrm>
            <a:off x="6834505" y="2834191"/>
            <a:ext cx="2487287" cy="9649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73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Comandi emessi per disabilitare l'UPS</a:t>
            </a:r>
            <a:endParaRPr/>
          </a:p>
          <a:p>
            <a:pPr indent="0" lvl="0" marL="356616" marR="0" rtl="0" algn="l">
              <a:lnSpc>
                <a:spcPct val="119739"/>
              </a:lnSpc>
              <a:spcBef>
                <a:spcPts val="4542"/>
              </a:spcBef>
              <a:spcAft>
                <a:spcPts val="0"/>
              </a:spcAft>
              <a:buNone/>
            </a:pPr>
            <a:r>
              <a:rPr lang="en-US" sz="11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DoS telefonico avviato</a:t>
            </a:r>
            <a:endParaRPr/>
          </a:p>
        </p:txBody>
      </p:sp>
      <p:sp>
        <p:nvSpPr>
          <p:cNvPr id="715" name="Google Shape;715;p50"/>
          <p:cNvSpPr txBox="1"/>
          <p:nvPr/>
        </p:nvSpPr>
        <p:spPr>
          <a:xfrm>
            <a:off x="6800520" y="4177813"/>
            <a:ext cx="2833678" cy="5061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73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Sovrascrittura del firmware sui convertitori</a:t>
            </a:r>
            <a:endParaRPr/>
          </a:p>
          <a:p>
            <a:pPr indent="0" lvl="0" marL="123456" marR="0" rtl="0" algn="l">
              <a:lnSpc>
                <a:spcPct val="10026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seriali-Ethernet delle sottostazioni, con</a:t>
            </a:r>
            <a:endParaRPr/>
          </a:p>
          <a:p>
            <a:pPr indent="0" lvl="0" marL="29438" marR="0" rtl="0" algn="l">
              <a:lnSpc>
                <a:spcPct val="10026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conseguente impossibilità di M&amp;C remoto</a:t>
            </a:r>
            <a:endParaRPr/>
          </a:p>
        </p:txBody>
      </p:sp>
      <p:sp>
        <p:nvSpPr>
          <p:cNvPr id="716" name="Google Shape;716;p50"/>
          <p:cNvSpPr txBox="1"/>
          <p:nvPr/>
        </p:nvSpPr>
        <p:spPr>
          <a:xfrm>
            <a:off x="6869303" y="5067194"/>
            <a:ext cx="2393819" cy="5061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73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Inizio dell'apertura degli interruttori</a:t>
            </a:r>
            <a:endParaRPr/>
          </a:p>
          <a:p>
            <a:pPr indent="0" lvl="0" marL="29209" marR="0" rtl="0" algn="l">
              <a:lnSpc>
                <a:spcPct val="10026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sull'impianto e rimozione delle</a:t>
            </a:r>
            <a:endParaRPr/>
          </a:p>
          <a:p>
            <a:pPr indent="0" lvl="0" marL="29209" marR="0" rtl="0" algn="l">
              <a:lnSpc>
                <a:spcPct val="10026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sottostazioni.</a:t>
            </a:r>
            <a:endParaRPr/>
          </a:p>
        </p:txBody>
      </p:sp>
      <p:sp>
        <p:nvSpPr>
          <p:cNvPr id="717" name="Google Shape;717;p50"/>
          <p:cNvSpPr txBox="1"/>
          <p:nvPr/>
        </p:nvSpPr>
        <p:spPr>
          <a:xfrm>
            <a:off x="6775704" y="5722819"/>
            <a:ext cx="2880603" cy="5061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73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Utilizzato il malware KillDisk per cancellare i</a:t>
            </a:r>
            <a:endParaRPr/>
          </a:p>
          <a:p>
            <a:pPr indent="0" lvl="0" marL="37376" marR="0" rtl="0" algn="l">
              <a:lnSpc>
                <a:spcPct val="10026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file dalle postazioni degli operatori intorno</a:t>
            </a:r>
            <a:endParaRPr/>
          </a:p>
          <a:p>
            <a:pPr indent="0" lvl="0" marL="1049325" marR="0" rtl="0" algn="l">
              <a:lnSpc>
                <a:spcPct val="10026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alle 17:00.</a:t>
            </a:r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72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51"/>
          <p:cNvSpPr txBox="1"/>
          <p:nvPr/>
        </p:nvSpPr>
        <p:spPr>
          <a:xfrm>
            <a:off x="1071880" y="440613"/>
            <a:ext cx="5171812" cy="4368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1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>
                <a:solidFill>
                  <a:srgbClr val="00A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Minacce e rischi nelle Smart Grid</a:t>
            </a:r>
            <a:endParaRPr/>
          </a:p>
        </p:txBody>
      </p:sp>
      <p:sp>
        <p:nvSpPr>
          <p:cNvPr id="723" name="Google Shape;723;p51"/>
          <p:cNvSpPr txBox="1"/>
          <p:nvPr/>
        </p:nvSpPr>
        <p:spPr>
          <a:xfrm>
            <a:off x="1289050" y="965511"/>
            <a:ext cx="7901680" cy="329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1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L'accesso non autorizzato può interrompere le reti di fornitura energetica,</a:t>
            </a:r>
            <a:endParaRPr/>
          </a:p>
        </p:txBody>
      </p:sp>
      <p:sp>
        <p:nvSpPr>
          <p:cNvPr id="724" name="Google Shape;724;p51"/>
          <p:cNvSpPr txBox="1"/>
          <p:nvPr/>
        </p:nvSpPr>
        <p:spPr>
          <a:xfrm>
            <a:off x="1471929" y="1226458"/>
            <a:ext cx="3864309" cy="3194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0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interruzioni di corrente e altri danni.</a:t>
            </a:r>
            <a:endParaRPr/>
          </a:p>
        </p:txBody>
      </p:sp>
      <p:sp>
        <p:nvSpPr>
          <p:cNvPr id="725" name="Google Shape;725;p51"/>
          <p:cNvSpPr txBox="1"/>
          <p:nvPr/>
        </p:nvSpPr>
        <p:spPr>
          <a:xfrm>
            <a:off x="1289050" y="1583303"/>
            <a:ext cx="8928350" cy="329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1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-US" sz="17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DoS, attacchi ransomware, minacce interne e attacchi ai 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sistemi di controllo </a:t>
            </a:r>
            <a:r>
              <a:rPr lang="en-US" sz="17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industriale</a:t>
            </a:r>
            <a:endParaRPr/>
          </a:p>
        </p:txBody>
      </p:sp>
      <p:sp>
        <p:nvSpPr>
          <p:cNvPr id="726" name="Google Shape;726;p51"/>
          <p:cNvSpPr txBox="1"/>
          <p:nvPr/>
        </p:nvSpPr>
        <p:spPr>
          <a:xfrm>
            <a:off x="1471929" y="1844249"/>
            <a:ext cx="7547178" cy="3194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0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(ICS) e ai sistemi di controllo di supervisione e acquisizione dati (SCADA).</a:t>
            </a:r>
            <a:endParaRPr/>
          </a:p>
        </p:txBody>
      </p:sp>
      <p:sp>
        <p:nvSpPr>
          <p:cNvPr id="727" name="Google Shape;727;p51"/>
          <p:cNvSpPr txBox="1"/>
          <p:nvPr/>
        </p:nvSpPr>
        <p:spPr>
          <a:xfrm>
            <a:off x="1289050" y="2201437"/>
            <a:ext cx="903304" cy="325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1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-US" sz="1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rischi</a:t>
            </a:r>
            <a:endParaRPr/>
          </a:p>
        </p:txBody>
      </p:sp>
      <p:sp>
        <p:nvSpPr>
          <p:cNvPr id="728" name="Google Shape;728;p51"/>
          <p:cNvSpPr txBox="1"/>
          <p:nvPr/>
        </p:nvSpPr>
        <p:spPr>
          <a:xfrm>
            <a:off x="1471930" y="2564422"/>
            <a:ext cx="3516517" cy="2706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11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Interruzione dell'erogazione del servizio</a:t>
            </a:r>
            <a:endParaRPr/>
          </a:p>
        </p:txBody>
      </p:sp>
      <p:sp>
        <p:nvSpPr>
          <p:cNvPr id="729" name="Google Shape;729;p51"/>
          <p:cNvSpPr txBox="1"/>
          <p:nvPr/>
        </p:nvSpPr>
        <p:spPr>
          <a:xfrm>
            <a:off x="1471930" y="2872804"/>
            <a:ext cx="1049461" cy="271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3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-US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Blackout</a:t>
            </a:r>
            <a:endParaRPr/>
          </a:p>
        </p:txBody>
      </p:sp>
      <p:sp>
        <p:nvSpPr>
          <p:cNvPr id="730" name="Google Shape;730;p51"/>
          <p:cNvSpPr txBox="1"/>
          <p:nvPr/>
        </p:nvSpPr>
        <p:spPr>
          <a:xfrm>
            <a:off x="1471930" y="3181200"/>
            <a:ext cx="600266" cy="273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8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-US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erc</a:t>
            </a: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52"/>
          <p:cNvSpPr/>
          <p:nvPr/>
        </p:nvSpPr>
        <p:spPr>
          <a:xfrm>
            <a:off x="1097280" y="0"/>
            <a:ext cx="11094720" cy="685799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36" name="Google Shape;736;p52"/>
          <p:cNvSpPr txBox="1"/>
          <p:nvPr/>
        </p:nvSpPr>
        <p:spPr>
          <a:xfrm>
            <a:off x="3712209" y="311138"/>
            <a:ext cx="1459551" cy="399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16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50">
                <a:solidFill>
                  <a:srgbClr val="00A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Controlli</a:t>
            </a:r>
            <a:endParaRPr/>
          </a:p>
        </p:txBody>
      </p:sp>
      <p:sp>
        <p:nvSpPr>
          <p:cNvPr id="737" name="Google Shape;737;p52"/>
          <p:cNvSpPr txBox="1"/>
          <p:nvPr/>
        </p:nvSpPr>
        <p:spPr>
          <a:xfrm>
            <a:off x="8901343" y="2529012"/>
            <a:ext cx="299448" cy="3714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4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/>
          </a:p>
        </p:txBody>
      </p:sp>
      <p:sp>
        <p:nvSpPr>
          <p:cNvPr id="738" name="Google Shape;738;p52"/>
          <p:cNvSpPr txBox="1"/>
          <p:nvPr/>
        </p:nvSpPr>
        <p:spPr>
          <a:xfrm>
            <a:off x="915670" y="6146459"/>
            <a:ext cx="4679959" cy="1846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13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NOME DEL MODULO DI FORMAZIONE CSP: MODELLO DI PRESENTAZIONE CREATO DA PR</a:t>
            </a:r>
            <a:endParaRPr/>
          </a:p>
        </p:txBody>
      </p:sp>
      <p:sp>
        <p:nvSpPr>
          <p:cNvPr id="739" name="Google Shape;739;p52"/>
          <p:cNvSpPr txBox="1"/>
          <p:nvPr/>
        </p:nvSpPr>
        <p:spPr>
          <a:xfrm>
            <a:off x="11180102" y="6149180"/>
            <a:ext cx="274055" cy="1811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5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52</a:t>
            </a: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743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53"/>
          <p:cNvSpPr/>
          <p:nvPr/>
        </p:nvSpPr>
        <p:spPr>
          <a:xfrm>
            <a:off x="6894537" y="0"/>
            <a:ext cx="5297462" cy="685799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45" name="Google Shape;745;p53"/>
          <p:cNvSpPr txBox="1"/>
          <p:nvPr/>
        </p:nvSpPr>
        <p:spPr>
          <a:xfrm>
            <a:off x="3712209" y="311138"/>
            <a:ext cx="1459551" cy="399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16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50">
                <a:solidFill>
                  <a:srgbClr val="00A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Controlli</a:t>
            </a:r>
            <a:endParaRPr/>
          </a:p>
        </p:txBody>
      </p:sp>
      <p:sp>
        <p:nvSpPr>
          <p:cNvPr id="746" name="Google Shape;746;p53"/>
          <p:cNvSpPr txBox="1"/>
          <p:nvPr/>
        </p:nvSpPr>
        <p:spPr>
          <a:xfrm>
            <a:off x="690880" y="1788255"/>
            <a:ext cx="2197844" cy="7435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0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B9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Controlli di accesso</a:t>
            </a:r>
            <a:endParaRPr/>
          </a:p>
          <a:p>
            <a:pPr indent="0" lvl="0" marL="0" marR="0" rtl="0" algn="l">
              <a:lnSpc>
                <a:spcPct val="120277"/>
              </a:lnSpc>
              <a:spcBef>
                <a:spcPts val="1174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B9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17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Crittografia</a:t>
            </a:r>
            <a:endParaRPr/>
          </a:p>
        </p:txBody>
      </p:sp>
      <p:sp>
        <p:nvSpPr>
          <p:cNvPr id="747" name="Google Shape;747;p53"/>
          <p:cNvSpPr txBox="1"/>
          <p:nvPr/>
        </p:nvSpPr>
        <p:spPr>
          <a:xfrm>
            <a:off x="690880" y="2637326"/>
            <a:ext cx="1763097" cy="3194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0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B9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Autenticazione</a:t>
            </a:r>
            <a:endParaRPr/>
          </a:p>
        </p:txBody>
      </p:sp>
      <p:sp>
        <p:nvSpPr>
          <p:cNvPr id="748" name="Google Shape;748;p53"/>
          <p:cNvSpPr txBox="1"/>
          <p:nvPr/>
        </p:nvSpPr>
        <p:spPr>
          <a:xfrm>
            <a:off x="690880" y="3062814"/>
            <a:ext cx="4598959" cy="7429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0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B9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Patch e aggiornamenti di sicurezza regolari</a:t>
            </a:r>
            <a:endParaRPr/>
          </a:p>
          <a:p>
            <a:pPr indent="0" lvl="0" marL="0" marR="0" rtl="0" algn="l">
              <a:lnSpc>
                <a:spcPct val="120277"/>
              </a:lnSpc>
              <a:spcBef>
                <a:spcPts val="1119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B9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17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Sicurezza fisica</a:t>
            </a:r>
            <a:endParaRPr/>
          </a:p>
        </p:txBody>
      </p:sp>
      <p:sp>
        <p:nvSpPr>
          <p:cNvPr id="749" name="Google Shape;749;p53"/>
          <p:cNvSpPr txBox="1"/>
          <p:nvPr/>
        </p:nvSpPr>
        <p:spPr>
          <a:xfrm>
            <a:off x="690880" y="3916874"/>
            <a:ext cx="4461379" cy="7399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2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B9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17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Sistemi di rilevamento delle intrusioni (IDS)</a:t>
            </a:r>
            <a:endParaRPr/>
          </a:p>
          <a:p>
            <a:pPr indent="0" lvl="0" marL="0" marR="0" rtl="0" algn="l">
              <a:lnSpc>
                <a:spcPct val="123055"/>
              </a:lnSpc>
              <a:spcBef>
                <a:spcPts val="1145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B9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Blockchain</a:t>
            </a:r>
            <a:endParaRPr/>
          </a:p>
        </p:txBody>
      </p:sp>
      <p:sp>
        <p:nvSpPr>
          <p:cNvPr id="750" name="Google Shape;750;p53"/>
          <p:cNvSpPr txBox="1"/>
          <p:nvPr/>
        </p:nvSpPr>
        <p:spPr>
          <a:xfrm>
            <a:off x="915670" y="6078641"/>
            <a:ext cx="4679959" cy="1846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13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NOME DEL MODULO DI FORMAZIONE CSP: MODELLO DI PRESENTAZIONE CREATO DA PR</a:t>
            </a:r>
            <a:endParaRPr/>
          </a:p>
        </p:txBody>
      </p:sp>
      <p:sp>
        <p:nvSpPr>
          <p:cNvPr id="751" name="Google Shape;751;p53"/>
          <p:cNvSpPr txBox="1"/>
          <p:nvPr/>
        </p:nvSpPr>
        <p:spPr>
          <a:xfrm>
            <a:off x="11180102" y="6081362"/>
            <a:ext cx="274055" cy="1811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5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53</a:t>
            </a:r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755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54"/>
          <p:cNvSpPr/>
          <p:nvPr/>
        </p:nvSpPr>
        <p:spPr>
          <a:xfrm>
            <a:off x="6894537" y="0"/>
            <a:ext cx="5294418" cy="685799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57" name="Google Shape;757;p54"/>
          <p:cNvSpPr txBox="1"/>
          <p:nvPr/>
        </p:nvSpPr>
        <p:spPr>
          <a:xfrm>
            <a:off x="887730" y="919415"/>
            <a:ext cx="4217091" cy="8851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7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>
                <a:solidFill>
                  <a:srgbClr val="FFB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Schema di formazione:</a:t>
            </a:r>
            <a:endParaRPr/>
          </a:p>
          <a:p>
            <a:pPr indent="0" lvl="0" marL="0" marR="0" rtl="0" algn="l">
              <a:lnSpc>
                <a:spcPct val="111510"/>
              </a:lnSpc>
              <a:spcBef>
                <a:spcPts val="498"/>
              </a:spcBef>
              <a:spcAft>
                <a:spcPts val="0"/>
              </a:spcAft>
              <a:buNone/>
            </a:pPr>
            <a:r>
              <a:rPr lang="en-US" sz="2450">
                <a:solidFill>
                  <a:srgbClr val="FFB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Parte 2</a:t>
            </a:r>
            <a:endParaRPr/>
          </a:p>
        </p:txBody>
      </p:sp>
      <p:sp>
        <p:nvSpPr>
          <p:cNvPr id="758" name="Google Shape;758;p54"/>
          <p:cNvSpPr txBox="1"/>
          <p:nvPr/>
        </p:nvSpPr>
        <p:spPr>
          <a:xfrm>
            <a:off x="979170" y="2203182"/>
            <a:ext cx="5631817" cy="2630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1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>
                <a:solidFill>
                  <a:srgbClr val="FFB900"/>
                </a:solidFill>
                <a:latin typeface="Calibri"/>
                <a:ea typeface="Calibri"/>
                <a:cs typeface="Calibri"/>
                <a:sym typeface="Calibri"/>
              </a:rPr>
              <a:t>Argomento 3: Controlli e standard di sicurezza del dominio specifico.</a:t>
            </a:r>
            <a:endParaRPr/>
          </a:p>
        </p:txBody>
      </p:sp>
      <p:sp>
        <p:nvSpPr>
          <p:cNvPr id="759" name="Google Shape;759;p54"/>
          <p:cNvSpPr txBox="1"/>
          <p:nvPr/>
        </p:nvSpPr>
        <p:spPr>
          <a:xfrm>
            <a:off x="979170" y="2512352"/>
            <a:ext cx="4884609" cy="4043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7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Introduzione alla ISO/IEC 27001, stato, versioni, struttura (Clausole 1-</a:t>
            </a:r>
            <a:endParaRPr/>
          </a:p>
          <a:p>
            <a:pPr indent="0" lvl="0" marL="0" marR="0" rtl="0" algn="l">
              <a:lnSpc>
                <a:spcPct val="1099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 e Allegato A).</a:t>
            </a:r>
            <a:endParaRPr/>
          </a:p>
        </p:txBody>
      </p:sp>
      <p:sp>
        <p:nvSpPr>
          <p:cNvPr id="760" name="Google Shape;760;p54"/>
          <p:cNvSpPr txBox="1"/>
          <p:nvPr/>
        </p:nvSpPr>
        <p:spPr>
          <a:xfrm>
            <a:off x="979170" y="3094441"/>
            <a:ext cx="3752859" cy="2252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Temi di controllo ISO 27001:2022 / ISO/IEC 27002:2022</a:t>
            </a:r>
            <a:endParaRPr/>
          </a:p>
        </p:txBody>
      </p:sp>
      <p:sp>
        <p:nvSpPr>
          <p:cNvPr id="761" name="Google Shape;761;p54"/>
          <p:cNvSpPr txBox="1"/>
          <p:nvPr/>
        </p:nvSpPr>
        <p:spPr>
          <a:xfrm>
            <a:off x="979170" y="3494824"/>
            <a:ext cx="4706773" cy="4043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7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Termini e definizioni della ISO 27000 adattati al settore delle utility</a:t>
            </a:r>
            <a:endParaRPr/>
          </a:p>
          <a:p>
            <a:pPr indent="0" lvl="0" marL="0" marR="0" rtl="0" algn="l">
              <a:lnSpc>
                <a:spcPct val="1099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energetiche</a:t>
            </a:r>
            <a:endParaRPr/>
          </a:p>
        </p:txBody>
      </p:sp>
      <p:sp>
        <p:nvSpPr>
          <p:cNvPr id="762" name="Google Shape;762;p54"/>
          <p:cNvSpPr txBox="1"/>
          <p:nvPr/>
        </p:nvSpPr>
        <p:spPr>
          <a:xfrm>
            <a:off x="979170" y="4073716"/>
            <a:ext cx="4341149" cy="404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7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Guida ai controlli della norma ISO/IEC 27002:2022 adattata al</a:t>
            </a:r>
            <a:endParaRPr/>
          </a:p>
          <a:p>
            <a:pPr indent="0" lvl="0" marL="0" marR="0" rtl="0" algn="l">
              <a:lnSpc>
                <a:spcPct val="1099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settore delle utility energetiche.</a:t>
            </a:r>
            <a:endParaRPr/>
          </a:p>
        </p:txBody>
      </p:sp>
      <p:sp>
        <p:nvSpPr>
          <p:cNvPr id="763" name="Google Shape;763;p54"/>
          <p:cNvSpPr txBox="1"/>
          <p:nvPr/>
        </p:nvSpPr>
        <p:spPr>
          <a:xfrm>
            <a:off x="979170" y="4653243"/>
            <a:ext cx="4551616" cy="404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7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Controlli specifici per l'energia, come proposto da ISO/IEC 27019</a:t>
            </a:r>
            <a:endParaRPr/>
          </a:p>
          <a:p>
            <a:pPr indent="0" lvl="0" marL="0" marR="0" rtl="0" algn="l">
              <a:lnSpc>
                <a:spcPct val="1099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(DIS).</a:t>
            </a:r>
            <a:endParaRPr/>
          </a:p>
        </p:txBody>
      </p:sp>
      <p:sp>
        <p:nvSpPr>
          <p:cNvPr id="764" name="Google Shape;764;p54"/>
          <p:cNvSpPr txBox="1"/>
          <p:nvPr/>
        </p:nvSpPr>
        <p:spPr>
          <a:xfrm>
            <a:off x="915670" y="5954384"/>
            <a:ext cx="4679959" cy="1846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13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NOME DEL MODULO DI FORMAZIONE CSP: MODELLO DI PRESENTAZIONE CREATO DA PR</a:t>
            </a:r>
            <a:endParaRPr/>
          </a:p>
        </p:txBody>
      </p:sp>
      <p:sp>
        <p:nvSpPr>
          <p:cNvPr id="765" name="Google Shape;765;p54"/>
          <p:cNvSpPr txBox="1"/>
          <p:nvPr/>
        </p:nvSpPr>
        <p:spPr>
          <a:xfrm>
            <a:off x="11140440" y="5981607"/>
            <a:ext cx="268262" cy="1776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54</a:t>
            </a:r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769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5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71" name="Google Shape;771;p55"/>
          <p:cNvSpPr txBox="1"/>
          <p:nvPr/>
        </p:nvSpPr>
        <p:spPr>
          <a:xfrm>
            <a:off x="6707504" y="438149"/>
            <a:ext cx="5353231" cy="11908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7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Argomento 3:</a:t>
            </a:r>
            <a:endParaRPr/>
          </a:p>
          <a:p>
            <a:pPr indent="0" lvl="0" marL="0" marR="0" rtl="0" algn="l">
              <a:lnSpc>
                <a:spcPct val="110140"/>
              </a:lnSpc>
              <a:spcBef>
                <a:spcPts val="86"/>
              </a:spcBef>
              <a:spcAft>
                <a:spcPts val="0"/>
              </a:spcAft>
              <a:buNone/>
            </a:pPr>
            <a:r>
              <a:rPr lang="en-US" sz="285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Controlli e standard di sicurezza</a:t>
            </a:r>
            <a:endParaRPr/>
          </a:p>
          <a:p>
            <a:pPr indent="0" lvl="0" marL="0" marR="0" rtl="0" algn="l">
              <a:lnSpc>
                <a:spcPct val="1021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del dominio specifico.</a:t>
            </a:r>
            <a:endParaRPr/>
          </a:p>
        </p:txBody>
      </p:sp>
      <p:sp>
        <p:nvSpPr>
          <p:cNvPr id="772" name="Google Shape;772;p55"/>
          <p:cNvSpPr txBox="1"/>
          <p:nvPr/>
        </p:nvSpPr>
        <p:spPr>
          <a:xfrm>
            <a:off x="6697979" y="1941346"/>
            <a:ext cx="3745574" cy="3636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4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FFB900"/>
                </a:solidFill>
                <a:latin typeface="Calibri"/>
                <a:ea typeface="Calibri"/>
                <a:cs typeface="Calibri"/>
                <a:sym typeface="Calibri"/>
              </a:rPr>
              <a:t>Tratteremo queste competenze</a:t>
            </a:r>
            <a:endParaRPr/>
          </a:p>
        </p:txBody>
      </p:sp>
      <p:sp>
        <p:nvSpPr>
          <p:cNvPr id="773" name="Google Shape;773;p55"/>
          <p:cNvSpPr txBox="1"/>
          <p:nvPr/>
        </p:nvSpPr>
        <p:spPr>
          <a:xfrm>
            <a:off x="6697979" y="2713563"/>
            <a:ext cx="227850" cy="9968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2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FB900"/>
                </a:solidFill>
                <a:latin typeface="Courier New"/>
                <a:ea typeface="Courier New"/>
                <a:cs typeface="Courier New"/>
                <a:sym typeface="Courier New"/>
              </a:rPr>
              <a:t>o</a:t>
            </a:r>
            <a:endParaRPr/>
          </a:p>
          <a:p>
            <a:pPr indent="0" lvl="0" marL="0" marR="0" rtl="0" algn="l">
              <a:lnSpc>
                <a:spcPct val="112700"/>
              </a:lnSpc>
              <a:spcBef>
                <a:spcPts val="465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FB900"/>
                </a:solidFill>
                <a:latin typeface="Courier New"/>
                <a:ea typeface="Courier New"/>
                <a:cs typeface="Courier New"/>
                <a:sym typeface="Courier New"/>
              </a:rPr>
              <a:t>o</a:t>
            </a:r>
            <a:endParaRPr/>
          </a:p>
          <a:p>
            <a:pPr indent="0" lvl="0" marL="0" marR="0" rtl="0" algn="l">
              <a:lnSpc>
                <a:spcPct val="112700"/>
              </a:lnSpc>
              <a:spcBef>
                <a:spcPts val="47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FB900"/>
                </a:solidFill>
                <a:latin typeface="Courier New"/>
                <a:ea typeface="Courier New"/>
                <a:cs typeface="Courier New"/>
                <a:sym typeface="Courier New"/>
              </a:rPr>
              <a:t>o</a:t>
            </a:r>
            <a:endParaRPr/>
          </a:p>
          <a:p>
            <a:pPr indent="0" lvl="0" marL="0" marR="0" rtl="0" algn="l">
              <a:lnSpc>
                <a:spcPct val="112700"/>
              </a:lnSpc>
              <a:spcBef>
                <a:spcPts val="473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FB900"/>
                </a:solidFill>
                <a:latin typeface="Courier New"/>
                <a:ea typeface="Courier New"/>
                <a:cs typeface="Courier New"/>
                <a:sym typeface="Courier New"/>
              </a:rPr>
              <a:t>o</a:t>
            </a:r>
            <a:endParaRPr/>
          </a:p>
          <a:p>
            <a:pPr indent="0" lvl="0" marL="0" marR="0" rtl="0" algn="l">
              <a:lnSpc>
                <a:spcPct val="112700"/>
              </a:lnSpc>
              <a:spcBef>
                <a:spcPts val="504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FB900"/>
                </a:solidFill>
                <a:latin typeface="Courier New"/>
                <a:ea typeface="Courier New"/>
                <a:cs typeface="Courier New"/>
                <a:sym typeface="Courier New"/>
              </a:rPr>
              <a:t>o</a:t>
            </a:r>
            <a:endParaRPr/>
          </a:p>
        </p:txBody>
      </p:sp>
      <p:sp>
        <p:nvSpPr>
          <p:cNvPr id="774" name="Google Shape;774;p55"/>
          <p:cNvSpPr txBox="1"/>
          <p:nvPr/>
        </p:nvSpPr>
        <p:spPr>
          <a:xfrm>
            <a:off x="6971664" y="2714771"/>
            <a:ext cx="4665765" cy="3736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4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Acquisire le conoscenze di base sulla struttura, lo stato e le versioni della norma ISO/IEC 27001.</a:t>
            </a:r>
            <a:endParaRPr/>
          </a:p>
          <a:p>
            <a:pPr indent="0" lvl="0" marL="0" marR="0" rtl="0" algn="l">
              <a:lnSpc>
                <a:spcPct val="123411"/>
              </a:lnSpc>
              <a:spcBef>
                <a:spcPts val="592"/>
              </a:spcBef>
              <a:spcAft>
                <a:spcPts val="0"/>
              </a:spcAft>
              <a:buNone/>
            </a:pPr>
            <a:r>
              <a:rPr lang="en-US" sz="8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Acquisire conoscenze sui temi della ISO/IEC 27002:2022</a:t>
            </a:r>
            <a:endParaRPr/>
          </a:p>
        </p:txBody>
      </p:sp>
      <p:sp>
        <p:nvSpPr>
          <p:cNvPr id="775" name="Google Shape;775;p55"/>
          <p:cNvSpPr txBox="1"/>
          <p:nvPr/>
        </p:nvSpPr>
        <p:spPr>
          <a:xfrm>
            <a:off x="6971664" y="3119850"/>
            <a:ext cx="4112971" cy="3747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4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Conoscere i termini di base e le loro definizioni utilizzati dalla norma ISO/IEC 27002.</a:t>
            </a:r>
            <a:endParaRPr/>
          </a:p>
          <a:p>
            <a:pPr indent="0" lvl="0" marL="635" marR="0" rtl="0" algn="l">
              <a:lnSpc>
                <a:spcPct val="123411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8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come questi termini di base vengono adattati al delle utility energetiche.</a:t>
            </a:r>
            <a:endParaRPr/>
          </a:p>
        </p:txBody>
      </p:sp>
      <p:sp>
        <p:nvSpPr>
          <p:cNvPr id="776" name="Google Shape;776;p55"/>
          <p:cNvSpPr txBox="1"/>
          <p:nvPr/>
        </p:nvSpPr>
        <p:spPr>
          <a:xfrm>
            <a:off x="6972300" y="3530352"/>
            <a:ext cx="4895455" cy="2902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4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Sviluppare e valutare criticamente la politica di sicurezza e selezionare i controlli seguendo la norma</a:t>
            </a:r>
            <a:endParaRPr/>
          </a:p>
          <a:p>
            <a:pPr indent="0" lvl="0" marL="0" marR="0" rtl="0" algn="l">
              <a:lnSpc>
                <a:spcPct val="110000"/>
              </a:lnSpc>
              <a:spcBef>
                <a:spcPts val="50"/>
              </a:spcBef>
              <a:spcAft>
                <a:spcPts val="0"/>
              </a:spcAft>
              <a:buNone/>
            </a:pPr>
            <a:r>
              <a:rPr lang="en-US" sz="8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ISO 27019 per la governance della sicurezza.</a:t>
            </a:r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780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56"/>
          <p:cNvSpPr/>
          <p:nvPr/>
        </p:nvSpPr>
        <p:spPr>
          <a:xfrm>
            <a:off x="6894537" y="0"/>
            <a:ext cx="5294418" cy="685799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82" name="Google Shape;782;p56"/>
          <p:cNvSpPr txBox="1"/>
          <p:nvPr/>
        </p:nvSpPr>
        <p:spPr>
          <a:xfrm>
            <a:off x="887730" y="739558"/>
            <a:ext cx="3506781" cy="4811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7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Progressi del corso</a:t>
            </a:r>
            <a:endParaRPr/>
          </a:p>
        </p:txBody>
      </p:sp>
      <p:sp>
        <p:nvSpPr>
          <p:cNvPr id="783" name="Google Shape;783;p56"/>
          <p:cNvSpPr txBox="1"/>
          <p:nvPr/>
        </p:nvSpPr>
        <p:spPr>
          <a:xfrm>
            <a:off x="878205" y="1700290"/>
            <a:ext cx="5288247" cy="5036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137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-25000" lang="en-US" sz="4950">
                <a:solidFill>
                  <a:srgbClr val="D7791A"/>
                </a:solidFill>
                <a:latin typeface="Calibri"/>
                <a:ea typeface="Calibri"/>
                <a:cs typeface="Calibri"/>
                <a:sym typeface="Calibri"/>
              </a:rPr>
              <a:t>o1</a:t>
            </a:r>
            <a:r>
              <a:rPr lang="en-US" sz="2700">
                <a:solidFill>
                  <a:srgbClr val="D7791A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1800">
                <a:solidFill>
                  <a:srgbClr val="7E7E7E"/>
                </a:solidFill>
                <a:latin typeface="Calibri"/>
                <a:ea typeface="Calibri"/>
                <a:cs typeface="Calibri"/>
                <a:sym typeface="Calibri"/>
              </a:rPr>
              <a:t>Sicurezza informatica nel settore energetico</a:t>
            </a:r>
            <a:endParaRPr/>
          </a:p>
        </p:txBody>
      </p:sp>
      <p:sp>
        <p:nvSpPr>
          <p:cNvPr id="784" name="Google Shape;784;p56"/>
          <p:cNvSpPr txBox="1"/>
          <p:nvPr/>
        </p:nvSpPr>
        <p:spPr>
          <a:xfrm>
            <a:off x="929640" y="2289286"/>
            <a:ext cx="612782" cy="4464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13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50">
                <a:solidFill>
                  <a:srgbClr val="D7791A"/>
                </a:solidFill>
                <a:latin typeface="Calibri"/>
                <a:ea typeface="Calibri"/>
                <a:cs typeface="Calibri"/>
                <a:sym typeface="Calibri"/>
              </a:rPr>
              <a:t>o2.</a:t>
            </a:r>
            <a:endParaRPr/>
          </a:p>
        </p:txBody>
      </p:sp>
      <p:sp>
        <p:nvSpPr>
          <p:cNvPr id="785" name="Google Shape;785;p56"/>
          <p:cNvSpPr txBox="1"/>
          <p:nvPr/>
        </p:nvSpPr>
        <p:spPr>
          <a:xfrm>
            <a:off x="1603730" y="2405980"/>
            <a:ext cx="3208714" cy="3130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50">
                <a:solidFill>
                  <a:srgbClr val="7E7E7E"/>
                </a:solidFill>
                <a:latin typeface="Calibri"/>
                <a:ea typeface="Calibri"/>
                <a:cs typeface="Calibri"/>
                <a:sym typeface="Calibri"/>
              </a:rPr>
              <a:t>Struttura di gestione del rischio</a:t>
            </a:r>
            <a:endParaRPr/>
          </a:p>
        </p:txBody>
      </p:sp>
      <p:sp>
        <p:nvSpPr>
          <p:cNvPr id="786" name="Google Shape;786;p56"/>
          <p:cNvSpPr txBox="1"/>
          <p:nvPr/>
        </p:nvSpPr>
        <p:spPr>
          <a:xfrm>
            <a:off x="878205" y="2816189"/>
            <a:ext cx="695839" cy="5380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8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D7791A"/>
                </a:solidFill>
                <a:latin typeface="Calibri"/>
                <a:ea typeface="Calibri"/>
                <a:cs typeface="Calibri"/>
                <a:sym typeface="Calibri"/>
              </a:rPr>
              <a:t>o3</a:t>
            </a:r>
            <a:r>
              <a:rPr baseline="30000" lang="en-US" sz="4000">
                <a:solidFill>
                  <a:srgbClr val="D7791A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sp>
        <p:nvSpPr>
          <p:cNvPr id="787" name="Google Shape;787;p56"/>
          <p:cNvSpPr txBox="1"/>
          <p:nvPr/>
        </p:nvSpPr>
        <p:spPr>
          <a:xfrm>
            <a:off x="1502524" y="2901731"/>
            <a:ext cx="5410999" cy="6774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4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Controlli e standard di sicurezza del dominio</a:t>
            </a:r>
            <a:endParaRPr/>
          </a:p>
          <a:p>
            <a:pPr indent="0" lvl="0" marL="140855" marR="0" rtl="0" algn="l">
              <a:lnSpc>
                <a:spcPct val="11204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specifico</a:t>
            </a:r>
            <a:endParaRPr/>
          </a:p>
        </p:txBody>
      </p:sp>
      <p:sp>
        <p:nvSpPr>
          <p:cNvPr id="788" name="Google Shape;788;p56"/>
          <p:cNvSpPr txBox="1"/>
          <p:nvPr/>
        </p:nvSpPr>
        <p:spPr>
          <a:xfrm>
            <a:off x="915670" y="5961332"/>
            <a:ext cx="4679959" cy="1846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13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NOME DEL MODULO DI FORMAZIONE CSP: MODELLO DI PRESENTAZIONE CREATO DA PR</a:t>
            </a:r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792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p57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94" name="Google Shape;794;p57"/>
          <p:cNvSpPr/>
          <p:nvPr/>
        </p:nvSpPr>
        <p:spPr>
          <a:xfrm>
            <a:off x="4531614" y="0"/>
            <a:ext cx="7657338" cy="685799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95" name="Google Shape;795;p57"/>
          <p:cNvSpPr txBox="1"/>
          <p:nvPr/>
        </p:nvSpPr>
        <p:spPr>
          <a:xfrm>
            <a:off x="887730" y="756055"/>
            <a:ext cx="5049995" cy="8918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7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>
                <a:solidFill>
                  <a:srgbClr val="FFB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Risorse: </a:t>
            </a:r>
            <a:r>
              <a:rPr lang="en-US" sz="3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Libri e materiali di</a:t>
            </a:r>
            <a:endParaRPr/>
          </a:p>
          <a:p>
            <a:pPr indent="0" lvl="0" marL="0" marR="0" rtl="0" algn="l">
              <a:lnSpc>
                <a:spcPct val="102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riferimento</a:t>
            </a:r>
            <a:endParaRPr/>
          </a:p>
        </p:txBody>
      </p:sp>
      <p:sp>
        <p:nvSpPr>
          <p:cNvPr id="796" name="Google Shape;796;p57"/>
          <p:cNvSpPr txBox="1"/>
          <p:nvPr/>
        </p:nvSpPr>
        <p:spPr>
          <a:xfrm>
            <a:off x="887730" y="2131289"/>
            <a:ext cx="5600787" cy="3797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">
                <a:solidFill>
                  <a:srgbClr val="FFB900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9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ISO/IEC 27000:2018, Tecnologia dell'informazione. Tecniche di sicurezza. Sicurezza dell'informazione</a:t>
            </a:r>
            <a:endParaRPr/>
          </a:p>
          <a:p>
            <a:pPr indent="0" lvl="0" marL="228600" marR="0" rtl="0" algn="l">
              <a:lnSpc>
                <a:spcPct val="120799"/>
              </a:lnSpc>
              <a:spcBef>
                <a:spcPts val="78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sistemi di gestione. Panoramica e vocabolario, </a:t>
            </a:r>
            <a:r>
              <a:rPr lang="en-US" sz="1000" u="sng">
                <a:solidFill>
                  <a:srgbClr val="86872C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https://www.iso.org/standard/73906.html</a:t>
            </a:r>
            <a:endParaRPr/>
          </a:p>
        </p:txBody>
      </p:sp>
      <p:sp>
        <p:nvSpPr>
          <p:cNvPr id="797" name="Google Shape;797;p57"/>
          <p:cNvSpPr txBox="1"/>
          <p:nvPr/>
        </p:nvSpPr>
        <p:spPr>
          <a:xfrm>
            <a:off x="887730" y="2541575"/>
            <a:ext cx="6166600" cy="3488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">
                <a:solidFill>
                  <a:srgbClr val="FFB900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9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ISO/IEC 27001:2022, Sicurezza delle informazioni, sicurezza informatica e protezione della privacy. Sistemi di</a:t>
            </a:r>
            <a:endParaRPr/>
          </a:p>
          <a:p>
            <a:pPr indent="0" lvl="0" marL="228600" marR="0" rtl="0" algn="l">
              <a:lnSpc>
                <a:spcPct val="1131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gestione della sicurezza delle informazioni. Requisiti. </a:t>
            </a:r>
            <a:r>
              <a:rPr lang="en-US" sz="950" u="sng">
                <a:solidFill>
                  <a:srgbClr val="86872C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https://www.iso.org/standard/27001</a:t>
            </a:r>
            <a:endParaRPr/>
          </a:p>
        </p:txBody>
      </p:sp>
      <p:sp>
        <p:nvSpPr>
          <p:cNvPr id="798" name="Google Shape;798;p57"/>
          <p:cNvSpPr txBox="1"/>
          <p:nvPr/>
        </p:nvSpPr>
        <p:spPr>
          <a:xfrm>
            <a:off x="887730" y="2915857"/>
            <a:ext cx="6238164" cy="3488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">
                <a:solidFill>
                  <a:srgbClr val="FFB900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9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ISO/IEC 27002:2022, Sicurezza delle informazioni, sicurezza informatica e protezione della privacy. Controlli di</a:t>
            </a:r>
            <a:endParaRPr/>
          </a:p>
          <a:p>
            <a:pPr indent="0" lvl="0" marL="228600" marR="0" rtl="0" algn="l">
              <a:lnSpc>
                <a:spcPct val="1131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sicurezza delle informazioni. </a:t>
            </a:r>
            <a:r>
              <a:rPr lang="en-US" sz="950" u="sng">
                <a:solidFill>
                  <a:srgbClr val="86872C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https://www.iso.org/standard/75652.html</a:t>
            </a:r>
            <a:endParaRPr/>
          </a:p>
        </p:txBody>
      </p:sp>
      <p:sp>
        <p:nvSpPr>
          <p:cNvPr id="799" name="Google Shape;799;p57"/>
          <p:cNvSpPr txBox="1"/>
          <p:nvPr/>
        </p:nvSpPr>
        <p:spPr>
          <a:xfrm>
            <a:off x="887730" y="3290773"/>
            <a:ext cx="6683152" cy="3488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">
                <a:solidFill>
                  <a:srgbClr val="FFB900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-US" sz="9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ISO/IEC 27019:2017, Tecnologia dell'informazione. Tecniche di sicurezza. Controlli di sicurezza delle informazioni per il</a:t>
            </a:r>
            <a:endParaRPr/>
          </a:p>
          <a:p>
            <a:pPr indent="0" lvl="0" marL="228600" marR="0" rtl="0" algn="l">
              <a:lnSpc>
                <a:spcPct val="1131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settore delle utility energetiche. </a:t>
            </a:r>
            <a:r>
              <a:rPr lang="en-US" sz="950" u="sng">
                <a:solidFill>
                  <a:srgbClr val="86872C"/>
                </a:solidFill>
                <a:latin typeface="Calibri"/>
                <a:ea typeface="Calibri"/>
                <a:cs typeface="Calibri"/>
                <a:sym typeface="Calibri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https://www.iso.org/standard/68091.html</a:t>
            </a:r>
            <a:endParaRPr/>
          </a:p>
        </p:txBody>
      </p:sp>
      <p:sp>
        <p:nvSpPr>
          <p:cNvPr id="800" name="Google Shape;800;p57"/>
          <p:cNvSpPr txBox="1"/>
          <p:nvPr/>
        </p:nvSpPr>
        <p:spPr>
          <a:xfrm>
            <a:off x="887730" y="3665690"/>
            <a:ext cx="6495610" cy="3488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">
                <a:solidFill>
                  <a:srgbClr val="FFB900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lang="en-US" sz="9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ISO/IEC DIS 27019, Tecnologia dell'informazione. Tecniche di sicurezza. Controlli di sicurezza delle informazioni per</a:t>
            </a:r>
            <a:endParaRPr/>
          </a:p>
          <a:p>
            <a:pPr indent="0" lvl="0" marL="228600" marR="0" rtl="0" algn="l">
              <a:lnSpc>
                <a:spcPct val="1131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l'industria dei servizi energetici. </a:t>
            </a:r>
            <a:r>
              <a:rPr lang="en-US" sz="950" u="sng">
                <a:solidFill>
                  <a:srgbClr val="86872C"/>
                </a:solidFill>
                <a:latin typeface="Calibri"/>
                <a:ea typeface="Calibri"/>
                <a:cs typeface="Calibri"/>
                <a:sym typeface="Calibri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https://www.iso.org/standard/85056.html</a:t>
            </a:r>
            <a:endParaRPr/>
          </a:p>
        </p:txBody>
      </p:sp>
      <p:sp>
        <p:nvSpPr>
          <p:cNvPr id="801" name="Google Shape;801;p57"/>
          <p:cNvSpPr txBox="1"/>
          <p:nvPr/>
        </p:nvSpPr>
        <p:spPr>
          <a:xfrm>
            <a:off x="887730" y="4040607"/>
            <a:ext cx="6092755" cy="3488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">
                <a:solidFill>
                  <a:srgbClr val="FFB900"/>
                </a:solidFill>
                <a:latin typeface="Calibri"/>
                <a:ea typeface="Calibri"/>
                <a:cs typeface="Calibri"/>
                <a:sym typeface="Calibri"/>
              </a:rPr>
              <a:t>6. </a:t>
            </a:r>
            <a:r>
              <a:rPr lang="en-US" sz="9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ISO/IEC 27001:2013, Tecnologia dell'informazione. Tecniche di sicurezza. Sistemi di gestione della sicurezza</a:t>
            </a:r>
            <a:endParaRPr/>
          </a:p>
          <a:p>
            <a:pPr indent="0" lvl="0" marL="228600" marR="0" rtl="0" algn="l">
              <a:lnSpc>
                <a:spcPct val="1131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delle informazioni. Requisiti. </a:t>
            </a:r>
            <a:r>
              <a:rPr lang="en-US" sz="950" u="sng">
                <a:solidFill>
                  <a:srgbClr val="86872C"/>
                </a:solidFill>
                <a:latin typeface="Calibri"/>
                <a:ea typeface="Calibri"/>
                <a:cs typeface="Calibri"/>
                <a:sym typeface="Calibri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https://www.iso.org/contents/data/standard/05/45/54534.html</a:t>
            </a:r>
            <a:endParaRPr/>
          </a:p>
        </p:txBody>
      </p:sp>
      <p:sp>
        <p:nvSpPr>
          <p:cNvPr id="802" name="Google Shape;802;p57"/>
          <p:cNvSpPr txBox="1"/>
          <p:nvPr/>
        </p:nvSpPr>
        <p:spPr>
          <a:xfrm>
            <a:off x="887730" y="4415524"/>
            <a:ext cx="5990653" cy="3488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">
                <a:solidFill>
                  <a:srgbClr val="FFB900"/>
                </a:solidFill>
                <a:latin typeface="Calibri"/>
                <a:ea typeface="Calibri"/>
                <a:cs typeface="Calibri"/>
                <a:sym typeface="Calibri"/>
              </a:rPr>
              <a:t>7. </a:t>
            </a:r>
            <a:r>
              <a:rPr lang="en-US" sz="9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ISO/IEC 27002:2013, Tecnologia dell'informazione. Tecniche di sicurezza. Codice di prassi per i controlli di</a:t>
            </a:r>
            <a:endParaRPr/>
          </a:p>
          <a:p>
            <a:pPr indent="0" lvl="0" marL="228600" marR="0" rtl="0" algn="l">
              <a:lnSpc>
                <a:spcPct val="1131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sicurezza delle informazioni. </a:t>
            </a:r>
            <a:r>
              <a:rPr lang="en-US" sz="950" u="sng">
                <a:solidFill>
                  <a:srgbClr val="86872C"/>
                </a:solidFill>
                <a:latin typeface="Calibri"/>
                <a:ea typeface="Calibri"/>
                <a:cs typeface="Calibri"/>
                <a:sym typeface="Calibri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https://www.iso.org/standard/54533.html</a:t>
            </a:r>
            <a:endParaRPr/>
          </a:p>
        </p:txBody>
      </p:sp>
      <p:sp>
        <p:nvSpPr>
          <p:cNvPr id="803" name="Google Shape;803;p57"/>
          <p:cNvSpPr txBox="1"/>
          <p:nvPr/>
        </p:nvSpPr>
        <p:spPr>
          <a:xfrm>
            <a:off x="915670" y="5780890"/>
            <a:ext cx="4679959" cy="1846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13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NOME DEL MODULO DI FORMAZIONE CSP: MODELLO DI PRESENTAZIONE CREATO DA PR</a:t>
            </a:r>
            <a:endParaRPr/>
          </a:p>
        </p:txBody>
      </p:sp>
      <p:sp>
        <p:nvSpPr>
          <p:cNvPr id="804" name="Google Shape;804;p57"/>
          <p:cNvSpPr txBox="1"/>
          <p:nvPr/>
        </p:nvSpPr>
        <p:spPr>
          <a:xfrm>
            <a:off x="11140440" y="5808531"/>
            <a:ext cx="268262" cy="1776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57</a:t>
            </a:r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808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58"/>
          <p:cNvSpPr/>
          <p:nvPr/>
        </p:nvSpPr>
        <p:spPr>
          <a:xfrm>
            <a:off x="6894538" y="0"/>
            <a:ext cx="5294414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10" name="Google Shape;810;p58"/>
          <p:cNvSpPr txBox="1"/>
          <p:nvPr/>
        </p:nvSpPr>
        <p:spPr>
          <a:xfrm>
            <a:off x="887730" y="756055"/>
            <a:ext cx="4345369" cy="8918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7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Introduzione a ISO/IEC</a:t>
            </a:r>
            <a:endParaRPr/>
          </a:p>
          <a:p>
            <a:pPr indent="0" lvl="0" marL="0" marR="0" rtl="0" algn="l">
              <a:lnSpc>
                <a:spcPct val="102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27001</a:t>
            </a:r>
            <a:endParaRPr/>
          </a:p>
        </p:txBody>
      </p:sp>
      <p:sp>
        <p:nvSpPr>
          <p:cNvPr id="811" name="Google Shape;811;p58"/>
          <p:cNvSpPr txBox="1"/>
          <p:nvPr/>
        </p:nvSpPr>
        <p:spPr>
          <a:xfrm>
            <a:off x="887730" y="2128041"/>
            <a:ext cx="5464563" cy="6677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ISO/IEC 27001 è lo standard più conosciuto al mondo per i sistemi di</a:t>
            </a:r>
            <a:endParaRPr/>
          </a:p>
          <a:p>
            <a:pPr indent="0" lvl="0" marL="0" marR="0" rtl="0" algn="l">
              <a:lnSpc>
                <a:spcPct val="1152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gestione della sicurezza delle informazioni (ISMS). Definisce i requisiti</a:t>
            </a:r>
            <a:endParaRPr/>
          </a:p>
          <a:p>
            <a:pPr indent="0" lvl="0" marL="0" marR="0" rtl="0" algn="l">
              <a:lnSpc>
                <a:spcPct val="115214"/>
              </a:lnSpc>
              <a:spcBef>
                <a:spcPts val="5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che un ISMS deve soddisfare.</a:t>
            </a:r>
            <a:endParaRPr/>
          </a:p>
        </p:txBody>
      </p:sp>
      <p:sp>
        <p:nvSpPr>
          <p:cNvPr id="812" name="Google Shape;812;p58"/>
          <p:cNvSpPr txBox="1"/>
          <p:nvPr/>
        </p:nvSpPr>
        <p:spPr>
          <a:xfrm>
            <a:off x="887730" y="2919716"/>
            <a:ext cx="5644648" cy="8778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1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 standard ISO/IEC 27001 fornisce alle aziende di qualsiasi</a:t>
            </a:r>
            <a:endParaRPr/>
          </a:p>
          <a:p>
            <a:pPr indent="0" lvl="0" marL="0" marR="0" rtl="0" algn="l">
              <a:lnSpc>
                <a:spcPct val="11124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dimensione e di tutti i settori di attività una guida per stabilire,</a:t>
            </a:r>
            <a:endParaRPr/>
          </a:p>
          <a:p>
            <a:pPr indent="0" lvl="0" marL="0" marR="0" rtl="0" algn="l">
              <a:lnSpc>
                <a:spcPct val="11124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implementare, mantenere e migliorare continuamente un sistema di</a:t>
            </a:r>
            <a:endParaRPr/>
          </a:p>
          <a:p>
            <a:pPr indent="0" lvl="0" marL="0" marR="0" rtl="0" algn="l">
              <a:lnSpc>
                <a:spcPct val="11124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gestione della sicurezza delle informazioni.</a:t>
            </a:r>
            <a:endParaRPr/>
          </a:p>
        </p:txBody>
      </p:sp>
      <p:sp>
        <p:nvSpPr>
          <p:cNvPr id="813" name="Google Shape;813;p58"/>
          <p:cNvSpPr txBox="1"/>
          <p:nvPr/>
        </p:nvSpPr>
        <p:spPr>
          <a:xfrm>
            <a:off x="887730" y="3916954"/>
            <a:ext cx="4549546" cy="2683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7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conformità alla norma ISO/IEC 27001 significa che</a:t>
            </a:r>
            <a:endParaRPr/>
          </a:p>
        </p:txBody>
      </p:sp>
      <p:sp>
        <p:nvSpPr>
          <p:cNvPr id="814" name="Google Shape;814;p58"/>
          <p:cNvSpPr txBox="1"/>
          <p:nvPr/>
        </p:nvSpPr>
        <p:spPr>
          <a:xfrm>
            <a:off x="887730" y="4121881"/>
            <a:ext cx="5698627" cy="8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7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un'organizzazione o un'azienda ha messo in atto un sistema per</a:t>
            </a:r>
            <a:endParaRPr/>
          </a:p>
          <a:p>
            <a:pPr indent="0" lvl="0" marL="0" marR="0" rtl="0" algn="l">
              <a:lnSpc>
                <a:spcPct val="1075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gestire i rischi legati alla sicurezza dei dati posseduti o gestiti</a:t>
            </a:r>
            <a:endParaRPr/>
          </a:p>
          <a:p>
            <a:pPr indent="0" lvl="0" marL="0" marR="0" rtl="0" algn="l">
              <a:lnSpc>
                <a:spcPct val="1075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dall'azienda e che tale sistema rispetta tutte le migliori pratiche e i</a:t>
            </a:r>
            <a:endParaRPr/>
          </a:p>
          <a:p>
            <a:pPr indent="0" lvl="0" marL="0" marR="0" rtl="0" algn="l">
              <a:lnSpc>
                <a:spcPct val="107533"/>
              </a:lnSpc>
              <a:spcBef>
                <a:spcPts val="5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principi sanciti da questa norma internazionale.</a:t>
            </a:r>
            <a:endParaRPr/>
          </a:p>
        </p:txBody>
      </p:sp>
      <p:sp>
        <p:nvSpPr>
          <p:cNvPr id="815" name="Google Shape;815;p58"/>
          <p:cNvSpPr txBox="1"/>
          <p:nvPr/>
        </p:nvSpPr>
        <p:spPr>
          <a:xfrm>
            <a:off x="900430" y="5076622"/>
            <a:ext cx="2707273" cy="2297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7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https://www.iso.org/standard/27001</a:t>
            </a:r>
            <a:endParaRPr/>
          </a:p>
        </p:txBody>
      </p:sp>
      <p:sp>
        <p:nvSpPr>
          <p:cNvPr id="816" name="Google Shape;816;p58"/>
          <p:cNvSpPr txBox="1"/>
          <p:nvPr/>
        </p:nvSpPr>
        <p:spPr>
          <a:xfrm>
            <a:off x="915670" y="5429430"/>
            <a:ext cx="4679959" cy="1846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13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NOME DEL MODULO DI FORMAZIONE CSP: MODELLO DI PRESENTAZIONE CREATO DA PR</a:t>
            </a:r>
            <a:endParaRPr/>
          </a:p>
        </p:txBody>
      </p:sp>
      <p:sp>
        <p:nvSpPr>
          <p:cNvPr id="817" name="Google Shape;817;p58"/>
          <p:cNvSpPr txBox="1"/>
          <p:nvPr/>
        </p:nvSpPr>
        <p:spPr>
          <a:xfrm>
            <a:off x="11140440" y="5451566"/>
            <a:ext cx="279848" cy="1846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13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58</a:t>
            </a:r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82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59"/>
          <p:cNvSpPr/>
          <p:nvPr/>
        </p:nvSpPr>
        <p:spPr>
          <a:xfrm>
            <a:off x="6894538" y="0"/>
            <a:ext cx="5294414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23" name="Google Shape;823;p59"/>
          <p:cNvSpPr/>
          <p:nvPr/>
        </p:nvSpPr>
        <p:spPr>
          <a:xfrm>
            <a:off x="755904" y="2252764"/>
            <a:ext cx="5844794" cy="375513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24" name="Google Shape;824;p59"/>
          <p:cNvSpPr txBox="1"/>
          <p:nvPr/>
        </p:nvSpPr>
        <p:spPr>
          <a:xfrm>
            <a:off x="887730" y="804480"/>
            <a:ext cx="3897242" cy="9910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7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ISO/IEC 27001</a:t>
            </a:r>
            <a:endParaRPr/>
          </a:p>
          <a:p>
            <a:pPr indent="0" lvl="0" marL="0" marR="0" rtl="0" algn="l">
              <a:lnSpc>
                <a:spcPct val="110730"/>
              </a:lnSpc>
              <a:spcBef>
                <a:spcPts val="526"/>
              </a:spcBef>
              <a:spcAft>
                <a:spcPts val="0"/>
              </a:spcAft>
              <a:buNone/>
            </a:pPr>
            <a:r>
              <a:rPr lang="en-US" sz="3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Storia della revisione</a:t>
            </a:r>
            <a:endParaRPr/>
          </a:p>
        </p:txBody>
      </p:sp>
      <p:sp>
        <p:nvSpPr>
          <p:cNvPr id="825" name="Google Shape;825;p59"/>
          <p:cNvSpPr txBox="1"/>
          <p:nvPr/>
        </p:nvSpPr>
        <p:spPr>
          <a:xfrm>
            <a:off x="936650" y="2325160"/>
            <a:ext cx="1315392" cy="2252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71777D"/>
                </a:solidFill>
                <a:latin typeface="Calibri"/>
                <a:ea typeface="Calibri"/>
                <a:cs typeface="Calibri"/>
                <a:sym typeface="Calibri"/>
              </a:rPr>
              <a:t>Più in precedenza</a:t>
            </a:r>
            <a:endParaRPr/>
          </a:p>
        </p:txBody>
      </p:sp>
      <p:sp>
        <p:nvSpPr>
          <p:cNvPr id="826" name="Google Shape;826;p59"/>
          <p:cNvSpPr txBox="1"/>
          <p:nvPr/>
        </p:nvSpPr>
        <p:spPr>
          <a:xfrm>
            <a:off x="915670" y="6336439"/>
            <a:ext cx="4679959" cy="1846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13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NOME DEL MODULO DI FORMAZIONE CSP: MODELLO DI PRESENTAZIONE CREATO DA PR</a:t>
            </a:r>
            <a:endParaRPr/>
          </a:p>
        </p:txBody>
      </p:sp>
      <p:sp>
        <p:nvSpPr>
          <p:cNvPr id="827" name="Google Shape;827;p59"/>
          <p:cNvSpPr txBox="1"/>
          <p:nvPr/>
        </p:nvSpPr>
        <p:spPr>
          <a:xfrm>
            <a:off x="11140440" y="6358549"/>
            <a:ext cx="279848" cy="1846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13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59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1" name="Google Shape;101;p6"/>
          <p:cNvSpPr txBox="1"/>
          <p:nvPr/>
        </p:nvSpPr>
        <p:spPr>
          <a:xfrm>
            <a:off x="6600190" y="264641"/>
            <a:ext cx="10698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7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CHI</a:t>
            </a:r>
            <a:endParaRPr/>
          </a:p>
        </p:txBody>
      </p:sp>
      <p:sp>
        <p:nvSpPr>
          <p:cNvPr id="102" name="Google Shape;102;p6"/>
          <p:cNvSpPr txBox="1"/>
          <p:nvPr/>
        </p:nvSpPr>
        <p:spPr>
          <a:xfrm>
            <a:off x="6590030" y="1060384"/>
            <a:ext cx="4550590" cy="3636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4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FFB900"/>
                </a:solidFill>
                <a:latin typeface="Calibri"/>
                <a:ea typeface="Calibri"/>
                <a:cs typeface="Calibri"/>
                <a:sym typeface="Calibri"/>
              </a:rPr>
              <a:t>Profilo dei partecipanti alla formazione</a:t>
            </a:r>
            <a:endParaRPr/>
          </a:p>
        </p:txBody>
      </p:sp>
      <p:sp>
        <p:nvSpPr>
          <p:cNvPr id="103" name="Google Shape;103;p6"/>
          <p:cNvSpPr txBox="1"/>
          <p:nvPr/>
        </p:nvSpPr>
        <p:spPr>
          <a:xfrm>
            <a:off x="6590030" y="1832073"/>
            <a:ext cx="259097" cy="10525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32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B900"/>
                </a:solidFill>
                <a:latin typeface="Courier New"/>
                <a:ea typeface="Courier New"/>
                <a:cs typeface="Courier New"/>
                <a:sym typeface="Courier New"/>
              </a:rPr>
              <a:t>o</a:t>
            </a:r>
            <a:endParaRPr/>
          </a:p>
          <a:p>
            <a:pPr indent="0" lvl="0" marL="0" marR="0" rtl="0" algn="l">
              <a:lnSpc>
                <a:spcPct val="113214"/>
              </a:lnSpc>
              <a:spcBef>
                <a:spcPts val="1617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B900"/>
                </a:solidFill>
                <a:latin typeface="Courier New"/>
                <a:ea typeface="Courier New"/>
                <a:cs typeface="Courier New"/>
                <a:sym typeface="Courier New"/>
              </a:rPr>
              <a:t>o</a:t>
            </a:r>
            <a:endParaRPr/>
          </a:p>
          <a:p>
            <a:pPr indent="0" lvl="0" marL="0" marR="0" rtl="0" algn="l">
              <a:lnSpc>
                <a:spcPct val="113214"/>
              </a:lnSpc>
              <a:spcBef>
                <a:spcPts val="1612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B900"/>
                </a:solidFill>
                <a:latin typeface="Courier New"/>
                <a:ea typeface="Courier New"/>
                <a:cs typeface="Courier New"/>
                <a:sym typeface="Courier New"/>
              </a:rPr>
              <a:t>o</a:t>
            </a:r>
            <a:endParaRPr/>
          </a:p>
        </p:txBody>
      </p:sp>
      <p:sp>
        <p:nvSpPr>
          <p:cNvPr id="104" name="Google Shape;104;p6"/>
          <p:cNvSpPr txBox="1"/>
          <p:nvPr/>
        </p:nvSpPr>
        <p:spPr>
          <a:xfrm>
            <a:off x="6863645" y="1841033"/>
            <a:ext cx="1106005" cy="2163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Professionista IT</a:t>
            </a:r>
            <a:endParaRPr/>
          </a:p>
        </p:txBody>
      </p:sp>
      <p:sp>
        <p:nvSpPr>
          <p:cNvPr id="105" name="Google Shape;105;p6"/>
          <p:cNvSpPr txBox="1"/>
          <p:nvPr/>
        </p:nvSpPr>
        <p:spPr>
          <a:xfrm>
            <a:off x="6863715" y="2237423"/>
            <a:ext cx="2065539" cy="6359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7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Professionisti della sicurezza</a:t>
            </a:r>
            <a:endParaRPr/>
          </a:p>
          <a:p>
            <a:pPr indent="0" lvl="0" marL="0" marR="0" rtl="0" algn="l">
              <a:lnSpc>
                <a:spcPct val="120720"/>
              </a:lnSpc>
              <a:spcBef>
                <a:spcPts val="1689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Leader </a:t>
            </a:r>
            <a:r>
              <a:rPr lang="en-US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aziendali</a:t>
            </a:r>
            <a:endParaRPr/>
          </a:p>
        </p:txBody>
      </p:sp>
      <p:sp>
        <p:nvSpPr>
          <p:cNvPr id="106" name="Google Shape;106;p6"/>
          <p:cNvSpPr txBox="1"/>
          <p:nvPr/>
        </p:nvSpPr>
        <p:spPr>
          <a:xfrm>
            <a:off x="6590030" y="3038911"/>
            <a:ext cx="3807646" cy="7579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5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 qualsiasi altro professionista che abbia bisogno o</a:t>
            </a:r>
            <a:endParaRPr/>
          </a:p>
          <a:p>
            <a:pPr indent="0" lvl="0" marL="0" marR="0" rtl="0" algn="l">
              <a:lnSpc>
                <a:spcPct val="1099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voglia di comprendere i concetti di base relativi alla</a:t>
            </a:r>
            <a:endParaRPr/>
          </a:p>
          <a:p>
            <a:pPr indent="0" lvl="0" marL="0" marR="0" rtl="0" algn="l">
              <a:lnSpc>
                <a:spcPct val="1099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gestione del rischio e alla governance della</a:t>
            </a:r>
            <a:endParaRPr/>
          </a:p>
          <a:p>
            <a:pPr indent="0" lvl="0" marL="0" marR="0" rtl="0" algn="l">
              <a:lnSpc>
                <a:spcPct val="1099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Cybersecurity.</a:t>
            </a:r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83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p60"/>
          <p:cNvSpPr/>
          <p:nvPr/>
        </p:nvSpPr>
        <p:spPr>
          <a:xfrm>
            <a:off x="847280" y="2181936"/>
            <a:ext cx="2549117" cy="338327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33" name="Google Shape;833;p60"/>
          <p:cNvSpPr/>
          <p:nvPr/>
        </p:nvSpPr>
        <p:spPr>
          <a:xfrm>
            <a:off x="6894537" y="0"/>
            <a:ext cx="5294418" cy="685799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34" name="Google Shape;834;p60"/>
          <p:cNvSpPr txBox="1"/>
          <p:nvPr/>
        </p:nvSpPr>
        <p:spPr>
          <a:xfrm>
            <a:off x="887730" y="1246224"/>
            <a:ext cx="4543843" cy="4811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7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Struttura ISO/IEC 27001</a:t>
            </a:r>
            <a:endParaRPr/>
          </a:p>
        </p:txBody>
      </p:sp>
      <p:sp>
        <p:nvSpPr>
          <p:cNvPr id="835" name="Google Shape;835;p60"/>
          <p:cNvSpPr txBox="1"/>
          <p:nvPr/>
        </p:nvSpPr>
        <p:spPr>
          <a:xfrm>
            <a:off x="915670" y="5867197"/>
            <a:ext cx="4629353" cy="2297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7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https://www.iso.org/obp/ui/en/#iso:std:iso-iec:27001:ed-3:v1:en</a:t>
            </a:r>
            <a:endParaRPr/>
          </a:p>
        </p:txBody>
      </p:sp>
      <p:sp>
        <p:nvSpPr>
          <p:cNvPr id="836" name="Google Shape;836;p60"/>
          <p:cNvSpPr txBox="1"/>
          <p:nvPr/>
        </p:nvSpPr>
        <p:spPr>
          <a:xfrm>
            <a:off x="915670" y="6209210"/>
            <a:ext cx="4679959" cy="1846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13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NOME DEL MODULO DI FORMAZIONE CSP: MODELLO DI PRESENTAZIONE CREATO DA PR</a:t>
            </a:r>
            <a:endParaRPr/>
          </a:p>
        </p:txBody>
      </p:sp>
      <p:sp>
        <p:nvSpPr>
          <p:cNvPr id="837" name="Google Shape;837;p60"/>
          <p:cNvSpPr txBox="1"/>
          <p:nvPr/>
        </p:nvSpPr>
        <p:spPr>
          <a:xfrm>
            <a:off x="11180102" y="6211931"/>
            <a:ext cx="274055" cy="1811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5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60</a:t>
            </a:r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84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p61"/>
          <p:cNvSpPr/>
          <p:nvPr/>
        </p:nvSpPr>
        <p:spPr>
          <a:xfrm>
            <a:off x="4227195" y="3223387"/>
            <a:ext cx="2584541" cy="54292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43" name="Google Shape;843;p61"/>
          <p:cNvSpPr/>
          <p:nvPr/>
        </p:nvSpPr>
        <p:spPr>
          <a:xfrm>
            <a:off x="719327" y="2094737"/>
            <a:ext cx="3388487" cy="346067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44" name="Google Shape;844;p61"/>
          <p:cNvSpPr/>
          <p:nvPr/>
        </p:nvSpPr>
        <p:spPr>
          <a:xfrm>
            <a:off x="6894537" y="0"/>
            <a:ext cx="5294418" cy="6857999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45" name="Google Shape;845;p61"/>
          <p:cNvSpPr txBox="1"/>
          <p:nvPr/>
        </p:nvSpPr>
        <p:spPr>
          <a:xfrm>
            <a:off x="887730" y="1246224"/>
            <a:ext cx="4543843" cy="4811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7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Struttura ISO/IEC 27001</a:t>
            </a:r>
            <a:endParaRPr/>
          </a:p>
        </p:txBody>
      </p:sp>
      <p:sp>
        <p:nvSpPr>
          <p:cNvPr id="846" name="Google Shape;846;p61"/>
          <p:cNvSpPr txBox="1"/>
          <p:nvPr/>
        </p:nvSpPr>
        <p:spPr>
          <a:xfrm>
            <a:off x="915670" y="5867947"/>
            <a:ext cx="4629353" cy="2297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7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https://www.iso.org/obp/ui/en/#iso:std:iso-iec:27001:ed-3:v1:en</a:t>
            </a:r>
            <a:endParaRPr/>
          </a:p>
        </p:txBody>
      </p:sp>
      <p:sp>
        <p:nvSpPr>
          <p:cNvPr id="847" name="Google Shape;847;p61"/>
          <p:cNvSpPr txBox="1"/>
          <p:nvPr/>
        </p:nvSpPr>
        <p:spPr>
          <a:xfrm>
            <a:off x="915670" y="6209325"/>
            <a:ext cx="4679959" cy="1846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13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NOME DEL MODULO DI FORMAZIONE CSP: MODELLO DI PRESENTAZIONE CREATO DA PR</a:t>
            </a:r>
            <a:endParaRPr/>
          </a:p>
        </p:txBody>
      </p:sp>
      <p:sp>
        <p:nvSpPr>
          <p:cNvPr id="848" name="Google Shape;848;p61"/>
          <p:cNvSpPr txBox="1"/>
          <p:nvPr/>
        </p:nvSpPr>
        <p:spPr>
          <a:xfrm>
            <a:off x="11180102" y="6212045"/>
            <a:ext cx="274055" cy="1811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5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61</a:t>
            </a:r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852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p62"/>
          <p:cNvSpPr/>
          <p:nvPr/>
        </p:nvSpPr>
        <p:spPr>
          <a:xfrm>
            <a:off x="6894538" y="0"/>
            <a:ext cx="5297462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54" name="Google Shape;854;p62"/>
          <p:cNvSpPr txBox="1"/>
          <p:nvPr/>
        </p:nvSpPr>
        <p:spPr>
          <a:xfrm>
            <a:off x="887730" y="1246224"/>
            <a:ext cx="4529238" cy="4811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7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Clausole ISO/IEC 27001</a:t>
            </a:r>
            <a:endParaRPr/>
          </a:p>
        </p:txBody>
      </p:sp>
      <p:sp>
        <p:nvSpPr>
          <p:cNvPr id="855" name="Google Shape;855;p62"/>
          <p:cNvSpPr txBox="1"/>
          <p:nvPr/>
        </p:nvSpPr>
        <p:spPr>
          <a:xfrm>
            <a:off x="887730" y="2207044"/>
            <a:ext cx="2283978" cy="6486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1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-US" sz="12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Contesto dell'organizzazione</a:t>
            </a:r>
            <a:endParaRPr/>
          </a:p>
          <a:p>
            <a:pPr indent="0" lvl="0" marL="0" marR="0" rtl="0" algn="l">
              <a:lnSpc>
                <a:spcPct val="123103"/>
              </a:lnSpc>
              <a:spcBef>
                <a:spcPts val="1235"/>
              </a:spcBef>
              <a:spcAft>
                <a:spcPts val="0"/>
              </a:spcAft>
              <a:buNone/>
            </a:pPr>
            <a:r>
              <a:rPr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lang="en-US" sz="12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Leadership</a:t>
            </a:r>
            <a:endParaRPr/>
          </a:p>
        </p:txBody>
      </p:sp>
      <p:sp>
        <p:nvSpPr>
          <p:cNvPr id="856" name="Google Shape;856;p62"/>
          <p:cNvSpPr txBox="1"/>
          <p:nvPr/>
        </p:nvSpPr>
        <p:spPr>
          <a:xfrm>
            <a:off x="887730" y="2972041"/>
            <a:ext cx="1270572" cy="2649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1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6. </a:t>
            </a:r>
            <a:r>
              <a:rPr lang="en-US" sz="12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Pianificazione</a:t>
            </a:r>
            <a:endParaRPr/>
          </a:p>
        </p:txBody>
      </p:sp>
      <p:sp>
        <p:nvSpPr>
          <p:cNvPr id="857" name="Google Shape;857;p62"/>
          <p:cNvSpPr txBox="1"/>
          <p:nvPr/>
        </p:nvSpPr>
        <p:spPr>
          <a:xfrm>
            <a:off x="887730" y="3355175"/>
            <a:ext cx="972949" cy="2649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1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7. </a:t>
            </a:r>
            <a:r>
              <a:rPr lang="en-US" sz="12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Supporto</a:t>
            </a:r>
            <a:endParaRPr/>
          </a:p>
        </p:txBody>
      </p:sp>
      <p:sp>
        <p:nvSpPr>
          <p:cNvPr id="858" name="Google Shape;858;p62"/>
          <p:cNvSpPr txBox="1"/>
          <p:nvPr/>
        </p:nvSpPr>
        <p:spPr>
          <a:xfrm>
            <a:off x="887730" y="3738309"/>
            <a:ext cx="1158081" cy="2649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1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8. </a:t>
            </a:r>
            <a:r>
              <a:rPr lang="en-US" sz="12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Operazione</a:t>
            </a:r>
            <a:endParaRPr/>
          </a:p>
        </p:txBody>
      </p:sp>
      <p:sp>
        <p:nvSpPr>
          <p:cNvPr id="859" name="Google Shape;859;p62"/>
          <p:cNvSpPr txBox="1"/>
          <p:nvPr/>
        </p:nvSpPr>
        <p:spPr>
          <a:xfrm>
            <a:off x="887730" y="4120172"/>
            <a:ext cx="2384173" cy="6480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1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9. </a:t>
            </a:r>
            <a:r>
              <a:rPr lang="en-US" sz="12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Valutazione delle prestazioni</a:t>
            </a:r>
            <a:endParaRPr/>
          </a:p>
          <a:p>
            <a:pPr indent="0" lvl="0" marL="0" marR="0" rtl="0" algn="l">
              <a:lnSpc>
                <a:spcPct val="123103"/>
              </a:lnSpc>
              <a:spcBef>
                <a:spcPts val="1230"/>
              </a:spcBef>
              <a:spcAft>
                <a:spcPts val="0"/>
              </a:spcAft>
              <a:buNone/>
            </a:pPr>
            <a:r>
              <a:rPr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10. </a:t>
            </a:r>
            <a:r>
              <a:rPr lang="en-US" sz="12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Miglioramento</a:t>
            </a:r>
            <a:endParaRPr/>
          </a:p>
        </p:txBody>
      </p:sp>
      <p:sp>
        <p:nvSpPr>
          <p:cNvPr id="860" name="Google Shape;860;p62"/>
          <p:cNvSpPr txBox="1"/>
          <p:nvPr/>
        </p:nvSpPr>
        <p:spPr>
          <a:xfrm>
            <a:off x="915670" y="6188966"/>
            <a:ext cx="4679959" cy="1846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13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NOME DEL MODULO DI FORMAZIONE CSP: MODELLO DI PRESENTAZIONE CREATO DA PR</a:t>
            </a:r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864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63"/>
          <p:cNvSpPr/>
          <p:nvPr/>
        </p:nvSpPr>
        <p:spPr>
          <a:xfrm>
            <a:off x="6894538" y="0"/>
            <a:ext cx="5297462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66" name="Google Shape;866;p63"/>
          <p:cNvSpPr txBox="1"/>
          <p:nvPr/>
        </p:nvSpPr>
        <p:spPr>
          <a:xfrm>
            <a:off x="887730" y="1246224"/>
            <a:ext cx="4529238" cy="4811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7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Clausole ISO/IEC 27001</a:t>
            </a:r>
            <a:endParaRPr/>
          </a:p>
        </p:txBody>
      </p:sp>
      <p:sp>
        <p:nvSpPr>
          <p:cNvPr id="867" name="Google Shape;867;p63"/>
          <p:cNvSpPr txBox="1"/>
          <p:nvPr/>
        </p:nvSpPr>
        <p:spPr>
          <a:xfrm>
            <a:off x="800735" y="2206416"/>
            <a:ext cx="2069703" cy="2130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73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4. Contesto dell'organizzazione</a:t>
            </a:r>
            <a:endParaRPr/>
          </a:p>
        </p:txBody>
      </p:sp>
      <p:sp>
        <p:nvSpPr>
          <p:cNvPr id="868" name="Google Shape;868;p63"/>
          <p:cNvSpPr txBox="1"/>
          <p:nvPr/>
        </p:nvSpPr>
        <p:spPr>
          <a:xfrm>
            <a:off x="4025264" y="2203242"/>
            <a:ext cx="2710705" cy="4190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5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Ambito di applicazione del sistema e</a:t>
            </a:r>
            <a:endParaRPr/>
          </a:p>
          <a:p>
            <a:pPr indent="0" lvl="0" marL="0" marR="0" rtl="0" algn="l">
              <a:lnSpc>
                <a:spcPct val="122272"/>
              </a:lnSpc>
              <a:spcBef>
                <a:spcPts val="294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analisi delle problematiche e degli interessi</a:t>
            </a:r>
            <a:endParaRPr/>
          </a:p>
        </p:txBody>
      </p:sp>
      <p:sp>
        <p:nvSpPr>
          <p:cNvPr id="869" name="Google Shape;869;p63"/>
          <p:cNvSpPr txBox="1"/>
          <p:nvPr/>
        </p:nvSpPr>
        <p:spPr>
          <a:xfrm>
            <a:off x="3518331" y="2266785"/>
            <a:ext cx="282336" cy="2873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706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</a:t>
            </a:r>
            <a:endParaRPr/>
          </a:p>
        </p:txBody>
      </p:sp>
      <p:sp>
        <p:nvSpPr>
          <p:cNvPr id="870" name="Google Shape;870;p63"/>
          <p:cNvSpPr txBox="1"/>
          <p:nvPr/>
        </p:nvSpPr>
        <p:spPr>
          <a:xfrm>
            <a:off x="4025264" y="2669115"/>
            <a:ext cx="553491" cy="2090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2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partiti.</a:t>
            </a:r>
            <a:endParaRPr/>
          </a:p>
        </p:txBody>
      </p:sp>
      <p:sp>
        <p:nvSpPr>
          <p:cNvPr id="871" name="Google Shape;871;p63"/>
          <p:cNvSpPr txBox="1"/>
          <p:nvPr/>
        </p:nvSpPr>
        <p:spPr>
          <a:xfrm>
            <a:off x="3518331" y="2860129"/>
            <a:ext cx="282336" cy="7229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706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</a:t>
            </a:r>
            <a:endParaRPr/>
          </a:p>
          <a:p>
            <a:pPr indent="0" lvl="0" marL="0" marR="0" rtl="0" algn="l">
              <a:lnSpc>
                <a:spcPct val="170608"/>
              </a:lnSpc>
              <a:spcBef>
                <a:spcPts val="1417"/>
              </a:spcBef>
              <a:spcAft>
                <a:spcPts val="0"/>
              </a:spcAft>
              <a:buNone/>
            </a:pPr>
            <a:r>
              <a:rPr lang="en-US" sz="1150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</a:t>
            </a:r>
            <a:endParaRPr/>
          </a:p>
        </p:txBody>
      </p:sp>
      <p:sp>
        <p:nvSpPr>
          <p:cNvPr id="872" name="Google Shape;872;p63"/>
          <p:cNvSpPr txBox="1"/>
          <p:nvPr/>
        </p:nvSpPr>
        <p:spPr>
          <a:xfrm>
            <a:off x="800735" y="2883745"/>
            <a:ext cx="1144423" cy="6486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73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5. La leadership</a:t>
            </a:r>
            <a:endParaRPr/>
          </a:p>
          <a:p>
            <a:pPr indent="0" lvl="0" marL="0" marR="0" rtl="0" algn="l">
              <a:lnSpc>
                <a:spcPct val="119739"/>
              </a:lnSpc>
              <a:spcBef>
                <a:spcPts val="2002"/>
              </a:spcBef>
              <a:spcAft>
                <a:spcPts val="0"/>
              </a:spcAft>
              <a:buNone/>
            </a:pPr>
            <a:r>
              <a:rPr lang="en-US" sz="11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6. Pianificazione</a:t>
            </a:r>
            <a:endParaRPr/>
          </a:p>
        </p:txBody>
      </p:sp>
      <p:sp>
        <p:nvSpPr>
          <p:cNvPr id="873" name="Google Shape;873;p63"/>
          <p:cNvSpPr txBox="1"/>
          <p:nvPr/>
        </p:nvSpPr>
        <p:spPr>
          <a:xfrm>
            <a:off x="4025264" y="2886920"/>
            <a:ext cx="2786048" cy="426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2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Politica di sicurezza delle informazioni, ruoli,</a:t>
            </a:r>
            <a:endParaRPr/>
          </a:p>
          <a:p>
            <a:pPr indent="0" lvl="0" marL="0" marR="0" rtl="0" algn="l">
              <a:lnSpc>
                <a:spcPct val="122272"/>
              </a:lnSpc>
              <a:spcBef>
                <a:spcPts val="419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responsabilità e autorità</a:t>
            </a:r>
            <a:endParaRPr/>
          </a:p>
        </p:txBody>
      </p:sp>
      <p:sp>
        <p:nvSpPr>
          <p:cNvPr id="874" name="Google Shape;874;p63"/>
          <p:cNvSpPr txBox="1"/>
          <p:nvPr/>
        </p:nvSpPr>
        <p:spPr>
          <a:xfrm>
            <a:off x="4025264" y="3319356"/>
            <a:ext cx="2358947" cy="2130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73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Metodologia di gestione del rischio,</a:t>
            </a:r>
            <a:endParaRPr/>
          </a:p>
        </p:txBody>
      </p:sp>
      <p:sp>
        <p:nvSpPr>
          <p:cNvPr id="875" name="Google Shape;875;p63"/>
          <p:cNvSpPr txBox="1"/>
          <p:nvPr/>
        </p:nvSpPr>
        <p:spPr>
          <a:xfrm>
            <a:off x="4025264" y="3543509"/>
            <a:ext cx="2575403" cy="3935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3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valutazione del rischio, registro del rischio,</a:t>
            </a:r>
            <a:endParaRPr/>
          </a:p>
          <a:p>
            <a:pPr indent="0" lvl="0" marL="0" marR="0" rtl="0" algn="l">
              <a:lnSpc>
                <a:spcPct val="119363"/>
              </a:lnSpc>
              <a:spcBef>
                <a:spcPts val="171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rischio</a:t>
            </a:r>
            <a:endParaRPr/>
          </a:p>
        </p:txBody>
      </p:sp>
      <p:sp>
        <p:nvSpPr>
          <p:cNvPr id="876" name="Google Shape;876;p63"/>
          <p:cNvSpPr txBox="1"/>
          <p:nvPr/>
        </p:nvSpPr>
        <p:spPr>
          <a:xfrm>
            <a:off x="4025264" y="3906946"/>
            <a:ext cx="2128443" cy="4170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73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piani di trattamento, Obiettivi e</a:t>
            </a:r>
            <a:endParaRPr/>
          </a:p>
          <a:p>
            <a:pPr indent="0" lvl="0" marL="0" marR="0" rtl="0" algn="l">
              <a:lnSpc>
                <a:spcPct val="122521"/>
              </a:lnSpc>
              <a:spcBef>
                <a:spcPts val="196"/>
              </a:spcBef>
              <a:spcAft>
                <a:spcPts val="0"/>
              </a:spcAft>
              <a:buNone/>
            </a:pPr>
            <a:r>
              <a:rPr lang="en-US" sz="11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piani</a:t>
            </a:r>
            <a:endParaRPr/>
          </a:p>
        </p:txBody>
      </p:sp>
      <p:sp>
        <p:nvSpPr>
          <p:cNvPr id="877" name="Google Shape;877;p63"/>
          <p:cNvSpPr txBox="1"/>
          <p:nvPr/>
        </p:nvSpPr>
        <p:spPr>
          <a:xfrm>
            <a:off x="3518331" y="4342854"/>
            <a:ext cx="282336" cy="2873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706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</a:t>
            </a:r>
            <a:endParaRPr/>
          </a:p>
        </p:txBody>
      </p:sp>
      <p:sp>
        <p:nvSpPr>
          <p:cNvPr id="878" name="Google Shape;878;p63"/>
          <p:cNvSpPr txBox="1"/>
          <p:nvPr/>
        </p:nvSpPr>
        <p:spPr>
          <a:xfrm>
            <a:off x="800735" y="4369645"/>
            <a:ext cx="841614" cy="2090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2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7. Supporto</a:t>
            </a:r>
            <a:endParaRPr/>
          </a:p>
        </p:txBody>
      </p:sp>
      <p:sp>
        <p:nvSpPr>
          <p:cNvPr id="879" name="Google Shape;879;p63"/>
          <p:cNvSpPr txBox="1"/>
          <p:nvPr/>
        </p:nvSpPr>
        <p:spPr>
          <a:xfrm>
            <a:off x="4025264" y="4363297"/>
            <a:ext cx="1803751" cy="2171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5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Competenze, Documento</a:t>
            </a:r>
            <a:endParaRPr/>
          </a:p>
        </p:txBody>
      </p:sp>
      <p:sp>
        <p:nvSpPr>
          <p:cNvPr id="880" name="Google Shape;880;p63"/>
          <p:cNvSpPr txBox="1"/>
          <p:nvPr/>
        </p:nvSpPr>
        <p:spPr>
          <a:xfrm>
            <a:off x="4025264" y="4581102"/>
            <a:ext cx="1603754" cy="2171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5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procedure di gestione,</a:t>
            </a:r>
            <a:endParaRPr/>
          </a:p>
        </p:txBody>
      </p:sp>
      <p:sp>
        <p:nvSpPr>
          <p:cNvPr id="881" name="Google Shape;881;p63"/>
          <p:cNvSpPr txBox="1"/>
          <p:nvPr/>
        </p:nvSpPr>
        <p:spPr>
          <a:xfrm>
            <a:off x="4025264" y="4798906"/>
            <a:ext cx="2839246" cy="4358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5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Procedure di comunicazione</a:t>
            </a:r>
            <a:endParaRPr/>
          </a:p>
          <a:p>
            <a:pPr indent="0" lvl="0" marL="0" marR="0" rtl="0" algn="l">
              <a:lnSpc>
                <a:spcPct val="120083"/>
              </a:lnSpc>
              <a:spcBef>
                <a:spcPts val="28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Procedura di gestione del cambiamento</a:t>
            </a:r>
            <a:endParaRPr/>
          </a:p>
        </p:txBody>
      </p:sp>
      <p:sp>
        <p:nvSpPr>
          <p:cNvPr id="882" name="Google Shape;882;p63"/>
          <p:cNvSpPr txBox="1"/>
          <p:nvPr/>
        </p:nvSpPr>
        <p:spPr>
          <a:xfrm>
            <a:off x="3518331" y="4996269"/>
            <a:ext cx="282336" cy="5051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706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</a:t>
            </a:r>
            <a:endParaRPr/>
          </a:p>
          <a:p>
            <a:pPr indent="0" lvl="0" marL="0" marR="0" rtl="0" algn="l">
              <a:lnSpc>
                <a:spcPct val="1491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</a:t>
            </a:r>
            <a:endParaRPr/>
          </a:p>
        </p:txBody>
      </p:sp>
      <p:sp>
        <p:nvSpPr>
          <p:cNvPr id="883" name="Google Shape;883;p63"/>
          <p:cNvSpPr txBox="1"/>
          <p:nvPr/>
        </p:nvSpPr>
        <p:spPr>
          <a:xfrm>
            <a:off x="800735" y="5019886"/>
            <a:ext cx="1262130" cy="2130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73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8. Funzionamento</a:t>
            </a:r>
            <a:endParaRPr/>
          </a:p>
        </p:txBody>
      </p:sp>
      <p:sp>
        <p:nvSpPr>
          <p:cNvPr id="884" name="Google Shape;884;p63"/>
          <p:cNvSpPr txBox="1"/>
          <p:nvPr/>
        </p:nvSpPr>
        <p:spPr>
          <a:xfrm>
            <a:off x="800735" y="5237691"/>
            <a:ext cx="2083259" cy="2130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73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9. Valutazione delle prestazioni</a:t>
            </a:r>
            <a:endParaRPr/>
          </a:p>
        </p:txBody>
      </p:sp>
      <p:sp>
        <p:nvSpPr>
          <p:cNvPr id="885" name="Google Shape;885;p63"/>
          <p:cNvSpPr txBox="1"/>
          <p:nvPr/>
        </p:nvSpPr>
        <p:spPr>
          <a:xfrm>
            <a:off x="4025264" y="5237691"/>
            <a:ext cx="2087967" cy="6091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73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KPI, procedura di audit interno,</a:t>
            </a:r>
            <a:endParaRPr/>
          </a:p>
          <a:p>
            <a:pPr indent="0" lvl="0" marL="0" marR="0" rtl="0" algn="l">
              <a:lnSpc>
                <a:spcPct val="119739"/>
              </a:lnSpc>
              <a:spcBef>
                <a:spcPts val="148"/>
              </a:spcBef>
              <a:spcAft>
                <a:spcPts val="0"/>
              </a:spcAft>
              <a:buNone/>
            </a:pPr>
            <a:r>
              <a:rPr lang="en-US" sz="11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Audit interni, Gestione</a:t>
            </a:r>
            <a:endParaRPr/>
          </a:p>
          <a:p>
            <a:pPr indent="0" lvl="0" marL="0" marR="0" rtl="0" algn="l">
              <a:lnSpc>
                <a:spcPct val="122272"/>
              </a:lnSpc>
              <a:spcBef>
                <a:spcPts val="296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recensione</a:t>
            </a:r>
            <a:endParaRPr/>
          </a:p>
        </p:txBody>
      </p:sp>
      <p:sp>
        <p:nvSpPr>
          <p:cNvPr id="886" name="Google Shape;886;p63"/>
          <p:cNvSpPr txBox="1"/>
          <p:nvPr/>
        </p:nvSpPr>
        <p:spPr>
          <a:xfrm>
            <a:off x="3518331" y="5861393"/>
            <a:ext cx="282336" cy="2873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706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</a:t>
            </a:r>
            <a:endParaRPr/>
          </a:p>
        </p:txBody>
      </p:sp>
      <p:sp>
        <p:nvSpPr>
          <p:cNvPr id="887" name="Google Shape;887;p63"/>
          <p:cNvSpPr txBox="1"/>
          <p:nvPr/>
        </p:nvSpPr>
        <p:spPr>
          <a:xfrm>
            <a:off x="800735" y="5888184"/>
            <a:ext cx="1243948" cy="2090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2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10. Miglioramento</a:t>
            </a:r>
            <a:endParaRPr/>
          </a:p>
        </p:txBody>
      </p:sp>
      <p:sp>
        <p:nvSpPr>
          <p:cNvPr id="888" name="Google Shape;888;p63"/>
          <p:cNvSpPr txBox="1"/>
          <p:nvPr/>
        </p:nvSpPr>
        <p:spPr>
          <a:xfrm>
            <a:off x="4025264" y="5881835"/>
            <a:ext cx="2306635" cy="2171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5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Procedura per le azioni correttive</a:t>
            </a:r>
            <a:endParaRPr/>
          </a:p>
        </p:txBody>
      </p:sp>
      <p:sp>
        <p:nvSpPr>
          <p:cNvPr id="889" name="Google Shape;889;p63"/>
          <p:cNvSpPr txBox="1"/>
          <p:nvPr/>
        </p:nvSpPr>
        <p:spPr>
          <a:xfrm>
            <a:off x="915670" y="6424336"/>
            <a:ext cx="4679959" cy="1846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13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NOME DEL MODULO DI FORMAZIONE CSP: MODELLO DI PRESENTAZIONE CREATO DA PR</a:t>
            </a:r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893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p64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95" name="Google Shape;895;p64"/>
          <p:cNvSpPr/>
          <p:nvPr/>
        </p:nvSpPr>
        <p:spPr>
          <a:xfrm>
            <a:off x="6894537" y="0"/>
            <a:ext cx="5297462" cy="685799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96" name="Google Shape;896;p64"/>
          <p:cNvSpPr txBox="1"/>
          <p:nvPr/>
        </p:nvSpPr>
        <p:spPr>
          <a:xfrm>
            <a:off x="887730" y="1263200"/>
            <a:ext cx="3975037" cy="4600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7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ISO 27001 - Allegato A</a:t>
            </a:r>
            <a:endParaRPr/>
          </a:p>
        </p:txBody>
      </p:sp>
      <p:sp>
        <p:nvSpPr>
          <p:cNvPr id="897" name="Google Shape;897;p64"/>
          <p:cNvSpPr txBox="1"/>
          <p:nvPr/>
        </p:nvSpPr>
        <p:spPr>
          <a:xfrm>
            <a:off x="887730" y="2237385"/>
            <a:ext cx="4951017" cy="44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7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ISO 27001, nelle clausole 4-10, non prescrive un insieme di misure /</a:t>
            </a:r>
            <a:endParaRPr/>
          </a:p>
          <a:p>
            <a:pPr indent="0" lvl="0" marL="0" marR="0" rtl="0" algn="l">
              <a:lnSpc>
                <a:spcPct val="123520"/>
              </a:lnSpc>
              <a:spcBef>
                <a:spcPts val="158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controlli che le organizzazioni devono applicare.</a:t>
            </a:r>
            <a:endParaRPr/>
          </a:p>
        </p:txBody>
      </p:sp>
      <p:sp>
        <p:nvSpPr>
          <p:cNvPr id="898" name="Google Shape;898;p64"/>
          <p:cNvSpPr txBox="1"/>
          <p:nvPr/>
        </p:nvSpPr>
        <p:spPr>
          <a:xfrm>
            <a:off x="887730" y="2810308"/>
            <a:ext cx="5393107" cy="4043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7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ISO 27001 richiede la progettazione e l'implementazione di un processo di</a:t>
            </a:r>
            <a:endParaRPr/>
          </a:p>
          <a:p>
            <a:pPr indent="0" lvl="0" marL="0" marR="0" rtl="0" algn="l">
              <a:lnSpc>
                <a:spcPct val="1099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gestione del rischio che consenta all'organizzazione di</a:t>
            </a:r>
            <a:endParaRPr/>
          </a:p>
        </p:txBody>
      </p:sp>
      <p:sp>
        <p:nvSpPr>
          <p:cNvPr id="899" name="Google Shape;899;p64"/>
          <p:cNvSpPr txBox="1"/>
          <p:nvPr/>
        </p:nvSpPr>
        <p:spPr>
          <a:xfrm>
            <a:off x="887730" y="3340629"/>
            <a:ext cx="3686115" cy="2638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55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identificare i propri criteri di accettazione del rischio,</a:t>
            </a:r>
            <a:endParaRPr/>
          </a:p>
        </p:txBody>
      </p:sp>
      <p:sp>
        <p:nvSpPr>
          <p:cNvPr id="900" name="Google Shape;900;p64"/>
          <p:cNvSpPr txBox="1"/>
          <p:nvPr/>
        </p:nvSpPr>
        <p:spPr>
          <a:xfrm>
            <a:off x="887730" y="3726684"/>
            <a:ext cx="4284331" cy="4743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55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12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considerare i possibili rischi tenendo conto delle misure già</a:t>
            </a:r>
            <a:endParaRPr/>
          </a:p>
          <a:p>
            <a:pPr indent="0" lvl="0" marL="0" marR="0" rtl="0" algn="l">
              <a:lnSpc>
                <a:spcPct val="123520"/>
              </a:lnSpc>
              <a:spcBef>
                <a:spcPts val="99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atto (</a:t>
            </a:r>
            <a:r>
              <a:rPr lang="en-US" sz="125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misure esistenti</a:t>
            </a:r>
            <a:r>
              <a:rPr lang="en-US" sz="12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 e</a:t>
            </a:r>
            <a:endParaRPr/>
          </a:p>
        </p:txBody>
      </p:sp>
      <p:sp>
        <p:nvSpPr>
          <p:cNvPr id="901" name="Google Shape;901;p64"/>
          <p:cNvSpPr txBox="1"/>
          <p:nvPr/>
        </p:nvSpPr>
        <p:spPr>
          <a:xfrm>
            <a:off x="887730" y="4329553"/>
            <a:ext cx="2758330" cy="2638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55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rischi di identità che non li soddisfano.</a:t>
            </a:r>
            <a:endParaRPr/>
          </a:p>
        </p:txBody>
      </p:sp>
      <p:sp>
        <p:nvSpPr>
          <p:cNvPr id="902" name="Google Shape;902;p64"/>
          <p:cNvSpPr txBox="1"/>
          <p:nvPr/>
        </p:nvSpPr>
        <p:spPr>
          <a:xfrm>
            <a:off x="887730" y="4706380"/>
            <a:ext cx="5725284" cy="4059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 questi rischi, l'organizzazione deve proporre (</a:t>
            </a:r>
            <a:r>
              <a:rPr lang="en-US" sz="125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misure proposte</a:t>
            </a:r>
            <a:r>
              <a:rPr lang="en-US" sz="12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 e attuare piani</a:t>
            </a:r>
            <a:endParaRPr/>
          </a:p>
          <a:p>
            <a:pPr indent="0" lvl="0" marL="0" marR="0" rtl="0" algn="l">
              <a:lnSpc>
                <a:spcPct val="1099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 trattamento del rischio adeguati.</a:t>
            </a:r>
            <a:endParaRPr/>
          </a:p>
        </p:txBody>
      </p:sp>
      <p:sp>
        <p:nvSpPr>
          <p:cNvPr id="903" name="Google Shape;903;p64"/>
          <p:cNvSpPr txBox="1"/>
          <p:nvPr/>
        </p:nvSpPr>
        <p:spPr>
          <a:xfrm>
            <a:off x="915670" y="6079035"/>
            <a:ext cx="4679959" cy="1846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13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NOME DEL MODULO DI FORMAZIONE CSP: MODELLO DI PRESENTAZIONE CREATO DA PR</a:t>
            </a:r>
            <a:endParaRPr/>
          </a:p>
        </p:txBody>
      </p:sp>
      <p:sp>
        <p:nvSpPr>
          <p:cNvPr id="904" name="Google Shape;904;p64"/>
          <p:cNvSpPr txBox="1"/>
          <p:nvPr/>
        </p:nvSpPr>
        <p:spPr>
          <a:xfrm>
            <a:off x="11180102" y="6081756"/>
            <a:ext cx="274055" cy="1811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5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64</a:t>
            </a:r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908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p65"/>
          <p:cNvSpPr/>
          <p:nvPr/>
        </p:nvSpPr>
        <p:spPr>
          <a:xfrm>
            <a:off x="6894537" y="0"/>
            <a:ext cx="5297462" cy="685799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10" name="Google Shape;910;p65"/>
          <p:cNvSpPr txBox="1"/>
          <p:nvPr/>
        </p:nvSpPr>
        <p:spPr>
          <a:xfrm>
            <a:off x="887730" y="1263200"/>
            <a:ext cx="3975037" cy="4600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7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ISO 27001 - Allegato A</a:t>
            </a:r>
            <a:endParaRPr/>
          </a:p>
        </p:txBody>
      </p:sp>
      <p:sp>
        <p:nvSpPr>
          <p:cNvPr id="911" name="Google Shape;911;p65"/>
          <p:cNvSpPr txBox="1"/>
          <p:nvPr/>
        </p:nvSpPr>
        <p:spPr>
          <a:xfrm>
            <a:off x="887730" y="2205152"/>
            <a:ext cx="5629576" cy="7534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7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 termine di questo processo, alle organizzazioni viene chiesto di confrontare le</a:t>
            </a:r>
            <a:endParaRPr/>
          </a:p>
          <a:p>
            <a:pPr indent="0" lvl="0" marL="0" marR="0" rtl="0" algn="l">
              <a:lnSpc>
                <a:spcPct val="1099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misure esistenti e quelle proposte con un elenco di controlli di sicurezza delle</a:t>
            </a:r>
            <a:endParaRPr/>
          </a:p>
          <a:p>
            <a:pPr indent="0" lvl="0" marL="0" marR="0" rtl="0" algn="l">
              <a:lnSpc>
                <a:spcPct val="1099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informazioni che può essere utilizzato come riferimento, al fine di verificare se è</a:t>
            </a:r>
            <a:endParaRPr/>
          </a:p>
          <a:p>
            <a:pPr indent="0" lvl="0" marL="0" marR="0" rtl="0" algn="l">
              <a:lnSpc>
                <a:spcPct val="1099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stato omesso qualcosa di necessario.</a:t>
            </a:r>
            <a:endParaRPr/>
          </a:p>
        </p:txBody>
      </p:sp>
      <p:sp>
        <p:nvSpPr>
          <p:cNvPr id="912" name="Google Shape;912;p65"/>
          <p:cNvSpPr txBox="1"/>
          <p:nvPr/>
        </p:nvSpPr>
        <p:spPr>
          <a:xfrm>
            <a:off x="887730" y="3084424"/>
            <a:ext cx="5281474" cy="578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7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 controllo è definito come una misura che modifica o mantiene il rischio.</a:t>
            </a:r>
            <a:endParaRPr/>
          </a:p>
          <a:p>
            <a:pPr indent="0" lvl="0" marL="0" marR="0" rtl="0" algn="l">
              <a:lnSpc>
                <a:spcPct val="1099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Alcuni controlli sono controlli che modificano il rischio, mentre altri lo</a:t>
            </a:r>
            <a:endParaRPr/>
          </a:p>
          <a:p>
            <a:pPr indent="0" lvl="0" marL="0" marR="0" rtl="0" algn="l">
              <a:lnSpc>
                <a:spcPct val="1099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mantengono.</a:t>
            </a:r>
            <a:endParaRPr/>
          </a:p>
        </p:txBody>
      </p:sp>
      <p:sp>
        <p:nvSpPr>
          <p:cNvPr id="913" name="Google Shape;913;p65"/>
          <p:cNvSpPr txBox="1"/>
          <p:nvPr/>
        </p:nvSpPr>
        <p:spPr>
          <a:xfrm>
            <a:off x="887730" y="3787217"/>
            <a:ext cx="5635384" cy="7534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7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Una politica di sicurezza delle informazioni, ad esempio, può solo mantenere il</a:t>
            </a:r>
            <a:endParaRPr/>
          </a:p>
          <a:p>
            <a:pPr indent="0" lvl="0" marL="0" marR="0" rtl="0" algn="l">
              <a:lnSpc>
                <a:spcPct val="1099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rischio, mentre la conformità alla politica di sicurezza delle informazioni può</a:t>
            </a:r>
            <a:endParaRPr/>
          </a:p>
          <a:p>
            <a:pPr indent="0" lvl="0" marL="0" marR="0" rtl="0" algn="l">
              <a:lnSpc>
                <a:spcPct val="1099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modificare il rischio. Inoltre, alcuni controlli descrivono la stessa misura generica</a:t>
            </a:r>
            <a:endParaRPr/>
          </a:p>
          <a:p>
            <a:pPr indent="0" lvl="0" marL="0" marR="0" rtl="0" algn="l">
              <a:lnSpc>
                <a:spcPct val="1099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contesti di rischio diversi.</a:t>
            </a:r>
            <a:endParaRPr/>
          </a:p>
        </p:txBody>
      </p:sp>
      <p:sp>
        <p:nvSpPr>
          <p:cNvPr id="914" name="Google Shape;914;p65"/>
          <p:cNvSpPr txBox="1"/>
          <p:nvPr/>
        </p:nvSpPr>
        <p:spPr>
          <a:xfrm>
            <a:off x="2861310" y="4666210"/>
            <a:ext cx="4030064" cy="2297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7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[definizione di controllo da parte di ISO/IEC 27002:2022].</a:t>
            </a:r>
            <a:endParaRPr/>
          </a:p>
        </p:txBody>
      </p:sp>
      <p:sp>
        <p:nvSpPr>
          <p:cNvPr id="915" name="Google Shape;915;p65"/>
          <p:cNvSpPr txBox="1"/>
          <p:nvPr/>
        </p:nvSpPr>
        <p:spPr>
          <a:xfrm>
            <a:off x="915670" y="5790415"/>
            <a:ext cx="4679959" cy="1846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13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NOME DEL MODULO DI FORMAZIONE CSP: MODELLO DI PRESENTAZIONE CREATO DA PR</a:t>
            </a:r>
            <a:endParaRPr/>
          </a:p>
        </p:txBody>
      </p:sp>
      <p:sp>
        <p:nvSpPr>
          <p:cNvPr id="916" name="Google Shape;916;p65"/>
          <p:cNvSpPr txBox="1"/>
          <p:nvPr/>
        </p:nvSpPr>
        <p:spPr>
          <a:xfrm>
            <a:off x="11180102" y="5793136"/>
            <a:ext cx="274055" cy="1811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5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65</a:t>
            </a:r>
            <a:endParaRPr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920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p66"/>
          <p:cNvSpPr/>
          <p:nvPr/>
        </p:nvSpPr>
        <p:spPr>
          <a:xfrm>
            <a:off x="6102223" y="8902"/>
            <a:ext cx="5300217" cy="684019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22" name="Google Shape;922;p66"/>
          <p:cNvSpPr/>
          <p:nvPr/>
        </p:nvSpPr>
        <p:spPr>
          <a:xfrm>
            <a:off x="3412998" y="2124456"/>
            <a:ext cx="2569716" cy="297027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23" name="Google Shape;923;p66"/>
          <p:cNvSpPr/>
          <p:nvPr/>
        </p:nvSpPr>
        <p:spPr>
          <a:xfrm>
            <a:off x="707898" y="2112264"/>
            <a:ext cx="2569717" cy="2970275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24" name="Google Shape;924;p66"/>
          <p:cNvSpPr txBox="1"/>
          <p:nvPr/>
        </p:nvSpPr>
        <p:spPr>
          <a:xfrm>
            <a:off x="3498850" y="728128"/>
            <a:ext cx="2148222" cy="4811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7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Struttura di</a:t>
            </a:r>
            <a:endParaRPr/>
          </a:p>
        </p:txBody>
      </p:sp>
      <p:sp>
        <p:nvSpPr>
          <p:cNvPr id="925" name="Google Shape;925;p66"/>
          <p:cNvSpPr txBox="1"/>
          <p:nvPr/>
        </p:nvSpPr>
        <p:spPr>
          <a:xfrm>
            <a:off x="6162751" y="794507"/>
            <a:ext cx="1874876" cy="4811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7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 controlli</a:t>
            </a:r>
            <a:endParaRPr/>
          </a:p>
        </p:txBody>
      </p:sp>
      <p:sp>
        <p:nvSpPr>
          <p:cNvPr id="926" name="Google Shape;926;p66"/>
          <p:cNvSpPr txBox="1"/>
          <p:nvPr/>
        </p:nvSpPr>
        <p:spPr>
          <a:xfrm>
            <a:off x="976858" y="2513564"/>
            <a:ext cx="2025446" cy="6364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D779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Controlli</a:t>
            </a:r>
            <a:endParaRPr/>
          </a:p>
          <a:p>
            <a:pPr indent="0" lvl="0" marL="429894" marR="0" rtl="0" algn="l">
              <a:lnSpc>
                <a:spcPct val="110714"/>
              </a:lnSpc>
              <a:spcBef>
                <a:spcPts val="6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D779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organizzativi</a:t>
            </a:r>
            <a:endParaRPr/>
          </a:p>
        </p:txBody>
      </p:sp>
      <p:sp>
        <p:nvSpPr>
          <p:cNvPr id="927" name="Google Shape;927;p66"/>
          <p:cNvSpPr txBox="1"/>
          <p:nvPr/>
        </p:nvSpPr>
        <p:spPr>
          <a:xfrm>
            <a:off x="4113021" y="2524740"/>
            <a:ext cx="1275705" cy="9394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4459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D779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Controlli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6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D779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delle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6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D779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persone</a:t>
            </a:r>
            <a:endParaRPr/>
          </a:p>
        </p:txBody>
      </p:sp>
      <p:sp>
        <p:nvSpPr>
          <p:cNvPr id="928" name="Google Shape;928;p66"/>
          <p:cNvSpPr txBox="1"/>
          <p:nvPr/>
        </p:nvSpPr>
        <p:spPr>
          <a:xfrm>
            <a:off x="6818374" y="2601194"/>
            <a:ext cx="1170930" cy="6364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9684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D779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Controlli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6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D779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fisici</a:t>
            </a:r>
            <a:endParaRPr/>
          </a:p>
        </p:txBody>
      </p:sp>
      <p:sp>
        <p:nvSpPr>
          <p:cNvPr id="929" name="Google Shape;929;p66"/>
          <p:cNvSpPr txBox="1"/>
          <p:nvPr/>
        </p:nvSpPr>
        <p:spPr>
          <a:xfrm>
            <a:off x="9166860" y="2601194"/>
            <a:ext cx="1161405" cy="3334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D779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Controlli</a:t>
            </a:r>
            <a:endParaRPr/>
          </a:p>
        </p:txBody>
      </p:sp>
      <p:sp>
        <p:nvSpPr>
          <p:cNvPr id="930" name="Google Shape;930;p66"/>
          <p:cNvSpPr txBox="1"/>
          <p:nvPr/>
        </p:nvSpPr>
        <p:spPr>
          <a:xfrm>
            <a:off x="9523730" y="2915533"/>
            <a:ext cx="1280889" cy="3193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D779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tecnologici</a:t>
            </a:r>
            <a:endParaRPr/>
          </a:p>
        </p:txBody>
      </p:sp>
      <p:sp>
        <p:nvSpPr>
          <p:cNvPr id="931" name="Google Shape;931;p66"/>
          <p:cNvSpPr txBox="1"/>
          <p:nvPr/>
        </p:nvSpPr>
        <p:spPr>
          <a:xfrm>
            <a:off x="4258577" y="4030778"/>
            <a:ext cx="955018" cy="3897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49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738190"/>
                </a:solidFill>
                <a:latin typeface="Calibri"/>
                <a:ea typeface="Calibri"/>
                <a:cs typeface="Calibri"/>
                <a:sym typeface="Calibri"/>
              </a:rPr>
              <a:t>se riguardano</a:t>
            </a:r>
            <a:endParaRPr/>
          </a:p>
          <a:p>
            <a:pPr indent="0" lvl="0" marL="153301" marR="0" rtl="0" algn="l">
              <a:lnSpc>
                <a:spcPct val="122000"/>
              </a:lnSpc>
              <a:spcBef>
                <a:spcPts val="163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738190"/>
                </a:solidFill>
                <a:latin typeface="Calibri"/>
                <a:ea typeface="Calibri"/>
                <a:cs typeface="Calibri"/>
                <a:sym typeface="Calibri"/>
              </a:rPr>
              <a:t>persone</a:t>
            </a:r>
            <a:endParaRPr/>
          </a:p>
        </p:txBody>
      </p:sp>
      <p:sp>
        <p:nvSpPr>
          <p:cNvPr id="932" name="Google Shape;932;p66"/>
          <p:cNvSpPr txBox="1"/>
          <p:nvPr/>
        </p:nvSpPr>
        <p:spPr>
          <a:xfrm>
            <a:off x="6869937" y="4089603"/>
            <a:ext cx="999520" cy="3565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33019" marR="0" rtl="0" algn="l">
              <a:lnSpc>
                <a:spcPct val="1249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738190"/>
                </a:solidFill>
                <a:latin typeface="Calibri"/>
                <a:ea typeface="Calibri"/>
                <a:cs typeface="Calibri"/>
                <a:sym typeface="Calibri"/>
              </a:rPr>
              <a:t>se riguardano</a:t>
            </a:r>
            <a:endParaRPr/>
          </a:p>
          <a:p>
            <a:pPr indent="0" lvl="0" marL="0" marR="0" rtl="0" algn="l">
              <a:lnSpc>
                <a:spcPct val="1138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738190"/>
                </a:solidFill>
                <a:latin typeface="Calibri"/>
                <a:ea typeface="Calibri"/>
                <a:cs typeface="Calibri"/>
                <a:sym typeface="Calibri"/>
              </a:rPr>
              <a:t>oggetti fisici</a:t>
            </a:r>
            <a:endParaRPr/>
          </a:p>
        </p:txBody>
      </p:sp>
      <p:sp>
        <p:nvSpPr>
          <p:cNvPr id="933" name="Google Shape;933;p66"/>
          <p:cNvSpPr txBox="1"/>
          <p:nvPr/>
        </p:nvSpPr>
        <p:spPr>
          <a:xfrm>
            <a:off x="9707383" y="4118407"/>
            <a:ext cx="955019" cy="3897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49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738190"/>
                </a:solidFill>
                <a:latin typeface="Calibri"/>
                <a:ea typeface="Calibri"/>
                <a:cs typeface="Calibri"/>
                <a:sym typeface="Calibri"/>
              </a:rPr>
              <a:t>se riguardano</a:t>
            </a:r>
            <a:endParaRPr/>
          </a:p>
          <a:p>
            <a:pPr indent="0" lvl="0" marL="83617" marR="0" rtl="0" algn="l">
              <a:lnSpc>
                <a:spcPct val="122000"/>
              </a:lnSpc>
              <a:spcBef>
                <a:spcPts val="163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738190"/>
                </a:solidFill>
                <a:latin typeface="Calibri"/>
                <a:ea typeface="Calibri"/>
                <a:cs typeface="Calibri"/>
                <a:sym typeface="Calibri"/>
              </a:rPr>
              <a:t>tecnologia</a:t>
            </a:r>
            <a:endParaRPr/>
          </a:p>
        </p:txBody>
      </p:sp>
      <p:sp>
        <p:nvSpPr>
          <p:cNvPr id="934" name="Google Shape;934;p66"/>
          <p:cNvSpPr txBox="1"/>
          <p:nvPr/>
        </p:nvSpPr>
        <p:spPr>
          <a:xfrm>
            <a:off x="1396873" y="4465931"/>
            <a:ext cx="1109249" cy="2822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0">
                <a:solidFill>
                  <a:srgbClr val="671177"/>
                </a:solidFill>
                <a:latin typeface="Calibri"/>
                <a:ea typeface="Calibri"/>
                <a:cs typeface="Calibri"/>
                <a:sym typeface="Calibri"/>
              </a:rPr>
              <a:t>37 controlli</a:t>
            </a:r>
            <a:endParaRPr/>
          </a:p>
        </p:txBody>
      </p:sp>
      <p:sp>
        <p:nvSpPr>
          <p:cNvPr id="935" name="Google Shape;935;p66"/>
          <p:cNvSpPr txBox="1"/>
          <p:nvPr/>
        </p:nvSpPr>
        <p:spPr>
          <a:xfrm>
            <a:off x="4252341" y="4465362"/>
            <a:ext cx="1003052" cy="2822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0">
                <a:solidFill>
                  <a:srgbClr val="671177"/>
                </a:solidFill>
                <a:latin typeface="Calibri"/>
                <a:ea typeface="Calibri"/>
                <a:cs typeface="Calibri"/>
                <a:sym typeface="Calibri"/>
              </a:rPr>
              <a:t>8 controlli</a:t>
            </a:r>
            <a:endParaRPr/>
          </a:p>
        </p:txBody>
      </p:sp>
      <p:sp>
        <p:nvSpPr>
          <p:cNvPr id="936" name="Google Shape;936;p66"/>
          <p:cNvSpPr txBox="1"/>
          <p:nvPr/>
        </p:nvSpPr>
        <p:spPr>
          <a:xfrm>
            <a:off x="6808342" y="4487155"/>
            <a:ext cx="1109250" cy="2822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0">
                <a:solidFill>
                  <a:srgbClr val="671177"/>
                </a:solidFill>
                <a:latin typeface="Calibri"/>
                <a:ea typeface="Calibri"/>
                <a:cs typeface="Calibri"/>
                <a:sym typeface="Calibri"/>
              </a:rPr>
              <a:t>14 controlli</a:t>
            </a:r>
            <a:endParaRPr/>
          </a:p>
        </p:txBody>
      </p:sp>
      <p:sp>
        <p:nvSpPr>
          <p:cNvPr id="937" name="Google Shape;937;p66"/>
          <p:cNvSpPr txBox="1"/>
          <p:nvPr/>
        </p:nvSpPr>
        <p:spPr>
          <a:xfrm>
            <a:off x="9628047" y="4550452"/>
            <a:ext cx="1109249" cy="2822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0">
                <a:solidFill>
                  <a:srgbClr val="671177"/>
                </a:solidFill>
                <a:latin typeface="Calibri"/>
                <a:ea typeface="Calibri"/>
                <a:cs typeface="Calibri"/>
                <a:sym typeface="Calibri"/>
              </a:rPr>
              <a:t>34 controlli</a:t>
            </a:r>
            <a:endParaRPr/>
          </a:p>
        </p:txBody>
      </p:sp>
      <p:sp>
        <p:nvSpPr>
          <p:cNvPr id="938" name="Google Shape;938;p66"/>
          <p:cNvSpPr txBox="1"/>
          <p:nvPr/>
        </p:nvSpPr>
        <p:spPr>
          <a:xfrm>
            <a:off x="915670" y="6248707"/>
            <a:ext cx="4679959" cy="1846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13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NOME DEL MODULO DI FORMAZIONE CSP: MODELLO DI PRESENTAZIONE CREATO DA PR</a:t>
            </a:r>
            <a:endParaRPr/>
          </a:p>
        </p:txBody>
      </p:sp>
      <p:sp>
        <p:nvSpPr>
          <p:cNvPr id="939" name="Google Shape;939;p66"/>
          <p:cNvSpPr txBox="1"/>
          <p:nvPr/>
        </p:nvSpPr>
        <p:spPr>
          <a:xfrm>
            <a:off x="11140439" y="6358248"/>
            <a:ext cx="279848" cy="1846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13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66</a:t>
            </a:r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943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Google Shape;944;p67"/>
          <p:cNvSpPr/>
          <p:nvPr/>
        </p:nvSpPr>
        <p:spPr>
          <a:xfrm>
            <a:off x="6894537" y="0"/>
            <a:ext cx="5297462" cy="685799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45" name="Google Shape;945;p67"/>
          <p:cNvSpPr txBox="1"/>
          <p:nvPr/>
        </p:nvSpPr>
        <p:spPr>
          <a:xfrm>
            <a:off x="887730" y="1246224"/>
            <a:ext cx="3791607" cy="4811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7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ISO/IEC </a:t>
            </a:r>
            <a:r>
              <a:rPr lang="en-US" sz="3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27002:2022</a:t>
            </a:r>
            <a:endParaRPr/>
          </a:p>
        </p:txBody>
      </p:sp>
      <p:sp>
        <p:nvSpPr>
          <p:cNvPr id="946" name="Google Shape;946;p67"/>
          <p:cNvSpPr txBox="1"/>
          <p:nvPr/>
        </p:nvSpPr>
        <p:spPr>
          <a:xfrm>
            <a:off x="887730" y="2201676"/>
            <a:ext cx="5579418" cy="583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5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 standard offre indicazioni su un'ampia gamma di controlli per la sicurezza</a:t>
            </a:r>
            <a:endParaRPr/>
          </a:p>
          <a:p>
            <a:pPr indent="0" lvl="0" marL="0" marR="0" rtl="0" algn="l">
              <a:lnSpc>
                <a:spcPct val="1099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delle informazioni che sono comunemente applicati in molte organizzazioni</a:t>
            </a:r>
            <a:endParaRPr/>
          </a:p>
          <a:p>
            <a:pPr indent="0" lvl="0" marL="0" marR="0" rtl="0" algn="l">
              <a:lnSpc>
                <a:spcPct val="1099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diverse.</a:t>
            </a:r>
            <a:endParaRPr/>
          </a:p>
        </p:txBody>
      </p:sp>
      <p:sp>
        <p:nvSpPr>
          <p:cNvPr id="947" name="Google Shape;947;p67"/>
          <p:cNvSpPr txBox="1"/>
          <p:nvPr/>
        </p:nvSpPr>
        <p:spPr>
          <a:xfrm>
            <a:off x="887730" y="2905739"/>
            <a:ext cx="5530816" cy="9325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5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guida è generica e può essere utilizzata da organizzazioni di ogni tipo e</a:t>
            </a:r>
            <a:endParaRPr/>
          </a:p>
          <a:p>
            <a:pPr indent="0" lvl="0" marL="0" marR="0" rtl="0" algn="l">
              <a:lnSpc>
                <a:spcPct val="1099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dimensione (comprese quelle del settore pubblico e privato, commerciale e</a:t>
            </a:r>
            <a:endParaRPr/>
          </a:p>
          <a:p>
            <a:pPr indent="0" lvl="0" marL="0" marR="0" rtl="0" algn="l">
              <a:lnSpc>
                <a:spcPct val="1099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non profit) che creano, raccolgono, elaborano, archiviano, trasmettono e</a:t>
            </a:r>
            <a:endParaRPr/>
          </a:p>
          <a:p>
            <a:pPr indent="0" lvl="0" marL="0" marR="0" rtl="0" algn="l">
              <a:lnSpc>
                <a:spcPct val="1099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smaltiscono informazioni in molte forme, comprese quelle elettroniche,</a:t>
            </a:r>
            <a:endParaRPr/>
          </a:p>
          <a:p>
            <a:pPr indent="0" lvl="0" marL="0" marR="0" rtl="0" algn="l">
              <a:lnSpc>
                <a:spcPct val="1099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fisiche e verbali (ad esempio, conversazioni e presentazioni).</a:t>
            </a:r>
            <a:endParaRPr/>
          </a:p>
        </p:txBody>
      </p:sp>
      <p:sp>
        <p:nvSpPr>
          <p:cNvPr id="948" name="Google Shape;948;p67"/>
          <p:cNvSpPr txBox="1"/>
          <p:nvPr/>
        </p:nvSpPr>
        <p:spPr>
          <a:xfrm>
            <a:off x="915670" y="5943704"/>
            <a:ext cx="4679959" cy="1846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13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NOME DEL MODULO DI FORMAZIONE CSP: MODELLO DI PRESENTAZIONE CREATO DA PR</a:t>
            </a:r>
            <a:endParaRPr/>
          </a:p>
        </p:txBody>
      </p:sp>
      <p:sp>
        <p:nvSpPr>
          <p:cNvPr id="949" name="Google Shape;949;p67"/>
          <p:cNvSpPr txBox="1"/>
          <p:nvPr/>
        </p:nvSpPr>
        <p:spPr>
          <a:xfrm>
            <a:off x="11180102" y="5946425"/>
            <a:ext cx="274055" cy="1811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5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67</a:t>
            </a:r>
            <a:endParaRPr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953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p68"/>
          <p:cNvSpPr/>
          <p:nvPr/>
        </p:nvSpPr>
        <p:spPr>
          <a:xfrm>
            <a:off x="907415" y="8902"/>
            <a:ext cx="10372725" cy="684019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55" name="Google Shape;955;p68"/>
          <p:cNvSpPr txBox="1"/>
          <p:nvPr/>
        </p:nvSpPr>
        <p:spPr>
          <a:xfrm>
            <a:off x="3199409" y="745103"/>
            <a:ext cx="5924484" cy="4600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7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ISO/IEC 27002:2022 - Attributi</a:t>
            </a:r>
            <a:endParaRPr/>
          </a:p>
        </p:txBody>
      </p:sp>
      <p:sp>
        <p:nvSpPr>
          <p:cNvPr id="956" name="Google Shape;956;p68"/>
          <p:cNvSpPr txBox="1"/>
          <p:nvPr/>
        </p:nvSpPr>
        <p:spPr>
          <a:xfrm>
            <a:off x="1011555" y="1841178"/>
            <a:ext cx="1559285" cy="2822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Tipo di controllo</a:t>
            </a:r>
            <a:endParaRPr/>
          </a:p>
        </p:txBody>
      </p:sp>
      <p:sp>
        <p:nvSpPr>
          <p:cNvPr id="957" name="Google Shape;957;p68"/>
          <p:cNvSpPr txBox="1"/>
          <p:nvPr/>
        </p:nvSpPr>
        <p:spPr>
          <a:xfrm>
            <a:off x="3081020" y="1841838"/>
            <a:ext cx="1424964" cy="7376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Proprietà della</a:t>
            </a:r>
            <a:endParaRPr/>
          </a:p>
          <a:p>
            <a:pPr indent="0" lvl="0" marL="0" marR="0" rtl="0" algn="l">
              <a:lnSpc>
                <a:spcPct val="1156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sicurezza delle</a:t>
            </a:r>
            <a:endParaRPr/>
          </a:p>
          <a:p>
            <a:pPr indent="0" lvl="0" marL="0" marR="0" rtl="0" algn="l">
              <a:lnSpc>
                <a:spcPct val="1156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informazioni</a:t>
            </a:r>
            <a:endParaRPr/>
          </a:p>
        </p:txBody>
      </p:sp>
      <p:sp>
        <p:nvSpPr>
          <p:cNvPr id="958" name="Google Shape;958;p68"/>
          <p:cNvSpPr txBox="1"/>
          <p:nvPr/>
        </p:nvSpPr>
        <p:spPr>
          <a:xfrm>
            <a:off x="5153660" y="1832769"/>
            <a:ext cx="1371860" cy="520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6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Concetti di</a:t>
            </a:r>
            <a:endParaRPr/>
          </a:p>
          <a:p>
            <a:pPr indent="0" lvl="0" marL="0" marR="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cybersecurity</a:t>
            </a:r>
            <a:endParaRPr/>
          </a:p>
        </p:txBody>
      </p:sp>
      <p:sp>
        <p:nvSpPr>
          <p:cNvPr id="959" name="Google Shape;959;p68"/>
          <p:cNvSpPr txBox="1"/>
          <p:nvPr/>
        </p:nvSpPr>
        <p:spPr>
          <a:xfrm>
            <a:off x="7224394" y="1832769"/>
            <a:ext cx="1871080" cy="2938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6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Capacità </a:t>
            </a:r>
            <a:r>
              <a:rPr b="1" lang="en-US"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operative</a:t>
            </a:r>
            <a:endParaRPr/>
          </a:p>
        </p:txBody>
      </p:sp>
      <p:sp>
        <p:nvSpPr>
          <p:cNvPr id="960" name="Google Shape;960;p68"/>
          <p:cNvSpPr txBox="1"/>
          <p:nvPr/>
        </p:nvSpPr>
        <p:spPr>
          <a:xfrm>
            <a:off x="9295130" y="1837304"/>
            <a:ext cx="1880056" cy="2880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Domini di sicurezza</a:t>
            </a:r>
            <a:endParaRPr/>
          </a:p>
        </p:txBody>
      </p:sp>
      <p:sp>
        <p:nvSpPr>
          <p:cNvPr id="961" name="Google Shape;961;p68"/>
          <p:cNvSpPr txBox="1"/>
          <p:nvPr/>
        </p:nvSpPr>
        <p:spPr>
          <a:xfrm>
            <a:off x="1011555" y="2783101"/>
            <a:ext cx="1360204" cy="6886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2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# Preventivo </a:t>
            </a:r>
            <a:r>
              <a:rPr lang="en-US" sz="15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#</a:t>
            </a:r>
            <a:endParaRPr/>
          </a:p>
          <a:p>
            <a:pPr indent="0" lvl="0" marL="0" marR="0" rtl="0" algn="l">
              <a:lnSpc>
                <a:spcPct val="1040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Detective #</a:t>
            </a:r>
            <a:endParaRPr/>
          </a:p>
          <a:p>
            <a:pPr indent="0" lvl="0" marL="0" marR="0" rtl="0" algn="l">
              <a:lnSpc>
                <a:spcPct val="1040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Correttivo</a:t>
            </a:r>
            <a:endParaRPr/>
          </a:p>
        </p:txBody>
      </p:sp>
      <p:sp>
        <p:nvSpPr>
          <p:cNvPr id="962" name="Google Shape;962;p68"/>
          <p:cNvSpPr txBox="1"/>
          <p:nvPr/>
        </p:nvSpPr>
        <p:spPr>
          <a:xfrm>
            <a:off x="3081020" y="2787183"/>
            <a:ext cx="1408841" cy="7213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5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# riservatezza,</a:t>
            </a:r>
            <a:endParaRPr/>
          </a:p>
          <a:p>
            <a:pPr indent="0" lvl="0" marL="0" marR="0" rtl="0" algn="l">
              <a:lnSpc>
                <a:spcPct val="1075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integrità</a:t>
            </a:r>
            <a:endParaRPr/>
          </a:p>
          <a:p>
            <a:pPr indent="0" lvl="0" marL="0" marR="0" rtl="0" algn="l">
              <a:lnSpc>
                <a:spcPct val="122258"/>
              </a:lnSpc>
              <a:spcBef>
                <a:spcPts val="16"/>
              </a:spcBef>
              <a:spcAft>
                <a:spcPts val="0"/>
              </a:spcAft>
              <a:buNone/>
            </a:pPr>
            <a:r>
              <a:rPr lang="en-US" sz="15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# disponibilità</a:t>
            </a:r>
            <a:endParaRPr/>
          </a:p>
        </p:txBody>
      </p:sp>
      <p:sp>
        <p:nvSpPr>
          <p:cNvPr id="963" name="Google Shape;963;p68"/>
          <p:cNvSpPr txBox="1"/>
          <p:nvPr/>
        </p:nvSpPr>
        <p:spPr>
          <a:xfrm>
            <a:off x="5153660" y="2783101"/>
            <a:ext cx="263407" cy="2787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2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#</a:t>
            </a:r>
            <a:endParaRPr/>
          </a:p>
        </p:txBody>
      </p:sp>
      <p:sp>
        <p:nvSpPr>
          <p:cNvPr id="964" name="Google Shape;964;p68"/>
          <p:cNvSpPr txBox="1"/>
          <p:nvPr/>
        </p:nvSpPr>
        <p:spPr>
          <a:xfrm>
            <a:off x="7224394" y="2787183"/>
            <a:ext cx="1479925" cy="6834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5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# governance #</a:t>
            </a:r>
            <a:endParaRPr/>
          </a:p>
          <a:p>
            <a:pPr indent="0" lvl="0" marL="0" marR="0" rtl="0" algn="l">
              <a:lnSpc>
                <a:spcPct val="1075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gestione delle</a:t>
            </a:r>
            <a:endParaRPr/>
          </a:p>
          <a:p>
            <a:pPr indent="0" lvl="0" marL="0" marR="0" rtl="0" algn="l">
              <a:lnSpc>
                <a:spcPct val="1075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risorse #</a:t>
            </a:r>
            <a:endParaRPr/>
          </a:p>
        </p:txBody>
      </p:sp>
      <p:sp>
        <p:nvSpPr>
          <p:cNvPr id="965" name="Google Shape;965;p68"/>
          <p:cNvSpPr txBox="1"/>
          <p:nvPr/>
        </p:nvSpPr>
        <p:spPr>
          <a:xfrm>
            <a:off x="9295130" y="2787183"/>
            <a:ext cx="1592512" cy="11329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5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# governance ed</a:t>
            </a:r>
            <a:endParaRPr/>
          </a:p>
          <a:p>
            <a:pPr indent="0" lvl="0" marL="0" marR="0" rtl="0" algn="l">
              <a:lnSpc>
                <a:spcPct val="1075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ecosistema</a:t>
            </a:r>
            <a:endParaRPr/>
          </a:p>
          <a:p>
            <a:pPr indent="0" lvl="0" marL="0" marR="0" rtl="0" algn="l">
              <a:lnSpc>
                <a:spcPct val="121935"/>
              </a:lnSpc>
              <a:spcBef>
                <a:spcPts val="4"/>
              </a:spcBef>
              <a:spcAft>
                <a:spcPts val="0"/>
              </a:spcAft>
              <a:buNone/>
            </a:pPr>
            <a:r>
              <a:rPr lang="en-US" sz="15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# protezione</a:t>
            </a:r>
            <a:endParaRPr/>
          </a:p>
          <a:p>
            <a:pPr indent="0" lvl="0" marL="0" marR="0" rtl="0" algn="l">
              <a:lnSpc>
                <a:spcPct val="1069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# Difesa </a:t>
            </a:r>
            <a:r>
              <a:rPr lang="en-US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#</a:t>
            </a:r>
            <a:endParaRPr/>
          </a:p>
          <a:p>
            <a:pPr indent="0" lvl="0" marL="0" marR="0" rtl="0" algn="l">
              <a:lnSpc>
                <a:spcPct val="1075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Resilienza</a:t>
            </a:r>
            <a:endParaRPr/>
          </a:p>
        </p:txBody>
      </p:sp>
      <p:sp>
        <p:nvSpPr>
          <p:cNvPr id="966" name="Google Shape;966;p68"/>
          <p:cNvSpPr txBox="1"/>
          <p:nvPr/>
        </p:nvSpPr>
        <p:spPr>
          <a:xfrm>
            <a:off x="5153660" y="2988029"/>
            <a:ext cx="1077350" cy="2787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2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Identificar</a:t>
            </a:r>
            <a:endParaRPr/>
          </a:p>
        </p:txBody>
      </p:sp>
      <p:sp>
        <p:nvSpPr>
          <p:cNvPr id="967" name="Google Shape;967;p68"/>
          <p:cNvSpPr txBox="1"/>
          <p:nvPr/>
        </p:nvSpPr>
        <p:spPr>
          <a:xfrm>
            <a:off x="5153660" y="3192956"/>
            <a:ext cx="424684" cy="2787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2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 #</a:t>
            </a:r>
            <a:endParaRPr/>
          </a:p>
        </p:txBody>
      </p:sp>
      <p:sp>
        <p:nvSpPr>
          <p:cNvPr id="968" name="Google Shape;968;p68"/>
          <p:cNvSpPr txBox="1"/>
          <p:nvPr/>
        </p:nvSpPr>
        <p:spPr>
          <a:xfrm>
            <a:off x="5153660" y="3397883"/>
            <a:ext cx="1157735" cy="2787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2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Proteggere</a:t>
            </a:r>
            <a:endParaRPr/>
          </a:p>
        </p:txBody>
      </p:sp>
      <p:sp>
        <p:nvSpPr>
          <p:cNvPr id="969" name="Google Shape;969;p68"/>
          <p:cNvSpPr txBox="1"/>
          <p:nvPr/>
        </p:nvSpPr>
        <p:spPr>
          <a:xfrm>
            <a:off x="7224394" y="3401964"/>
            <a:ext cx="1555953" cy="4784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5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protezione delle</a:t>
            </a:r>
            <a:endParaRPr/>
          </a:p>
          <a:p>
            <a:pPr indent="0" lvl="0" marL="0" marR="0" rtl="0" algn="l">
              <a:lnSpc>
                <a:spcPct val="1075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informazioni</a:t>
            </a:r>
            <a:endParaRPr/>
          </a:p>
        </p:txBody>
      </p:sp>
      <p:sp>
        <p:nvSpPr>
          <p:cNvPr id="970" name="Google Shape;970;p68"/>
          <p:cNvSpPr txBox="1"/>
          <p:nvPr/>
        </p:nvSpPr>
        <p:spPr>
          <a:xfrm>
            <a:off x="5153660" y="3602810"/>
            <a:ext cx="1044087" cy="2787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2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# Rilevare</a:t>
            </a:r>
            <a:endParaRPr/>
          </a:p>
        </p:txBody>
      </p:sp>
      <p:sp>
        <p:nvSpPr>
          <p:cNvPr id="971" name="Google Shape;971;p68"/>
          <p:cNvSpPr txBox="1"/>
          <p:nvPr/>
        </p:nvSpPr>
        <p:spPr>
          <a:xfrm>
            <a:off x="5153660" y="3811819"/>
            <a:ext cx="259137" cy="273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5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#</a:t>
            </a:r>
            <a:endParaRPr/>
          </a:p>
        </p:txBody>
      </p:sp>
      <p:sp>
        <p:nvSpPr>
          <p:cNvPr id="972" name="Google Shape;972;p68"/>
          <p:cNvSpPr txBox="1"/>
          <p:nvPr/>
        </p:nvSpPr>
        <p:spPr>
          <a:xfrm>
            <a:off x="7224394" y="3815629"/>
            <a:ext cx="2000929" cy="10940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5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# sicurezza delle</a:t>
            </a:r>
            <a:endParaRPr/>
          </a:p>
          <a:p>
            <a:pPr indent="0" lvl="0" marL="0" marR="0" rtl="0" algn="l">
              <a:lnSpc>
                <a:spcPct val="1075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risorse umane</a:t>
            </a:r>
            <a:endParaRPr/>
          </a:p>
          <a:p>
            <a:pPr indent="0" lvl="0" marL="0" marR="0" rtl="0" algn="l">
              <a:lnSpc>
                <a:spcPct val="1085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# sicurezza fisica</a:t>
            </a:r>
            <a:endParaRPr/>
          </a:p>
          <a:p>
            <a:pPr indent="0" lvl="0" marL="0" marR="0" rtl="0" algn="l">
              <a:lnSpc>
                <a:spcPct val="1075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sicurezza dei sistemi e</a:t>
            </a:r>
            <a:endParaRPr/>
          </a:p>
          <a:p>
            <a:pPr indent="0" lvl="0" marL="0" marR="0" rtl="0" algn="l">
              <a:lnSpc>
                <a:spcPct val="1075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delle reti</a:t>
            </a:r>
            <a:endParaRPr/>
          </a:p>
        </p:txBody>
      </p:sp>
      <p:sp>
        <p:nvSpPr>
          <p:cNvPr id="973" name="Google Shape;973;p68"/>
          <p:cNvSpPr txBox="1"/>
          <p:nvPr/>
        </p:nvSpPr>
        <p:spPr>
          <a:xfrm>
            <a:off x="5153660" y="4016746"/>
            <a:ext cx="1140560" cy="273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5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Rispondere</a:t>
            </a:r>
            <a:endParaRPr/>
          </a:p>
        </p:txBody>
      </p:sp>
      <p:sp>
        <p:nvSpPr>
          <p:cNvPr id="974" name="Google Shape;974;p68"/>
          <p:cNvSpPr txBox="1"/>
          <p:nvPr/>
        </p:nvSpPr>
        <p:spPr>
          <a:xfrm>
            <a:off x="5153660" y="4217592"/>
            <a:ext cx="263407" cy="2787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2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#</a:t>
            </a:r>
            <a:endParaRPr/>
          </a:p>
        </p:txBody>
      </p:sp>
      <p:sp>
        <p:nvSpPr>
          <p:cNvPr id="975" name="Google Shape;975;p68"/>
          <p:cNvSpPr txBox="1"/>
          <p:nvPr/>
        </p:nvSpPr>
        <p:spPr>
          <a:xfrm>
            <a:off x="5153660" y="4422519"/>
            <a:ext cx="1085839" cy="4837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2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Recuperar</a:t>
            </a:r>
            <a:endParaRPr/>
          </a:p>
          <a:p>
            <a:pPr indent="0" lvl="0" marL="0" marR="0" rtl="0" algn="l">
              <a:lnSpc>
                <a:spcPct val="1040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/>
          </a:p>
        </p:txBody>
      </p:sp>
      <p:sp>
        <p:nvSpPr>
          <p:cNvPr id="976" name="Google Shape;976;p68"/>
          <p:cNvSpPr txBox="1"/>
          <p:nvPr/>
        </p:nvSpPr>
        <p:spPr>
          <a:xfrm>
            <a:off x="7224394" y="4873826"/>
            <a:ext cx="1426290" cy="5219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2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# applicazione</a:t>
            </a:r>
            <a:endParaRPr/>
          </a:p>
          <a:p>
            <a:pPr indent="0" lvl="0" marL="0" marR="0" rtl="0" algn="l">
              <a:lnSpc>
                <a:spcPct val="120799"/>
              </a:lnSpc>
              <a:spcBef>
                <a:spcPts val="102"/>
              </a:spcBef>
              <a:spcAft>
                <a:spcPts val="0"/>
              </a:spcAft>
              <a:buNone/>
            </a:pPr>
            <a:r>
              <a:rPr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sicurezza </a:t>
            </a:r>
            <a:r>
              <a:rPr lang="en-US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....</a:t>
            </a:r>
            <a:endParaRPr/>
          </a:p>
        </p:txBody>
      </p:sp>
      <p:sp>
        <p:nvSpPr>
          <p:cNvPr id="977" name="Google Shape;977;p68"/>
          <p:cNvSpPr txBox="1"/>
          <p:nvPr/>
        </p:nvSpPr>
        <p:spPr>
          <a:xfrm>
            <a:off x="11176191" y="6248491"/>
            <a:ext cx="279848" cy="1846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13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68</a:t>
            </a:r>
            <a:endParaRPr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98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p69"/>
          <p:cNvSpPr/>
          <p:nvPr/>
        </p:nvSpPr>
        <p:spPr>
          <a:xfrm>
            <a:off x="448818" y="8914"/>
            <a:ext cx="11302238" cy="684019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83" name="Google Shape;983;p69"/>
          <p:cNvSpPr txBox="1"/>
          <p:nvPr/>
        </p:nvSpPr>
        <p:spPr>
          <a:xfrm>
            <a:off x="923925" y="545070"/>
            <a:ext cx="9430316" cy="80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1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Ambienti IT standard VS Sistemi di controllo dei processi</a:t>
            </a:r>
            <a:endParaRPr/>
          </a:p>
          <a:p>
            <a:pPr indent="0" lvl="0" marL="832485" marR="0" rtl="0" algn="l">
              <a:lnSpc>
                <a:spcPct val="102105"/>
              </a:lnSpc>
              <a:spcBef>
                <a:spcPts val="50"/>
              </a:spcBef>
              <a:spcAft>
                <a:spcPts val="0"/>
              </a:spcAft>
              <a:buNone/>
            </a:pPr>
            <a:r>
              <a:rPr lang="en-US" sz="28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utilizzati dalle utility e dai fornitori di energia</a:t>
            </a:r>
            <a:endParaRPr/>
          </a:p>
        </p:txBody>
      </p:sp>
      <p:sp>
        <p:nvSpPr>
          <p:cNvPr id="984" name="Google Shape;984;p69"/>
          <p:cNvSpPr txBox="1"/>
          <p:nvPr/>
        </p:nvSpPr>
        <p:spPr>
          <a:xfrm>
            <a:off x="651510" y="2207613"/>
            <a:ext cx="5366316" cy="3818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D779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 tecnologia dell'informazione (IT) </a:t>
            </a:r>
            <a:r>
              <a:rPr lang="en-US" sz="1200">
                <a:solidFill>
                  <a:srgbClr val="D7791A"/>
                </a:solidFill>
                <a:latin typeface="Calibri"/>
                <a:ea typeface="Calibri"/>
                <a:cs typeface="Calibri"/>
                <a:sym typeface="Calibri"/>
              </a:rPr>
              <a:t>è </a:t>
            </a:r>
            <a:r>
              <a:rPr lang="en-US" sz="1200">
                <a:solidFill>
                  <a:srgbClr val="D779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 sviluppo, la gestione e l'applicazione di</a:t>
            </a:r>
            <a:endParaRPr/>
          </a:p>
          <a:p>
            <a:pPr indent="0" lvl="0" marL="0" marR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D779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apparecchiature, reti, software e sistemi informatici.</a:t>
            </a:r>
            <a:endParaRPr/>
          </a:p>
        </p:txBody>
      </p:sp>
      <p:sp>
        <p:nvSpPr>
          <p:cNvPr id="985" name="Google Shape;985;p69"/>
          <p:cNvSpPr txBox="1"/>
          <p:nvPr/>
        </p:nvSpPr>
        <p:spPr>
          <a:xfrm>
            <a:off x="6572250" y="2233081"/>
            <a:ext cx="5120524" cy="4120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176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D779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 sistemi di controllo dei processi raccolgono i dati di processo e</a:t>
            </a:r>
            <a:endParaRPr/>
          </a:p>
          <a:p>
            <a:pPr indent="0" lvl="0" marL="0" marR="0" rtl="0" algn="l">
              <a:lnSpc>
                <a:spcPct val="11176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D779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monitorano lo stato dei processi fisici mediante sensori.</a:t>
            </a:r>
            <a:endParaRPr/>
          </a:p>
        </p:txBody>
      </p:sp>
      <p:sp>
        <p:nvSpPr>
          <p:cNvPr id="986" name="Google Shape;986;p69"/>
          <p:cNvSpPr txBox="1"/>
          <p:nvPr/>
        </p:nvSpPr>
        <p:spPr>
          <a:xfrm>
            <a:off x="651510" y="2701935"/>
            <a:ext cx="5083144" cy="4154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44450" marR="0" rtl="0" algn="l">
              <a:lnSpc>
                <a:spcPct val="122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D779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L'IT </a:t>
            </a:r>
            <a:r>
              <a:rPr lang="en-US" sz="1200">
                <a:solidFill>
                  <a:srgbClr val="D7791A"/>
                </a:solidFill>
                <a:latin typeface="Calibri"/>
                <a:ea typeface="Calibri"/>
                <a:cs typeface="Calibri"/>
                <a:sym typeface="Calibri"/>
              </a:rPr>
              <a:t>è </a:t>
            </a:r>
            <a:r>
              <a:rPr lang="en-US" sz="1200">
                <a:solidFill>
                  <a:srgbClr val="D779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fondamentale per le moderne operazioni aziendali perch</a:t>
            </a:r>
            <a:r>
              <a:rPr lang="en-US" sz="1200">
                <a:solidFill>
                  <a:srgbClr val="D7791A"/>
                </a:solidFill>
                <a:latin typeface="Calibri"/>
                <a:ea typeface="Calibri"/>
                <a:cs typeface="Calibri"/>
                <a:sym typeface="Calibri"/>
              </a:rPr>
              <a:t>é </a:t>
            </a:r>
            <a:r>
              <a:rPr lang="en-US" sz="1200">
                <a:solidFill>
                  <a:srgbClr val="D779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permette di</a:t>
            </a:r>
            <a:endParaRPr/>
          </a:p>
          <a:p>
            <a:pPr indent="0" lvl="0" marL="0" marR="0" rtl="0" algn="l">
              <a:lnSpc>
                <a:spcPct val="111416"/>
              </a:lnSpc>
              <a:spcBef>
                <a:spcPts val="159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D779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persone e macchine per comunicare e scambiare informazioni.</a:t>
            </a:r>
            <a:endParaRPr/>
          </a:p>
        </p:txBody>
      </p:sp>
      <p:sp>
        <p:nvSpPr>
          <p:cNvPr id="987" name="Google Shape;987;p69"/>
          <p:cNvSpPr txBox="1"/>
          <p:nvPr/>
        </p:nvSpPr>
        <p:spPr>
          <a:xfrm>
            <a:off x="6572250" y="2765541"/>
            <a:ext cx="4167129" cy="4154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176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D779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 sistemi elaborano quindi questi dati e generano controlli</a:t>
            </a:r>
            <a:endParaRPr/>
          </a:p>
          <a:p>
            <a:pPr indent="0" lvl="0" marL="0" marR="0" rtl="0" algn="l">
              <a:lnSpc>
                <a:spcPct val="111769"/>
              </a:lnSpc>
              <a:spcBef>
                <a:spcPts val="13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D779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uscite che regolano le azioni tramite attuatori.</a:t>
            </a:r>
            <a:endParaRPr/>
          </a:p>
        </p:txBody>
      </p:sp>
      <p:sp>
        <p:nvSpPr>
          <p:cNvPr id="988" name="Google Shape;988;p69"/>
          <p:cNvSpPr txBox="1"/>
          <p:nvPr/>
        </p:nvSpPr>
        <p:spPr>
          <a:xfrm>
            <a:off x="651510" y="3226724"/>
            <a:ext cx="5365118" cy="5228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14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D779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 operazioni IT si concentrano sulla gestione quotidiana dei reparti IT, che</a:t>
            </a:r>
            <a:endParaRPr/>
          </a:p>
          <a:p>
            <a:pPr indent="0" lvl="0" marL="0" marR="0" rtl="0" algn="l">
              <a:lnSpc>
                <a:spcPct val="103250"/>
              </a:lnSpc>
              <a:spcBef>
                <a:spcPts val="5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D779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comprende la gestione dei dispositivi, la manutenzione delle reti, la verifica</a:t>
            </a:r>
            <a:endParaRPr/>
          </a:p>
          <a:p>
            <a:pPr indent="0" lvl="0" marL="0" marR="0" rtl="0" algn="l">
              <a:lnSpc>
                <a:spcPct val="103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D779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della sicurezza delle applicazioni e dei sistemi e l'assistenza tecnica.</a:t>
            </a:r>
            <a:endParaRPr/>
          </a:p>
        </p:txBody>
      </p:sp>
      <p:sp>
        <p:nvSpPr>
          <p:cNvPr id="989" name="Google Shape;989;p69"/>
          <p:cNvSpPr txBox="1"/>
          <p:nvPr/>
        </p:nvSpPr>
        <p:spPr>
          <a:xfrm>
            <a:off x="6572250" y="3295498"/>
            <a:ext cx="5123230" cy="4309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2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D779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Il controllo e la regolazione sono automatici, ma </a:t>
            </a:r>
            <a:r>
              <a:rPr lang="en-US" sz="1300">
                <a:solidFill>
                  <a:srgbClr val="D7791A"/>
                </a:solidFill>
                <a:latin typeface="Calibri"/>
                <a:ea typeface="Calibri"/>
                <a:cs typeface="Calibri"/>
                <a:sym typeface="Calibri"/>
              </a:rPr>
              <a:t>è </a:t>
            </a:r>
            <a:r>
              <a:rPr lang="en-US" sz="1300">
                <a:solidFill>
                  <a:srgbClr val="D779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possibile anche</a:t>
            </a:r>
            <a:endParaRPr/>
          </a:p>
          <a:p>
            <a:pPr indent="0" lvl="0" marL="0" marR="0" rtl="0" algn="l">
              <a:lnSpc>
                <a:spcPct val="111769"/>
              </a:lnSpc>
              <a:spcBef>
                <a:spcPts val="37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D779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l'intervento manuale del personale operativo.</a:t>
            </a:r>
            <a:endParaRPr/>
          </a:p>
        </p:txBody>
      </p:sp>
      <p:sp>
        <p:nvSpPr>
          <p:cNvPr id="990" name="Google Shape;990;p69"/>
          <p:cNvSpPr txBox="1"/>
          <p:nvPr/>
        </p:nvSpPr>
        <p:spPr>
          <a:xfrm>
            <a:off x="651510" y="3850853"/>
            <a:ext cx="5365669" cy="5228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14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D779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 manutenzione dell'infrastruttura si concentra sul processo di impostazione e</a:t>
            </a:r>
            <a:endParaRPr/>
          </a:p>
          <a:p>
            <a:pPr indent="0" lvl="0" marL="0" marR="0" rtl="0" algn="l">
              <a:lnSpc>
                <a:spcPct val="103250"/>
              </a:lnSpc>
              <a:spcBef>
                <a:spcPts val="5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D779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manutenzione delle apparecchiature dell'infrastruttura, come cablaggi, computer</a:t>
            </a:r>
            <a:endParaRPr/>
          </a:p>
          <a:p>
            <a:pPr indent="0" lvl="0" marL="0" marR="0" rtl="0" algn="l">
              <a:lnSpc>
                <a:spcPct val="103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D779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portatili, telefoni e sistemi telefonici e server fisici.</a:t>
            </a:r>
            <a:endParaRPr/>
          </a:p>
        </p:txBody>
      </p:sp>
      <p:sp>
        <p:nvSpPr>
          <p:cNvPr id="991" name="Google Shape;991;p69"/>
          <p:cNvSpPr txBox="1"/>
          <p:nvPr/>
        </p:nvSpPr>
        <p:spPr>
          <a:xfrm>
            <a:off x="6572250" y="3846844"/>
            <a:ext cx="5121831" cy="6014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176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D779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L'informazione e i sistemi di elaborazione delle informazioni sono</a:t>
            </a:r>
            <a:endParaRPr/>
          </a:p>
          <a:p>
            <a:pPr indent="0" lvl="0" marL="0" marR="0" rtl="0" algn="l">
              <a:lnSpc>
                <a:spcPct val="11176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D779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quindi una parte essenziale dei processi operativi delle aziende</a:t>
            </a:r>
            <a:endParaRPr/>
          </a:p>
          <a:p>
            <a:pPr indent="0" lvl="0" marL="0" marR="0" rtl="0" algn="l">
              <a:lnSpc>
                <a:spcPct val="111769"/>
              </a:lnSpc>
              <a:spcBef>
                <a:spcPts val="37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D779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energetiche.</a:t>
            </a:r>
            <a:endParaRPr/>
          </a:p>
        </p:txBody>
      </p:sp>
      <p:sp>
        <p:nvSpPr>
          <p:cNvPr id="992" name="Google Shape;992;p69"/>
          <p:cNvSpPr txBox="1"/>
          <p:nvPr/>
        </p:nvSpPr>
        <p:spPr>
          <a:xfrm>
            <a:off x="651510" y="4475617"/>
            <a:ext cx="5364427" cy="3653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14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D779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L'IT Governance si concentra sul processo di garanzia che le politiche e i servizi</a:t>
            </a:r>
            <a:endParaRPr/>
          </a:p>
          <a:p>
            <a:pPr indent="0" lvl="0" marL="0" marR="0" rtl="0" algn="l">
              <a:lnSpc>
                <a:spcPct val="103250"/>
              </a:lnSpc>
              <a:spcBef>
                <a:spcPts val="5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D779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 siano in linea con le esigenze e le richieste dell'organizzazione*.</a:t>
            </a:r>
            <a:endParaRPr/>
          </a:p>
        </p:txBody>
      </p:sp>
      <p:sp>
        <p:nvSpPr>
          <p:cNvPr id="993" name="Google Shape;993;p69"/>
          <p:cNvSpPr txBox="1"/>
          <p:nvPr/>
        </p:nvSpPr>
        <p:spPr>
          <a:xfrm>
            <a:off x="6572250" y="4569970"/>
            <a:ext cx="5121882" cy="4237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176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D779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 sistemi di controllo dei processi nel settore delle utility energetiche</a:t>
            </a:r>
            <a:endParaRPr/>
          </a:p>
          <a:p>
            <a:pPr indent="0" lvl="0" marL="0" marR="0" rtl="0" algn="l">
              <a:lnSpc>
                <a:spcPct val="11646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D779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sono sempre pi</a:t>
            </a:r>
            <a:r>
              <a:rPr lang="en-US" sz="1300">
                <a:solidFill>
                  <a:srgbClr val="D7791A"/>
                </a:solidFill>
                <a:latin typeface="Calibri"/>
                <a:ea typeface="Calibri"/>
                <a:cs typeface="Calibri"/>
                <a:sym typeface="Calibri"/>
              </a:rPr>
              <a:t>ù </a:t>
            </a:r>
            <a:r>
              <a:rPr lang="en-US" sz="1300">
                <a:solidFill>
                  <a:srgbClr val="D779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interconnessi a formare sistemi complessi.</a:t>
            </a:r>
            <a:endParaRPr/>
          </a:p>
        </p:txBody>
      </p:sp>
      <p:sp>
        <p:nvSpPr>
          <p:cNvPr id="994" name="Google Shape;994;p69"/>
          <p:cNvSpPr txBox="1"/>
          <p:nvPr/>
        </p:nvSpPr>
        <p:spPr>
          <a:xfrm>
            <a:off x="915670" y="5443616"/>
            <a:ext cx="4679959" cy="1846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13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NOME DEL MODULO DI FORMAZIONE CSP: MODELLO DI PRESENTAZIONE CREATO DA PR</a:t>
            </a:r>
            <a:endParaRPr/>
          </a:p>
        </p:txBody>
      </p:sp>
      <p:sp>
        <p:nvSpPr>
          <p:cNvPr id="995" name="Google Shape;995;p69"/>
          <p:cNvSpPr txBox="1"/>
          <p:nvPr/>
        </p:nvSpPr>
        <p:spPr>
          <a:xfrm>
            <a:off x="11180102" y="5446336"/>
            <a:ext cx="274055" cy="1811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5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69</a:t>
            </a:r>
            <a:endParaRPr/>
          </a:p>
        </p:txBody>
      </p:sp>
      <p:sp>
        <p:nvSpPr>
          <p:cNvPr id="996" name="Google Shape;996;p69"/>
          <p:cNvSpPr txBox="1"/>
          <p:nvPr/>
        </p:nvSpPr>
        <p:spPr>
          <a:xfrm>
            <a:off x="708660" y="5646003"/>
            <a:ext cx="215019" cy="1846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13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>
                <a:solidFill>
                  <a:srgbClr val="EDAE6E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endParaRPr/>
          </a:p>
        </p:txBody>
      </p:sp>
      <p:sp>
        <p:nvSpPr>
          <p:cNvPr id="997" name="Google Shape;997;p69"/>
          <p:cNvSpPr txBox="1"/>
          <p:nvPr/>
        </p:nvSpPr>
        <p:spPr>
          <a:xfrm>
            <a:off x="946696" y="5646003"/>
            <a:ext cx="3916442" cy="1846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13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 u="sng">
                <a:solidFill>
                  <a:srgbClr val="EDAE6E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https://www.fortinet.com/resources/cyberglossary/it-vs-ot-cybersecurity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12" name="Google Shape;112;p7"/>
          <p:cNvSpPr txBox="1"/>
          <p:nvPr/>
        </p:nvSpPr>
        <p:spPr>
          <a:xfrm>
            <a:off x="6600190" y="264641"/>
            <a:ext cx="10698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7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CHI</a:t>
            </a:r>
            <a:endParaRPr/>
          </a:p>
        </p:txBody>
      </p:sp>
      <p:sp>
        <p:nvSpPr>
          <p:cNvPr id="113" name="Google Shape;113;p7"/>
          <p:cNvSpPr txBox="1"/>
          <p:nvPr/>
        </p:nvSpPr>
        <p:spPr>
          <a:xfrm>
            <a:off x="6590030" y="1054338"/>
            <a:ext cx="3023120" cy="3714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4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50">
                <a:solidFill>
                  <a:srgbClr val="FFB900"/>
                </a:solidFill>
                <a:latin typeface="Calibri"/>
                <a:ea typeface="Calibri"/>
                <a:cs typeface="Calibri"/>
                <a:sym typeface="Calibri"/>
              </a:rPr>
              <a:t>Prof. Dr. Shareeful Islam</a:t>
            </a:r>
            <a:endParaRPr/>
          </a:p>
        </p:txBody>
      </p:sp>
      <p:sp>
        <p:nvSpPr>
          <p:cNvPr id="114" name="Google Shape;114;p7"/>
          <p:cNvSpPr txBox="1"/>
          <p:nvPr/>
        </p:nvSpPr>
        <p:spPr>
          <a:xfrm>
            <a:off x="6590030" y="1818453"/>
            <a:ext cx="4953793" cy="583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5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Professionista altamente motivato e impegnato nella sicurezza</a:t>
            </a:r>
            <a:endParaRPr/>
          </a:p>
          <a:p>
            <a:pPr indent="0" lvl="0" marL="0" marR="0" rtl="0" algn="l">
              <a:lnSpc>
                <a:spcPct val="1099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informatica e nella gestione del rischio con esperienza nella ricerca,</a:t>
            </a:r>
            <a:endParaRPr/>
          </a:p>
          <a:p>
            <a:pPr indent="0" lvl="0" marL="0" marR="0" rtl="0" algn="l">
              <a:lnSpc>
                <a:spcPct val="1099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nella formazione e nella consulenza.</a:t>
            </a:r>
            <a:endParaRPr/>
          </a:p>
        </p:txBody>
      </p:sp>
      <p:sp>
        <p:nvSpPr>
          <p:cNvPr id="115" name="Google Shape;115;p7"/>
          <p:cNvSpPr txBox="1"/>
          <p:nvPr/>
        </p:nvSpPr>
        <p:spPr>
          <a:xfrm>
            <a:off x="6590030" y="2576666"/>
            <a:ext cx="5129021" cy="9280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7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Consulente per la gestione dei rischi di sicurezza informatica e del</a:t>
            </a:r>
            <a:endParaRPr/>
          </a:p>
          <a:p>
            <a:pPr indent="0" lvl="0" marL="0" marR="0" rtl="0" algn="l">
              <a:lnSpc>
                <a:spcPct val="1099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sistema di gestione della sicurezza delle informazioni per sviluppare un</a:t>
            </a:r>
            <a:endParaRPr/>
          </a:p>
          <a:p>
            <a:pPr indent="0" lvl="0" marL="0" marR="0" rtl="0" algn="l">
              <a:lnSpc>
                <a:spcPct val="1099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quadro di gestione dei rischi secondo le norme ISO 27001:2013,</a:t>
            </a:r>
            <a:endParaRPr/>
          </a:p>
          <a:p>
            <a:pPr indent="0" lvl="0" marL="0" marR="0" rtl="0" algn="l">
              <a:lnSpc>
                <a:spcPct val="1099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ISO31000:2018, NIST-CSF, STIX threat modelling, CIS_CSC e altri standard</a:t>
            </a:r>
            <a:endParaRPr/>
          </a:p>
          <a:p>
            <a:pPr indent="0" lvl="0" marL="0" marR="0" rtl="0" algn="l">
              <a:lnSpc>
                <a:spcPct val="1099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pertinenti in vari ambienti aziendali.</a:t>
            </a:r>
            <a:endParaRPr/>
          </a:p>
        </p:txBody>
      </p:sp>
      <p:sp>
        <p:nvSpPr>
          <p:cNvPr id="116" name="Google Shape;116;p7"/>
          <p:cNvSpPr txBox="1"/>
          <p:nvPr/>
        </p:nvSpPr>
        <p:spPr>
          <a:xfrm>
            <a:off x="6590030" y="3682455"/>
            <a:ext cx="4219552" cy="404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7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Certificato Management of Risks (MoR), professionista</a:t>
            </a:r>
            <a:endParaRPr/>
          </a:p>
          <a:p>
            <a:pPr indent="0" lvl="0" marL="0" marR="0" rtl="0" algn="l">
              <a:lnSpc>
                <a:spcPct val="1099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PRINCE 2 ed esperto in materia di gestione del rischio.</a:t>
            </a:r>
            <a:endParaRPr/>
          </a:p>
        </p:txBody>
      </p:sp>
      <p:sp>
        <p:nvSpPr>
          <p:cNvPr id="117" name="Google Shape;117;p7"/>
          <p:cNvSpPr txBox="1"/>
          <p:nvPr/>
        </p:nvSpPr>
        <p:spPr>
          <a:xfrm>
            <a:off x="6590030" y="4262616"/>
            <a:ext cx="5132377" cy="6340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7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Oltre 90 pubblicazioni peer reviewed su riviste e conferenze di alto livello</a:t>
            </a:r>
            <a:endParaRPr/>
          </a:p>
          <a:p>
            <a:pPr indent="0" lvl="0" marL="0" marR="0" rtl="0" algn="l">
              <a:lnSpc>
                <a:spcPct val="120720"/>
              </a:lnSpc>
              <a:spcBef>
                <a:spcPts val="1674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https://scholar.google.com/citations?user=IAxS1lsAAAAJ&amp; hl=en</a:t>
            </a:r>
            <a:endParaRPr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00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p70"/>
          <p:cNvSpPr/>
          <p:nvPr/>
        </p:nvSpPr>
        <p:spPr>
          <a:xfrm>
            <a:off x="6894537" y="0"/>
            <a:ext cx="5297462" cy="685799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03" name="Google Shape;1003;p70"/>
          <p:cNvSpPr txBox="1"/>
          <p:nvPr/>
        </p:nvSpPr>
        <p:spPr>
          <a:xfrm>
            <a:off x="887730" y="297814"/>
            <a:ext cx="5838471" cy="9930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7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Criteri per una sicurezza</a:t>
            </a:r>
            <a:endParaRPr/>
          </a:p>
          <a:p>
            <a:pPr indent="0" lvl="0" marL="0" marR="0" rtl="0" algn="l">
              <a:lnSpc>
                <a:spcPct val="111593"/>
              </a:lnSpc>
              <a:spcBef>
                <a:spcPts val="409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fornitura e consegna di energia</a:t>
            </a:r>
            <a:endParaRPr/>
          </a:p>
        </p:txBody>
      </p:sp>
      <p:sp>
        <p:nvSpPr>
          <p:cNvPr id="1004" name="Google Shape;1004;p70"/>
          <p:cNvSpPr txBox="1"/>
          <p:nvPr/>
        </p:nvSpPr>
        <p:spPr>
          <a:xfrm>
            <a:off x="929640" y="1838906"/>
            <a:ext cx="6687643" cy="9075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03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-25000" lang="en-US" sz="4000">
                <a:solidFill>
                  <a:srgbClr val="D7791A"/>
                </a:solidFill>
                <a:latin typeface="Calibri"/>
                <a:ea typeface="Calibri"/>
                <a:cs typeface="Calibri"/>
                <a:sym typeface="Calibri"/>
              </a:rPr>
              <a:t>o1.</a:t>
            </a:r>
            <a:r>
              <a:rPr lang="en-US" sz="1750">
                <a:solidFill>
                  <a:srgbClr val="7E7E7E"/>
                </a:solidFill>
                <a:latin typeface="Calibri"/>
                <a:ea typeface="Calibri"/>
                <a:cs typeface="Calibri"/>
                <a:sym typeface="Calibri"/>
              </a:rPr>
              <a:t>Riduzione della sicurezza dell'approvvigionamento energetico.</a:t>
            </a:r>
            <a:endParaRPr/>
          </a:p>
          <a:p>
            <a:pPr indent="0" lvl="0" marL="0" marR="0" rtl="0" algn="l">
              <a:lnSpc>
                <a:spcPct val="81209"/>
              </a:lnSpc>
              <a:spcBef>
                <a:spcPts val="1908"/>
              </a:spcBef>
              <a:spcAft>
                <a:spcPts val="0"/>
              </a:spcAft>
              <a:buNone/>
            </a:pPr>
            <a:r>
              <a:rPr baseline="-25000" lang="en-US" sz="4050">
                <a:solidFill>
                  <a:srgbClr val="D7791A"/>
                </a:solidFill>
                <a:latin typeface="Calibri"/>
                <a:ea typeface="Calibri"/>
                <a:cs typeface="Calibri"/>
                <a:sym typeface="Calibri"/>
              </a:rPr>
              <a:t>o2.</a:t>
            </a:r>
            <a:r>
              <a:rPr lang="en-US" sz="1800">
                <a:solidFill>
                  <a:srgbClr val="7E7E7E"/>
                </a:solidFill>
                <a:latin typeface="Calibri"/>
                <a:ea typeface="Calibri"/>
                <a:cs typeface="Calibri"/>
                <a:sym typeface="Calibri"/>
              </a:rPr>
              <a:t>Limitazione del flusso di energia.</a:t>
            </a:r>
            <a:endParaRPr/>
          </a:p>
        </p:txBody>
      </p:sp>
      <p:sp>
        <p:nvSpPr>
          <p:cNvPr id="1005" name="Google Shape;1005;p70"/>
          <p:cNvSpPr txBox="1"/>
          <p:nvPr/>
        </p:nvSpPr>
        <p:spPr>
          <a:xfrm>
            <a:off x="929640" y="2922125"/>
            <a:ext cx="4083539" cy="8877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12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-25000" lang="en-US" sz="4050">
                <a:solidFill>
                  <a:srgbClr val="D7791A"/>
                </a:solidFill>
                <a:latin typeface="Calibri"/>
                <a:ea typeface="Calibri"/>
                <a:cs typeface="Calibri"/>
                <a:sym typeface="Calibri"/>
              </a:rPr>
              <a:t>o3.</a:t>
            </a:r>
            <a:r>
              <a:rPr lang="en-US" sz="1800">
                <a:solidFill>
                  <a:srgbClr val="7E7E7E"/>
                </a:solidFill>
                <a:latin typeface="Calibri"/>
                <a:ea typeface="Calibri"/>
                <a:cs typeface="Calibri"/>
                <a:sym typeface="Calibri"/>
              </a:rPr>
              <a:t>Quota di popolazione interessata.</a:t>
            </a:r>
            <a:endParaRPr/>
          </a:p>
          <a:p>
            <a:pPr indent="0" lvl="0" marL="0" marR="0" rtl="0" algn="l">
              <a:lnSpc>
                <a:spcPct val="81209"/>
              </a:lnSpc>
              <a:spcBef>
                <a:spcPts val="1683"/>
              </a:spcBef>
              <a:spcAft>
                <a:spcPts val="0"/>
              </a:spcAft>
              <a:buNone/>
            </a:pPr>
            <a:r>
              <a:rPr baseline="-25000" lang="en-US" sz="4050">
                <a:solidFill>
                  <a:srgbClr val="D7791A"/>
                </a:solidFill>
                <a:latin typeface="Calibri"/>
                <a:ea typeface="Calibri"/>
                <a:cs typeface="Calibri"/>
                <a:sym typeface="Calibri"/>
              </a:rPr>
              <a:t>o4.</a:t>
            </a:r>
            <a:r>
              <a:rPr lang="en-US" sz="1800">
                <a:solidFill>
                  <a:srgbClr val="7E7E7E"/>
                </a:solidFill>
                <a:latin typeface="Calibri"/>
                <a:ea typeface="Calibri"/>
                <a:cs typeface="Calibri"/>
                <a:sym typeface="Calibri"/>
              </a:rPr>
              <a:t>Pericolo di lesioni fisiche.</a:t>
            </a:r>
            <a:endParaRPr/>
          </a:p>
        </p:txBody>
      </p:sp>
      <p:sp>
        <p:nvSpPr>
          <p:cNvPr id="1006" name="Google Shape;1006;p70"/>
          <p:cNvSpPr txBox="1"/>
          <p:nvPr/>
        </p:nvSpPr>
        <p:spPr>
          <a:xfrm>
            <a:off x="929640" y="3996814"/>
            <a:ext cx="4208120" cy="3472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03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-25000" lang="en-US" sz="4000">
                <a:solidFill>
                  <a:srgbClr val="D7791A"/>
                </a:solidFill>
                <a:latin typeface="Calibri"/>
                <a:ea typeface="Calibri"/>
                <a:cs typeface="Calibri"/>
                <a:sym typeface="Calibri"/>
              </a:rPr>
              <a:t>o5.</a:t>
            </a:r>
            <a:r>
              <a:rPr lang="en-US" sz="1750">
                <a:solidFill>
                  <a:srgbClr val="7E7E7E"/>
                </a:solidFill>
                <a:latin typeface="Calibri"/>
                <a:ea typeface="Calibri"/>
                <a:cs typeface="Calibri"/>
                <a:sym typeface="Calibri"/>
              </a:rPr>
              <a:t>Effetti su altre infrastrutture critiche.</a:t>
            </a:r>
            <a:endParaRPr/>
          </a:p>
        </p:txBody>
      </p:sp>
      <p:sp>
        <p:nvSpPr>
          <p:cNvPr id="1007" name="Google Shape;1007;p70"/>
          <p:cNvSpPr txBox="1"/>
          <p:nvPr/>
        </p:nvSpPr>
        <p:spPr>
          <a:xfrm>
            <a:off x="960120" y="4561723"/>
            <a:ext cx="612782" cy="4464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13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50">
                <a:solidFill>
                  <a:srgbClr val="D7791A"/>
                </a:solidFill>
                <a:latin typeface="Calibri"/>
                <a:ea typeface="Calibri"/>
                <a:cs typeface="Calibri"/>
                <a:sym typeface="Calibri"/>
              </a:rPr>
              <a:t>o6.</a:t>
            </a:r>
            <a:endParaRPr/>
          </a:p>
        </p:txBody>
      </p:sp>
      <p:sp>
        <p:nvSpPr>
          <p:cNvPr id="1008" name="Google Shape;1008;p70"/>
          <p:cNvSpPr txBox="1"/>
          <p:nvPr/>
        </p:nvSpPr>
        <p:spPr>
          <a:xfrm>
            <a:off x="1643380" y="4598838"/>
            <a:ext cx="2542299" cy="3130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50">
                <a:solidFill>
                  <a:srgbClr val="7E7E7E"/>
                </a:solidFill>
                <a:latin typeface="Calibri"/>
                <a:ea typeface="Calibri"/>
                <a:cs typeface="Calibri"/>
                <a:sym typeface="Calibri"/>
              </a:rPr>
              <a:t>Effetti sulla privacy delle</a:t>
            </a:r>
            <a:endParaRPr/>
          </a:p>
        </p:txBody>
      </p:sp>
      <p:sp>
        <p:nvSpPr>
          <p:cNvPr id="1009" name="Google Shape;1009;p70"/>
          <p:cNvSpPr txBox="1"/>
          <p:nvPr/>
        </p:nvSpPr>
        <p:spPr>
          <a:xfrm>
            <a:off x="960120" y="5025362"/>
            <a:ext cx="4197601" cy="4464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13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50">
                <a:solidFill>
                  <a:srgbClr val="D7791A"/>
                </a:solidFill>
                <a:latin typeface="Calibri"/>
                <a:ea typeface="Calibri"/>
                <a:cs typeface="Calibri"/>
                <a:sym typeface="Calibri"/>
              </a:rPr>
              <a:t>o7. </a:t>
            </a:r>
            <a:r>
              <a:rPr baseline="30000" lang="en-US" sz="2650">
                <a:solidFill>
                  <a:srgbClr val="7E7E7E"/>
                </a:solidFill>
                <a:latin typeface="Calibri"/>
                <a:ea typeface="Calibri"/>
                <a:cs typeface="Calibri"/>
                <a:sym typeface="Calibri"/>
              </a:rPr>
              <a:t>informazioni. </a:t>
            </a:r>
            <a:r>
              <a:rPr lang="en-US" sz="1800">
                <a:solidFill>
                  <a:srgbClr val="7E7E7E"/>
                </a:solidFill>
                <a:latin typeface="Calibri"/>
                <a:ea typeface="Calibri"/>
                <a:cs typeface="Calibri"/>
                <a:sym typeface="Calibri"/>
              </a:rPr>
              <a:t>Impatto finanziario.</a:t>
            </a:r>
            <a:endParaRPr/>
          </a:p>
        </p:txBody>
      </p:sp>
      <p:sp>
        <p:nvSpPr>
          <p:cNvPr id="1010" name="Google Shape;1010;p70"/>
          <p:cNvSpPr txBox="1"/>
          <p:nvPr/>
        </p:nvSpPr>
        <p:spPr>
          <a:xfrm>
            <a:off x="915670" y="5715841"/>
            <a:ext cx="4679959" cy="1846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13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NOME DEL MODULO DI FORMAZIONE CSP: MODELLO DI PRESENTAZIONE CREATO DA PR</a:t>
            </a:r>
            <a:endParaRPr/>
          </a:p>
        </p:txBody>
      </p:sp>
      <p:sp>
        <p:nvSpPr>
          <p:cNvPr id="1011" name="Google Shape;1011;p70"/>
          <p:cNvSpPr txBox="1"/>
          <p:nvPr/>
        </p:nvSpPr>
        <p:spPr>
          <a:xfrm>
            <a:off x="11180102" y="5718562"/>
            <a:ext cx="274055" cy="1811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5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70</a:t>
            </a:r>
            <a:endParaRPr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015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p71"/>
          <p:cNvSpPr/>
          <p:nvPr/>
        </p:nvSpPr>
        <p:spPr>
          <a:xfrm>
            <a:off x="6894537" y="0"/>
            <a:ext cx="5297462" cy="685799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17" name="Google Shape;1017;p71"/>
          <p:cNvSpPr txBox="1"/>
          <p:nvPr/>
        </p:nvSpPr>
        <p:spPr>
          <a:xfrm>
            <a:off x="887730" y="821456"/>
            <a:ext cx="4246187" cy="9740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7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ISO/IEC 27002:2022 e</a:t>
            </a:r>
            <a:endParaRPr/>
          </a:p>
          <a:p>
            <a:pPr indent="0" lvl="0" marL="0" marR="0" rtl="0" algn="l">
              <a:lnSpc>
                <a:spcPct val="110730"/>
              </a:lnSpc>
              <a:spcBef>
                <a:spcPts val="559"/>
              </a:spcBef>
              <a:spcAft>
                <a:spcPts val="0"/>
              </a:spcAft>
              <a:buNone/>
            </a:pPr>
            <a:r>
              <a:rPr lang="en-US" sz="3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ISO/IEC DIS 27019</a:t>
            </a:r>
            <a:endParaRPr/>
          </a:p>
        </p:txBody>
      </p:sp>
      <p:sp>
        <p:nvSpPr>
          <p:cNvPr id="1018" name="Google Shape;1018;p71"/>
          <p:cNvSpPr txBox="1"/>
          <p:nvPr/>
        </p:nvSpPr>
        <p:spPr>
          <a:xfrm>
            <a:off x="887730" y="2292884"/>
            <a:ext cx="5711306" cy="9280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7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norma ISO/IEC DIS 27019 fornisce una guida basata sulla norma ISO/IEC</a:t>
            </a:r>
            <a:endParaRPr/>
          </a:p>
          <a:p>
            <a:pPr indent="0" lvl="0" marL="0" marR="0" rtl="0" algn="l">
              <a:lnSpc>
                <a:spcPct val="1099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27002:2022 applicata ai sistemi di controllo di processo utilizzati dall'industria dei</a:t>
            </a:r>
            <a:endParaRPr/>
          </a:p>
          <a:p>
            <a:pPr indent="0" lvl="0" marL="0" marR="0" rtl="0" algn="l">
              <a:lnSpc>
                <a:spcPct val="1099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servizi energetici per controllare e monitorare la produzione o la generazione, la</a:t>
            </a:r>
            <a:endParaRPr/>
          </a:p>
          <a:p>
            <a:pPr indent="0" lvl="0" marL="0" marR="0" rtl="0" algn="l">
              <a:lnSpc>
                <a:spcPct val="1099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trasmissione, l'immagazzinamento e la distribuzione di elettrica, gas, petrolio e</a:t>
            </a:r>
            <a:endParaRPr/>
          </a:p>
          <a:p>
            <a:pPr indent="0" lvl="0" marL="0" marR="0" rtl="0" algn="l">
              <a:lnSpc>
                <a:spcPct val="1099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calore, e per controllare i processi di supporto associati.</a:t>
            </a:r>
            <a:endParaRPr/>
          </a:p>
        </p:txBody>
      </p:sp>
      <p:sp>
        <p:nvSpPr>
          <p:cNvPr id="1019" name="Google Shape;1019;p71"/>
          <p:cNvSpPr txBox="1"/>
          <p:nvPr/>
        </p:nvSpPr>
        <p:spPr>
          <a:xfrm>
            <a:off x="887730" y="3351054"/>
            <a:ext cx="1167715" cy="171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4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Gli esempi includono:</a:t>
            </a:r>
            <a:endParaRPr/>
          </a:p>
        </p:txBody>
      </p:sp>
      <p:sp>
        <p:nvSpPr>
          <p:cNvPr id="1020" name="Google Shape;1020;p71"/>
          <p:cNvSpPr txBox="1"/>
          <p:nvPr/>
        </p:nvSpPr>
        <p:spPr>
          <a:xfrm>
            <a:off x="887730" y="3477152"/>
            <a:ext cx="5647249" cy="9020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4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tecnologia di controllo, monitoraggio e automazione dei processi, centrale e distribuita, nonché i sistemi informativi</a:t>
            </a:r>
            <a:endParaRPr/>
          </a:p>
          <a:p>
            <a:pPr indent="0" lvl="0" marL="0" marR="0" rtl="0" algn="l">
              <a:lnSpc>
                <a:spcPct val="11247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utilizzati per il loro funzionamento, come i dispositivi di programmazione e parametrizzazione;</a:t>
            </a:r>
            <a:endParaRPr/>
          </a:p>
          <a:p>
            <a:pPr indent="0" lvl="0" marL="0" marR="0" rtl="0" algn="l">
              <a:lnSpc>
                <a:spcPct val="11423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controllori digitali e componenti di automazione, dispositivi di controllo e di campo o controllori a logica</a:t>
            </a:r>
            <a:endParaRPr/>
          </a:p>
          <a:p>
            <a:pPr indent="0" lvl="0" marL="0" marR="0" rtl="0" algn="l">
              <a:lnSpc>
                <a:spcPct val="11247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programmabile (PLC), compresi gli elementi digitali di sensori e attuatori; tutti gli ulteriori sistemi informativi di</a:t>
            </a:r>
            <a:endParaRPr/>
          </a:p>
          <a:p>
            <a:pPr indent="0" lvl="0" marL="0" marR="0" rtl="0" algn="l">
              <a:lnSpc>
                <a:spcPct val="11247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supporto utilizzati nel dominio del controllo di processo, ad esempio per compiti supplementari di visualizzazione</a:t>
            </a:r>
            <a:endParaRPr/>
          </a:p>
          <a:p>
            <a:pPr indent="0" lvl="0" marL="0" marR="0" rtl="0" algn="l">
              <a:lnSpc>
                <a:spcPct val="11247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dei dati e per scopi di controllo, monitoraggio, archiviazione dei dati, registrazione storica, reporting e</a:t>
            </a:r>
            <a:endParaRPr/>
          </a:p>
          <a:p>
            <a:pPr indent="0" lvl="0" marL="0" marR="0" rtl="0" algn="l">
              <a:lnSpc>
                <a:spcPct val="11247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documentazione;</a:t>
            </a:r>
            <a:endParaRPr/>
          </a:p>
        </p:txBody>
      </p:sp>
      <p:sp>
        <p:nvSpPr>
          <p:cNvPr id="1021" name="Google Shape;1021;p71"/>
          <p:cNvSpPr txBox="1"/>
          <p:nvPr/>
        </p:nvSpPr>
        <p:spPr>
          <a:xfrm>
            <a:off x="887730" y="4331748"/>
            <a:ext cx="5652527" cy="5364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4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tecnologia di comunicazione utilizzata nel settore del controllo di processo, ad esempio reti, telemetria, applicazioni</a:t>
            </a:r>
            <a:endParaRPr/>
          </a:p>
          <a:p>
            <a:pPr indent="0" lvl="0" marL="0" marR="0" rtl="0" algn="l">
              <a:lnSpc>
                <a:spcPct val="11247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 telecontrollo e tecnologia di controllo remoto;</a:t>
            </a:r>
            <a:endParaRPr/>
          </a:p>
          <a:p>
            <a:pPr indent="0" lvl="0" marL="0" marR="0" rtl="0" algn="l">
              <a:lnSpc>
                <a:spcPct val="1130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Componenti dell'infrastruttura di misurazione avanzata (AMI), ad esempio contatori intelligenti;</a:t>
            </a:r>
            <a:endParaRPr/>
          </a:p>
          <a:p>
            <a:pPr indent="0" lvl="0" marL="0" marR="0" rtl="0" algn="l">
              <a:lnSpc>
                <a:spcPct val="11247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dispositivi di misurazione, ad esempio per i valori delle emissioni;</a:t>
            </a:r>
            <a:endParaRPr/>
          </a:p>
        </p:txBody>
      </p:sp>
      <p:sp>
        <p:nvSpPr>
          <p:cNvPr id="1022" name="Google Shape;1022;p71"/>
          <p:cNvSpPr txBox="1"/>
          <p:nvPr/>
        </p:nvSpPr>
        <p:spPr>
          <a:xfrm>
            <a:off x="887730" y="4842956"/>
            <a:ext cx="433237" cy="174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 altri</a:t>
            </a:r>
            <a:endParaRPr/>
          </a:p>
        </p:txBody>
      </p:sp>
      <p:sp>
        <p:nvSpPr>
          <p:cNvPr id="1023" name="Google Shape;1023;p71"/>
          <p:cNvSpPr txBox="1"/>
          <p:nvPr/>
        </p:nvSpPr>
        <p:spPr>
          <a:xfrm>
            <a:off x="887730" y="4998790"/>
            <a:ext cx="5603188" cy="171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4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 non il settore del controllo di processo degli impianti nucleari. Questo ambito è coperto dalla norma IEC 63096.</a:t>
            </a:r>
            <a:endParaRPr/>
          </a:p>
        </p:txBody>
      </p:sp>
      <p:sp>
        <p:nvSpPr>
          <p:cNvPr id="1024" name="Google Shape;1024;p71"/>
          <p:cNvSpPr txBox="1"/>
          <p:nvPr/>
        </p:nvSpPr>
        <p:spPr>
          <a:xfrm>
            <a:off x="915670" y="5445572"/>
            <a:ext cx="4679959" cy="1846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13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NOME DEL MODULO DI FORMAZIONE CSP: MODELLO DI PRESENTAZIONE CREATO DA PR</a:t>
            </a:r>
            <a:endParaRPr/>
          </a:p>
        </p:txBody>
      </p:sp>
      <p:sp>
        <p:nvSpPr>
          <p:cNvPr id="1025" name="Google Shape;1025;p71"/>
          <p:cNvSpPr txBox="1"/>
          <p:nvPr/>
        </p:nvSpPr>
        <p:spPr>
          <a:xfrm>
            <a:off x="11180102" y="5448292"/>
            <a:ext cx="274055" cy="1811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5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71</a:t>
            </a:r>
            <a:endParaRPr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029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p7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31" name="Google Shape;1031;p72"/>
          <p:cNvSpPr txBox="1"/>
          <p:nvPr/>
        </p:nvSpPr>
        <p:spPr>
          <a:xfrm>
            <a:off x="6691629" y="364095"/>
            <a:ext cx="3231792" cy="80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1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>
                <a:solidFill>
                  <a:srgbClr val="EDAE6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Sistema di gestione</a:t>
            </a:r>
            <a:endParaRPr/>
          </a:p>
          <a:p>
            <a:pPr indent="0" lvl="0" marL="0" marR="0" rtl="0" algn="l">
              <a:lnSpc>
                <a:spcPct val="102105"/>
              </a:lnSpc>
              <a:spcBef>
                <a:spcPts val="50"/>
              </a:spcBef>
              <a:spcAft>
                <a:spcPts val="0"/>
              </a:spcAft>
              <a:buNone/>
            </a:pPr>
            <a:r>
              <a:rPr lang="en-US" sz="2850">
                <a:solidFill>
                  <a:srgbClr val="EDAE6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dell'energia</a:t>
            </a:r>
            <a:endParaRPr/>
          </a:p>
        </p:txBody>
      </p:sp>
      <p:sp>
        <p:nvSpPr>
          <p:cNvPr id="1032" name="Google Shape;1032;p72"/>
          <p:cNvSpPr txBox="1"/>
          <p:nvPr/>
        </p:nvSpPr>
        <p:spPr>
          <a:xfrm>
            <a:off x="6691629" y="1610753"/>
            <a:ext cx="4736566" cy="9414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25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apparecchiature/infrastrutture utilizzate per</a:t>
            </a:r>
            <a:endParaRPr/>
          </a:p>
          <a:p>
            <a:pPr indent="0" lvl="0" marL="0" marR="0" rtl="0" algn="l">
              <a:lnSpc>
                <a:spcPct val="112516"/>
              </a:lnSpc>
              <a:spcBef>
                <a:spcPts val="95"/>
              </a:spcBef>
              <a:spcAft>
                <a:spcPts val="0"/>
              </a:spcAft>
              <a:buNone/>
            </a:pPr>
            <a:r>
              <a:rPr lang="en-US" sz="155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monitorare, </a:t>
            </a:r>
            <a:r>
              <a:rPr lang="en-US" sz="15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misurare e controllare il consumo di energia in</a:t>
            </a:r>
            <a:endParaRPr/>
          </a:p>
          <a:p>
            <a:pPr indent="0" lvl="0" marL="0" marR="0" rtl="0" algn="l">
              <a:lnSpc>
                <a:spcPct val="112516"/>
              </a:lnSpc>
              <a:spcBef>
                <a:spcPts val="95"/>
              </a:spcBef>
              <a:spcAft>
                <a:spcPts val="0"/>
              </a:spcAft>
              <a:buNone/>
            </a:pPr>
            <a:r>
              <a:rPr lang="en-US" sz="155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abitazioni private, edifici residenziali o impianti</a:t>
            </a:r>
            <a:endParaRPr/>
          </a:p>
          <a:p>
            <a:pPr indent="0" lvl="0" marL="0" marR="0" rtl="0" algn="l">
              <a:lnSpc>
                <a:spcPct val="112516"/>
              </a:lnSpc>
              <a:spcBef>
                <a:spcPts val="95"/>
              </a:spcBef>
              <a:spcAft>
                <a:spcPts val="0"/>
              </a:spcAft>
              <a:buNone/>
            </a:pPr>
            <a:r>
              <a:rPr lang="en-US" sz="155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industriali.</a:t>
            </a:r>
            <a:endParaRPr/>
          </a:p>
        </p:txBody>
      </p:sp>
      <p:sp>
        <p:nvSpPr>
          <p:cNvPr id="1033" name="Google Shape;1033;p72"/>
          <p:cNvSpPr txBox="1"/>
          <p:nvPr/>
        </p:nvSpPr>
        <p:spPr>
          <a:xfrm>
            <a:off x="6691629" y="2700204"/>
            <a:ext cx="4775905" cy="10556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20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Nota 1 alla voce: Il termine "sistema di gestione dell'energia"</a:t>
            </a:r>
            <a:endParaRPr/>
          </a:p>
          <a:p>
            <a:pPr indent="0" lvl="0" marL="0" marR="0" rtl="0" algn="l">
              <a:lnSpc>
                <a:spcPct val="112071"/>
              </a:lnSpc>
              <a:spcBef>
                <a:spcPts val="4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è anche comunemente usato per indicare un insieme di</a:t>
            </a:r>
            <a:endParaRPr/>
          </a:p>
          <a:p>
            <a:pPr indent="0" lvl="0" marL="0" marR="0" rtl="0" algn="l">
              <a:lnSpc>
                <a:spcPct val="112071"/>
              </a:lnSpc>
              <a:spcBef>
                <a:spcPts val="4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applicazioni utilizzate dagli operatori della rete elettrica di</a:t>
            </a:r>
            <a:endParaRPr/>
          </a:p>
          <a:p>
            <a:pPr indent="0" lvl="0" marL="0" marR="0" rtl="0" algn="l">
              <a:lnSpc>
                <a:spcPct val="112071"/>
              </a:lnSpc>
              <a:spcBef>
                <a:spcPts val="4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trasmissione per monitorare, controllare e ottimizzare le</a:t>
            </a:r>
            <a:endParaRPr/>
          </a:p>
          <a:p>
            <a:pPr indent="0" lvl="0" marL="0" marR="0" rtl="0" algn="l">
              <a:lnSpc>
                <a:spcPct val="112071"/>
              </a:lnSpc>
              <a:spcBef>
                <a:spcPts val="4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prestazioni del sistema di generazione e/o trasmissione.</a:t>
            </a:r>
            <a:endParaRPr/>
          </a:p>
        </p:txBody>
      </p:sp>
      <p:sp>
        <p:nvSpPr>
          <p:cNvPr id="1034" name="Google Shape;1034;p72"/>
          <p:cNvSpPr txBox="1"/>
          <p:nvPr/>
        </p:nvSpPr>
        <p:spPr>
          <a:xfrm>
            <a:off x="6691629" y="4284587"/>
            <a:ext cx="4751467" cy="11787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7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Attenzione: ISO 50001:2018, Sistemi di gestione dell'energia,</a:t>
            </a:r>
            <a:endParaRPr/>
          </a:p>
          <a:p>
            <a:pPr indent="0" lvl="0" marL="0" marR="0" rtl="0" algn="l">
              <a:lnSpc>
                <a:spcPct val="1099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Requisiti con guida all'uso, si riferisce al sistema di gestione</a:t>
            </a:r>
            <a:endParaRPr/>
          </a:p>
          <a:p>
            <a:pPr indent="0" lvl="0" marL="0" marR="0" rtl="0" algn="l">
              <a:lnSpc>
                <a:spcPct val="1099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dell'energia per stabilire una politica energetica, obiettivi, traguardi</a:t>
            </a:r>
            <a:endParaRPr/>
          </a:p>
          <a:p>
            <a:pPr indent="0" lvl="0" marL="0" marR="0" rtl="0" algn="l">
              <a:lnSpc>
                <a:spcPct val="1099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energetici, piani d'azione.</a:t>
            </a:r>
            <a:endParaRPr/>
          </a:p>
          <a:p>
            <a:pPr indent="0" lvl="0" marL="0" marR="0" rtl="0" algn="l">
              <a:lnSpc>
                <a:spcPct val="123520"/>
              </a:lnSpc>
              <a:spcBef>
                <a:spcPts val="167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 i processi per il raggiungimento degli obiettivi e dell'energia.</a:t>
            </a:r>
            <a:endParaRPr/>
          </a:p>
          <a:p>
            <a:pPr indent="0" lvl="0" marL="0" marR="0" rtl="0" algn="l">
              <a:lnSpc>
                <a:spcPct val="120720"/>
              </a:lnSpc>
              <a:spcBef>
                <a:spcPts val="177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obiettivi.</a:t>
            </a:r>
            <a:endParaRPr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038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Google Shape;1039;p7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40" name="Google Shape;1040;p73"/>
          <p:cNvSpPr txBox="1"/>
          <p:nvPr/>
        </p:nvSpPr>
        <p:spPr>
          <a:xfrm>
            <a:off x="6691629" y="800810"/>
            <a:ext cx="5443551" cy="4368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1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>
                <a:solidFill>
                  <a:srgbClr val="EDAE6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Sistema di controllo del processo</a:t>
            </a:r>
            <a:endParaRPr/>
          </a:p>
        </p:txBody>
      </p:sp>
      <p:sp>
        <p:nvSpPr>
          <p:cNvPr id="1041" name="Google Shape;1041;p73"/>
          <p:cNvSpPr txBox="1"/>
          <p:nvPr/>
        </p:nvSpPr>
        <p:spPr>
          <a:xfrm>
            <a:off x="6691629" y="1677364"/>
            <a:ext cx="4609987" cy="11686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25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sistema che serve a controllare e monitorare la</a:t>
            </a:r>
            <a:endParaRPr/>
          </a:p>
          <a:p>
            <a:pPr indent="0" lvl="0" marL="0" marR="0" rtl="0" algn="l">
              <a:lnSpc>
                <a:spcPct val="110733"/>
              </a:lnSpc>
              <a:spcBef>
                <a:spcPts val="112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generazione, la produzione, la trasmissione, lo stoccaggio</a:t>
            </a:r>
            <a:endParaRPr/>
          </a:p>
          <a:p>
            <a:pPr indent="0" lvl="0" marL="0" marR="0" rtl="0" algn="l">
              <a:lnSpc>
                <a:spcPct val="110733"/>
              </a:lnSpc>
              <a:spcBef>
                <a:spcPts val="128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 la distribuzione di energia elettrica, gas, petrolio e</a:t>
            </a:r>
            <a:endParaRPr/>
          </a:p>
          <a:p>
            <a:pPr indent="0" lvl="0" marL="0" marR="0" rtl="0" algn="l">
              <a:lnSpc>
                <a:spcPct val="112516"/>
              </a:lnSpc>
              <a:spcBef>
                <a:spcPts val="61"/>
              </a:spcBef>
              <a:spcAft>
                <a:spcPts val="0"/>
              </a:spcAft>
              <a:buNone/>
            </a:pPr>
            <a:r>
              <a:rPr lang="en-US" sz="155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calore, compreso il controllo dei processi di supporto</a:t>
            </a:r>
            <a:endParaRPr/>
          </a:p>
          <a:p>
            <a:pPr indent="0" lvl="0" marL="0" marR="0" rtl="0" algn="l">
              <a:lnSpc>
                <a:spcPct val="112516"/>
              </a:lnSpc>
              <a:spcBef>
                <a:spcPts val="95"/>
              </a:spcBef>
              <a:spcAft>
                <a:spcPts val="0"/>
              </a:spcAft>
              <a:buNone/>
            </a:pPr>
            <a:r>
              <a:rPr lang="en-US" sz="155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associati.</a:t>
            </a:r>
            <a:endParaRPr/>
          </a:p>
        </p:txBody>
      </p:sp>
      <p:sp>
        <p:nvSpPr>
          <p:cNvPr id="1042" name="Google Shape;1042;p73"/>
          <p:cNvSpPr txBox="1"/>
          <p:nvPr/>
        </p:nvSpPr>
        <p:spPr>
          <a:xfrm>
            <a:off x="6691629" y="3417531"/>
            <a:ext cx="4723605" cy="14078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25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Nota 1 alla voce: I sistemi di controllo di processo</a:t>
            </a:r>
            <a:endParaRPr/>
          </a:p>
          <a:p>
            <a:pPr indent="0" lvl="0" marL="0" marR="0" rtl="0" algn="l">
              <a:lnSpc>
                <a:spcPct val="117225"/>
              </a:lnSpc>
              <a:spcBef>
                <a:spcPts val="50"/>
              </a:spcBef>
              <a:spcAft>
                <a:spcPts val="0"/>
              </a:spcAft>
              <a:buNone/>
            </a:pPr>
            <a:r>
              <a:rPr lang="en-US" sz="155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sono spesso indicati pi</a:t>
            </a:r>
            <a:r>
              <a:rPr lang="en-US" sz="15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ù </a:t>
            </a:r>
            <a:r>
              <a:rPr lang="en-US" sz="155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genericamente come sistemi</a:t>
            </a:r>
            <a:endParaRPr/>
          </a:p>
          <a:p>
            <a:pPr indent="0" lvl="0" marL="0" marR="0" rtl="0" algn="l">
              <a:lnSpc>
                <a:spcPct val="112516"/>
              </a:lnSpc>
              <a:spcBef>
                <a:spcPts val="95"/>
              </a:spcBef>
              <a:spcAft>
                <a:spcPts val="0"/>
              </a:spcAft>
              <a:buNone/>
            </a:pPr>
            <a:r>
              <a:rPr lang="en-US" sz="155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 controllo industriali. In questo documento, i termini</a:t>
            </a:r>
            <a:endParaRPr/>
          </a:p>
          <a:p>
            <a:pPr indent="0" lvl="0" marL="0" marR="0" rtl="0" algn="l">
              <a:lnSpc>
                <a:spcPct val="112516"/>
              </a:lnSpc>
              <a:spcBef>
                <a:spcPts val="45"/>
              </a:spcBef>
              <a:spcAft>
                <a:spcPts val="0"/>
              </a:spcAft>
              <a:buNone/>
            </a:pPr>
            <a:r>
              <a:rPr lang="en-US" sz="155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sistema di controllo di processo e sistema di controllo</a:t>
            </a:r>
            <a:endParaRPr/>
          </a:p>
          <a:p>
            <a:pPr indent="0" lvl="0" marL="0" marR="0" rtl="0" algn="l">
              <a:lnSpc>
                <a:spcPct val="112516"/>
              </a:lnSpc>
              <a:spcBef>
                <a:spcPts val="95"/>
              </a:spcBef>
              <a:spcAft>
                <a:spcPts val="0"/>
              </a:spcAft>
              <a:buNone/>
            </a:pPr>
            <a:r>
              <a:rPr lang="en-US" sz="155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industriale sono limitati alle tecnologie e ai </a:t>
            </a:r>
            <a:r>
              <a:rPr lang="en-US" sz="15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componenti</a:t>
            </a:r>
            <a:endParaRPr/>
          </a:p>
          <a:p>
            <a:pPr indent="0" lvl="0" marL="0" marR="0" rtl="0" algn="l">
              <a:lnSpc>
                <a:spcPct val="110733"/>
              </a:lnSpc>
              <a:spcBef>
                <a:spcPts val="112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utilizzati nel dei servizi energetici.</a:t>
            </a:r>
            <a:endParaRPr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046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Google Shape;1047;p7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48" name="Google Shape;1048;p74"/>
          <p:cNvSpPr txBox="1"/>
          <p:nvPr/>
        </p:nvSpPr>
        <p:spPr>
          <a:xfrm>
            <a:off x="6691629" y="748059"/>
            <a:ext cx="2767189" cy="470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163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5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Termini di base</a:t>
            </a:r>
            <a:endParaRPr/>
          </a:p>
        </p:txBody>
      </p:sp>
      <p:sp>
        <p:nvSpPr>
          <p:cNvPr id="1049" name="Google Shape;1049;p74"/>
          <p:cNvSpPr txBox="1"/>
          <p:nvPr/>
        </p:nvSpPr>
        <p:spPr>
          <a:xfrm>
            <a:off x="6613525" y="1853031"/>
            <a:ext cx="932584" cy="2596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25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50">
                <a:solidFill>
                  <a:srgbClr val="FFB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blackout</a:t>
            </a:r>
            <a:endParaRPr/>
          </a:p>
        </p:txBody>
      </p:sp>
      <p:sp>
        <p:nvSpPr>
          <p:cNvPr id="1050" name="Google Shape;1050;p74"/>
          <p:cNvSpPr txBox="1"/>
          <p:nvPr/>
        </p:nvSpPr>
        <p:spPr>
          <a:xfrm>
            <a:off x="6613525" y="2193611"/>
            <a:ext cx="3276571" cy="2490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7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interruzione diffusa dell'energia elettrica</a:t>
            </a:r>
            <a:endParaRPr/>
          </a:p>
        </p:txBody>
      </p:sp>
      <p:sp>
        <p:nvSpPr>
          <p:cNvPr id="1051" name="Google Shape;1051;p74"/>
          <p:cNvSpPr txBox="1"/>
          <p:nvPr/>
        </p:nvSpPr>
        <p:spPr>
          <a:xfrm>
            <a:off x="6613525" y="2684428"/>
            <a:ext cx="1102042" cy="2490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7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FFB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asset critico</a:t>
            </a:r>
            <a:endParaRPr/>
          </a:p>
        </p:txBody>
      </p:sp>
      <p:sp>
        <p:nvSpPr>
          <p:cNvPr id="1052" name="Google Shape;1052;p74"/>
          <p:cNvSpPr txBox="1"/>
          <p:nvPr/>
        </p:nvSpPr>
        <p:spPr>
          <a:xfrm>
            <a:off x="6613525" y="2940947"/>
            <a:ext cx="4625612" cy="7368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attivit</a:t>
            </a:r>
            <a:r>
              <a:rPr lang="en-US" sz="15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à </a:t>
            </a:r>
            <a:r>
              <a:rPr lang="en-US" sz="155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che possono avere un impatto diretto sulla</a:t>
            </a:r>
            <a:endParaRPr/>
          </a:p>
          <a:p>
            <a:pPr indent="0" lvl="0" marL="0" marR="0" rtl="0" algn="l">
              <a:lnSpc>
                <a:spcPct val="112516"/>
              </a:lnSpc>
              <a:spcBef>
                <a:spcPts val="95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produzione o sulla generazione, trasmissione, stoccaggio </a:t>
            </a:r>
            <a:r>
              <a:rPr lang="en-US" sz="155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  <a:endParaRPr/>
          </a:p>
          <a:p>
            <a:pPr indent="0" lvl="0" marL="0" marR="0" rtl="0" algn="l">
              <a:lnSpc>
                <a:spcPct val="112516"/>
              </a:lnSpc>
              <a:spcBef>
                <a:spcPts val="95"/>
              </a:spcBef>
              <a:spcAft>
                <a:spcPts val="0"/>
              </a:spcAft>
              <a:buNone/>
            </a:pPr>
            <a:r>
              <a:rPr lang="en-US" sz="155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distribuzione di elettrica, gas, petrolio e calore</a:t>
            </a:r>
            <a:endParaRPr/>
          </a:p>
        </p:txBody>
      </p:sp>
      <p:sp>
        <p:nvSpPr>
          <p:cNvPr id="1053" name="Google Shape;1053;p74"/>
          <p:cNvSpPr txBox="1"/>
          <p:nvPr/>
        </p:nvSpPr>
        <p:spPr>
          <a:xfrm>
            <a:off x="6613525" y="3822805"/>
            <a:ext cx="2144810" cy="2490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7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FFB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sistema di distribuzione</a:t>
            </a:r>
            <a:endParaRPr/>
          </a:p>
        </p:txBody>
      </p:sp>
      <p:sp>
        <p:nvSpPr>
          <p:cNvPr id="1054" name="Google Shape;1054;p74"/>
          <p:cNvSpPr txBox="1"/>
          <p:nvPr/>
        </p:nvSpPr>
        <p:spPr>
          <a:xfrm>
            <a:off x="6613525" y="4144504"/>
            <a:ext cx="4725727" cy="9414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25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rete di distribuzione per il trasporto di energia elettrica</a:t>
            </a:r>
            <a:endParaRPr/>
          </a:p>
          <a:p>
            <a:pPr indent="0" lvl="0" marL="0" marR="0" rtl="0" algn="l">
              <a:lnSpc>
                <a:spcPct val="112516"/>
              </a:lnSpc>
              <a:spcBef>
                <a:spcPts val="95"/>
              </a:spcBef>
              <a:spcAft>
                <a:spcPts val="0"/>
              </a:spcAft>
              <a:buNone/>
            </a:pPr>
            <a:r>
              <a:rPr lang="en-US" sz="155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tramite una </a:t>
            </a:r>
            <a:r>
              <a:rPr lang="en-US" sz="15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rete </a:t>
            </a:r>
            <a:r>
              <a:rPr lang="en-US" sz="155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 alta, media o bassa tensione</a:t>
            </a:r>
            <a:r>
              <a:rPr lang="en-US" sz="15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o una</a:t>
            </a:r>
            <a:endParaRPr/>
          </a:p>
          <a:p>
            <a:pPr indent="0" lvl="0" marL="0" marR="0" rtl="0" algn="l">
              <a:lnSpc>
                <a:spcPct val="112516"/>
              </a:lnSpc>
              <a:spcBef>
                <a:spcPts val="95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rete di distribuzione locale o regionale </a:t>
            </a:r>
            <a:r>
              <a:rPr lang="en-US" sz="155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 il trasporto di</a:t>
            </a:r>
            <a:endParaRPr/>
          </a:p>
          <a:p>
            <a:pPr indent="0" lvl="0" marL="0" marR="0" rtl="0" algn="l">
              <a:lnSpc>
                <a:spcPct val="112516"/>
              </a:lnSpc>
              <a:spcBef>
                <a:spcPts val="95"/>
              </a:spcBef>
              <a:spcAft>
                <a:spcPts val="0"/>
              </a:spcAft>
              <a:buNone/>
            </a:pPr>
            <a:r>
              <a:rPr lang="en-US" sz="155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gas, petrolio o calore</a:t>
            </a:r>
            <a:endParaRPr/>
          </a:p>
        </p:txBody>
      </p:sp>
      <p:sp>
        <p:nvSpPr>
          <p:cNvPr id="1055" name="Google Shape;1055;p74"/>
          <p:cNvSpPr txBox="1"/>
          <p:nvPr/>
        </p:nvSpPr>
        <p:spPr>
          <a:xfrm>
            <a:off x="91440" y="5491723"/>
            <a:ext cx="4190838" cy="1846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13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NOME DEL MODULO DI FORMAZIONE CSP: MODELLO DI PRESENTAZIONE CREA</a:t>
            </a:r>
            <a:endParaRPr/>
          </a:p>
        </p:txBody>
      </p:sp>
      <p:sp>
        <p:nvSpPr>
          <p:cNvPr id="1056" name="Google Shape;1056;p74"/>
          <p:cNvSpPr txBox="1"/>
          <p:nvPr/>
        </p:nvSpPr>
        <p:spPr>
          <a:xfrm>
            <a:off x="4516780" y="5489003"/>
            <a:ext cx="309325" cy="1880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43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</a:t>
            </a:r>
            <a:endParaRPr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060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p7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62" name="Google Shape;1062;p75"/>
          <p:cNvSpPr txBox="1"/>
          <p:nvPr/>
        </p:nvSpPr>
        <p:spPr>
          <a:xfrm>
            <a:off x="6691629" y="748046"/>
            <a:ext cx="2767189" cy="470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163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5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Termini di base</a:t>
            </a:r>
            <a:endParaRPr/>
          </a:p>
        </p:txBody>
      </p:sp>
      <p:sp>
        <p:nvSpPr>
          <p:cNvPr id="1063" name="Google Shape;1063;p75"/>
          <p:cNvSpPr txBox="1"/>
          <p:nvPr/>
        </p:nvSpPr>
        <p:spPr>
          <a:xfrm>
            <a:off x="6613525" y="1861506"/>
            <a:ext cx="1797367" cy="2490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7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FFB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Fornitura di energia</a:t>
            </a:r>
            <a:endParaRPr/>
          </a:p>
        </p:txBody>
      </p:sp>
      <p:sp>
        <p:nvSpPr>
          <p:cNvPr id="1064" name="Google Shape;1064;p75"/>
          <p:cNvSpPr txBox="1"/>
          <p:nvPr/>
        </p:nvSpPr>
        <p:spPr>
          <a:xfrm>
            <a:off x="6613525" y="2185110"/>
            <a:ext cx="5093867" cy="7141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25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processo di generazione, produzione o immagazzinamento</a:t>
            </a:r>
            <a:endParaRPr/>
          </a:p>
          <a:p>
            <a:pPr indent="0" lvl="0" marL="0" marR="0" rtl="0" algn="l">
              <a:lnSpc>
                <a:spcPct val="112516"/>
              </a:lnSpc>
              <a:spcBef>
                <a:spcPts val="95"/>
              </a:spcBef>
              <a:spcAft>
                <a:spcPts val="0"/>
              </a:spcAft>
              <a:buNone/>
            </a:pPr>
            <a:r>
              <a:rPr lang="en-US" sz="155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 energia per la consegna ai clienti e la gestione di una rete</a:t>
            </a:r>
            <a:endParaRPr/>
          </a:p>
          <a:p>
            <a:pPr indent="0" lvl="0" marL="0" marR="0" rtl="0" algn="l">
              <a:lnSpc>
                <a:spcPct val="112516"/>
              </a:lnSpc>
              <a:spcBef>
                <a:spcPts val="95"/>
              </a:spcBef>
              <a:spcAft>
                <a:spcPts val="0"/>
              </a:spcAft>
              <a:buNone/>
            </a:pPr>
            <a:r>
              <a:rPr lang="en-US" sz="155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 approvvigionamento energetico</a:t>
            </a:r>
            <a:endParaRPr/>
          </a:p>
        </p:txBody>
      </p:sp>
      <p:sp>
        <p:nvSpPr>
          <p:cNvPr id="1065" name="Google Shape;1065;p75"/>
          <p:cNvSpPr txBox="1"/>
          <p:nvPr/>
        </p:nvSpPr>
        <p:spPr>
          <a:xfrm>
            <a:off x="6613525" y="2922701"/>
            <a:ext cx="1619230" cy="262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34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50">
                <a:solidFill>
                  <a:srgbClr val="FFB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utilit</a:t>
            </a:r>
            <a:r>
              <a:rPr b="1" lang="en-US" sz="1550">
                <a:solidFill>
                  <a:srgbClr val="FFB900"/>
                </a:solidFill>
                <a:latin typeface="Arial"/>
                <a:ea typeface="Arial"/>
                <a:cs typeface="Arial"/>
                <a:sym typeface="Arial"/>
              </a:rPr>
              <a:t>à </a:t>
            </a:r>
            <a:r>
              <a:rPr b="1" lang="en-US" sz="1550">
                <a:solidFill>
                  <a:srgbClr val="FFB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energetica</a:t>
            </a:r>
            <a:endParaRPr/>
          </a:p>
        </p:txBody>
      </p:sp>
      <p:sp>
        <p:nvSpPr>
          <p:cNvPr id="1066" name="Google Shape;1066;p75"/>
          <p:cNvSpPr txBox="1"/>
          <p:nvPr/>
        </p:nvSpPr>
        <p:spPr>
          <a:xfrm>
            <a:off x="6613525" y="3190540"/>
            <a:ext cx="4715765" cy="9780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un'entit</a:t>
            </a:r>
            <a:r>
              <a:rPr lang="en-US" sz="15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à </a:t>
            </a:r>
            <a:r>
              <a:rPr lang="en-US" sz="155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giuridica o una persona che fornisce energia</a:t>
            </a:r>
            <a:endParaRPr/>
          </a:p>
          <a:p>
            <a:pPr indent="0" lvl="0" marL="0" marR="0" rtl="0" algn="l">
              <a:lnSpc>
                <a:spcPct val="1225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sotto forma di elettricit</a:t>
            </a:r>
            <a:r>
              <a:rPr lang="en-US" sz="15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à</a:t>
            </a:r>
            <a:r>
              <a:rPr lang="en-US" sz="155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gas, petrolio o calore ad altre</a:t>
            </a:r>
            <a:endParaRPr/>
          </a:p>
          <a:p>
            <a:pPr indent="0" lvl="0" marL="0" marR="0" rtl="0" algn="l">
              <a:lnSpc>
                <a:spcPct val="112516"/>
              </a:lnSpc>
              <a:spcBef>
                <a:spcPts val="95"/>
              </a:spcBef>
              <a:spcAft>
                <a:spcPts val="0"/>
              </a:spcAft>
              <a:buNone/>
            </a:pPr>
            <a:r>
              <a:rPr lang="en-US" sz="155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parti, a una rete di distribuzione di energia o un</a:t>
            </a:r>
            <a:endParaRPr/>
          </a:p>
          <a:p>
            <a:pPr indent="0" lvl="0" marL="0" marR="0" rtl="0" algn="l">
              <a:lnSpc>
                <a:spcPct val="112516"/>
              </a:lnSpc>
              <a:spcBef>
                <a:spcPts val="95"/>
              </a:spcBef>
              <a:spcAft>
                <a:spcPts val="0"/>
              </a:spcAft>
              <a:buNone/>
            </a:pPr>
            <a:r>
              <a:rPr lang="en-US" sz="155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complesso di stoccaggio</a:t>
            </a:r>
            <a:endParaRPr/>
          </a:p>
        </p:txBody>
      </p:sp>
      <p:sp>
        <p:nvSpPr>
          <p:cNvPr id="1067" name="Google Shape;1067;p75"/>
          <p:cNvSpPr txBox="1"/>
          <p:nvPr/>
        </p:nvSpPr>
        <p:spPr>
          <a:xfrm>
            <a:off x="6613525" y="4304537"/>
            <a:ext cx="1409700" cy="2596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25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50">
                <a:solidFill>
                  <a:srgbClr val="FFB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manutenzione</a:t>
            </a:r>
            <a:endParaRPr/>
          </a:p>
        </p:txBody>
      </p:sp>
      <p:sp>
        <p:nvSpPr>
          <p:cNvPr id="1068" name="Google Shape;1068;p75"/>
          <p:cNvSpPr txBox="1"/>
          <p:nvPr/>
        </p:nvSpPr>
        <p:spPr>
          <a:xfrm>
            <a:off x="6613525" y="4643847"/>
            <a:ext cx="4783867" cy="7056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7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misure utilizzate nel campo della fornitura di energia che</a:t>
            </a:r>
            <a:endParaRPr/>
          </a:p>
          <a:p>
            <a:pPr indent="0" lvl="0" marL="0" marR="0" rtl="0" algn="l">
              <a:lnSpc>
                <a:spcPct val="112516"/>
              </a:lnSpc>
              <a:spcBef>
                <a:spcPts val="61"/>
              </a:spcBef>
              <a:spcAft>
                <a:spcPts val="0"/>
              </a:spcAft>
              <a:buNone/>
            </a:pPr>
            <a:r>
              <a:rPr lang="en-US" sz="155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sono normalmente legate all'ispezione, all'eliminazione</a:t>
            </a:r>
            <a:endParaRPr/>
          </a:p>
          <a:p>
            <a:pPr indent="0" lvl="0" marL="0" marR="0" rtl="0" algn="l">
              <a:lnSpc>
                <a:spcPct val="112516"/>
              </a:lnSpc>
              <a:spcBef>
                <a:spcPts val="95"/>
              </a:spcBef>
              <a:spcAft>
                <a:spcPts val="0"/>
              </a:spcAft>
              <a:buNone/>
            </a:pPr>
            <a:r>
              <a:rPr lang="en-US" sz="155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dei guasti e al miglioramento</a:t>
            </a:r>
            <a:endParaRPr/>
          </a:p>
        </p:txBody>
      </p:sp>
      <p:sp>
        <p:nvSpPr>
          <p:cNvPr id="1069" name="Google Shape;1069;p75"/>
          <p:cNvSpPr txBox="1"/>
          <p:nvPr/>
        </p:nvSpPr>
        <p:spPr>
          <a:xfrm>
            <a:off x="91440" y="5685462"/>
            <a:ext cx="4190838" cy="1846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13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NOME DEL MODULO DI FORMAZIONE CSP: MODELLO DI PRESENTAZIONE CREA</a:t>
            </a:r>
            <a:endParaRPr/>
          </a:p>
        </p:txBody>
      </p:sp>
      <p:sp>
        <p:nvSpPr>
          <p:cNvPr id="1070" name="Google Shape;1070;p75"/>
          <p:cNvSpPr txBox="1"/>
          <p:nvPr/>
        </p:nvSpPr>
        <p:spPr>
          <a:xfrm>
            <a:off x="4516780" y="5682741"/>
            <a:ext cx="309325" cy="1880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43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</a:t>
            </a:r>
            <a:endParaRPr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074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Google Shape;1075;p7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76" name="Google Shape;1076;p76"/>
          <p:cNvSpPr txBox="1"/>
          <p:nvPr/>
        </p:nvSpPr>
        <p:spPr>
          <a:xfrm>
            <a:off x="6691629" y="748046"/>
            <a:ext cx="2767189" cy="470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163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5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Termini di base</a:t>
            </a:r>
            <a:endParaRPr/>
          </a:p>
        </p:txBody>
      </p:sp>
      <p:sp>
        <p:nvSpPr>
          <p:cNvPr id="1077" name="Google Shape;1077;p76"/>
          <p:cNvSpPr txBox="1"/>
          <p:nvPr/>
        </p:nvSpPr>
        <p:spPr>
          <a:xfrm>
            <a:off x="6612889" y="1904607"/>
            <a:ext cx="3904139" cy="213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7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50">
                <a:solidFill>
                  <a:srgbClr val="FFB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controllo di supervisione e acquisizione dati (SCADA)</a:t>
            </a:r>
            <a:endParaRPr/>
          </a:p>
        </p:txBody>
      </p:sp>
      <p:sp>
        <p:nvSpPr>
          <p:cNvPr id="1078" name="Google Shape;1078;p76"/>
          <p:cNvSpPr txBox="1"/>
          <p:nvPr/>
        </p:nvSpPr>
        <p:spPr>
          <a:xfrm>
            <a:off x="6612889" y="2192413"/>
            <a:ext cx="5139216" cy="7281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25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sistema di controllo di processo generalmente utilizzato per</a:t>
            </a:r>
            <a:endParaRPr/>
          </a:p>
          <a:p>
            <a:pPr indent="0" lvl="0" marL="0" marR="0" rtl="0" algn="l">
              <a:lnSpc>
                <a:spcPct val="117225"/>
              </a:lnSpc>
              <a:spcBef>
                <a:spcPts val="50"/>
              </a:spcBef>
              <a:spcAft>
                <a:spcPts val="0"/>
              </a:spcAft>
              <a:buNone/>
            </a:pPr>
            <a:r>
              <a:rPr lang="en-US" sz="155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controllare attivit</a:t>
            </a:r>
            <a:r>
              <a:rPr lang="en-US" sz="15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à </a:t>
            </a:r>
            <a:r>
              <a:rPr lang="en-US" sz="155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disperse utilizzando l'acquisizione</a:t>
            </a:r>
            <a:endParaRPr/>
          </a:p>
          <a:p>
            <a:pPr indent="0" lvl="0" marL="0" marR="0" rtl="0" algn="l">
              <a:lnSpc>
                <a:spcPct val="112516"/>
              </a:lnSpc>
              <a:spcBef>
                <a:spcPts val="95"/>
              </a:spcBef>
              <a:spcAft>
                <a:spcPts val="0"/>
              </a:spcAft>
              <a:buNone/>
            </a:pPr>
            <a:r>
              <a:rPr lang="en-US" sz="155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centralizzata dei dati e i controlli di supervisione</a:t>
            </a:r>
            <a:endParaRPr/>
          </a:p>
        </p:txBody>
      </p:sp>
      <p:sp>
        <p:nvSpPr>
          <p:cNvPr id="1079" name="Google Shape;1079;p76"/>
          <p:cNvSpPr txBox="1"/>
          <p:nvPr/>
        </p:nvSpPr>
        <p:spPr>
          <a:xfrm>
            <a:off x="6612889" y="2950237"/>
            <a:ext cx="1466930" cy="2543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98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50">
                <a:solidFill>
                  <a:srgbClr val="FFB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rete intelligente</a:t>
            </a:r>
            <a:endParaRPr/>
          </a:p>
        </p:txBody>
      </p:sp>
      <p:sp>
        <p:nvSpPr>
          <p:cNvPr id="1080" name="Google Shape;1080;p76"/>
          <p:cNvSpPr txBox="1"/>
          <p:nvPr/>
        </p:nvSpPr>
        <p:spPr>
          <a:xfrm>
            <a:off x="6612889" y="3228153"/>
            <a:ext cx="4828223" cy="7056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7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sistema di energia elettrica che utilizza tecnologie di scambio</a:t>
            </a:r>
            <a:endParaRPr/>
          </a:p>
          <a:p>
            <a:pPr indent="0" lvl="0" marL="0" marR="0" rtl="0" algn="l">
              <a:lnSpc>
                <a:spcPct val="112516"/>
              </a:lnSpc>
              <a:spcBef>
                <a:spcPts val="61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 informazioni e di controllo, </a:t>
            </a:r>
            <a:r>
              <a:rPr lang="en-US" sz="155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informatica </a:t>
            </a:r>
            <a:r>
              <a:rPr lang="en-US" sz="15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distribuita </a:t>
            </a:r>
            <a:r>
              <a:rPr lang="en-US" sz="155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  <a:endParaRPr/>
          </a:p>
          <a:p>
            <a:pPr indent="0" lvl="0" marL="0" marR="0" rtl="0" algn="l">
              <a:lnSpc>
                <a:spcPct val="112516"/>
              </a:lnSpc>
              <a:spcBef>
                <a:spcPts val="95"/>
              </a:spcBef>
              <a:spcAft>
                <a:spcPts val="0"/>
              </a:spcAft>
              <a:buNone/>
            </a:pPr>
            <a:r>
              <a:rPr lang="en-US" sz="155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sensori e attuatori associati</a:t>
            </a:r>
            <a:endParaRPr/>
          </a:p>
        </p:txBody>
      </p:sp>
      <p:sp>
        <p:nvSpPr>
          <p:cNvPr id="1081" name="Google Shape;1081;p76"/>
          <p:cNvSpPr txBox="1"/>
          <p:nvPr/>
        </p:nvSpPr>
        <p:spPr>
          <a:xfrm>
            <a:off x="6612889" y="4069740"/>
            <a:ext cx="2184965" cy="2596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25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50">
                <a:solidFill>
                  <a:srgbClr val="FFB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sistema di trasmissione</a:t>
            </a:r>
            <a:endParaRPr/>
          </a:p>
        </p:txBody>
      </p:sp>
      <p:sp>
        <p:nvSpPr>
          <p:cNvPr id="1082" name="Google Shape;1082;p76"/>
          <p:cNvSpPr txBox="1"/>
          <p:nvPr/>
        </p:nvSpPr>
        <p:spPr>
          <a:xfrm>
            <a:off x="6612889" y="4400562"/>
            <a:ext cx="4729037" cy="9414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25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rete di trasmissione per il trasporto di energia elettrica</a:t>
            </a:r>
            <a:endParaRPr/>
          </a:p>
          <a:p>
            <a:pPr indent="0" lvl="0" marL="0" marR="0" rtl="0" algn="l">
              <a:lnSpc>
                <a:spcPct val="112516"/>
              </a:lnSpc>
              <a:spcBef>
                <a:spcPts val="95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mediante una </a:t>
            </a:r>
            <a:r>
              <a:rPr lang="en-US" sz="155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rete </a:t>
            </a:r>
            <a:r>
              <a:rPr lang="en-US" sz="15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 alta o altissima tensione </a:t>
            </a:r>
            <a:r>
              <a:rPr lang="en-US" sz="155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una rete di</a:t>
            </a:r>
            <a:endParaRPr/>
          </a:p>
          <a:p>
            <a:pPr indent="0" lvl="0" marL="0" marR="0" rtl="0" algn="l">
              <a:lnSpc>
                <a:spcPct val="112516"/>
              </a:lnSpc>
              <a:spcBef>
                <a:spcPts val="95"/>
              </a:spcBef>
              <a:spcAft>
                <a:spcPts val="0"/>
              </a:spcAft>
              <a:buNone/>
            </a:pPr>
            <a:r>
              <a:rPr lang="en-US" sz="155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trasmissione del gas per il trasporto di gas naturale</a:t>
            </a:r>
            <a:endParaRPr/>
          </a:p>
          <a:p>
            <a:pPr indent="0" lvl="0" marL="0" marR="0" rtl="0" algn="l">
              <a:lnSpc>
                <a:spcPct val="112516"/>
              </a:lnSpc>
              <a:spcBef>
                <a:spcPts val="95"/>
              </a:spcBef>
              <a:spcAft>
                <a:spcPts val="0"/>
              </a:spcAft>
              <a:buNone/>
            </a:pPr>
            <a:r>
              <a:rPr lang="en-US" sz="155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mediante una rete di condotte ad alta pressione</a:t>
            </a:r>
            <a:endParaRPr/>
          </a:p>
        </p:txBody>
      </p:sp>
      <p:sp>
        <p:nvSpPr>
          <p:cNvPr id="1083" name="Google Shape;1083;p76"/>
          <p:cNvSpPr txBox="1"/>
          <p:nvPr/>
        </p:nvSpPr>
        <p:spPr>
          <a:xfrm>
            <a:off x="91440" y="6249443"/>
            <a:ext cx="4190838" cy="1846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13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NOME DEL MODULO DI FORMAZIONE CSP: MODELLO DI PRESENTAZIONE CREA</a:t>
            </a:r>
            <a:endParaRPr/>
          </a:p>
        </p:txBody>
      </p:sp>
      <p:sp>
        <p:nvSpPr>
          <p:cNvPr id="1084" name="Google Shape;1084;p76"/>
          <p:cNvSpPr txBox="1"/>
          <p:nvPr/>
        </p:nvSpPr>
        <p:spPr>
          <a:xfrm>
            <a:off x="4516780" y="6246723"/>
            <a:ext cx="309325" cy="1880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43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</a:t>
            </a:r>
            <a:endParaRPr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088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Google Shape;1089;p77"/>
          <p:cNvSpPr/>
          <p:nvPr/>
        </p:nvSpPr>
        <p:spPr>
          <a:xfrm>
            <a:off x="6894537" y="0"/>
            <a:ext cx="5297462" cy="685799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90" name="Google Shape;1090;p77"/>
          <p:cNvSpPr txBox="1"/>
          <p:nvPr/>
        </p:nvSpPr>
        <p:spPr>
          <a:xfrm>
            <a:off x="887730" y="756068"/>
            <a:ext cx="5254094" cy="8918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7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Controlli organizzativi senza</a:t>
            </a:r>
            <a:endParaRPr/>
          </a:p>
          <a:p>
            <a:pPr indent="0" lvl="0" marL="0" marR="0" rtl="0" algn="l">
              <a:lnSpc>
                <a:spcPct val="102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ulteriori indicazioni</a:t>
            </a:r>
            <a:endParaRPr/>
          </a:p>
        </p:txBody>
      </p:sp>
      <p:sp>
        <p:nvSpPr>
          <p:cNvPr id="1091" name="Google Shape;1091;p77"/>
          <p:cNvSpPr txBox="1"/>
          <p:nvPr/>
        </p:nvSpPr>
        <p:spPr>
          <a:xfrm>
            <a:off x="796290" y="2130223"/>
            <a:ext cx="616897" cy="2973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6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A.5.1</a:t>
            </a:r>
            <a:endParaRPr/>
          </a:p>
        </p:txBody>
      </p:sp>
      <p:sp>
        <p:nvSpPr>
          <p:cNvPr id="1092" name="Google Shape;1092;p77"/>
          <p:cNvSpPr txBox="1"/>
          <p:nvPr/>
        </p:nvSpPr>
        <p:spPr>
          <a:xfrm>
            <a:off x="1710690" y="2160998"/>
            <a:ext cx="5202764" cy="2578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Politiche per la sicurezza delle informazioni - Nessun supplemento</a:t>
            </a:r>
            <a:endParaRPr/>
          </a:p>
        </p:txBody>
      </p:sp>
      <p:sp>
        <p:nvSpPr>
          <p:cNvPr id="1093" name="Google Shape;1093;p77"/>
          <p:cNvSpPr txBox="1"/>
          <p:nvPr/>
        </p:nvSpPr>
        <p:spPr>
          <a:xfrm>
            <a:off x="1710690" y="2390418"/>
            <a:ext cx="649429" cy="2787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2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guida</a:t>
            </a:r>
            <a:endParaRPr/>
          </a:p>
        </p:txBody>
      </p:sp>
      <p:sp>
        <p:nvSpPr>
          <p:cNvPr id="1094" name="Google Shape;1094;p77"/>
          <p:cNvSpPr txBox="1"/>
          <p:nvPr/>
        </p:nvSpPr>
        <p:spPr>
          <a:xfrm>
            <a:off x="796290" y="2792578"/>
            <a:ext cx="729155" cy="15375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6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A.5.3</a:t>
            </a:r>
            <a:endParaRPr/>
          </a:p>
          <a:p>
            <a:pPr indent="0" lvl="0" marL="0" marR="0" rtl="0" algn="l">
              <a:lnSpc>
                <a:spcPct val="123696"/>
              </a:lnSpc>
              <a:spcBef>
                <a:spcPts val="1269"/>
              </a:spcBef>
              <a:spcAft>
                <a:spcPts val="0"/>
              </a:spcAft>
              <a:buNone/>
            </a:pPr>
            <a:r>
              <a:rPr lang="en-US" sz="16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A.5.4</a:t>
            </a:r>
            <a:endParaRPr/>
          </a:p>
          <a:p>
            <a:pPr indent="0" lvl="0" marL="0" marR="0" rtl="0" algn="l">
              <a:lnSpc>
                <a:spcPct val="123696"/>
              </a:lnSpc>
              <a:spcBef>
                <a:spcPts val="1199"/>
              </a:spcBef>
              <a:spcAft>
                <a:spcPts val="0"/>
              </a:spcAft>
              <a:buNone/>
            </a:pPr>
            <a:r>
              <a:rPr lang="en-US" sz="16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A.5.7</a:t>
            </a:r>
            <a:endParaRPr/>
          </a:p>
          <a:p>
            <a:pPr indent="0" lvl="0" marL="0" marR="0" rtl="0" algn="l">
              <a:lnSpc>
                <a:spcPct val="123696"/>
              </a:lnSpc>
              <a:spcBef>
                <a:spcPts val="1273"/>
              </a:spcBef>
              <a:spcAft>
                <a:spcPts val="0"/>
              </a:spcAft>
              <a:buNone/>
            </a:pPr>
            <a:r>
              <a:rPr lang="en-US" sz="16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A.5.10</a:t>
            </a:r>
            <a:endParaRPr/>
          </a:p>
        </p:txBody>
      </p:sp>
      <p:sp>
        <p:nvSpPr>
          <p:cNvPr id="1095" name="Google Shape;1095;p77"/>
          <p:cNvSpPr txBox="1"/>
          <p:nvPr/>
        </p:nvSpPr>
        <p:spPr>
          <a:xfrm>
            <a:off x="1710690" y="2815191"/>
            <a:ext cx="4519349" cy="10928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7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Segregazione dei compiti - Nessuna guida aggiuntiva</a:t>
            </a:r>
            <a:endParaRPr/>
          </a:p>
          <a:p>
            <a:pPr indent="0" lvl="0" marL="0" marR="0" rtl="0" algn="l">
              <a:lnSpc>
                <a:spcPct val="122137"/>
              </a:lnSpc>
              <a:spcBef>
                <a:spcPts val="1480"/>
              </a:spcBef>
              <a:spcAft>
                <a:spcPts val="0"/>
              </a:spcAft>
              <a:buNone/>
            </a:pPr>
            <a:r>
              <a:rPr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Responsabilità di gestione - Nessuna guida aggiuntiva</a:t>
            </a:r>
            <a:endParaRPr/>
          </a:p>
          <a:p>
            <a:pPr indent="0" lvl="0" marL="0" marR="0" rtl="0" algn="l">
              <a:lnSpc>
                <a:spcPct val="122137"/>
              </a:lnSpc>
              <a:spcBef>
                <a:spcPts val="1419"/>
              </a:spcBef>
              <a:spcAft>
                <a:spcPts val="0"/>
              </a:spcAft>
              <a:buNone/>
            </a:pPr>
            <a:r>
              <a:rPr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Informazioni sulle minacce</a:t>
            </a:r>
            <a:endParaRPr/>
          </a:p>
        </p:txBody>
      </p:sp>
      <p:sp>
        <p:nvSpPr>
          <p:cNvPr id="1096" name="Google Shape;1096;p77"/>
          <p:cNvSpPr txBox="1"/>
          <p:nvPr/>
        </p:nvSpPr>
        <p:spPr>
          <a:xfrm>
            <a:off x="1710690" y="4055460"/>
            <a:ext cx="4629085" cy="4732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7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Uso accettabile delle informazioni e delle altre risorse</a:t>
            </a:r>
            <a:endParaRPr/>
          </a:p>
          <a:p>
            <a:pPr indent="0" lvl="0" marL="0" marR="0" rtl="0" algn="l">
              <a:lnSpc>
                <a:spcPct val="1075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associate</a:t>
            </a:r>
            <a:endParaRPr/>
          </a:p>
        </p:txBody>
      </p:sp>
      <p:sp>
        <p:nvSpPr>
          <p:cNvPr id="1097" name="Google Shape;1097;p77"/>
          <p:cNvSpPr txBox="1"/>
          <p:nvPr/>
        </p:nvSpPr>
        <p:spPr>
          <a:xfrm>
            <a:off x="796290" y="4652227"/>
            <a:ext cx="729155" cy="11236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6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A.5.11</a:t>
            </a:r>
            <a:endParaRPr/>
          </a:p>
          <a:p>
            <a:pPr indent="0" lvl="0" marL="0" marR="0" rtl="0" algn="l">
              <a:lnSpc>
                <a:spcPct val="123696"/>
              </a:lnSpc>
              <a:spcBef>
                <a:spcPts val="1254"/>
              </a:spcBef>
              <a:spcAft>
                <a:spcPts val="0"/>
              </a:spcAft>
              <a:buNone/>
            </a:pPr>
            <a:r>
              <a:rPr lang="en-US" sz="16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A.5.13</a:t>
            </a:r>
            <a:endParaRPr/>
          </a:p>
          <a:p>
            <a:pPr indent="0" lvl="0" marL="0" marR="0" rtl="0" algn="l">
              <a:lnSpc>
                <a:spcPct val="123696"/>
              </a:lnSpc>
              <a:spcBef>
                <a:spcPts val="1219"/>
              </a:spcBef>
              <a:spcAft>
                <a:spcPts val="0"/>
              </a:spcAft>
              <a:buNone/>
            </a:pPr>
            <a:r>
              <a:rPr lang="en-US" sz="16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A.5.14</a:t>
            </a:r>
            <a:endParaRPr/>
          </a:p>
        </p:txBody>
      </p:sp>
      <p:sp>
        <p:nvSpPr>
          <p:cNvPr id="1098" name="Google Shape;1098;p77"/>
          <p:cNvSpPr txBox="1"/>
          <p:nvPr/>
        </p:nvSpPr>
        <p:spPr>
          <a:xfrm>
            <a:off x="1710690" y="4678920"/>
            <a:ext cx="1788116" cy="2630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1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Ritorno delle attività</a:t>
            </a:r>
            <a:endParaRPr/>
          </a:p>
        </p:txBody>
      </p:sp>
      <p:sp>
        <p:nvSpPr>
          <p:cNvPr id="1099" name="Google Shape;1099;p77"/>
          <p:cNvSpPr txBox="1"/>
          <p:nvPr/>
        </p:nvSpPr>
        <p:spPr>
          <a:xfrm>
            <a:off x="1710690" y="5091149"/>
            <a:ext cx="2679438" cy="6760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1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Etichettatura delle informazioni</a:t>
            </a:r>
            <a:endParaRPr/>
          </a:p>
          <a:p>
            <a:pPr indent="0" lvl="0" marL="0" marR="0" rtl="0" algn="l">
              <a:lnSpc>
                <a:spcPct val="123571"/>
              </a:lnSpc>
              <a:spcBef>
                <a:spcPts val="1521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Trasferimento di informazioni</a:t>
            </a:r>
            <a:endParaRPr/>
          </a:p>
        </p:txBody>
      </p:sp>
      <p:sp>
        <p:nvSpPr>
          <p:cNvPr id="1100" name="Google Shape;1100;p77"/>
          <p:cNvSpPr txBox="1"/>
          <p:nvPr/>
        </p:nvSpPr>
        <p:spPr>
          <a:xfrm>
            <a:off x="915670" y="6071250"/>
            <a:ext cx="4679959" cy="1846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13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NOME DEL MODULO DI FORMAZIONE CSP: MODELLO DI PRESENTAZIONE CREATO DA PR</a:t>
            </a:r>
            <a:endParaRPr/>
          </a:p>
        </p:txBody>
      </p:sp>
      <p:sp>
        <p:nvSpPr>
          <p:cNvPr id="1101" name="Google Shape;1101;p77"/>
          <p:cNvSpPr txBox="1"/>
          <p:nvPr/>
        </p:nvSpPr>
        <p:spPr>
          <a:xfrm>
            <a:off x="11180102" y="6073970"/>
            <a:ext cx="274055" cy="1811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5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77</a:t>
            </a:r>
            <a:endParaRPr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105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Google Shape;1106;p78"/>
          <p:cNvSpPr/>
          <p:nvPr/>
        </p:nvSpPr>
        <p:spPr>
          <a:xfrm>
            <a:off x="6894537" y="0"/>
            <a:ext cx="5297462" cy="685799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107" name="Google Shape;1107;p78"/>
          <p:cNvSpPr txBox="1"/>
          <p:nvPr/>
        </p:nvSpPr>
        <p:spPr>
          <a:xfrm>
            <a:off x="887730" y="756055"/>
            <a:ext cx="5254094" cy="8918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7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Controlli organizzativi senza</a:t>
            </a:r>
            <a:endParaRPr/>
          </a:p>
          <a:p>
            <a:pPr indent="0" lvl="0" marL="0" marR="0" rtl="0" algn="l">
              <a:lnSpc>
                <a:spcPct val="102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ulteriori indicazioni</a:t>
            </a:r>
            <a:endParaRPr/>
          </a:p>
        </p:txBody>
      </p:sp>
      <p:sp>
        <p:nvSpPr>
          <p:cNvPr id="1108" name="Google Shape;1108;p78"/>
          <p:cNvSpPr txBox="1"/>
          <p:nvPr/>
        </p:nvSpPr>
        <p:spPr>
          <a:xfrm>
            <a:off x="796290" y="2104835"/>
            <a:ext cx="693108" cy="6602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4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A.5.18</a:t>
            </a:r>
            <a:endParaRPr/>
          </a:p>
          <a:p>
            <a:pPr indent="0" lvl="0" marL="0" marR="0" rtl="0" algn="l">
              <a:lnSpc>
                <a:spcPct val="123419"/>
              </a:lnSpc>
              <a:spcBef>
                <a:spcPts val="1071"/>
              </a:spcBef>
              <a:spcAft>
                <a:spcPts val="0"/>
              </a:spcAft>
              <a:buNone/>
            </a:pPr>
            <a:r>
              <a:rPr lang="en-US" sz="15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A.5.21</a:t>
            </a:r>
            <a:endParaRPr/>
          </a:p>
        </p:txBody>
      </p:sp>
      <p:sp>
        <p:nvSpPr>
          <p:cNvPr id="1109" name="Google Shape;1109;p78"/>
          <p:cNvSpPr txBox="1"/>
          <p:nvPr/>
        </p:nvSpPr>
        <p:spPr>
          <a:xfrm>
            <a:off x="1710690" y="2128113"/>
            <a:ext cx="1411073" cy="2512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42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Diritti di accesso</a:t>
            </a:r>
            <a:endParaRPr/>
          </a:p>
        </p:txBody>
      </p:sp>
      <p:sp>
        <p:nvSpPr>
          <p:cNvPr id="1110" name="Google Shape;1110;p78"/>
          <p:cNvSpPr txBox="1"/>
          <p:nvPr/>
        </p:nvSpPr>
        <p:spPr>
          <a:xfrm>
            <a:off x="1710690" y="2511012"/>
            <a:ext cx="4859995" cy="4168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14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"Gestire la sicurezza delle informazioni nella catena di fornitura</a:t>
            </a:r>
            <a:endParaRPr/>
          </a:p>
          <a:p>
            <a:pPr indent="0" lvl="0" marL="0" marR="0" rtl="0" algn="l">
              <a:lnSpc>
                <a:spcPct val="99333"/>
              </a:lnSpc>
              <a:spcBef>
                <a:spcPts val="5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delle tecnologie dell'informazione e della comunicazione (TIC)".</a:t>
            </a:r>
            <a:endParaRPr/>
          </a:p>
        </p:txBody>
      </p:sp>
      <p:sp>
        <p:nvSpPr>
          <p:cNvPr id="1111" name="Google Shape;1111;p78"/>
          <p:cNvSpPr txBox="1"/>
          <p:nvPr/>
        </p:nvSpPr>
        <p:spPr>
          <a:xfrm>
            <a:off x="796290" y="3035301"/>
            <a:ext cx="693108" cy="2811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4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A.5.22</a:t>
            </a:r>
            <a:endParaRPr/>
          </a:p>
        </p:txBody>
      </p:sp>
      <p:sp>
        <p:nvSpPr>
          <p:cNvPr id="1112" name="Google Shape;1112;p78"/>
          <p:cNvSpPr txBox="1"/>
          <p:nvPr/>
        </p:nvSpPr>
        <p:spPr>
          <a:xfrm>
            <a:off x="1710690" y="3058578"/>
            <a:ext cx="5160396" cy="4216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42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Monitoraggio, revisione e gestione delle modifiche dei servizi dei</a:t>
            </a:r>
            <a:endParaRPr/>
          </a:p>
          <a:p>
            <a:pPr indent="0" lvl="0" marL="0" marR="0" rtl="0" algn="l">
              <a:lnSpc>
                <a:spcPct val="99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fornitori</a:t>
            </a:r>
            <a:endParaRPr/>
          </a:p>
        </p:txBody>
      </p:sp>
      <p:sp>
        <p:nvSpPr>
          <p:cNvPr id="1113" name="Google Shape;1113;p78"/>
          <p:cNvSpPr txBox="1"/>
          <p:nvPr/>
        </p:nvSpPr>
        <p:spPr>
          <a:xfrm>
            <a:off x="796290" y="3582048"/>
            <a:ext cx="693108" cy="6602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4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A.5.23</a:t>
            </a:r>
            <a:endParaRPr/>
          </a:p>
          <a:p>
            <a:pPr indent="0" lvl="0" marL="0" marR="0" rtl="0" algn="l">
              <a:lnSpc>
                <a:spcPct val="123419"/>
              </a:lnSpc>
              <a:spcBef>
                <a:spcPts val="1071"/>
              </a:spcBef>
              <a:spcAft>
                <a:spcPts val="0"/>
              </a:spcAft>
              <a:buNone/>
            </a:pPr>
            <a:r>
              <a:rPr lang="en-US" sz="15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A.5.24</a:t>
            </a:r>
            <a:endParaRPr/>
          </a:p>
        </p:txBody>
      </p:sp>
      <p:sp>
        <p:nvSpPr>
          <p:cNvPr id="1114" name="Google Shape;1114;p78"/>
          <p:cNvSpPr txBox="1"/>
          <p:nvPr/>
        </p:nvSpPr>
        <p:spPr>
          <a:xfrm>
            <a:off x="1710690" y="3612884"/>
            <a:ext cx="4184533" cy="241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2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Sicurezza delle informazioni per l'utilizzo dei servizi cloud</a:t>
            </a:r>
            <a:endParaRPr/>
          </a:p>
        </p:txBody>
      </p:sp>
      <p:sp>
        <p:nvSpPr>
          <p:cNvPr id="1115" name="Google Shape;1115;p78"/>
          <p:cNvSpPr txBox="1"/>
          <p:nvPr/>
        </p:nvSpPr>
        <p:spPr>
          <a:xfrm>
            <a:off x="1710690" y="3984446"/>
            <a:ext cx="4843479" cy="4216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42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Pianificazione e preparazione della gestione degli incidenti di</a:t>
            </a:r>
            <a:endParaRPr/>
          </a:p>
          <a:p>
            <a:pPr indent="0" lvl="0" marL="0" marR="0" rtl="0" algn="l">
              <a:lnSpc>
                <a:spcPct val="99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sicurezza delle informazioni</a:t>
            </a:r>
            <a:endParaRPr/>
          </a:p>
        </p:txBody>
      </p:sp>
      <p:sp>
        <p:nvSpPr>
          <p:cNvPr id="1116" name="Google Shape;1116;p78"/>
          <p:cNvSpPr txBox="1"/>
          <p:nvPr/>
        </p:nvSpPr>
        <p:spPr>
          <a:xfrm>
            <a:off x="796290" y="4509187"/>
            <a:ext cx="693108" cy="10307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4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A.5.25</a:t>
            </a:r>
            <a:endParaRPr/>
          </a:p>
          <a:p>
            <a:pPr indent="0" lvl="0" marL="0" marR="0" rtl="0" algn="l">
              <a:lnSpc>
                <a:spcPct val="123419"/>
              </a:lnSpc>
              <a:spcBef>
                <a:spcPts val="1080"/>
              </a:spcBef>
              <a:spcAft>
                <a:spcPts val="0"/>
              </a:spcAft>
              <a:buNone/>
            </a:pPr>
            <a:r>
              <a:rPr lang="en-US" sz="15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A.5.27</a:t>
            </a:r>
            <a:endParaRPr/>
          </a:p>
          <a:p>
            <a:pPr indent="0" lvl="0" marL="0" marR="0" rtl="0" algn="l">
              <a:lnSpc>
                <a:spcPct val="123419"/>
              </a:lnSpc>
              <a:spcBef>
                <a:spcPts val="1045"/>
              </a:spcBef>
              <a:spcAft>
                <a:spcPts val="0"/>
              </a:spcAft>
              <a:buNone/>
            </a:pPr>
            <a:r>
              <a:rPr lang="en-US" sz="15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A.5.29</a:t>
            </a:r>
            <a:endParaRPr/>
          </a:p>
        </p:txBody>
      </p:sp>
      <p:sp>
        <p:nvSpPr>
          <p:cNvPr id="1117" name="Google Shape;1117;p78"/>
          <p:cNvSpPr txBox="1"/>
          <p:nvPr/>
        </p:nvSpPr>
        <p:spPr>
          <a:xfrm>
            <a:off x="1710690" y="4536243"/>
            <a:ext cx="5043933" cy="6203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14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Valutazione e decisione sugli eventi di sicurezza delle informazioni</a:t>
            </a:r>
            <a:endParaRPr/>
          </a:p>
          <a:p>
            <a:pPr indent="0" lvl="0" marL="0" marR="0" rtl="0" algn="l">
              <a:lnSpc>
                <a:spcPct val="121481"/>
              </a:lnSpc>
              <a:spcBef>
                <a:spcPts val="1353"/>
              </a:spcBef>
              <a:spcAft>
                <a:spcPts val="0"/>
              </a:spcAft>
              <a:buNone/>
            </a:pPr>
            <a:r>
              <a:rPr lang="en-US" sz="13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Imparare dagli incidenti di sicurezza informatica</a:t>
            </a:r>
            <a:endParaRPr/>
          </a:p>
        </p:txBody>
      </p:sp>
      <p:sp>
        <p:nvSpPr>
          <p:cNvPr id="1118" name="Google Shape;1118;p78"/>
          <p:cNvSpPr txBox="1"/>
          <p:nvPr/>
        </p:nvSpPr>
        <p:spPr>
          <a:xfrm>
            <a:off x="1710690" y="5289703"/>
            <a:ext cx="3746663" cy="241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2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Sicurezza delle informazioni durante le interruzioni</a:t>
            </a:r>
            <a:endParaRPr/>
          </a:p>
        </p:txBody>
      </p:sp>
      <p:sp>
        <p:nvSpPr>
          <p:cNvPr id="1119" name="Google Shape;1119;p78"/>
          <p:cNvSpPr txBox="1"/>
          <p:nvPr/>
        </p:nvSpPr>
        <p:spPr>
          <a:xfrm>
            <a:off x="915670" y="6012017"/>
            <a:ext cx="4679959" cy="1846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13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NOME DEL MODULO DI FORMAZIONE CSP: MODELLO DI PRESENTAZIONE CREATO DA PR</a:t>
            </a:r>
            <a:endParaRPr/>
          </a:p>
        </p:txBody>
      </p:sp>
      <p:sp>
        <p:nvSpPr>
          <p:cNvPr id="1120" name="Google Shape;1120;p78"/>
          <p:cNvSpPr txBox="1"/>
          <p:nvPr/>
        </p:nvSpPr>
        <p:spPr>
          <a:xfrm>
            <a:off x="11180102" y="6014738"/>
            <a:ext cx="274055" cy="1811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5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78</a:t>
            </a:r>
            <a:endParaRPr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124" name="Shape 1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" name="Google Shape;1125;p79"/>
          <p:cNvSpPr/>
          <p:nvPr/>
        </p:nvSpPr>
        <p:spPr>
          <a:xfrm>
            <a:off x="6894537" y="0"/>
            <a:ext cx="5297462" cy="685799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126" name="Google Shape;1126;p79"/>
          <p:cNvSpPr txBox="1"/>
          <p:nvPr/>
        </p:nvSpPr>
        <p:spPr>
          <a:xfrm>
            <a:off x="887730" y="756055"/>
            <a:ext cx="5254094" cy="8918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7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Controlli organizzativi senza</a:t>
            </a:r>
            <a:endParaRPr/>
          </a:p>
          <a:p>
            <a:pPr indent="0" lvl="0" marL="0" marR="0" rtl="0" algn="l">
              <a:lnSpc>
                <a:spcPct val="102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ulteriori indicazioni</a:t>
            </a:r>
            <a:endParaRPr/>
          </a:p>
        </p:txBody>
      </p:sp>
      <p:sp>
        <p:nvSpPr>
          <p:cNvPr id="1127" name="Google Shape;1127;p79"/>
          <p:cNvSpPr txBox="1"/>
          <p:nvPr/>
        </p:nvSpPr>
        <p:spPr>
          <a:xfrm>
            <a:off x="796290" y="2127086"/>
            <a:ext cx="729155" cy="15369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6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A.5.30</a:t>
            </a:r>
            <a:endParaRPr/>
          </a:p>
          <a:p>
            <a:pPr indent="0" lvl="0" marL="0" marR="0" rtl="0" algn="l">
              <a:lnSpc>
                <a:spcPct val="123696"/>
              </a:lnSpc>
              <a:spcBef>
                <a:spcPts val="1264"/>
              </a:spcBef>
              <a:spcAft>
                <a:spcPts val="0"/>
              </a:spcAft>
              <a:buNone/>
            </a:pPr>
            <a:r>
              <a:rPr lang="en-US" sz="16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A.5.32</a:t>
            </a:r>
            <a:endParaRPr/>
          </a:p>
          <a:p>
            <a:pPr indent="0" lvl="0" marL="0" marR="0" rtl="0" algn="l">
              <a:lnSpc>
                <a:spcPct val="123696"/>
              </a:lnSpc>
              <a:spcBef>
                <a:spcPts val="1269"/>
              </a:spcBef>
              <a:spcAft>
                <a:spcPts val="0"/>
              </a:spcAft>
              <a:buNone/>
            </a:pPr>
            <a:r>
              <a:rPr lang="en-US" sz="16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A.5.33</a:t>
            </a:r>
            <a:endParaRPr/>
          </a:p>
          <a:p>
            <a:pPr indent="0" lvl="0" marL="0" marR="0" rtl="0" algn="l">
              <a:lnSpc>
                <a:spcPct val="123696"/>
              </a:lnSpc>
              <a:spcBef>
                <a:spcPts val="1203"/>
              </a:spcBef>
              <a:spcAft>
                <a:spcPts val="0"/>
              </a:spcAft>
              <a:buNone/>
            </a:pPr>
            <a:r>
              <a:rPr lang="en-US" sz="16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A.5.34</a:t>
            </a:r>
            <a:endParaRPr/>
          </a:p>
        </p:txBody>
      </p:sp>
      <p:sp>
        <p:nvSpPr>
          <p:cNvPr id="1128" name="Google Shape;1128;p79"/>
          <p:cNvSpPr txBox="1"/>
          <p:nvPr/>
        </p:nvSpPr>
        <p:spPr>
          <a:xfrm>
            <a:off x="1710690" y="2157861"/>
            <a:ext cx="3667989" cy="6713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Prontezza delle TIC per la continuità operativa</a:t>
            </a:r>
            <a:endParaRPr/>
          </a:p>
          <a:p>
            <a:pPr indent="0" lvl="0" marL="0" marR="0" rtl="0" algn="l">
              <a:lnSpc>
                <a:spcPct val="123571"/>
              </a:lnSpc>
              <a:spcBef>
                <a:spcPts val="1575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Diritti di proprietà intellettuale</a:t>
            </a:r>
            <a:endParaRPr/>
          </a:p>
        </p:txBody>
      </p:sp>
      <p:sp>
        <p:nvSpPr>
          <p:cNvPr id="1129" name="Google Shape;1129;p79"/>
          <p:cNvSpPr txBox="1"/>
          <p:nvPr/>
        </p:nvSpPr>
        <p:spPr>
          <a:xfrm>
            <a:off x="1710690" y="2981413"/>
            <a:ext cx="2210833" cy="2630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1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Protezione dei documenti</a:t>
            </a:r>
            <a:endParaRPr/>
          </a:p>
        </p:txBody>
      </p:sp>
      <p:sp>
        <p:nvSpPr>
          <p:cNvPr id="1130" name="Google Shape;1130;p79"/>
          <p:cNvSpPr txBox="1"/>
          <p:nvPr/>
        </p:nvSpPr>
        <p:spPr>
          <a:xfrm>
            <a:off x="1710690" y="3393414"/>
            <a:ext cx="4054474" cy="4680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1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Privacy e protezione delle informazioni personali</a:t>
            </a:r>
            <a:endParaRPr/>
          </a:p>
          <a:p>
            <a:pPr indent="0" lvl="0" marL="0" marR="0" rtl="0" algn="l">
              <a:lnSpc>
                <a:spcPct val="11124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identificabili (PII)</a:t>
            </a:r>
            <a:endParaRPr/>
          </a:p>
        </p:txBody>
      </p:sp>
      <p:sp>
        <p:nvSpPr>
          <p:cNvPr id="1131" name="Google Shape;1131;p79"/>
          <p:cNvSpPr txBox="1"/>
          <p:nvPr/>
        </p:nvSpPr>
        <p:spPr>
          <a:xfrm>
            <a:off x="796290" y="3986734"/>
            <a:ext cx="729155" cy="7112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6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A.5.35</a:t>
            </a:r>
            <a:endParaRPr/>
          </a:p>
          <a:p>
            <a:pPr indent="0" lvl="0" marL="0" marR="0" rtl="0" algn="l">
              <a:lnSpc>
                <a:spcPct val="123696"/>
              </a:lnSpc>
              <a:spcBef>
                <a:spcPts val="1268"/>
              </a:spcBef>
              <a:spcAft>
                <a:spcPts val="0"/>
              </a:spcAft>
              <a:buNone/>
            </a:pPr>
            <a:r>
              <a:rPr lang="en-US" sz="16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A.5.36</a:t>
            </a:r>
            <a:endParaRPr/>
          </a:p>
        </p:txBody>
      </p:sp>
      <p:sp>
        <p:nvSpPr>
          <p:cNvPr id="1132" name="Google Shape;1132;p79"/>
          <p:cNvSpPr txBox="1"/>
          <p:nvPr/>
        </p:nvSpPr>
        <p:spPr>
          <a:xfrm>
            <a:off x="1710690" y="4013428"/>
            <a:ext cx="4715265" cy="2630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1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Revisione indipendente della sicurezza delle informazioni</a:t>
            </a:r>
            <a:endParaRPr/>
          </a:p>
        </p:txBody>
      </p:sp>
      <p:sp>
        <p:nvSpPr>
          <p:cNvPr id="1133" name="Google Shape;1133;p79"/>
          <p:cNvSpPr txBox="1"/>
          <p:nvPr/>
        </p:nvSpPr>
        <p:spPr>
          <a:xfrm>
            <a:off x="1710690" y="4427333"/>
            <a:ext cx="4776365" cy="4680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1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Conformità alle politiche, alle regole e agli standard per la</a:t>
            </a:r>
            <a:endParaRPr/>
          </a:p>
          <a:p>
            <a:pPr indent="0" lvl="0" marL="0" marR="0" rtl="0" algn="l">
              <a:lnSpc>
                <a:spcPct val="11124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sicurezza delle informazioni.</a:t>
            </a:r>
            <a:endParaRPr/>
          </a:p>
        </p:txBody>
      </p:sp>
      <p:sp>
        <p:nvSpPr>
          <p:cNvPr id="1134" name="Google Shape;1134;p79"/>
          <p:cNvSpPr txBox="1"/>
          <p:nvPr/>
        </p:nvSpPr>
        <p:spPr>
          <a:xfrm>
            <a:off x="915670" y="6043043"/>
            <a:ext cx="4679959" cy="1846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13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NOME DEL MODULO DI FORMAZIONE CSP: MODELLO DI PRESENTAZIONE CREATO DA PR</a:t>
            </a:r>
            <a:endParaRPr/>
          </a:p>
        </p:txBody>
      </p:sp>
      <p:sp>
        <p:nvSpPr>
          <p:cNvPr id="1135" name="Google Shape;1135;p79"/>
          <p:cNvSpPr txBox="1"/>
          <p:nvPr/>
        </p:nvSpPr>
        <p:spPr>
          <a:xfrm>
            <a:off x="11180102" y="6045764"/>
            <a:ext cx="274055" cy="1811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5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79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23" name="Google Shape;123;p8"/>
          <p:cNvSpPr txBox="1"/>
          <p:nvPr/>
        </p:nvSpPr>
        <p:spPr>
          <a:xfrm>
            <a:off x="6600190" y="264641"/>
            <a:ext cx="10698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7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CHI</a:t>
            </a:r>
            <a:endParaRPr/>
          </a:p>
        </p:txBody>
      </p:sp>
      <p:sp>
        <p:nvSpPr>
          <p:cNvPr id="124" name="Google Shape;124;p8"/>
          <p:cNvSpPr txBox="1"/>
          <p:nvPr/>
        </p:nvSpPr>
        <p:spPr>
          <a:xfrm>
            <a:off x="6590030" y="1048292"/>
            <a:ext cx="3368523" cy="3791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4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B900"/>
                </a:solidFill>
                <a:latin typeface="Calibri"/>
                <a:ea typeface="Calibri"/>
                <a:cs typeface="Calibri"/>
                <a:sym typeface="Calibri"/>
              </a:rPr>
              <a:t>Chatzopoulou Argyro (Iro)</a:t>
            </a:r>
            <a:endParaRPr/>
          </a:p>
        </p:txBody>
      </p:sp>
      <p:sp>
        <p:nvSpPr>
          <p:cNvPr id="125" name="Google Shape;125;p8"/>
          <p:cNvSpPr txBox="1"/>
          <p:nvPr/>
        </p:nvSpPr>
        <p:spPr>
          <a:xfrm>
            <a:off x="6590030" y="1821929"/>
            <a:ext cx="4975609" cy="7534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7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Lead Auditor e formatore esperto con una comprovata esperienza di</a:t>
            </a:r>
            <a:endParaRPr/>
          </a:p>
          <a:p>
            <a:pPr indent="0" lvl="0" marL="0" marR="0" rtl="0" algn="l">
              <a:lnSpc>
                <a:spcPct val="1099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lavoro nel settore dei servizi. Competente in tutti i tipi di audit, tra cui</a:t>
            </a:r>
            <a:endParaRPr/>
          </a:p>
          <a:p>
            <a:pPr indent="0" lvl="0" marL="0" marR="0" rtl="0" algn="l">
              <a:lnSpc>
                <a:spcPct val="1099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ISO 27001, sistemi informativi, gestione dei servizi IT, privacy, qualità e</a:t>
            </a:r>
            <a:endParaRPr/>
          </a:p>
          <a:p>
            <a:pPr indent="0" lvl="0" marL="0" marR="0" rtl="0" algn="l">
              <a:lnSpc>
                <a:spcPct val="1099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continuità operativa.</a:t>
            </a:r>
            <a:endParaRPr/>
          </a:p>
        </p:txBody>
      </p:sp>
      <p:sp>
        <p:nvSpPr>
          <p:cNvPr id="126" name="Google Shape;126;p8"/>
          <p:cNvSpPr txBox="1"/>
          <p:nvPr/>
        </p:nvSpPr>
        <p:spPr>
          <a:xfrm>
            <a:off x="6590030" y="2752509"/>
            <a:ext cx="5065380" cy="578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7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Una persona con forti capacità comunicative e gestionali, affinate grazie</a:t>
            </a:r>
            <a:endParaRPr/>
          </a:p>
          <a:p>
            <a:pPr indent="0" lvl="0" marL="0" marR="0" rtl="0" algn="l">
              <a:lnSpc>
                <a:spcPct val="1099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alla conduzione di oltre 1500 audit, all'erogazione di più di 500 corsi di</a:t>
            </a:r>
            <a:endParaRPr/>
          </a:p>
          <a:p>
            <a:pPr indent="0" lvl="0" marL="0" marR="0" rtl="0" algn="l">
              <a:lnSpc>
                <a:spcPct val="1099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formazione e alla gestione di team a livello nazionale o internazionale.</a:t>
            </a:r>
            <a:endParaRPr/>
          </a:p>
        </p:txBody>
      </p:sp>
      <p:sp>
        <p:nvSpPr>
          <p:cNvPr id="127" name="Google Shape;127;p8"/>
          <p:cNvSpPr txBox="1"/>
          <p:nvPr/>
        </p:nvSpPr>
        <p:spPr>
          <a:xfrm>
            <a:off x="6590030" y="3834190"/>
            <a:ext cx="259097" cy="10674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32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B900"/>
                </a:solidFill>
                <a:latin typeface="Courier New"/>
                <a:ea typeface="Courier New"/>
                <a:cs typeface="Courier New"/>
                <a:sym typeface="Courier New"/>
              </a:rPr>
              <a:t>o</a:t>
            </a:r>
            <a:endParaRPr/>
          </a:p>
          <a:p>
            <a:pPr indent="0" lvl="0" marL="0" marR="0" rtl="0" algn="l">
              <a:lnSpc>
                <a:spcPct val="113214"/>
              </a:lnSpc>
              <a:spcBef>
                <a:spcPts val="1728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B900"/>
                </a:solidFill>
                <a:latin typeface="Courier New"/>
                <a:ea typeface="Courier New"/>
                <a:cs typeface="Courier New"/>
                <a:sym typeface="Courier New"/>
              </a:rPr>
              <a:t>o</a:t>
            </a:r>
            <a:endParaRPr/>
          </a:p>
          <a:p>
            <a:pPr indent="0" lvl="0" marL="0" marR="0" rtl="0" algn="l">
              <a:lnSpc>
                <a:spcPct val="113214"/>
              </a:lnSpc>
              <a:spcBef>
                <a:spcPts val="1568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B900"/>
                </a:solidFill>
                <a:latin typeface="Courier New"/>
                <a:ea typeface="Courier New"/>
                <a:cs typeface="Courier New"/>
                <a:sym typeface="Courier New"/>
              </a:rPr>
              <a:t>o</a:t>
            </a:r>
            <a:endParaRPr/>
          </a:p>
        </p:txBody>
      </p:sp>
      <p:sp>
        <p:nvSpPr>
          <p:cNvPr id="128" name="Google Shape;128;p8"/>
          <p:cNvSpPr txBox="1"/>
          <p:nvPr/>
        </p:nvSpPr>
        <p:spPr>
          <a:xfrm>
            <a:off x="6863715" y="3829244"/>
            <a:ext cx="3958856" cy="12329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5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Membro del CEN/CLC/JTC 13 "Cybersecurity &amp; Data</a:t>
            </a:r>
            <a:endParaRPr/>
          </a:p>
          <a:p>
            <a:pPr indent="0" lvl="0" marL="634" marR="0" rtl="0" algn="l">
              <a:lnSpc>
                <a:spcPct val="120720"/>
              </a:lnSpc>
              <a:spcBef>
                <a:spcPts val="155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Protezione"</a:t>
            </a:r>
            <a:endParaRPr/>
          </a:p>
          <a:p>
            <a:pPr indent="0" lvl="0" marL="0" marR="0" rtl="0" algn="l">
              <a:lnSpc>
                <a:spcPct val="120720"/>
              </a:lnSpc>
              <a:spcBef>
                <a:spcPts val="182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Membro dell'ISO/IEC JTC1 SC27 "Information Security,</a:t>
            </a:r>
            <a:endParaRPr/>
          </a:p>
          <a:p>
            <a:pPr indent="0" lvl="0" marL="634" marR="0" rtl="0" algn="l">
              <a:lnSpc>
                <a:spcPct val="123520"/>
              </a:lnSpc>
              <a:spcBef>
                <a:spcPts val="181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Cybersecurity e privacy dei dati".</a:t>
            </a:r>
            <a:endParaRPr/>
          </a:p>
          <a:p>
            <a:pPr indent="0" lvl="0" marL="634" marR="0" rtl="0" algn="l">
              <a:lnSpc>
                <a:spcPct val="1188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Membro del gruppo di lavoro ad hoc quadro europeo</a:t>
            </a:r>
            <a:endParaRPr/>
          </a:p>
          <a:p>
            <a:pPr indent="0" lvl="0" marL="634" marR="0" rtl="0" algn="l">
              <a:lnSpc>
                <a:spcPct val="107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delle competenze in materia di cibersicurezza</a:t>
            </a:r>
            <a:endParaRPr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139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p80"/>
          <p:cNvSpPr/>
          <p:nvPr/>
        </p:nvSpPr>
        <p:spPr>
          <a:xfrm>
            <a:off x="6894537" y="0"/>
            <a:ext cx="5297462" cy="685799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141" name="Google Shape;1141;p80"/>
          <p:cNvSpPr txBox="1"/>
          <p:nvPr/>
        </p:nvSpPr>
        <p:spPr>
          <a:xfrm>
            <a:off x="887730" y="756055"/>
            <a:ext cx="5665062" cy="8918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7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Controlli organizzativi con una</a:t>
            </a:r>
            <a:endParaRPr/>
          </a:p>
          <a:p>
            <a:pPr indent="0" lvl="0" marL="0" marR="0" rtl="0" algn="l">
              <a:lnSpc>
                <a:spcPct val="102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guida aggiuntiva limitata</a:t>
            </a:r>
            <a:endParaRPr/>
          </a:p>
        </p:txBody>
      </p:sp>
      <p:sp>
        <p:nvSpPr>
          <p:cNvPr id="1142" name="Google Shape;1142;p80"/>
          <p:cNvSpPr txBox="1"/>
          <p:nvPr/>
        </p:nvSpPr>
        <p:spPr>
          <a:xfrm>
            <a:off x="796290" y="2127086"/>
            <a:ext cx="616897" cy="2973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6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A.5.2</a:t>
            </a:r>
            <a:endParaRPr/>
          </a:p>
        </p:txBody>
      </p:sp>
      <p:sp>
        <p:nvSpPr>
          <p:cNvPr id="1143" name="Google Shape;1143;p80"/>
          <p:cNvSpPr txBox="1"/>
          <p:nvPr/>
        </p:nvSpPr>
        <p:spPr>
          <a:xfrm>
            <a:off x="1710690" y="2153779"/>
            <a:ext cx="5165453" cy="6463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1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Ruoli e responsabilità in materia di sicurezza delle informazioni</a:t>
            </a:r>
            <a:endParaRPr/>
          </a:p>
          <a:p>
            <a:pPr indent="0" lvl="0" marL="0" marR="0" rtl="0" algn="l">
              <a:lnSpc>
                <a:spcPct val="122137"/>
              </a:lnSpc>
              <a:spcBef>
                <a:spcPts val="1246"/>
              </a:spcBef>
              <a:spcAft>
                <a:spcPts val="0"/>
              </a:spcAft>
              <a:buNone/>
            </a:pPr>
            <a:r>
              <a:rPr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Contatti con gruppi di interesse speciale</a:t>
            </a:r>
            <a:endParaRPr/>
          </a:p>
        </p:txBody>
      </p:sp>
      <p:sp>
        <p:nvSpPr>
          <p:cNvPr id="1144" name="Google Shape;1144;p80"/>
          <p:cNvSpPr txBox="1"/>
          <p:nvPr/>
        </p:nvSpPr>
        <p:spPr>
          <a:xfrm>
            <a:off x="796290" y="2537053"/>
            <a:ext cx="565893" cy="2630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1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A.5.6</a:t>
            </a:r>
            <a:endParaRPr/>
          </a:p>
        </p:txBody>
      </p:sp>
      <p:sp>
        <p:nvSpPr>
          <p:cNvPr id="1145" name="Google Shape;1145;p80"/>
          <p:cNvSpPr txBox="1"/>
          <p:nvPr/>
        </p:nvSpPr>
        <p:spPr>
          <a:xfrm>
            <a:off x="796290" y="2924493"/>
            <a:ext cx="616897" cy="2973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6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A.5.8</a:t>
            </a:r>
            <a:endParaRPr/>
          </a:p>
        </p:txBody>
      </p:sp>
      <p:sp>
        <p:nvSpPr>
          <p:cNvPr id="1146" name="Google Shape;1146;p80"/>
          <p:cNvSpPr txBox="1"/>
          <p:nvPr/>
        </p:nvSpPr>
        <p:spPr>
          <a:xfrm>
            <a:off x="1710690" y="2951187"/>
            <a:ext cx="4719712" cy="6758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1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sicurezza delle informazioni nella gestione dei progetti</a:t>
            </a:r>
            <a:endParaRPr/>
          </a:p>
          <a:p>
            <a:pPr indent="0" lvl="0" marL="0" marR="0" rtl="0" algn="l">
              <a:lnSpc>
                <a:spcPct val="120799"/>
              </a:lnSpc>
              <a:spcBef>
                <a:spcPts val="1437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Gestione dell</a:t>
            </a:r>
            <a:r>
              <a:rPr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'identità</a:t>
            </a:r>
            <a:endParaRPr/>
          </a:p>
        </p:txBody>
      </p:sp>
      <p:sp>
        <p:nvSpPr>
          <p:cNvPr id="1147" name="Google Shape;1147;p80"/>
          <p:cNvSpPr txBox="1"/>
          <p:nvPr/>
        </p:nvSpPr>
        <p:spPr>
          <a:xfrm>
            <a:off x="796290" y="3336087"/>
            <a:ext cx="729155" cy="1950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6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A.5.16</a:t>
            </a:r>
            <a:endParaRPr/>
          </a:p>
          <a:p>
            <a:pPr indent="0" lvl="0" marL="0" marR="0" rtl="0" algn="l">
              <a:lnSpc>
                <a:spcPct val="123696"/>
              </a:lnSpc>
              <a:spcBef>
                <a:spcPts val="1269"/>
              </a:spcBef>
              <a:spcAft>
                <a:spcPts val="0"/>
              </a:spcAft>
              <a:buNone/>
            </a:pPr>
            <a:r>
              <a:rPr lang="en-US" sz="16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A.5.19</a:t>
            </a:r>
            <a:endParaRPr/>
          </a:p>
          <a:p>
            <a:pPr indent="0" lvl="0" marL="0" marR="0" rtl="0" algn="l">
              <a:lnSpc>
                <a:spcPct val="123696"/>
              </a:lnSpc>
              <a:spcBef>
                <a:spcPts val="1264"/>
              </a:spcBef>
              <a:spcAft>
                <a:spcPts val="0"/>
              </a:spcAft>
              <a:buNone/>
            </a:pPr>
            <a:r>
              <a:rPr lang="en-US" sz="16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A.5.26</a:t>
            </a:r>
            <a:endParaRPr/>
          </a:p>
          <a:p>
            <a:pPr indent="0" lvl="0" marL="0" marR="0" rtl="0" algn="l">
              <a:lnSpc>
                <a:spcPct val="123696"/>
              </a:lnSpc>
              <a:spcBef>
                <a:spcPts val="1204"/>
              </a:spcBef>
              <a:spcAft>
                <a:spcPts val="0"/>
              </a:spcAft>
              <a:buNone/>
            </a:pPr>
            <a:r>
              <a:rPr lang="en-US" sz="16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A.5.28</a:t>
            </a:r>
            <a:endParaRPr/>
          </a:p>
          <a:p>
            <a:pPr indent="0" lvl="0" marL="0" marR="0" rtl="0" algn="l">
              <a:lnSpc>
                <a:spcPct val="123696"/>
              </a:lnSpc>
              <a:spcBef>
                <a:spcPts val="1264"/>
              </a:spcBef>
              <a:spcAft>
                <a:spcPts val="0"/>
              </a:spcAft>
              <a:buNone/>
            </a:pPr>
            <a:r>
              <a:rPr lang="en-US" sz="16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A.5.37</a:t>
            </a:r>
            <a:endParaRPr/>
          </a:p>
        </p:txBody>
      </p:sp>
      <p:sp>
        <p:nvSpPr>
          <p:cNvPr id="1148" name="Google Shape;1148;p80"/>
          <p:cNvSpPr txBox="1"/>
          <p:nvPr/>
        </p:nvSpPr>
        <p:spPr>
          <a:xfrm>
            <a:off x="1710690" y="3780997"/>
            <a:ext cx="4464214" cy="10858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Sicurezza delle informazioni nelle relazioni con i fornitori</a:t>
            </a:r>
            <a:endParaRPr/>
          </a:p>
          <a:p>
            <a:pPr indent="0" lvl="0" marL="0" marR="0" rtl="0" algn="l">
              <a:lnSpc>
                <a:spcPct val="122137"/>
              </a:lnSpc>
              <a:spcBef>
                <a:spcPts val="1493"/>
              </a:spcBef>
              <a:spcAft>
                <a:spcPts val="0"/>
              </a:spcAft>
              <a:buNone/>
            </a:pPr>
            <a:r>
              <a:rPr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Risposta agli incidenti di sicurezza delle informazioni</a:t>
            </a:r>
            <a:endParaRPr/>
          </a:p>
          <a:p>
            <a:pPr indent="0" lvl="0" marL="0" marR="0" rtl="0" algn="l">
              <a:lnSpc>
                <a:spcPct val="120799"/>
              </a:lnSpc>
              <a:spcBef>
                <a:spcPts val="1492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Raccolta delle prove</a:t>
            </a:r>
            <a:endParaRPr/>
          </a:p>
        </p:txBody>
      </p:sp>
      <p:sp>
        <p:nvSpPr>
          <p:cNvPr id="1149" name="Google Shape;1149;p80"/>
          <p:cNvSpPr txBox="1"/>
          <p:nvPr/>
        </p:nvSpPr>
        <p:spPr>
          <a:xfrm>
            <a:off x="1710690" y="5012062"/>
            <a:ext cx="3024820" cy="2683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7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Procedure operative documentate</a:t>
            </a:r>
            <a:endParaRPr/>
          </a:p>
        </p:txBody>
      </p:sp>
      <p:sp>
        <p:nvSpPr>
          <p:cNvPr id="1150" name="Google Shape;1150;p80"/>
          <p:cNvSpPr txBox="1"/>
          <p:nvPr/>
        </p:nvSpPr>
        <p:spPr>
          <a:xfrm>
            <a:off x="915670" y="6070577"/>
            <a:ext cx="4679959" cy="1846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13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NOME DEL MODULO DI FORMAZIONE CSP: MODELLO DI PRESENTAZIONE CREATO DA PR</a:t>
            </a:r>
            <a:endParaRPr/>
          </a:p>
        </p:txBody>
      </p:sp>
      <p:sp>
        <p:nvSpPr>
          <p:cNvPr id="1151" name="Google Shape;1151;p80"/>
          <p:cNvSpPr txBox="1"/>
          <p:nvPr/>
        </p:nvSpPr>
        <p:spPr>
          <a:xfrm>
            <a:off x="11180102" y="6073298"/>
            <a:ext cx="274055" cy="1811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5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80</a:t>
            </a:r>
            <a:endParaRPr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155" name="Shape 1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" name="Google Shape;1156;p81"/>
          <p:cNvSpPr/>
          <p:nvPr/>
        </p:nvSpPr>
        <p:spPr>
          <a:xfrm>
            <a:off x="6894537" y="0"/>
            <a:ext cx="5297462" cy="685799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157" name="Google Shape;1157;p81"/>
          <p:cNvSpPr txBox="1"/>
          <p:nvPr/>
        </p:nvSpPr>
        <p:spPr>
          <a:xfrm>
            <a:off x="887730" y="756055"/>
            <a:ext cx="4922164" cy="8918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7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Controlli organizzativi con</a:t>
            </a:r>
            <a:endParaRPr/>
          </a:p>
          <a:p>
            <a:pPr indent="0" lvl="0" marL="0" marR="0" rtl="0" algn="l">
              <a:lnSpc>
                <a:spcPct val="102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indicazioni aggiuntive</a:t>
            </a:r>
            <a:endParaRPr/>
          </a:p>
        </p:txBody>
      </p:sp>
      <p:sp>
        <p:nvSpPr>
          <p:cNvPr id="1158" name="Google Shape;1158;p81"/>
          <p:cNvSpPr txBox="1"/>
          <p:nvPr/>
        </p:nvSpPr>
        <p:spPr>
          <a:xfrm>
            <a:off x="796290" y="2127086"/>
            <a:ext cx="616897" cy="2973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6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A.5.5</a:t>
            </a:r>
            <a:endParaRPr/>
          </a:p>
        </p:txBody>
      </p:sp>
      <p:sp>
        <p:nvSpPr>
          <p:cNvPr id="1159" name="Google Shape;1159;p81"/>
          <p:cNvSpPr txBox="1"/>
          <p:nvPr/>
        </p:nvSpPr>
        <p:spPr>
          <a:xfrm>
            <a:off x="1710690" y="2153779"/>
            <a:ext cx="2063250" cy="2630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1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Contatto con le autorità</a:t>
            </a:r>
            <a:endParaRPr/>
          </a:p>
        </p:txBody>
      </p:sp>
      <p:sp>
        <p:nvSpPr>
          <p:cNvPr id="1160" name="Google Shape;1160;p81"/>
          <p:cNvSpPr txBox="1"/>
          <p:nvPr/>
        </p:nvSpPr>
        <p:spPr>
          <a:xfrm>
            <a:off x="796290" y="2540584"/>
            <a:ext cx="616897" cy="2973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6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A.5.9</a:t>
            </a:r>
            <a:endParaRPr/>
          </a:p>
        </p:txBody>
      </p:sp>
      <p:sp>
        <p:nvSpPr>
          <p:cNvPr id="1161" name="Google Shape;1161;p81"/>
          <p:cNvSpPr txBox="1"/>
          <p:nvPr/>
        </p:nvSpPr>
        <p:spPr>
          <a:xfrm>
            <a:off x="1710690" y="2567278"/>
            <a:ext cx="4816405" cy="10899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1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Inventario delle informazioni e delle altre risorse associate</a:t>
            </a:r>
            <a:endParaRPr/>
          </a:p>
          <a:p>
            <a:pPr indent="0" lvl="0" marL="0" marR="0" rtl="0" algn="l">
              <a:lnSpc>
                <a:spcPct val="122137"/>
              </a:lnSpc>
              <a:spcBef>
                <a:spcPts val="1439"/>
              </a:spcBef>
              <a:spcAft>
                <a:spcPts val="0"/>
              </a:spcAft>
              <a:buNone/>
            </a:pPr>
            <a:r>
              <a:rPr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Classificazione delle informazioni</a:t>
            </a:r>
            <a:endParaRPr/>
          </a:p>
          <a:p>
            <a:pPr indent="0" lvl="0" marL="0" marR="0" rtl="0" algn="l">
              <a:lnSpc>
                <a:spcPct val="120799"/>
              </a:lnSpc>
              <a:spcBef>
                <a:spcPts val="1487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Controllo degli accessi</a:t>
            </a:r>
            <a:endParaRPr/>
          </a:p>
        </p:txBody>
      </p:sp>
      <p:sp>
        <p:nvSpPr>
          <p:cNvPr id="1162" name="Google Shape;1162;p81"/>
          <p:cNvSpPr txBox="1"/>
          <p:nvPr/>
        </p:nvSpPr>
        <p:spPr>
          <a:xfrm>
            <a:off x="796290" y="2954719"/>
            <a:ext cx="729155" cy="15369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6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A.5.12</a:t>
            </a:r>
            <a:endParaRPr/>
          </a:p>
          <a:p>
            <a:pPr indent="0" lvl="0" marL="0" marR="0" rtl="0" algn="l">
              <a:lnSpc>
                <a:spcPct val="123696"/>
              </a:lnSpc>
              <a:spcBef>
                <a:spcPts val="1249"/>
              </a:spcBef>
              <a:spcAft>
                <a:spcPts val="0"/>
              </a:spcAft>
              <a:buNone/>
            </a:pPr>
            <a:r>
              <a:rPr lang="en-US" sz="16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A.5.15</a:t>
            </a:r>
            <a:endParaRPr/>
          </a:p>
          <a:p>
            <a:pPr indent="0" lvl="0" marL="0" marR="0" rtl="0" algn="l">
              <a:lnSpc>
                <a:spcPct val="123696"/>
              </a:lnSpc>
              <a:spcBef>
                <a:spcPts val="1219"/>
              </a:spcBef>
              <a:spcAft>
                <a:spcPts val="0"/>
              </a:spcAft>
              <a:buNone/>
            </a:pPr>
            <a:r>
              <a:rPr lang="en-US" sz="16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A.5.17</a:t>
            </a:r>
            <a:endParaRPr/>
          </a:p>
          <a:p>
            <a:pPr indent="0" lvl="0" marL="0" marR="0" rtl="0" algn="l">
              <a:lnSpc>
                <a:spcPct val="123696"/>
              </a:lnSpc>
              <a:spcBef>
                <a:spcPts val="1268"/>
              </a:spcBef>
              <a:spcAft>
                <a:spcPts val="0"/>
              </a:spcAft>
              <a:buNone/>
            </a:pPr>
            <a:r>
              <a:rPr lang="en-US" sz="16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A.5.20</a:t>
            </a:r>
            <a:endParaRPr/>
          </a:p>
        </p:txBody>
      </p:sp>
      <p:sp>
        <p:nvSpPr>
          <p:cNvPr id="1163" name="Google Shape;1163;p81"/>
          <p:cNvSpPr txBox="1"/>
          <p:nvPr/>
        </p:nvSpPr>
        <p:spPr>
          <a:xfrm>
            <a:off x="1710690" y="3807142"/>
            <a:ext cx="2571588" cy="2630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1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Informazioni di autenticazione</a:t>
            </a:r>
            <a:endParaRPr/>
          </a:p>
        </p:txBody>
      </p:sp>
      <p:sp>
        <p:nvSpPr>
          <p:cNvPr id="1164" name="Google Shape;1164;p81"/>
          <p:cNvSpPr txBox="1"/>
          <p:nvPr/>
        </p:nvSpPr>
        <p:spPr>
          <a:xfrm>
            <a:off x="1710690" y="4225128"/>
            <a:ext cx="4611147" cy="4627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Affrontare la sicurezza delle informazioni negli accordi con</a:t>
            </a:r>
            <a:endParaRPr/>
          </a:p>
          <a:p>
            <a:pPr indent="0" lvl="0" marL="0" marR="0" rtl="0" algn="l">
              <a:lnSpc>
                <a:spcPct val="1152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fornitori</a:t>
            </a:r>
            <a:endParaRPr/>
          </a:p>
        </p:txBody>
      </p:sp>
      <p:sp>
        <p:nvSpPr>
          <p:cNvPr id="1165" name="Google Shape;1165;p81"/>
          <p:cNvSpPr txBox="1"/>
          <p:nvPr/>
        </p:nvSpPr>
        <p:spPr>
          <a:xfrm>
            <a:off x="796290" y="4812869"/>
            <a:ext cx="729155" cy="2973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6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A.5.31</a:t>
            </a:r>
            <a:endParaRPr/>
          </a:p>
        </p:txBody>
      </p:sp>
      <p:sp>
        <p:nvSpPr>
          <p:cNvPr id="1166" name="Google Shape;1166;p81"/>
          <p:cNvSpPr txBox="1"/>
          <p:nvPr/>
        </p:nvSpPr>
        <p:spPr>
          <a:xfrm>
            <a:off x="1710690" y="4835481"/>
            <a:ext cx="4238488" cy="2683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7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Requisiti legali, statutari, normativi e contrattuali</a:t>
            </a:r>
            <a:endParaRPr/>
          </a:p>
        </p:txBody>
      </p:sp>
      <p:sp>
        <p:nvSpPr>
          <p:cNvPr id="1167" name="Google Shape;1167;p81"/>
          <p:cNvSpPr txBox="1"/>
          <p:nvPr/>
        </p:nvSpPr>
        <p:spPr>
          <a:xfrm>
            <a:off x="915670" y="5829544"/>
            <a:ext cx="4679959" cy="1846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13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NOME DEL MODULO DI FORMAZIONE CSP: MODELLO DI PRESENTAZIONE CREATO DA PR</a:t>
            </a:r>
            <a:endParaRPr/>
          </a:p>
        </p:txBody>
      </p:sp>
      <p:sp>
        <p:nvSpPr>
          <p:cNvPr id="1168" name="Google Shape;1168;p81"/>
          <p:cNvSpPr txBox="1"/>
          <p:nvPr/>
        </p:nvSpPr>
        <p:spPr>
          <a:xfrm>
            <a:off x="11180102" y="5832264"/>
            <a:ext cx="274055" cy="1811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5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81</a:t>
            </a:r>
            <a:endParaRPr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172" name="Shape 1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" name="Google Shape;1173;p82"/>
          <p:cNvSpPr/>
          <p:nvPr/>
        </p:nvSpPr>
        <p:spPr>
          <a:xfrm>
            <a:off x="6894537" y="0"/>
            <a:ext cx="5297462" cy="685799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174" name="Google Shape;1174;p82"/>
          <p:cNvSpPr txBox="1"/>
          <p:nvPr/>
        </p:nvSpPr>
        <p:spPr>
          <a:xfrm>
            <a:off x="887730" y="756055"/>
            <a:ext cx="6316140" cy="8918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7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Nuovi controlli organizzativi per il</a:t>
            </a:r>
            <a:endParaRPr/>
          </a:p>
          <a:p>
            <a:pPr indent="0" lvl="0" marL="0" marR="0" rtl="0" algn="l">
              <a:lnSpc>
                <a:spcPct val="102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settore delle utility energetiche</a:t>
            </a:r>
            <a:endParaRPr/>
          </a:p>
        </p:txBody>
      </p:sp>
      <p:sp>
        <p:nvSpPr>
          <p:cNvPr id="1175" name="Google Shape;1175;p82"/>
          <p:cNvSpPr txBox="1"/>
          <p:nvPr/>
        </p:nvSpPr>
        <p:spPr>
          <a:xfrm>
            <a:off x="796290" y="2130210"/>
            <a:ext cx="729155" cy="2973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6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A.5.38</a:t>
            </a:r>
            <a:endParaRPr/>
          </a:p>
        </p:txBody>
      </p:sp>
      <p:sp>
        <p:nvSpPr>
          <p:cNvPr id="1176" name="Google Shape;1176;p82"/>
          <p:cNvSpPr txBox="1"/>
          <p:nvPr/>
        </p:nvSpPr>
        <p:spPr>
          <a:xfrm>
            <a:off x="1710690" y="2160985"/>
            <a:ext cx="3885145" cy="504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Identificazione dei rischi legati all'attività esterna</a:t>
            </a:r>
            <a:endParaRPr/>
          </a:p>
          <a:p>
            <a:pPr indent="0" lvl="0" marL="0" marR="0" rtl="0" algn="l">
              <a:lnSpc>
                <a:spcPct val="122137"/>
              </a:lnSpc>
              <a:spcBef>
                <a:spcPts val="172"/>
              </a:spcBef>
              <a:spcAft>
                <a:spcPts val="0"/>
              </a:spcAft>
              <a:buNone/>
            </a:pPr>
            <a:r>
              <a:rPr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partner</a:t>
            </a:r>
            <a:endParaRPr/>
          </a:p>
        </p:txBody>
      </p:sp>
      <p:sp>
        <p:nvSpPr>
          <p:cNvPr id="1177" name="Google Shape;1177;p82"/>
          <p:cNvSpPr txBox="1"/>
          <p:nvPr/>
        </p:nvSpPr>
        <p:spPr>
          <a:xfrm>
            <a:off x="796290" y="2790074"/>
            <a:ext cx="6488094" cy="8778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1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Controllo: </a:t>
            </a:r>
            <a:r>
              <a:rPr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rischi per le informazioni e le strutture di elaborazione delle</a:t>
            </a:r>
            <a:endParaRPr/>
          </a:p>
          <a:p>
            <a:pPr indent="0" lvl="0" marL="0" marR="0" rtl="0" algn="l">
              <a:lnSpc>
                <a:spcPct val="11124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informazioni dell'organizzazione derivanti dai rapporti con i partner</a:t>
            </a:r>
            <a:endParaRPr/>
          </a:p>
          <a:p>
            <a:pPr indent="0" lvl="0" marL="0" marR="0" rtl="0" algn="l">
              <a:lnSpc>
                <a:spcPct val="11124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commerciali esterni devono essere identificati e devono essere attuati controlli</a:t>
            </a:r>
            <a:endParaRPr/>
          </a:p>
          <a:p>
            <a:pPr indent="0" lvl="0" marL="0" marR="0" rtl="0" algn="l">
              <a:lnSpc>
                <a:spcPct val="11124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adeguati prima di concedere l'accesso.</a:t>
            </a:r>
            <a:endParaRPr/>
          </a:p>
        </p:txBody>
      </p:sp>
      <p:sp>
        <p:nvSpPr>
          <p:cNvPr id="1178" name="Google Shape;1178;p82"/>
          <p:cNvSpPr txBox="1"/>
          <p:nvPr/>
        </p:nvSpPr>
        <p:spPr>
          <a:xfrm>
            <a:off x="796290" y="3790987"/>
            <a:ext cx="2446487" cy="2630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1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Tipo di controllo: </a:t>
            </a:r>
            <a:r>
              <a:rPr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Preventivo</a:t>
            </a:r>
            <a:endParaRPr/>
          </a:p>
        </p:txBody>
      </p:sp>
      <p:sp>
        <p:nvSpPr>
          <p:cNvPr id="1179" name="Google Shape;1179;p82"/>
          <p:cNvSpPr txBox="1"/>
          <p:nvPr/>
        </p:nvSpPr>
        <p:spPr>
          <a:xfrm>
            <a:off x="796290" y="4178748"/>
            <a:ext cx="6515666" cy="4627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Scopo: </a:t>
            </a:r>
            <a:r>
              <a: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mantenere un livello concordato di sicurezza delle informazioni nei rapporti</a:t>
            </a:r>
            <a:endParaRPr/>
          </a:p>
          <a:p>
            <a:pPr indent="0" lvl="0" marL="0" marR="0" rtl="0" algn="l">
              <a:lnSpc>
                <a:spcPct val="1152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 i partner commerciali esterni.</a:t>
            </a:r>
            <a:endParaRPr/>
          </a:p>
        </p:txBody>
      </p:sp>
      <p:sp>
        <p:nvSpPr>
          <p:cNvPr id="1180" name="Google Shape;1180;p82"/>
          <p:cNvSpPr txBox="1"/>
          <p:nvPr/>
        </p:nvSpPr>
        <p:spPr>
          <a:xfrm>
            <a:off x="915670" y="5901502"/>
            <a:ext cx="4679959" cy="1846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13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NOME DEL MODULO DI FORMAZIONE CSP: MODELLO DI PRESENTAZIONE CREATO DA PR</a:t>
            </a:r>
            <a:endParaRPr/>
          </a:p>
        </p:txBody>
      </p:sp>
      <p:sp>
        <p:nvSpPr>
          <p:cNvPr id="1181" name="Google Shape;1181;p82"/>
          <p:cNvSpPr txBox="1"/>
          <p:nvPr/>
        </p:nvSpPr>
        <p:spPr>
          <a:xfrm>
            <a:off x="11180102" y="5904222"/>
            <a:ext cx="274055" cy="1811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5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82</a:t>
            </a:r>
            <a:endParaRPr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185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Google Shape;1186;p83"/>
          <p:cNvSpPr/>
          <p:nvPr/>
        </p:nvSpPr>
        <p:spPr>
          <a:xfrm>
            <a:off x="6894537" y="0"/>
            <a:ext cx="5297462" cy="685799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187" name="Google Shape;1187;p83"/>
          <p:cNvSpPr txBox="1"/>
          <p:nvPr/>
        </p:nvSpPr>
        <p:spPr>
          <a:xfrm>
            <a:off x="887730" y="756055"/>
            <a:ext cx="6316140" cy="8918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7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Nuovi controlli organizzativi per il</a:t>
            </a:r>
            <a:endParaRPr/>
          </a:p>
          <a:p>
            <a:pPr indent="0" lvl="0" marL="0" marR="0" rtl="0" algn="l">
              <a:lnSpc>
                <a:spcPct val="102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settore delle utility energetiche</a:t>
            </a:r>
            <a:endParaRPr/>
          </a:p>
        </p:txBody>
      </p:sp>
      <p:sp>
        <p:nvSpPr>
          <p:cNvPr id="1188" name="Google Shape;1188;p83"/>
          <p:cNvSpPr txBox="1"/>
          <p:nvPr/>
        </p:nvSpPr>
        <p:spPr>
          <a:xfrm>
            <a:off x="796290" y="2127086"/>
            <a:ext cx="729155" cy="2973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6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A.5.39</a:t>
            </a:r>
            <a:endParaRPr/>
          </a:p>
        </p:txBody>
      </p:sp>
      <p:sp>
        <p:nvSpPr>
          <p:cNvPr id="1189" name="Google Shape;1189;p83"/>
          <p:cNvSpPr txBox="1"/>
          <p:nvPr/>
        </p:nvSpPr>
        <p:spPr>
          <a:xfrm>
            <a:off x="1710690" y="2153779"/>
            <a:ext cx="4727816" cy="2630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1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Affrontare il tema della sicurezza nei rapporti con i clienti</a:t>
            </a:r>
            <a:endParaRPr/>
          </a:p>
        </p:txBody>
      </p:sp>
      <p:sp>
        <p:nvSpPr>
          <p:cNvPr id="1190" name="Google Shape;1190;p83"/>
          <p:cNvSpPr txBox="1"/>
          <p:nvPr/>
        </p:nvSpPr>
        <p:spPr>
          <a:xfrm>
            <a:off x="796290" y="2538094"/>
            <a:ext cx="6501788" cy="6729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1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Controllo: </a:t>
            </a:r>
            <a:r>
              <a:rPr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Tutti i requisiti di sicurezza identificati devono essere soddisfatti</a:t>
            </a:r>
            <a:endParaRPr/>
          </a:p>
          <a:p>
            <a:pPr indent="0" lvl="0" marL="0" marR="0" rtl="0" algn="l">
              <a:lnSpc>
                <a:spcPct val="11124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prima di consentire ai clienti di accedere alle informazioni o alle risorse</a:t>
            </a:r>
            <a:endParaRPr/>
          </a:p>
          <a:p>
            <a:pPr indent="0" lvl="0" marL="0" marR="0" rtl="0" algn="l">
              <a:lnSpc>
                <a:spcPct val="11124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dell'organizzazione.</a:t>
            </a:r>
            <a:endParaRPr/>
          </a:p>
        </p:txBody>
      </p:sp>
      <p:sp>
        <p:nvSpPr>
          <p:cNvPr id="1191" name="Google Shape;1191;p83"/>
          <p:cNvSpPr txBox="1"/>
          <p:nvPr/>
        </p:nvSpPr>
        <p:spPr>
          <a:xfrm>
            <a:off x="796290" y="3332809"/>
            <a:ext cx="2446487" cy="2630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1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Tipo di controllo: </a:t>
            </a:r>
            <a:r>
              <a:rPr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Preventivo</a:t>
            </a:r>
            <a:endParaRPr/>
          </a:p>
        </p:txBody>
      </p:sp>
      <p:sp>
        <p:nvSpPr>
          <p:cNvPr id="1192" name="Google Shape;1192;p83"/>
          <p:cNvSpPr txBox="1"/>
          <p:nvPr/>
        </p:nvSpPr>
        <p:spPr>
          <a:xfrm>
            <a:off x="796290" y="3748924"/>
            <a:ext cx="5033186" cy="5081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1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Scopo: </a:t>
            </a:r>
            <a:r>
              <a:rPr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proteggere le informazioni e le altre risorse associate.</a:t>
            </a:r>
            <a:endParaRPr/>
          </a:p>
          <a:p>
            <a:pPr indent="0" lvl="0" marL="0" marR="0" rtl="0" algn="l">
              <a:lnSpc>
                <a:spcPct val="122137"/>
              </a:lnSpc>
              <a:spcBef>
                <a:spcPts val="108"/>
              </a:spcBef>
              <a:spcAft>
                <a:spcPts val="0"/>
              </a:spcAft>
              <a:buNone/>
            </a:pPr>
            <a:r>
              <a:rPr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dall'accesso non autorizzato dei clienti.</a:t>
            </a:r>
            <a:endParaRPr/>
          </a:p>
        </p:txBody>
      </p:sp>
      <p:sp>
        <p:nvSpPr>
          <p:cNvPr id="1193" name="Google Shape;1193;p83"/>
          <p:cNvSpPr txBox="1"/>
          <p:nvPr/>
        </p:nvSpPr>
        <p:spPr>
          <a:xfrm>
            <a:off x="915670" y="6006721"/>
            <a:ext cx="4679959" cy="1846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13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NOME DEL MODULO DI FORMAZIONE CSP: MODELLO DI PRESENTAZIONE CREATO DA PR</a:t>
            </a:r>
            <a:endParaRPr/>
          </a:p>
        </p:txBody>
      </p:sp>
      <p:sp>
        <p:nvSpPr>
          <p:cNvPr id="1194" name="Google Shape;1194;p83"/>
          <p:cNvSpPr txBox="1"/>
          <p:nvPr/>
        </p:nvSpPr>
        <p:spPr>
          <a:xfrm>
            <a:off x="11180102" y="6009442"/>
            <a:ext cx="274055" cy="1811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5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83</a:t>
            </a:r>
            <a:endParaRPr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198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p84"/>
          <p:cNvSpPr/>
          <p:nvPr/>
        </p:nvSpPr>
        <p:spPr>
          <a:xfrm>
            <a:off x="797052" y="0"/>
            <a:ext cx="11394948" cy="685799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200" name="Google Shape;1200;p84"/>
          <p:cNvSpPr txBox="1"/>
          <p:nvPr/>
        </p:nvSpPr>
        <p:spPr>
          <a:xfrm>
            <a:off x="887730" y="755484"/>
            <a:ext cx="6363002" cy="4811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7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 Sintesi dei controlli organizzativi</a:t>
            </a:r>
            <a:endParaRPr/>
          </a:p>
        </p:txBody>
      </p:sp>
      <p:sp>
        <p:nvSpPr>
          <p:cNvPr id="1201" name="Google Shape;1201;p84"/>
          <p:cNvSpPr txBox="1"/>
          <p:nvPr/>
        </p:nvSpPr>
        <p:spPr>
          <a:xfrm>
            <a:off x="3091815" y="1683179"/>
            <a:ext cx="1395718" cy="1601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1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">
                <a:solidFill>
                  <a:srgbClr val="F1F1F1"/>
                </a:solidFill>
                <a:latin typeface="Calibri"/>
                <a:ea typeface="Calibri"/>
                <a:cs typeface="Calibri"/>
                <a:sym typeface="Calibri"/>
              </a:rPr>
              <a:t>5 Controlli organizzativi</a:t>
            </a:r>
            <a:endParaRPr/>
          </a:p>
        </p:txBody>
      </p:sp>
      <p:sp>
        <p:nvSpPr>
          <p:cNvPr id="1202" name="Google Shape;1202;p84"/>
          <p:cNvSpPr txBox="1"/>
          <p:nvPr/>
        </p:nvSpPr>
        <p:spPr>
          <a:xfrm>
            <a:off x="3714114" y="2212785"/>
            <a:ext cx="359968" cy="2297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7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5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  <a:t>5%</a:t>
            </a:r>
            <a:endParaRPr/>
          </a:p>
        </p:txBody>
      </p:sp>
      <p:sp>
        <p:nvSpPr>
          <p:cNvPr id="1203" name="Google Shape;1203;p84"/>
          <p:cNvSpPr txBox="1"/>
          <p:nvPr/>
        </p:nvSpPr>
        <p:spPr>
          <a:xfrm>
            <a:off x="3007360" y="2412175"/>
            <a:ext cx="445095" cy="2297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7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5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  <a:t>18%</a:t>
            </a:r>
            <a:endParaRPr/>
          </a:p>
        </p:txBody>
      </p:sp>
      <p:sp>
        <p:nvSpPr>
          <p:cNvPr id="1204" name="Google Shape;1204;p84"/>
          <p:cNvSpPr txBox="1"/>
          <p:nvPr/>
        </p:nvSpPr>
        <p:spPr>
          <a:xfrm>
            <a:off x="4984750" y="2920683"/>
            <a:ext cx="445095" cy="2297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7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5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  <a:t>56%</a:t>
            </a:r>
            <a:endParaRPr/>
          </a:p>
        </p:txBody>
      </p:sp>
      <p:sp>
        <p:nvSpPr>
          <p:cNvPr id="1205" name="Google Shape;1205;p84"/>
          <p:cNvSpPr txBox="1"/>
          <p:nvPr/>
        </p:nvSpPr>
        <p:spPr>
          <a:xfrm>
            <a:off x="2743238" y="3023553"/>
            <a:ext cx="445095" cy="2297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7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5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  <a:t>21%</a:t>
            </a:r>
            <a:endParaRPr/>
          </a:p>
        </p:txBody>
      </p:sp>
      <p:sp>
        <p:nvSpPr>
          <p:cNvPr id="1206" name="Google Shape;1206;p84"/>
          <p:cNvSpPr txBox="1"/>
          <p:nvPr/>
        </p:nvSpPr>
        <p:spPr>
          <a:xfrm>
            <a:off x="1298575" y="4463336"/>
            <a:ext cx="1314158" cy="165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5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  <a:t>Nessuna guida aggiuntiva</a:t>
            </a:r>
            <a:endParaRPr/>
          </a:p>
        </p:txBody>
      </p:sp>
      <p:sp>
        <p:nvSpPr>
          <p:cNvPr id="1207" name="Google Shape;1207;p84"/>
          <p:cNvSpPr txBox="1"/>
          <p:nvPr/>
        </p:nvSpPr>
        <p:spPr>
          <a:xfrm>
            <a:off x="2844800" y="4465603"/>
            <a:ext cx="1467039" cy="1630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  <a:t>Indicazioni aggiuntive limitate</a:t>
            </a:r>
            <a:endParaRPr/>
          </a:p>
        </p:txBody>
      </p:sp>
      <p:sp>
        <p:nvSpPr>
          <p:cNvPr id="1208" name="Google Shape;1208;p84"/>
          <p:cNvSpPr txBox="1"/>
          <p:nvPr/>
        </p:nvSpPr>
        <p:spPr>
          <a:xfrm>
            <a:off x="4628515" y="4463336"/>
            <a:ext cx="911962" cy="165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5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  <a:t>Guida aggiuntiva</a:t>
            </a:r>
            <a:endParaRPr/>
          </a:p>
        </p:txBody>
      </p:sp>
      <p:sp>
        <p:nvSpPr>
          <p:cNvPr id="1209" name="Google Shape;1209;p84"/>
          <p:cNvSpPr txBox="1"/>
          <p:nvPr/>
        </p:nvSpPr>
        <p:spPr>
          <a:xfrm>
            <a:off x="5990590" y="4463336"/>
            <a:ext cx="825803" cy="165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5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  <a:t>Nuovi controlli</a:t>
            </a:r>
            <a:endParaRPr/>
          </a:p>
        </p:txBody>
      </p:sp>
      <p:sp>
        <p:nvSpPr>
          <p:cNvPr id="1210" name="Google Shape;1210;p84"/>
          <p:cNvSpPr txBox="1"/>
          <p:nvPr/>
        </p:nvSpPr>
        <p:spPr>
          <a:xfrm>
            <a:off x="915670" y="5673118"/>
            <a:ext cx="4679959" cy="1846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13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NOME DEL MODULO DI FORMAZIONE CSP: MODELLO DI PRESENTAZIONE CREATO DA PR</a:t>
            </a:r>
            <a:endParaRPr/>
          </a:p>
        </p:txBody>
      </p:sp>
      <p:sp>
        <p:nvSpPr>
          <p:cNvPr id="1211" name="Google Shape;1211;p84"/>
          <p:cNvSpPr txBox="1"/>
          <p:nvPr/>
        </p:nvSpPr>
        <p:spPr>
          <a:xfrm>
            <a:off x="11180102" y="5675839"/>
            <a:ext cx="274055" cy="1811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5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84</a:t>
            </a:r>
            <a:endParaRPr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215" name="Shape 1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" name="Google Shape;1216;p85"/>
          <p:cNvSpPr/>
          <p:nvPr/>
        </p:nvSpPr>
        <p:spPr>
          <a:xfrm>
            <a:off x="6894537" y="0"/>
            <a:ext cx="5297462" cy="685799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217" name="Google Shape;1217;p85"/>
          <p:cNvSpPr txBox="1"/>
          <p:nvPr/>
        </p:nvSpPr>
        <p:spPr>
          <a:xfrm>
            <a:off x="887730" y="756055"/>
            <a:ext cx="5248379" cy="8918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7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Controlli sulle persone senza</a:t>
            </a:r>
            <a:endParaRPr/>
          </a:p>
          <a:p>
            <a:pPr indent="0" lvl="0" marL="0" marR="0" rtl="0" algn="l">
              <a:lnSpc>
                <a:spcPct val="102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ulteriori indicazioni</a:t>
            </a:r>
            <a:endParaRPr/>
          </a:p>
        </p:txBody>
      </p:sp>
      <p:sp>
        <p:nvSpPr>
          <p:cNvPr id="1218" name="Google Shape;1218;p85"/>
          <p:cNvSpPr txBox="1"/>
          <p:nvPr/>
        </p:nvSpPr>
        <p:spPr>
          <a:xfrm>
            <a:off x="796290" y="2127086"/>
            <a:ext cx="616897" cy="7118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6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A.6.4</a:t>
            </a:r>
            <a:endParaRPr/>
          </a:p>
          <a:p>
            <a:pPr indent="0" lvl="0" marL="0" marR="0" rtl="0" algn="l">
              <a:lnSpc>
                <a:spcPct val="123696"/>
              </a:lnSpc>
              <a:spcBef>
                <a:spcPts val="1273"/>
              </a:spcBef>
              <a:spcAft>
                <a:spcPts val="0"/>
              </a:spcAft>
              <a:buNone/>
            </a:pPr>
            <a:r>
              <a:rPr lang="en-US" sz="16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A.6.5</a:t>
            </a:r>
            <a:endParaRPr/>
          </a:p>
        </p:txBody>
      </p:sp>
      <p:sp>
        <p:nvSpPr>
          <p:cNvPr id="1219" name="Google Shape;1219;p85"/>
          <p:cNvSpPr txBox="1"/>
          <p:nvPr/>
        </p:nvSpPr>
        <p:spPr>
          <a:xfrm>
            <a:off x="1710690" y="2153779"/>
            <a:ext cx="1813369" cy="2630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1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Processo disciplinare</a:t>
            </a:r>
            <a:endParaRPr/>
          </a:p>
        </p:txBody>
      </p:sp>
      <p:sp>
        <p:nvSpPr>
          <p:cNvPr id="1220" name="Google Shape;1220;p85"/>
          <p:cNvSpPr txBox="1"/>
          <p:nvPr/>
        </p:nvSpPr>
        <p:spPr>
          <a:xfrm>
            <a:off x="1710690" y="2568320"/>
            <a:ext cx="4592116" cy="4680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1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Responsabilità dopo la cessazione o il cambiamento del</a:t>
            </a:r>
            <a:endParaRPr/>
          </a:p>
          <a:p>
            <a:pPr indent="0" lvl="0" marL="0" marR="0" rtl="0" algn="l">
              <a:lnSpc>
                <a:spcPct val="11124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rapporto di lavoro</a:t>
            </a:r>
            <a:endParaRPr/>
          </a:p>
        </p:txBody>
      </p:sp>
      <p:sp>
        <p:nvSpPr>
          <p:cNvPr id="1221" name="Google Shape;1221;p85"/>
          <p:cNvSpPr txBox="1"/>
          <p:nvPr/>
        </p:nvSpPr>
        <p:spPr>
          <a:xfrm>
            <a:off x="796290" y="3161005"/>
            <a:ext cx="616897" cy="2973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6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A.6.6</a:t>
            </a:r>
            <a:endParaRPr/>
          </a:p>
        </p:txBody>
      </p:sp>
      <p:sp>
        <p:nvSpPr>
          <p:cNvPr id="1222" name="Google Shape;1222;p85"/>
          <p:cNvSpPr txBox="1"/>
          <p:nvPr/>
        </p:nvSpPr>
        <p:spPr>
          <a:xfrm>
            <a:off x="1710690" y="3187699"/>
            <a:ext cx="3489874" cy="2630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1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Accordi di riservatezza o non divulgazione</a:t>
            </a:r>
            <a:endParaRPr/>
          </a:p>
        </p:txBody>
      </p:sp>
      <p:sp>
        <p:nvSpPr>
          <p:cNvPr id="1223" name="Google Shape;1223;p85"/>
          <p:cNvSpPr txBox="1"/>
          <p:nvPr/>
        </p:nvSpPr>
        <p:spPr>
          <a:xfrm>
            <a:off x="796290" y="3569067"/>
            <a:ext cx="565893" cy="2630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1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A.6.8</a:t>
            </a:r>
            <a:endParaRPr/>
          </a:p>
        </p:txBody>
      </p:sp>
      <p:sp>
        <p:nvSpPr>
          <p:cNvPr id="1224" name="Google Shape;1224;p85"/>
          <p:cNvSpPr txBox="1"/>
          <p:nvPr/>
        </p:nvSpPr>
        <p:spPr>
          <a:xfrm>
            <a:off x="1710690" y="3569067"/>
            <a:ext cx="4371525" cy="2630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1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Segnalazione di eventi di sicurezza delle informazioni</a:t>
            </a:r>
            <a:endParaRPr/>
          </a:p>
        </p:txBody>
      </p:sp>
      <p:sp>
        <p:nvSpPr>
          <p:cNvPr id="1225" name="Google Shape;1225;p85"/>
          <p:cNvSpPr txBox="1"/>
          <p:nvPr/>
        </p:nvSpPr>
        <p:spPr>
          <a:xfrm>
            <a:off x="915670" y="6067516"/>
            <a:ext cx="4679959" cy="1846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13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NOME DEL MODULO DI FORMAZIONE CSP: MODELLO DI PRESENTAZIONE CREATO DA PR</a:t>
            </a:r>
            <a:endParaRPr/>
          </a:p>
        </p:txBody>
      </p:sp>
      <p:sp>
        <p:nvSpPr>
          <p:cNvPr id="1226" name="Google Shape;1226;p85"/>
          <p:cNvSpPr txBox="1"/>
          <p:nvPr/>
        </p:nvSpPr>
        <p:spPr>
          <a:xfrm>
            <a:off x="11180102" y="6070237"/>
            <a:ext cx="274055" cy="1811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5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85</a:t>
            </a:r>
            <a:endParaRPr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230" name="Shape 1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" name="Google Shape;1231;p86"/>
          <p:cNvSpPr/>
          <p:nvPr/>
        </p:nvSpPr>
        <p:spPr>
          <a:xfrm>
            <a:off x="6894537" y="0"/>
            <a:ext cx="5297462" cy="685799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232" name="Google Shape;1232;p86"/>
          <p:cNvSpPr txBox="1"/>
          <p:nvPr/>
        </p:nvSpPr>
        <p:spPr>
          <a:xfrm>
            <a:off x="887730" y="756055"/>
            <a:ext cx="5659348" cy="8918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7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Controlli sulle persone con una</a:t>
            </a:r>
            <a:endParaRPr/>
          </a:p>
          <a:p>
            <a:pPr indent="0" lvl="0" marL="0" marR="0" rtl="0" algn="l">
              <a:lnSpc>
                <a:spcPct val="102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guida aggiuntiva limitata</a:t>
            </a:r>
            <a:endParaRPr/>
          </a:p>
        </p:txBody>
      </p:sp>
      <p:sp>
        <p:nvSpPr>
          <p:cNvPr id="1233" name="Google Shape;1233;p86"/>
          <p:cNvSpPr txBox="1"/>
          <p:nvPr/>
        </p:nvSpPr>
        <p:spPr>
          <a:xfrm>
            <a:off x="796290" y="2127086"/>
            <a:ext cx="616897" cy="1124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6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A.6.1</a:t>
            </a:r>
            <a:endParaRPr/>
          </a:p>
          <a:p>
            <a:pPr indent="0" lvl="0" marL="0" marR="0" rtl="0" algn="l">
              <a:lnSpc>
                <a:spcPct val="123696"/>
              </a:lnSpc>
              <a:spcBef>
                <a:spcPts val="1264"/>
              </a:spcBef>
              <a:spcAft>
                <a:spcPts val="0"/>
              </a:spcAft>
              <a:buNone/>
            </a:pPr>
            <a:r>
              <a:rPr lang="en-US" sz="16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A.6.2</a:t>
            </a:r>
            <a:endParaRPr/>
          </a:p>
          <a:p>
            <a:pPr indent="0" lvl="0" marL="0" marR="0" rtl="0" algn="l">
              <a:lnSpc>
                <a:spcPct val="123696"/>
              </a:lnSpc>
              <a:spcBef>
                <a:spcPts val="1269"/>
              </a:spcBef>
              <a:spcAft>
                <a:spcPts val="0"/>
              </a:spcAft>
              <a:buNone/>
            </a:pPr>
            <a:r>
              <a:rPr lang="en-US" sz="16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A.6.3</a:t>
            </a:r>
            <a:endParaRPr/>
          </a:p>
        </p:txBody>
      </p:sp>
      <p:sp>
        <p:nvSpPr>
          <p:cNvPr id="1234" name="Google Shape;1234;p86"/>
          <p:cNvSpPr txBox="1"/>
          <p:nvPr/>
        </p:nvSpPr>
        <p:spPr>
          <a:xfrm>
            <a:off x="1710690" y="2149698"/>
            <a:ext cx="970638" cy="2683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7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Screening</a:t>
            </a:r>
            <a:endParaRPr/>
          </a:p>
        </p:txBody>
      </p:sp>
      <p:sp>
        <p:nvSpPr>
          <p:cNvPr id="1235" name="Google Shape;1235;p86"/>
          <p:cNvSpPr txBox="1"/>
          <p:nvPr/>
        </p:nvSpPr>
        <p:spPr>
          <a:xfrm>
            <a:off x="1710690" y="2567278"/>
            <a:ext cx="2506877" cy="2630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1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Termini e condizioni di lavoro</a:t>
            </a:r>
            <a:endParaRPr/>
          </a:p>
        </p:txBody>
      </p:sp>
      <p:sp>
        <p:nvSpPr>
          <p:cNvPr id="1236" name="Google Shape;1236;p86"/>
          <p:cNvSpPr txBox="1"/>
          <p:nvPr/>
        </p:nvSpPr>
        <p:spPr>
          <a:xfrm>
            <a:off x="1710690" y="2981413"/>
            <a:ext cx="6248078" cy="2630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1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Sensibilizzazione, educazione e formazione sulla sicurezza delle informazioni</a:t>
            </a:r>
            <a:endParaRPr/>
          </a:p>
        </p:txBody>
      </p:sp>
      <p:sp>
        <p:nvSpPr>
          <p:cNvPr id="1237" name="Google Shape;1237;p86"/>
          <p:cNvSpPr txBox="1"/>
          <p:nvPr/>
        </p:nvSpPr>
        <p:spPr>
          <a:xfrm>
            <a:off x="915670" y="6143589"/>
            <a:ext cx="4679959" cy="1846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13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NOME DEL MODULO DI FORMAZIONE CSP: MODELLO DI PRESENTAZIONE CREATO DA PR</a:t>
            </a:r>
            <a:endParaRPr/>
          </a:p>
        </p:txBody>
      </p:sp>
      <p:sp>
        <p:nvSpPr>
          <p:cNvPr id="1238" name="Google Shape;1238;p86"/>
          <p:cNvSpPr txBox="1"/>
          <p:nvPr/>
        </p:nvSpPr>
        <p:spPr>
          <a:xfrm>
            <a:off x="11180102" y="6146310"/>
            <a:ext cx="274055" cy="1811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5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86</a:t>
            </a:r>
            <a:endParaRPr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242" name="Shape 1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" name="Google Shape;1243;p87"/>
          <p:cNvSpPr/>
          <p:nvPr/>
        </p:nvSpPr>
        <p:spPr>
          <a:xfrm>
            <a:off x="6894537" y="0"/>
            <a:ext cx="5297462" cy="685799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244" name="Google Shape;1244;p87"/>
          <p:cNvSpPr txBox="1"/>
          <p:nvPr/>
        </p:nvSpPr>
        <p:spPr>
          <a:xfrm>
            <a:off x="887730" y="756055"/>
            <a:ext cx="4916449" cy="8918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7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Controlli sulle persone con</a:t>
            </a:r>
            <a:endParaRPr/>
          </a:p>
          <a:p>
            <a:pPr indent="0" lvl="0" marL="0" marR="0" rtl="0" algn="l">
              <a:lnSpc>
                <a:spcPct val="102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indicazioni aggiuntive</a:t>
            </a:r>
            <a:endParaRPr/>
          </a:p>
        </p:txBody>
      </p:sp>
      <p:sp>
        <p:nvSpPr>
          <p:cNvPr id="1245" name="Google Shape;1245;p87"/>
          <p:cNvSpPr txBox="1"/>
          <p:nvPr/>
        </p:nvSpPr>
        <p:spPr>
          <a:xfrm>
            <a:off x="796290" y="2127086"/>
            <a:ext cx="616897" cy="2973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6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A.6.7</a:t>
            </a:r>
            <a:endParaRPr/>
          </a:p>
        </p:txBody>
      </p:sp>
      <p:sp>
        <p:nvSpPr>
          <p:cNvPr id="1246" name="Google Shape;1246;p87"/>
          <p:cNvSpPr txBox="1"/>
          <p:nvPr/>
        </p:nvSpPr>
        <p:spPr>
          <a:xfrm>
            <a:off x="1710690" y="2153779"/>
            <a:ext cx="1532439" cy="2630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1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Lavoro a distanza</a:t>
            </a:r>
            <a:endParaRPr/>
          </a:p>
        </p:txBody>
      </p:sp>
      <p:sp>
        <p:nvSpPr>
          <p:cNvPr id="1247" name="Google Shape;1247;p87"/>
          <p:cNvSpPr txBox="1"/>
          <p:nvPr/>
        </p:nvSpPr>
        <p:spPr>
          <a:xfrm>
            <a:off x="915670" y="6161014"/>
            <a:ext cx="4679959" cy="1846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13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NOME DEL MODULO DI FORMAZIONE CSP: MODELLO DI PRESENTAZIONE CREATO DA PR</a:t>
            </a:r>
            <a:endParaRPr/>
          </a:p>
        </p:txBody>
      </p:sp>
      <p:sp>
        <p:nvSpPr>
          <p:cNvPr id="1248" name="Google Shape;1248;p87"/>
          <p:cNvSpPr txBox="1"/>
          <p:nvPr/>
        </p:nvSpPr>
        <p:spPr>
          <a:xfrm>
            <a:off x="11180102" y="6163734"/>
            <a:ext cx="274055" cy="1811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5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87</a:t>
            </a:r>
            <a:endParaRPr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252" name="Shape 1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3" name="Google Shape;1253;p88"/>
          <p:cNvSpPr/>
          <p:nvPr/>
        </p:nvSpPr>
        <p:spPr>
          <a:xfrm>
            <a:off x="797052" y="0"/>
            <a:ext cx="11394948" cy="685799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254" name="Google Shape;1254;p88"/>
          <p:cNvSpPr txBox="1"/>
          <p:nvPr/>
        </p:nvSpPr>
        <p:spPr>
          <a:xfrm>
            <a:off x="887730" y="1246351"/>
            <a:ext cx="6359834" cy="4811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7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 Sintesi dei controlli sulle persone</a:t>
            </a:r>
            <a:endParaRPr/>
          </a:p>
        </p:txBody>
      </p:sp>
      <p:sp>
        <p:nvSpPr>
          <p:cNvPr id="1255" name="Google Shape;1255;p88"/>
          <p:cNvSpPr txBox="1"/>
          <p:nvPr/>
        </p:nvSpPr>
        <p:spPr>
          <a:xfrm>
            <a:off x="3150463" y="2263144"/>
            <a:ext cx="1790878" cy="2578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1F1F1"/>
                </a:solidFill>
                <a:latin typeface="Calibri"/>
                <a:ea typeface="Calibri"/>
                <a:cs typeface="Calibri"/>
                <a:sym typeface="Calibri"/>
              </a:rPr>
              <a:t>6 Persone Controlli</a:t>
            </a:r>
            <a:endParaRPr/>
          </a:p>
        </p:txBody>
      </p:sp>
      <p:sp>
        <p:nvSpPr>
          <p:cNvPr id="1256" name="Google Shape;1256;p88"/>
          <p:cNvSpPr txBox="1"/>
          <p:nvPr/>
        </p:nvSpPr>
        <p:spPr>
          <a:xfrm>
            <a:off x="1318895" y="2591534"/>
            <a:ext cx="1314158" cy="165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5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  <a:t>Nessuna guida aggiuntiva</a:t>
            </a:r>
            <a:endParaRPr/>
          </a:p>
        </p:txBody>
      </p:sp>
      <p:sp>
        <p:nvSpPr>
          <p:cNvPr id="1257" name="Google Shape;1257;p88"/>
          <p:cNvSpPr txBox="1"/>
          <p:nvPr/>
        </p:nvSpPr>
        <p:spPr>
          <a:xfrm>
            <a:off x="2879725" y="2593801"/>
            <a:ext cx="1467039" cy="1630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  <a:t>Indicazioni aggiuntive limitate</a:t>
            </a:r>
            <a:endParaRPr/>
          </a:p>
        </p:txBody>
      </p:sp>
      <p:sp>
        <p:nvSpPr>
          <p:cNvPr id="1258" name="Google Shape;1258;p88"/>
          <p:cNvSpPr txBox="1"/>
          <p:nvPr/>
        </p:nvSpPr>
        <p:spPr>
          <a:xfrm>
            <a:off x="4678680" y="2591534"/>
            <a:ext cx="911962" cy="165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5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  <a:t>Guida aggiuntiva</a:t>
            </a:r>
            <a:endParaRPr/>
          </a:p>
        </p:txBody>
      </p:sp>
      <p:sp>
        <p:nvSpPr>
          <p:cNvPr id="1259" name="Google Shape;1259;p88"/>
          <p:cNvSpPr txBox="1"/>
          <p:nvPr/>
        </p:nvSpPr>
        <p:spPr>
          <a:xfrm>
            <a:off x="6055995" y="2591534"/>
            <a:ext cx="825803" cy="165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5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  <a:t>Nuovi controlli</a:t>
            </a:r>
            <a:endParaRPr/>
          </a:p>
        </p:txBody>
      </p:sp>
      <p:sp>
        <p:nvSpPr>
          <p:cNvPr id="1260" name="Google Shape;1260;p88"/>
          <p:cNvSpPr txBox="1"/>
          <p:nvPr/>
        </p:nvSpPr>
        <p:spPr>
          <a:xfrm>
            <a:off x="3871633" y="2873909"/>
            <a:ext cx="359968" cy="2297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7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5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  <a:t>0%</a:t>
            </a:r>
            <a:endParaRPr/>
          </a:p>
        </p:txBody>
      </p:sp>
      <p:sp>
        <p:nvSpPr>
          <p:cNvPr id="1261" name="Google Shape;1261;p88"/>
          <p:cNvSpPr txBox="1"/>
          <p:nvPr/>
        </p:nvSpPr>
        <p:spPr>
          <a:xfrm>
            <a:off x="3347719" y="3168397"/>
            <a:ext cx="445095" cy="2297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7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5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  <a:t>13%</a:t>
            </a:r>
            <a:endParaRPr/>
          </a:p>
        </p:txBody>
      </p:sp>
      <p:sp>
        <p:nvSpPr>
          <p:cNvPr id="1262" name="Google Shape;1262;p88"/>
          <p:cNvSpPr txBox="1"/>
          <p:nvPr/>
        </p:nvSpPr>
        <p:spPr>
          <a:xfrm>
            <a:off x="5509590" y="3700882"/>
            <a:ext cx="445095" cy="2297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7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5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  <a:t>50%</a:t>
            </a:r>
            <a:endParaRPr/>
          </a:p>
        </p:txBody>
      </p:sp>
      <p:sp>
        <p:nvSpPr>
          <p:cNvPr id="1263" name="Google Shape;1263;p88"/>
          <p:cNvSpPr txBox="1"/>
          <p:nvPr/>
        </p:nvSpPr>
        <p:spPr>
          <a:xfrm>
            <a:off x="2166620" y="4053155"/>
            <a:ext cx="445095" cy="2297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7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5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  <a:t>37%</a:t>
            </a:r>
            <a:endParaRPr/>
          </a:p>
        </p:txBody>
      </p:sp>
      <p:sp>
        <p:nvSpPr>
          <p:cNvPr id="1264" name="Google Shape;1264;p88"/>
          <p:cNvSpPr txBox="1"/>
          <p:nvPr/>
        </p:nvSpPr>
        <p:spPr>
          <a:xfrm>
            <a:off x="915670" y="6031308"/>
            <a:ext cx="4679959" cy="1846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13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NOME DEL MODULO DI FORMAZIONE CSP: MODELLO DI PRESENTAZIONE CREATO DA PR</a:t>
            </a:r>
            <a:endParaRPr/>
          </a:p>
        </p:txBody>
      </p:sp>
      <p:sp>
        <p:nvSpPr>
          <p:cNvPr id="1265" name="Google Shape;1265;p88"/>
          <p:cNvSpPr txBox="1"/>
          <p:nvPr/>
        </p:nvSpPr>
        <p:spPr>
          <a:xfrm>
            <a:off x="11180102" y="6034029"/>
            <a:ext cx="274055" cy="1811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5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88</a:t>
            </a:r>
            <a:endParaRPr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269" name="Shape 1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" name="Google Shape;1270;p89"/>
          <p:cNvSpPr/>
          <p:nvPr/>
        </p:nvSpPr>
        <p:spPr>
          <a:xfrm>
            <a:off x="6894537" y="0"/>
            <a:ext cx="5297462" cy="685799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271" name="Google Shape;1271;p89"/>
          <p:cNvSpPr txBox="1"/>
          <p:nvPr/>
        </p:nvSpPr>
        <p:spPr>
          <a:xfrm>
            <a:off x="887730" y="756055"/>
            <a:ext cx="5371330" cy="8918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7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Controlli fisici senza ulteriori</a:t>
            </a:r>
            <a:endParaRPr/>
          </a:p>
          <a:p>
            <a:pPr indent="0" lvl="0" marL="0" marR="0" rtl="0" algn="l">
              <a:lnSpc>
                <a:spcPct val="102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indicazioni</a:t>
            </a:r>
            <a:endParaRPr/>
          </a:p>
        </p:txBody>
      </p:sp>
      <p:sp>
        <p:nvSpPr>
          <p:cNvPr id="1272" name="Google Shape;1272;p89"/>
          <p:cNvSpPr txBox="1"/>
          <p:nvPr/>
        </p:nvSpPr>
        <p:spPr>
          <a:xfrm>
            <a:off x="796290" y="2127086"/>
            <a:ext cx="729155" cy="23641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6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A.7.3</a:t>
            </a:r>
            <a:endParaRPr/>
          </a:p>
          <a:p>
            <a:pPr indent="0" lvl="0" marL="0" marR="0" rtl="0" algn="l">
              <a:lnSpc>
                <a:spcPct val="123696"/>
              </a:lnSpc>
              <a:spcBef>
                <a:spcPts val="1264"/>
              </a:spcBef>
              <a:spcAft>
                <a:spcPts val="0"/>
              </a:spcAft>
              <a:buNone/>
            </a:pPr>
            <a:r>
              <a:rPr lang="en-US" sz="16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A.7.4</a:t>
            </a:r>
            <a:endParaRPr/>
          </a:p>
          <a:p>
            <a:pPr indent="0" lvl="0" marL="0" marR="0" rtl="0" algn="l">
              <a:lnSpc>
                <a:spcPct val="123696"/>
              </a:lnSpc>
              <a:spcBef>
                <a:spcPts val="1269"/>
              </a:spcBef>
              <a:spcAft>
                <a:spcPts val="0"/>
              </a:spcAft>
              <a:buNone/>
            </a:pPr>
            <a:r>
              <a:rPr lang="en-US" sz="16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A.7.5</a:t>
            </a:r>
            <a:endParaRPr/>
          </a:p>
          <a:p>
            <a:pPr indent="0" lvl="0" marL="0" marR="0" rtl="0" algn="l">
              <a:lnSpc>
                <a:spcPct val="123696"/>
              </a:lnSpc>
              <a:spcBef>
                <a:spcPts val="1199"/>
              </a:spcBef>
              <a:spcAft>
                <a:spcPts val="0"/>
              </a:spcAft>
              <a:buNone/>
            </a:pPr>
            <a:r>
              <a:rPr lang="en-US" sz="16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A.7.6</a:t>
            </a:r>
            <a:endParaRPr/>
          </a:p>
          <a:p>
            <a:pPr indent="0" lvl="0" marL="0" marR="0" rtl="0" algn="l">
              <a:lnSpc>
                <a:spcPct val="123696"/>
              </a:lnSpc>
              <a:spcBef>
                <a:spcPts val="1269"/>
              </a:spcBef>
              <a:spcAft>
                <a:spcPts val="0"/>
              </a:spcAft>
              <a:buNone/>
            </a:pPr>
            <a:r>
              <a:rPr lang="en-US" sz="16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A.7.13</a:t>
            </a:r>
            <a:endParaRPr/>
          </a:p>
          <a:p>
            <a:pPr indent="0" lvl="0" marL="0" marR="0" rtl="0" algn="l">
              <a:lnSpc>
                <a:spcPct val="123696"/>
              </a:lnSpc>
              <a:spcBef>
                <a:spcPts val="1214"/>
              </a:spcBef>
              <a:spcAft>
                <a:spcPts val="0"/>
              </a:spcAft>
              <a:buNone/>
            </a:pPr>
            <a:r>
              <a:rPr lang="en-US" sz="16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A.7.14</a:t>
            </a:r>
            <a:endParaRPr/>
          </a:p>
        </p:txBody>
      </p:sp>
      <p:sp>
        <p:nvSpPr>
          <p:cNvPr id="1273" name="Google Shape;1273;p89"/>
          <p:cNvSpPr txBox="1"/>
          <p:nvPr/>
        </p:nvSpPr>
        <p:spPr>
          <a:xfrm>
            <a:off x="1710690" y="2153779"/>
            <a:ext cx="3674199" cy="6765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1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Messa in sicurezza di uffici, locali e strutture</a:t>
            </a:r>
            <a:endParaRPr/>
          </a:p>
          <a:p>
            <a:pPr indent="0" lvl="0" marL="0" marR="0" rtl="0" algn="l">
              <a:lnSpc>
                <a:spcPct val="122137"/>
              </a:lnSpc>
              <a:spcBef>
                <a:spcPts val="1434"/>
              </a:spcBef>
              <a:spcAft>
                <a:spcPts val="0"/>
              </a:spcAft>
              <a:buNone/>
            </a:pPr>
            <a:r>
              <a:rPr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Monitoraggio della sicurezza fisica</a:t>
            </a:r>
            <a:endParaRPr/>
          </a:p>
        </p:txBody>
      </p:sp>
      <p:sp>
        <p:nvSpPr>
          <p:cNvPr id="1274" name="Google Shape;1274;p89"/>
          <p:cNvSpPr txBox="1"/>
          <p:nvPr/>
        </p:nvSpPr>
        <p:spPr>
          <a:xfrm>
            <a:off x="1710690" y="2981413"/>
            <a:ext cx="3749216" cy="674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1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Protezione dalle minacce fisiche e ambientali</a:t>
            </a:r>
            <a:endParaRPr/>
          </a:p>
          <a:p>
            <a:pPr indent="0" lvl="0" marL="0" marR="0" rtl="0" algn="l">
              <a:lnSpc>
                <a:spcPct val="122137"/>
              </a:lnSpc>
              <a:spcBef>
                <a:spcPts val="1419"/>
              </a:spcBef>
              <a:spcAft>
                <a:spcPts val="0"/>
              </a:spcAft>
              <a:buNone/>
            </a:pPr>
            <a:r>
              <a:rPr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Lavorare in aree sicure</a:t>
            </a:r>
            <a:endParaRPr/>
          </a:p>
        </p:txBody>
      </p:sp>
      <p:sp>
        <p:nvSpPr>
          <p:cNvPr id="1275" name="Google Shape;1275;p89"/>
          <p:cNvSpPr txBox="1"/>
          <p:nvPr/>
        </p:nvSpPr>
        <p:spPr>
          <a:xfrm>
            <a:off x="1710690" y="3803061"/>
            <a:ext cx="4024990" cy="680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7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Manutenzione </a:t>
            </a:r>
            <a:r>
              <a:rPr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delle apparecchiature</a:t>
            </a:r>
            <a:endParaRPr/>
          </a:p>
          <a:p>
            <a:pPr indent="0" lvl="0" marL="0" marR="0" rtl="0" algn="l">
              <a:lnSpc>
                <a:spcPct val="122137"/>
              </a:lnSpc>
              <a:spcBef>
                <a:spcPts val="1475"/>
              </a:spcBef>
              <a:spcAft>
                <a:spcPts val="0"/>
              </a:spcAft>
              <a:buNone/>
            </a:pPr>
            <a:r>
              <a:rPr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Smaltimento o riutilizzo sicuro delle attrezzature</a:t>
            </a:r>
            <a:endParaRPr/>
          </a:p>
        </p:txBody>
      </p:sp>
      <p:sp>
        <p:nvSpPr>
          <p:cNvPr id="1276" name="Google Shape;1276;p89"/>
          <p:cNvSpPr txBox="1"/>
          <p:nvPr/>
        </p:nvSpPr>
        <p:spPr>
          <a:xfrm>
            <a:off x="915670" y="6118227"/>
            <a:ext cx="4679959" cy="1846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13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NOME DEL MODULO DI FORMAZIONE CSP: MODELLO DI PRESENTAZIONE CREATO DA PR</a:t>
            </a:r>
            <a:endParaRPr/>
          </a:p>
        </p:txBody>
      </p:sp>
      <p:sp>
        <p:nvSpPr>
          <p:cNvPr id="1277" name="Google Shape;1277;p89"/>
          <p:cNvSpPr txBox="1"/>
          <p:nvPr/>
        </p:nvSpPr>
        <p:spPr>
          <a:xfrm>
            <a:off x="11180102" y="6120948"/>
            <a:ext cx="274055" cy="1811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5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89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34" name="Google Shape;134;p9"/>
          <p:cNvSpPr txBox="1"/>
          <p:nvPr/>
        </p:nvSpPr>
        <p:spPr>
          <a:xfrm>
            <a:off x="6600190" y="273129"/>
            <a:ext cx="1238575" cy="470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163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5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COSA</a:t>
            </a:r>
            <a:endParaRPr/>
          </a:p>
        </p:txBody>
      </p:sp>
      <p:sp>
        <p:nvSpPr>
          <p:cNvPr id="135" name="Google Shape;135;p9"/>
          <p:cNvSpPr txBox="1"/>
          <p:nvPr/>
        </p:nvSpPr>
        <p:spPr>
          <a:xfrm>
            <a:off x="6590030" y="1054338"/>
            <a:ext cx="3939999" cy="10460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4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50">
                <a:solidFill>
                  <a:srgbClr val="FFB900"/>
                </a:solidFill>
                <a:latin typeface="Calibri"/>
                <a:ea typeface="Calibri"/>
                <a:cs typeface="Calibri"/>
                <a:sym typeface="Calibri"/>
              </a:rPr>
              <a:t>Argomenti di </a:t>
            </a:r>
            <a:r>
              <a:rPr lang="en-US" sz="2100">
                <a:solidFill>
                  <a:srgbClr val="FFB900"/>
                </a:solidFill>
                <a:latin typeface="Calibri"/>
                <a:ea typeface="Calibri"/>
                <a:cs typeface="Calibri"/>
                <a:sym typeface="Calibri"/>
              </a:rPr>
              <a:t>formazione</a:t>
            </a:r>
            <a:endParaRPr/>
          </a:p>
          <a:p>
            <a:pPr indent="0" lvl="0" marL="0" marR="0" rtl="0" algn="l">
              <a:lnSpc>
                <a:spcPct val="113250"/>
              </a:lnSpc>
              <a:spcBef>
                <a:spcPts val="3499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B900"/>
                </a:solidFill>
                <a:latin typeface="Courier New"/>
                <a:ea typeface="Courier New"/>
                <a:cs typeface="Courier New"/>
                <a:sym typeface="Courier New"/>
              </a:rPr>
              <a:t>o</a:t>
            </a:r>
            <a:r>
              <a:rPr lang="en-US" sz="1600">
                <a:solidFill>
                  <a:srgbClr val="FFB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Sicurezza informatica nel settore energetico</a:t>
            </a:r>
            <a:endParaRPr/>
          </a:p>
        </p:txBody>
      </p:sp>
      <p:sp>
        <p:nvSpPr>
          <p:cNvPr id="136" name="Google Shape;136;p9"/>
          <p:cNvSpPr txBox="1"/>
          <p:nvPr/>
        </p:nvSpPr>
        <p:spPr>
          <a:xfrm>
            <a:off x="6590030" y="2183383"/>
            <a:ext cx="2820024" cy="2746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3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B900"/>
                </a:solidFill>
                <a:latin typeface="Courier New"/>
                <a:ea typeface="Courier New"/>
                <a:cs typeface="Courier New"/>
                <a:sym typeface="Courier New"/>
              </a:rPr>
              <a:t>o</a:t>
            </a:r>
            <a:r>
              <a:rPr lang="en-US" sz="1600">
                <a:solidFill>
                  <a:srgbClr val="FFB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Quadro di gestione del rischio</a:t>
            </a:r>
            <a:endParaRPr/>
          </a:p>
        </p:txBody>
      </p:sp>
      <p:sp>
        <p:nvSpPr>
          <p:cNvPr id="137" name="Google Shape;137;p9"/>
          <p:cNvSpPr txBox="1"/>
          <p:nvPr/>
        </p:nvSpPr>
        <p:spPr>
          <a:xfrm>
            <a:off x="6864350" y="2379873"/>
            <a:ext cx="2061302" cy="2683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7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Processi di governance</a:t>
            </a:r>
            <a:endParaRPr/>
          </a:p>
        </p:txBody>
      </p:sp>
      <p:sp>
        <p:nvSpPr>
          <p:cNvPr id="138" name="Google Shape;138;p9"/>
          <p:cNvSpPr txBox="1"/>
          <p:nvPr/>
        </p:nvSpPr>
        <p:spPr>
          <a:xfrm>
            <a:off x="6590030" y="2747098"/>
            <a:ext cx="2931041" cy="2746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3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B900"/>
                </a:solidFill>
                <a:latin typeface="Courier New"/>
                <a:ea typeface="Courier New"/>
                <a:cs typeface="Courier New"/>
                <a:sym typeface="Courier New"/>
              </a:rPr>
              <a:t>o</a:t>
            </a:r>
            <a:r>
              <a:rPr lang="en-US" sz="1600">
                <a:solidFill>
                  <a:srgbClr val="FFB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Ruolo, responsabilità e autorità</a:t>
            </a:r>
            <a:endParaRPr/>
          </a:p>
        </p:txBody>
      </p:sp>
      <p:sp>
        <p:nvSpPr>
          <p:cNvPr id="139" name="Google Shape;139;p9"/>
          <p:cNvSpPr txBox="1"/>
          <p:nvPr/>
        </p:nvSpPr>
        <p:spPr>
          <a:xfrm>
            <a:off x="6590030" y="3100725"/>
            <a:ext cx="3987444" cy="6729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3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B900"/>
                </a:solidFill>
                <a:latin typeface="Courier New"/>
                <a:ea typeface="Courier New"/>
                <a:cs typeface="Courier New"/>
                <a:sym typeface="Courier New"/>
              </a:rPr>
              <a:t>o</a:t>
            </a:r>
            <a:r>
              <a:rPr lang="en-US" sz="1600">
                <a:solidFill>
                  <a:srgbClr val="FFB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Controlli di sicurezza e </a:t>
            </a:r>
            <a:r>
              <a:rPr lang="en-US" sz="1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standard </a:t>
            </a:r>
            <a:r>
              <a:rPr lang="en-US" sz="14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specifici del</a:t>
            </a:r>
            <a:endParaRPr/>
          </a:p>
          <a:p>
            <a:pPr indent="0" lvl="0" marL="274320" marR="0" rtl="0" algn="l">
              <a:lnSpc>
                <a:spcPct val="1061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settore </a:t>
            </a:r>
            <a:r>
              <a:rPr lang="en-US" sz="1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relativi alla gestione e alla</a:t>
            </a:r>
            <a:endParaRPr/>
          </a:p>
          <a:p>
            <a:pPr indent="0" lvl="0" marL="274319" marR="0" rtl="0" algn="l">
              <a:lnSpc>
                <a:spcPct val="1061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governance della sicurezza.</a:t>
            </a:r>
            <a:endParaRPr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28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" name="Google Shape;1282;p90"/>
          <p:cNvSpPr/>
          <p:nvPr/>
        </p:nvSpPr>
        <p:spPr>
          <a:xfrm>
            <a:off x="6894537" y="0"/>
            <a:ext cx="5297462" cy="685799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283" name="Google Shape;1283;p90"/>
          <p:cNvSpPr txBox="1"/>
          <p:nvPr/>
        </p:nvSpPr>
        <p:spPr>
          <a:xfrm>
            <a:off x="887730" y="756055"/>
            <a:ext cx="5330373" cy="8918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7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Controlli fisici con una guida</a:t>
            </a:r>
            <a:endParaRPr/>
          </a:p>
          <a:p>
            <a:pPr indent="0" lvl="0" marL="0" marR="0" rtl="0" algn="l">
              <a:lnSpc>
                <a:spcPct val="102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aggiuntiva limitata</a:t>
            </a:r>
            <a:endParaRPr/>
          </a:p>
        </p:txBody>
      </p:sp>
      <p:sp>
        <p:nvSpPr>
          <p:cNvPr id="1284" name="Google Shape;1284;p90"/>
          <p:cNvSpPr txBox="1"/>
          <p:nvPr/>
        </p:nvSpPr>
        <p:spPr>
          <a:xfrm>
            <a:off x="796290" y="2127086"/>
            <a:ext cx="616897" cy="2973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6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A.7.1</a:t>
            </a:r>
            <a:endParaRPr/>
          </a:p>
        </p:txBody>
      </p:sp>
      <p:sp>
        <p:nvSpPr>
          <p:cNvPr id="1285" name="Google Shape;1285;p90"/>
          <p:cNvSpPr txBox="1"/>
          <p:nvPr/>
        </p:nvSpPr>
        <p:spPr>
          <a:xfrm>
            <a:off x="1710690" y="2153779"/>
            <a:ext cx="2301214" cy="6765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1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Perimetri di sicurezza fisica</a:t>
            </a:r>
            <a:endParaRPr/>
          </a:p>
          <a:p>
            <a:pPr indent="0" lvl="0" marL="0" marR="0" rtl="0" algn="l">
              <a:lnSpc>
                <a:spcPct val="122137"/>
              </a:lnSpc>
              <a:spcBef>
                <a:spcPts val="1434"/>
              </a:spcBef>
              <a:spcAft>
                <a:spcPts val="0"/>
              </a:spcAft>
              <a:buNone/>
            </a:pPr>
            <a:r>
              <a:rPr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Ingresso fisico</a:t>
            </a:r>
            <a:endParaRPr/>
          </a:p>
        </p:txBody>
      </p:sp>
      <p:sp>
        <p:nvSpPr>
          <p:cNvPr id="1286" name="Google Shape;1286;p90"/>
          <p:cNvSpPr txBox="1"/>
          <p:nvPr/>
        </p:nvSpPr>
        <p:spPr>
          <a:xfrm>
            <a:off x="796290" y="2540584"/>
            <a:ext cx="616897" cy="2973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6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A.7.2</a:t>
            </a:r>
            <a:endParaRPr/>
          </a:p>
        </p:txBody>
      </p:sp>
      <p:sp>
        <p:nvSpPr>
          <p:cNvPr id="1287" name="Google Shape;1287;p90"/>
          <p:cNvSpPr txBox="1"/>
          <p:nvPr/>
        </p:nvSpPr>
        <p:spPr>
          <a:xfrm>
            <a:off x="796290" y="2954719"/>
            <a:ext cx="616897" cy="2973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6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A.7.7</a:t>
            </a:r>
            <a:endParaRPr/>
          </a:p>
        </p:txBody>
      </p:sp>
      <p:sp>
        <p:nvSpPr>
          <p:cNvPr id="1288" name="Google Shape;1288;p90"/>
          <p:cNvSpPr txBox="1"/>
          <p:nvPr/>
        </p:nvSpPr>
        <p:spPr>
          <a:xfrm>
            <a:off x="1710690" y="2973251"/>
            <a:ext cx="4266351" cy="15093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5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Scrivania libera e schermo libero</a:t>
            </a:r>
            <a:endParaRPr/>
          </a:p>
          <a:p>
            <a:pPr indent="0" lvl="0" marL="0" marR="0" rtl="0" algn="l">
              <a:lnSpc>
                <a:spcPct val="122137"/>
              </a:lnSpc>
              <a:spcBef>
                <a:spcPts val="1401"/>
              </a:spcBef>
              <a:spcAft>
                <a:spcPts val="0"/>
              </a:spcAft>
              <a:buNone/>
            </a:pPr>
            <a:r>
              <a:rPr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Posizionamento e protezione delle apparecchiature</a:t>
            </a:r>
            <a:endParaRPr/>
          </a:p>
          <a:p>
            <a:pPr indent="0" lvl="0" marL="0" marR="0" rtl="0" algn="l">
              <a:lnSpc>
                <a:spcPct val="120799"/>
              </a:lnSpc>
              <a:spcBef>
                <a:spcPts val="1407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Supporti di memorizzazione</a:t>
            </a:r>
            <a:endParaRPr/>
          </a:p>
          <a:p>
            <a:pPr indent="0" lvl="0" marL="0" marR="0" rtl="0" algn="l">
              <a:lnSpc>
                <a:spcPct val="123571"/>
              </a:lnSpc>
              <a:spcBef>
                <a:spcPts val="1557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Utilità di supporto</a:t>
            </a:r>
            <a:endParaRPr/>
          </a:p>
        </p:txBody>
      </p:sp>
      <p:sp>
        <p:nvSpPr>
          <p:cNvPr id="1289" name="Google Shape;1289;p90"/>
          <p:cNvSpPr txBox="1"/>
          <p:nvPr/>
        </p:nvSpPr>
        <p:spPr>
          <a:xfrm>
            <a:off x="796290" y="3366314"/>
            <a:ext cx="616897" cy="2973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6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A.7.8</a:t>
            </a:r>
            <a:endParaRPr/>
          </a:p>
        </p:txBody>
      </p:sp>
      <p:sp>
        <p:nvSpPr>
          <p:cNvPr id="1290" name="Google Shape;1290;p90"/>
          <p:cNvSpPr txBox="1"/>
          <p:nvPr/>
        </p:nvSpPr>
        <p:spPr>
          <a:xfrm>
            <a:off x="796290" y="3780448"/>
            <a:ext cx="729155" cy="11230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6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A.7.10</a:t>
            </a:r>
            <a:endParaRPr/>
          </a:p>
          <a:p>
            <a:pPr indent="0" lvl="0" marL="0" marR="0" rtl="0" algn="l">
              <a:lnSpc>
                <a:spcPct val="123696"/>
              </a:lnSpc>
              <a:spcBef>
                <a:spcPts val="1264"/>
              </a:spcBef>
              <a:spcAft>
                <a:spcPts val="0"/>
              </a:spcAft>
              <a:buNone/>
            </a:pPr>
            <a:r>
              <a:rPr lang="en-US" sz="16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A.7.11</a:t>
            </a:r>
            <a:endParaRPr/>
          </a:p>
          <a:p>
            <a:pPr indent="0" lvl="0" marL="0" marR="0" rtl="0" algn="l">
              <a:lnSpc>
                <a:spcPct val="123696"/>
              </a:lnSpc>
              <a:spcBef>
                <a:spcPts val="1204"/>
              </a:spcBef>
              <a:spcAft>
                <a:spcPts val="0"/>
              </a:spcAft>
              <a:buNone/>
            </a:pPr>
            <a:r>
              <a:rPr lang="en-US" sz="16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A.7.12</a:t>
            </a:r>
            <a:endParaRPr/>
          </a:p>
        </p:txBody>
      </p:sp>
      <p:sp>
        <p:nvSpPr>
          <p:cNvPr id="1291" name="Google Shape;1291;p90"/>
          <p:cNvSpPr txBox="1"/>
          <p:nvPr/>
        </p:nvSpPr>
        <p:spPr>
          <a:xfrm>
            <a:off x="1710690" y="4628789"/>
            <a:ext cx="2051283" cy="2683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7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Sicurezza del cablaggio</a:t>
            </a:r>
            <a:endParaRPr/>
          </a:p>
        </p:txBody>
      </p:sp>
      <p:sp>
        <p:nvSpPr>
          <p:cNvPr id="1292" name="Google Shape;1292;p90"/>
          <p:cNvSpPr txBox="1"/>
          <p:nvPr/>
        </p:nvSpPr>
        <p:spPr>
          <a:xfrm>
            <a:off x="915670" y="6109375"/>
            <a:ext cx="4679959" cy="1846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13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NOME DEL MODULO DI FORMAZIONE CSP: MODELLO DI PRESENTAZIONE CREATO DA PR</a:t>
            </a:r>
            <a:endParaRPr/>
          </a:p>
        </p:txBody>
      </p:sp>
      <p:sp>
        <p:nvSpPr>
          <p:cNvPr id="1293" name="Google Shape;1293;p90"/>
          <p:cNvSpPr txBox="1"/>
          <p:nvPr/>
        </p:nvSpPr>
        <p:spPr>
          <a:xfrm>
            <a:off x="11180102" y="6112096"/>
            <a:ext cx="274055" cy="1811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5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90</a:t>
            </a:r>
            <a:endParaRPr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297" name="Shape 1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" name="Google Shape;1298;p91"/>
          <p:cNvSpPr/>
          <p:nvPr/>
        </p:nvSpPr>
        <p:spPr>
          <a:xfrm>
            <a:off x="6894537" y="0"/>
            <a:ext cx="5297462" cy="685799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299" name="Google Shape;1299;p91"/>
          <p:cNvSpPr txBox="1"/>
          <p:nvPr/>
        </p:nvSpPr>
        <p:spPr>
          <a:xfrm>
            <a:off x="887730" y="756055"/>
            <a:ext cx="5575526" cy="8918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7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Controlli fisici con indicazioni</a:t>
            </a:r>
            <a:endParaRPr/>
          </a:p>
          <a:p>
            <a:pPr indent="0" lvl="0" marL="0" marR="0" rtl="0" algn="l">
              <a:lnSpc>
                <a:spcPct val="102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aggiuntive</a:t>
            </a:r>
            <a:endParaRPr/>
          </a:p>
        </p:txBody>
      </p:sp>
      <p:sp>
        <p:nvSpPr>
          <p:cNvPr id="1300" name="Google Shape;1300;p91"/>
          <p:cNvSpPr txBox="1"/>
          <p:nvPr/>
        </p:nvSpPr>
        <p:spPr>
          <a:xfrm>
            <a:off x="796290" y="2127086"/>
            <a:ext cx="616897" cy="2973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6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A.7.9</a:t>
            </a:r>
            <a:endParaRPr/>
          </a:p>
        </p:txBody>
      </p:sp>
      <p:sp>
        <p:nvSpPr>
          <p:cNvPr id="1301" name="Google Shape;1301;p91"/>
          <p:cNvSpPr txBox="1"/>
          <p:nvPr/>
        </p:nvSpPr>
        <p:spPr>
          <a:xfrm>
            <a:off x="1710690" y="2153779"/>
            <a:ext cx="2422790" cy="2630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1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Sicurezza dei beni fuori sede</a:t>
            </a:r>
            <a:endParaRPr/>
          </a:p>
        </p:txBody>
      </p:sp>
      <p:sp>
        <p:nvSpPr>
          <p:cNvPr id="1302" name="Google Shape;1302;p91"/>
          <p:cNvSpPr txBox="1"/>
          <p:nvPr/>
        </p:nvSpPr>
        <p:spPr>
          <a:xfrm>
            <a:off x="915670" y="6161014"/>
            <a:ext cx="4679959" cy="1846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13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NOME DEL MODULO DI FORMAZIONE CSP: MODELLO DI PRESENTAZIONE CREATO DA PR</a:t>
            </a:r>
            <a:endParaRPr/>
          </a:p>
        </p:txBody>
      </p:sp>
      <p:sp>
        <p:nvSpPr>
          <p:cNvPr id="1303" name="Google Shape;1303;p91"/>
          <p:cNvSpPr txBox="1"/>
          <p:nvPr/>
        </p:nvSpPr>
        <p:spPr>
          <a:xfrm>
            <a:off x="11180102" y="6163734"/>
            <a:ext cx="274055" cy="1811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5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91</a:t>
            </a:r>
            <a:endParaRPr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307" name="Shape 1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8" name="Google Shape;1308;p92"/>
          <p:cNvSpPr/>
          <p:nvPr/>
        </p:nvSpPr>
        <p:spPr>
          <a:xfrm>
            <a:off x="6894537" y="0"/>
            <a:ext cx="5297462" cy="685799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309" name="Google Shape;1309;p92"/>
          <p:cNvSpPr txBox="1"/>
          <p:nvPr/>
        </p:nvSpPr>
        <p:spPr>
          <a:xfrm>
            <a:off x="887730" y="756055"/>
            <a:ext cx="6185261" cy="8918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7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Nuovi controlli fisici per il settore</a:t>
            </a:r>
            <a:endParaRPr/>
          </a:p>
          <a:p>
            <a:pPr indent="0" lvl="0" marL="0" marR="0" rtl="0" algn="l">
              <a:lnSpc>
                <a:spcPct val="102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delle utility energetiche</a:t>
            </a:r>
            <a:endParaRPr/>
          </a:p>
        </p:txBody>
      </p:sp>
      <p:sp>
        <p:nvSpPr>
          <p:cNvPr id="1310" name="Google Shape;1310;p92"/>
          <p:cNvSpPr txBox="1"/>
          <p:nvPr/>
        </p:nvSpPr>
        <p:spPr>
          <a:xfrm>
            <a:off x="796290" y="2127086"/>
            <a:ext cx="729155" cy="2973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6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A.7.15</a:t>
            </a:r>
            <a:endParaRPr/>
          </a:p>
        </p:txBody>
      </p:sp>
      <p:sp>
        <p:nvSpPr>
          <p:cNvPr id="1311" name="Google Shape;1311;p92"/>
          <p:cNvSpPr txBox="1"/>
          <p:nvPr/>
        </p:nvSpPr>
        <p:spPr>
          <a:xfrm>
            <a:off x="1710690" y="2153779"/>
            <a:ext cx="2774399" cy="2630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1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Protezione dei centri di controllo</a:t>
            </a:r>
            <a:endParaRPr/>
          </a:p>
        </p:txBody>
      </p:sp>
      <p:sp>
        <p:nvSpPr>
          <p:cNvPr id="1312" name="Google Shape;1312;p92"/>
          <p:cNvSpPr txBox="1"/>
          <p:nvPr/>
        </p:nvSpPr>
        <p:spPr>
          <a:xfrm>
            <a:off x="796290" y="2538094"/>
            <a:ext cx="5945659" cy="6729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1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Controllo: </a:t>
            </a:r>
            <a:r>
              <a:rPr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Devono essere progettate, sviluppate e applicate misure per</a:t>
            </a:r>
            <a:endParaRPr/>
          </a:p>
          <a:p>
            <a:pPr indent="0" lvl="0" marL="0" marR="0" rtl="0" algn="l">
              <a:lnSpc>
                <a:spcPct val="11124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garantire la sicurezza fisica dei centri di controllo, ad esempio dove sono</a:t>
            </a:r>
            <a:endParaRPr/>
          </a:p>
          <a:p>
            <a:pPr indent="0" lvl="0" marL="0" marR="0" rtl="0" algn="l">
              <a:lnSpc>
                <a:spcPct val="11124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ospitati i server del sistema di controllo, l'HMI e i sistemi di supporto.</a:t>
            </a:r>
            <a:endParaRPr/>
          </a:p>
        </p:txBody>
      </p:sp>
      <p:sp>
        <p:nvSpPr>
          <p:cNvPr id="1313" name="Google Shape;1313;p92"/>
          <p:cNvSpPr txBox="1"/>
          <p:nvPr/>
        </p:nvSpPr>
        <p:spPr>
          <a:xfrm>
            <a:off x="796290" y="3333444"/>
            <a:ext cx="2446487" cy="2630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1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Tipo di controllo: </a:t>
            </a:r>
            <a:r>
              <a:rPr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Preventivo</a:t>
            </a:r>
            <a:endParaRPr/>
          </a:p>
        </p:txBody>
      </p:sp>
      <p:sp>
        <p:nvSpPr>
          <p:cNvPr id="1314" name="Google Shape;1314;p92"/>
          <p:cNvSpPr txBox="1"/>
          <p:nvPr/>
        </p:nvSpPr>
        <p:spPr>
          <a:xfrm>
            <a:off x="796290" y="3717759"/>
            <a:ext cx="6429227" cy="6729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1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Scopo: </a:t>
            </a:r>
            <a:r>
              <a:rPr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impedire l'accesso fisico non autorizzato, il danneggiamento e</a:t>
            </a:r>
            <a:endParaRPr/>
          </a:p>
          <a:p>
            <a:pPr indent="0" lvl="0" marL="0" marR="0" rtl="0" algn="l">
              <a:lnSpc>
                <a:spcPct val="11124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l'interferenza alle informazioni dell'organizzazione e alle altre risorse associate</a:t>
            </a:r>
            <a:endParaRPr/>
          </a:p>
          <a:p>
            <a:pPr indent="0" lvl="0" marL="0" marR="0" rtl="0" algn="l">
              <a:lnSpc>
                <a:spcPct val="11124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nei centri di controllo.</a:t>
            </a:r>
            <a:endParaRPr/>
          </a:p>
        </p:txBody>
      </p:sp>
      <p:sp>
        <p:nvSpPr>
          <p:cNvPr id="1315" name="Google Shape;1315;p92"/>
          <p:cNvSpPr txBox="1"/>
          <p:nvPr/>
        </p:nvSpPr>
        <p:spPr>
          <a:xfrm>
            <a:off x="915670" y="5650156"/>
            <a:ext cx="4679959" cy="1846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13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NOME DEL MODULO DI FORMAZIONE CSP: MODELLO DI PRESENTAZIONE CREATO DA PR</a:t>
            </a:r>
            <a:endParaRPr/>
          </a:p>
        </p:txBody>
      </p:sp>
      <p:sp>
        <p:nvSpPr>
          <p:cNvPr id="1316" name="Google Shape;1316;p92"/>
          <p:cNvSpPr txBox="1"/>
          <p:nvPr/>
        </p:nvSpPr>
        <p:spPr>
          <a:xfrm>
            <a:off x="11180102" y="5652877"/>
            <a:ext cx="274055" cy="1811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5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92</a:t>
            </a:r>
            <a:endParaRPr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320" name="Shape 1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" name="Google Shape;1321;p93"/>
          <p:cNvSpPr/>
          <p:nvPr/>
        </p:nvSpPr>
        <p:spPr>
          <a:xfrm>
            <a:off x="6894537" y="0"/>
            <a:ext cx="5297462" cy="685799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322" name="Google Shape;1322;p93"/>
          <p:cNvSpPr txBox="1"/>
          <p:nvPr/>
        </p:nvSpPr>
        <p:spPr>
          <a:xfrm>
            <a:off x="887730" y="756055"/>
            <a:ext cx="6185261" cy="8918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7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Nuovi controlli fisici per il settore</a:t>
            </a:r>
            <a:endParaRPr/>
          </a:p>
          <a:p>
            <a:pPr indent="0" lvl="0" marL="0" marR="0" rtl="0" algn="l">
              <a:lnSpc>
                <a:spcPct val="102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delle utility energetiche</a:t>
            </a:r>
            <a:endParaRPr/>
          </a:p>
        </p:txBody>
      </p:sp>
      <p:sp>
        <p:nvSpPr>
          <p:cNvPr id="1323" name="Google Shape;1323;p93"/>
          <p:cNvSpPr txBox="1"/>
          <p:nvPr/>
        </p:nvSpPr>
        <p:spPr>
          <a:xfrm>
            <a:off x="796290" y="2127086"/>
            <a:ext cx="729155" cy="2973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6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A.7.16</a:t>
            </a:r>
            <a:endParaRPr/>
          </a:p>
        </p:txBody>
      </p:sp>
      <p:sp>
        <p:nvSpPr>
          <p:cNvPr id="1324" name="Google Shape;1324;p93"/>
          <p:cNvSpPr txBox="1"/>
          <p:nvPr/>
        </p:nvSpPr>
        <p:spPr>
          <a:xfrm>
            <a:off x="1710690" y="2153779"/>
            <a:ext cx="3828617" cy="2630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1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Messa in sicurezza dei locali delle attrezzature</a:t>
            </a:r>
            <a:endParaRPr/>
          </a:p>
        </p:txBody>
      </p:sp>
      <p:sp>
        <p:nvSpPr>
          <p:cNvPr id="1325" name="Google Shape;1325;p93"/>
          <p:cNvSpPr txBox="1"/>
          <p:nvPr/>
        </p:nvSpPr>
        <p:spPr>
          <a:xfrm>
            <a:off x="796290" y="2538094"/>
            <a:ext cx="6481381" cy="6729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1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Controllo: </a:t>
            </a:r>
            <a:r>
              <a:rPr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Devono essere progettate, sviluppate e attuate misure per garantire</a:t>
            </a:r>
            <a:endParaRPr/>
          </a:p>
          <a:p>
            <a:pPr indent="0" lvl="0" marL="0" marR="0" rtl="0" algn="l">
              <a:lnSpc>
                <a:spcPct val="11124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sicurezza fisica delle sale apparecchiature in cui si trovano le strutture del</a:t>
            </a:r>
            <a:endParaRPr/>
          </a:p>
          <a:p>
            <a:pPr indent="0" lvl="0" marL="0" marR="0" rtl="0" algn="l">
              <a:lnSpc>
                <a:spcPct val="11124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sistema di controllo utilizzate dalle aziende energetiche.</a:t>
            </a:r>
            <a:endParaRPr/>
          </a:p>
        </p:txBody>
      </p:sp>
      <p:sp>
        <p:nvSpPr>
          <p:cNvPr id="1326" name="Google Shape;1326;p93"/>
          <p:cNvSpPr txBox="1"/>
          <p:nvPr/>
        </p:nvSpPr>
        <p:spPr>
          <a:xfrm>
            <a:off x="796290" y="3332809"/>
            <a:ext cx="2446487" cy="2630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1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Tipo di controllo: </a:t>
            </a:r>
            <a:r>
              <a:rPr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Preventivo</a:t>
            </a:r>
            <a:endParaRPr/>
          </a:p>
        </p:txBody>
      </p:sp>
      <p:sp>
        <p:nvSpPr>
          <p:cNvPr id="1327" name="Google Shape;1327;p93"/>
          <p:cNvSpPr txBox="1"/>
          <p:nvPr/>
        </p:nvSpPr>
        <p:spPr>
          <a:xfrm>
            <a:off x="796290" y="3716489"/>
            <a:ext cx="6429227" cy="6729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1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Scopo: </a:t>
            </a:r>
            <a:r>
              <a:rPr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impedire l'accesso fisico non autorizzato, il danneggiamento e</a:t>
            </a:r>
            <a:endParaRPr/>
          </a:p>
          <a:p>
            <a:pPr indent="0" lvl="0" marL="0" marR="0" rtl="0" algn="l">
              <a:lnSpc>
                <a:spcPct val="11124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l'interferenza alle informazioni dell'organizzazione e alle altre risorse associate</a:t>
            </a:r>
            <a:endParaRPr/>
          </a:p>
          <a:p>
            <a:pPr indent="0" lvl="0" marL="0" marR="0" rtl="0" algn="l">
              <a:lnSpc>
                <a:spcPct val="11124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nelle sale apparecchiature.</a:t>
            </a:r>
            <a:endParaRPr/>
          </a:p>
        </p:txBody>
      </p:sp>
      <p:sp>
        <p:nvSpPr>
          <p:cNvPr id="1328" name="Google Shape;1328;p93"/>
          <p:cNvSpPr txBox="1"/>
          <p:nvPr/>
        </p:nvSpPr>
        <p:spPr>
          <a:xfrm>
            <a:off x="915670" y="5892802"/>
            <a:ext cx="4679959" cy="1846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13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NOME DEL MODULO DI FORMAZIONE CSP: MODELLO DI PRESENTAZIONE CREATO DA PR</a:t>
            </a:r>
            <a:endParaRPr/>
          </a:p>
        </p:txBody>
      </p:sp>
      <p:sp>
        <p:nvSpPr>
          <p:cNvPr id="1329" name="Google Shape;1329;p93"/>
          <p:cNvSpPr txBox="1"/>
          <p:nvPr/>
        </p:nvSpPr>
        <p:spPr>
          <a:xfrm>
            <a:off x="11180102" y="5895523"/>
            <a:ext cx="274055" cy="1811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5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93</a:t>
            </a:r>
            <a:endParaRPr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333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" name="Google Shape;1334;p94"/>
          <p:cNvSpPr/>
          <p:nvPr/>
        </p:nvSpPr>
        <p:spPr>
          <a:xfrm>
            <a:off x="6894537" y="0"/>
            <a:ext cx="5297462" cy="685799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335" name="Google Shape;1335;p94"/>
          <p:cNvSpPr txBox="1"/>
          <p:nvPr/>
        </p:nvSpPr>
        <p:spPr>
          <a:xfrm>
            <a:off x="887730" y="756055"/>
            <a:ext cx="6185261" cy="8918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7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Nuovi controlli fisici per il settore</a:t>
            </a:r>
            <a:endParaRPr/>
          </a:p>
          <a:p>
            <a:pPr indent="0" lvl="0" marL="0" marR="0" rtl="0" algn="l">
              <a:lnSpc>
                <a:spcPct val="102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delle utility energetiche</a:t>
            </a:r>
            <a:endParaRPr/>
          </a:p>
        </p:txBody>
      </p:sp>
      <p:sp>
        <p:nvSpPr>
          <p:cNvPr id="1336" name="Google Shape;1336;p94"/>
          <p:cNvSpPr txBox="1"/>
          <p:nvPr/>
        </p:nvSpPr>
        <p:spPr>
          <a:xfrm>
            <a:off x="796290" y="2127086"/>
            <a:ext cx="729155" cy="2973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6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A.7.17</a:t>
            </a:r>
            <a:endParaRPr/>
          </a:p>
        </p:txBody>
      </p:sp>
      <p:sp>
        <p:nvSpPr>
          <p:cNvPr id="1337" name="Google Shape;1337;p94"/>
          <p:cNvSpPr txBox="1"/>
          <p:nvPr/>
        </p:nvSpPr>
        <p:spPr>
          <a:xfrm>
            <a:off x="1765300" y="2153779"/>
            <a:ext cx="2344438" cy="2630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1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Protezione dei siti periferici</a:t>
            </a:r>
            <a:endParaRPr/>
          </a:p>
        </p:txBody>
      </p:sp>
      <p:sp>
        <p:nvSpPr>
          <p:cNvPr id="1338" name="Google Shape;1338;p94"/>
          <p:cNvSpPr txBox="1"/>
          <p:nvPr/>
        </p:nvSpPr>
        <p:spPr>
          <a:xfrm>
            <a:off x="796290" y="2538094"/>
            <a:ext cx="6256802" cy="6729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1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Controllo: </a:t>
            </a:r>
            <a:r>
              <a:rPr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controlli di sicurezza fisica devono essere progettati, sviluppati e</a:t>
            </a:r>
            <a:endParaRPr/>
          </a:p>
          <a:p>
            <a:pPr indent="0" lvl="0" marL="0" marR="0" rtl="0" algn="l">
              <a:lnSpc>
                <a:spcPct val="11124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implementati o devono essere applicate contromisure appropriate per</a:t>
            </a:r>
            <a:endParaRPr/>
          </a:p>
          <a:p>
            <a:pPr indent="0" lvl="0" marL="0" marR="0" rtl="0" algn="l">
              <a:lnSpc>
                <a:spcPct val="11124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proteggere i siti periferici.</a:t>
            </a:r>
            <a:endParaRPr/>
          </a:p>
        </p:txBody>
      </p:sp>
      <p:sp>
        <p:nvSpPr>
          <p:cNvPr id="1339" name="Google Shape;1339;p94"/>
          <p:cNvSpPr txBox="1"/>
          <p:nvPr/>
        </p:nvSpPr>
        <p:spPr>
          <a:xfrm>
            <a:off x="796290" y="3332809"/>
            <a:ext cx="2446487" cy="2630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1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Tipo di controllo: </a:t>
            </a:r>
            <a:r>
              <a:rPr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Preventivo</a:t>
            </a:r>
            <a:endParaRPr/>
          </a:p>
        </p:txBody>
      </p:sp>
      <p:sp>
        <p:nvSpPr>
          <p:cNvPr id="1340" name="Google Shape;1340;p94"/>
          <p:cNvSpPr txBox="1"/>
          <p:nvPr/>
        </p:nvSpPr>
        <p:spPr>
          <a:xfrm>
            <a:off x="796290" y="3716489"/>
            <a:ext cx="6429227" cy="6729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1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Scopo: </a:t>
            </a:r>
            <a:r>
              <a:rPr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impedire l'accesso fisico non autorizzato, il danneggiamento e</a:t>
            </a:r>
            <a:endParaRPr/>
          </a:p>
          <a:p>
            <a:pPr indent="0" lvl="0" marL="0" marR="0" rtl="0" algn="l">
              <a:lnSpc>
                <a:spcPct val="11124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l'interferenza alle informazioni dell'organizzazione e alle altre risorse associate</a:t>
            </a:r>
            <a:endParaRPr/>
          </a:p>
          <a:p>
            <a:pPr indent="0" lvl="0" marL="0" marR="0" rtl="0" algn="l">
              <a:lnSpc>
                <a:spcPct val="11124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nei siti periferici.</a:t>
            </a:r>
            <a:endParaRPr/>
          </a:p>
        </p:txBody>
      </p:sp>
      <p:sp>
        <p:nvSpPr>
          <p:cNvPr id="1341" name="Google Shape;1341;p94"/>
          <p:cNvSpPr txBox="1"/>
          <p:nvPr/>
        </p:nvSpPr>
        <p:spPr>
          <a:xfrm>
            <a:off x="915670" y="5892802"/>
            <a:ext cx="4679959" cy="1846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13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NOME DEL MODULO DI FORMAZIONE CSP: MODELLO DI PRESENTAZIONE CREATO DA PR</a:t>
            </a:r>
            <a:endParaRPr/>
          </a:p>
        </p:txBody>
      </p:sp>
      <p:sp>
        <p:nvSpPr>
          <p:cNvPr id="1342" name="Google Shape;1342;p94"/>
          <p:cNvSpPr txBox="1"/>
          <p:nvPr/>
        </p:nvSpPr>
        <p:spPr>
          <a:xfrm>
            <a:off x="11180102" y="5895523"/>
            <a:ext cx="274055" cy="1811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5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94</a:t>
            </a:r>
            <a:endParaRPr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346" name="Shape 1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7" name="Google Shape;1347;p95"/>
          <p:cNvSpPr/>
          <p:nvPr/>
        </p:nvSpPr>
        <p:spPr>
          <a:xfrm>
            <a:off x="6894537" y="0"/>
            <a:ext cx="5297462" cy="685799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348" name="Google Shape;1348;p95"/>
          <p:cNvSpPr txBox="1"/>
          <p:nvPr/>
        </p:nvSpPr>
        <p:spPr>
          <a:xfrm>
            <a:off x="887730" y="756055"/>
            <a:ext cx="6185261" cy="8918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7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Nuovi controlli fisici per il settore</a:t>
            </a:r>
            <a:endParaRPr/>
          </a:p>
          <a:p>
            <a:pPr indent="0" lvl="0" marL="0" marR="0" rtl="0" algn="l">
              <a:lnSpc>
                <a:spcPct val="102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delle utility energetiche</a:t>
            </a:r>
            <a:endParaRPr/>
          </a:p>
        </p:txBody>
      </p:sp>
      <p:sp>
        <p:nvSpPr>
          <p:cNvPr id="1349" name="Google Shape;1349;p95"/>
          <p:cNvSpPr txBox="1"/>
          <p:nvPr/>
        </p:nvSpPr>
        <p:spPr>
          <a:xfrm>
            <a:off x="796290" y="2127086"/>
            <a:ext cx="729155" cy="2973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6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A.7.18</a:t>
            </a:r>
            <a:endParaRPr/>
          </a:p>
        </p:txBody>
      </p:sp>
      <p:sp>
        <p:nvSpPr>
          <p:cNvPr id="1350" name="Google Shape;1350;p95"/>
          <p:cNvSpPr txBox="1"/>
          <p:nvPr/>
        </p:nvSpPr>
        <p:spPr>
          <a:xfrm>
            <a:off x="1821815" y="2149698"/>
            <a:ext cx="4366122" cy="2683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7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Sistemi di controllo e comunicazione interconnessi</a:t>
            </a:r>
            <a:endParaRPr/>
          </a:p>
        </p:txBody>
      </p:sp>
      <p:sp>
        <p:nvSpPr>
          <p:cNvPr id="1351" name="Google Shape;1351;p95"/>
          <p:cNvSpPr txBox="1"/>
          <p:nvPr/>
        </p:nvSpPr>
        <p:spPr>
          <a:xfrm>
            <a:off x="796290" y="2534012"/>
            <a:ext cx="6437267" cy="8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7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Controllo: </a:t>
            </a:r>
            <a:r>
              <a:rPr lang="en-US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 i </a:t>
            </a:r>
            <a:r>
              <a:rPr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sistemi </a:t>
            </a:r>
            <a:r>
              <a:rPr lang="en-US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 controllo e comunicazione interconnessi</a:t>
            </a:r>
            <a:r>
              <a:rPr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le</a:t>
            </a:r>
            <a:endParaRPr/>
          </a:p>
          <a:p>
            <a:pPr indent="0" lvl="0" marL="0" marR="0" rtl="0" algn="l">
              <a:lnSpc>
                <a:spcPct val="1075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responsabilità e le interfacce con le parti esterne </a:t>
            </a:r>
            <a:r>
              <a:rPr lang="en-US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devono essere chiaramente</a:t>
            </a:r>
            <a:endParaRPr/>
          </a:p>
          <a:p>
            <a:pPr indent="0" lvl="0" marL="0" marR="0" rtl="0" algn="l">
              <a:lnSpc>
                <a:spcPct val="1075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definite per disconnettere e isolare ogni organizzazione dalle altre entro un</a:t>
            </a:r>
            <a:endParaRPr/>
          </a:p>
          <a:p>
            <a:pPr indent="0" lvl="0" marL="0" marR="0" rtl="0" algn="l">
              <a:lnSpc>
                <a:spcPct val="107533"/>
              </a:lnSpc>
              <a:spcBef>
                <a:spcPts val="5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periodo di tempo adeguato in caso di incidenti di sicurezza.</a:t>
            </a:r>
            <a:endParaRPr/>
          </a:p>
        </p:txBody>
      </p:sp>
      <p:sp>
        <p:nvSpPr>
          <p:cNvPr id="1352" name="Google Shape;1352;p95"/>
          <p:cNvSpPr txBox="1"/>
          <p:nvPr/>
        </p:nvSpPr>
        <p:spPr>
          <a:xfrm>
            <a:off x="796290" y="3539641"/>
            <a:ext cx="2446487" cy="2630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1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Tipo di controllo: </a:t>
            </a:r>
            <a:r>
              <a:rPr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Preventivo</a:t>
            </a:r>
            <a:endParaRPr/>
          </a:p>
        </p:txBody>
      </p:sp>
      <p:sp>
        <p:nvSpPr>
          <p:cNvPr id="1353" name="Google Shape;1353;p95"/>
          <p:cNvSpPr txBox="1"/>
          <p:nvPr/>
        </p:nvSpPr>
        <p:spPr>
          <a:xfrm>
            <a:off x="796290" y="3923321"/>
            <a:ext cx="6025394" cy="6729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1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Scopo: </a:t>
            </a:r>
            <a:r>
              <a:rPr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proteggere i sistemi di controllo interconnessi e le relative linee di</a:t>
            </a:r>
            <a:endParaRPr/>
          </a:p>
          <a:p>
            <a:pPr indent="0" lvl="0" marL="0" marR="0" rtl="0" algn="l">
              <a:lnSpc>
                <a:spcPct val="11124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comunicazione dalle interferenze e dalle compromissioni</a:t>
            </a:r>
            <a:endParaRPr/>
          </a:p>
          <a:p>
            <a:pPr indent="0" lvl="0" marL="0" marR="0" rtl="0" algn="l">
              <a:lnSpc>
                <a:spcPct val="11124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dell'interconnessione.</a:t>
            </a:r>
            <a:endParaRPr/>
          </a:p>
        </p:txBody>
      </p:sp>
      <p:sp>
        <p:nvSpPr>
          <p:cNvPr id="1354" name="Google Shape;1354;p95"/>
          <p:cNvSpPr txBox="1"/>
          <p:nvPr/>
        </p:nvSpPr>
        <p:spPr>
          <a:xfrm>
            <a:off x="915670" y="5611523"/>
            <a:ext cx="4679959" cy="1846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13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NOME DEL MODULO DI FORMAZIONE CSP: MODELLO DI PRESENTAZIONE CREATO DA PR</a:t>
            </a:r>
            <a:endParaRPr/>
          </a:p>
        </p:txBody>
      </p:sp>
      <p:sp>
        <p:nvSpPr>
          <p:cNvPr id="1355" name="Google Shape;1355;p95"/>
          <p:cNvSpPr txBox="1"/>
          <p:nvPr/>
        </p:nvSpPr>
        <p:spPr>
          <a:xfrm>
            <a:off x="11180102" y="5614243"/>
            <a:ext cx="274055" cy="1811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5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95</a:t>
            </a:r>
            <a:endParaRPr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359" name="Shape 1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" name="Google Shape;1360;p96"/>
          <p:cNvSpPr/>
          <p:nvPr/>
        </p:nvSpPr>
        <p:spPr>
          <a:xfrm>
            <a:off x="797052" y="0"/>
            <a:ext cx="11394948" cy="685799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361" name="Google Shape;1361;p96"/>
          <p:cNvSpPr txBox="1"/>
          <p:nvPr/>
        </p:nvSpPr>
        <p:spPr>
          <a:xfrm>
            <a:off x="887730" y="1246351"/>
            <a:ext cx="5463819" cy="4811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7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 Riepilogo dei controlli fisici</a:t>
            </a:r>
            <a:endParaRPr/>
          </a:p>
        </p:txBody>
      </p:sp>
      <p:sp>
        <p:nvSpPr>
          <p:cNvPr id="1362" name="Google Shape;1362;p96"/>
          <p:cNvSpPr txBox="1"/>
          <p:nvPr/>
        </p:nvSpPr>
        <p:spPr>
          <a:xfrm>
            <a:off x="2915285" y="2174294"/>
            <a:ext cx="1500917" cy="2578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1F1F1"/>
                </a:solidFill>
                <a:latin typeface="Calibri"/>
                <a:ea typeface="Calibri"/>
                <a:cs typeface="Calibri"/>
                <a:sym typeface="Calibri"/>
              </a:rPr>
              <a:t>7 Controlli fisici</a:t>
            </a:r>
            <a:endParaRPr/>
          </a:p>
        </p:txBody>
      </p:sp>
      <p:sp>
        <p:nvSpPr>
          <p:cNvPr id="1363" name="Google Shape;1363;p96"/>
          <p:cNvSpPr txBox="1"/>
          <p:nvPr/>
        </p:nvSpPr>
        <p:spPr>
          <a:xfrm>
            <a:off x="3115983" y="2894394"/>
            <a:ext cx="445095" cy="2297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7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5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  <a:t>22%</a:t>
            </a:r>
            <a:endParaRPr/>
          </a:p>
        </p:txBody>
      </p:sp>
      <p:sp>
        <p:nvSpPr>
          <p:cNvPr id="1364" name="Google Shape;1364;p96"/>
          <p:cNvSpPr txBox="1"/>
          <p:nvPr/>
        </p:nvSpPr>
        <p:spPr>
          <a:xfrm>
            <a:off x="4758055" y="2989009"/>
            <a:ext cx="445095" cy="2297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7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5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  <a:t>33%</a:t>
            </a:r>
            <a:endParaRPr/>
          </a:p>
        </p:txBody>
      </p:sp>
      <p:sp>
        <p:nvSpPr>
          <p:cNvPr id="1365" name="Google Shape;1365;p96"/>
          <p:cNvSpPr txBox="1"/>
          <p:nvPr/>
        </p:nvSpPr>
        <p:spPr>
          <a:xfrm>
            <a:off x="2366099" y="3284131"/>
            <a:ext cx="359968" cy="2297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7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5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  <a:t>6%</a:t>
            </a:r>
            <a:endParaRPr/>
          </a:p>
        </p:txBody>
      </p:sp>
      <p:sp>
        <p:nvSpPr>
          <p:cNvPr id="1366" name="Google Shape;1366;p96"/>
          <p:cNvSpPr txBox="1"/>
          <p:nvPr/>
        </p:nvSpPr>
        <p:spPr>
          <a:xfrm>
            <a:off x="3404869" y="4035819"/>
            <a:ext cx="445095" cy="2297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7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5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  <a:t>39%</a:t>
            </a:r>
            <a:endParaRPr/>
          </a:p>
        </p:txBody>
      </p:sp>
      <p:sp>
        <p:nvSpPr>
          <p:cNvPr id="1367" name="Google Shape;1367;p96"/>
          <p:cNvSpPr txBox="1"/>
          <p:nvPr/>
        </p:nvSpPr>
        <p:spPr>
          <a:xfrm>
            <a:off x="1298575" y="5171335"/>
            <a:ext cx="1314158" cy="165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5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  <a:t>Nessuna guida aggiuntiva</a:t>
            </a:r>
            <a:endParaRPr/>
          </a:p>
        </p:txBody>
      </p:sp>
      <p:sp>
        <p:nvSpPr>
          <p:cNvPr id="1368" name="Google Shape;1368;p96"/>
          <p:cNvSpPr txBox="1"/>
          <p:nvPr/>
        </p:nvSpPr>
        <p:spPr>
          <a:xfrm>
            <a:off x="2844800" y="5173603"/>
            <a:ext cx="1467039" cy="1630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  <a:t>Indicazioni aggiuntive limitate</a:t>
            </a:r>
            <a:endParaRPr/>
          </a:p>
        </p:txBody>
      </p:sp>
      <p:sp>
        <p:nvSpPr>
          <p:cNvPr id="1369" name="Google Shape;1369;p96"/>
          <p:cNvSpPr txBox="1"/>
          <p:nvPr/>
        </p:nvSpPr>
        <p:spPr>
          <a:xfrm>
            <a:off x="4628515" y="5171335"/>
            <a:ext cx="911962" cy="165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5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  <a:t>Guida aggiuntiva</a:t>
            </a:r>
            <a:endParaRPr/>
          </a:p>
        </p:txBody>
      </p:sp>
      <p:sp>
        <p:nvSpPr>
          <p:cNvPr id="1370" name="Google Shape;1370;p96"/>
          <p:cNvSpPr txBox="1"/>
          <p:nvPr/>
        </p:nvSpPr>
        <p:spPr>
          <a:xfrm>
            <a:off x="5990590" y="5171335"/>
            <a:ext cx="825803" cy="165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5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  <a:t>Nuovi controlli</a:t>
            </a:r>
            <a:endParaRPr/>
          </a:p>
        </p:txBody>
      </p:sp>
      <p:sp>
        <p:nvSpPr>
          <p:cNvPr id="1371" name="Google Shape;1371;p96"/>
          <p:cNvSpPr txBox="1"/>
          <p:nvPr/>
        </p:nvSpPr>
        <p:spPr>
          <a:xfrm>
            <a:off x="915670" y="6070526"/>
            <a:ext cx="4679959" cy="1846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13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NOME DEL MODULO DI FORMAZIONE CSP: MODELLO DI PRESENTAZIONE CREATO DA PR</a:t>
            </a:r>
            <a:endParaRPr/>
          </a:p>
        </p:txBody>
      </p:sp>
      <p:sp>
        <p:nvSpPr>
          <p:cNvPr id="1372" name="Google Shape;1372;p96"/>
          <p:cNvSpPr txBox="1"/>
          <p:nvPr/>
        </p:nvSpPr>
        <p:spPr>
          <a:xfrm>
            <a:off x="11180102" y="6073247"/>
            <a:ext cx="274055" cy="1811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5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96</a:t>
            </a:r>
            <a:endParaRPr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376" name="Shape 1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7" name="Google Shape;1377;p97"/>
          <p:cNvSpPr/>
          <p:nvPr/>
        </p:nvSpPr>
        <p:spPr>
          <a:xfrm>
            <a:off x="6894537" y="0"/>
            <a:ext cx="5297462" cy="685799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378" name="Google Shape;1378;p97"/>
          <p:cNvSpPr txBox="1"/>
          <p:nvPr/>
        </p:nvSpPr>
        <p:spPr>
          <a:xfrm>
            <a:off x="887730" y="756055"/>
            <a:ext cx="4908183" cy="8918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7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Controlli tecnologici senza</a:t>
            </a:r>
            <a:endParaRPr/>
          </a:p>
          <a:p>
            <a:pPr indent="0" lvl="0" marL="0" marR="0" rtl="0" algn="l">
              <a:lnSpc>
                <a:spcPct val="102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ulteriori indicazioni</a:t>
            </a:r>
            <a:endParaRPr/>
          </a:p>
        </p:txBody>
      </p:sp>
      <p:sp>
        <p:nvSpPr>
          <p:cNvPr id="1379" name="Google Shape;1379;p97"/>
          <p:cNvSpPr txBox="1"/>
          <p:nvPr/>
        </p:nvSpPr>
        <p:spPr>
          <a:xfrm>
            <a:off x="796290" y="2127086"/>
            <a:ext cx="616897" cy="2973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6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A.8.2</a:t>
            </a:r>
            <a:endParaRPr/>
          </a:p>
        </p:txBody>
      </p:sp>
      <p:sp>
        <p:nvSpPr>
          <p:cNvPr id="1380" name="Google Shape;1380;p97"/>
          <p:cNvSpPr txBox="1"/>
          <p:nvPr/>
        </p:nvSpPr>
        <p:spPr>
          <a:xfrm>
            <a:off x="1710690" y="2153779"/>
            <a:ext cx="3431751" cy="10941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1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Diritti di accesso privilegiato</a:t>
            </a:r>
            <a:endParaRPr/>
          </a:p>
          <a:p>
            <a:pPr indent="0" lvl="0" marL="0" marR="0" rtl="0" algn="l">
              <a:lnSpc>
                <a:spcPct val="122137"/>
              </a:lnSpc>
              <a:spcBef>
                <a:spcPts val="1434"/>
              </a:spcBef>
              <a:spcAft>
                <a:spcPts val="0"/>
              </a:spcAft>
              <a:buNone/>
            </a:pPr>
            <a:r>
              <a:rPr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Limitazione dell'accesso alle informazioni</a:t>
            </a:r>
            <a:endParaRPr/>
          </a:p>
          <a:p>
            <a:pPr indent="0" lvl="0" marL="0" marR="0" rtl="0" algn="l">
              <a:lnSpc>
                <a:spcPct val="122258"/>
              </a:lnSpc>
              <a:spcBef>
                <a:spcPts val="1392"/>
              </a:spcBef>
              <a:spcAft>
                <a:spcPts val="0"/>
              </a:spcAft>
              <a:buNone/>
            </a:pPr>
            <a:r>
              <a:rPr lang="en-US" sz="15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Gestione della capacità</a:t>
            </a:r>
            <a:endParaRPr/>
          </a:p>
        </p:txBody>
      </p:sp>
      <p:sp>
        <p:nvSpPr>
          <p:cNvPr id="1381" name="Google Shape;1381;p97"/>
          <p:cNvSpPr txBox="1"/>
          <p:nvPr/>
        </p:nvSpPr>
        <p:spPr>
          <a:xfrm>
            <a:off x="796290" y="2540584"/>
            <a:ext cx="616897" cy="2973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6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A.8.3</a:t>
            </a:r>
            <a:endParaRPr/>
          </a:p>
        </p:txBody>
      </p:sp>
      <p:sp>
        <p:nvSpPr>
          <p:cNvPr id="1382" name="Google Shape;1382;p97"/>
          <p:cNvSpPr txBox="1"/>
          <p:nvPr/>
        </p:nvSpPr>
        <p:spPr>
          <a:xfrm>
            <a:off x="796290" y="2954719"/>
            <a:ext cx="616897" cy="2973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6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A.8.6</a:t>
            </a:r>
            <a:endParaRPr/>
          </a:p>
        </p:txBody>
      </p:sp>
      <p:sp>
        <p:nvSpPr>
          <p:cNvPr id="1383" name="Google Shape;1383;p97"/>
          <p:cNvSpPr txBox="1"/>
          <p:nvPr/>
        </p:nvSpPr>
        <p:spPr>
          <a:xfrm>
            <a:off x="796290" y="3366314"/>
            <a:ext cx="616897" cy="2973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6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A.8.9</a:t>
            </a:r>
            <a:endParaRPr/>
          </a:p>
        </p:txBody>
      </p:sp>
      <p:sp>
        <p:nvSpPr>
          <p:cNvPr id="1384" name="Google Shape;1384;p97"/>
          <p:cNvSpPr txBox="1"/>
          <p:nvPr/>
        </p:nvSpPr>
        <p:spPr>
          <a:xfrm>
            <a:off x="1710690" y="3388926"/>
            <a:ext cx="2722000" cy="1095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7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Gestione della configurazione</a:t>
            </a:r>
            <a:endParaRPr/>
          </a:p>
          <a:p>
            <a:pPr indent="0" lvl="0" marL="0" marR="0" rtl="0" algn="l">
              <a:lnSpc>
                <a:spcPct val="122137"/>
              </a:lnSpc>
              <a:spcBef>
                <a:spcPts val="1480"/>
              </a:spcBef>
              <a:spcAft>
                <a:spcPts val="0"/>
              </a:spcAft>
              <a:buNone/>
            </a:pPr>
            <a:r>
              <a:rPr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Cancellazione delle informazioni</a:t>
            </a:r>
            <a:endParaRPr/>
          </a:p>
          <a:p>
            <a:pPr indent="0" lvl="0" marL="0" marR="0" rtl="0" algn="l">
              <a:lnSpc>
                <a:spcPct val="120799"/>
              </a:lnSpc>
              <a:spcBef>
                <a:spcPts val="1402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Mascheramento dei dati</a:t>
            </a:r>
            <a:endParaRPr/>
          </a:p>
        </p:txBody>
      </p:sp>
      <p:sp>
        <p:nvSpPr>
          <p:cNvPr id="1385" name="Google Shape;1385;p97"/>
          <p:cNvSpPr txBox="1"/>
          <p:nvPr/>
        </p:nvSpPr>
        <p:spPr>
          <a:xfrm>
            <a:off x="796290" y="3780448"/>
            <a:ext cx="729155" cy="19506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6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A.8.10</a:t>
            </a:r>
            <a:endParaRPr/>
          </a:p>
          <a:p>
            <a:pPr indent="0" lvl="0" marL="0" marR="0" rtl="0" algn="l">
              <a:lnSpc>
                <a:spcPct val="123696"/>
              </a:lnSpc>
              <a:spcBef>
                <a:spcPts val="1264"/>
              </a:spcBef>
              <a:spcAft>
                <a:spcPts val="0"/>
              </a:spcAft>
              <a:buNone/>
            </a:pPr>
            <a:r>
              <a:rPr lang="en-US" sz="16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A.8.11</a:t>
            </a:r>
            <a:endParaRPr/>
          </a:p>
          <a:p>
            <a:pPr indent="0" lvl="0" marL="0" marR="0" rtl="0" algn="l">
              <a:lnSpc>
                <a:spcPct val="123696"/>
              </a:lnSpc>
              <a:spcBef>
                <a:spcPts val="1204"/>
              </a:spcBef>
              <a:spcAft>
                <a:spcPts val="0"/>
              </a:spcAft>
              <a:buNone/>
            </a:pPr>
            <a:r>
              <a:rPr lang="en-US" sz="16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A.8.12</a:t>
            </a:r>
            <a:endParaRPr/>
          </a:p>
          <a:p>
            <a:pPr indent="0" lvl="0" marL="0" marR="0" rtl="0" algn="l">
              <a:lnSpc>
                <a:spcPct val="123696"/>
              </a:lnSpc>
              <a:spcBef>
                <a:spcPts val="1264"/>
              </a:spcBef>
              <a:spcAft>
                <a:spcPts val="0"/>
              </a:spcAft>
              <a:buNone/>
            </a:pPr>
            <a:r>
              <a:rPr lang="en-US" sz="16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A.8.13</a:t>
            </a:r>
            <a:endParaRPr/>
          </a:p>
          <a:p>
            <a:pPr indent="0" lvl="0" marL="0" marR="0" rtl="0" algn="l">
              <a:lnSpc>
                <a:spcPct val="123696"/>
              </a:lnSpc>
              <a:spcBef>
                <a:spcPts val="1269"/>
              </a:spcBef>
              <a:spcAft>
                <a:spcPts val="0"/>
              </a:spcAft>
              <a:buNone/>
            </a:pPr>
            <a:r>
              <a:rPr lang="en-US" sz="16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A.8.16</a:t>
            </a:r>
            <a:endParaRPr/>
          </a:p>
        </p:txBody>
      </p:sp>
      <p:sp>
        <p:nvSpPr>
          <p:cNvPr id="1386" name="Google Shape;1386;p97"/>
          <p:cNvSpPr txBox="1"/>
          <p:nvPr/>
        </p:nvSpPr>
        <p:spPr>
          <a:xfrm>
            <a:off x="1710690" y="4624708"/>
            <a:ext cx="2704849" cy="6858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5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Prevenzione della fuga di dati</a:t>
            </a:r>
            <a:endParaRPr/>
          </a:p>
          <a:p>
            <a:pPr indent="0" lvl="0" marL="0" marR="0" rtl="0" algn="l">
              <a:lnSpc>
                <a:spcPct val="120799"/>
              </a:lnSpc>
              <a:spcBef>
                <a:spcPts val="1434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Backup delle </a:t>
            </a:r>
            <a:r>
              <a: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informazioni</a:t>
            </a:r>
            <a:endParaRPr/>
          </a:p>
        </p:txBody>
      </p:sp>
      <p:sp>
        <p:nvSpPr>
          <p:cNvPr id="1387" name="Google Shape;1387;p97"/>
          <p:cNvSpPr txBox="1"/>
          <p:nvPr/>
        </p:nvSpPr>
        <p:spPr>
          <a:xfrm>
            <a:off x="1710690" y="5464585"/>
            <a:ext cx="1956990" cy="2578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Attività di monitoraggio</a:t>
            </a:r>
            <a:endParaRPr/>
          </a:p>
        </p:txBody>
      </p:sp>
      <p:sp>
        <p:nvSpPr>
          <p:cNvPr id="1388" name="Google Shape;1388;p97"/>
          <p:cNvSpPr txBox="1"/>
          <p:nvPr/>
        </p:nvSpPr>
        <p:spPr>
          <a:xfrm>
            <a:off x="915670" y="6092510"/>
            <a:ext cx="4679959" cy="1846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13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NOME DEL MODULO DI FORMAZIONE CSP: MODELLO DI PRESENTAZIONE CREATO DA PR</a:t>
            </a:r>
            <a:endParaRPr/>
          </a:p>
        </p:txBody>
      </p:sp>
      <p:sp>
        <p:nvSpPr>
          <p:cNvPr id="1389" name="Google Shape;1389;p97"/>
          <p:cNvSpPr txBox="1"/>
          <p:nvPr/>
        </p:nvSpPr>
        <p:spPr>
          <a:xfrm>
            <a:off x="11180102" y="6095230"/>
            <a:ext cx="274055" cy="1811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5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97</a:t>
            </a:r>
            <a:endParaRPr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393" name="Shape 1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" name="Google Shape;1394;p98"/>
          <p:cNvSpPr/>
          <p:nvPr/>
        </p:nvSpPr>
        <p:spPr>
          <a:xfrm>
            <a:off x="6894537" y="0"/>
            <a:ext cx="5297462" cy="685799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395" name="Google Shape;1395;p98"/>
          <p:cNvSpPr txBox="1"/>
          <p:nvPr/>
        </p:nvSpPr>
        <p:spPr>
          <a:xfrm>
            <a:off x="887730" y="756055"/>
            <a:ext cx="4908183" cy="8918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7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Controlli tecnologici senza</a:t>
            </a:r>
            <a:endParaRPr/>
          </a:p>
          <a:p>
            <a:pPr indent="0" lvl="0" marL="0" marR="0" rtl="0" algn="l">
              <a:lnSpc>
                <a:spcPct val="102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ulteriori indicazioni</a:t>
            </a:r>
            <a:endParaRPr/>
          </a:p>
        </p:txBody>
      </p:sp>
      <p:sp>
        <p:nvSpPr>
          <p:cNvPr id="1396" name="Google Shape;1396;p98"/>
          <p:cNvSpPr txBox="1"/>
          <p:nvPr/>
        </p:nvSpPr>
        <p:spPr>
          <a:xfrm>
            <a:off x="796290" y="2127086"/>
            <a:ext cx="729155" cy="27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6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A.8.18</a:t>
            </a:r>
            <a:endParaRPr/>
          </a:p>
          <a:p>
            <a:pPr indent="0" lvl="0" marL="0" marR="0" rtl="0" algn="l">
              <a:lnSpc>
                <a:spcPct val="123696"/>
              </a:lnSpc>
              <a:spcBef>
                <a:spcPts val="1264"/>
              </a:spcBef>
              <a:spcAft>
                <a:spcPts val="0"/>
              </a:spcAft>
              <a:buNone/>
            </a:pPr>
            <a:r>
              <a:rPr lang="en-US" sz="16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A.8.20</a:t>
            </a:r>
            <a:endParaRPr/>
          </a:p>
          <a:p>
            <a:pPr indent="0" lvl="0" marL="0" marR="0" rtl="0" algn="l">
              <a:lnSpc>
                <a:spcPct val="123696"/>
              </a:lnSpc>
              <a:spcBef>
                <a:spcPts val="1269"/>
              </a:spcBef>
              <a:spcAft>
                <a:spcPts val="0"/>
              </a:spcAft>
              <a:buNone/>
            </a:pPr>
            <a:r>
              <a:rPr lang="en-US" sz="16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A.8.21</a:t>
            </a:r>
            <a:endParaRPr/>
          </a:p>
          <a:p>
            <a:pPr indent="0" lvl="0" marL="0" marR="0" rtl="0" algn="l">
              <a:lnSpc>
                <a:spcPct val="123696"/>
              </a:lnSpc>
              <a:spcBef>
                <a:spcPts val="1199"/>
              </a:spcBef>
              <a:spcAft>
                <a:spcPts val="0"/>
              </a:spcAft>
              <a:buNone/>
            </a:pPr>
            <a:r>
              <a:rPr lang="en-US" sz="16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A.8.23</a:t>
            </a:r>
            <a:endParaRPr/>
          </a:p>
          <a:p>
            <a:pPr indent="0" lvl="0" marL="0" marR="0" rtl="0" algn="l">
              <a:lnSpc>
                <a:spcPct val="123696"/>
              </a:lnSpc>
              <a:spcBef>
                <a:spcPts val="1269"/>
              </a:spcBef>
              <a:spcAft>
                <a:spcPts val="0"/>
              </a:spcAft>
              <a:buNone/>
            </a:pPr>
            <a:r>
              <a:rPr lang="en-US" sz="16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A.8.25</a:t>
            </a:r>
            <a:endParaRPr/>
          </a:p>
          <a:p>
            <a:pPr indent="0" lvl="0" marL="0" marR="0" rtl="0" algn="l">
              <a:lnSpc>
                <a:spcPct val="123696"/>
              </a:lnSpc>
              <a:spcBef>
                <a:spcPts val="1214"/>
              </a:spcBef>
              <a:spcAft>
                <a:spcPts val="0"/>
              </a:spcAft>
              <a:buNone/>
            </a:pPr>
            <a:r>
              <a:rPr lang="en-US" sz="16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A.8.26</a:t>
            </a:r>
            <a:endParaRPr/>
          </a:p>
          <a:p>
            <a:pPr indent="0" lvl="0" marL="0" marR="0" rtl="0" algn="l">
              <a:lnSpc>
                <a:spcPct val="123696"/>
              </a:lnSpc>
              <a:spcBef>
                <a:spcPts val="1254"/>
              </a:spcBef>
              <a:spcAft>
                <a:spcPts val="0"/>
              </a:spcAft>
              <a:buNone/>
            </a:pPr>
            <a:r>
              <a:rPr lang="en-US" sz="16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A.8.27</a:t>
            </a:r>
            <a:endParaRPr/>
          </a:p>
        </p:txBody>
      </p:sp>
      <p:sp>
        <p:nvSpPr>
          <p:cNvPr id="1397" name="Google Shape;1397;p98"/>
          <p:cNvSpPr txBox="1"/>
          <p:nvPr/>
        </p:nvSpPr>
        <p:spPr>
          <a:xfrm>
            <a:off x="1710690" y="2153779"/>
            <a:ext cx="3445669" cy="6754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1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Utilizzo di programmi di utilità privilegiati</a:t>
            </a:r>
            <a:endParaRPr/>
          </a:p>
          <a:p>
            <a:pPr indent="0" lvl="0" marL="0" marR="0" rtl="0" algn="l">
              <a:lnSpc>
                <a:spcPct val="123571"/>
              </a:lnSpc>
              <a:spcBef>
                <a:spcPts val="1516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Sicurezza delle reti</a:t>
            </a:r>
            <a:endParaRPr/>
          </a:p>
        </p:txBody>
      </p:sp>
      <p:sp>
        <p:nvSpPr>
          <p:cNvPr id="1398" name="Google Shape;1398;p98"/>
          <p:cNvSpPr txBox="1"/>
          <p:nvPr/>
        </p:nvSpPr>
        <p:spPr>
          <a:xfrm>
            <a:off x="1710690" y="2981413"/>
            <a:ext cx="2288459" cy="2630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1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Sicurezza dei servizi di rete</a:t>
            </a:r>
            <a:endParaRPr/>
          </a:p>
        </p:txBody>
      </p:sp>
      <p:sp>
        <p:nvSpPr>
          <p:cNvPr id="1399" name="Google Shape;1399;p98"/>
          <p:cNvSpPr txBox="1"/>
          <p:nvPr/>
        </p:nvSpPr>
        <p:spPr>
          <a:xfrm>
            <a:off x="1710690" y="3393007"/>
            <a:ext cx="1270711" cy="2630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1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Filtraggio web</a:t>
            </a:r>
            <a:endParaRPr/>
          </a:p>
        </p:txBody>
      </p:sp>
      <p:sp>
        <p:nvSpPr>
          <p:cNvPr id="1400" name="Google Shape;1400;p98"/>
          <p:cNvSpPr txBox="1"/>
          <p:nvPr/>
        </p:nvSpPr>
        <p:spPr>
          <a:xfrm>
            <a:off x="1710690" y="3803061"/>
            <a:ext cx="4535613" cy="10940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7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Ciclo di vita dello sviluppo sicuro</a:t>
            </a:r>
            <a:endParaRPr/>
          </a:p>
          <a:p>
            <a:pPr indent="0" lvl="0" marL="0" marR="0" rtl="0" algn="l">
              <a:lnSpc>
                <a:spcPct val="122137"/>
              </a:lnSpc>
              <a:spcBef>
                <a:spcPts val="1475"/>
              </a:spcBef>
              <a:spcAft>
                <a:spcPts val="0"/>
              </a:spcAft>
              <a:buNone/>
            </a:pPr>
            <a:r>
              <a:rPr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Requisiti di sicurezza dell'applicazione</a:t>
            </a:r>
            <a:endParaRPr/>
          </a:p>
          <a:p>
            <a:pPr indent="0" lvl="0" marL="0" marR="0" rtl="0" algn="l">
              <a:lnSpc>
                <a:spcPct val="120799"/>
              </a:lnSpc>
              <a:spcBef>
                <a:spcPts val="1442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Architettura di sistema sicura e principi di ingegneria</a:t>
            </a:r>
            <a:endParaRPr/>
          </a:p>
        </p:txBody>
      </p:sp>
      <p:sp>
        <p:nvSpPr>
          <p:cNvPr id="1401" name="Google Shape;1401;p98"/>
          <p:cNvSpPr txBox="1"/>
          <p:nvPr/>
        </p:nvSpPr>
        <p:spPr>
          <a:xfrm>
            <a:off x="915670" y="6109375"/>
            <a:ext cx="4679959" cy="1846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13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NOME DEL MODULO DI FORMAZIONE CSP: MODELLO DI PRESENTAZIONE CREATO DA PR</a:t>
            </a:r>
            <a:endParaRPr/>
          </a:p>
        </p:txBody>
      </p:sp>
      <p:sp>
        <p:nvSpPr>
          <p:cNvPr id="1402" name="Google Shape;1402;p98"/>
          <p:cNvSpPr txBox="1"/>
          <p:nvPr/>
        </p:nvSpPr>
        <p:spPr>
          <a:xfrm>
            <a:off x="11180102" y="6112096"/>
            <a:ext cx="274055" cy="1811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5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98</a:t>
            </a:r>
            <a:endParaRPr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406" name="Shape 1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7" name="Google Shape;1407;p99"/>
          <p:cNvSpPr/>
          <p:nvPr/>
        </p:nvSpPr>
        <p:spPr>
          <a:xfrm>
            <a:off x="6894537" y="0"/>
            <a:ext cx="5297462" cy="685799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408" name="Google Shape;1408;p99"/>
          <p:cNvSpPr txBox="1"/>
          <p:nvPr/>
        </p:nvSpPr>
        <p:spPr>
          <a:xfrm>
            <a:off x="887730" y="756055"/>
            <a:ext cx="4908183" cy="8918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7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Controlli tecnologici senza</a:t>
            </a:r>
            <a:endParaRPr/>
          </a:p>
          <a:p>
            <a:pPr indent="0" lvl="0" marL="0" marR="0" rtl="0" algn="l">
              <a:lnSpc>
                <a:spcPct val="102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ulteriori indicazioni</a:t>
            </a:r>
            <a:endParaRPr/>
          </a:p>
        </p:txBody>
      </p:sp>
      <p:sp>
        <p:nvSpPr>
          <p:cNvPr id="1409" name="Google Shape;1409;p99"/>
          <p:cNvSpPr txBox="1"/>
          <p:nvPr/>
        </p:nvSpPr>
        <p:spPr>
          <a:xfrm>
            <a:off x="796290" y="2127086"/>
            <a:ext cx="729155" cy="19506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6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A.8.28</a:t>
            </a:r>
            <a:endParaRPr/>
          </a:p>
          <a:p>
            <a:pPr indent="0" lvl="0" marL="0" marR="0" rtl="0" algn="l">
              <a:lnSpc>
                <a:spcPct val="123696"/>
              </a:lnSpc>
              <a:spcBef>
                <a:spcPts val="1264"/>
              </a:spcBef>
              <a:spcAft>
                <a:spcPts val="0"/>
              </a:spcAft>
              <a:buNone/>
            </a:pPr>
            <a:r>
              <a:rPr lang="en-US" sz="16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A.8.29</a:t>
            </a:r>
            <a:endParaRPr/>
          </a:p>
          <a:p>
            <a:pPr indent="0" lvl="0" marL="0" marR="0" rtl="0" algn="l">
              <a:lnSpc>
                <a:spcPct val="123696"/>
              </a:lnSpc>
              <a:spcBef>
                <a:spcPts val="1269"/>
              </a:spcBef>
              <a:spcAft>
                <a:spcPts val="0"/>
              </a:spcAft>
              <a:buNone/>
            </a:pPr>
            <a:r>
              <a:rPr lang="en-US" sz="16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A.8.30</a:t>
            </a:r>
            <a:endParaRPr/>
          </a:p>
          <a:p>
            <a:pPr indent="0" lvl="0" marL="0" marR="0" rtl="0" algn="l">
              <a:lnSpc>
                <a:spcPct val="123696"/>
              </a:lnSpc>
              <a:spcBef>
                <a:spcPts val="1199"/>
              </a:spcBef>
              <a:spcAft>
                <a:spcPts val="0"/>
              </a:spcAft>
              <a:buNone/>
            </a:pPr>
            <a:r>
              <a:rPr lang="en-US" sz="16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A.8.33</a:t>
            </a:r>
            <a:endParaRPr/>
          </a:p>
          <a:p>
            <a:pPr indent="0" lvl="0" marL="0" marR="0" rtl="0" algn="l">
              <a:lnSpc>
                <a:spcPct val="123696"/>
              </a:lnSpc>
              <a:spcBef>
                <a:spcPts val="1269"/>
              </a:spcBef>
              <a:spcAft>
                <a:spcPts val="0"/>
              </a:spcAft>
              <a:buNone/>
            </a:pPr>
            <a:r>
              <a:rPr lang="en-US" sz="16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A.8.34</a:t>
            </a:r>
            <a:endParaRPr/>
          </a:p>
        </p:txBody>
      </p:sp>
      <p:sp>
        <p:nvSpPr>
          <p:cNvPr id="1410" name="Google Shape;1410;p99"/>
          <p:cNvSpPr txBox="1"/>
          <p:nvPr/>
        </p:nvSpPr>
        <p:spPr>
          <a:xfrm>
            <a:off x="1710690" y="2145617"/>
            <a:ext cx="1379299" cy="273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35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Codifica sicura</a:t>
            </a:r>
            <a:endParaRPr/>
          </a:p>
        </p:txBody>
      </p:sp>
      <p:sp>
        <p:nvSpPr>
          <p:cNvPr id="1411" name="Google Shape;1411;p99"/>
          <p:cNvSpPr txBox="1"/>
          <p:nvPr/>
        </p:nvSpPr>
        <p:spPr>
          <a:xfrm>
            <a:off x="1710690" y="2563197"/>
            <a:ext cx="4292232" cy="6824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7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Test di sicurezza in fase di sviluppo e accettazione</a:t>
            </a:r>
            <a:endParaRPr/>
          </a:p>
          <a:p>
            <a:pPr indent="0" lvl="0" marL="0" marR="0" rtl="0" algn="l">
              <a:lnSpc>
                <a:spcPct val="120799"/>
              </a:lnSpc>
              <a:spcBef>
                <a:spcPts val="1498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Sviluppo in outsourcing</a:t>
            </a:r>
            <a:endParaRPr/>
          </a:p>
        </p:txBody>
      </p:sp>
      <p:sp>
        <p:nvSpPr>
          <p:cNvPr id="1412" name="Google Shape;1412;p99"/>
          <p:cNvSpPr txBox="1"/>
          <p:nvPr/>
        </p:nvSpPr>
        <p:spPr>
          <a:xfrm>
            <a:off x="1710690" y="3401170"/>
            <a:ext cx="1624993" cy="2526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6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Informazioni sul test</a:t>
            </a:r>
            <a:endParaRPr/>
          </a:p>
        </p:txBody>
      </p:sp>
      <p:sp>
        <p:nvSpPr>
          <p:cNvPr id="1413" name="Google Shape;1413;p99"/>
          <p:cNvSpPr txBox="1"/>
          <p:nvPr/>
        </p:nvSpPr>
        <p:spPr>
          <a:xfrm>
            <a:off x="1710690" y="3807142"/>
            <a:ext cx="4867958" cy="2630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1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Protezione dei sistemi informativi durante le prove di audit</a:t>
            </a:r>
            <a:endParaRPr/>
          </a:p>
        </p:txBody>
      </p:sp>
      <p:sp>
        <p:nvSpPr>
          <p:cNvPr id="1414" name="Google Shape;1414;p99"/>
          <p:cNvSpPr txBox="1"/>
          <p:nvPr/>
        </p:nvSpPr>
        <p:spPr>
          <a:xfrm>
            <a:off x="915670" y="6126800"/>
            <a:ext cx="4679959" cy="1846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13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NOME DEL MODULO DI FORMAZIONE CSP: MODELLO DI PRESENTAZIONE CREATO DA PR</a:t>
            </a:r>
            <a:endParaRPr/>
          </a:p>
        </p:txBody>
      </p:sp>
      <p:sp>
        <p:nvSpPr>
          <p:cNvPr id="1415" name="Google Shape;1415;p99"/>
          <p:cNvSpPr txBox="1"/>
          <p:nvPr/>
        </p:nvSpPr>
        <p:spPr>
          <a:xfrm>
            <a:off x="11180102" y="6129521"/>
            <a:ext cx="274055" cy="1811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5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99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heme Office">
  <a:themeElements>
    <a:clrScheme name="Standard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doc2pdf</dc:creator>
</cp:coreProperties>
</file>