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91" r:id="rId2"/>
    <p:sldId id="392" r:id="rId3"/>
    <p:sldId id="393" r:id="rId4"/>
    <p:sldId id="394" r:id="rId5"/>
    <p:sldId id="395" r:id="rId6"/>
    <p:sldId id="396" r:id="rId7"/>
    <p:sldId id="397" r:id="rId8"/>
    <p:sldId id="398" r:id="rId9"/>
    <p:sldId id="399" r:id="rId10"/>
    <p:sldId id="400" r:id="rId11"/>
    <p:sldId id="401" r:id="rId12"/>
    <p:sldId id="402" r:id="rId13"/>
    <p:sldId id="403" r:id="rId14"/>
    <p:sldId id="404" r:id="rId15"/>
    <p:sldId id="405" r:id="rId16"/>
    <p:sldId id="406"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429" r:id="rId40"/>
    <p:sldId id="430" r:id="rId41"/>
    <p:sldId id="431" r:id="rId42"/>
    <p:sldId id="432" r:id="rId43"/>
    <p:sldId id="433" r:id="rId44"/>
    <p:sldId id="434" r:id="rId45"/>
    <p:sldId id="435" r:id="rId46"/>
    <p:sldId id="436" r:id="rId47"/>
    <p:sldId id="437" r:id="rId48"/>
    <p:sldId id="438" r:id="rId49"/>
    <p:sldId id="439" r:id="rId50"/>
    <p:sldId id="440" r:id="rId51"/>
    <p:sldId id="441" r:id="rId52"/>
    <p:sldId id="442" r:id="rId53"/>
    <p:sldId id="443" r:id="rId54"/>
    <p:sldId id="444" r:id="rId55"/>
    <p:sldId id="445" r:id="rId56"/>
    <p:sldId id="446" r:id="rId57"/>
    <p:sldId id="447" r:id="rId58"/>
    <p:sldId id="448" r:id="rId59"/>
    <p:sldId id="449" r:id="rId60"/>
    <p:sldId id="450" r:id="rId61"/>
    <p:sldId id="451" r:id="rId62"/>
    <p:sldId id="452" r:id="rId63"/>
    <p:sldId id="453" r:id="rId64"/>
    <p:sldId id="454" r:id="rId65"/>
    <p:sldId id="455" r:id="rId66"/>
    <p:sldId id="456" r:id="rId6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92"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AA073-6A14-487F-A461-4AE245F5EA6A}" type="datetimeFigureOut">
              <a:rPr lang="el-GR" smtClean="0"/>
              <a:t>20/4/2026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52AC-1585-47F0-A334-3D97218EEC8B}" type="slidenum">
              <a:rPr lang="el-GR" smtClean="0"/>
              <a:t>‹#›</a:t>
            </a:fld>
            <a:endParaRPr lang="el-GR"/>
          </a:p>
        </p:txBody>
      </p:sp>
    </p:spTree>
    <p:extLst>
      <p:ext uri="{BB962C8B-B14F-4D97-AF65-F5344CB8AC3E}">
        <p14:creationId xmlns:p14="http://schemas.microsoft.com/office/powerpoint/2010/main" val="155870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p136: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8" name="Google Shape;1828;p13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p145: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7" name="Google Shape;1977;p14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p146: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2" name="Google Shape;1992;p14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p147: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7" name="Google Shape;2007;p14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p148: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1" name="Google Shape;2021;p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p149: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6" name="Google Shape;2036;p14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p150: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0" name="Google Shape;2050;p15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p151: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4" name="Google Shape;2084;p15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p152: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9" name="Google Shape;2099;p15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p153: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4" name="Google Shape;2114;p15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p154: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0" name="Google Shape;2130;p15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p137: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1" name="Google Shape;1841;p13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p155: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5" name="Google Shape;2145;p15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p156: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2" name="Google Shape;2162;p15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p157: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9" name="Google Shape;2179;p15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158: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1" name="Google Shape;2191;p15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p159: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3" name="Google Shape;2203;p15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160: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5" name="Google Shape;2215;p16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p161: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8" name="Google Shape;2228;p16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1"/>
        <p:cNvGrpSpPr/>
        <p:nvPr/>
      </p:nvGrpSpPr>
      <p:grpSpPr>
        <a:xfrm>
          <a:off x="0" y="0"/>
          <a:ext cx="0" cy="0"/>
          <a:chOff x="0" y="0"/>
          <a:chExt cx="0" cy="0"/>
        </a:xfrm>
      </p:grpSpPr>
      <p:sp>
        <p:nvSpPr>
          <p:cNvPr id="2242" name="Google Shape;2242;p162: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3" name="Google Shape;2243;p16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p163: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8" name="Google Shape;2258;p16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p164: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3" name="Google Shape;2273;p16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138: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9" name="Google Shape;1849;p13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p165: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8" name="Google Shape;2288;p16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p166: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9" name="Google Shape;2299;p16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p167: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9" name="Google Shape;2309;p16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p168: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5" name="Google Shape;2315;p16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5"/>
        <p:cNvGrpSpPr/>
        <p:nvPr/>
      </p:nvGrpSpPr>
      <p:grpSpPr>
        <a:xfrm>
          <a:off x="0" y="0"/>
          <a:ext cx="0" cy="0"/>
          <a:chOff x="0" y="0"/>
          <a:chExt cx="0" cy="0"/>
        </a:xfrm>
      </p:grpSpPr>
      <p:sp>
        <p:nvSpPr>
          <p:cNvPr id="2326" name="Google Shape;2326;p169: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7" name="Google Shape;2327;p16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p170: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9" name="Google Shape;2339;p17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p171: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1" name="Google Shape;2351;p17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p172: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5" name="Google Shape;2365;p17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p173: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0" name="Google Shape;2380;p17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174: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4" name="Google Shape;2394;p17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139: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6" name="Google Shape;1866;p13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p175: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8" name="Google Shape;2408;p17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p176: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3" name="Google Shape;2423;p17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p177: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8" name="Google Shape;2438;p17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p178: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2" name="Google Shape;2452;p17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1"/>
        <p:cNvGrpSpPr/>
        <p:nvPr/>
      </p:nvGrpSpPr>
      <p:grpSpPr>
        <a:xfrm>
          <a:off x="0" y="0"/>
          <a:ext cx="0" cy="0"/>
          <a:chOff x="0" y="0"/>
          <a:chExt cx="0" cy="0"/>
        </a:xfrm>
      </p:grpSpPr>
      <p:sp>
        <p:nvSpPr>
          <p:cNvPr id="2482" name="Google Shape;2482;p179: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3" name="Google Shape;2483;p17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p180: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5" name="Google Shape;2495;p18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p181: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7" name="Google Shape;2507;p18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7"/>
        <p:cNvGrpSpPr/>
        <p:nvPr/>
      </p:nvGrpSpPr>
      <p:grpSpPr>
        <a:xfrm>
          <a:off x="0" y="0"/>
          <a:ext cx="0" cy="0"/>
          <a:chOff x="0" y="0"/>
          <a:chExt cx="0" cy="0"/>
        </a:xfrm>
      </p:grpSpPr>
      <p:sp>
        <p:nvSpPr>
          <p:cNvPr id="2518" name="Google Shape;2518;p182: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9" name="Google Shape;2519;p18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8"/>
        <p:cNvGrpSpPr/>
        <p:nvPr/>
      </p:nvGrpSpPr>
      <p:grpSpPr>
        <a:xfrm>
          <a:off x="0" y="0"/>
          <a:ext cx="0" cy="0"/>
          <a:chOff x="0" y="0"/>
          <a:chExt cx="0" cy="0"/>
        </a:xfrm>
      </p:grpSpPr>
      <p:sp>
        <p:nvSpPr>
          <p:cNvPr id="2529" name="Google Shape;2529;p183: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0" name="Google Shape;2530;p18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p184: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5" name="Google Shape;2545;p18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p140: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9" name="Google Shape;1899;p14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p185: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8" name="Google Shape;2558;p18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9"/>
        <p:cNvGrpSpPr/>
        <p:nvPr/>
      </p:nvGrpSpPr>
      <p:grpSpPr>
        <a:xfrm>
          <a:off x="0" y="0"/>
          <a:ext cx="0" cy="0"/>
          <a:chOff x="0" y="0"/>
          <a:chExt cx="0" cy="0"/>
        </a:xfrm>
      </p:grpSpPr>
      <p:sp>
        <p:nvSpPr>
          <p:cNvPr id="2570" name="Google Shape;2570;p186: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1" name="Google Shape;2571;p18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2"/>
        <p:cNvGrpSpPr/>
        <p:nvPr/>
      </p:nvGrpSpPr>
      <p:grpSpPr>
        <a:xfrm>
          <a:off x="0" y="0"/>
          <a:ext cx="0" cy="0"/>
          <a:chOff x="0" y="0"/>
          <a:chExt cx="0" cy="0"/>
        </a:xfrm>
      </p:grpSpPr>
      <p:sp>
        <p:nvSpPr>
          <p:cNvPr id="2583" name="Google Shape;2583;p187: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4" name="Google Shape;2584;p18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188: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6" name="Google Shape;2596;p18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p189: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8" name="Google Shape;2608;p18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p190: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0" name="Google Shape;2620;p19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0"/>
        <p:cNvGrpSpPr/>
        <p:nvPr/>
      </p:nvGrpSpPr>
      <p:grpSpPr>
        <a:xfrm>
          <a:off x="0" y="0"/>
          <a:ext cx="0" cy="0"/>
          <a:chOff x="0" y="0"/>
          <a:chExt cx="0" cy="0"/>
        </a:xfrm>
      </p:grpSpPr>
      <p:sp>
        <p:nvSpPr>
          <p:cNvPr id="2631" name="Google Shape;2631;p191: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2" name="Google Shape;2632;p19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p192: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6" name="Google Shape;2646;p19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p193: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9" name="Google Shape;2659;p19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1"/>
        <p:cNvGrpSpPr/>
        <p:nvPr/>
      </p:nvGrpSpPr>
      <p:grpSpPr>
        <a:xfrm>
          <a:off x="0" y="0"/>
          <a:ext cx="0" cy="0"/>
          <a:chOff x="0" y="0"/>
          <a:chExt cx="0" cy="0"/>
        </a:xfrm>
      </p:grpSpPr>
      <p:sp>
        <p:nvSpPr>
          <p:cNvPr id="2672" name="Google Shape;2672;p194: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3" name="Google Shape;2673;p19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p141: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5" name="Google Shape;1915;p14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p195: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7" name="Google Shape;2687;p19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p196: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9" name="Google Shape;2699;p19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p197: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1" name="Google Shape;2711;p19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0"/>
        <p:cNvGrpSpPr/>
        <p:nvPr/>
      </p:nvGrpSpPr>
      <p:grpSpPr>
        <a:xfrm>
          <a:off x="0" y="0"/>
          <a:ext cx="0" cy="0"/>
          <a:chOff x="0" y="0"/>
          <a:chExt cx="0" cy="0"/>
        </a:xfrm>
      </p:grpSpPr>
      <p:sp>
        <p:nvSpPr>
          <p:cNvPr id="2721" name="Google Shape;2721;p198: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2" name="Google Shape;2722;p19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2"/>
        <p:cNvGrpSpPr/>
        <p:nvPr/>
      </p:nvGrpSpPr>
      <p:grpSpPr>
        <a:xfrm>
          <a:off x="0" y="0"/>
          <a:ext cx="0" cy="0"/>
          <a:chOff x="0" y="0"/>
          <a:chExt cx="0" cy="0"/>
        </a:xfrm>
      </p:grpSpPr>
      <p:sp>
        <p:nvSpPr>
          <p:cNvPr id="2733" name="Google Shape;2733;p199: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4" name="Google Shape;2734;p19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p200: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0" name="Google Shape;2750;p20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4"/>
        <p:cNvGrpSpPr/>
        <p:nvPr/>
      </p:nvGrpSpPr>
      <p:grpSpPr>
        <a:xfrm>
          <a:off x="0" y="0"/>
          <a:ext cx="0" cy="0"/>
          <a:chOff x="0" y="0"/>
          <a:chExt cx="0" cy="0"/>
        </a:xfrm>
      </p:grpSpPr>
      <p:sp>
        <p:nvSpPr>
          <p:cNvPr id="2765" name="Google Shape;2765;p201: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6" name="Google Shape;2766;p20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142: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2" name="Google Shape;1932;p14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p143: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7" name="Google Shape;1947;p14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144:notes"/>
          <p:cNvSpPr txBox="1">
            <a:spLocks noGrp="1"/>
          </p:cNvSpPr>
          <p:nvPr>
            <p:ph type="body" idx="1"/>
          </p:nvPr>
        </p:nvSpPr>
        <p:spPr>
          <a:xfrm>
            <a:off x="1463025" y="3909050"/>
            <a:ext cx="11704300" cy="37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2" name="Google Shape;1962;p14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508D8C-8195-43BA-E8C3-9EB8D3BF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9DBC4094-6ED9-E6D2-487B-8EED1C3B7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0CB8EFF-7CE3-48F9-A4B5-638625E8FE59}"/>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5" name="Θέση υποσέλιδου 4">
            <a:extLst>
              <a:ext uri="{FF2B5EF4-FFF2-40B4-BE49-F238E27FC236}">
                <a16:creationId xmlns:a16="http://schemas.microsoft.com/office/drawing/2014/main" id="{7C7701BC-B432-031E-D4EC-EC691E8834F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6750B17-AD8D-B46A-5154-30E7744E94D8}"/>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220899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E8F42C-24D6-2EF1-572E-DBD3228FD92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B199EC5-4AC0-2064-C279-C349CB1C24AE}"/>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F3CCED9-FEB2-F0B2-0488-EC91B2D05414}"/>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5" name="Θέση υποσέλιδου 4">
            <a:extLst>
              <a:ext uri="{FF2B5EF4-FFF2-40B4-BE49-F238E27FC236}">
                <a16:creationId xmlns:a16="http://schemas.microsoft.com/office/drawing/2014/main" id="{709C2DF8-2F31-223F-2B08-29EB8FD05DF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98315AB-3EDA-7D78-3BD2-641B3AD09AB0}"/>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164274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224D429-6413-2F7F-BFF5-FE5BC79CC0C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7BD93AE-33F0-FDE6-0705-E37D895FF72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3A1A809-7D94-C517-6624-C5F9730D4DFA}"/>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5" name="Θέση υποσέλιδου 4">
            <a:extLst>
              <a:ext uri="{FF2B5EF4-FFF2-40B4-BE49-F238E27FC236}">
                <a16:creationId xmlns:a16="http://schemas.microsoft.com/office/drawing/2014/main" id="{394D02A5-424F-46C0-976A-21356237D76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A5219A-6DCF-B58E-589D-BB2676CE084D}"/>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3462456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204"/>
          <p:cNvSpPr txBox="1">
            <a:spLocks noGrp="1"/>
          </p:cNvSpPr>
          <p:nvPr>
            <p:ph type="ftr" idx="11"/>
          </p:nvPr>
        </p:nvSpPr>
        <p:spPr>
          <a:xfrm>
            <a:off x="4145280" y="6377940"/>
            <a:ext cx="3901440" cy="184666"/>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4"/>
          <p:cNvSpPr txBox="1">
            <a:spLocks noGrp="1"/>
          </p:cNvSpPr>
          <p:nvPr>
            <p:ph type="dt" idx="10"/>
          </p:nvPr>
        </p:nvSpPr>
        <p:spPr>
          <a:xfrm>
            <a:off x="609600" y="6377940"/>
            <a:ext cx="2804160" cy="18466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4"/>
          <p:cNvSpPr txBox="1">
            <a:spLocks noGrp="1"/>
          </p:cNvSpPr>
          <p:nvPr>
            <p:ph type="sldNum" idx="12"/>
          </p:nvPr>
        </p:nvSpPr>
        <p:spPr>
          <a:xfrm>
            <a:off x="8778240" y="6377940"/>
            <a:ext cx="2804160" cy="184666"/>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sz="1500">
              <a:latin typeface="Calibri"/>
              <a:ea typeface="Calibri"/>
              <a:cs typeface="Calibri"/>
              <a:sym typeface="Calibri"/>
            </a:endParaRPr>
          </a:p>
        </p:txBody>
      </p:sp>
    </p:spTree>
    <p:extLst>
      <p:ext uri="{BB962C8B-B14F-4D97-AF65-F5344CB8AC3E}">
        <p14:creationId xmlns:p14="http://schemas.microsoft.com/office/powerpoint/2010/main" val="141285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955894-784E-1621-5069-48186073367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40F7ACC-7CEF-954C-4CA4-D7EAAE5634BA}"/>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FCEAB75-4F3F-C254-C52F-6849C69D7F22}"/>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5" name="Θέση υποσέλιδου 4">
            <a:extLst>
              <a:ext uri="{FF2B5EF4-FFF2-40B4-BE49-F238E27FC236}">
                <a16:creationId xmlns:a16="http://schemas.microsoft.com/office/drawing/2014/main" id="{ED69C4EE-79F6-6517-6FB5-C0F3C6551E9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7D275EF-1FB3-2D22-880F-51AA62B276BF}"/>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310946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3BE44F-9970-DF83-50C9-C9D86A59FD0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615DD6C-587B-8891-33ED-E04176CEDB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FC9D352-1393-95E1-9FC6-617667FEB6D5}"/>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5" name="Θέση υποσέλιδου 4">
            <a:extLst>
              <a:ext uri="{FF2B5EF4-FFF2-40B4-BE49-F238E27FC236}">
                <a16:creationId xmlns:a16="http://schemas.microsoft.com/office/drawing/2014/main" id="{FD9B68E7-D2F1-036C-FA75-BDE403F2324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50DE40E-2F36-C232-9BA8-7971E563BDE2}"/>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754921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451E2E-AAD0-123E-CA1A-BACF6D2FA8B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2427E48-8746-1100-1F85-0BA0B882537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CDF7FE2-1C7D-80FD-D965-57EE9189130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BBE1391-A639-1753-263A-A0960C3052D2}"/>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6" name="Θέση υποσέλιδου 5">
            <a:extLst>
              <a:ext uri="{FF2B5EF4-FFF2-40B4-BE49-F238E27FC236}">
                <a16:creationId xmlns:a16="http://schemas.microsoft.com/office/drawing/2014/main" id="{117151C3-0839-2C94-3BB6-20288A0A023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BE5A385-03A6-4683-9FB3-7C597C3192ED}"/>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276717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89CFE5-95B1-4176-798E-73029CB55AE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B99D85D-1B5D-5F57-51D4-8138F66604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1887E2C-E5DB-13C0-7540-57CD935032D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B78F470-93CF-DED4-FBB8-CBCE9746C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55DA0BD-D8D7-4E06-A5C8-C95A498D170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24F16E2-F615-77B3-8025-137A4D078A80}"/>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8" name="Θέση υποσέλιδου 7">
            <a:extLst>
              <a:ext uri="{FF2B5EF4-FFF2-40B4-BE49-F238E27FC236}">
                <a16:creationId xmlns:a16="http://schemas.microsoft.com/office/drawing/2014/main" id="{0A6C25C2-107D-3CED-214B-E2064B44373F}"/>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991C12B-3445-87EF-BB07-5C0BB05B88EA}"/>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427121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4FF15B-C0CB-633B-12B3-DB603DCC68B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7A3561CA-F374-A9E0-4FD5-0F6309D2604D}"/>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4" name="Θέση υποσέλιδου 3">
            <a:extLst>
              <a:ext uri="{FF2B5EF4-FFF2-40B4-BE49-F238E27FC236}">
                <a16:creationId xmlns:a16="http://schemas.microsoft.com/office/drawing/2014/main" id="{AA1F1E61-49B1-74B7-B370-20FDA810889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D655B44-79CA-32DD-C66E-0DAABC7E9FCE}"/>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827264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008D109-ED00-C559-1797-5B7CCBC89F15}"/>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3" name="Θέση υποσέλιδου 2">
            <a:extLst>
              <a:ext uri="{FF2B5EF4-FFF2-40B4-BE49-F238E27FC236}">
                <a16:creationId xmlns:a16="http://schemas.microsoft.com/office/drawing/2014/main" id="{DE706D96-35DD-444D-EBD9-9FB6E744F00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EF47BFD-C40F-6ACE-167B-50BCCF510B7E}"/>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391690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807B06-81F9-68F7-6E6D-63E9F70C756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175A5D2-56F6-E1E1-2D54-492FD3560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918F167-836A-AC52-72C1-4484C201D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88193D7-04F4-FFEE-F3A6-1F1F75B80C45}"/>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6" name="Θέση υποσέλιδου 5">
            <a:extLst>
              <a:ext uri="{FF2B5EF4-FFF2-40B4-BE49-F238E27FC236}">
                <a16:creationId xmlns:a16="http://schemas.microsoft.com/office/drawing/2014/main" id="{DE10DB93-214E-7D07-8542-A2658F7FB50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093D567-2F0F-4E41-4419-C15E8072F40B}"/>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346463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720C01-1D09-8857-A440-BAB1CE5D185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FB1CCFE-0033-1AF8-D22D-6805EE363D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0B48A9B-A5AA-3A44-62BF-D7B856EFC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F7F93C6-D276-9B22-2391-C87D10FABBF5}"/>
              </a:ext>
            </a:extLst>
          </p:cNvPr>
          <p:cNvSpPr>
            <a:spLocks noGrp="1"/>
          </p:cNvSpPr>
          <p:nvPr>
            <p:ph type="dt" sz="half" idx="10"/>
          </p:nvPr>
        </p:nvSpPr>
        <p:spPr/>
        <p:txBody>
          <a:bodyPr/>
          <a:lstStyle/>
          <a:p>
            <a:fld id="{9CFE024A-044E-41CD-838A-4F27928D63F7}" type="datetimeFigureOut">
              <a:rPr lang="el-GR" smtClean="0"/>
              <a:t>20/4/2026</a:t>
            </a:fld>
            <a:endParaRPr lang="el-GR"/>
          </a:p>
        </p:txBody>
      </p:sp>
      <p:sp>
        <p:nvSpPr>
          <p:cNvPr id="6" name="Θέση υποσέλιδου 5">
            <a:extLst>
              <a:ext uri="{FF2B5EF4-FFF2-40B4-BE49-F238E27FC236}">
                <a16:creationId xmlns:a16="http://schemas.microsoft.com/office/drawing/2014/main" id="{F5900C77-B1A8-F807-79B2-FD566B79327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F82C686-32A5-E8DF-136A-7131A9678FF1}"/>
              </a:ext>
            </a:extLst>
          </p:cNvPr>
          <p:cNvSpPr>
            <a:spLocks noGrp="1"/>
          </p:cNvSpPr>
          <p:nvPr>
            <p:ph type="sldNum" sz="quarter" idx="12"/>
          </p:nvPr>
        </p:nvSpPr>
        <p:spPr/>
        <p:txBody>
          <a:bodyPr/>
          <a:lstStyle/>
          <a:p>
            <a:fld id="{86ADF8C8-E108-468D-95F4-446E0E853741}" type="slidenum">
              <a:rPr lang="el-GR" smtClean="0"/>
              <a:t>‹#›</a:t>
            </a:fld>
            <a:endParaRPr lang="el-GR"/>
          </a:p>
        </p:txBody>
      </p:sp>
    </p:spTree>
    <p:extLst>
      <p:ext uri="{BB962C8B-B14F-4D97-AF65-F5344CB8AC3E}">
        <p14:creationId xmlns:p14="http://schemas.microsoft.com/office/powerpoint/2010/main" val="2143599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6BCE242-ABA8-9F4D-3FD9-54026CE21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5970D99-ED43-2207-72E4-D59CDE3F3A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FA689B0-68EF-36A5-D884-EFAEDA768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FE024A-044E-41CD-838A-4F27928D63F7}" type="datetimeFigureOut">
              <a:rPr lang="el-GR" smtClean="0"/>
              <a:t>20/4/2026</a:t>
            </a:fld>
            <a:endParaRPr lang="el-GR"/>
          </a:p>
        </p:txBody>
      </p:sp>
      <p:sp>
        <p:nvSpPr>
          <p:cNvPr id="5" name="Θέση υποσέλιδου 4">
            <a:extLst>
              <a:ext uri="{FF2B5EF4-FFF2-40B4-BE49-F238E27FC236}">
                <a16:creationId xmlns:a16="http://schemas.microsoft.com/office/drawing/2014/main" id="{77C19168-3206-D014-1DE0-D235EF2DBF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5F05305-B45C-A8E4-313C-BDEE2FD23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ADF8C8-E108-468D-95F4-446E0E853741}" type="slidenum">
              <a:rPr lang="el-GR" smtClean="0"/>
              <a:t>‹#›</a:t>
            </a:fld>
            <a:endParaRPr lang="el-GR"/>
          </a:p>
        </p:txBody>
      </p:sp>
    </p:spTree>
    <p:extLst>
      <p:ext uri="{BB962C8B-B14F-4D97-AF65-F5344CB8AC3E}">
        <p14:creationId xmlns:p14="http://schemas.microsoft.com/office/powerpoint/2010/main" val="4014230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mailto:gehad@example.com" TargetMode="Externa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grpSp>
        <p:nvGrpSpPr>
          <p:cNvPr id="1830" name="Google Shape;1830;p136"/>
          <p:cNvGrpSpPr/>
          <p:nvPr/>
        </p:nvGrpSpPr>
        <p:grpSpPr>
          <a:xfrm>
            <a:off x="1" y="0"/>
            <a:ext cx="10159999" cy="5715000"/>
            <a:chOff x="0" y="0"/>
            <a:chExt cx="12191999" cy="6858000"/>
          </a:xfrm>
        </p:grpSpPr>
        <p:sp>
          <p:nvSpPr>
            <p:cNvPr id="1831" name="Google Shape;1831;p136"/>
            <p:cNvSpPr/>
            <p:nvPr/>
          </p:nvSpPr>
          <p:spPr>
            <a:xfrm>
              <a:off x="5386387" y="1904"/>
              <a:ext cx="5361305" cy="6837045"/>
            </a:xfrm>
            <a:custGeom>
              <a:avLst/>
              <a:gdLst/>
              <a:ahLst/>
              <a:cxnLst/>
              <a:rect l="l" t="t" r="r" b="b"/>
              <a:pathLst>
                <a:path w="5361305" h="6837045" extrusionOk="0">
                  <a:moveTo>
                    <a:pt x="5361305" y="0"/>
                  </a:moveTo>
                  <a:lnTo>
                    <a:pt x="1922145" y="0"/>
                  </a:lnTo>
                  <a:lnTo>
                    <a:pt x="0" y="6836727"/>
                  </a:lnTo>
                  <a:lnTo>
                    <a:pt x="3438842" y="6836727"/>
                  </a:lnTo>
                  <a:lnTo>
                    <a:pt x="5361305" y="0"/>
                  </a:lnTo>
                  <a:close/>
                </a:path>
              </a:pathLst>
            </a:custGeom>
            <a:solidFill>
              <a:srgbClr val="FFB800">
                <a:alpha val="22352"/>
              </a:srgbClr>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832" name="Google Shape;1832;p136"/>
            <p:cNvSpPr/>
            <p:nvPr/>
          </p:nvSpPr>
          <p:spPr>
            <a:xfrm>
              <a:off x="4561840" y="0"/>
              <a:ext cx="1924685" cy="6858000"/>
            </a:xfrm>
            <a:custGeom>
              <a:avLst/>
              <a:gdLst/>
              <a:ahLst/>
              <a:cxnLst/>
              <a:rect l="l" t="t" r="r" b="b"/>
              <a:pathLst>
                <a:path w="1924685" h="6858000" extrusionOk="0">
                  <a:moveTo>
                    <a:pt x="1924685" y="0"/>
                  </a:moveTo>
                  <a:lnTo>
                    <a:pt x="0" y="6858000"/>
                  </a:lnTo>
                </a:path>
              </a:pathLst>
            </a:custGeom>
            <a:noFill/>
            <a:ln w="25400"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833" name="Google Shape;1833;p136"/>
            <p:cNvPicPr preferRelativeResize="0"/>
            <p:nvPr/>
          </p:nvPicPr>
          <p:blipFill rotWithShape="1">
            <a:blip r:embed="rId3">
              <a:alphaModFix/>
            </a:blip>
            <a:srcRect/>
            <a:stretch/>
          </p:blipFill>
          <p:spPr>
            <a:xfrm>
              <a:off x="8897937" y="6221412"/>
              <a:ext cx="3294062" cy="612140"/>
            </a:xfrm>
            <a:prstGeom prst="rect">
              <a:avLst/>
            </a:prstGeom>
            <a:noFill/>
            <a:ln>
              <a:noFill/>
            </a:ln>
          </p:spPr>
        </p:pic>
        <p:sp>
          <p:nvSpPr>
            <p:cNvPr id="1834" name="Google Shape;1834;p136"/>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835" name="Google Shape;1835;p136"/>
            <p:cNvPicPr preferRelativeResize="0"/>
            <p:nvPr/>
          </p:nvPicPr>
          <p:blipFill rotWithShape="1">
            <a:blip r:embed="rId4">
              <a:alphaModFix/>
            </a:blip>
            <a:srcRect/>
            <a:stretch/>
          </p:blipFill>
          <p:spPr>
            <a:xfrm>
              <a:off x="0" y="0"/>
              <a:ext cx="5840730" cy="6858000"/>
            </a:xfrm>
            <a:prstGeom prst="rect">
              <a:avLst/>
            </a:prstGeom>
            <a:noFill/>
            <a:ln>
              <a:noFill/>
            </a:ln>
          </p:spPr>
        </p:pic>
        <p:pic>
          <p:nvPicPr>
            <p:cNvPr id="1836" name="Google Shape;1836;p136"/>
            <p:cNvPicPr preferRelativeResize="0"/>
            <p:nvPr/>
          </p:nvPicPr>
          <p:blipFill rotWithShape="1">
            <a:blip r:embed="rId3">
              <a:alphaModFix/>
            </a:blip>
            <a:srcRect/>
            <a:stretch/>
          </p:blipFill>
          <p:spPr>
            <a:xfrm>
              <a:off x="7549515" y="6167437"/>
              <a:ext cx="3294062" cy="612140"/>
            </a:xfrm>
            <a:prstGeom prst="rect">
              <a:avLst/>
            </a:prstGeom>
            <a:noFill/>
            <a:ln>
              <a:noFill/>
            </a:ln>
          </p:spPr>
        </p:pic>
      </p:grpSp>
      <p:sp>
        <p:nvSpPr>
          <p:cNvPr id="1837" name="Google Shape;1837;p136"/>
          <p:cNvSpPr txBox="1">
            <a:spLocks noGrp="1"/>
          </p:cNvSpPr>
          <p:nvPr>
            <p:ph type="title"/>
          </p:nvPr>
        </p:nvSpPr>
        <p:spPr>
          <a:xfrm>
            <a:off x="5675313" y="1247774"/>
            <a:ext cx="4081463" cy="2174292"/>
          </a:xfrm>
          <a:prstGeom prst="rect">
            <a:avLst/>
          </a:prstGeom>
          <a:noFill/>
          <a:ln>
            <a:noFill/>
          </a:ln>
        </p:spPr>
        <p:txBody>
          <a:bodyPr spcFirstLastPara="1" vert="horz" wrap="square" lIns="0" tIns="42333" rIns="0" bIns="0" rtlCol="0" anchor="t" anchorCtr="0">
            <a:spAutoFit/>
          </a:bodyPr>
          <a:lstStyle/>
          <a:p>
            <a:pPr marL="10583" marR="4233">
              <a:lnSpc>
                <a:spcPct val="114285"/>
              </a:lnSpc>
              <a:spcBef>
                <a:spcPts val="0"/>
              </a:spcBef>
            </a:pPr>
            <a:r>
              <a:rPr lang="en-US" sz="2917">
                <a:solidFill>
                  <a:srgbClr val="000000"/>
                </a:solidFill>
                <a:latin typeface="Calibri"/>
                <a:ea typeface="Calibri"/>
                <a:cs typeface="Calibri"/>
                <a:sym typeface="Calibri"/>
              </a:rPr>
              <a:t>Ανθρώπινοι παράγοντες  και κυβερνοασφάλεια  στον τομέα της  ενέργειας</a:t>
            </a:r>
            <a:endParaRPr sz="2917">
              <a:latin typeface="Calibri"/>
              <a:ea typeface="Calibri"/>
              <a:cs typeface="Calibri"/>
              <a:sym typeface="Calibri"/>
            </a:endParaRPr>
          </a:p>
          <a:p>
            <a:pPr marL="194196">
              <a:lnSpc>
                <a:spcPct val="100000"/>
              </a:lnSpc>
              <a:spcBef>
                <a:spcPts val="317"/>
              </a:spcBef>
            </a:pPr>
            <a:r>
              <a:rPr lang="en-US" sz="3625" b="1">
                <a:solidFill>
                  <a:srgbClr val="D6791A"/>
                </a:solidFill>
                <a:latin typeface="Calibri"/>
                <a:ea typeface="Calibri"/>
                <a:cs typeface="Calibri"/>
                <a:sym typeface="Calibri"/>
              </a:rPr>
              <a:t>CSP002_SS_E</a:t>
            </a:r>
            <a:endParaRPr sz="3625">
              <a:latin typeface="Calibri"/>
              <a:ea typeface="Calibri"/>
              <a:cs typeface="Calibri"/>
              <a:sym typeface="Calibri"/>
            </a:endParaRPr>
          </a:p>
        </p:txBody>
      </p:sp>
      <p:sp>
        <p:nvSpPr>
          <p:cNvPr id="1838" name="Google Shape;1838;p136"/>
          <p:cNvSpPr txBox="1"/>
          <p:nvPr/>
        </p:nvSpPr>
        <p:spPr>
          <a:xfrm>
            <a:off x="6006042" y="3706018"/>
            <a:ext cx="2696633" cy="499218"/>
          </a:xfrm>
          <a:prstGeom prst="rect">
            <a:avLst/>
          </a:prstGeom>
          <a:noFill/>
          <a:ln>
            <a:noFill/>
          </a:ln>
        </p:spPr>
        <p:txBody>
          <a:bodyPr spcFirstLastPara="1" wrap="square" lIns="0" tIns="10583" rIns="0" bIns="0" anchor="t" anchorCtr="0">
            <a:spAutoFit/>
          </a:bodyPr>
          <a:lstStyle/>
          <a:p>
            <a:pPr marL="10583"/>
            <a:r>
              <a:rPr lang="en-US" sz="958">
                <a:solidFill>
                  <a:schemeClr val="dk1"/>
                </a:solidFill>
                <a:latin typeface="Calibri"/>
                <a:ea typeface="Calibri"/>
                <a:cs typeface="Calibri"/>
                <a:sym typeface="Calibri"/>
              </a:rPr>
              <a:t>ΠΑΡΟΥΣΊΑΣΗ ΑΠΌ:</a:t>
            </a:r>
            <a:endParaRPr sz="958">
              <a:solidFill>
                <a:schemeClr val="dk1"/>
              </a:solidFill>
              <a:latin typeface="Calibri"/>
              <a:ea typeface="Calibri"/>
              <a:cs typeface="Calibri"/>
              <a:sym typeface="Calibri"/>
            </a:endParaRPr>
          </a:p>
          <a:p>
            <a:pPr marL="10583" marR="4233">
              <a:lnSpc>
                <a:spcPct val="106956"/>
              </a:lnSpc>
              <a:spcBef>
                <a:spcPts val="154"/>
              </a:spcBef>
            </a:pPr>
            <a:r>
              <a:rPr lang="en-US" sz="958">
                <a:solidFill>
                  <a:schemeClr val="dk1"/>
                </a:solidFill>
                <a:latin typeface="Calibri"/>
                <a:ea typeface="Calibri"/>
                <a:cs typeface="Calibri"/>
                <a:sym typeface="Calibri"/>
              </a:rPr>
              <a:t>DR. RICARDO . LUGOTALTECH DR. KITTY  KIOSKLI, TRUSTILIO PROF. PARESH RATHOD</a:t>
            </a:r>
            <a:endParaRPr sz="958">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
        <p:nvSpPr>
          <p:cNvPr id="1979" name="Google Shape;1979;p145"/>
          <p:cNvSpPr/>
          <p:nvPr/>
        </p:nvSpPr>
        <p:spPr>
          <a:xfrm>
            <a:off x="0" y="0"/>
            <a:ext cx="10160000" cy="5715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980" name="Google Shape;1980;p145"/>
          <p:cNvGrpSpPr/>
          <p:nvPr/>
        </p:nvGrpSpPr>
        <p:grpSpPr>
          <a:xfrm>
            <a:off x="1" y="0"/>
            <a:ext cx="5036079" cy="5715000"/>
            <a:chOff x="0" y="0"/>
            <a:chExt cx="6043295" cy="6858000"/>
          </a:xfrm>
        </p:grpSpPr>
        <p:sp>
          <p:nvSpPr>
            <p:cNvPr id="1981" name="Google Shape;1981;p145"/>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82" name="Google Shape;1982;p145"/>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83" name="Google Shape;1983;p145"/>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984" name="Google Shape;1984;p145"/>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1985" name="Google Shape;1985;p145"/>
          <p:cNvSpPr txBox="1"/>
          <p:nvPr/>
        </p:nvSpPr>
        <p:spPr>
          <a:xfrm>
            <a:off x="5489576" y="192352"/>
            <a:ext cx="298979" cy="344176"/>
          </a:xfrm>
          <a:prstGeom prst="rect">
            <a:avLst/>
          </a:prstGeom>
          <a:noFill/>
          <a:ln>
            <a:noFill/>
          </a:ln>
        </p:spPr>
        <p:txBody>
          <a:bodyPr spcFirstLastPara="1" wrap="square" lIns="0" tIns="10583" rIns="0" bIns="0" anchor="t" anchorCtr="0">
            <a:spAutoFit/>
          </a:bodyPr>
          <a:lstStyle/>
          <a:p>
            <a:pPr marL="10583"/>
            <a:r>
              <a:rPr lang="en-US" sz="2167">
                <a:solidFill>
                  <a:srgbClr val="FFFFFF"/>
                </a:solidFill>
                <a:latin typeface="Times New Roman"/>
                <a:ea typeface="Times New Roman"/>
                <a:cs typeface="Times New Roman"/>
                <a:sym typeface="Times New Roman"/>
              </a:rPr>
              <a:t>ΤΙ</a:t>
            </a:r>
            <a:endParaRPr sz="2167">
              <a:solidFill>
                <a:schemeClr val="dk1"/>
              </a:solidFill>
              <a:latin typeface="Times New Roman"/>
              <a:ea typeface="Times New Roman"/>
              <a:cs typeface="Times New Roman"/>
              <a:sym typeface="Times New Roman"/>
            </a:endParaRPr>
          </a:p>
        </p:txBody>
      </p:sp>
      <p:sp>
        <p:nvSpPr>
          <p:cNvPr id="1986" name="Google Shape;1986;p145"/>
          <p:cNvSpPr txBox="1">
            <a:spLocks noGrp="1"/>
          </p:cNvSpPr>
          <p:nvPr>
            <p:ph type="title"/>
          </p:nvPr>
        </p:nvSpPr>
        <p:spPr>
          <a:xfrm>
            <a:off x="5481109" y="825765"/>
            <a:ext cx="1683808" cy="235043"/>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1458">
                <a:solidFill>
                  <a:srgbClr val="FFB800"/>
                </a:solidFill>
                <a:latin typeface="Calibri"/>
                <a:ea typeface="Calibri"/>
                <a:cs typeface="Calibri"/>
                <a:sym typeface="Calibri"/>
              </a:rPr>
              <a:t>Θέματα κατάρτισης</a:t>
            </a:r>
            <a:endParaRPr sz="1458">
              <a:latin typeface="Calibri"/>
              <a:ea typeface="Calibri"/>
              <a:cs typeface="Calibri"/>
              <a:sym typeface="Calibri"/>
            </a:endParaRPr>
          </a:p>
        </p:txBody>
      </p:sp>
      <p:sp>
        <p:nvSpPr>
          <p:cNvPr id="1987" name="Google Shape;1987;p145"/>
          <p:cNvSpPr txBox="1"/>
          <p:nvPr/>
        </p:nvSpPr>
        <p:spPr>
          <a:xfrm>
            <a:off x="5481109" y="1336822"/>
            <a:ext cx="3315758" cy="2365020"/>
          </a:xfrm>
          <a:prstGeom prst="rect">
            <a:avLst/>
          </a:prstGeom>
          <a:noFill/>
          <a:ln>
            <a:noFill/>
          </a:ln>
        </p:spPr>
        <p:txBody>
          <a:bodyPr spcFirstLastPara="1" wrap="square" lIns="0" tIns="103708" rIns="0" bIns="0" anchor="t" anchorCtr="0">
            <a:spAutoFit/>
          </a:bodyPr>
          <a:lstStyle/>
          <a:p>
            <a:pPr marL="10583"/>
            <a:r>
              <a:rPr lang="en-US" sz="1083">
                <a:solidFill>
                  <a:srgbClr val="FFFFFF"/>
                </a:solidFill>
                <a:latin typeface="Calibri"/>
                <a:ea typeface="Calibri"/>
                <a:cs typeface="Calibri"/>
                <a:sym typeface="Calibri"/>
              </a:rPr>
              <a:t>Ημέρα</a:t>
            </a:r>
            <a:endParaRPr sz="1083">
              <a:solidFill>
                <a:schemeClr val="dk1"/>
              </a:solidFill>
              <a:latin typeface="Calibri"/>
              <a:ea typeface="Calibri"/>
              <a:cs typeface="Calibri"/>
              <a:sym typeface="Calibri"/>
            </a:endParaRPr>
          </a:p>
          <a:p>
            <a:pPr marL="239174" marR="185730" indent="-228591">
              <a:lnSpc>
                <a:spcPct val="123100"/>
              </a:lnSpc>
              <a:spcBef>
                <a:spcPts val="600"/>
              </a:spcBef>
              <a:buClr>
                <a:srgbClr val="FFB800"/>
              </a:buClr>
              <a:buSzPts val="1800"/>
              <a:buFont typeface="Courier New"/>
              <a:buChar char="o"/>
            </a:pPr>
            <a:r>
              <a:rPr lang="en-US" sz="1083">
                <a:solidFill>
                  <a:srgbClr val="FFFFFF"/>
                </a:solidFill>
                <a:latin typeface="Calibri"/>
                <a:ea typeface="Calibri"/>
                <a:cs typeface="Calibri"/>
                <a:sym typeface="Calibri"/>
              </a:rPr>
              <a:t>Εισαγωγή στις ανθρώπινες πτυχές της  Κυβερνοασφάλεια στον τομέα της ενέργειας</a:t>
            </a:r>
            <a:endParaRPr sz="1083">
              <a:solidFill>
                <a:schemeClr val="dk1"/>
              </a:solidFill>
              <a:latin typeface="Calibri"/>
              <a:ea typeface="Calibri"/>
              <a:cs typeface="Calibri"/>
              <a:sym typeface="Calibri"/>
            </a:endParaRPr>
          </a:p>
          <a:p>
            <a:pPr>
              <a:spcBef>
                <a:spcPts val="46"/>
              </a:spcBef>
              <a:buClr>
                <a:srgbClr val="FFB800"/>
              </a:buClr>
              <a:buSzPts val="950"/>
            </a:pPr>
            <a:endParaRPr sz="792">
              <a:solidFill>
                <a:schemeClr val="dk1"/>
              </a:solidFill>
              <a:latin typeface="Calibri"/>
              <a:ea typeface="Calibri"/>
              <a:cs typeface="Calibri"/>
              <a:sym typeface="Calibri"/>
            </a:endParaRPr>
          </a:p>
          <a:p>
            <a:pPr marL="239174" marR="4233" indent="-228591">
              <a:lnSpc>
                <a:spcPct val="91600"/>
              </a:lnSpc>
              <a:buClr>
                <a:srgbClr val="FFB800"/>
              </a:buClr>
              <a:buSzPts val="1800"/>
              <a:buFont typeface="Courier New"/>
              <a:buChar char="o"/>
            </a:pPr>
            <a:r>
              <a:rPr lang="en-US" sz="1083">
                <a:solidFill>
                  <a:srgbClr val="FFFFFF"/>
                </a:solidFill>
                <a:latin typeface="Calibri"/>
                <a:ea typeface="Calibri"/>
                <a:cs typeface="Calibri"/>
                <a:sym typeface="Calibri"/>
              </a:rPr>
              <a:t>Ψυχολογικοί και κοινωνικοί παράγοντες στην  κυβερνοασφάλεια του ενεργειακού τομέα</a:t>
            </a:r>
            <a:endParaRPr sz="1083">
              <a:solidFill>
                <a:schemeClr val="dk1"/>
              </a:solidFill>
              <a:latin typeface="Calibri"/>
              <a:ea typeface="Calibri"/>
              <a:cs typeface="Calibri"/>
              <a:sym typeface="Calibri"/>
            </a:endParaRPr>
          </a:p>
          <a:p>
            <a:pPr marL="239174" marR="331774" indent="-228591">
              <a:lnSpc>
                <a:spcPct val="91600"/>
              </a:lnSpc>
              <a:spcBef>
                <a:spcPts val="950"/>
              </a:spcBef>
              <a:buClr>
                <a:srgbClr val="FFB800"/>
              </a:buClr>
              <a:buSzPts val="1800"/>
              <a:buFont typeface="Courier New"/>
              <a:buChar char="o"/>
            </a:pPr>
            <a:r>
              <a:rPr lang="en-US" sz="1083">
                <a:solidFill>
                  <a:srgbClr val="FFFFFF"/>
                </a:solidFill>
                <a:latin typeface="Calibri"/>
                <a:ea typeface="Calibri"/>
                <a:cs typeface="Calibri"/>
                <a:sym typeface="Calibri"/>
              </a:rPr>
              <a:t>Ευπάθεια ανθρώπων στην  κυβερνοασφάλεια του ενεργειακού τομέα</a:t>
            </a:r>
            <a:endParaRPr sz="1083">
              <a:solidFill>
                <a:schemeClr val="dk1"/>
              </a:solidFill>
              <a:latin typeface="Calibri"/>
              <a:ea typeface="Calibri"/>
              <a:cs typeface="Calibri"/>
              <a:sym typeface="Calibri"/>
            </a:endParaRPr>
          </a:p>
          <a:p>
            <a:pPr marL="238645" indent="-228062">
              <a:spcBef>
                <a:spcPts val="792"/>
              </a:spcBef>
              <a:buClr>
                <a:srgbClr val="FFB800"/>
              </a:buClr>
              <a:buSzPts val="1800"/>
              <a:buFont typeface="Courier New"/>
              <a:buChar char="o"/>
            </a:pPr>
            <a:r>
              <a:rPr lang="en-US" sz="1083">
                <a:solidFill>
                  <a:srgbClr val="FFFFFF"/>
                </a:solidFill>
                <a:latin typeface="Calibri"/>
                <a:ea typeface="Calibri"/>
                <a:cs typeface="Calibri"/>
                <a:sym typeface="Calibri"/>
              </a:rPr>
              <a:t>Απειλές εκ των έσω</a:t>
            </a:r>
            <a:endParaRPr sz="1083">
              <a:solidFill>
                <a:schemeClr val="dk1"/>
              </a:solidFill>
              <a:latin typeface="Calibri"/>
              <a:ea typeface="Calibri"/>
              <a:cs typeface="Calibri"/>
              <a:sym typeface="Calibri"/>
            </a:endParaRPr>
          </a:p>
          <a:p>
            <a:pPr marL="239174" marR="738158" indent="-228591">
              <a:lnSpc>
                <a:spcPct val="123100"/>
              </a:lnSpc>
              <a:spcBef>
                <a:spcPts val="467"/>
              </a:spcBef>
              <a:buClr>
                <a:srgbClr val="FFB800"/>
              </a:buClr>
              <a:buSzPts val="1800"/>
              <a:buFont typeface="Courier New"/>
              <a:buChar char="o"/>
            </a:pPr>
            <a:r>
              <a:rPr lang="en-US" sz="1083">
                <a:solidFill>
                  <a:srgbClr val="FFFFFF"/>
                </a:solidFill>
                <a:latin typeface="Calibri"/>
                <a:ea typeface="Calibri"/>
                <a:cs typeface="Calibri"/>
                <a:sym typeface="Calibri"/>
              </a:rPr>
              <a:t>Αντίθετη συμπεριφορά στην ενέργεια  Τομέας</a:t>
            </a:r>
            <a:endParaRPr sz="1083">
              <a:solidFill>
                <a:schemeClr val="dk1"/>
              </a:solidFill>
              <a:latin typeface="Calibri"/>
              <a:ea typeface="Calibri"/>
              <a:cs typeface="Calibri"/>
              <a:sym typeface="Calibri"/>
            </a:endParaRPr>
          </a:p>
        </p:txBody>
      </p:sp>
      <p:pic>
        <p:nvPicPr>
          <p:cNvPr id="1988" name="Google Shape;1988;p145"/>
          <p:cNvPicPr preferRelativeResize="0"/>
          <p:nvPr/>
        </p:nvPicPr>
        <p:blipFill rotWithShape="1">
          <a:blip r:embed="rId4">
            <a:alphaModFix/>
          </a:blip>
          <a:srcRect/>
          <a:stretch/>
        </p:blipFill>
        <p:spPr>
          <a:xfrm>
            <a:off x="7414947" y="4661693"/>
            <a:ext cx="2745052" cy="510117"/>
          </a:xfrm>
          <a:prstGeom prst="rect">
            <a:avLst/>
          </a:prstGeom>
          <a:noFill/>
          <a:ln>
            <a:noFill/>
          </a:ln>
        </p:spPr>
      </p:pic>
      <p:sp>
        <p:nvSpPr>
          <p:cNvPr id="1989" name="Google Shape;1989;p145"/>
          <p:cNvSpPr txBox="1"/>
          <p:nvPr/>
        </p:nvSpPr>
        <p:spPr>
          <a:xfrm>
            <a:off x="601133" y="4710906"/>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146"/>
          <p:cNvSpPr/>
          <p:nvPr/>
        </p:nvSpPr>
        <p:spPr>
          <a:xfrm>
            <a:off x="0" y="0"/>
            <a:ext cx="10160000" cy="5715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995" name="Google Shape;1995;p146"/>
          <p:cNvGrpSpPr/>
          <p:nvPr/>
        </p:nvGrpSpPr>
        <p:grpSpPr>
          <a:xfrm>
            <a:off x="1" y="0"/>
            <a:ext cx="5036079" cy="5715000"/>
            <a:chOff x="0" y="0"/>
            <a:chExt cx="6043295" cy="6858000"/>
          </a:xfrm>
        </p:grpSpPr>
        <p:sp>
          <p:nvSpPr>
            <p:cNvPr id="1996" name="Google Shape;1996;p146"/>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97" name="Google Shape;1997;p146"/>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98" name="Google Shape;1998;p146"/>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999" name="Google Shape;1999;p146"/>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000" name="Google Shape;2000;p146"/>
          <p:cNvSpPr txBox="1"/>
          <p:nvPr/>
        </p:nvSpPr>
        <p:spPr>
          <a:xfrm>
            <a:off x="5489576" y="192352"/>
            <a:ext cx="298979" cy="344176"/>
          </a:xfrm>
          <a:prstGeom prst="rect">
            <a:avLst/>
          </a:prstGeom>
          <a:noFill/>
          <a:ln>
            <a:noFill/>
          </a:ln>
        </p:spPr>
        <p:txBody>
          <a:bodyPr spcFirstLastPara="1" wrap="square" lIns="0" tIns="10583" rIns="0" bIns="0" anchor="t" anchorCtr="0">
            <a:spAutoFit/>
          </a:bodyPr>
          <a:lstStyle/>
          <a:p>
            <a:pPr marL="10583"/>
            <a:r>
              <a:rPr lang="en-US" sz="2167">
                <a:solidFill>
                  <a:srgbClr val="FFFFFF"/>
                </a:solidFill>
                <a:latin typeface="Times New Roman"/>
                <a:ea typeface="Times New Roman"/>
                <a:cs typeface="Times New Roman"/>
                <a:sym typeface="Times New Roman"/>
              </a:rPr>
              <a:t>ΤΙ</a:t>
            </a:r>
            <a:endParaRPr sz="2167">
              <a:solidFill>
                <a:schemeClr val="dk1"/>
              </a:solidFill>
              <a:latin typeface="Times New Roman"/>
              <a:ea typeface="Times New Roman"/>
              <a:cs typeface="Times New Roman"/>
              <a:sym typeface="Times New Roman"/>
            </a:endParaRPr>
          </a:p>
        </p:txBody>
      </p:sp>
      <p:sp>
        <p:nvSpPr>
          <p:cNvPr id="2001" name="Google Shape;2001;p146"/>
          <p:cNvSpPr txBox="1">
            <a:spLocks noGrp="1"/>
          </p:cNvSpPr>
          <p:nvPr>
            <p:ph type="title"/>
          </p:nvPr>
        </p:nvSpPr>
        <p:spPr>
          <a:xfrm>
            <a:off x="5481109" y="825765"/>
            <a:ext cx="1683808" cy="235043"/>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1458">
                <a:solidFill>
                  <a:srgbClr val="FFB800"/>
                </a:solidFill>
                <a:latin typeface="Calibri"/>
                <a:ea typeface="Calibri"/>
                <a:cs typeface="Calibri"/>
                <a:sym typeface="Calibri"/>
              </a:rPr>
              <a:t>Θέματα κατάρτισης</a:t>
            </a:r>
            <a:endParaRPr sz="1458">
              <a:latin typeface="Calibri"/>
              <a:ea typeface="Calibri"/>
              <a:cs typeface="Calibri"/>
              <a:sym typeface="Calibri"/>
            </a:endParaRPr>
          </a:p>
        </p:txBody>
      </p:sp>
      <p:sp>
        <p:nvSpPr>
          <p:cNvPr id="2002" name="Google Shape;2002;p146"/>
          <p:cNvSpPr txBox="1"/>
          <p:nvPr/>
        </p:nvSpPr>
        <p:spPr>
          <a:xfrm>
            <a:off x="5481108" y="1429279"/>
            <a:ext cx="3419475" cy="2013992"/>
          </a:xfrm>
          <a:prstGeom prst="rect">
            <a:avLst/>
          </a:prstGeom>
          <a:noFill/>
          <a:ln>
            <a:noFill/>
          </a:ln>
        </p:spPr>
        <p:txBody>
          <a:bodyPr spcFirstLastPara="1" wrap="square" lIns="0" tIns="10583" rIns="0" bIns="0" anchor="t" anchorCtr="0">
            <a:spAutoFit/>
          </a:bodyPr>
          <a:lstStyle/>
          <a:p>
            <a:pPr marL="10583"/>
            <a:r>
              <a:rPr lang="en-US" sz="958">
                <a:solidFill>
                  <a:srgbClr val="FFFFFF"/>
                </a:solidFill>
                <a:latin typeface="Calibri"/>
                <a:ea typeface="Calibri"/>
                <a:cs typeface="Calibri"/>
                <a:sym typeface="Calibri"/>
              </a:rPr>
              <a:t>Ημέρα</a:t>
            </a:r>
            <a:endParaRPr sz="958">
              <a:solidFill>
                <a:schemeClr val="dk1"/>
              </a:solidFill>
              <a:latin typeface="Calibri"/>
              <a:ea typeface="Calibri"/>
              <a:cs typeface="Calibri"/>
              <a:sym typeface="Calibri"/>
            </a:endParaRPr>
          </a:p>
          <a:p>
            <a:pPr marL="239174" marR="924946" indent="-228591">
              <a:lnSpc>
                <a:spcPct val="123400"/>
              </a:lnSpc>
              <a:spcBef>
                <a:spcPts val="637"/>
              </a:spcBef>
              <a:buClr>
                <a:srgbClr val="FFB800"/>
              </a:buClr>
              <a:buSzPts val="1600"/>
              <a:buFont typeface="Courier New"/>
              <a:buChar char="o"/>
            </a:pPr>
            <a:r>
              <a:rPr lang="en-US" sz="958">
                <a:solidFill>
                  <a:srgbClr val="FFFFFF"/>
                </a:solidFill>
                <a:latin typeface="Calibri"/>
                <a:ea typeface="Calibri"/>
                <a:cs typeface="Calibri"/>
                <a:sym typeface="Calibri"/>
              </a:rPr>
              <a:t>Οργανωσιακή κουλτούρα, επικοινωνία,  και Κυβερνοασφάλεια</a:t>
            </a:r>
            <a:endParaRPr sz="958">
              <a:solidFill>
                <a:schemeClr val="dk1"/>
              </a:solidFill>
              <a:latin typeface="Calibri"/>
              <a:ea typeface="Calibri"/>
              <a:cs typeface="Calibri"/>
              <a:sym typeface="Calibri"/>
            </a:endParaRPr>
          </a:p>
          <a:p>
            <a:pPr>
              <a:spcBef>
                <a:spcPts val="21"/>
              </a:spcBef>
              <a:buClr>
                <a:srgbClr val="FFB800"/>
              </a:buClr>
              <a:buSzPts val="850"/>
            </a:pPr>
            <a:endParaRPr sz="708">
              <a:solidFill>
                <a:schemeClr val="dk1"/>
              </a:solidFill>
              <a:latin typeface="Calibri"/>
              <a:ea typeface="Calibri"/>
              <a:cs typeface="Calibri"/>
              <a:sym typeface="Calibri"/>
            </a:endParaRPr>
          </a:p>
          <a:p>
            <a:pPr marL="239174" indent="-228591">
              <a:buClr>
                <a:srgbClr val="FFB800"/>
              </a:buClr>
              <a:buSzPts val="1600"/>
              <a:buFont typeface="Courier New"/>
              <a:buChar char="o"/>
            </a:pPr>
            <a:r>
              <a:rPr lang="en-US" sz="958">
                <a:solidFill>
                  <a:srgbClr val="FFFFFF"/>
                </a:solidFill>
                <a:latin typeface="Calibri"/>
                <a:ea typeface="Calibri"/>
                <a:cs typeface="Calibri"/>
                <a:sym typeface="Calibri"/>
              </a:rPr>
              <a:t>Επικοινωνία και συνεργασία σε όλους τους τομείς</a:t>
            </a:r>
            <a:endParaRPr sz="958">
              <a:solidFill>
                <a:schemeClr val="dk1"/>
              </a:solidFill>
              <a:latin typeface="Calibri"/>
              <a:ea typeface="Calibri"/>
              <a:cs typeface="Calibri"/>
              <a:sym typeface="Calibri"/>
            </a:endParaRPr>
          </a:p>
          <a:p>
            <a:pPr marL="239174" marR="36511" indent="-228591">
              <a:lnSpc>
                <a:spcPct val="91700"/>
              </a:lnSpc>
              <a:spcBef>
                <a:spcPts val="875"/>
              </a:spcBef>
              <a:buClr>
                <a:srgbClr val="FFB800"/>
              </a:buClr>
              <a:buSzPts val="1600"/>
              <a:buFont typeface="Courier New"/>
              <a:buChar char="o"/>
            </a:pPr>
            <a:r>
              <a:rPr lang="en-US" sz="958">
                <a:solidFill>
                  <a:srgbClr val="FFFFFF"/>
                </a:solidFill>
                <a:latin typeface="Calibri"/>
                <a:ea typeface="Calibri"/>
                <a:cs typeface="Calibri"/>
                <a:sym typeface="Calibri"/>
              </a:rPr>
              <a:t>Λήψη αποφάσεων σε στρατηγικό, επιχειρησιακό και  τακτικό επίπεδο</a:t>
            </a:r>
            <a:endParaRPr sz="958">
              <a:solidFill>
                <a:schemeClr val="dk1"/>
              </a:solidFill>
              <a:latin typeface="Calibri"/>
              <a:ea typeface="Calibri"/>
              <a:cs typeface="Calibri"/>
              <a:sym typeface="Calibri"/>
            </a:endParaRPr>
          </a:p>
          <a:p>
            <a:pPr>
              <a:spcBef>
                <a:spcPts val="42"/>
              </a:spcBef>
              <a:buClr>
                <a:srgbClr val="FFB800"/>
              </a:buClr>
              <a:buSzPts val="900"/>
            </a:pPr>
            <a:endParaRPr sz="750">
              <a:solidFill>
                <a:schemeClr val="dk1"/>
              </a:solidFill>
              <a:latin typeface="Calibri"/>
              <a:ea typeface="Calibri"/>
              <a:cs typeface="Calibri"/>
              <a:sym typeface="Calibri"/>
            </a:endParaRPr>
          </a:p>
          <a:p>
            <a:pPr marL="239174" marR="4233" indent="-228591">
              <a:lnSpc>
                <a:spcPct val="91700"/>
              </a:lnSpc>
              <a:buClr>
                <a:srgbClr val="FFB800"/>
              </a:buClr>
              <a:buSzPts val="1600"/>
              <a:buFont typeface="Courier New"/>
              <a:buChar char="o"/>
            </a:pPr>
            <a:r>
              <a:rPr lang="en-US" sz="958">
                <a:solidFill>
                  <a:srgbClr val="FFFFFF"/>
                </a:solidFill>
                <a:latin typeface="Calibri"/>
                <a:ea typeface="Calibri"/>
                <a:cs typeface="Calibri"/>
                <a:sym typeface="Calibri"/>
              </a:rPr>
              <a:t>Προγράμματα κατάρτισης, ευαισθητοποίησης και  επικοινωνίας για το προσωπικό του ενεργειακού τομέα</a:t>
            </a:r>
            <a:endParaRPr sz="958">
              <a:solidFill>
                <a:schemeClr val="dk1"/>
              </a:solidFill>
              <a:latin typeface="Calibri"/>
              <a:ea typeface="Calibri"/>
              <a:cs typeface="Calibri"/>
              <a:sym typeface="Calibri"/>
            </a:endParaRPr>
          </a:p>
          <a:p>
            <a:pPr>
              <a:spcBef>
                <a:spcPts val="33"/>
              </a:spcBef>
              <a:buClr>
                <a:srgbClr val="FFB800"/>
              </a:buClr>
              <a:buSzPts val="900"/>
            </a:pPr>
            <a:endParaRPr sz="750">
              <a:solidFill>
                <a:schemeClr val="dk1"/>
              </a:solidFill>
              <a:latin typeface="Calibri"/>
              <a:ea typeface="Calibri"/>
              <a:cs typeface="Calibri"/>
              <a:sym typeface="Calibri"/>
            </a:endParaRPr>
          </a:p>
          <a:p>
            <a:pPr marL="239174" marR="290501" indent="-228591">
              <a:lnSpc>
                <a:spcPct val="91700"/>
              </a:lnSpc>
              <a:buClr>
                <a:srgbClr val="FFB800"/>
              </a:buClr>
              <a:buSzPts val="1600"/>
              <a:buFont typeface="Courier New"/>
              <a:buChar char="o"/>
            </a:pPr>
            <a:r>
              <a:rPr lang="en-US" sz="958">
                <a:solidFill>
                  <a:srgbClr val="FFFFFF"/>
                </a:solidFill>
                <a:latin typeface="Calibri"/>
                <a:ea typeface="Calibri"/>
                <a:cs typeface="Calibri"/>
                <a:sym typeface="Calibri"/>
              </a:rPr>
              <a:t>Μελλοντικές τάσεις, προκλήσεις και ο ρόλος της  επικοινωνίας</a:t>
            </a:r>
            <a:endParaRPr sz="958">
              <a:solidFill>
                <a:schemeClr val="dk1"/>
              </a:solidFill>
              <a:latin typeface="Calibri"/>
              <a:ea typeface="Calibri"/>
              <a:cs typeface="Calibri"/>
              <a:sym typeface="Calibri"/>
            </a:endParaRPr>
          </a:p>
        </p:txBody>
      </p:sp>
      <p:sp>
        <p:nvSpPr>
          <p:cNvPr id="2003" name="Google Shape;2003;p146"/>
          <p:cNvSpPr txBox="1"/>
          <p:nvPr/>
        </p:nvSpPr>
        <p:spPr>
          <a:xfrm>
            <a:off x="601133" y="4433888"/>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004" name="Google Shape;2004;p146"/>
          <p:cNvPicPr preferRelativeResize="0"/>
          <p:nvPr/>
        </p:nvPicPr>
        <p:blipFill rotWithShape="1">
          <a:blip r:embed="rId4">
            <a:alphaModFix/>
          </a:blip>
          <a:srcRect/>
          <a:stretch/>
        </p:blipFill>
        <p:spPr>
          <a:xfrm>
            <a:off x="7414947" y="4405841"/>
            <a:ext cx="2745052" cy="5101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09" name="Google Shape;2009;p147"/>
          <p:cNvSpPr/>
          <p:nvPr/>
        </p:nvSpPr>
        <p:spPr>
          <a:xfrm>
            <a:off x="0" y="0"/>
            <a:ext cx="10160000" cy="5715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010" name="Google Shape;2010;p147"/>
          <p:cNvGrpSpPr/>
          <p:nvPr/>
        </p:nvGrpSpPr>
        <p:grpSpPr>
          <a:xfrm>
            <a:off x="22224" y="0"/>
            <a:ext cx="5013855" cy="5715000"/>
            <a:chOff x="26669" y="0"/>
            <a:chExt cx="6016626" cy="6858000"/>
          </a:xfrm>
        </p:grpSpPr>
        <p:sp>
          <p:nvSpPr>
            <p:cNvPr id="2011" name="Google Shape;2011;p147"/>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12" name="Google Shape;2012;p147"/>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13" name="Google Shape;2013;p147"/>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014" name="Google Shape;2014;p147"/>
            <p:cNvPicPr preferRelativeResize="0"/>
            <p:nvPr/>
          </p:nvPicPr>
          <p:blipFill rotWithShape="1">
            <a:blip r:embed="rId3">
              <a:alphaModFix/>
            </a:blip>
            <a:srcRect/>
            <a:stretch/>
          </p:blipFill>
          <p:spPr>
            <a:xfrm>
              <a:off x="26669" y="0"/>
              <a:ext cx="5840730" cy="6858000"/>
            </a:xfrm>
            <a:prstGeom prst="rect">
              <a:avLst/>
            </a:prstGeom>
            <a:noFill/>
            <a:ln>
              <a:noFill/>
            </a:ln>
          </p:spPr>
        </p:pic>
      </p:grpSp>
      <p:sp>
        <p:nvSpPr>
          <p:cNvPr id="2015" name="Google Shape;2015;p147"/>
          <p:cNvSpPr txBox="1">
            <a:spLocks noGrp="1"/>
          </p:cNvSpPr>
          <p:nvPr>
            <p:ph type="title"/>
          </p:nvPr>
        </p:nvSpPr>
        <p:spPr>
          <a:xfrm>
            <a:off x="5489575" y="192352"/>
            <a:ext cx="780521"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t>ΓΙΑΤΙ</a:t>
            </a:r>
            <a:endParaRPr sz="2167"/>
          </a:p>
        </p:txBody>
      </p:sp>
      <p:sp>
        <p:nvSpPr>
          <p:cNvPr id="2016" name="Google Shape;2016;p147"/>
          <p:cNvSpPr txBox="1"/>
          <p:nvPr/>
        </p:nvSpPr>
        <p:spPr>
          <a:xfrm>
            <a:off x="5481109" y="458051"/>
            <a:ext cx="4445529" cy="2903936"/>
          </a:xfrm>
          <a:prstGeom prst="rect">
            <a:avLst/>
          </a:prstGeom>
          <a:noFill/>
          <a:ln>
            <a:noFill/>
          </a:ln>
        </p:spPr>
        <p:txBody>
          <a:bodyPr spcFirstLastPara="1" wrap="square" lIns="0" tIns="127000" rIns="0" bIns="0" anchor="t" anchorCtr="0">
            <a:spAutoFit/>
          </a:bodyPr>
          <a:lstStyle/>
          <a:p>
            <a:pPr marL="19049"/>
            <a:r>
              <a:rPr lang="en-US" sz="1458">
                <a:solidFill>
                  <a:srgbClr val="FFB800"/>
                </a:solidFill>
                <a:latin typeface="Calibri"/>
                <a:ea typeface="Calibri"/>
                <a:cs typeface="Calibri"/>
                <a:sym typeface="Calibri"/>
              </a:rPr>
              <a:t>Μαθησιακά αποτελέσματα</a:t>
            </a:r>
            <a:endParaRPr sz="1458">
              <a:solidFill>
                <a:schemeClr val="dk1"/>
              </a:solidFill>
              <a:latin typeface="Calibri"/>
              <a:ea typeface="Calibri"/>
              <a:cs typeface="Calibri"/>
              <a:sym typeface="Calibri"/>
            </a:endParaRPr>
          </a:p>
          <a:p>
            <a:pPr marL="10583">
              <a:spcBef>
                <a:spcPts val="600"/>
              </a:spcBef>
            </a:pPr>
            <a:r>
              <a:rPr lang="en-US" sz="958">
                <a:solidFill>
                  <a:srgbClr val="FFFFFF"/>
                </a:solidFill>
                <a:latin typeface="Calibri"/>
                <a:ea typeface="Calibri"/>
                <a:cs typeface="Calibri"/>
                <a:sym typeface="Calibri"/>
              </a:rPr>
              <a:t>Γνώση:</a:t>
            </a:r>
            <a:endParaRPr sz="958">
              <a:solidFill>
                <a:schemeClr val="dk1"/>
              </a:solidFill>
              <a:latin typeface="Calibri"/>
              <a:ea typeface="Calibri"/>
              <a:cs typeface="Calibri"/>
              <a:sym typeface="Calibri"/>
            </a:endParaRPr>
          </a:p>
          <a:p>
            <a:pPr>
              <a:spcBef>
                <a:spcPts val="25"/>
              </a:spcBef>
            </a:pPr>
            <a:endParaRPr sz="708">
              <a:solidFill>
                <a:schemeClr val="dk1"/>
              </a:solidFill>
              <a:latin typeface="Calibri"/>
              <a:ea typeface="Calibri"/>
              <a:cs typeface="Calibri"/>
              <a:sym typeface="Calibri"/>
            </a:endParaRPr>
          </a:p>
          <a:p>
            <a:pPr marL="239174" marR="110062" indent="-228591">
              <a:lnSpc>
                <a:spcPct val="95300"/>
              </a:lnSpc>
              <a:buClr>
                <a:srgbClr val="FFB800"/>
              </a:buClr>
              <a:buSzPts val="1600"/>
              <a:buFont typeface="Courier New"/>
              <a:buChar char="o"/>
            </a:pPr>
            <a:r>
              <a:rPr lang="en-US" sz="958">
                <a:solidFill>
                  <a:srgbClr val="FFFFFF"/>
                </a:solidFill>
                <a:latin typeface="Calibri"/>
                <a:ea typeface="Calibri"/>
                <a:cs typeface="Calibri"/>
                <a:sym typeface="Calibri"/>
              </a:rPr>
              <a:t>Να κατανοήσετε τα ψυχολογικά, κοινωνικά και οργανωτικά στοιχεία  που διαμορφώνουν τις δράσεις κυβερνοασφάλειας στον τομέα της  ενέργειας.</a:t>
            </a:r>
            <a:endParaRPr sz="958">
              <a:solidFill>
                <a:schemeClr val="dk1"/>
              </a:solidFill>
              <a:latin typeface="Calibri"/>
              <a:ea typeface="Calibri"/>
              <a:cs typeface="Calibri"/>
              <a:sym typeface="Calibri"/>
            </a:endParaRPr>
          </a:p>
          <a:p>
            <a:pPr>
              <a:spcBef>
                <a:spcPts val="29"/>
              </a:spcBef>
              <a:buClr>
                <a:srgbClr val="FFB800"/>
              </a:buClr>
              <a:buSzPts val="850"/>
            </a:pPr>
            <a:endParaRPr sz="708">
              <a:solidFill>
                <a:schemeClr val="dk1"/>
              </a:solidFill>
              <a:latin typeface="Calibri"/>
              <a:ea typeface="Calibri"/>
              <a:cs typeface="Calibri"/>
              <a:sym typeface="Calibri"/>
            </a:endParaRPr>
          </a:p>
          <a:p>
            <a:pPr marL="239174" marR="28574" indent="-228591" algn="just">
              <a:lnSpc>
                <a:spcPct val="95300"/>
              </a:lnSpc>
              <a:buClr>
                <a:srgbClr val="FFB800"/>
              </a:buClr>
              <a:buSzPts val="1600"/>
              <a:buFont typeface="Courier New"/>
              <a:buChar char="o"/>
            </a:pPr>
            <a:r>
              <a:rPr lang="en-US" sz="958">
                <a:solidFill>
                  <a:srgbClr val="FFFFFF"/>
                </a:solidFill>
                <a:latin typeface="Calibri"/>
                <a:ea typeface="Calibri"/>
                <a:cs typeface="Calibri"/>
                <a:sym typeface="Calibri"/>
              </a:rPr>
              <a:t>Κατανοήστε τον κρίσιμο ρόλο της επικοινωνίας και της ομαδικής  εργασίας για την ενίσχυση της κυβερνοασφάλειας του ενεργειακού  τομέα σε διάφορα τμήματα.</a:t>
            </a:r>
            <a:endParaRPr sz="958">
              <a:solidFill>
                <a:schemeClr val="dk1"/>
              </a:solidFill>
              <a:latin typeface="Calibri"/>
              <a:ea typeface="Calibri"/>
              <a:cs typeface="Calibri"/>
              <a:sym typeface="Calibri"/>
            </a:endParaRPr>
          </a:p>
          <a:p>
            <a:pPr>
              <a:spcBef>
                <a:spcPts val="33"/>
              </a:spcBef>
              <a:buClr>
                <a:srgbClr val="FFB800"/>
              </a:buClr>
              <a:buSzPts val="850"/>
            </a:pPr>
            <a:endParaRPr sz="708">
              <a:solidFill>
                <a:schemeClr val="dk1"/>
              </a:solidFill>
              <a:latin typeface="Calibri"/>
              <a:ea typeface="Calibri"/>
              <a:cs typeface="Calibri"/>
              <a:sym typeface="Calibri"/>
            </a:endParaRPr>
          </a:p>
          <a:p>
            <a:pPr marL="239174" marR="264573" indent="-228591">
              <a:lnSpc>
                <a:spcPct val="95300"/>
              </a:lnSpc>
              <a:buClr>
                <a:srgbClr val="FFB800"/>
              </a:buClr>
              <a:buSzPts val="1600"/>
              <a:buFont typeface="Courier New"/>
              <a:buChar char="o"/>
            </a:pPr>
            <a:r>
              <a:rPr lang="en-US" sz="958">
                <a:solidFill>
                  <a:srgbClr val="FFFFFF"/>
                </a:solidFill>
                <a:latin typeface="Calibri"/>
                <a:ea typeface="Calibri"/>
                <a:cs typeface="Calibri"/>
                <a:sym typeface="Calibri"/>
              </a:rPr>
              <a:t>Μάθετε πώς εφαρμόζονται τα πλαίσια λογισμικού σε στρατηγικό,  λειτουργικό και τακτικό επίπεδο στην κυβερνοασφάλεια του  ενεργειακού τομέα.</a:t>
            </a:r>
            <a:endParaRPr sz="958">
              <a:solidFill>
                <a:schemeClr val="dk1"/>
              </a:solidFill>
              <a:latin typeface="Calibri"/>
              <a:ea typeface="Calibri"/>
              <a:cs typeface="Calibri"/>
              <a:sym typeface="Calibri"/>
            </a:endParaRPr>
          </a:p>
          <a:p>
            <a:pPr>
              <a:spcBef>
                <a:spcPts val="42"/>
              </a:spcBef>
              <a:buClr>
                <a:srgbClr val="FFB800"/>
              </a:buClr>
              <a:buSzPts val="900"/>
            </a:pPr>
            <a:endParaRPr sz="750">
              <a:solidFill>
                <a:schemeClr val="dk1"/>
              </a:solidFill>
              <a:latin typeface="Calibri"/>
              <a:ea typeface="Calibri"/>
              <a:cs typeface="Calibri"/>
              <a:sym typeface="Calibri"/>
            </a:endParaRPr>
          </a:p>
          <a:p>
            <a:pPr marL="239174" marR="4233" indent="-228591" algn="just">
              <a:lnSpc>
                <a:spcPct val="91700"/>
              </a:lnSpc>
              <a:buClr>
                <a:srgbClr val="FFB800"/>
              </a:buClr>
              <a:buSzPts val="1600"/>
              <a:buFont typeface="Courier New"/>
              <a:buChar char="o"/>
            </a:pPr>
            <a:r>
              <a:rPr lang="en-US" sz="958">
                <a:solidFill>
                  <a:srgbClr val="FFFFFF"/>
                </a:solidFill>
                <a:latin typeface="Calibri"/>
                <a:ea typeface="Calibri"/>
                <a:cs typeface="Calibri"/>
                <a:sym typeface="Calibri"/>
              </a:rPr>
              <a:t>Αναγνώριση των προφίλ και των στρατηγικών των αντιπάλων που  στοχεύουν τις ενεργειακές υποδομές.</a:t>
            </a:r>
            <a:endParaRPr sz="958">
              <a:solidFill>
                <a:schemeClr val="dk1"/>
              </a:solidFill>
              <a:latin typeface="Calibri"/>
              <a:ea typeface="Calibri"/>
              <a:cs typeface="Calibri"/>
              <a:sym typeface="Calibri"/>
            </a:endParaRPr>
          </a:p>
          <a:p>
            <a:pPr>
              <a:spcBef>
                <a:spcPts val="37"/>
              </a:spcBef>
              <a:buClr>
                <a:srgbClr val="FFB800"/>
              </a:buClr>
              <a:buSzPts val="900"/>
            </a:pPr>
            <a:endParaRPr sz="750">
              <a:solidFill>
                <a:schemeClr val="dk1"/>
              </a:solidFill>
              <a:latin typeface="Calibri"/>
              <a:ea typeface="Calibri"/>
              <a:cs typeface="Calibri"/>
              <a:sym typeface="Calibri"/>
            </a:endParaRPr>
          </a:p>
          <a:p>
            <a:pPr marL="239174" marR="310079" indent="-228591">
              <a:lnSpc>
                <a:spcPct val="91700"/>
              </a:lnSpc>
              <a:buClr>
                <a:srgbClr val="FFB800"/>
              </a:buClr>
              <a:buSzPts val="1600"/>
              <a:buFont typeface="Courier New"/>
              <a:buChar char="o"/>
            </a:pPr>
            <a:r>
              <a:rPr lang="en-US" sz="958">
                <a:solidFill>
                  <a:srgbClr val="FFFFFF"/>
                </a:solidFill>
                <a:latin typeface="Calibri"/>
                <a:ea typeface="Calibri"/>
                <a:cs typeface="Calibri"/>
                <a:sym typeface="Calibri"/>
              </a:rPr>
              <a:t>Αξιολόγηση των απειλών και των ευπαθειών που σχετίζονται με τον  άνθρωπο σε ενεργειακά πλαίσια.</a:t>
            </a:r>
            <a:endParaRPr sz="958">
              <a:solidFill>
                <a:schemeClr val="dk1"/>
              </a:solidFill>
              <a:latin typeface="Calibri"/>
              <a:ea typeface="Calibri"/>
              <a:cs typeface="Calibri"/>
              <a:sym typeface="Calibri"/>
            </a:endParaRPr>
          </a:p>
          <a:p>
            <a:pPr>
              <a:spcBef>
                <a:spcPts val="37"/>
              </a:spcBef>
              <a:buClr>
                <a:srgbClr val="FFB800"/>
              </a:buClr>
              <a:buSzPts val="900"/>
            </a:pPr>
            <a:endParaRPr sz="750">
              <a:solidFill>
                <a:schemeClr val="dk1"/>
              </a:solidFill>
              <a:latin typeface="Calibri"/>
              <a:ea typeface="Calibri"/>
              <a:cs typeface="Calibri"/>
              <a:sym typeface="Calibri"/>
            </a:endParaRPr>
          </a:p>
          <a:p>
            <a:pPr marL="239174" marR="576769" indent="-228591">
              <a:lnSpc>
                <a:spcPct val="91700"/>
              </a:lnSpc>
              <a:buClr>
                <a:srgbClr val="FFB800"/>
              </a:buClr>
              <a:buSzPts val="1600"/>
              <a:buFont typeface="Courier New"/>
              <a:buChar char="o"/>
            </a:pPr>
            <a:r>
              <a:rPr lang="en-US" sz="958">
                <a:solidFill>
                  <a:srgbClr val="FFFFFF"/>
                </a:solidFill>
                <a:latin typeface="Calibri"/>
                <a:ea typeface="Calibri"/>
                <a:cs typeface="Calibri"/>
                <a:sym typeface="Calibri"/>
              </a:rPr>
              <a:t>Κατανοήστε πώς να υλοποιείτε εκπαιδεύσεις για την ασφάλεια  στον κυβερνοχώρο στις ενεργειακές επιχειρήσεις.</a:t>
            </a:r>
            <a:endParaRPr sz="958">
              <a:solidFill>
                <a:schemeClr val="dk1"/>
              </a:solidFill>
              <a:latin typeface="Calibri"/>
              <a:ea typeface="Calibri"/>
              <a:cs typeface="Calibri"/>
              <a:sym typeface="Calibri"/>
            </a:endParaRPr>
          </a:p>
        </p:txBody>
      </p:sp>
      <p:sp>
        <p:nvSpPr>
          <p:cNvPr id="2017" name="Google Shape;2017;p147"/>
          <p:cNvSpPr txBox="1"/>
          <p:nvPr/>
        </p:nvSpPr>
        <p:spPr>
          <a:xfrm>
            <a:off x="601133" y="4215077"/>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018" name="Google Shape;2018;p147"/>
          <p:cNvPicPr preferRelativeResize="0"/>
          <p:nvPr/>
        </p:nvPicPr>
        <p:blipFill rotWithShape="1">
          <a:blip r:embed="rId4">
            <a:alphaModFix/>
          </a:blip>
          <a:srcRect/>
          <a:stretch/>
        </p:blipFill>
        <p:spPr>
          <a:xfrm>
            <a:off x="7414947" y="4187295"/>
            <a:ext cx="2745052" cy="5101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148"/>
          <p:cNvSpPr/>
          <p:nvPr/>
        </p:nvSpPr>
        <p:spPr>
          <a:xfrm>
            <a:off x="0" y="0"/>
            <a:ext cx="10160000" cy="5715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024" name="Google Shape;2024;p148"/>
          <p:cNvGrpSpPr/>
          <p:nvPr/>
        </p:nvGrpSpPr>
        <p:grpSpPr>
          <a:xfrm>
            <a:off x="22224" y="0"/>
            <a:ext cx="5013855" cy="5715000"/>
            <a:chOff x="26669" y="0"/>
            <a:chExt cx="6016626" cy="6858000"/>
          </a:xfrm>
        </p:grpSpPr>
        <p:sp>
          <p:nvSpPr>
            <p:cNvPr id="2025" name="Google Shape;2025;p148"/>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26" name="Google Shape;2026;p148"/>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27" name="Google Shape;2027;p148"/>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028" name="Google Shape;2028;p148"/>
            <p:cNvPicPr preferRelativeResize="0"/>
            <p:nvPr/>
          </p:nvPicPr>
          <p:blipFill rotWithShape="1">
            <a:blip r:embed="rId3">
              <a:alphaModFix/>
            </a:blip>
            <a:srcRect/>
            <a:stretch/>
          </p:blipFill>
          <p:spPr>
            <a:xfrm>
              <a:off x="26669" y="0"/>
              <a:ext cx="5840730" cy="6858000"/>
            </a:xfrm>
            <a:prstGeom prst="rect">
              <a:avLst/>
            </a:prstGeom>
            <a:noFill/>
            <a:ln>
              <a:noFill/>
            </a:ln>
          </p:spPr>
        </p:pic>
      </p:grpSp>
      <p:sp>
        <p:nvSpPr>
          <p:cNvPr id="2029" name="Google Shape;2029;p148"/>
          <p:cNvSpPr txBox="1">
            <a:spLocks noGrp="1"/>
          </p:cNvSpPr>
          <p:nvPr>
            <p:ph type="title"/>
          </p:nvPr>
        </p:nvSpPr>
        <p:spPr>
          <a:xfrm>
            <a:off x="5489575" y="192352"/>
            <a:ext cx="780521"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t>ΓΙΑΤΙ</a:t>
            </a:r>
            <a:endParaRPr sz="2167"/>
          </a:p>
        </p:txBody>
      </p:sp>
      <p:sp>
        <p:nvSpPr>
          <p:cNvPr id="2030" name="Google Shape;2030;p148"/>
          <p:cNvSpPr txBox="1"/>
          <p:nvPr/>
        </p:nvSpPr>
        <p:spPr>
          <a:xfrm>
            <a:off x="5481108" y="825765"/>
            <a:ext cx="2482850"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Μαθησιακά αποτελέσματα</a:t>
            </a:r>
            <a:endParaRPr sz="1458">
              <a:solidFill>
                <a:schemeClr val="dk1"/>
              </a:solidFill>
              <a:latin typeface="Calibri"/>
              <a:ea typeface="Calibri"/>
              <a:cs typeface="Calibri"/>
              <a:sym typeface="Calibri"/>
            </a:endParaRPr>
          </a:p>
        </p:txBody>
      </p:sp>
      <p:sp>
        <p:nvSpPr>
          <p:cNvPr id="2031" name="Google Shape;2031;p148"/>
          <p:cNvSpPr txBox="1"/>
          <p:nvPr/>
        </p:nvSpPr>
        <p:spPr>
          <a:xfrm>
            <a:off x="5481109" y="1430073"/>
            <a:ext cx="4512204" cy="3211691"/>
          </a:xfrm>
          <a:prstGeom prst="rect">
            <a:avLst/>
          </a:prstGeom>
          <a:noFill/>
          <a:ln>
            <a:noFill/>
          </a:ln>
        </p:spPr>
        <p:txBody>
          <a:bodyPr spcFirstLastPara="1" wrap="square" lIns="0" tIns="10583" rIns="0" bIns="0" anchor="t" anchorCtr="0">
            <a:spAutoFit/>
          </a:bodyPr>
          <a:lstStyle/>
          <a:p>
            <a:pPr marL="10583"/>
            <a:r>
              <a:rPr lang="en-US" sz="833" b="1">
                <a:solidFill>
                  <a:srgbClr val="FFFFFF"/>
                </a:solidFill>
                <a:latin typeface="Calibri"/>
                <a:ea typeface="Calibri"/>
                <a:cs typeface="Calibri"/>
                <a:sym typeface="Calibri"/>
              </a:rPr>
              <a:t>Δεξιότητες:</a:t>
            </a:r>
            <a:endParaRPr sz="833">
              <a:solidFill>
                <a:schemeClr val="dk1"/>
              </a:solidFill>
              <a:latin typeface="Calibri"/>
              <a:ea typeface="Calibri"/>
              <a:cs typeface="Calibri"/>
              <a:sym typeface="Calibri"/>
            </a:endParaRPr>
          </a:p>
          <a:p>
            <a:pPr>
              <a:spcBef>
                <a:spcPts val="46"/>
              </a:spcBef>
            </a:pPr>
            <a:endParaRPr sz="1125">
              <a:solidFill>
                <a:schemeClr val="dk1"/>
              </a:solidFill>
              <a:latin typeface="Calibri"/>
              <a:ea typeface="Calibri"/>
              <a:cs typeface="Calibri"/>
              <a:sym typeface="Calibri"/>
            </a:endParaRPr>
          </a:p>
          <a:p>
            <a:pPr marL="296321" marR="26986" indent="-285739">
              <a:lnSpc>
                <a:spcPct val="141200"/>
              </a:lnSpc>
              <a:buClr>
                <a:srgbClr val="FFB800"/>
              </a:buClr>
              <a:buSzPts val="1400"/>
              <a:buFont typeface="Calibri"/>
              <a:buChar char="•"/>
            </a:pPr>
            <a:r>
              <a:rPr lang="en-US" sz="833">
                <a:solidFill>
                  <a:srgbClr val="FFFFFF"/>
                </a:solidFill>
                <a:latin typeface="Calibri"/>
                <a:ea typeface="Calibri"/>
                <a:cs typeface="Calibri"/>
                <a:sym typeface="Calibri"/>
              </a:rPr>
              <a:t>Χρήση αποτελεσματικών σχεδίων επικοινωνίας προσαρμοσμένων στην ενέργεια  ανάγκες του τομέα της κυβερνοασφάλειας.</a:t>
            </a:r>
            <a:endParaRPr sz="833">
              <a:solidFill>
                <a:schemeClr val="dk1"/>
              </a:solidFill>
              <a:latin typeface="Calibri"/>
              <a:ea typeface="Calibri"/>
              <a:cs typeface="Calibri"/>
              <a:sym typeface="Calibri"/>
            </a:endParaRPr>
          </a:p>
          <a:p>
            <a:pPr>
              <a:buClr>
                <a:srgbClr val="FFB800"/>
              </a:buClr>
              <a:buSzPts val="1000"/>
            </a:pPr>
            <a:endParaRPr sz="833">
              <a:solidFill>
                <a:schemeClr val="dk1"/>
              </a:solidFill>
              <a:latin typeface="Calibri"/>
              <a:ea typeface="Calibri"/>
              <a:cs typeface="Calibri"/>
              <a:sym typeface="Calibri"/>
            </a:endParaRPr>
          </a:p>
          <a:p>
            <a:pPr>
              <a:spcBef>
                <a:spcPts val="37"/>
              </a:spcBef>
              <a:buClr>
                <a:srgbClr val="FFB800"/>
              </a:buClr>
              <a:buSzPts val="800"/>
            </a:pPr>
            <a:endParaRPr sz="667">
              <a:solidFill>
                <a:schemeClr val="dk1"/>
              </a:solidFill>
              <a:latin typeface="Calibri"/>
              <a:ea typeface="Calibri"/>
              <a:cs typeface="Calibri"/>
              <a:sym typeface="Calibri"/>
            </a:endParaRPr>
          </a:p>
          <a:p>
            <a:pPr marL="296321" marR="578356" indent="-285739">
              <a:buClr>
                <a:srgbClr val="FFB800"/>
              </a:buClr>
              <a:buSzPts val="1400"/>
              <a:buFont typeface="Calibri"/>
              <a:buChar char="•"/>
            </a:pPr>
            <a:r>
              <a:rPr lang="en-US" sz="833">
                <a:solidFill>
                  <a:srgbClr val="FFFFFF"/>
                </a:solidFill>
                <a:latin typeface="Calibri"/>
                <a:ea typeface="Calibri"/>
                <a:cs typeface="Calibri"/>
                <a:sym typeface="Calibri"/>
              </a:rPr>
              <a:t>Ανίχνευση και αντιμετώπιση ανθρωποκεντρικών απειλών και Ευπαθειών  στις ενεργειακές λειτουργίες.</a:t>
            </a:r>
            <a:endParaRPr sz="833">
              <a:solidFill>
                <a:schemeClr val="dk1"/>
              </a:solidFill>
              <a:latin typeface="Calibri"/>
              <a:ea typeface="Calibri"/>
              <a:cs typeface="Calibri"/>
              <a:sym typeface="Calibri"/>
            </a:endParaRPr>
          </a:p>
          <a:p>
            <a:pPr>
              <a:buClr>
                <a:srgbClr val="FFB800"/>
              </a:buClr>
              <a:buSzPts val="1000"/>
            </a:pPr>
            <a:endParaRPr sz="833">
              <a:solidFill>
                <a:schemeClr val="dk1"/>
              </a:solidFill>
              <a:latin typeface="Calibri"/>
              <a:ea typeface="Calibri"/>
              <a:cs typeface="Calibri"/>
              <a:sym typeface="Calibri"/>
            </a:endParaRPr>
          </a:p>
          <a:p>
            <a:pPr>
              <a:spcBef>
                <a:spcPts val="29"/>
              </a:spcBef>
              <a:buClr>
                <a:srgbClr val="FFB800"/>
              </a:buClr>
              <a:buSzPts val="750"/>
            </a:pPr>
            <a:endParaRPr sz="625">
              <a:solidFill>
                <a:schemeClr val="dk1"/>
              </a:solidFill>
              <a:latin typeface="Calibri"/>
              <a:ea typeface="Calibri"/>
              <a:cs typeface="Calibri"/>
              <a:sym typeface="Calibri"/>
            </a:endParaRPr>
          </a:p>
          <a:p>
            <a:pPr marL="296321" marR="89955" indent="-285739">
              <a:spcBef>
                <a:spcPts val="4"/>
              </a:spcBef>
              <a:buClr>
                <a:srgbClr val="FFB800"/>
              </a:buClr>
              <a:buSzPts val="1400"/>
              <a:buFont typeface="Calibri"/>
              <a:buChar char="•"/>
            </a:pPr>
            <a:r>
              <a:rPr lang="en-US" sz="833">
                <a:solidFill>
                  <a:srgbClr val="FFFFFF"/>
                </a:solidFill>
                <a:latin typeface="Calibri"/>
                <a:ea typeface="Calibri"/>
                <a:cs typeface="Calibri"/>
                <a:sym typeface="Calibri"/>
              </a:rPr>
              <a:t>Ελκυστική (engaging UI/UX - σχεδιασμός που διευθύνει τις ανθρώπινες διαστάσεις  της ασφάλειας στον κυβερνοχώρο σε ρυθμίσεις)</a:t>
            </a:r>
            <a:endParaRPr sz="833">
              <a:solidFill>
                <a:schemeClr val="dk1"/>
              </a:solidFill>
              <a:latin typeface="Calibri"/>
              <a:ea typeface="Calibri"/>
              <a:cs typeface="Calibri"/>
              <a:sym typeface="Calibri"/>
            </a:endParaRPr>
          </a:p>
          <a:p>
            <a:pPr>
              <a:buClr>
                <a:srgbClr val="FFB800"/>
              </a:buClr>
              <a:buSzPts val="1000"/>
            </a:pPr>
            <a:endParaRPr sz="833">
              <a:solidFill>
                <a:schemeClr val="dk1"/>
              </a:solidFill>
              <a:latin typeface="Calibri"/>
              <a:ea typeface="Calibri"/>
              <a:cs typeface="Calibri"/>
              <a:sym typeface="Calibri"/>
            </a:endParaRPr>
          </a:p>
          <a:p>
            <a:pPr>
              <a:spcBef>
                <a:spcPts val="33"/>
              </a:spcBef>
              <a:buClr>
                <a:srgbClr val="FFB800"/>
              </a:buClr>
              <a:buSzPts val="750"/>
            </a:pPr>
            <a:endParaRPr sz="625">
              <a:solidFill>
                <a:schemeClr val="dk1"/>
              </a:solidFill>
              <a:latin typeface="Calibri"/>
              <a:ea typeface="Calibri"/>
              <a:cs typeface="Calibri"/>
              <a:sym typeface="Calibri"/>
            </a:endParaRPr>
          </a:p>
          <a:p>
            <a:pPr marL="296321" marR="347119" indent="-285739" algn="just">
              <a:buClr>
                <a:srgbClr val="FFB800"/>
              </a:buClr>
              <a:buSzPts val="1400"/>
              <a:buFont typeface="Calibri"/>
              <a:buChar char="•"/>
            </a:pPr>
            <a:r>
              <a:rPr lang="en-US" sz="833">
                <a:solidFill>
                  <a:srgbClr val="FFFFFF"/>
                </a:solidFill>
                <a:latin typeface="Calibri"/>
                <a:ea typeface="Calibri"/>
                <a:cs typeface="Calibri"/>
                <a:sym typeface="Calibri"/>
              </a:rPr>
              <a:t>Εξετάστε τις παραβιάσεις της ασφάλειας στον κυβερνοχώρο του ενεργειακού  τομέα σε πραγματικές συνθήκες για να εντοπίσετε τα ανθρώπινα λάθη και τα  κενά στην επικοινωνία.</a:t>
            </a:r>
            <a:endParaRPr sz="833">
              <a:solidFill>
                <a:schemeClr val="dk1"/>
              </a:solidFill>
              <a:latin typeface="Calibri"/>
              <a:ea typeface="Calibri"/>
              <a:cs typeface="Calibri"/>
              <a:sym typeface="Calibri"/>
            </a:endParaRPr>
          </a:p>
          <a:p>
            <a:pPr>
              <a:buClr>
                <a:srgbClr val="FFB800"/>
              </a:buClr>
              <a:buSzPts val="1000"/>
            </a:pPr>
            <a:endParaRPr sz="833">
              <a:solidFill>
                <a:schemeClr val="dk1"/>
              </a:solidFill>
              <a:latin typeface="Calibri"/>
              <a:ea typeface="Calibri"/>
              <a:cs typeface="Calibri"/>
              <a:sym typeface="Calibri"/>
            </a:endParaRPr>
          </a:p>
          <a:p>
            <a:pPr>
              <a:spcBef>
                <a:spcPts val="25"/>
              </a:spcBef>
              <a:buClr>
                <a:srgbClr val="FFB800"/>
              </a:buClr>
              <a:buSzPts val="750"/>
            </a:pPr>
            <a:endParaRPr sz="625">
              <a:solidFill>
                <a:schemeClr val="dk1"/>
              </a:solidFill>
              <a:latin typeface="Calibri"/>
              <a:ea typeface="Calibri"/>
              <a:cs typeface="Calibri"/>
              <a:sym typeface="Calibri"/>
            </a:endParaRPr>
          </a:p>
          <a:p>
            <a:pPr marL="296321" marR="4233" indent="-285739">
              <a:buClr>
                <a:srgbClr val="FFB800"/>
              </a:buClr>
              <a:buSzPts val="1400"/>
              <a:buFont typeface="Calibri"/>
              <a:buChar char="•"/>
            </a:pPr>
            <a:r>
              <a:rPr lang="en-US" sz="833">
                <a:solidFill>
                  <a:srgbClr val="FFFFFF"/>
                </a:solidFill>
                <a:latin typeface="Calibri"/>
                <a:ea typeface="Calibri"/>
                <a:cs typeface="Calibri"/>
                <a:sym typeface="Calibri"/>
              </a:rPr>
              <a:t>Ταξινόμηση των αντιπάλων που στοχεύουν ενεργειακά συμφέροντα και λεπτομερής  εξέταση των τακτικών τους.</a:t>
            </a:r>
            <a:endParaRPr sz="833">
              <a:solidFill>
                <a:schemeClr val="dk1"/>
              </a:solidFill>
              <a:latin typeface="Calibri"/>
              <a:ea typeface="Calibri"/>
              <a:cs typeface="Calibri"/>
              <a:sym typeface="Calibri"/>
            </a:endParaRPr>
          </a:p>
          <a:p>
            <a:pPr>
              <a:buClr>
                <a:srgbClr val="FFB800"/>
              </a:buClr>
              <a:buSzPts val="1000"/>
            </a:pPr>
            <a:endParaRPr sz="833">
              <a:solidFill>
                <a:schemeClr val="dk1"/>
              </a:solidFill>
              <a:latin typeface="Calibri"/>
              <a:ea typeface="Calibri"/>
              <a:cs typeface="Calibri"/>
              <a:sym typeface="Calibri"/>
            </a:endParaRPr>
          </a:p>
          <a:p>
            <a:pPr>
              <a:spcBef>
                <a:spcPts val="33"/>
              </a:spcBef>
              <a:buClr>
                <a:srgbClr val="FFB800"/>
              </a:buClr>
              <a:buSzPts val="750"/>
            </a:pPr>
            <a:endParaRPr sz="625">
              <a:solidFill>
                <a:schemeClr val="dk1"/>
              </a:solidFill>
              <a:latin typeface="Calibri"/>
              <a:ea typeface="Calibri"/>
              <a:cs typeface="Calibri"/>
              <a:sym typeface="Calibri"/>
            </a:endParaRPr>
          </a:p>
          <a:p>
            <a:pPr marL="296321" marR="467765" indent="-285739">
              <a:buClr>
                <a:srgbClr val="FFB800"/>
              </a:buClr>
              <a:buSzPts val="1400"/>
              <a:buFont typeface="Calibri"/>
              <a:buChar char="•"/>
            </a:pPr>
            <a:r>
              <a:rPr lang="en-US" sz="833">
                <a:solidFill>
                  <a:srgbClr val="FFFFFF"/>
                </a:solidFill>
                <a:latin typeface="Calibri"/>
                <a:ea typeface="Calibri"/>
                <a:cs typeface="Calibri"/>
                <a:sym typeface="Calibri"/>
              </a:rPr>
              <a:t>Σχεδιασμός και αξιολόγηση προγραμμάτων εκπαίδευσης για την ασφάλεια  στον κυβερνοχώρο, προσαρμοσμένων για τον τομέα της ενέργειας.</a:t>
            </a:r>
            <a:endParaRPr sz="833">
              <a:solidFill>
                <a:schemeClr val="dk1"/>
              </a:solidFill>
              <a:latin typeface="Calibri"/>
              <a:ea typeface="Calibri"/>
              <a:cs typeface="Calibri"/>
              <a:sym typeface="Calibri"/>
            </a:endParaRPr>
          </a:p>
        </p:txBody>
      </p:sp>
      <p:sp>
        <p:nvSpPr>
          <p:cNvPr id="2032" name="Google Shape;2032;p148"/>
          <p:cNvSpPr txBox="1"/>
          <p:nvPr/>
        </p:nvSpPr>
        <p:spPr>
          <a:xfrm>
            <a:off x="601133" y="4771496"/>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033" name="Google Shape;2033;p148"/>
          <p:cNvPicPr preferRelativeResize="0"/>
          <p:nvPr/>
        </p:nvPicPr>
        <p:blipFill rotWithShape="1">
          <a:blip r:embed="rId4">
            <a:alphaModFix/>
          </a:blip>
          <a:srcRect/>
          <a:stretch/>
        </p:blipFill>
        <p:spPr>
          <a:xfrm>
            <a:off x="7414947" y="4743450"/>
            <a:ext cx="2745052" cy="5101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p149"/>
          <p:cNvSpPr/>
          <p:nvPr/>
        </p:nvSpPr>
        <p:spPr>
          <a:xfrm>
            <a:off x="0" y="0"/>
            <a:ext cx="10160000" cy="5715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039" name="Google Shape;2039;p149"/>
          <p:cNvGrpSpPr/>
          <p:nvPr/>
        </p:nvGrpSpPr>
        <p:grpSpPr>
          <a:xfrm>
            <a:off x="22224" y="0"/>
            <a:ext cx="5013855" cy="5715000"/>
            <a:chOff x="26669" y="0"/>
            <a:chExt cx="6016626" cy="6858000"/>
          </a:xfrm>
        </p:grpSpPr>
        <p:sp>
          <p:nvSpPr>
            <p:cNvPr id="2040" name="Google Shape;2040;p149"/>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41" name="Google Shape;2041;p149"/>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42" name="Google Shape;2042;p149"/>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043" name="Google Shape;2043;p149"/>
            <p:cNvPicPr preferRelativeResize="0"/>
            <p:nvPr/>
          </p:nvPicPr>
          <p:blipFill rotWithShape="1">
            <a:blip r:embed="rId3">
              <a:alphaModFix/>
            </a:blip>
            <a:srcRect/>
            <a:stretch/>
          </p:blipFill>
          <p:spPr>
            <a:xfrm>
              <a:off x="26669" y="0"/>
              <a:ext cx="5840730" cy="6858000"/>
            </a:xfrm>
            <a:prstGeom prst="rect">
              <a:avLst/>
            </a:prstGeom>
            <a:noFill/>
            <a:ln>
              <a:noFill/>
            </a:ln>
          </p:spPr>
        </p:pic>
      </p:grpSp>
      <p:sp>
        <p:nvSpPr>
          <p:cNvPr id="2044" name="Google Shape;2044;p149"/>
          <p:cNvSpPr txBox="1">
            <a:spLocks noGrp="1"/>
          </p:cNvSpPr>
          <p:nvPr>
            <p:ph type="title"/>
          </p:nvPr>
        </p:nvSpPr>
        <p:spPr>
          <a:xfrm>
            <a:off x="5489575" y="192352"/>
            <a:ext cx="780521"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t>ΓΙΑΤΙ</a:t>
            </a:r>
            <a:endParaRPr sz="2167"/>
          </a:p>
        </p:txBody>
      </p:sp>
      <p:sp>
        <p:nvSpPr>
          <p:cNvPr id="2045" name="Google Shape;2045;p149"/>
          <p:cNvSpPr txBox="1"/>
          <p:nvPr/>
        </p:nvSpPr>
        <p:spPr>
          <a:xfrm>
            <a:off x="5481109" y="825764"/>
            <a:ext cx="4412721" cy="2714312"/>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Μαθησιακά αποτελέσματα</a:t>
            </a:r>
            <a:endParaRPr sz="1458">
              <a:solidFill>
                <a:schemeClr val="dk1"/>
              </a:solidFill>
              <a:latin typeface="Calibri"/>
              <a:ea typeface="Calibri"/>
              <a:cs typeface="Calibri"/>
              <a:sym typeface="Calibri"/>
            </a:endParaRPr>
          </a:p>
          <a:p>
            <a:endParaRPr sz="1417">
              <a:solidFill>
                <a:schemeClr val="dk1"/>
              </a:solidFill>
              <a:latin typeface="Calibri"/>
              <a:ea typeface="Calibri"/>
              <a:cs typeface="Calibri"/>
              <a:sym typeface="Calibri"/>
            </a:endParaRPr>
          </a:p>
          <a:p>
            <a:pPr>
              <a:spcBef>
                <a:spcPts val="4"/>
              </a:spcBef>
            </a:pPr>
            <a:endParaRPr sz="1042">
              <a:solidFill>
                <a:schemeClr val="dk1"/>
              </a:solidFill>
              <a:latin typeface="Calibri"/>
              <a:ea typeface="Calibri"/>
              <a:cs typeface="Calibri"/>
              <a:sym typeface="Calibri"/>
            </a:endParaRPr>
          </a:p>
          <a:p>
            <a:pPr marL="10583"/>
            <a:r>
              <a:rPr lang="en-US" sz="1083">
                <a:solidFill>
                  <a:srgbClr val="FFFFFF"/>
                </a:solidFill>
                <a:latin typeface="Calibri"/>
                <a:ea typeface="Calibri"/>
                <a:cs typeface="Calibri"/>
                <a:sym typeface="Calibri"/>
              </a:rPr>
              <a:t>Ικανότητες:</a:t>
            </a:r>
            <a:endParaRPr sz="1083">
              <a:solidFill>
                <a:schemeClr val="dk1"/>
              </a:solidFill>
              <a:latin typeface="Calibri"/>
              <a:ea typeface="Calibri"/>
              <a:cs typeface="Calibri"/>
              <a:sym typeface="Calibri"/>
            </a:endParaRPr>
          </a:p>
          <a:p>
            <a:pPr marL="239174" marR="4233" indent="-228591">
              <a:lnSpc>
                <a:spcPct val="92300"/>
              </a:lnSpc>
              <a:spcBef>
                <a:spcPts val="933"/>
              </a:spcBef>
              <a:buClr>
                <a:srgbClr val="FFB800"/>
              </a:buClr>
              <a:buSzPts val="1800"/>
              <a:buFont typeface="Courier New"/>
              <a:buChar char="o"/>
            </a:pPr>
            <a:r>
              <a:rPr lang="en-US" sz="1083">
                <a:solidFill>
                  <a:srgbClr val="FFFFFF"/>
                </a:solidFill>
                <a:latin typeface="Calibri"/>
                <a:ea typeface="Calibri"/>
                <a:cs typeface="Calibri"/>
                <a:sym typeface="Calibri"/>
              </a:rPr>
              <a:t>Να διευθύνει συζητήσεις σχετικά με την κυβερνοασφάλεια στον  τομέα της ενέργειας σε διάφορα επίπεδα λήψης αποφάσεων.</a:t>
            </a:r>
            <a:endParaRPr sz="1083">
              <a:solidFill>
                <a:schemeClr val="dk1"/>
              </a:solidFill>
              <a:latin typeface="Calibri"/>
              <a:ea typeface="Calibri"/>
              <a:cs typeface="Calibri"/>
              <a:sym typeface="Calibri"/>
            </a:endParaRPr>
          </a:p>
          <a:p>
            <a:pPr marL="239174" marR="243936" indent="-228591">
              <a:lnSpc>
                <a:spcPct val="95200"/>
              </a:lnSpc>
              <a:spcBef>
                <a:spcPts val="883"/>
              </a:spcBef>
              <a:buClr>
                <a:srgbClr val="FFB800"/>
              </a:buClr>
              <a:buSzPts val="1800"/>
              <a:buFont typeface="Courier New"/>
              <a:buChar char="o"/>
            </a:pPr>
            <a:r>
              <a:rPr lang="en-US" sz="1083">
                <a:solidFill>
                  <a:srgbClr val="FFFFFF"/>
                </a:solidFill>
                <a:latin typeface="Calibri"/>
                <a:ea typeface="Calibri"/>
                <a:cs typeface="Calibri"/>
                <a:sym typeface="Calibri"/>
              </a:rPr>
              <a:t>Καλλιέργεια ενός περιβάλλοντος διαφανούς επικοινωνίας  και ομαδικής εργασίας με επίκεντρο την  κυβερνοασφάλεια στον τομέα της ενέργειας.</a:t>
            </a:r>
            <a:endParaRPr sz="1083">
              <a:solidFill>
                <a:schemeClr val="dk1"/>
              </a:solidFill>
              <a:latin typeface="Calibri"/>
              <a:ea typeface="Calibri"/>
              <a:cs typeface="Calibri"/>
              <a:sym typeface="Calibri"/>
            </a:endParaRPr>
          </a:p>
          <a:p>
            <a:pPr marL="239174" marR="728104" indent="-228591">
              <a:lnSpc>
                <a:spcPct val="91600"/>
              </a:lnSpc>
              <a:spcBef>
                <a:spcPts val="950"/>
              </a:spcBef>
              <a:buClr>
                <a:srgbClr val="FFB800"/>
              </a:buClr>
              <a:buSzPts val="1800"/>
              <a:buFont typeface="Courier New"/>
              <a:buChar char="o"/>
            </a:pPr>
            <a:r>
              <a:rPr lang="en-US" sz="1083">
                <a:solidFill>
                  <a:srgbClr val="FFFFFF"/>
                </a:solidFill>
                <a:latin typeface="Calibri"/>
                <a:ea typeface="Calibri"/>
                <a:cs typeface="Calibri"/>
                <a:sym typeface="Calibri"/>
              </a:rPr>
              <a:t>Κατανόηση των αναγκών κατάρτισης στο πλαίσιο της  κυβερνοασφάλειας του ενεργειακού τομέα.</a:t>
            </a:r>
            <a:endParaRPr sz="1083">
              <a:solidFill>
                <a:schemeClr val="dk1"/>
              </a:solidFill>
              <a:latin typeface="Calibri"/>
              <a:ea typeface="Calibri"/>
              <a:cs typeface="Calibri"/>
              <a:sym typeface="Calibri"/>
            </a:endParaRPr>
          </a:p>
          <a:p>
            <a:pPr marL="239174" marR="1310693" indent="-228591">
              <a:lnSpc>
                <a:spcPct val="123100"/>
              </a:lnSpc>
              <a:spcBef>
                <a:spcPts val="600"/>
              </a:spcBef>
              <a:buClr>
                <a:srgbClr val="FFB800"/>
              </a:buClr>
              <a:buSzPts val="1800"/>
              <a:buFont typeface="Courier New"/>
              <a:buChar char="o"/>
            </a:pPr>
            <a:r>
              <a:rPr lang="en-US" sz="1083">
                <a:solidFill>
                  <a:srgbClr val="FFFFFF"/>
                </a:solidFill>
                <a:latin typeface="Calibri"/>
                <a:ea typeface="Calibri"/>
                <a:cs typeface="Calibri"/>
                <a:sym typeface="Calibri"/>
              </a:rPr>
              <a:t>Εντοπισμός ανθρωποκεντρικών απειλών και  Ευπάθειες σε λειτουργικές επιχειρήσεις.</a:t>
            </a:r>
            <a:endParaRPr sz="1083">
              <a:solidFill>
                <a:schemeClr val="dk1"/>
              </a:solidFill>
              <a:latin typeface="Calibri"/>
              <a:ea typeface="Calibri"/>
              <a:cs typeface="Calibri"/>
              <a:sym typeface="Calibri"/>
            </a:endParaRPr>
          </a:p>
        </p:txBody>
      </p:sp>
      <p:sp>
        <p:nvSpPr>
          <p:cNvPr id="2046" name="Google Shape;2046;p149"/>
          <p:cNvSpPr txBox="1"/>
          <p:nvPr/>
        </p:nvSpPr>
        <p:spPr>
          <a:xfrm>
            <a:off x="601133" y="4336521"/>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047" name="Google Shape;2047;p149"/>
          <p:cNvPicPr preferRelativeResize="0"/>
          <p:nvPr/>
        </p:nvPicPr>
        <p:blipFill rotWithShape="1">
          <a:blip r:embed="rId4">
            <a:alphaModFix/>
          </a:blip>
          <a:srcRect/>
          <a:stretch/>
        </p:blipFill>
        <p:spPr>
          <a:xfrm>
            <a:off x="7414947" y="4308475"/>
            <a:ext cx="2745052" cy="5101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2052" name="Google Shape;2052;p150"/>
          <p:cNvSpPr txBox="1">
            <a:spLocks noGrp="1"/>
          </p:cNvSpPr>
          <p:nvPr>
            <p:ph type="title"/>
          </p:nvPr>
        </p:nvSpPr>
        <p:spPr>
          <a:xfrm>
            <a:off x="4659047" y="578644"/>
            <a:ext cx="827617"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FFB800"/>
                </a:solidFill>
              </a:rPr>
              <a:t>Ημέρα</a:t>
            </a:r>
            <a:endParaRPr sz="2167"/>
          </a:p>
        </p:txBody>
      </p:sp>
      <p:sp>
        <p:nvSpPr>
          <p:cNvPr id="2053" name="Google Shape;2053;p150"/>
          <p:cNvSpPr txBox="1"/>
          <p:nvPr/>
        </p:nvSpPr>
        <p:spPr>
          <a:xfrm>
            <a:off x="601133" y="5091112"/>
            <a:ext cx="2917295"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grpSp>
        <p:nvGrpSpPr>
          <p:cNvPr id="2054" name="Google Shape;2054;p150"/>
          <p:cNvGrpSpPr/>
          <p:nvPr/>
        </p:nvGrpSpPr>
        <p:grpSpPr>
          <a:xfrm>
            <a:off x="6653212" y="-178065"/>
            <a:ext cx="3497263" cy="5698067"/>
            <a:chOff x="7995284" y="8889"/>
            <a:chExt cx="4196715" cy="6837680"/>
          </a:xfrm>
        </p:grpSpPr>
        <p:sp>
          <p:nvSpPr>
            <p:cNvPr id="2055" name="Google Shape;2055;p150"/>
            <p:cNvSpPr/>
            <p:nvPr/>
          </p:nvSpPr>
          <p:spPr>
            <a:xfrm>
              <a:off x="8359457" y="8889"/>
              <a:ext cx="2540000" cy="6837680"/>
            </a:xfrm>
            <a:custGeom>
              <a:avLst/>
              <a:gdLst/>
              <a:ahLst/>
              <a:cxnLst/>
              <a:rect l="l" t="t" r="r" b="b"/>
              <a:pathLst>
                <a:path w="2540000" h="6837680" extrusionOk="0">
                  <a:moveTo>
                    <a:pt x="1145222" y="3148329"/>
                  </a:moveTo>
                  <a:lnTo>
                    <a:pt x="1098232" y="3154679"/>
                  </a:lnTo>
                  <a:lnTo>
                    <a:pt x="1055052" y="3172777"/>
                  </a:lnTo>
                  <a:lnTo>
                    <a:pt x="1017904" y="3201034"/>
                  </a:lnTo>
                  <a:lnTo>
                    <a:pt x="989012" y="3238182"/>
                  </a:lnTo>
                  <a:lnTo>
                    <a:pt x="970279" y="3283584"/>
                  </a:lnTo>
                  <a:lnTo>
                    <a:pt x="579120" y="4728845"/>
                  </a:lnTo>
                  <a:lnTo>
                    <a:pt x="5079" y="6820852"/>
                  </a:lnTo>
                  <a:lnTo>
                    <a:pt x="1270" y="6833552"/>
                  </a:lnTo>
                  <a:lnTo>
                    <a:pt x="0" y="6837362"/>
                  </a:lnTo>
                  <a:lnTo>
                    <a:pt x="26352" y="6837362"/>
                  </a:lnTo>
                  <a:lnTo>
                    <a:pt x="604520" y="4736464"/>
                  </a:lnTo>
                  <a:lnTo>
                    <a:pt x="995679" y="3291204"/>
                  </a:lnTo>
                  <a:lnTo>
                    <a:pt x="1016317" y="3245167"/>
                  </a:lnTo>
                  <a:lnTo>
                    <a:pt x="1049337" y="3209289"/>
                  </a:lnTo>
                  <a:lnTo>
                    <a:pt x="1091247" y="3185159"/>
                  </a:lnTo>
                  <a:lnTo>
                    <a:pt x="1138554" y="3174682"/>
                  </a:lnTo>
                  <a:lnTo>
                    <a:pt x="1239837" y="3174682"/>
                  </a:lnTo>
                  <a:lnTo>
                    <a:pt x="1193482" y="3154679"/>
                  </a:lnTo>
                  <a:lnTo>
                    <a:pt x="1145222" y="3148329"/>
                  </a:lnTo>
                  <a:close/>
                </a:path>
                <a:path w="2540000" h="6837680" extrusionOk="0">
                  <a:moveTo>
                    <a:pt x="1239837" y="3174682"/>
                  </a:moveTo>
                  <a:lnTo>
                    <a:pt x="1138554" y="3174682"/>
                  </a:lnTo>
                  <a:lnTo>
                    <a:pt x="1188720" y="3179762"/>
                  </a:lnTo>
                  <a:lnTo>
                    <a:pt x="1243329" y="3207067"/>
                  </a:lnTo>
                  <a:lnTo>
                    <a:pt x="1283334" y="3253104"/>
                  </a:lnTo>
                  <a:lnTo>
                    <a:pt x="1303020" y="3311207"/>
                  </a:lnTo>
                  <a:lnTo>
                    <a:pt x="1303654" y="3342004"/>
                  </a:lnTo>
                  <a:lnTo>
                    <a:pt x="1298257" y="3373119"/>
                  </a:lnTo>
                  <a:lnTo>
                    <a:pt x="1041082" y="4324667"/>
                  </a:lnTo>
                  <a:lnTo>
                    <a:pt x="1034414" y="4373245"/>
                  </a:lnTo>
                  <a:lnTo>
                    <a:pt x="1041082" y="4420234"/>
                  </a:lnTo>
                  <a:lnTo>
                    <a:pt x="1058862" y="4463414"/>
                  </a:lnTo>
                  <a:lnTo>
                    <a:pt x="1060450" y="4465320"/>
                  </a:lnTo>
                  <a:lnTo>
                    <a:pt x="705167" y="5788659"/>
                  </a:lnTo>
                  <a:lnTo>
                    <a:pt x="699134" y="5824220"/>
                  </a:lnTo>
                  <a:lnTo>
                    <a:pt x="700404" y="5859780"/>
                  </a:lnTo>
                  <a:lnTo>
                    <a:pt x="708342" y="5894070"/>
                  </a:lnTo>
                  <a:lnTo>
                    <a:pt x="743267" y="5956299"/>
                  </a:lnTo>
                  <a:lnTo>
                    <a:pt x="798195" y="5998845"/>
                  </a:lnTo>
                  <a:lnTo>
                    <a:pt x="865504" y="6017577"/>
                  </a:lnTo>
                  <a:lnTo>
                    <a:pt x="877252" y="6017895"/>
                  </a:lnTo>
                  <a:lnTo>
                    <a:pt x="923289" y="6011545"/>
                  </a:lnTo>
                  <a:lnTo>
                    <a:pt x="965517" y="5993764"/>
                  </a:lnTo>
                  <a:lnTo>
                    <a:pt x="967158" y="5992495"/>
                  </a:lnTo>
                  <a:lnTo>
                    <a:pt x="885825" y="5992495"/>
                  </a:lnTo>
                  <a:lnTo>
                    <a:pt x="836929" y="5987097"/>
                  </a:lnTo>
                  <a:lnTo>
                    <a:pt x="782954" y="5960427"/>
                  </a:lnTo>
                  <a:lnTo>
                    <a:pt x="744220" y="5914072"/>
                  </a:lnTo>
                  <a:lnTo>
                    <a:pt x="724852" y="5856605"/>
                  </a:lnTo>
                  <a:lnTo>
                    <a:pt x="723900" y="5825807"/>
                  </a:lnTo>
                  <a:lnTo>
                    <a:pt x="728979" y="5795009"/>
                  </a:lnTo>
                  <a:lnTo>
                    <a:pt x="1079817" y="4491037"/>
                  </a:lnTo>
                  <a:lnTo>
                    <a:pt x="1116845" y="4491037"/>
                  </a:lnTo>
                  <a:lnTo>
                    <a:pt x="1094422" y="4470399"/>
                  </a:lnTo>
                  <a:lnTo>
                    <a:pt x="1088389" y="4459922"/>
                  </a:lnTo>
                  <a:lnTo>
                    <a:pt x="1096762" y="4428807"/>
                  </a:lnTo>
                  <a:lnTo>
                    <a:pt x="1070292" y="4428807"/>
                  </a:lnTo>
                  <a:lnTo>
                    <a:pt x="1070292" y="4428489"/>
                  </a:lnTo>
                  <a:lnTo>
                    <a:pt x="1059814" y="4380864"/>
                  </a:lnTo>
                  <a:lnTo>
                    <a:pt x="1064895" y="4330699"/>
                  </a:lnTo>
                  <a:lnTo>
                    <a:pt x="1322387" y="3379469"/>
                  </a:lnTo>
                  <a:lnTo>
                    <a:pt x="1328420" y="3344227"/>
                  </a:lnTo>
                  <a:lnTo>
                    <a:pt x="1327150" y="3311207"/>
                  </a:lnTo>
                  <a:lnTo>
                    <a:pt x="1327150" y="3308667"/>
                  </a:lnTo>
                  <a:lnTo>
                    <a:pt x="1319212" y="3273742"/>
                  </a:lnTo>
                  <a:lnTo>
                    <a:pt x="1283970" y="3210877"/>
                  </a:lnTo>
                  <a:lnTo>
                    <a:pt x="1239837" y="3174682"/>
                  </a:lnTo>
                  <a:close/>
                </a:path>
                <a:path w="2540000" h="6837680" extrusionOk="0">
                  <a:moveTo>
                    <a:pt x="1455737" y="4372609"/>
                  </a:moveTo>
                  <a:lnTo>
                    <a:pt x="1429384" y="4372609"/>
                  </a:lnTo>
                  <a:lnTo>
                    <a:pt x="1025207" y="5876924"/>
                  </a:lnTo>
                  <a:lnTo>
                    <a:pt x="1005204" y="5922645"/>
                  </a:lnTo>
                  <a:lnTo>
                    <a:pt x="973137" y="5958522"/>
                  </a:lnTo>
                  <a:lnTo>
                    <a:pt x="932179" y="5982334"/>
                  </a:lnTo>
                  <a:lnTo>
                    <a:pt x="885825" y="5992495"/>
                  </a:lnTo>
                  <a:lnTo>
                    <a:pt x="967158" y="5992495"/>
                  </a:lnTo>
                  <a:lnTo>
                    <a:pt x="1002029" y="5965507"/>
                  </a:lnTo>
                  <a:lnTo>
                    <a:pt x="1030604" y="5928359"/>
                  </a:lnTo>
                  <a:lnTo>
                    <a:pt x="1049020" y="5883274"/>
                  </a:lnTo>
                  <a:lnTo>
                    <a:pt x="1455737" y="4372609"/>
                  </a:lnTo>
                  <a:close/>
                </a:path>
                <a:path w="2540000" h="6837680" extrusionOk="0">
                  <a:moveTo>
                    <a:pt x="1116845" y="4491037"/>
                  </a:moveTo>
                  <a:lnTo>
                    <a:pt x="1079817" y="4491037"/>
                  </a:lnTo>
                  <a:lnTo>
                    <a:pt x="1087120" y="4500562"/>
                  </a:lnTo>
                  <a:lnTo>
                    <a:pt x="1124584" y="4529455"/>
                  </a:lnTo>
                  <a:lnTo>
                    <a:pt x="1169670" y="4548187"/>
                  </a:lnTo>
                  <a:lnTo>
                    <a:pt x="1221104" y="4554220"/>
                  </a:lnTo>
                  <a:lnTo>
                    <a:pt x="1270952" y="4545964"/>
                  </a:lnTo>
                  <a:lnTo>
                    <a:pt x="1305877" y="4529772"/>
                  </a:lnTo>
                  <a:lnTo>
                    <a:pt x="1219834" y="4529772"/>
                  </a:lnTo>
                  <a:lnTo>
                    <a:pt x="1176020" y="4524057"/>
                  </a:lnTo>
                  <a:lnTo>
                    <a:pt x="1130300" y="4503420"/>
                  </a:lnTo>
                  <a:lnTo>
                    <a:pt x="1116845" y="4491037"/>
                  </a:lnTo>
                  <a:close/>
                </a:path>
                <a:path w="2540000" h="6837680" extrusionOk="0">
                  <a:moveTo>
                    <a:pt x="2526664" y="0"/>
                  </a:moveTo>
                  <a:lnTo>
                    <a:pt x="2513329" y="0"/>
                  </a:lnTo>
                  <a:lnTo>
                    <a:pt x="1698222" y="3172777"/>
                  </a:lnTo>
                  <a:lnTo>
                    <a:pt x="1358900" y="4439602"/>
                  </a:lnTo>
                  <a:lnTo>
                    <a:pt x="1334452" y="4476749"/>
                  </a:lnTo>
                  <a:lnTo>
                    <a:pt x="1301432" y="4505007"/>
                  </a:lnTo>
                  <a:lnTo>
                    <a:pt x="1262379" y="4523105"/>
                  </a:lnTo>
                  <a:lnTo>
                    <a:pt x="1219834" y="4529772"/>
                  </a:lnTo>
                  <a:lnTo>
                    <a:pt x="1305877" y="4529772"/>
                  </a:lnTo>
                  <a:lnTo>
                    <a:pt x="1316354" y="4525009"/>
                  </a:lnTo>
                  <a:lnTo>
                    <a:pt x="1354454" y="4491989"/>
                  </a:lnTo>
                  <a:lnTo>
                    <a:pt x="1383029" y="4448174"/>
                  </a:lnTo>
                  <a:lnTo>
                    <a:pt x="1383029" y="4446905"/>
                  </a:lnTo>
                  <a:lnTo>
                    <a:pt x="1722437" y="3178492"/>
                  </a:lnTo>
                  <a:lnTo>
                    <a:pt x="2540000" y="1269"/>
                  </a:lnTo>
                  <a:lnTo>
                    <a:pt x="2526664" y="0"/>
                  </a:lnTo>
                  <a:close/>
                </a:path>
                <a:path w="2540000" h="6837680" extrusionOk="0">
                  <a:moveTo>
                    <a:pt x="1111884" y="4372609"/>
                  </a:moveTo>
                  <a:lnTo>
                    <a:pt x="1085532" y="4372609"/>
                  </a:lnTo>
                  <a:lnTo>
                    <a:pt x="1070292" y="4428807"/>
                  </a:lnTo>
                  <a:lnTo>
                    <a:pt x="1096762" y="4428807"/>
                  </a:lnTo>
                  <a:lnTo>
                    <a:pt x="1111884" y="4372609"/>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56" name="Google Shape;2056;p150"/>
            <p:cNvSpPr/>
            <p:nvPr/>
          </p:nvSpPr>
          <p:spPr>
            <a:xfrm>
              <a:off x="7995284" y="1894204"/>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80" y="3381375"/>
                  </a:lnTo>
                  <a:lnTo>
                    <a:pt x="2514600" y="3369627"/>
                  </a:lnTo>
                  <a:lnTo>
                    <a:pt x="2558097" y="3353752"/>
                  </a:lnTo>
                  <a:lnTo>
                    <a:pt x="2599690" y="3333750"/>
                  </a:lnTo>
                  <a:lnTo>
                    <a:pt x="2638742" y="3309937"/>
                  </a:lnTo>
                  <a:lnTo>
                    <a:pt x="2675255"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5" y="108267"/>
                  </a:lnTo>
                  <a:lnTo>
                    <a:pt x="2638742" y="80962"/>
                  </a:lnTo>
                  <a:lnTo>
                    <a:pt x="2599690" y="57150"/>
                  </a:lnTo>
                  <a:lnTo>
                    <a:pt x="2558097" y="37465"/>
                  </a:lnTo>
                  <a:lnTo>
                    <a:pt x="2514600" y="21272"/>
                  </a:lnTo>
                  <a:lnTo>
                    <a:pt x="2468880" y="9525"/>
                  </a:lnTo>
                  <a:lnTo>
                    <a:pt x="2421890" y="2540"/>
                  </a:lnTo>
                  <a:lnTo>
                    <a:pt x="2373312" y="0"/>
                  </a:lnTo>
                  <a:close/>
                </a:path>
              </a:pathLst>
            </a:custGeom>
            <a:solidFill>
              <a:srgbClr val="FFFFFF"/>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057" name="Google Shape;2057;p150"/>
            <p:cNvPicPr preferRelativeResize="0"/>
            <p:nvPr/>
          </p:nvPicPr>
          <p:blipFill rotWithShape="1">
            <a:blip r:embed="rId3">
              <a:alphaModFix/>
            </a:blip>
            <a:srcRect/>
            <a:stretch/>
          </p:blipFill>
          <p:spPr>
            <a:xfrm>
              <a:off x="8897937" y="6221094"/>
              <a:ext cx="3294062" cy="612140"/>
            </a:xfrm>
            <a:prstGeom prst="rect">
              <a:avLst/>
            </a:prstGeom>
            <a:noFill/>
            <a:ln>
              <a:noFill/>
            </a:ln>
          </p:spPr>
        </p:pic>
        <p:sp>
          <p:nvSpPr>
            <p:cNvPr id="2058" name="Google Shape;2058;p150"/>
            <p:cNvSpPr/>
            <p:nvPr/>
          </p:nvSpPr>
          <p:spPr>
            <a:xfrm>
              <a:off x="7995284" y="1894204"/>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80" y="3381375"/>
                  </a:lnTo>
                  <a:lnTo>
                    <a:pt x="2514600" y="3369627"/>
                  </a:lnTo>
                  <a:lnTo>
                    <a:pt x="2558097" y="3353752"/>
                  </a:lnTo>
                  <a:lnTo>
                    <a:pt x="2599690" y="3333750"/>
                  </a:lnTo>
                  <a:lnTo>
                    <a:pt x="2638742" y="3309937"/>
                  </a:lnTo>
                  <a:lnTo>
                    <a:pt x="2675255"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5" y="108267"/>
                  </a:lnTo>
                  <a:lnTo>
                    <a:pt x="2638742" y="80962"/>
                  </a:lnTo>
                  <a:lnTo>
                    <a:pt x="2599690" y="57150"/>
                  </a:lnTo>
                  <a:lnTo>
                    <a:pt x="2558097" y="37465"/>
                  </a:lnTo>
                  <a:lnTo>
                    <a:pt x="2514600" y="21272"/>
                  </a:lnTo>
                  <a:lnTo>
                    <a:pt x="2468880" y="9525"/>
                  </a:lnTo>
                  <a:lnTo>
                    <a:pt x="2421890" y="2540"/>
                  </a:lnTo>
                  <a:lnTo>
                    <a:pt x="2373312" y="0"/>
                  </a:lnTo>
                  <a:close/>
                </a:path>
              </a:pathLst>
            </a:custGeom>
            <a:solidFill>
              <a:srgbClr val="FFB800">
                <a:alpha val="9803"/>
              </a:srgbClr>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59" name="Google Shape;2059;p150"/>
            <p:cNvSpPr/>
            <p:nvPr/>
          </p:nvSpPr>
          <p:spPr>
            <a:xfrm>
              <a:off x="7995284" y="1894204"/>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5" y="57150"/>
                  </a:lnTo>
                  <a:lnTo>
                    <a:pt x="289877" y="37465"/>
                  </a:lnTo>
                  <a:lnTo>
                    <a:pt x="333375" y="21272"/>
                  </a:lnTo>
                  <a:lnTo>
                    <a:pt x="379095" y="9525"/>
                  </a:lnTo>
                  <a:lnTo>
                    <a:pt x="426085" y="2540"/>
                  </a:lnTo>
                  <a:lnTo>
                    <a:pt x="474662" y="0"/>
                  </a:lnTo>
                  <a:lnTo>
                    <a:pt x="2373312" y="0"/>
                  </a:lnTo>
                  <a:lnTo>
                    <a:pt x="2421890" y="2540"/>
                  </a:lnTo>
                  <a:lnTo>
                    <a:pt x="2468880" y="9525"/>
                  </a:lnTo>
                  <a:lnTo>
                    <a:pt x="2514600" y="21272"/>
                  </a:lnTo>
                  <a:lnTo>
                    <a:pt x="2558097" y="37465"/>
                  </a:lnTo>
                  <a:lnTo>
                    <a:pt x="2599690" y="57150"/>
                  </a:lnTo>
                  <a:lnTo>
                    <a:pt x="2638742" y="80962"/>
                  </a:lnTo>
                  <a:lnTo>
                    <a:pt x="2675255" y="108267"/>
                  </a:lnTo>
                  <a:lnTo>
                    <a:pt x="2708910" y="139065"/>
                  </a:lnTo>
                  <a:lnTo>
                    <a:pt x="2739707" y="172720"/>
                  </a:lnTo>
                  <a:lnTo>
                    <a:pt x="2767012" y="209232"/>
                  </a:lnTo>
                  <a:lnTo>
                    <a:pt x="2790825" y="248602"/>
                  </a:lnTo>
                  <a:lnTo>
                    <a:pt x="2810827"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827" y="3101022"/>
                  </a:lnTo>
                  <a:lnTo>
                    <a:pt x="2790825" y="3142615"/>
                  </a:lnTo>
                  <a:lnTo>
                    <a:pt x="2767012" y="3181667"/>
                  </a:lnTo>
                  <a:lnTo>
                    <a:pt x="2739707" y="3218180"/>
                  </a:lnTo>
                  <a:lnTo>
                    <a:pt x="2708910" y="3251835"/>
                  </a:lnTo>
                  <a:lnTo>
                    <a:pt x="2675255" y="3282632"/>
                  </a:lnTo>
                  <a:lnTo>
                    <a:pt x="2638742" y="3309937"/>
                  </a:lnTo>
                  <a:lnTo>
                    <a:pt x="2599690" y="3333750"/>
                  </a:lnTo>
                  <a:lnTo>
                    <a:pt x="2558097" y="3353752"/>
                  </a:lnTo>
                  <a:lnTo>
                    <a:pt x="2514600" y="3369627"/>
                  </a:lnTo>
                  <a:lnTo>
                    <a:pt x="2468880" y="3381375"/>
                  </a:lnTo>
                  <a:lnTo>
                    <a:pt x="2421890" y="3388360"/>
                  </a:lnTo>
                  <a:lnTo>
                    <a:pt x="2373312" y="3390900"/>
                  </a:lnTo>
                  <a:lnTo>
                    <a:pt x="474662" y="3390900"/>
                  </a:lnTo>
                  <a:lnTo>
                    <a:pt x="426085" y="3388360"/>
                  </a:lnTo>
                  <a:lnTo>
                    <a:pt x="379095" y="3381375"/>
                  </a:lnTo>
                  <a:lnTo>
                    <a:pt x="333375" y="3369627"/>
                  </a:lnTo>
                  <a:lnTo>
                    <a:pt x="289877" y="3353752"/>
                  </a:lnTo>
                  <a:lnTo>
                    <a:pt x="248285"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060" name="Google Shape;2060;p150"/>
            <p:cNvPicPr preferRelativeResize="0"/>
            <p:nvPr/>
          </p:nvPicPr>
          <p:blipFill rotWithShape="1">
            <a:blip r:embed="rId4">
              <a:alphaModFix/>
            </a:blip>
            <a:srcRect/>
            <a:stretch/>
          </p:blipFill>
          <p:spPr>
            <a:xfrm>
              <a:off x="9076372" y="3303587"/>
              <a:ext cx="154940" cy="151764"/>
            </a:xfrm>
            <a:prstGeom prst="rect">
              <a:avLst/>
            </a:prstGeom>
            <a:noFill/>
            <a:ln>
              <a:noFill/>
            </a:ln>
          </p:spPr>
        </p:pic>
        <p:pic>
          <p:nvPicPr>
            <p:cNvPr id="2061" name="Google Shape;2061;p150"/>
            <p:cNvPicPr preferRelativeResize="0"/>
            <p:nvPr/>
          </p:nvPicPr>
          <p:blipFill rotWithShape="1">
            <a:blip r:embed="rId5">
              <a:alphaModFix/>
            </a:blip>
            <a:srcRect/>
            <a:stretch/>
          </p:blipFill>
          <p:spPr>
            <a:xfrm>
              <a:off x="9598977" y="3003232"/>
              <a:ext cx="152082" cy="154939"/>
            </a:xfrm>
            <a:prstGeom prst="rect">
              <a:avLst/>
            </a:prstGeom>
            <a:noFill/>
            <a:ln>
              <a:noFill/>
            </a:ln>
          </p:spPr>
        </p:pic>
        <p:pic>
          <p:nvPicPr>
            <p:cNvPr id="2062" name="Google Shape;2062;p150"/>
            <p:cNvPicPr preferRelativeResize="0"/>
            <p:nvPr/>
          </p:nvPicPr>
          <p:blipFill rotWithShape="1">
            <a:blip r:embed="rId6">
              <a:alphaModFix/>
            </a:blip>
            <a:srcRect/>
            <a:stretch/>
          </p:blipFill>
          <p:spPr>
            <a:xfrm>
              <a:off x="9337674" y="3446462"/>
              <a:ext cx="152082" cy="151764"/>
            </a:xfrm>
            <a:prstGeom prst="rect">
              <a:avLst/>
            </a:prstGeom>
            <a:noFill/>
            <a:ln>
              <a:noFill/>
            </a:ln>
          </p:spPr>
        </p:pic>
        <p:pic>
          <p:nvPicPr>
            <p:cNvPr id="2063" name="Google Shape;2063;p150"/>
            <p:cNvPicPr preferRelativeResize="0"/>
            <p:nvPr/>
          </p:nvPicPr>
          <p:blipFill rotWithShape="1">
            <a:blip r:embed="rId7">
              <a:alphaModFix/>
            </a:blip>
            <a:srcRect/>
            <a:stretch/>
          </p:blipFill>
          <p:spPr>
            <a:xfrm>
              <a:off x="9076372" y="3003232"/>
              <a:ext cx="154940" cy="154939"/>
            </a:xfrm>
            <a:prstGeom prst="rect">
              <a:avLst/>
            </a:prstGeom>
            <a:noFill/>
            <a:ln>
              <a:noFill/>
            </a:ln>
          </p:spPr>
        </p:pic>
        <p:pic>
          <p:nvPicPr>
            <p:cNvPr id="2064" name="Google Shape;2064;p150"/>
            <p:cNvPicPr preferRelativeResize="0"/>
            <p:nvPr/>
          </p:nvPicPr>
          <p:blipFill rotWithShape="1">
            <a:blip r:embed="rId8">
              <a:alphaModFix/>
            </a:blip>
            <a:srcRect/>
            <a:stretch/>
          </p:blipFill>
          <p:spPr>
            <a:xfrm>
              <a:off x="9337674" y="2860357"/>
              <a:ext cx="154940" cy="151764"/>
            </a:xfrm>
            <a:prstGeom prst="rect">
              <a:avLst/>
            </a:prstGeom>
            <a:noFill/>
            <a:ln>
              <a:noFill/>
            </a:ln>
          </p:spPr>
        </p:pic>
        <p:pic>
          <p:nvPicPr>
            <p:cNvPr id="2065" name="Google Shape;2065;p150"/>
            <p:cNvPicPr preferRelativeResize="0"/>
            <p:nvPr/>
          </p:nvPicPr>
          <p:blipFill rotWithShape="1">
            <a:blip r:embed="rId9">
              <a:alphaModFix/>
            </a:blip>
            <a:srcRect/>
            <a:stretch/>
          </p:blipFill>
          <p:spPr>
            <a:xfrm>
              <a:off x="9598977" y="3297555"/>
              <a:ext cx="152082" cy="151764"/>
            </a:xfrm>
            <a:prstGeom prst="rect">
              <a:avLst/>
            </a:prstGeom>
            <a:noFill/>
            <a:ln>
              <a:noFill/>
            </a:ln>
          </p:spPr>
        </p:pic>
        <p:sp>
          <p:nvSpPr>
            <p:cNvPr id="2066" name="Google Shape;2066;p150"/>
            <p:cNvSpPr/>
            <p:nvPr/>
          </p:nvSpPr>
          <p:spPr>
            <a:xfrm>
              <a:off x="8953499" y="2855277"/>
              <a:ext cx="923290" cy="892810"/>
            </a:xfrm>
            <a:custGeom>
              <a:avLst/>
              <a:gdLst/>
              <a:ahLst/>
              <a:cxnLst/>
              <a:rect l="l" t="t" r="r" b="b"/>
              <a:pathLst>
                <a:path w="923290" h="892810" extrusionOk="0">
                  <a:moveTo>
                    <a:pt x="309245" y="577850"/>
                  </a:moveTo>
                  <a:lnTo>
                    <a:pt x="267334" y="577850"/>
                  </a:lnTo>
                  <a:lnTo>
                    <a:pt x="382270" y="643889"/>
                  </a:lnTo>
                  <a:lnTo>
                    <a:pt x="379412" y="675639"/>
                  </a:lnTo>
                  <a:lnTo>
                    <a:pt x="388937" y="707389"/>
                  </a:lnTo>
                  <a:lnTo>
                    <a:pt x="409257" y="732789"/>
                  </a:lnTo>
                  <a:lnTo>
                    <a:pt x="438467" y="746760"/>
                  </a:lnTo>
                  <a:lnTo>
                    <a:pt x="447357" y="749300"/>
                  </a:lnTo>
                  <a:lnTo>
                    <a:pt x="452120" y="749300"/>
                  </a:lnTo>
                  <a:lnTo>
                    <a:pt x="452120" y="892810"/>
                  </a:lnTo>
                  <a:lnTo>
                    <a:pt x="473075" y="892810"/>
                  </a:lnTo>
                  <a:lnTo>
                    <a:pt x="473075" y="749300"/>
                  </a:lnTo>
                  <a:lnTo>
                    <a:pt x="504190"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5" y="656589"/>
                  </a:lnTo>
                  <a:lnTo>
                    <a:pt x="544829" y="651510"/>
                  </a:lnTo>
                  <a:lnTo>
                    <a:pt x="542607" y="643889"/>
                  </a:lnTo>
                  <a:lnTo>
                    <a:pt x="575945" y="624839"/>
                  </a:lnTo>
                  <a:lnTo>
                    <a:pt x="534034"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5" y="307339"/>
                  </a:lnTo>
                  <a:lnTo>
                    <a:pt x="189865" y="440689"/>
                  </a:lnTo>
                  <a:lnTo>
                    <a:pt x="158750" y="453389"/>
                  </a:lnTo>
                  <a:lnTo>
                    <a:pt x="135254" y="473710"/>
                  </a:lnTo>
                  <a:lnTo>
                    <a:pt x="121602" y="504189"/>
                  </a:lnTo>
                  <a:lnTo>
                    <a:pt x="120015" y="535939"/>
                  </a:lnTo>
                  <a:lnTo>
                    <a:pt x="120967" y="543560"/>
                  </a:lnTo>
                  <a:lnTo>
                    <a:pt x="123190" y="552450"/>
                  </a:lnTo>
                  <a:lnTo>
                    <a:pt x="126682" y="558800"/>
                  </a:lnTo>
                  <a:lnTo>
                    <a:pt x="6667" y="628650"/>
                  </a:lnTo>
                  <a:lnTo>
                    <a:pt x="1904" y="631189"/>
                  </a:lnTo>
                  <a:lnTo>
                    <a:pt x="0" y="637539"/>
                  </a:lnTo>
                  <a:lnTo>
                    <a:pt x="5715" y="647700"/>
                  </a:lnTo>
                  <a:lnTo>
                    <a:pt x="12065" y="647700"/>
                  </a:lnTo>
                  <a:lnTo>
                    <a:pt x="17145" y="645160"/>
                  </a:lnTo>
                  <a:lnTo>
                    <a:pt x="137477" y="575310"/>
                  </a:lnTo>
                  <a:lnTo>
                    <a:pt x="169227" y="575310"/>
                  </a:lnTo>
                  <a:lnTo>
                    <a:pt x="158115" y="567689"/>
                  </a:lnTo>
                  <a:lnTo>
                    <a:pt x="144779" y="548639"/>
                  </a:lnTo>
                  <a:lnTo>
                    <a:pt x="140017" y="523239"/>
                  </a:lnTo>
                  <a:lnTo>
                    <a:pt x="144779" y="499110"/>
                  </a:lnTo>
                  <a:lnTo>
                    <a:pt x="158115" y="478789"/>
                  </a:lnTo>
                  <a:lnTo>
                    <a:pt x="178117" y="466089"/>
                  </a:lnTo>
                  <a:lnTo>
                    <a:pt x="202565" y="461010"/>
                  </a:lnTo>
                  <a:lnTo>
                    <a:pt x="255904" y="461010"/>
                  </a:lnTo>
                  <a:lnTo>
                    <a:pt x="238125" y="448310"/>
                  </a:lnTo>
                  <a:lnTo>
                    <a:pt x="224790" y="444500"/>
                  </a:lnTo>
                  <a:lnTo>
                    <a:pt x="210502" y="440689"/>
                  </a:lnTo>
                  <a:lnTo>
                    <a:pt x="210502" y="308610"/>
                  </a:lnTo>
                  <a:lnTo>
                    <a:pt x="242252" y="298450"/>
                  </a:lnTo>
                  <a:lnTo>
                    <a:pt x="254634" y="288289"/>
                  </a:lnTo>
                  <a:lnTo>
                    <a:pt x="202565" y="288289"/>
                  </a:lnTo>
                  <a:lnTo>
                    <a:pt x="178117" y="283210"/>
                  </a:lnTo>
                  <a:lnTo>
                    <a:pt x="158432" y="269239"/>
                  </a:lnTo>
                  <a:lnTo>
                    <a:pt x="144779" y="250189"/>
                  </a:lnTo>
                  <a:lnTo>
                    <a:pt x="140017" y="224789"/>
                  </a:lnTo>
                  <a:lnTo>
                    <a:pt x="144779" y="200660"/>
                  </a:lnTo>
                  <a:lnTo>
                    <a:pt x="158115" y="180339"/>
                  </a:lnTo>
                  <a:lnTo>
                    <a:pt x="178117" y="167639"/>
                  </a:lnTo>
                  <a:lnTo>
                    <a:pt x="202565"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09" y="599439"/>
                  </a:lnTo>
                  <a:lnTo>
                    <a:pt x="482917" y="586739"/>
                  </a:lnTo>
                  <a:lnTo>
                    <a:pt x="451167" y="584200"/>
                  </a:lnTo>
                  <a:close/>
                </a:path>
                <a:path w="923290" h="892810" extrusionOk="0">
                  <a:moveTo>
                    <a:pt x="575309" y="124460"/>
                  </a:moveTo>
                  <a:lnTo>
                    <a:pt x="534034" y="124460"/>
                  </a:lnTo>
                  <a:lnTo>
                    <a:pt x="646429" y="190500"/>
                  </a:lnTo>
                  <a:lnTo>
                    <a:pt x="638809" y="222250"/>
                  </a:lnTo>
                  <a:lnTo>
                    <a:pt x="660082" y="281939"/>
                  </a:lnTo>
                  <a:lnTo>
                    <a:pt x="693420" y="304800"/>
                  </a:lnTo>
                  <a:lnTo>
                    <a:pt x="714375" y="308610"/>
                  </a:lnTo>
                  <a:lnTo>
                    <a:pt x="714375" y="440689"/>
                  </a:lnTo>
                  <a:lnTo>
                    <a:pt x="682625" y="450850"/>
                  </a:lnTo>
                  <a:lnTo>
                    <a:pt x="657859" y="469900"/>
                  </a:lnTo>
                  <a:lnTo>
                    <a:pt x="642620" y="497839"/>
                  </a:lnTo>
                  <a:lnTo>
                    <a:pt x="639127" y="530860"/>
                  </a:lnTo>
                  <a:lnTo>
                    <a:pt x="640079" y="539750"/>
                  </a:lnTo>
                  <a:lnTo>
                    <a:pt x="641667" y="546100"/>
                  </a:lnTo>
                  <a:lnTo>
                    <a:pt x="643890" y="552450"/>
                  </a:lnTo>
                  <a:lnTo>
                    <a:pt x="646429" y="558800"/>
                  </a:lnTo>
                  <a:lnTo>
                    <a:pt x="534034"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5"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5" y="283210"/>
                  </a:lnTo>
                  <a:lnTo>
                    <a:pt x="677862" y="269239"/>
                  </a:lnTo>
                  <a:lnTo>
                    <a:pt x="664527" y="250189"/>
                  </a:lnTo>
                  <a:lnTo>
                    <a:pt x="659447" y="224789"/>
                  </a:lnTo>
                  <a:lnTo>
                    <a:pt x="664527" y="200660"/>
                  </a:lnTo>
                  <a:lnTo>
                    <a:pt x="677862" y="180339"/>
                  </a:lnTo>
                  <a:lnTo>
                    <a:pt x="689927" y="173989"/>
                  </a:lnTo>
                  <a:lnTo>
                    <a:pt x="657542" y="173989"/>
                  </a:lnTo>
                  <a:lnTo>
                    <a:pt x="575309" y="124460"/>
                  </a:lnTo>
                  <a:close/>
                </a:path>
                <a:path w="923290" h="892810" extrusionOk="0">
                  <a:moveTo>
                    <a:pt x="169227" y="575310"/>
                  </a:moveTo>
                  <a:lnTo>
                    <a:pt x="137477" y="575310"/>
                  </a:lnTo>
                  <a:lnTo>
                    <a:pt x="162877" y="596900"/>
                  </a:lnTo>
                  <a:lnTo>
                    <a:pt x="193357" y="607060"/>
                  </a:lnTo>
                  <a:lnTo>
                    <a:pt x="225425" y="605789"/>
                  </a:lnTo>
                  <a:lnTo>
                    <a:pt x="254634" y="590550"/>
                  </a:lnTo>
                  <a:lnTo>
                    <a:pt x="257809" y="586739"/>
                  </a:lnTo>
                  <a:lnTo>
                    <a:pt x="202565" y="586739"/>
                  </a:lnTo>
                  <a:lnTo>
                    <a:pt x="178117" y="581660"/>
                  </a:lnTo>
                  <a:lnTo>
                    <a:pt x="169227" y="575310"/>
                  </a:lnTo>
                  <a:close/>
                </a:path>
                <a:path w="923290" h="892810" extrusionOk="0">
                  <a:moveTo>
                    <a:pt x="690562" y="577850"/>
                  </a:moveTo>
                  <a:lnTo>
                    <a:pt x="657542" y="577850"/>
                  </a:lnTo>
                  <a:lnTo>
                    <a:pt x="683259" y="596900"/>
                  </a:lnTo>
                  <a:lnTo>
                    <a:pt x="714057" y="607060"/>
                  </a:lnTo>
                  <a:lnTo>
                    <a:pt x="745807" y="603250"/>
                  </a:lnTo>
                  <a:lnTo>
                    <a:pt x="775334" y="588010"/>
                  </a:lnTo>
                  <a:lnTo>
                    <a:pt x="776287" y="586739"/>
                  </a:lnTo>
                  <a:lnTo>
                    <a:pt x="722312" y="586739"/>
                  </a:lnTo>
                  <a:lnTo>
                    <a:pt x="697865" y="581660"/>
                  </a:lnTo>
                  <a:lnTo>
                    <a:pt x="690562" y="577850"/>
                  </a:lnTo>
                  <a:close/>
                </a:path>
                <a:path w="923290" h="892810" extrusionOk="0">
                  <a:moveTo>
                    <a:pt x="255904" y="461010"/>
                  </a:moveTo>
                  <a:lnTo>
                    <a:pt x="202565" y="461010"/>
                  </a:lnTo>
                  <a:lnTo>
                    <a:pt x="227012" y="466089"/>
                  </a:lnTo>
                  <a:lnTo>
                    <a:pt x="247015" y="478789"/>
                  </a:lnTo>
                  <a:lnTo>
                    <a:pt x="260350" y="499110"/>
                  </a:lnTo>
                  <a:lnTo>
                    <a:pt x="265112" y="523239"/>
                  </a:lnTo>
                  <a:lnTo>
                    <a:pt x="260350" y="548639"/>
                  </a:lnTo>
                  <a:lnTo>
                    <a:pt x="247015" y="567689"/>
                  </a:lnTo>
                  <a:lnTo>
                    <a:pt x="227012" y="581660"/>
                  </a:lnTo>
                  <a:lnTo>
                    <a:pt x="202565" y="586739"/>
                  </a:lnTo>
                  <a:lnTo>
                    <a:pt x="259397" y="586739"/>
                  </a:lnTo>
                  <a:lnTo>
                    <a:pt x="263525" y="580389"/>
                  </a:lnTo>
                  <a:lnTo>
                    <a:pt x="267334"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59" y="466089"/>
                  </a:lnTo>
                  <a:lnTo>
                    <a:pt x="766445" y="478789"/>
                  </a:lnTo>
                  <a:lnTo>
                    <a:pt x="780097" y="499110"/>
                  </a:lnTo>
                  <a:lnTo>
                    <a:pt x="784859" y="523239"/>
                  </a:lnTo>
                  <a:lnTo>
                    <a:pt x="780097" y="548639"/>
                  </a:lnTo>
                  <a:lnTo>
                    <a:pt x="766445" y="567689"/>
                  </a:lnTo>
                  <a:lnTo>
                    <a:pt x="746759" y="581660"/>
                  </a:lnTo>
                  <a:lnTo>
                    <a:pt x="722312" y="586739"/>
                  </a:lnTo>
                  <a:lnTo>
                    <a:pt x="776287" y="586739"/>
                  </a:lnTo>
                  <a:lnTo>
                    <a:pt x="796290" y="562610"/>
                  </a:lnTo>
                  <a:lnTo>
                    <a:pt x="805497" y="533400"/>
                  </a:lnTo>
                  <a:lnTo>
                    <a:pt x="802640" y="501650"/>
                  </a:lnTo>
                  <a:lnTo>
                    <a:pt x="787082" y="472439"/>
                  </a:lnTo>
                  <a:lnTo>
                    <a:pt x="777557" y="461010"/>
                  </a:lnTo>
                  <a:close/>
                </a:path>
                <a:path w="923290" h="892810" extrusionOk="0">
                  <a:moveTo>
                    <a:pt x="255270" y="162560"/>
                  </a:moveTo>
                  <a:lnTo>
                    <a:pt x="202565" y="162560"/>
                  </a:lnTo>
                  <a:lnTo>
                    <a:pt x="227012" y="167639"/>
                  </a:lnTo>
                  <a:lnTo>
                    <a:pt x="247015" y="180339"/>
                  </a:lnTo>
                  <a:lnTo>
                    <a:pt x="260350" y="200660"/>
                  </a:lnTo>
                  <a:lnTo>
                    <a:pt x="265112" y="224789"/>
                  </a:lnTo>
                  <a:lnTo>
                    <a:pt x="260350" y="250189"/>
                  </a:lnTo>
                  <a:lnTo>
                    <a:pt x="247015" y="269239"/>
                  </a:lnTo>
                  <a:lnTo>
                    <a:pt x="227012" y="283210"/>
                  </a:lnTo>
                  <a:lnTo>
                    <a:pt x="202565" y="288289"/>
                  </a:lnTo>
                  <a:lnTo>
                    <a:pt x="254634" y="288289"/>
                  </a:lnTo>
                  <a:lnTo>
                    <a:pt x="267017" y="279400"/>
                  </a:lnTo>
                  <a:lnTo>
                    <a:pt x="282257" y="250189"/>
                  </a:lnTo>
                  <a:lnTo>
                    <a:pt x="285750" y="218439"/>
                  </a:lnTo>
                  <a:lnTo>
                    <a:pt x="284797" y="212089"/>
                  </a:lnTo>
                  <a:lnTo>
                    <a:pt x="283209" y="203200"/>
                  </a:lnTo>
                  <a:lnTo>
                    <a:pt x="280987" y="196850"/>
                  </a:lnTo>
                  <a:lnTo>
                    <a:pt x="278129" y="190500"/>
                  </a:lnTo>
                  <a:lnTo>
                    <a:pt x="308609" y="173989"/>
                  </a:lnTo>
                  <a:lnTo>
                    <a:pt x="267334" y="173989"/>
                  </a:lnTo>
                  <a:lnTo>
                    <a:pt x="255270" y="162560"/>
                  </a:lnTo>
                  <a:close/>
                </a:path>
                <a:path w="923290" h="892810" extrusionOk="0">
                  <a:moveTo>
                    <a:pt x="775334" y="162560"/>
                  </a:moveTo>
                  <a:lnTo>
                    <a:pt x="722312" y="162560"/>
                  </a:lnTo>
                  <a:lnTo>
                    <a:pt x="746759" y="167639"/>
                  </a:lnTo>
                  <a:lnTo>
                    <a:pt x="766445" y="180339"/>
                  </a:lnTo>
                  <a:lnTo>
                    <a:pt x="780097" y="200660"/>
                  </a:lnTo>
                  <a:lnTo>
                    <a:pt x="784859" y="224789"/>
                  </a:lnTo>
                  <a:lnTo>
                    <a:pt x="780097" y="250189"/>
                  </a:lnTo>
                  <a:lnTo>
                    <a:pt x="766445" y="269239"/>
                  </a:lnTo>
                  <a:lnTo>
                    <a:pt x="746759" y="283210"/>
                  </a:lnTo>
                  <a:lnTo>
                    <a:pt x="722312" y="288289"/>
                  </a:lnTo>
                  <a:lnTo>
                    <a:pt x="774700" y="288289"/>
                  </a:lnTo>
                  <a:lnTo>
                    <a:pt x="789622" y="275589"/>
                  </a:lnTo>
                  <a:lnTo>
                    <a:pt x="803275" y="245110"/>
                  </a:lnTo>
                  <a:lnTo>
                    <a:pt x="804862" y="212089"/>
                  </a:lnTo>
                  <a:lnTo>
                    <a:pt x="803909" y="207010"/>
                  </a:lnTo>
                  <a:lnTo>
                    <a:pt x="802322" y="200660"/>
                  </a:lnTo>
                  <a:lnTo>
                    <a:pt x="800100" y="196850"/>
                  </a:lnTo>
                  <a:lnTo>
                    <a:pt x="833120" y="177800"/>
                  </a:lnTo>
                  <a:lnTo>
                    <a:pt x="790257" y="177800"/>
                  </a:lnTo>
                  <a:lnTo>
                    <a:pt x="775334" y="162560"/>
                  </a:lnTo>
                  <a:close/>
                </a:path>
                <a:path w="923290" h="892810" extrusionOk="0">
                  <a:moveTo>
                    <a:pt x="917575" y="107950"/>
                  </a:moveTo>
                  <a:lnTo>
                    <a:pt x="911225" y="107950"/>
                  </a:lnTo>
                  <a:lnTo>
                    <a:pt x="790257" y="177800"/>
                  </a:lnTo>
                  <a:lnTo>
                    <a:pt x="833120" y="177800"/>
                  </a:lnTo>
                  <a:lnTo>
                    <a:pt x="916622" y="129539"/>
                  </a:lnTo>
                  <a:lnTo>
                    <a:pt x="921702" y="124460"/>
                  </a:lnTo>
                  <a:lnTo>
                    <a:pt x="923290" y="118110"/>
                  </a:lnTo>
                  <a:lnTo>
                    <a:pt x="917575" y="107950"/>
                  </a:lnTo>
                  <a:close/>
                </a:path>
                <a:path w="923290" h="892810" extrusionOk="0">
                  <a:moveTo>
                    <a:pt x="453390" y="0"/>
                  </a:moveTo>
                  <a:lnTo>
                    <a:pt x="398145" y="29210"/>
                  </a:lnTo>
                  <a:lnTo>
                    <a:pt x="379729" y="69850"/>
                  </a:lnTo>
                  <a:lnTo>
                    <a:pt x="379095" y="82550"/>
                  </a:lnTo>
                  <a:lnTo>
                    <a:pt x="379729" y="95250"/>
                  </a:lnTo>
                  <a:lnTo>
                    <a:pt x="382587" y="105410"/>
                  </a:lnTo>
                  <a:lnTo>
                    <a:pt x="267334" y="173989"/>
                  </a:lnTo>
                  <a:lnTo>
                    <a:pt x="308609" y="173989"/>
                  </a:lnTo>
                  <a:lnTo>
                    <a:pt x="390842" y="124460"/>
                  </a:lnTo>
                  <a:lnTo>
                    <a:pt x="416559" y="124460"/>
                  </a:lnTo>
                  <a:lnTo>
                    <a:pt x="404812" y="107950"/>
                  </a:lnTo>
                  <a:lnTo>
                    <a:pt x="399732" y="82550"/>
                  </a:lnTo>
                  <a:lnTo>
                    <a:pt x="404812" y="59689"/>
                  </a:lnTo>
                  <a:lnTo>
                    <a:pt x="418147" y="38100"/>
                  </a:lnTo>
                  <a:lnTo>
                    <a:pt x="438150" y="25400"/>
                  </a:lnTo>
                  <a:lnTo>
                    <a:pt x="462597" y="19050"/>
                  </a:lnTo>
                  <a:lnTo>
                    <a:pt x="515620" y="19050"/>
                  </a:lnTo>
                  <a:lnTo>
                    <a:pt x="486409" y="2539"/>
                  </a:lnTo>
                  <a:lnTo>
                    <a:pt x="453390" y="0"/>
                  </a:lnTo>
                  <a:close/>
                </a:path>
                <a:path w="923290" h="892810" extrusionOk="0">
                  <a:moveTo>
                    <a:pt x="735965" y="142239"/>
                  </a:moveTo>
                  <a:lnTo>
                    <a:pt x="673734" y="158750"/>
                  </a:lnTo>
                  <a:lnTo>
                    <a:pt x="657542" y="173989"/>
                  </a:lnTo>
                  <a:lnTo>
                    <a:pt x="689927" y="173989"/>
                  </a:lnTo>
                  <a:lnTo>
                    <a:pt x="697865" y="167639"/>
                  </a:lnTo>
                  <a:lnTo>
                    <a:pt x="722312" y="162560"/>
                  </a:lnTo>
                  <a:lnTo>
                    <a:pt x="775334" y="162560"/>
                  </a:lnTo>
                  <a:lnTo>
                    <a:pt x="765809" y="154939"/>
                  </a:lnTo>
                  <a:lnTo>
                    <a:pt x="735965" y="142239"/>
                  </a:lnTo>
                  <a:close/>
                </a:path>
                <a:path w="923290" h="892810" extrusionOk="0">
                  <a:moveTo>
                    <a:pt x="416559" y="124460"/>
                  </a:moveTo>
                  <a:lnTo>
                    <a:pt x="390842" y="124460"/>
                  </a:lnTo>
                  <a:lnTo>
                    <a:pt x="413067" y="149860"/>
                  </a:lnTo>
                  <a:lnTo>
                    <a:pt x="441959" y="162560"/>
                  </a:lnTo>
                  <a:lnTo>
                    <a:pt x="474027" y="165100"/>
                  </a:lnTo>
                  <a:lnTo>
                    <a:pt x="505142" y="154939"/>
                  </a:lnTo>
                  <a:lnTo>
                    <a:pt x="513715" y="148589"/>
                  </a:lnTo>
                  <a:lnTo>
                    <a:pt x="517525" y="146050"/>
                  </a:lnTo>
                  <a:lnTo>
                    <a:pt x="462597" y="146050"/>
                  </a:lnTo>
                  <a:lnTo>
                    <a:pt x="438150" y="139700"/>
                  </a:lnTo>
                  <a:lnTo>
                    <a:pt x="418147" y="127000"/>
                  </a:lnTo>
                  <a:lnTo>
                    <a:pt x="416559" y="124460"/>
                  </a:lnTo>
                  <a:close/>
                </a:path>
                <a:path w="923290" h="892810" extrusionOk="0">
                  <a:moveTo>
                    <a:pt x="516890"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4" y="142239"/>
                  </a:lnTo>
                  <a:lnTo>
                    <a:pt x="528320" y="133350"/>
                  </a:lnTo>
                  <a:lnTo>
                    <a:pt x="534034" y="124460"/>
                  </a:lnTo>
                  <a:lnTo>
                    <a:pt x="575309" y="124460"/>
                  </a:lnTo>
                  <a:lnTo>
                    <a:pt x="542607" y="105410"/>
                  </a:lnTo>
                  <a:lnTo>
                    <a:pt x="545465" y="72389"/>
                  </a:lnTo>
                  <a:lnTo>
                    <a:pt x="535940" y="41910"/>
                  </a:lnTo>
                  <a:lnTo>
                    <a:pt x="516890" y="1905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2067" name="Google Shape;2067;p150"/>
          <p:cNvSpPr txBox="1"/>
          <p:nvPr/>
        </p:nvSpPr>
        <p:spPr>
          <a:xfrm>
            <a:off x="7507552" y="1960827"/>
            <a:ext cx="372004" cy="235043"/>
          </a:xfrm>
          <a:prstGeom prst="rect">
            <a:avLst/>
          </a:prstGeom>
          <a:noFill/>
          <a:ln>
            <a:noFill/>
          </a:ln>
        </p:spPr>
        <p:txBody>
          <a:bodyPr spcFirstLastPara="1" wrap="square" lIns="0" tIns="10583" rIns="0" bIns="0" anchor="t" anchorCtr="0">
            <a:spAutoFit/>
          </a:bodyPr>
          <a:lstStyle/>
          <a:p>
            <a:pPr marL="10583"/>
            <a:r>
              <a:rPr lang="en-US" sz="1458">
                <a:solidFill>
                  <a:srgbClr val="D6791A"/>
                </a:solidFill>
                <a:latin typeface="Calibri"/>
                <a:ea typeface="Calibri"/>
                <a:cs typeface="Calibri"/>
                <a:sym typeface="Calibri"/>
              </a:rPr>
              <a:t>ΠΩΣ</a:t>
            </a:r>
            <a:endParaRPr sz="1458">
              <a:solidFill>
                <a:schemeClr val="dk1"/>
              </a:solidFill>
              <a:latin typeface="Calibri"/>
              <a:ea typeface="Calibri"/>
              <a:cs typeface="Calibri"/>
              <a:sym typeface="Calibri"/>
            </a:endParaRPr>
          </a:p>
        </p:txBody>
      </p:sp>
      <p:sp>
        <p:nvSpPr>
          <p:cNvPr id="2068" name="Google Shape;2068;p150"/>
          <p:cNvSpPr txBox="1"/>
          <p:nvPr/>
        </p:nvSpPr>
        <p:spPr>
          <a:xfrm>
            <a:off x="7360443" y="3389577"/>
            <a:ext cx="695325" cy="138863"/>
          </a:xfrm>
          <a:prstGeom prst="rect">
            <a:avLst/>
          </a:prstGeom>
          <a:noFill/>
          <a:ln>
            <a:noFill/>
          </a:ln>
        </p:spPr>
        <p:txBody>
          <a:bodyPr spcFirstLastPara="1" wrap="square" lIns="0" tIns="10583" rIns="0" bIns="0" anchor="t" anchorCtr="0">
            <a:spAutoFit/>
          </a:bodyPr>
          <a:lstStyle/>
          <a:p>
            <a:pPr marL="10583"/>
            <a:r>
              <a:rPr lang="en-US" sz="833">
                <a:solidFill>
                  <a:schemeClr val="dk1"/>
                </a:solidFill>
                <a:latin typeface="Calibri"/>
                <a:ea typeface="Calibri"/>
                <a:cs typeface="Calibri"/>
                <a:sym typeface="Calibri"/>
              </a:rPr>
              <a:t>Πρόσωπο με</a:t>
            </a:r>
            <a:endParaRPr sz="833">
              <a:solidFill>
                <a:schemeClr val="dk1"/>
              </a:solidFill>
              <a:latin typeface="Calibri"/>
              <a:ea typeface="Calibri"/>
              <a:cs typeface="Calibri"/>
              <a:sym typeface="Calibri"/>
            </a:endParaRPr>
          </a:p>
        </p:txBody>
      </p:sp>
      <p:sp>
        <p:nvSpPr>
          <p:cNvPr id="2069" name="Google Shape;2069;p150"/>
          <p:cNvSpPr txBox="1"/>
          <p:nvPr/>
        </p:nvSpPr>
        <p:spPr>
          <a:xfrm>
            <a:off x="9272852" y="5298811"/>
            <a:ext cx="113242"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15</a:t>
            </a:r>
            <a:endParaRPr sz="667">
              <a:solidFill>
                <a:schemeClr val="dk1"/>
              </a:solidFill>
              <a:latin typeface="Calibri"/>
              <a:ea typeface="Calibri"/>
              <a:cs typeface="Calibri"/>
              <a:sym typeface="Calibri"/>
            </a:endParaRPr>
          </a:p>
        </p:txBody>
      </p:sp>
      <p:pic>
        <p:nvPicPr>
          <p:cNvPr id="2070" name="Google Shape;2070;p150"/>
          <p:cNvPicPr preferRelativeResize="0"/>
          <p:nvPr/>
        </p:nvPicPr>
        <p:blipFill rotWithShape="1">
          <a:blip r:embed="rId10">
            <a:alphaModFix/>
          </a:blip>
          <a:srcRect/>
          <a:stretch/>
        </p:blipFill>
        <p:spPr>
          <a:xfrm>
            <a:off x="1085321" y="1443831"/>
            <a:ext cx="2399771" cy="2852208"/>
          </a:xfrm>
          <a:prstGeom prst="rect">
            <a:avLst/>
          </a:prstGeom>
          <a:noFill/>
          <a:ln>
            <a:noFill/>
          </a:ln>
        </p:spPr>
      </p:pic>
      <p:sp>
        <p:nvSpPr>
          <p:cNvPr id="2071" name="Google Shape;2071;p150"/>
          <p:cNvSpPr txBox="1"/>
          <p:nvPr/>
        </p:nvSpPr>
        <p:spPr>
          <a:xfrm>
            <a:off x="1858698" y="1839383"/>
            <a:ext cx="476250" cy="235043"/>
          </a:xfrm>
          <a:prstGeom prst="rect">
            <a:avLst/>
          </a:prstGeom>
          <a:noFill/>
          <a:ln>
            <a:noFill/>
          </a:ln>
        </p:spPr>
        <p:txBody>
          <a:bodyPr spcFirstLastPara="1" wrap="square" lIns="0" tIns="10583" rIns="0" bIns="0" anchor="t" anchorCtr="0">
            <a:spAutoFit/>
          </a:bodyPr>
          <a:lstStyle/>
          <a:p>
            <a:pPr marL="10583"/>
            <a:r>
              <a:rPr lang="en-US" sz="1458">
                <a:solidFill>
                  <a:srgbClr val="D6791A"/>
                </a:solidFill>
                <a:latin typeface="Calibri"/>
                <a:ea typeface="Calibri"/>
                <a:cs typeface="Calibri"/>
                <a:sym typeface="Calibri"/>
              </a:rPr>
              <a:t>ΠΟΤΕ</a:t>
            </a:r>
            <a:endParaRPr sz="1458">
              <a:solidFill>
                <a:schemeClr val="dk1"/>
              </a:solidFill>
              <a:latin typeface="Calibri"/>
              <a:ea typeface="Calibri"/>
              <a:cs typeface="Calibri"/>
              <a:sym typeface="Calibri"/>
            </a:endParaRPr>
          </a:p>
        </p:txBody>
      </p:sp>
      <p:sp>
        <p:nvSpPr>
          <p:cNvPr id="2072" name="Google Shape;2072;p150"/>
          <p:cNvSpPr txBox="1"/>
          <p:nvPr/>
        </p:nvSpPr>
        <p:spPr>
          <a:xfrm>
            <a:off x="1500187" y="3224742"/>
            <a:ext cx="1211792" cy="138863"/>
          </a:xfrm>
          <a:prstGeom prst="rect">
            <a:avLst/>
          </a:prstGeom>
          <a:noFill/>
          <a:ln>
            <a:noFill/>
          </a:ln>
        </p:spPr>
        <p:txBody>
          <a:bodyPr spcFirstLastPara="1" wrap="square" lIns="0" tIns="10583" rIns="0" bIns="0" anchor="t" anchorCtr="0">
            <a:spAutoFit/>
          </a:bodyPr>
          <a:lstStyle/>
          <a:p>
            <a:pPr marL="10583"/>
            <a:r>
              <a:rPr lang="en-US" sz="833">
                <a:solidFill>
                  <a:schemeClr val="dk1"/>
                </a:solidFill>
                <a:latin typeface="Calibri"/>
                <a:ea typeface="Calibri"/>
                <a:cs typeface="Calibri"/>
                <a:sym typeface="Calibri"/>
              </a:rPr>
              <a:t>Χρονοπρόγραμμα: 2024</a:t>
            </a:r>
            <a:endParaRPr sz="833">
              <a:solidFill>
                <a:schemeClr val="dk1"/>
              </a:solidFill>
              <a:latin typeface="Calibri"/>
              <a:ea typeface="Calibri"/>
              <a:cs typeface="Calibri"/>
              <a:sym typeface="Calibri"/>
            </a:endParaRPr>
          </a:p>
        </p:txBody>
      </p:sp>
      <p:grpSp>
        <p:nvGrpSpPr>
          <p:cNvPr id="2073" name="Google Shape;2073;p150"/>
          <p:cNvGrpSpPr/>
          <p:nvPr/>
        </p:nvGrpSpPr>
        <p:grpSpPr>
          <a:xfrm>
            <a:off x="3875881" y="1457060"/>
            <a:ext cx="2373313" cy="2825750"/>
            <a:chOff x="4651057" y="1748472"/>
            <a:chExt cx="2847975" cy="3390900"/>
          </a:xfrm>
        </p:grpSpPr>
        <p:sp>
          <p:nvSpPr>
            <p:cNvPr id="2074" name="Google Shape;2074;p150"/>
            <p:cNvSpPr/>
            <p:nvPr/>
          </p:nvSpPr>
          <p:spPr>
            <a:xfrm>
              <a:off x="4651057" y="1748472"/>
              <a:ext cx="2847975" cy="3390900"/>
            </a:xfrm>
            <a:custGeom>
              <a:avLst/>
              <a:gdLst/>
              <a:ahLst/>
              <a:cxnLst/>
              <a:rect l="l" t="t" r="r" b="b"/>
              <a:pathLst>
                <a:path w="2847975" h="3390900" extrusionOk="0">
                  <a:moveTo>
                    <a:pt x="2373312" y="0"/>
                  </a:moveTo>
                  <a:lnTo>
                    <a:pt x="474662" y="0"/>
                  </a:lnTo>
                  <a:lnTo>
                    <a:pt x="426084" y="2539"/>
                  </a:lnTo>
                  <a:lnTo>
                    <a:pt x="379094" y="9525"/>
                  </a:lnTo>
                  <a:lnTo>
                    <a:pt x="333375" y="21272"/>
                  </a:lnTo>
                  <a:lnTo>
                    <a:pt x="289877" y="37464"/>
                  </a:lnTo>
                  <a:lnTo>
                    <a:pt x="248284" y="57150"/>
                  </a:lnTo>
                  <a:lnTo>
                    <a:pt x="209232" y="80962"/>
                  </a:lnTo>
                  <a:lnTo>
                    <a:pt x="172719" y="108267"/>
                  </a:lnTo>
                  <a:lnTo>
                    <a:pt x="139064" y="139064"/>
                  </a:lnTo>
                  <a:lnTo>
                    <a:pt x="108267" y="172719"/>
                  </a:lnTo>
                  <a:lnTo>
                    <a:pt x="80962" y="209232"/>
                  </a:lnTo>
                  <a:lnTo>
                    <a:pt x="57150" y="248602"/>
                  </a:lnTo>
                  <a:lnTo>
                    <a:pt x="37147" y="289877"/>
                  </a:lnTo>
                  <a:lnTo>
                    <a:pt x="21272" y="333692"/>
                  </a:lnTo>
                  <a:lnTo>
                    <a:pt x="9525" y="379094"/>
                  </a:lnTo>
                  <a:lnTo>
                    <a:pt x="2539" y="426085"/>
                  </a:lnTo>
                  <a:lnTo>
                    <a:pt x="0" y="474662"/>
                  </a:lnTo>
                  <a:lnTo>
                    <a:pt x="0" y="2916237"/>
                  </a:lnTo>
                  <a:lnTo>
                    <a:pt x="2539" y="2964815"/>
                  </a:lnTo>
                  <a:lnTo>
                    <a:pt x="9525" y="3011804"/>
                  </a:lnTo>
                  <a:lnTo>
                    <a:pt x="21272" y="3057525"/>
                  </a:lnTo>
                  <a:lnTo>
                    <a:pt x="37147" y="3101022"/>
                  </a:lnTo>
                  <a:lnTo>
                    <a:pt x="57150" y="3142615"/>
                  </a:lnTo>
                  <a:lnTo>
                    <a:pt x="80962" y="3181667"/>
                  </a:lnTo>
                  <a:lnTo>
                    <a:pt x="108267" y="3218179"/>
                  </a:lnTo>
                  <a:lnTo>
                    <a:pt x="139064" y="3251834"/>
                  </a:lnTo>
                  <a:lnTo>
                    <a:pt x="172719" y="3282632"/>
                  </a:lnTo>
                  <a:lnTo>
                    <a:pt x="209232" y="3309937"/>
                  </a:lnTo>
                  <a:lnTo>
                    <a:pt x="248284" y="3333750"/>
                  </a:lnTo>
                  <a:lnTo>
                    <a:pt x="289877" y="3353752"/>
                  </a:lnTo>
                  <a:lnTo>
                    <a:pt x="333375" y="3369627"/>
                  </a:lnTo>
                  <a:lnTo>
                    <a:pt x="379094" y="3381375"/>
                  </a:lnTo>
                  <a:lnTo>
                    <a:pt x="426084" y="3388359"/>
                  </a:lnTo>
                  <a:lnTo>
                    <a:pt x="474662" y="3390900"/>
                  </a:lnTo>
                  <a:lnTo>
                    <a:pt x="2373312" y="3390900"/>
                  </a:lnTo>
                  <a:lnTo>
                    <a:pt x="2421889" y="3388359"/>
                  </a:lnTo>
                  <a:lnTo>
                    <a:pt x="2468879" y="3381375"/>
                  </a:lnTo>
                  <a:lnTo>
                    <a:pt x="2514282" y="3369627"/>
                  </a:lnTo>
                  <a:lnTo>
                    <a:pt x="2558097" y="3353752"/>
                  </a:lnTo>
                  <a:lnTo>
                    <a:pt x="2599372" y="3333750"/>
                  </a:lnTo>
                  <a:lnTo>
                    <a:pt x="2638742" y="3309937"/>
                  </a:lnTo>
                  <a:lnTo>
                    <a:pt x="2675254" y="3282632"/>
                  </a:lnTo>
                  <a:lnTo>
                    <a:pt x="2708909" y="3251834"/>
                  </a:lnTo>
                  <a:lnTo>
                    <a:pt x="2739707" y="3218179"/>
                  </a:lnTo>
                  <a:lnTo>
                    <a:pt x="2767012" y="3181667"/>
                  </a:lnTo>
                  <a:lnTo>
                    <a:pt x="2790507" y="3142615"/>
                  </a:lnTo>
                  <a:lnTo>
                    <a:pt x="2810509" y="3101022"/>
                  </a:lnTo>
                  <a:lnTo>
                    <a:pt x="2826702" y="3057525"/>
                  </a:lnTo>
                  <a:lnTo>
                    <a:pt x="2838450" y="3011804"/>
                  </a:lnTo>
                  <a:lnTo>
                    <a:pt x="2845434" y="2964815"/>
                  </a:lnTo>
                  <a:lnTo>
                    <a:pt x="2847975" y="2916237"/>
                  </a:lnTo>
                  <a:lnTo>
                    <a:pt x="2847975" y="474662"/>
                  </a:lnTo>
                  <a:lnTo>
                    <a:pt x="2845434" y="426085"/>
                  </a:lnTo>
                  <a:lnTo>
                    <a:pt x="2838450" y="379094"/>
                  </a:lnTo>
                  <a:lnTo>
                    <a:pt x="2826702" y="333692"/>
                  </a:lnTo>
                  <a:lnTo>
                    <a:pt x="2810509" y="289877"/>
                  </a:lnTo>
                  <a:lnTo>
                    <a:pt x="2790507" y="248602"/>
                  </a:lnTo>
                  <a:lnTo>
                    <a:pt x="2767012" y="209232"/>
                  </a:lnTo>
                  <a:lnTo>
                    <a:pt x="2739707" y="172719"/>
                  </a:lnTo>
                  <a:lnTo>
                    <a:pt x="2708909" y="139064"/>
                  </a:lnTo>
                  <a:lnTo>
                    <a:pt x="2675254" y="108267"/>
                  </a:lnTo>
                  <a:lnTo>
                    <a:pt x="2638742" y="80962"/>
                  </a:lnTo>
                  <a:lnTo>
                    <a:pt x="2599372" y="57150"/>
                  </a:lnTo>
                  <a:lnTo>
                    <a:pt x="2558097" y="37464"/>
                  </a:lnTo>
                  <a:lnTo>
                    <a:pt x="2514282" y="21272"/>
                  </a:lnTo>
                  <a:lnTo>
                    <a:pt x="2468879" y="9525"/>
                  </a:lnTo>
                  <a:lnTo>
                    <a:pt x="2421889" y="2539"/>
                  </a:lnTo>
                  <a:lnTo>
                    <a:pt x="2373312" y="0"/>
                  </a:lnTo>
                  <a:close/>
                </a:path>
              </a:pathLst>
            </a:custGeom>
            <a:solidFill>
              <a:srgbClr val="FFB800">
                <a:alpha val="9803"/>
              </a:srgbClr>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75" name="Google Shape;2075;p150"/>
            <p:cNvSpPr/>
            <p:nvPr/>
          </p:nvSpPr>
          <p:spPr>
            <a:xfrm>
              <a:off x="4651057" y="1748472"/>
              <a:ext cx="2847975" cy="3390900"/>
            </a:xfrm>
            <a:custGeom>
              <a:avLst/>
              <a:gdLst/>
              <a:ahLst/>
              <a:cxnLst/>
              <a:rect l="l" t="t" r="r" b="b"/>
              <a:pathLst>
                <a:path w="2847975" h="3390900" extrusionOk="0">
                  <a:moveTo>
                    <a:pt x="0" y="474662"/>
                  </a:moveTo>
                  <a:lnTo>
                    <a:pt x="2539" y="426085"/>
                  </a:lnTo>
                  <a:lnTo>
                    <a:pt x="9525" y="379094"/>
                  </a:lnTo>
                  <a:lnTo>
                    <a:pt x="21272" y="333692"/>
                  </a:lnTo>
                  <a:lnTo>
                    <a:pt x="37147" y="289877"/>
                  </a:lnTo>
                  <a:lnTo>
                    <a:pt x="57150" y="248602"/>
                  </a:lnTo>
                  <a:lnTo>
                    <a:pt x="80962" y="209232"/>
                  </a:lnTo>
                  <a:lnTo>
                    <a:pt x="108267" y="172719"/>
                  </a:lnTo>
                  <a:lnTo>
                    <a:pt x="139064" y="139064"/>
                  </a:lnTo>
                  <a:lnTo>
                    <a:pt x="172719" y="108267"/>
                  </a:lnTo>
                  <a:lnTo>
                    <a:pt x="209232" y="80962"/>
                  </a:lnTo>
                  <a:lnTo>
                    <a:pt x="248284" y="57150"/>
                  </a:lnTo>
                  <a:lnTo>
                    <a:pt x="289877" y="37464"/>
                  </a:lnTo>
                  <a:lnTo>
                    <a:pt x="333375" y="21272"/>
                  </a:lnTo>
                  <a:lnTo>
                    <a:pt x="379094" y="9525"/>
                  </a:lnTo>
                  <a:lnTo>
                    <a:pt x="426084" y="2539"/>
                  </a:lnTo>
                  <a:lnTo>
                    <a:pt x="474662" y="0"/>
                  </a:lnTo>
                  <a:lnTo>
                    <a:pt x="2373312" y="0"/>
                  </a:lnTo>
                  <a:lnTo>
                    <a:pt x="2421889" y="2539"/>
                  </a:lnTo>
                  <a:lnTo>
                    <a:pt x="2468879" y="9525"/>
                  </a:lnTo>
                  <a:lnTo>
                    <a:pt x="2514282" y="21272"/>
                  </a:lnTo>
                  <a:lnTo>
                    <a:pt x="2558097" y="37464"/>
                  </a:lnTo>
                  <a:lnTo>
                    <a:pt x="2599372" y="57150"/>
                  </a:lnTo>
                  <a:lnTo>
                    <a:pt x="2638742" y="80962"/>
                  </a:lnTo>
                  <a:lnTo>
                    <a:pt x="2675254" y="108267"/>
                  </a:lnTo>
                  <a:lnTo>
                    <a:pt x="2708909" y="139064"/>
                  </a:lnTo>
                  <a:lnTo>
                    <a:pt x="2739707" y="172719"/>
                  </a:lnTo>
                  <a:lnTo>
                    <a:pt x="2767012" y="209232"/>
                  </a:lnTo>
                  <a:lnTo>
                    <a:pt x="2790507" y="248602"/>
                  </a:lnTo>
                  <a:lnTo>
                    <a:pt x="2810509" y="289877"/>
                  </a:lnTo>
                  <a:lnTo>
                    <a:pt x="2826702" y="333692"/>
                  </a:lnTo>
                  <a:lnTo>
                    <a:pt x="2838450" y="379094"/>
                  </a:lnTo>
                  <a:lnTo>
                    <a:pt x="2845434" y="426085"/>
                  </a:lnTo>
                  <a:lnTo>
                    <a:pt x="2847975" y="474662"/>
                  </a:lnTo>
                  <a:lnTo>
                    <a:pt x="2847975" y="2916237"/>
                  </a:lnTo>
                  <a:lnTo>
                    <a:pt x="2845434" y="2964815"/>
                  </a:lnTo>
                  <a:lnTo>
                    <a:pt x="2838450" y="3011804"/>
                  </a:lnTo>
                  <a:lnTo>
                    <a:pt x="2826702" y="3057525"/>
                  </a:lnTo>
                  <a:lnTo>
                    <a:pt x="2810509" y="3101022"/>
                  </a:lnTo>
                  <a:lnTo>
                    <a:pt x="2790507" y="3142615"/>
                  </a:lnTo>
                  <a:lnTo>
                    <a:pt x="2767012" y="3181667"/>
                  </a:lnTo>
                  <a:lnTo>
                    <a:pt x="2739707" y="3218179"/>
                  </a:lnTo>
                  <a:lnTo>
                    <a:pt x="2708909" y="3251834"/>
                  </a:lnTo>
                  <a:lnTo>
                    <a:pt x="2675254" y="3282632"/>
                  </a:lnTo>
                  <a:lnTo>
                    <a:pt x="2638742" y="3309937"/>
                  </a:lnTo>
                  <a:lnTo>
                    <a:pt x="2599372" y="3333750"/>
                  </a:lnTo>
                  <a:lnTo>
                    <a:pt x="2558097" y="3353752"/>
                  </a:lnTo>
                  <a:lnTo>
                    <a:pt x="2514282" y="3369627"/>
                  </a:lnTo>
                  <a:lnTo>
                    <a:pt x="2468879" y="3381375"/>
                  </a:lnTo>
                  <a:lnTo>
                    <a:pt x="2421889" y="3388359"/>
                  </a:lnTo>
                  <a:lnTo>
                    <a:pt x="2373312" y="3390900"/>
                  </a:lnTo>
                  <a:lnTo>
                    <a:pt x="474662" y="3390900"/>
                  </a:lnTo>
                  <a:lnTo>
                    <a:pt x="426084" y="3388359"/>
                  </a:lnTo>
                  <a:lnTo>
                    <a:pt x="379094" y="3381375"/>
                  </a:lnTo>
                  <a:lnTo>
                    <a:pt x="333375" y="3369627"/>
                  </a:lnTo>
                  <a:lnTo>
                    <a:pt x="289877" y="3353752"/>
                  </a:lnTo>
                  <a:lnTo>
                    <a:pt x="248284" y="3333750"/>
                  </a:lnTo>
                  <a:lnTo>
                    <a:pt x="209232" y="3309937"/>
                  </a:lnTo>
                  <a:lnTo>
                    <a:pt x="172719" y="3282632"/>
                  </a:lnTo>
                  <a:lnTo>
                    <a:pt x="139064" y="3251834"/>
                  </a:lnTo>
                  <a:lnTo>
                    <a:pt x="108267" y="3218179"/>
                  </a:lnTo>
                  <a:lnTo>
                    <a:pt x="80962" y="3181667"/>
                  </a:lnTo>
                  <a:lnTo>
                    <a:pt x="57150" y="3142615"/>
                  </a:lnTo>
                  <a:lnTo>
                    <a:pt x="37147" y="3101022"/>
                  </a:lnTo>
                  <a:lnTo>
                    <a:pt x="21272" y="3057525"/>
                  </a:lnTo>
                  <a:lnTo>
                    <a:pt x="9525" y="3011804"/>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76" name="Google Shape;2076;p150"/>
            <p:cNvSpPr/>
            <p:nvPr/>
          </p:nvSpPr>
          <p:spPr>
            <a:xfrm>
              <a:off x="5622925" y="3114675"/>
              <a:ext cx="510540" cy="439420"/>
            </a:xfrm>
            <a:custGeom>
              <a:avLst/>
              <a:gdLst/>
              <a:ahLst/>
              <a:cxnLst/>
              <a:rect l="l" t="t" r="r" b="b"/>
              <a:pathLst>
                <a:path w="510539" h="439420" extrusionOk="0">
                  <a:moveTo>
                    <a:pt x="416877" y="437832"/>
                  </a:moveTo>
                  <a:lnTo>
                    <a:pt x="413702" y="437832"/>
                  </a:lnTo>
                  <a:lnTo>
                    <a:pt x="416560" y="439102"/>
                  </a:lnTo>
                  <a:lnTo>
                    <a:pt x="416877" y="437832"/>
                  </a:lnTo>
                  <a:close/>
                </a:path>
                <a:path w="510539" h="439420" extrusionOk="0">
                  <a:moveTo>
                    <a:pt x="501332" y="280670"/>
                  </a:moveTo>
                  <a:lnTo>
                    <a:pt x="226377" y="280670"/>
                  </a:lnTo>
                  <a:lnTo>
                    <a:pt x="277177" y="301625"/>
                  </a:lnTo>
                  <a:lnTo>
                    <a:pt x="312102" y="380682"/>
                  </a:lnTo>
                  <a:lnTo>
                    <a:pt x="306704" y="394017"/>
                  </a:lnTo>
                  <a:lnTo>
                    <a:pt x="404177" y="434022"/>
                  </a:lnTo>
                  <a:lnTo>
                    <a:pt x="404177" y="437832"/>
                  </a:lnTo>
                  <a:lnTo>
                    <a:pt x="501332" y="437832"/>
                  </a:lnTo>
                  <a:lnTo>
                    <a:pt x="501332" y="280670"/>
                  </a:lnTo>
                  <a:close/>
                </a:path>
                <a:path w="510539" h="439420" extrusionOk="0">
                  <a:moveTo>
                    <a:pt x="152082" y="0"/>
                  </a:moveTo>
                  <a:lnTo>
                    <a:pt x="0" y="0"/>
                  </a:lnTo>
                  <a:lnTo>
                    <a:pt x="0" y="240347"/>
                  </a:lnTo>
                  <a:lnTo>
                    <a:pt x="37464" y="240347"/>
                  </a:lnTo>
                  <a:lnTo>
                    <a:pt x="21272" y="279082"/>
                  </a:lnTo>
                  <a:lnTo>
                    <a:pt x="197485" y="351154"/>
                  </a:lnTo>
                  <a:lnTo>
                    <a:pt x="226377" y="280670"/>
                  </a:lnTo>
                  <a:lnTo>
                    <a:pt x="501332" y="280670"/>
                  </a:lnTo>
                  <a:lnTo>
                    <a:pt x="501332" y="231775"/>
                  </a:lnTo>
                  <a:lnTo>
                    <a:pt x="510539" y="209867"/>
                  </a:lnTo>
                  <a:lnTo>
                    <a:pt x="501332" y="206057"/>
                  </a:lnTo>
                  <a:lnTo>
                    <a:pt x="501332" y="200660"/>
                  </a:lnTo>
                  <a:lnTo>
                    <a:pt x="487997" y="200660"/>
                  </a:lnTo>
                  <a:lnTo>
                    <a:pt x="409673" y="168592"/>
                  </a:lnTo>
                  <a:lnTo>
                    <a:pt x="398779" y="168592"/>
                  </a:lnTo>
                  <a:lnTo>
                    <a:pt x="337502" y="143827"/>
                  </a:lnTo>
                  <a:lnTo>
                    <a:pt x="331495" y="130175"/>
                  </a:lnTo>
                  <a:lnTo>
                    <a:pt x="304164" y="130175"/>
                  </a:lnTo>
                  <a:lnTo>
                    <a:pt x="290195" y="124460"/>
                  </a:lnTo>
                  <a:lnTo>
                    <a:pt x="291147" y="121920"/>
                  </a:lnTo>
                  <a:lnTo>
                    <a:pt x="152082" y="64770"/>
                  </a:lnTo>
                  <a:lnTo>
                    <a:pt x="152082" y="0"/>
                  </a:lnTo>
                  <a:close/>
                </a:path>
                <a:path w="510539" h="439420" extrusionOk="0">
                  <a:moveTo>
                    <a:pt x="400367" y="164782"/>
                  </a:moveTo>
                  <a:lnTo>
                    <a:pt x="398779" y="168592"/>
                  </a:lnTo>
                  <a:lnTo>
                    <a:pt x="409673" y="168592"/>
                  </a:lnTo>
                  <a:lnTo>
                    <a:pt x="400367" y="164782"/>
                  </a:lnTo>
                  <a:close/>
                </a:path>
                <a:path w="510539" h="439420" extrusionOk="0">
                  <a:moveTo>
                    <a:pt x="327025" y="120014"/>
                  </a:moveTo>
                  <a:lnTo>
                    <a:pt x="304164" y="130175"/>
                  </a:lnTo>
                  <a:lnTo>
                    <a:pt x="331495" y="130175"/>
                  </a:lnTo>
                  <a:lnTo>
                    <a:pt x="327025" y="120014"/>
                  </a:lnTo>
                  <a:close/>
                </a:path>
              </a:pathLst>
            </a:custGeom>
            <a:solidFill>
              <a:srgbClr val="FFFFFF"/>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77" name="Google Shape;2077;p150"/>
            <p:cNvSpPr/>
            <p:nvPr/>
          </p:nvSpPr>
          <p:spPr>
            <a:xfrm>
              <a:off x="5954077" y="3340099"/>
              <a:ext cx="97155" cy="133350"/>
            </a:xfrm>
            <a:custGeom>
              <a:avLst/>
              <a:gdLst/>
              <a:ahLst/>
              <a:cxnLst/>
              <a:rect l="l" t="t" r="r" b="b"/>
              <a:pathLst>
                <a:path w="97154" h="133350" extrusionOk="0">
                  <a:moveTo>
                    <a:pt x="97155" y="21590"/>
                  </a:moveTo>
                  <a:lnTo>
                    <a:pt x="54610" y="21590"/>
                  </a:lnTo>
                  <a:lnTo>
                    <a:pt x="54610" y="0"/>
                  </a:lnTo>
                  <a:lnTo>
                    <a:pt x="0" y="0"/>
                  </a:lnTo>
                  <a:lnTo>
                    <a:pt x="0" y="21590"/>
                  </a:lnTo>
                  <a:lnTo>
                    <a:pt x="0" y="111760"/>
                  </a:lnTo>
                  <a:lnTo>
                    <a:pt x="42545" y="111760"/>
                  </a:lnTo>
                  <a:lnTo>
                    <a:pt x="42545" y="133350"/>
                  </a:lnTo>
                  <a:lnTo>
                    <a:pt x="97155" y="133350"/>
                  </a:lnTo>
                  <a:lnTo>
                    <a:pt x="97155" y="111760"/>
                  </a:lnTo>
                  <a:lnTo>
                    <a:pt x="97155" y="21590"/>
                  </a:lnTo>
                  <a:close/>
                </a:path>
              </a:pathLst>
            </a:custGeom>
            <a:solidFill>
              <a:srgbClr val="FFBF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078" name="Google Shape;2078;p150"/>
            <p:cNvPicPr preferRelativeResize="0"/>
            <p:nvPr/>
          </p:nvPicPr>
          <p:blipFill rotWithShape="1">
            <a:blip r:embed="rId11">
              <a:alphaModFix/>
            </a:blip>
            <a:srcRect/>
            <a:stretch/>
          </p:blipFill>
          <p:spPr>
            <a:xfrm>
              <a:off x="5673090" y="3205162"/>
              <a:ext cx="134937" cy="176529"/>
            </a:xfrm>
            <a:prstGeom prst="rect">
              <a:avLst/>
            </a:prstGeom>
            <a:noFill/>
            <a:ln>
              <a:noFill/>
            </a:ln>
          </p:spPr>
        </p:pic>
        <p:sp>
          <p:nvSpPr>
            <p:cNvPr id="2079" name="Google Shape;2079;p150"/>
            <p:cNvSpPr/>
            <p:nvPr/>
          </p:nvSpPr>
          <p:spPr>
            <a:xfrm>
              <a:off x="5605462" y="2970212"/>
              <a:ext cx="940435" cy="607695"/>
            </a:xfrm>
            <a:custGeom>
              <a:avLst/>
              <a:gdLst/>
              <a:ahLst/>
              <a:cxnLst/>
              <a:rect l="l" t="t" r="r" b="b"/>
              <a:pathLst>
                <a:path w="940434" h="607695" extrusionOk="0">
                  <a:moveTo>
                    <a:pt x="289560" y="427354"/>
                  </a:moveTo>
                  <a:lnTo>
                    <a:pt x="263842" y="427354"/>
                  </a:lnTo>
                  <a:lnTo>
                    <a:pt x="270510" y="432435"/>
                  </a:lnTo>
                  <a:lnTo>
                    <a:pt x="293052" y="494029"/>
                  </a:lnTo>
                  <a:lnTo>
                    <a:pt x="312737" y="529589"/>
                  </a:lnTo>
                  <a:lnTo>
                    <a:pt x="476567" y="607695"/>
                  </a:lnTo>
                  <a:lnTo>
                    <a:pt x="481329" y="606425"/>
                  </a:lnTo>
                  <a:lnTo>
                    <a:pt x="484187" y="602932"/>
                  </a:lnTo>
                  <a:lnTo>
                    <a:pt x="497839" y="587057"/>
                  </a:lnTo>
                  <a:lnTo>
                    <a:pt x="529907" y="587057"/>
                  </a:lnTo>
                  <a:lnTo>
                    <a:pt x="538469" y="583564"/>
                  </a:lnTo>
                  <a:lnTo>
                    <a:pt x="473392" y="583564"/>
                  </a:lnTo>
                  <a:lnTo>
                    <a:pt x="346710" y="530860"/>
                  </a:lnTo>
                  <a:lnTo>
                    <a:pt x="319404" y="501967"/>
                  </a:lnTo>
                  <a:lnTo>
                    <a:pt x="294322" y="437514"/>
                  </a:lnTo>
                  <a:lnTo>
                    <a:pt x="289560" y="427354"/>
                  </a:lnTo>
                  <a:close/>
                </a:path>
                <a:path w="940434" h="607695" extrusionOk="0">
                  <a:moveTo>
                    <a:pt x="529907" y="587057"/>
                  </a:moveTo>
                  <a:lnTo>
                    <a:pt x="497839" y="587057"/>
                  </a:lnTo>
                  <a:lnTo>
                    <a:pt x="520700" y="589279"/>
                  </a:lnTo>
                  <a:lnTo>
                    <a:pt x="522922" y="589279"/>
                  </a:lnTo>
                  <a:lnTo>
                    <a:pt x="523875" y="588962"/>
                  </a:lnTo>
                  <a:lnTo>
                    <a:pt x="525462" y="588962"/>
                  </a:lnTo>
                  <a:lnTo>
                    <a:pt x="529907" y="587057"/>
                  </a:lnTo>
                  <a:close/>
                </a:path>
                <a:path w="940434" h="607695" extrusionOk="0">
                  <a:moveTo>
                    <a:pt x="491172" y="565467"/>
                  </a:moveTo>
                  <a:lnTo>
                    <a:pt x="487679" y="566737"/>
                  </a:lnTo>
                  <a:lnTo>
                    <a:pt x="485457" y="569277"/>
                  </a:lnTo>
                  <a:lnTo>
                    <a:pt x="473392" y="583564"/>
                  </a:lnTo>
                  <a:lnTo>
                    <a:pt x="538469" y="583564"/>
                  </a:lnTo>
                  <a:lnTo>
                    <a:pt x="578167" y="567372"/>
                  </a:lnTo>
                  <a:lnTo>
                    <a:pt x="511492" y="567372"/>
                  </a:lnTo>
                  <a:lnTo>
                    <a:pt x="491172" y="565467"/>
                  </a:lnTo>
                  <a:close/>
                </a:path>
                <a:path w="940434" h="607695" extrusionOk="0">
                  <a:moveTo>
                    <a:pt x="511810" y="337185"/>
                  </a:moveTo>
                  <a:lnTo>
                    <a:pt x="511697" y="457835"/>
                  </a:lnTo>
                  <a:lnTo>
                    <a:pt x="511581" y="482917"/>
                  </a:lnTo>
                  <a:lnTo>
                    <a:pt x="511492" y="567372"/>
                  </a:lnTo>
                  <a:lnTo>
                    <a:pt x="578167" y="567372"/>
                  </a:lnTo>
                  <a:lnTo>
                    <a:pt x="588010" y="563245"/>
                  </a:lnTo>
                  <a:lnTo>
                    <a:pt x="532764" y="563245"/>
                  </a:lnTo>
                  <a:lnTo>
                    <a:pt x="532764" y="364489"/>
                  </a:lnTo>
                  <a:lnTo>
                    <a:pt x="532447" y="364489"/>
                  </a:lnTo>
                  <a:lnTo>
                    <a:pt x="583882" y="344170"/>
                  </a:lnTo>
                  <a:lnTo>
                    <a:pt x="527367" y="344170"/>
                  </a:lnTo>
                  <a:lnTo>
                    <a:pt x="526414" y="343217"/>
                  </a:lnTo>
                  <a:lnTo>
                    <a:pt x="511810" y="337185"/>
                  </a:lnTo>
                  <a:close/>
                </a:path>
                <a:path w="940434" h="607695" extrusionOk="0">
                  <a:moveTo>
                    <a:pt x="822960" y="308927"/>
                  </a:moveTo>
                  <a:lnTo>
                    <a:pt x="684847" y="364489"/>
                  </a:lnTo>
                  <a:lnTo>
                    <a:pt x="648970" y="515937"/>
                  </a:lnTo>
                  <a:lnTo>
                    <a:pt x="532764" y="563245"/>
                  </a:lnTo>
                  <a:lnTo>
                    <a:pt x="588010" y="563245"/>
                  </a:lnTo>
                  <a:lnTo>
                    <a:pt x="665162" y="532129"/>
                  </a:lnTo>
                  <a:lnTo>
                    <a:pt x="667385" y="529272"/>
                  </a:lnTo>
                  <a:lnTo>
                    <a:pt x="701039" y="380364"/>
                  </a:lnTo>
                  <a:lnTo>
                    <a:pt x="827722" y="327977"/>
                  </a:lnTo>
                  <a:lnTo>
                    <a:pt x="852448" y="327977"/>
                  </a:lnTo>
                  <a:lnTo>
                    <a:pt x="822960" y="308927"/>
                  </a:lnTo>
                  <a:close/>
                </a:path>
                <a:path w="940434" h="607695" extrusionOk="0">
                  <a:moveTo>
                    <a:pt x="349567" y="344804"/>
                  </a:moveTo>
                  <a:lnTo>
                    <a:pt x="347345" y="344804"/>
                  </a:lnTo>
                  <a:lnTo>
                    <a:pt x="330200" y="437197"/>
                  </a:lnTo>
                  <a:lnTo>
                    <a:pt x="332104" y="451485"/>
                  </a:lnTo>
                  <a:lnTo>
                    <a:pt x="442277" y="520064"/>
                  </a:lnTo>
                  <a:lnTo>
                    <a:pt x="444182" y="521017"/>
                  </a:lnTo>
                  <a:lnTo>
                    <a:pt x="446404" y="521335"/>
                  </a:lnTo>
                  <a:lnTo>
                    <a:pt x="447992" y="521335"/>
                  </a:lnTo>
                  <a:lnTo>
                    <a:pt x="462215" y="498157"/>
                  </a:lnTo>
                  <a:lnTo>
                    <a:pt x="443864" y="498157"/>
                  </a:lnTo>
                  <a:lnTo>
                    <a:pt x="360997" y="463550"/>
                  </a:lnTo>
                  <a:lnTo>
                    <a:pt x="356552" y="457835"/>
                  </a:lnTo>
                  <a:lnTo>
                    <a:pt x="353377" y="451485"/>
                  </a:lnTo>
                  <a:lnTo>
                    <a:pt x="351789" y="444500"/>
                  </a:lnTo>
                  <a:lnTo>
                    <a:pt x="351182" y="437514"/>
                  </a:lnTo>
                  <a:lnTo>
                    <a:pt x="351472" y="369570"/>
                  </a:lnTo>
                  <a:lnTo>
                    <a:pt x="351789" y="367982"/>
                  </a:lnTo>
                  <a:lnTo>
                    <a:pt x="406082" y="367982"/>
                  </a:lnTo>
                  <a:lnTo>
                    <a:pt x="353377" y="345757"/>
                  </a:lnTo>
                  <a:lnTo>
                    <a:pt x="351472" y="345122"/>
                  </a:lnTo>
                  <a:lnTo>
                    <a:pt x="349567" y="344804"/>
                  </a:lnTo>
                  <a:close/>
                </a:path>
                <a:path w="940434" h="607695" extrusionOk="0">
                  <a:moveTo>
                    <a:pt x="444500" y="384492"/>
                  </a:moveTo>
                  <a:lnTo>
                    <a:pt x="444425" y="441325"/>
                  </a:lnTo>
                  <a:lnTo>
                    <a:pt x="444305" y="461962"/>
                  </a:lnTo>
                  <a:lnTo>
                    <a:pt x="444182" y="496570"/>
                  </a:lnTo>
                  <a:lnTo>
                    <a:pt x="443864" y="498157"/>
                  </a:lnTo>
                  <a:lnTo>
                    <a:pt x="462215" y="498157"/>
                  </a:lnTo>
                  <a:lnTo>
                    <a:pt x="465137" y="493395"/>
                  </a:lnTo>
                  <a:lnTo>
                    <a:pt x="465137" y="428625"/>
                  </a:lnTo>
                  <a:lnTo>
                    <a:pt x="451485" y="389572"/>
                  </a:lnTo>
                  <a:lnTo>
                    <a:pt x="444500" y="384492"/>
                  </a:lnTo>
                  <a:close/>
                </a:path>
                <a:path w="940434" h="607695" extrusionOk="0">
                  <a:moveTo>
                    <a:pt x="338137" y="0"/>
                  </a:moveTo>
                  <a:lnTo>
                    <a:pt x="314007" y="5714"/>
                  </a:lnTo>
                  <a:lnTo>
                    <a:pt x="6032" y="130810"/>
                  </a:lnTo>
                  <a:lnTo>
                    <a:pt x="317" y="173037"/>
                  </a:lnTo>
                  <a:lnTo>
                    <a:pt x="281" y="247967"/>
                  </a:lnTo>
                  <a:lnTo>
                    <a:pt x="79" y="288925"/>
                  </a:lnTo>
                  <a:lnTo>
                    <a:pt x="0" y="379095"/>
                  </a:lnTo>
                  <a:lnTo>
                    <a:pt x="2539" y="382904"/>
                  </a:lnTo>
                  <a:lnTo>
                    <a:pt x="31114" y="394970"/>
                  </a:lnTo>
                  <a:lnTo>
                    <a:pt x="47625" y="427989"/>
                  </a:lnTo>
                  <a:lnTo>
                    <a:pt x="49529" y="429577"/>
                  </a:lnTo>
                  <a:lnTo>
                    <a:pt x="52070" y="430529"/>
                  </a:lnTo>
                  <a:lnTo>
                    <a:pt x="185420" y="486410"/>
                  </a:lnTo>
                  <a:lnTo>
                    <a:pt x="200977" y="489585"/>
                  </a:lnTo>
                  <a:lnTo>
                    <a:pt x="215582" y="487045"/>
                  </a:lnTo>
                  <a:lnTo>
                    <a:pt x="229031" y="468629"/>
                  </a:lnTo>
                  <a:lnTo>
                    <a:pt x="202564" y="468629"/>
                  </a:lnTo>
                  <a:lnTo>
                    <a:pt x="194627" y="467360"/>
                  </a:lnTo>
                  <a:lnTo>
                    <a:pt x="193357" y="467042"/>
                  </a:lnTo>
                  <a:lnTo>
                    <a:pt x="63500" y="412750"/>
                  </a:lnTo>
                  <a:lnTo>
                    <a:pt x="46989" y="379729"/>
                  </a:lnTo>
                  <a:lnTo>
                    <a:pt x="45085" y="378142"/>
                  </a:lnTo>
                  <a:lnTo>
                    <a:pt x="20954"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4" h="607695" extrusionOk="0">
                  <a:moveTo>
                    <a:pt x="262254" y="406400"/>
                  </a:moveTo>
                  <a:lnTo>
                    <a:pt x="260032" y="406400"/>
                  </a:lnTo>
                  <a:lnTo>
                    <a:pt x="220345" y="454977"/>
                  </a:lnTo>
                  <a:lnTo>
                    <a:pt x="216217" y="461962"/>
                  </a:lnTo>
                  <a:lnTo>
                    <a:pt x="210185" y="466407"/>
                  </a:lnTo>
                  <a:lnTo>
                    <a:pt x="202564" y="468629"/>
                  </a:lnTo>
                  <a:lnTo>
                    <a:pt x="229031" y="468629"/>
                  </a:lnTo>
                  <a:lnTo>
                    <a:pt x="256857" y="430529"/>
                  </a:lnTo>
                  <a:lnTo>
                    <a:pt x="257810" y="428942"/>
                  </a:lnTo>
                  <a:lnTo>
                    <a:pt x="259397" y="427354"/>
                  </a:lnTo>
                  <a:lnTo>
                    <a:pt x="289560" y="427354"/>
                  </a:lnTo>
                  <a:lnTo>
                    <a:pt x="288607" y="425132"/>
                  </a:lnTo>
                  <a:lnTo>
                    <a:pt x="280670" y="415607"/>
                  </a:lnTo>
                  <a:lnTo>
                    <a:pt x="271779" y="409257"/>
                  </a:lnTo>
                  <a:lnTo>
                    <a:pt x="262254" y="406400"/>
                  </a:lnTo>
                  <a:close/>
                </a:path>
                <a:path w="940434" h="607695" extrusionOk="0">
                  <a:moveTo>
                    <a:pt x="852448" y="327977"/>
                  </a:moveTo>
                  <a:lnTo>
                    <a:pt x="827722" y="327977"/>
                  </a:lnTo>
                  <a:lnTo>
                    <a:pt x="835977" y="331152"/>
                  </a:lnTo>
                  <a:lnTo>
                    <a:pt x="838835" y="338454"/>
                  </a:lnTo>
                  <a:lnTo>
                    <a:pt x="839787" y="340360"/>
                  </a:lnTo>
                  <a:lnTo>
                    <a:pt x="840104" y="341947"/>
                  </a:lnTo>
                  <a:lnTo>
                    <a:pt x="840104" y="357187"/>
                  </a:lnTo>
                  <a:lnTo>
                    <a:pt x="836295" y="362585"/>
                  </a:lnTo>
                  <a:lnTo>
                    <a:pt x="830579" y="364807"/>
                  </a:lnTo>
                  <a:lnTo>
                    <a:pt x="820737" y="369570"/>
                  </a:lnTo>
                  <a:lnTo>
                    <a:pt x="812800" y="377507"/>
                  </a:lnTo>
                  <a:lnTo>
                    <a:pt x="808037" y="387032"/>
                  </a:lnTo>
                  <a:lnTo>
                    <a:pt x="807720" y="387032"/>
                  </a:lnTo>
                  <a:lnTo>
                    <a:pt x="806132" y="398145"/>
                  </a:lnTo>
                  <a:lnTo>
                    <a:pt x="806132" y="409257"/>
                  </a:lnTo>
                  <a:lnTo>
                    <a:pt x="826770" y="441325"/>
                  </a:lnTo>
                  <a:lnTo>
                    <a:pt x="840739" y="444500"/>
                  </a:lnTo>
                  <a:lnTo>
                    <a:pt x="844867" y="444500"/>
                  </a:lnTo>
                  <a:lnTo>
                    <a:pt x="885825" y="425450"/>
                  </a:lnTo>
                  <a:lnTo>
                    <a:pt x="838835" y="425450"/>
                  </a:lnTo>
                  <a:lnTo>
                    <a:pt x="830579" y="421957"/>
                  </a:lnTo>
                  <a:lnTo>
                    <a:pt x="827404" y="412750"/>
                  </a:lnTo>
                  <a:lnTo>
                    <a:pt x="827087" y="411162"/>
                  </a:lnTo>
                  <a:lnTo>
                    <a:pt x="826846" y="398145"/>
                  </a:lnTo>
                  <a:lnTo>
                    <a:pt x="826770" y="392429"/>
                  </a:lnTo>
                  <a:lnTo>
                    <a:pt x="830579" y="387032"/>
                  </a:lnTo>
                  <a:lnTo>
                    <a:pt x="836295" y="384810"/>
                  </a:lnTo>
                  <a:lnTo>
                    <a:pt x="846137" y="379729"/>
                  </a:lnTo>
                  <a:lnTo>
                    <a:pt x="854075" y="372110"/>
                  </a:lnTo>
                  <a:lnTo>
                    <a:pt x="858837" y="362585"/>
                  </a:lnTo>
                  <a:lnTo>
                    <a:pt x="859154" y="362585"/>
                  </a:lnTo>
                  <a:lnTo>
                    <a:pt x="860742" y="351472"/>
                  </a:lnTo>
                  <a:lnTo>
                    <a:pt x="860742" y="341947"/>
                  </a:lnTo>
                  <a:lnTo>
                    <a:pt x="860425" y="340360"/>
                  </a:lnTo>
                  <a:lnTo>
                    <a:pt x="860349" y="338454"/>
                  </a:lnTo>
                  <a:lnTo>
                    <a:pt x="858837" y="332104"/>
                  </a:lnTo>
                  <a:lnTo>
                    <a:pt x="852448" y="327977"/>
                  </a:lnTo>
                  <a:close/>
                </a:path>
                <a:path w="940434" h="607695" extrusionOk="0">
                  <a:moveTo>
                    <a:pt x="406082" y="367982"/>
                  </a:moveTo>
                  <a:lnTo>
                    <a:pt x="351789" y="367982"/>
                  </a:lnTo>
                  <a:lnTo>
                    <a:pt x="434339" y="402272"/>
                  </a:lnTo>
                  <a:lnTo>
                    <a:pt x="438785" y="407987"/>
                  </a:lnTo>
                  <a:lnTo>
                    <a:pt x="442277" y="414654"/>
                  </a:lnTo>
                  <a:lnTo>
                    <a:pt x="443864" y="421322"/>
                  </a:lnTo>
                  <a:lnTo>
                    <a:pt x="444500" y="428625"/>
                  </a:lnTo>
                  <a:lnTo>
                    <a:pt x="444500" y="384492"/>
                  </a:lnTo>
                  <a:lnTo>
                    <a:pt x="442595" y="383222"/>
                  </a:lnTo>
                  <a:lnTo>
                    <a:pt x="406082" y="367982"/>
                  </a:lnTo>
                  <a:close/>
                </a:path>
                <a:path w="940434" h="607695" extrusionOk="0">
                  <a:moveTo>
                    <a:pt x="919162" y="247967"/>
                  </a:moveTo>
                  <a:lnTo>
                    <a:pt x="919162" y="326389"/>
                  </a:lnTo>
                  <a:lnTo>
                    <a:pt x="902017" y="382270"/>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5"/>
                  </a:lnTo>
                  <a:lnTo>
                    <a:pt x="919162" y="247967"/>
                  </a:lnTo>
                  <a:close/>
                </a:path>
                <a:path w="940434" h="607695" extrusionOk="0">
                  <a:moveTo>
                    <a:pt x="75882" y="155575"/>
                  </a:moveTo>
                  <a:lnTo>
                    <a:pt x="21272" y="155575"/>
                  </a:lnTo>
                  <a:lnTo>
                    <a:pt x="511810" y="360045"/>
                  </a:lnTo>
                  <a:lnTo>
                    <a:pt x="511810" y="337185"/>
                  </a:lnTo>
                  <a:lnTo>
                    <a:pt x="179070" y="198754"/>
                  </a:lnTo>
                  <a:lnTo>
                    <a:pt x="181292" y="190500"/>
                  </a:lnTo>
                  <a:lnTo>
                    <a:pt x="159385" y="190500"/>
                  </a:lnTo>
                  <a:lnTo>
                    <a:pt x="75882" y="155575"/>
                  </a:lnTo>
                  <a:close/>
                </a:path>
                <a:path w="940434" h="607695" extrusionOk="0">
                  <a:moveTo>
                    <a:pt x="850264" y="219392"/>
                  </a:moveTo>
                  <a:lnTo>
                    <a:pt x="825817" y="225107"/>
                  </a:lnTo>
                  <a:lnTo>
                    <a:pt x="527367" y="344170"/>
                  </a:lnTo>
                  <a:lnTo>
                    <a:pt x="583882" y="344170"/>
                  </a:lnTo>
                  <a:lnTo>
                    <a:pt x="833437" y="244475"/>
                  </a:lnTo>
                  <a:lnTo>
                    <a:pt x="848995" y="240664"/>
                  </a:lnTo>
                  <a:lnTo>
                    <a:pt x="906991" y="240664"/>
                  </a:lnTo>
                  <a:lnTo>
                    <a:pt x="874712" y="221297"/>
                  </a:lnTo>
                  <a:lnTo>
                    <a:pt x="850264" y="219392"/>
                  </a:lnTo>
                  <a:close/>
                </a:path>
                <a:path w="940434" h="607695"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4" h="607695" extrusionOk="0">
                  <a:moveTo>
                    <a:pt x="344804" y="108267"/>
                  </a:moveTo>
                  <a:lnTo>
                    <a:pt x="315912" y="108267"/>
                  </a:lnTo>
                  <a:lnTo>
                    <a:pt x="324167" y="111760"/>
                  </a:lnTo>
                  <a:lnTo>
                    <a:pt x="327660" y="120650"/>
                  </a:lnTo>
                  <a:lnTo>
                    <a:pt x="328295" y="122554"/>
                  </a:lnTo>
                  <a:lnTo>
                    <a:pt x="328295" y="137795"/>
                  </a:lnTo>
                  <a:lnTo>
                    <a:pt x="324485" y="143192"/>
                  </a:lnTo>
                  <a:lnTo>
                    <a:pt x="318770" y="145097"/>
                  </a:lnTo>
                  <a:lnTo>
                    <a:pt x="308927" y="150177"/>
                  </a:lnTo>
                  <a:lnTo>
                    <a:pt x="300989" y="157797"/>
                  </a:lnTo>
                  <a:lnTo>
                    <a:pt x="296227" y="167322"/>
                  </a:lnTo>
                  <a:lnTo>
                    <a:pt x="295910" y="167639"/>
                  </a:lnTo>
                  <a:lnTo>
                    <a:pt x="294322" y="178752"/>
                  </a:lnTo>
                  <a:lnTo>
                    <a:pt x="294255" y="191770"/>
                  </a:lnTo>
                  <a:lnTo>
                    <a:pt x="294004" y="196532"/>
                  </a:lnTo>
                  <a:lnTo>
                    <a:pt x="330517" y="224789"/>
                  </a:lnTo>
                  <a:lnTo>
                    <a:pt x="341947" y="222567"/>
                  </a:lnTo>
                  <a:lnTo>
                    <a:pt x="352107" y="218439"/>
                  </a:lnTo>
                  <a:lnTo>
                    <a:pt x="374014" y="206057"/>
                  </a:lnTo>
                  <a:lnTo>
                    <a:pt x="327025" y="206057"/>
                  </a:lnTo>
                  <a:lnTo>
                    <a:pt x="318770" y="202247"/>
                  </a:lnTo>
                  <a:lnTo>
                    <a:pt x="316229" y="194945"/>
                  </a:lnTo>
                  <a:lnTo>
                    <a:pt x="315277" y="193357"/>
                  </a:lnTo>
                  <a:lnTo>
                    <a:pt x="314960" y="191770"/>
                  </a:lnTo>
                  <a:lnTo>
                    <a:pt x="314960" y="173037"/>
                  </a:lnTo>
                  <a:lnTo>
                    <a:pt x="318770" y="167322"/>
                  </a:lnTo>
                  <a:lnTo>
                    <a:pt x="324485" y="165417"/>
                  </a:lnTo>
                  <a:lnTo>
                    <a:pt x="334645" y="160337"/>
                  </a:lnTo>
                  <a:lnTo>
                    <a:pt x="342264" y="152717"/>
                  </a:lnTo>
                  <a:lnTo>
                    <a:pt x="347027" y="143192"/>
                  </a:lnTo>
                  <a:lnTo>
                    <a:pt x="347345" y="142875"/>
                  </a:lnTo>
                  <a:lnTo>
                    <a:pt x="348932" y="131762"/>
                  </a:lnTo>
                  <a:lnTo>
                    <a:pt x="348932" y="126047"/>
                  </a:lnTo>
                  <a:lnTo>
                    <a:pt x="348727" y="122554"/>
                  </a:lnTo>
                  <a:lnTo>
                    <a:pt x="348614" y="119062"/>
                  </a:lnTo>
                  <a:lnTo>
                    <a:pt x="347027" y="112712"/>
                  </a:lnTo>
                  <a:lnTo>
                    <a:pt x="344804" y="108267"/>
                  </a:lnTo>
                  <a:close/>
                </a:path>
                <a:path w="940434" h="607695" extrusionOk="0">
                  <a:moveTo>
                    <a:pt x="407352" y="28575"/>
                  </a:moveTo>
                  <a:lnTo>
                    <a:pt x="407352" y="106997"/>
                  </a:lnTo>
                  <a:lnTo>
                    <a:pt x="390207" y="162877"/>
                  </a:lnTo>
                  <a:lnTo>
                    <a:pt x="344487" y="199072"/>
                  </a:lnTo>
                  <a:lnTo>
                    <a:pt x="327025" y="206057"/>
                  </a:lnTo>
                  <a:lnTo>
                    <a:pt x="374014"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89" y="39052"/>
                  </a:lnTo>
                  <a:lnTo>
                    <a:pt x="407352" y="28575"/>
                  </a:lnTo>
                  <a:close/>
                </a:path>
                <a:path w="940434" h="607695" extrusionOk="0">
                  <a:moveTo>
                    <a:pt x="311150" y="89535"/>
                  </a:moveTo>
                  <a:lnTo>
                    <a:pt x="300672" y="92075"/>
                  </a:lnTo>
                  <a:lnTo>
                    <a:pt x="173037" y="145097"/>
                  </a:lnTo>
                  <a:lnTo>
                    <a:pt x="170814" y="147637"/>
                  </a:lnTo>
                  <a:lnTo>
                    <a:pt x="159385" y="190500"/>
                  </a:lnTo>
                  <a:lnTo>
                    <a:pt x="181292" y="190500"/>
                  </a:lnTo>
                  <a:lnTo>
                    <a:pt x="188912" y="160972"/>
                  </a:lnTo>
                  <a:lnTo>
                    <a:pt x="315912" y="108267"/>
                  </a:lnTo>
                  <a:lnTo>
                    <a:pt x="344804" y="108267"/>
                  </a:lnTo>
                  <a:lnTo>
                    <a:pt x="343852" y="106362"/>
                  </a:lnTo>
                  <a:lnTo>
                    <a:pt x="340042" y="100964"/>
                  </a:lnTo>
                  <a:lnTo>
                    <a:pt x="331470" y="93979"/>
                  </a:lnTo>
                  <a:lnTo>
                    <a:pt x="321627" y="90170"/>
                  </a:lnTo>
                  <a:lnTo>
                    <a:pt x="311150" y="89535"/>
                  </a:lnTo>
                  <a:close/>
                </a:path>
                <a:path w="940434" h="607695" extrusionOk="0">
                  <a:moveTo>
                    <a:pt x="394712" y="20954"/>
                  </a:moveTo>
                  <a:lnTo>
                    <a:pt x="352742" y="20954"/>
                  </a:lnTo>
                  <a:lnTo>
                    <a:pt x="392747" y="43497"/>
                  </a:lnTo>
                  <a:lnTo>
                    <a:pt x="407352" y="85407"/>
                  </a:lnTo>
                  <a:lnTo>
                    <a:pt x="407352" y="28575"/>
                  </a:lnTo>
                  <a:lnTo>
                    <a:pt x="394712" y="20954"/>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2080" name="Google Shape;2080;p150"/>
          <p:cNvSpPr txBox="1"/>
          <p:nvPr/>
        </p:nvSpPr>
        <p:spPr>
          <a:xfrm>
            <a:off x="4579144" y="1839383"/>
            <a:ext cx="708554" cy="235043"/>
          </a:xfrm>
          <a:prstGeom prst="rect">
            <a:avLst/>
          </a:prstGeom>
          <a:noFill/>
          <a:ln>
            <a:noFill/>
          </a:ln>
        </p:spPr>
        <p:txBody>
          <a:bodyPr spcFirstLastPara="1" wrap="square" lIns="0" tIns="10583" rIns="0" bIns="0" anchor="t" anchorCtr="0">
            <a:spAutoFit/>
          </a:bodyPr>
          <a:lstStyle/>
          <a:p>
            <a:pPr marL="10583"/>
            <a:r>
              <a:rPr lang="en-US" sz="1458">
                <a:solidFill>
                  <a:srgbClr val="D6791A"/>
                </a:solidFill>
                <a:latin typeface="Times New Roman"/>
                <a:ea typeface="Times New Roman"/>
                <a:cs typeface="Times New Roman"/>
                <a:sym typeface="Times New Roman"/>
              </a:rPr>
              <a:t>WHERE</a:t>
            </a:r>
            <a:endParaRPr sz="1458">
              <a:solidFill>
                <a:schemeClr val="dk1"/>
              </a:solidFill>
              <a:latin typeface="Times New Roman"/>
              <a:ea typeface="Times New Roman"/>
              <a:cs typeface="Times New Roman"/>
              <a:sym typeface="Times New Roman"/>
            </a:endParaRPr>
          </a:p>
        </p:txBody>
      </p:sp>
      <p:sp>
        <p:nvSpPr>
          <p:cNvPr id="2081" name="Google Shape;2081;p150"/>
          <p:cNvSpPr txBox="1"/>
          <p:nvPr/>
        </p:nvSpPr>
        <p:spPr>
          <a:xfrm>
            <a:off x="4336785" y="3268133"/>
            <a:ext cx="531813" cy="138863"/>
          </a:xfrm>
          <a:prstGeom prst="rect">
            <a:avLst/>
          </a:prstGeom>
          <a:noFill/>
          <a:ln>
            <a:noFill/>
          </a:ln>
        </p:spPr>
        <p:txBody>
          <a:bodyPr spcFirstLastPara="1" wrap="square" lIns="0" tIns="10583" rIns="0" bIns="0" anchor="t" anchorCtr="0">
            <a:spAutoFit/>
          </a:bodyPr>
          <a:lstStyle/>
          <a:p>
            <a:pPr marL="10583"/>
            <a:r>
              <a:rPr lang="en-US" sz="833">
                <a:solidFill>
                  <a:schemeClr val="dk1"/>
                </a:solidFill>
                <a:latin typeface="Calibri"/>
                <a:ea typeface="Calibri"/>
                <a:cs typeface="Calibri"/>
                <a:sym typeface="Calibri"/>
              </a:rPr>
              <a:t>σύνδεσμος</a:t>
            </a:r>
            <a:endParaRPr sz="833">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151"/>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087" name="Google Shape;2087;p151"/>
          <p:cNvGrpSpPr/>
          <p:nvPr/>
        </p:nvGrpSpPr>
        <p:grpSpPr>
          <a:xfrm>
            <a:off x="1" y="0"/>
            <a:ext cx="5036079" cy="5715000"/>
            <a:chOff x="0" y="0"/>
            <a:chExt cx="6043295" cy="6858000"/>
          </a:xfrm>
        </p:grpSpPr>
        <p:sp>
          <p:nvSpPr>
            <p:cNvPr id="2088" name="Google Shape;2088;p151"/>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89" name="Google Shape;2089;p151"/>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090" name="Google Shape;2090;p151"/>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091" name="Google Shape;2091;p151"/>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092" name="Google Shape;2092;p151"/>
          <p:cNvSpPr txBox="1">
            <a:spLocks noGrp="1"/>
          </p:cNvSpPr>
          <p:nvPr>
            <p:ph type="title"/>
          </p:nvPr>
        </p:nvSpPr>
        <p:spPr>
          <a:xfrm>
            <a:off x="2600324" y="661723"/>
            <a:ext cx="6991350" cy="2238216"/>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Σημασία των ανθρώπινων  παραγόντων:</a:t>
            </a:r>
            <a:endParaRPr/>
          </a:p>
        </p:txBody>
      </p:sp>
      <p:sp>
        <p:nvSpPr>
          <p:cNvPr id="2093" name="Google Shape;2093;p151"/>
          <p:cNvSpPr txBox="1"/>
          <p:nvPr/>
        </p:nvSpPr>
        <p:spPr>
          <a:xfrm>
            <a:off x="5571067" y="1840177"/>
            <a:ext cx="3294063"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Επισκόπηση του ενεργειακού τομέα  Κυβερνοασφάλεια</a:t>
            </a:r>
            <a:endParaRPr sz="1458">
              <a:solidFill>
                <a:schemeClr val="dk1"/>
              </a:solidFill>
              <a:latin typeface="Calibri"/>
              <a:ea typeface="Calibri"/>
              <a:cs typeface="Calibri"/>
              <a:sym typeface="Calibri"/>
            </a:endParaRPr>
          </a:p>
        </p:txBody>
      </p:sp>
      <p:sp>
        <p:nvSpPr>
          <p:cNvPr id="2094" name="Google Shape;2094;p151"/>
          <p:cNvSpPr txBox="1"/>
          <p:nvPr/>
        </p:nvSpPr>
        <p:spPr>
          <a:xfrm>
            <a:off x="5571067" y="2566950"/>
            <a:ext cx="4497917" cy="1363194"/>
          </a:xfrm>
          <a:prstGeom prst="rect">
            <a:avLst/>
          </a:prstGeom>
          <a:noFill/>
          <a:ln>
            <a:noFill/>
          </a:ln>
        </p:spPr>
        <p:txBody>
          <a:bodyPr spcFirstLastPara="1" wrap="square" lIns="0" tIns="0" rIns="0" bIns="0" anchor="t" anchorCtr="0">
            <a:spAutoFit/>
          </a:bodyPr>
          <a:lstStyle/>
          <a:p>
            <a:pPr marL="238645" indent="-228062">
              <a:lnSpc>
                <a:spcPct val="148636"/>
              </a:lnSpc>
              <a:buClr>
                <a:srgbClr val="FFB800"/>
              </a:buClr>
              <a:buSzPts val="1540"/>
              <a:buFont typeface="Courier New"/>
              <a:buChar char="o"/>
            </a:pPr>
            <a:r>
              <a:rPr lang="en-US" sz="917">
                <a:solidFill>
                  <a:srgbClr val="FFFFFF"/>
                </a:solidFill>
                <a:latin typeface="Calibri"/>
                <a:ea typeface="Calibri"/>
                <a:cs typeface="Calibri"/>
                <a:sym typeface="Calibri"/>
              </a:rPr>
              <a:t>Η σημασία της ασφάλειας στον κυβερνοχώρο στον τομέα της ενέργειας.</a:t>
            </a:r>
            <a:endParaRPr sz="917">
              <a:solidFill>
                <a:schemeClr val="dk1"/>
              </a:solidFill>
              <a:latin typeface="Calibri"/>
              <a:ea typeface="Calibri"/>
              <a:cs typeface="Calibri"/>
              <a:sym typeface="Calibri"/>
            </a:endParaRPr>
          </a:p>
          <a:p>
            <a:pPr marL="238645" marR="4233" indent="-228062">
              <a:lnSpc>
                <a:spcPct val="95300"/>
              </a:lnSpc>
              <a:spcBef>
                <a:spcPts val="296"/>
              </a:spcBef>
              <a:buClr>
                <a:srgbClr val="FFB800"/>
              </a:buClr>
              <a:buSzPts val="1540"/>
              <a:buFont typeface="Courier New"/>
              <a:buChar char="o"/>
            </a:pPr>
            <a:r>
              <a:rPr lang="en-US" sz="917">
                <a:solidFill>
                  <a:srgbClr val="FFFFFF"/>
                </a:solidFill>
                <a:latin typeface="Calibri"/>
                <a:ea typeface="Calibri"/>
                <a:cs typeface="Calibri"/>
                <a:sym typeface="Calibri"/>
              </a:rPr>
              <a:t>Μοναδικές προκλήσεις στον τομέα της ασφάλειας στον κυβερνοχώρο στον τομέα της  ενέργειας.</a:t>
            </a:r>
            <a:endParaRPr sz="917">
              <a:solidFill>
                <a:schemeClr val="dk1"/>
              </a:solidFill>
              <a:latin typeface="Calibri"/>
              <a:ea typeface="Calibri"/>
              <a:cs typeface="Calibri"/>
              <a:sym typeface="Calibri"/>
            </a:endParaRPr>
          </a:p>
          <a:p>
            <a:pPr marL="238645" indent="-228062">
              <a:spcBef>
                <a:spcPts val="300"/>
              </a:spcBef>
              <a:buClr>
                <a:srgbClr val="FFB800"/>
              </a:buClr>
              <a:buSzPts val="1540"/>
              <a:buFont typeface="Courier New"/>
              <a:buChar char="o"/>
            </a:pPr>
            <a:r>
              <a:rPr lang="en-US" sz="917">
                <a:solidFill>
                  <a:srgbClr val="FFFFFF"/>
                </a:solidFill>
                <a:latin typeface="Calibri"/>
                <a:ea typeface="Calibri"/>
                <a:cs typeface="Calibri"/>
                <a:sym typeface="Calibri"/>
              </a:rPr>
              <a:t>Ο ρόλος των ανθρώπινων παραγόντων στην ασφάλεια στον κυβερνοχώρο.</a:t>
            </a:r>
            <a:endParaRPr sz="917">
              <a:solidFill>
                <a:schemeClr val="dk1"/>
              </a:solidFill>
              <a:latin typeface="Calibri"/>
              <a:ea typeface="Calibri"/>
              <a:cs typeface="Calibri"/>
              <a:sym typeface="Calibri"/>
            </a:endParaRPr>
          </a:p>
          <a:p>
            <a:pPr marL="238645" indent="-228062">
              <a:spcBef>
                <a:spcPts val="233"/>
              </a:spcBef>
              <a:buClr>
                <a:srgbClr val="FFB800"/>
              </a:buClr>
              <a:buSzPts val="1540"/>
              <a:buFont typeface="Courier New"/>
              <a:buChar char="o"/>
            </a:pPr>
            <a:r>
              <a:rPr lang="en-US" sz="917">
                <a:solidFill>
                  <a:srgbClr val="FFFFFF"/>
                </a:solidFill>
                <a:latin typeface="Calibri"/>
                <a:ea typeface="Calibri"/>
                <a:cs typeface="Calibri"/>
                <a:sym typeface="Calibri"/>
              </a:rPr>
              <a:t>Παραδείγματα που θα χρησιμοποιηθούν:</a:t>
            </a:r>
            <a:endParaRPr sz="917">
              <a:solidFill>
                <a:schemeClr val="dk1"/>
              </a:solidFill>
              <a:latin typeface="Calibri"/>
              <a:ea typeface="Calibri"/>
              <a:cs typeface="Calibri"/>
              <a:sym typeface="Calibri"/>
            </a:endParaRPr>
          </a:p>
          <a:p>
            <a:pPr marL="238645" indent="-228062">
              <a:spcBef>
                <a:spcPts val="258"/>
              </a:spcBef>
              <a:buClr>
                <a:srgbClr val="FFFFFF"/>
              </a:buClr>
              <a:buSzPts val="1412"/>
              <a:buFont typeface="Courier New"/>
              <a:buChar char="o"/>
            </a:pPr>
            <a:r>
              <a:rPr lang="en-US" sz="833">
                <a:solidFill>
                  <a:srgbClr val="FFFFFF"/>
                </a:solidFill>
                <a:latin typeface="Calibri"/>
                <a:ea typeface="Calibri"/>
                <a:cs typeface="Calibri"/>
                <a:sym typeface="Calibri"/>
              </a:rPr>
              <a:t>Επίθεση Spear Phishing σε μερικανική εταιρεία ηλεκτρικής ενέργειας ()</a:t>
            </a:r>
            <a:endParaRPr sz="833">
              <a:solidFill>
                <a:schemeClr val="dk1"/>
              </a:solidFill>
              <a:latin typeface="Calibri"/>
              <a:ea typeface="Calibri"/>
              <a:cs typeface="Calibri"/>
              <a:sym typeface="Calibri"/>
            </a:endParaRPr>
          </a:p>
          <a:p>
            <a:pPr marL="238645" indent="-228062">
              <a:spcBef>
                <a:spcPts val="275"/>
              </a:spcBef>
              <a:buClr>
                <a:srgbClr val="FFFFFF"/>
              </a:buClr>
              <a:buSzPts val="1412"/>
              <a:buFont typeface="Courier New"/>
              <a:buChar char="o"/>
            </a:pPr>
            <a:r>
              <a:rPr lang="en-US" sz="833">
                <a:solidFill>
                  <a:srgbClr val="FFFFFF"/>
                </a:solidFill>
                <a:latin typeface="Calibri"/>
                <a:ea typeface="Calibri"/>
                <a:cs typeface="Calibri"/>
                <a:sym typeface="Calibri"/>
              </a:rPr>
              <a:t>Υπουργείο Ενέργειας των ΗΠΑ 2013)</a:t>
            </a:r>
            <a:endParaRPr sz="833">
              <a:solidFill>
                <a:schemeClr val="dk1"/>
              </a:solidFill>
              <a:latin typeface="Calibri"/>
              <a:ea typeface="Calibri"/>
              <a:cs typeface="Calibri"/>
              <a:sym typeface="Calibri"/>
            </a:endParaRPr>
          </a:p>
          <a:p>
            <a:pPr marL="238645" indent="-228062">
              <a:spcBef>
                <a:spcPts val="267"/>
              </a:spcBef>
              <a:buClr>
                <a:srgbClr val="FFFFFF"/>
              </a:buClr>
              <a:buSzPts val="1412"/>
              <a:buFont typeface="Courier New"/>
              <a:buChar char="o"/>
            </a:pPr>
            <a:r>
              <a:rPr lang="en-US" sz="833">
                <a:solidFill>
                  <a:srgbClr val="FFFFFF"/>
                </a:solidFill>
                <a:latin typeface="Calibri"/>
                <a:ea typeface="Calibri"/>
                <a:cs typeface="Calibri"/>
                <a:sym typeface="Calibri"/>
              </a:rPr>
              <a:t>Επίθεση στο ηλεκτρικό δίκτυο της Ουκρανίας 2015)</a:t>
            </a:r>
            <a:endParaRPr sz="833">
              <a:solidFill>
                <a:schemeClr val="dk1"/>
              </a:solidFill>
              <a:latin typeface="Calibri"/>
              <a:ea typeface="Calibri"/>
              <a:cs typeface="Calibri"/>
              <a:sym typeface="Calibri"/>
            </a:endParaRPr>
          </a:p>
        </p:txBody>
      </p:sp>
      <p:sp>
        <p:nvSpPr>
          <p:cNvPr id="2095" name="Google Shape;2095;p151"/>
          <p:cNvSpPr txBox="1"/>
          <p:nvPr/>
        </p:nvSpPr>
        <p:spPr>
          <a:xfrm>
            <a:off x="601133" y="4910667"/>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096" name="Google Shape;2096;p151"/>
          <p:cNvPicPr preferRelativeResize="0"/>
          <p:nvPr/>
        </p:nvPicPr>
        <p:blipFill rotWithShape="1">
          <a:blip r:embed="rId4">
            <a:alphaModFix/>
          </a:blip>
          <a:srcRect/>
          <a:stretch/>
        </p:blipFill>
        <p:spPr>
          <a:xfrm>
            <a:off x="7414947" y="4882356"/>
            <a:ext cx="2745052" cy="5101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Google Shape;2101;p152"/>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102" name="Google Shape;2102;p152"/>
          <p:cNvGrpSpPr/>
          <p:nvPr/>
        </p:nvGrpSpPr>
        <p:grpSpPr>
          <a:xfrm>
            <a:off x="1" y="0"/>
            <a:ext cx="5036079" cy="5715000"/>
            <a:chOff x="0" y="0"/>
            <a:chExt cx="6043295" cy="6858000"/>
          </a:xfrm>
        </p:grpSpPr>
        <p:sp>
          <p:nvSpPr>
            <p:cNvPr id="2103" name="Google Shape;2103;p152"/>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04" name="Google Shape;2104;p152"/>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05" name="Google Shape;2105;p152"/>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106" name="Google Shape;2106;p152"/>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107" name="Google Shape;2107;p152"/>
          <p:cNvSpPr txBox="1">
            <a:spLocks noGrp="1"/>
          </p:cNvSpPr>
          <p:nvPr>
            <p:ph type="title"/>
          </p:nvPr>
        </p:nvSpPr>
        <p:spPr>
          <a:xfrm>
            <a:off x="5571067" y="936626"/>
            <a:ext cx="3320521"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t>Σημασία των ανθρώπινων  παραγόντων:</a:t>
            </a:r>
            <a:endParaRPr sz="2167"/>
          </a:p>
        </p:txBody>
      </p:sp>
      <p:sp>
        <p:nvSpPr>
          <p:cNvPr id="2108" name="Google Shape;2108;p152"/>
          <p:cNvSpPr txBox="1"/>
          <p:nvPr/>
        </p:nvSpPr>
        <p:spPr>
          <a:xfrm>
            <a:off x="5571067" y="1860285"/>
            <a:ext cx="3948642" cy="464632"/>
          </a:xfrm>
          <a:prstGeom prst="rect">
            <a:avLst/>
          </a:prstGeom>
          <a:noFill/>
          <a:ln>
            <a:noFill/>
          </a:ln>
        </p:spPr>
        <p:txBody>
          <a:bodyPr spcFirstLastPara="1" wrap="square" lIns="0" tIns="6875" rIns="0" bIns="0" anchor="t" anchorCtr="0">
            <a:spAutoFit/>
          </a:bodyPr>
          <a:lstStyle/>
          <a:p>
            <a:pPr marL="10583" marR="4233">
              <a:lnSpc>
                <a:spcPct val="101699"/>
              </a:lnSpc>
            </a:pPr>
            <a:r>
              <a:rPr lang="en-US" sz="1458">
                <a:solidFill>
                  <a:srgbClr val="FFB800"/>
                </a:solidFill>
                <a:latin typeface="Calibri"/>
                <a:ea typeface="Calibri"/>
                <a:cs typeface="Calibri"/>
                <a:sym typeface="Calibri"/>
              </a:rPr>
              <a:t>Ανθρώπινοι παράγοντες στην ασφάλεια στον  κυβερνοχώρο</a:t>
            </a:r>
            <a:endParaRPr sz="1458">
              <a:solidFill>
                <a:schemeClr val="dk1"/>
              </a:solidFill>
              <a:latin typeface="Calibri"/>
              <a:ea typeface="Calibri"/>
              <a:cs typeface="Calibri"/>
              <a:sym typeface="Calibri"/>
            </a:endParaRPr>
          </a:p>
        </p:txBody>
      </p:sp>
      <p:sp>
        <p:nvSpPr>
          <p:cNvPr id="2109" name="Google Shape;2109;p152"/>
          <p:cNvSpPr txBox="1"/>
          <p:nvPr/>
        </p:nvSpPr>
        <p:spPr>
          <a:xfrm>
            <a:off x="5571067" y="2713831"/>
            <a:ext cx="4160308" cy="840936"/>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Ορισμός και σημασία των ανθρώπινων παραγόντων στην</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ασφάλεια στον κυβερνοχώρο.</a:t>
            </a:r>
            <a:endParaRPr sz="833">
              <a:solidFill>
                <a:schemeClr val="dk1"/>
              </a:solidFill>
              <a:latin typeface="Calibri"/>
              <a:ea typeface="Calibri"/>
              <a:cs typeface="Calibri"/>
              <a:sym typeface="Calibri"/>
            </a:endParaRPr>
          </a:p>
          <a:p>
            <a:pPr marL="239174" marR="146573" indent="-228591">
              <a:lnSpc>
                <a:spcPct val="123700"/>
              </a:lnSpc>
              <a:spcBef>
                <a:spcPts val="175"/>
              </a:spcBef>
              <a:buClr>
                <a:srgbClr val="FFB800"/>
              </a:buClr>
              <a:buSzPts val="1400"/>
              <a:buFont typeface="Courier New"/>
              <a:buChar char="o"/>
            </a:pPr>
            <a:r>
              <a:rPr lang="en-US" sz="833">
                <a:solidFill>
                  <a:srgbClr val="FFFFFF"/>
                </a:solidFill>
                <a:latin typeface="Calibri"/>
                <a:ea typeface="Calibri"/>
                <a:cs typeface="Calibri"/>
                <a:sym typeface="Calibri"/>
              </a:rPr>
              <a:t>Κοινά ανθρώπινα λάθη που συμβάλλουν στην ασφάλεια στον κυβερνοχώρο  παραβιάσεις.</a:t>
            </a:r>
            <a:endParaRPr sz="833">
              <a:solidFill>
                <a:schemeClr val="dk1"/>
              </a:solidFill>
              <a:latin typeface="Calibri"/>
              <a:ea typeface="Calibri"/>
              <a:cs typeface="Calibri"/>
              <a:sym typeface="Calibri"/>
            </a:endParaRPr>
          </a:p>
          <a:p>
            <a:pPr marL="238645" indent="-228062">
              <a:spcBef>
                <a:spcPts val="396"/>
              </a:spcBef>
              <a:buClr>
                <a:srgbClr val="FFB800"/>
              </a:buClr>
              <a:buSzPts val="1400"/>
              <a:buFont typeface="Courier New"/>
              <a:buChar char="o"/>
            </a:pPr>
            <a:r>
              <a:rPr lang="en-US" sz="833">
                <a:solidFill>
                  <a:srgbClr val="FFFFFF"/>
                </a:solidFill>
                <a:latin typeface="Calibri"/>
                <a:ea typeface="Calibri"/>
                <a:cs typeface="Calibri"/>
                <a:sym typeface="Calibri"/>
              </a:rPr>
              <a:t>Στρατηγικές για τον μετριασμό των κινδύνων που σχετίζονται με τον άνθρωπο.</a:t>
            </a:r>
            <a:endParaRPr sz="833">
              <a:solidFill>
                <a:schemeClr val="dk1"/>
              </a:solidFill>
              <a:latin typeface="Calibri"/>
              <a:ea typeface="Calibri"/>
              <a:cs typeface="Calibri"/>
              <a:sym typeface="Calibri"/>
            </a:endParaRPr>
          </a:p>
        </p:txBody>
      </p:sp>
      <p:sp>
        <p:nvSpPr>
          <p:cNvPr id="2110" name="Google Shape;2110;p152"/>
          <p:cNvSpPr txBox="1"/>
          <p:nvPr/>
        </p:nvSpPr>
        <p:spPr>
          <a:xfrm>
            <a:off x="665687" y="5006711"/>
            <a:ext cx="5262033"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νομα της ενότητος CSP TRA N   G Α  ΘΡΏ  ΙΝΟΙ ΠΑΡΆΓΟΝ   Σ Σ	Ν ΑΣΦΆΛΕΙΑ ΣΤΟΝ ΚΥΒΕΡΝΟΧΏΡΟ ΓΙΑ ΤΟΝ ΤΟΜΈΑ ΤΗΣ ΕΝΈΡΓΕΙΑΣ</a:t>
            </a:r>
            <a:endParaRPr sz="667">
              <a:solidFill>
                <a:schemeClr val="dk1"/>
              </a:solidFill>
              <a:latin typeface="Calibri"/>
              <a:ea typeface="Calibri"/>
              <a:cs typeface="Calibri"/>
              <a:sym typeface="Calibri"/>
            </a:endParaRPr>
          </a:p>
        </p:txBody>
      </p:sp>
      <p:pic>
        <p:nvPicPr>
          <p:cNvPr id="2111" name="Google Shape;2111;p152"/>
          <p:cNvPicPr preferRelativeResize="0"/>
          <p:nvPr/>
        </p:nvPicPr>
        <p:blipFill rotWithShape="1">
          <a:blip r:embed="rId4">
            <a:alphaModFix/>
          </a:blip>
          <a:srcRect/>
          <a:stretch/>
        </p:blipFill>
        <p:spPr>
          <a:xfrm>
            <a:off x="7414947" y="4978664"/>
            <a:ext cx="2745052" cy="51011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153"/>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117" name="Google Shape;2117;p153"/>
          <p:cNvGrpSpPr/>
          <p:nvPr/>
        </p:nvGrpSpPr>
        <p:grpSpPr>
          <a:xfrm>
            <a:off x="1" y="1"/>
            <a:ext cx="5036079" cy="5718704"/>
            <a:chOff x="0" y="0"/>
            <a:chExt cx="6043295" cy="6862445"/>
          </a:xfrm>
        </p:grpSpPr>
        <p:sp>
          <p:nvSpPr>
            <p:cNvPr id="2118" name="Google Shape;2118;p153"/>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19" name="Google Shape;2119;p153"/>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20" name="Google Shape;2120;p153"/>
            <p:cNvSpPr/>
            <p:nvPr/>
          </p:nvSpPr>
          <p:spPr>
            <a:xfrm>
              <a:off x="3498215" y="17780"/>
              <a:ext cx="2545080" cy="6837045"/>
            </a:xfrm>
            <a:custGeom>
              <a:avLst/>
              <a:gdLst/>
              <a:ahLst/>
              <a:cxnLst/>
              <a:rect l="l" t="t" r="r" b="b"/>
              <a:pathLst>
                <a:path w="2545080"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80"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80"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21" name="Google Shape;2121;p153"/>
            <p:cNvSpPr/>
            <p:nvPr/>
          </p:nvSpPr>
          <p:spPr>
            <a:xfrm>
              <a:off x="0" y="0"/>
              <a:ext cx="5840730" cy="6862445"/>
            </a:xfrm>
            <a:custGeom>
              <a:avLst/>
              <a:gdLst/>
              <a:ahLst/>
              <a:cxnLst/>
              <a:rect l="l" t="t" r="r" b="b"/>
              <a:pathLst>
                <a:path w="5840730" h="6862445" extrusionOk="0">
                  <a:moveTo>
                    <a:pt x="5840730" y="0"/>
                  </a:moveTo>
                  <a:lnTo>
                    <a:pt x="0" y="0"/>
                  </a:lnTo>
                  <a:lnTo>
                    <a:pt x="0" y="6851332"/>
                  </a:lnTo>
                  <a:lnTo>
                    <a:pt x="4028440" y="6862444"/>
                  </a:lnTo>
                  <a:lnTo>
                    <a:pt x="4535062" y="4887594"/>
                  </a:lnTo>
                  <a:lnTo>
                    <a:pt x="3992880" y="4887595"/>
                  </a:lnTo>
                  <a:lnTo>
                    <a:pt x="3959860" y="4872037"/>
                  </a:lnTo>
                  <a:lnTo>
                    <a:pt x="3929380" y="4850130"/>
                  </a:lnTo>
                  <a:lnTo>
                    <a:pt x="3904932" y="4820602"/>
                  </a:lnTo>
                  <a:lnTo>
                    <a:pt x="3889057" y="4781867"/>
                  </a:lnTo>
                  <a:lnTo>
                    <a:pt x="3884295" y="4732337"/>
                  </a:lnTo>
                  <a:lnTo>
                    <a:pt x="3893820" y="4671059"/>
                  </a:lnTo>
                  <a:lnTo>
                    <a:pt x="3893820" y="4664392"/>
                  </a:lnTo>
                  <a:lnTo>
                    <a:pt x="3901122" y="4619624"/>
                  </a:lnTo>
                  <a:lnTo>
                    <a:pt x="3911917" y="4570412"/>
                  </a:lnTo>
                  <a:lnTo>
                    <a:pt x="3926840" y="4507230"/>
                  </a:lnTo>
                  <a:lnTo>
                    <a:pt x="3945890" y="4431030"/>
                  </a:lnTo>
                  <a:lnTo>
                    <a:pt x="3981132" y="4295139"/>
                  </a:lnTo>
                  <a:lnTo>
                    <a:pt x="4023360" y="4136707"/>
                  </a:lnTo>
                  <a:lnTo>
                    <a:pt x="4105275" y="3833812"/>
                  </a:lnTo>
                  <a:lnTo>
                    <a:pt x="4389755" y="2799714"/>
                  </a:lnTo>
                  <a:lnTo>
                    <a:pt x="4511040" y="2354897"/>
                  </a:lnTo>
                  <a:lnTo>
                    <a:pt x="4568507" y="2139314"/>
                  </a:lnTo>
                  <a:lnTo>
                    <a:pt x="4603750" y="2003424"/>
                  </a:lnTo>
                  <a:lnTo>
                    <a:pt x="4622800" y="1927224"/>
                  </a:lnTo>
                  <a:lnTo>
                    <a:pt x="4637722" y="1864042"/>
                  </a:lnTo>
                  <a:lnTo>
                    <a:pt x="4648517" y="1814829"/>
                  </a:lnTo>
                  <a:lnTo>
                    <a:pt x="4655820" y="1770062"/>
                  </a:lnTo>
                  <a:lnTo>
                    <a:pt x="4655820" y="1763394"/>
                  </a:lnTo>
                  <a:lnTo>
                    <a:pt x="4674235" y="1697989"/>
                  </a:lnTo>
                  <a:lnTo>
                    <a:pt x="4694237" y="1647507"/>
                  </a:lnTo>
                  <a:lnTo>
                    <a:pt x="4717097" y="1610677"/>
                  </a:lnTo>
                  <a:lnTo>
                    <a:pt x="4778692" y="1571307"/>
                  </a:lnTo>
                  <a:lnTo>
                    <a:pt x="4820920" y="1565274"/>
                  </a:lnTo>
                  <a:lnTo>
                    <a:pt x="5415944" y="1565274"/>
                  </a:lnTo>
                  <a:lnTo>
                    <a:pt x="5840730" y="0"/>
                  </a:lnTo>
                  <a:close/>
                </a:path>
                <a:path w="5840730" h="6862445" extrusionOk="0">
                  <a:moveTo>
                    <a:pt x="4625657" y="3696017"/>
                  </a:moveTo>
                  <a:lnTo>
                    <a:pt x="4574222" y="3704907"/>
                  </a:lnTo>
                  <a:lnTo>
                    <a:pt x="4531995" y="3723957"/>
                  </a:lnTo>
                  <a:lnTo>
                    <a:pt x="4498657" y="3752214"/>
                  </a:lnTo>
                  <a:lnTo>
                    <a:pt x="4473892" y="3787457"/>
                  </a:lnTo>
                  <a:lnTo>
                    <a:pt x="4457700" y="3828414"/>
                  </a:lnTo>
                  <a:lnTo>
                    <a:pt x="4213860" y="4739322"/>
                  </a:lnTo>
                  <a:lnTo>
                    <a:pt x="4190047" y="4797742"/>
                  </a:lnTo>
                  <a:lnTo>
                    <a:pt x="4164965" y="4838382"/>
                  </a:lnTo>
                  <a:lnTo>
                    <a:pt x="4108450" y="4879022"/>
                  </a:lnTo>
                  <a:lnTo>
                    <a:pt x="4036695" y="4887277"/>
                  </a:lnTo>
                  <a:lnTo>
                    <a:pt x="3992880" y="4887595"/>
                  </a:lnTo>
                  <a:lnTo>
                    <a:pt x="4535062" y="4887594"/>
                  </a:lnTo>
                  <a:lnTo>
                    <a:pt x="4785360" y="3911917"/>
                  </a:lnTo>
                  <a:lnTo>
                    <a:pt x="4786947" y="3886199"/>
                  </a:lnTo>
                  <a:lnTo>
                    <a:pt x="4790440" y="3854449"/>
                  </a:lnTo>
                  <a:lnTo>
                    <a:pt x="4775200" y="3779519"/>
                  </a:lnTo>
                  <a:lnTo>
                    <a:pt x="4743132" y="3739197"/>
                  </a:lnTo>
                  <a:lnTo>
                    <a:pt x="4686300" y="3699509"/>
                  </a:lnTo>
                  <a:lnTo>
                    <a:pt x="4625657" y="3696017"/>
                  </a:lnTo>
                  <a:close/>
                </a:path>
                <a:path w="5840730" h="6862445" extrusionOk="0">
                  <a:moveTo>
                    <a:pt x="5415944" y="1565274"/>
                  </a:moveTo>
                  <a:lnTo>
                    <a:pt x="4820920" y="1565274"/>
                  </a:lnTo>
                  <a:lnTo>
                    <a:pt x="4872990" y="1566227"/>
                  </a:lnTo>
                  <a:lnTo>
                    <a:pt x="4919980" y="1586547"/>
                  </a:lnTo>
                  <a:lnTo>
                    <a:pt x="4955222" y="1611629"/>
                  </a:lnTo>
                  <a:lnTo>
                    <a:pt x="4979987" y="1642109"/>
                  </a:lnTo>
                  <a:lnTo>
                    <a:pt x="4993957" y="1678939"/>
                  </a:lnTo>
                  <a:lnTo>
                    <a:pt x="4998402" y="1723707"/>
                  </a:lnTo>
                  <a:lnTo>
                    <a:pt x="4993322" y="1776729"/>
                  </a:lnTo>
                  <a:lnTo>
                    <a:pt x="4979670" y="1839594"/>
                  </a:lnTo>
                  <a:lnTo>
                    <a:pt x="4941252" y="1981834"/>
                  </a:lnTo>
                  <a:lnTo>
                    <a:pt x="4754880" y="2682239"/>
                  </a:lnTo>
                  <a:lnTo>
                    <a:pt x="4753292" y="2704782"/>
                  </a:lnTo>
                  <a:lnTo>
                    <a:pt x="4746942" y="2731452"/>
                  </a:lnTo>
                  <a:lnTo>
                    <a:pt x="4740275" y="2761297"/>
                  </a:lnTo>
                  <a:lnTo>
                    <a:pt x="4742815" y="2829877"/>
                  </a:lnTo>
                  <a:lnTo>
                    <a:pt x="4761230" y="2868294"/>
                  </a:lnTo>
                  <a:lnTo>
                    <a:pt x="4796790" y="2908934"/>
                  </a:lnTo>
                  <a:lnTo>
                    <a:pt x="4853940" y="2951479"/>
                  </a:lnTo>
                  <a:lnTo>
                    <a:pt x="4917757" y="2951479"/>
                  </a:lnTo>
                  <a:lnTo>
                    <a:pt x="4967605" y="2939732"/>
                  </a:lnTo>
                  <a:lnTo>
                    <a:pt x="5006340" y="2918142"/>
                  </a:lnTo>
                  <a:lnTo>
                    <a:pt x="5035867" y="2888297"/>
                  </a:lnTo>
                  <a:lnTo>
                    <a:pt x="5058092" y="2852102"/>
                  </a:lnTo>
                  <a:lnTo>
                    <a:pt x="5075555" y="2810509"/>
                  </a:lnTo>
                  <a:lnTo>
                    <a:pt x="5090160" y="2765742"/>
                  </a:lnTo>
                  <a:lnTo>
                    <a:pt x="5415944" y="1565274"/>
                  </a:lnTo>
                  <a:close/>
                </a:path>
              </a:pathLst>
            </a:custGeom>
            <a:solidFill>
              <a:srgbClr val="E6E6E6"/>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122" name="Google Shape;2122;p153"/>
            <p:cNvPicPr preferRelativeResize="0"/>
            <p:nvPr/>
          </p:nvPicPr>
          <p:blipFill rotWithShape="1">
            <a:blip r:embed="rId3">
              <a:alphaModFix/>
            </a:blip>
            <a:srcRect/>
            <a:stretch/>
          </p:blipFill>
          <p:spPr>
            <a:xfrm>
              <a:off x="0" y="9207"/>
              <a:ext cx="5511164" cy="6848792"/>
            </a:xfrm>
            <a:prstGeom prst="rect">
              <a:avLst/>
            </a:prstGeom>
            <a:noFill/>
            <a:ln>
              <a:noFill/>
            </a:ln>
          </p:spPr>
        </p:pic>
      </p:grpSp>
      <p:sp>
        <p:nvSpPr>
          <p:cNvPr id="2123" name="Google Shape;2123;p153"/>
          <p:cNvSpPr txBox="1">
            <a:spLocks noGrp="1"/>
          </p:cNvSpPr>
          <p:nvPr>
            <p:ph type="title"/>
          </p:nvPr>
        </p:nvSpPr>
        <p:spPr>
          <a:xfrm>
            <a:off x="5579005" y="929216"/>
            <a:ext cx="3320521"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t>Σημασία των ανθρώπινων  παραγόντων:</a:t>
            </a:r>
            <a:endParaRPr sz="2167"/>
          </a:p>
        </p:txBody>
      </p:sp>
      <p:sp>
        <p:nvSpPr>
          <p:cNvPr id="2124" name="Google Shape;2124;p153"/>
          <p:cNvSpPr txBox="1"/>
          <p:nvPr/>
        </p:nvSpPr>
        <p:spPr>
          <a:xfrm>
            <a:off x="5571067" y="1860285"/>
            <a:ext cx="2255838"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Ψυχολογικές επιπτώσεις</a:t>
            </a:r>
            <a:endParaRPr sz="1458">
              <a:solidFill>
                <a:schemeClr val="dk1"/>
              </a:solidFill>
              <a:latin typeface="Calibri"/>
              <a:ea typeface="Calibri"/>
              <a:cs typeface="Calibri"/>
              <a:sym typeface="Calibri"/>
            </a:endParaRPr>
          </a:p>
        </p:txBody>
      </p:sp>
      <p:sp>
        <p:nvSpPr>
          <p:cNvPr id="2125" name="Google Shape;2125;p153"/>
          <p:cNvSpPr txBox="1"/>
          <p:nvPr/>
        </p:nvSpPr>
        <p:spPr>
          <a:xfrm>
            <a:off x="5571067" y="2487877"/>
            <a:ext cx="3886729" cy="769121"/>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Ψυχολογικές πτυχές που επηρεάζουν τις συμπεριφορές ασφάλειας</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στον κυβερνοχώρο.</a:t>
            </a:r>
            <a:endParaRPr sz="833">
              <a:solidFill>
                <a:schemeClr val="dk1"/>
              </a:solidFill>
              <a:latin typeface="Calibri"/>
              <a:ea typeface="Calibri"/>
              <a:cs typeface="Calibri"/>
              <a:sym typeface="Calibri"/>
            </a:endParaRPr>
          </a:p>
          <a:p>
            <a:pPr marL="238645" indent="-228062">
              <a:spcBef>
                <a:spcPts val="333"/>
              </a:spcBef>
              <a:buClr>
                <a:srgbClr val="FFB800"/>
              </a:buClr>
              <a:buSzPts val="1400"/>
              <a:buFont typeface="Courier New"/>
              <a:buChar char="o"/>
            </a:pPr>
            <a:r>
              <a:rPr lang="en-US" sz="833">
                <a:solidFill>
                  <a:srgbClr val="FFFFFF"/>
                </a:solidFill>
                <a:latin typeface="Calibri"/>
                <a:ea typeface="Calibri"/>
                <a:cs typeface="Calibri"/>
                <a:sym typeface="Calibri"/>
              </a:rPr>
              <a:t>Η επίδραση των γνωστικών προκαταλήψεων στις αποφάσεις ασφαλείας.</a:t>
            </a:r>
            <a:endParaRPr sz="833">
              <a:solidFill>
                <a:schemeClr val="dk1"/>
              </a:solidFill>
              <a:latin typeface="Calibri"/>
              <a:ea typeface="Calibri"/>
              <a:cs typeface="Calibri"/>
              <a:sym typeface="Calibri"/>
            </a:endParaRPr>
          </a:p>
          <a:p>
            <a:pPr marL="239174" marR="4233" indent="-228591">
              <a:lnSpc>
                <a:spcPct val="91400"/>
              </a:lnSpc>
              <a:spcBef>
                <a:spcPts val="358"/>
              </a:spcBef>
              <a:buClr>
                <a:srgbClr val="FFB800"/>
              </a:buClr>
              <a:buSzPts val="1400"/>
              <a:buFont typeface="Courier New"/>
              <a:buChar char="o"/>
            </a:pPr>
            <a:r>
              <a:rPr lang="en-US" sz="833">
                <a:solidFill>
                  <a:srgbClr val="FFFFFF"/>
                </a:solidFill>
                <a:latin typeface="Calibri"/>
                <a:ea typeface="Calibri"/>
                <a:cs typeface="Calibri"/>
                <a:sym typeface="Calibri"/>
              </a:rPr>
              <a:t>Υλοποίηση ψυχολογικών αρχών για την ενίσχυση των μέτρων ασφάλειας  στον κυβερνοχώρο.</a:t>
            </a:r>
            <a:endParaRPr sz="833">
              <a:solidFill>
                <a:schemeClr val="dk1"/>
              </a:solidFill>
              <a:latin typeface="Calibri"/>
              <a:ea typeface="Calibri"/>
              <a:cs typeface="Calibri"/>
              <a:sym typeface="Calibri"/>
            </a:endParaRPr>
          </a:p>
        </p:txBody>
      </p:sp>
      <p:pic>
        <p:nvPicPr>
          <p:cNvPr id="2126" name="Google Shape;2126;p153"/>
          <p:cNvPicPr preferRelativeResize="0"/>
          <p:nvPr/>
        </p:nvPicPr>
        <p:blipFill rotWithShape="1">
          <a:blip r:embed="rId4">
            <a:alphaModFix/>
          </a:blip>
          <a:srcRect/>
          <a:stretch/>
        </p:blipFill>
        <p:spPr>
          <a:xfrm>
            <a:off x="7414947" y="4670424"/>
            <a:ext cx="2745052" cy="510117"/>
          </a:xfrm>
          <a:prstGeom prst="rect">
            <a:avLst/>
          </a:prstGeom>
          <a:noFill/>
          <a:ln>
            <a:noFill/>
          </a:ln>
        </p:spPr>
      </p:pic>
      <p:sp>
        <p:nvSpPr>
          <p:cNvPr id="2127" name="Google Shape;2127;p153"/>
          <p:cNvSpPr txBox="1"/>
          <p:nvPr/>
        </p:nvSpPr>
        <p:spPr>
          <a:xfrm>
            <a:off x="601133" y="4719902"/>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sp>
        <p:nvSpPr>
          <p:cNvPr id="2132" name="Google Shape;2132;p15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133" name="Google Shape;2133;p154"/>
          <p:cNvGrpSpPr/>
          <p:nvPr/>
        </p:nvGrpSpPr>
        <p:grpSpPr>
          <a:xfrm>
            <a:off x="1" y="0"/>
            <a:ext cx="5036079" cy="5715000"/>
            <a:chOff x="0" y="0"/>
            <a:chExt cx="6043295" cy="6858000"/>
          </a:xfrm>
        </p:grpSpPr>
        <p:sp>
          <p:nvSpPr>
            <p:cNvPr id="2134" name="Google Shape;2134;p154"/>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35" name="Google Shape;2135;p154"/>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36" name="Google Shape;2136;p154"/>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137" name="Google Shape;2137;p154"/>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138" name="Google Shape;2138;p154"/>
          <p:cNvSpPr txBox="1">
            <a:spLocks noGrp="1"/>
          </p:cNvSpPr>
          <p:nvPr>
            <p:ph type="title"/>
          </p:nvPr>
        </p:nvSpPr>
        <p:spPr>
          <a:xfrm>
            <a:off x="5579005" y="929216"/>
            <a:ext cx="3320521"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t>Σημασία των ανθρώπινων  παραγόντων:</a:t>
            </a:r>
            <a:endParaRPr sz="2167"/>
          </a:p>
        </p:txBody>
      </p:sp>
      <p:sp>
        <p:nvSpPr>
          <p:cNvPr id="2139" name="Google Shape;2139;p154"/>
          <p:cNvSpPr txBox="1"/>
          <p:nvPr/>
        </p:nvSpPr>
        <p:spPr>
          <a:xfrm>
            <a:off x="5571067" y="1860285"/>
            <a:ext cx="1742546"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Κοινωνική επιρροή</a:t>
            </a:r>
            <a:endParaRPr sz="1458">
              <a:solidFill>
                <a:schemeClr val="dk1"/>
              </a:solidFill>
              <a:latin typeface="Calibri"/>
              <a:ea typeface="Calibri"/>
              <a:cs typeface="Calibri"/>
              <a:sym typeface="Calibri"/>
            </a:endParaRPr>
          </a:p>
        </p:txBody>
      </p:sp>
      <p:sp>
        <p:nvSpPr>
          <p:cNvPr id="2140" name="Google Shape;2140;p154"/>
          <p:cNvSpPr txBox="1"/>
          <p:nvPr/>
        </p:nvSpPr>
        <p:spPr>
          <a:xfrm>
            <a:off x="5571067" y="2459491"/>
            <a:ext cx="3974042" cy="661400"/>
          </a:xfrm>
          <a:prstGeom prst="rect">
            <a:avLst/>
          </a:prstGeom>
          <a:noFill/>
          <a:ln>
            <a:noFill/>
          </a:ln>
        </p:spPr>
        <p:txBody>
          <a:bodyPr spcFirstLastPara="1" wrap="square" lIns="0" tIns="0" rIns="0" bIns="0" anchor="t" anchorCtr="0">
            <a:spAutoFit/>
          </a:bodyPr>
          <a:lstStyle/>
          <a:p>
            <a:pPr marL="238645" indent="-228062">
              <a:lnSpc>
                <a:spcPct val="163900"/>
              </a:lnSpc>
              <a:buClr>
                <a:srgbClr val="FFB800"/>
              </a:buClr>
              <a:buSzPts val="1400"/>
              <a:buFont typeface="Courier New"/>
              <a:buChar char="o"/>
            </a:pPr>
            <a:r>
              <a:rPr lang="en-US" sz="833">
                <a:solidFill>
                  <a:srgbClr val="FFFFFF"/>
                </a:solidFill>
                <a:latin typeface="Calibri"/>
                <a:ea typeface="Calibri"/>
                <a:cs typeface="Calibri"/>
                <a:sym typeface="Calibri"/>
              </a:rPr>
              <a:t>Επίδραση της κοινωνικής δυναμικής στις πρακτικές κυβερνοασφάλειας.</a:t>
            </a:r>
            <a:endParaRPr sz="833">
              <a:solidFill>
                <a:schemeClr val="dk1"/>
              </a:solidFill>
              <a:latin typeface="Calibri"/>
              <a:ea typeface="Calibri"/>
              <a:cs typeface="Calibri"/>
              <a:sym typeface="Calibri"/>
            </a:endParaRPr>
          </a:p>
          <a:p>
            <a:pPr marL="239174" marR="174618" indent="-228591">
              <a:lnSpc>
                <a:spcPct val="91400"/>
              </a:lnSpc>
              <a:spcBef>
                <a:spcPts val="358"/>
              </a:spcBef>
              <a:buClr>
                <a:srgbClr val="FFB800"/>
              </a:buClr>
              <a:buSzPts val="1400"/>
              <a:buFont typeface="Courier New"/>
              <a:buChar char="o"/>
            </a:pPr>
            <a:r>
              <a:rPr lang="en-US" sz="833">
                <a:solidFill>
                  <a:srgbClr val="FFFFFF"/>
                </a:solidFill>
                <a:latin typeface="Calibri"/>
                <a:ea typeface="Calibri"/>
                <a:cs typeface="Calibri"/>
                <a:sym typeface="Calibri"/>
              </a:rPr>
              <a:t>Ο ρόλος της οργανωτικής κουλτούρας στη διαμόρφωση συμπεριφορών  κυβερνοασφάλειας.</a:t>
            </a:r>
            <a:endParaRPr sz="833">
              <a:solidFill>
                <a:schemeClr val="dk1"/>
              </a:solidFill>
              <a:latin typeface="Calibri"/>
              <a:ea typeface="Calibri"/>
              <a:cs typeface="Calibri"/>
              <a:sym typeface="Calibri"/>
            </a:endParaRPr>
          </a:p>
          <a:p>
            <a:pPr marL="238645" indent="-228062">
              <a:spcBef>
                <a:spcPts val="337"/>
              </a:spcBef>
              <a:buClr>
                <a:srgbClr val="FFB800"/>
              </a:buClr>
              <a:buSzPts val="1400"/>
              <a:buFont typeface="Courier New"/>
              <a:buChar char="o"/>
            </a:pPr>
            <a:r>
              <a:rPr lang="en-US" sz="833">
                <a:solidFill>
                  <a:srgbClr val="FFFFFF"/>
                </a:solidFill>
                <a:latin typeface="Calibri"/>
                <a:ea typeface="Calibri"/>
                <a:cs typeface="Calibri"/>
                <a:sym typeface="Calibri"/>
              </a:rPr>
              <a:t>Σημασία της ευαισθητοποίησης σε θέματα κοινωνικής μηχανικής.</a:t>
            </a:r>
            <a:endParaRPr sz="833">
              <a:solidFill>
                <a:schemeClr val="dk1"/>
              </a:solidFill>
              <a:latin typeface="Calibri"/>
              <a:ea typeface="Calibri"/>
              <a:cs typeface="Calibri"/>
              <a:sym typeface="Calibri"/>
            </a:endParaRPr>
          </a:p>
        </p:txBody>
      </p:sp>
      <p:pic>
        <p:nvPicPr>
          <p:cNvPr id="2141" name="Google Shape;2141;p154"/>
          <p:cNvPicPr preferRelativeResize="0"/>
          <p:nvPr/>
        </p:nvPicPr>
        <p:blipFill rotWithShape="1">
          <a:blip r:embed="rId4">
            <a:alphaModFix/>
          </a:blip>
          <a:srcRect/>
          <a:stretch/>
        </p:blipFill>
        <p:spPr>
          <a:xfrm>
            <a:off x="7414947" y="4719107"/>
            <a:ext cx="2745052" cy="510117"/>
          </a:xfrm>
          <a:prstGeom prst="rect">
            <a:avLst/>
          </a:prstGeom>
          <a:noFill/>
          <a:ln>
            <a:noFill/>
          </a:ln>
        </p:spPr>
      </p:pic>
      <p:sp>
        <p:nvSpPr>
          <p:cNvPr id="2142" name="Google Shape;2142;p154"/>
          <p:cNvSpPr txBox="1"/>
          <p:nvPr/>
        </p:nvSpPr>
        <p:spPr>
          <a:xfrm>
            <a:off x="601133" y="4768320"/>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grpSp>
        <p:nvGrpSpPr>
          <p:cNvPr id="1843" name="Google Shape;1843;p137"/>
          <p:cNvGrpSpPr/>
          <p:nvPr/>
        </p:nvGrpSpPr>
        <p:grpSpPr>
          <a:xfrm>
            <a:off x="1" y="0"/>
            <a:ext cx="10159999" cy="5706533"/>
            <a:chOff x="0" y="0"/>
            <a:chExt cx="12191999" cy="6847840"/>
          </a:xfrm>
        </p:grpSpPr>
        <p:sp>
          <p:nvSpPr>
            <p:cNvPr id="1844" name="Google Shape;1844;p137"/>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845" name="Google Shape;1845;p137"/>
            <p:cNvPicPr preferRelativeResize="0"/>
            <p:nvPr/>
          </p:nvPicPr>
          <p:blipFill rotWithShape="1">
            <a:blip r:embed="rId3">
              <a:alphaModFix/>
            </a:blip>
            <a:srcRect/>
            <a:stretch/>
          </p:blipFill>
          <p:spPr>
            <a:xfrm>
              <a:off x="0" y="1143000"/>
              <a:ext cx="12191999" cy="4750435"/>
            </a:xfrm>
            <a:prstGeom prst="rect">
              <a:avLst/>
            </a:prstGeom>
            <a:noFill/>
            <a:ln>
              <a:noFill/>
            </a:ln>
          </p:spPr>
        </p:pic>
        <p:pic>
          <p:nvPicPr>
            <p:cNvPr id="1846" name="Google Shape;1846;p137"/>
            <p:cNvPicPr preferRelativeResize="0"/>
            <p:nvPr/>
          </p:nvPicPr>
          <p:blipFill rotWithShape="1">
            <a:blip r:embed="rId4">
              <a:alphaModFix/>
            </a:blip>
            <a:srcRect/>
            <a:stretch/>
          </p:blipFill>
          <p:spPr>
            <a:xfrm>
              <a:off x="191770" y="1338897"/>
              <a:ext cx="11808460" cy="4180204"/>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p155"/>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148" name="Google Shape;2148;p155"/>
          <p:cNvGrpSpPr/>
          <p:nvPr/>
        </p:nvGrpSpPr>
        <p:grpSpPr>
          <a:xfrm>
            <a:off x="1" y="0"/>
            <a:ext cx="5036079" cy="5715000"/>
            <a:chOff x="0" y="0"/>
            <a:chExt cx="6043295" cy="6858000"/>
          </a:xfrm>
        </p:grpSpPr>
        <p:sp>
          <p:nvSpPr>
            <p:cNvPr id="2149" name="Google Shape;2149;p155"/>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50" name="Google Shape;2150;p155"/>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51" name="Google Shape;2151;p155"/>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152" name="Google Shape;2152;p155"/>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153" name="Google Shape;2153;p155"/>
          <p:cNvSpPr txBox="1">
            <a:spLocks noGrp="1"/>
          </p:cNvSpPr>
          <p:nvPr>
            <p:ph type="title"/>
          </p:nvPr>
        </p:nvSpPr>
        <p:spPr>
          <a:xfrm>
            <a:off x="5579005" y="929216"/>
            <a:ext cx="3320521"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t>Σημασία των ανθρώπινων  παραγόντων:</a:t>
            </a:r>
            <a:endParaRPr sz="2167"/>
          </a:p>
        </p:txBody>
      </p:sp>
      <p:sp>
        <p:nvSpPr>
          <p:cNvPr id="2154" name="Google Shape;2154;p155"/>
          <p:cNvSpPr txBox="1"/>
          <p:nvPr/>
        </p:nvSpPr>
        <p:spPr>
          <a:xfrm>
            <a:off x="5571067" y="1860285"/>
            <a:ext cx="1837796"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Κοινωνική μηχανική</a:t>
            </a:r>
            <a:endParaRPr sz="1458">
              <a:solidFill>
                <a:schemeClr val="dk1"/>
              </a:solidFill>
              <a:latin typeface="Calibri"/>
              <a:ea typeface="Calibri"/>
              <a:cs typeface="Calibri"/>
              <a:sym typeface="Calibri"/>
            </a:endParaRPr>
          </a:p>
        </p:txBody>
      </p:sp>
      <p:sp>
        <p:nvSpPr>
          <p:cNvPr id="2155" name="Google Shape;2155;p155"/>
          <p:cNvSpPr txBox="1"/>
          <p:nvPr/>
        </p:nvSpPr>
        <p:spPr>
          <a:xfrm>
            <a:off x="5571067" y="2464552"/>
            <a:ext cx="4168246" cy="735201"/>
          </a:xfrm>
          <a:prstGeom prst="rect">
            <a:avLst/>
          </a:prstGeom>
          <a:noFill/>
          <a:ln>
            <a:noFill/>
          </a:ln>
        </p:spPr>
        <p:txBody>
          <a:bodyPr spcFirstLastPara="1" wrap="square" lIns="0" tIns="0" rIns="0" bIns="0" anchor="t" anchorCtr="0">
            <a:spAutoFit/>
          </a:bodyPr>
          <a:lstStyle/>
          <a:p>
            <a:pPr marL="238645" indent="-228062">
              <a:lnSpc>
                <a:spcPct val="156956"/>
              </a:lnSpc>
              <a:buClr>
                <a:srgbClr val="FFB800"/>
              </a:buClr>
              <a:buSzPts val="1600"/>
              <a:buFont typeface="Courier New"/>
              <a:buChar char="o"/>
            </a:pPr>
            <a:r>
              <a:rPr lang="en-US" sz="958">
                <a:solidFill>
                  <a:srgbClr val="FFFFFF"/>
                </a:solidFill>
                <a:latin typeface="Calibri"/>
                <a:ea typeface="Calibri"/>
                <a:cs typeface="Calibri"/>
                <a:sym typeface="Calibri"/>
              </a:rPr>
              <a:t>Σημασία της ευαισθητοποίησης σε θέματα κοινωνικής μηχανικής.</a:t>
            </a:r>
            <a:endParaRPr sz="958">
              <a:solidFill>
                <a:schemeClr val="dk1"/>
              </a:solidFill>
              <a:latin typeface="Calibri"/>
              <a:ea typeface="Calibri"/>
              <a:cs typeface="Calibri"/>
              <a:sym typeface="Calibri"/>
            </a:endParaRPr>
          </a:p>
          <a:p>
            <a:pPr marL="238645" indent="-228062">
              <a:spcBef>
                <a:spcPts val="196"/>
              </a:spcBef>
              <a:buClr>
                <a:srgbClr val="FFB800"/>
              </a:buClr>
              <a:buSzPts val="1600"/>
              <a:buFont typeface="Courier New"/>
              <a:buChar char="o"/>
            </a:pPr>
            <a:r>
              <a:rPr lang="en-US" sz="958">
                <a:solidFill>
                  <a:srgbClr val="FFFFFF"/>
                </a:solidFill>
                <a:latin typeface="Calibri"/>
                <a:ea typeface="Calibri"/>
                <a:cs typeface="Calibri"/>
                <a:sym typeface="Calibri"/>
              </a:rPr>
              <a:t>Κοινωνική μηχανική</a:t>
            </a:r>
            <a:endParaRPr sz="958">
              <a:solidFill>
                <a:schemeClr val="dk1"/>
              </a:solidFill>
              <a:latin typeface="Calibri"/>
              <a:ea typeface="Calibri"/>
              <a:cs typeface="Calibri"/>
              <a:sym typeface="Calibri"/>
            </a:endParaRPr>
          </a:p>
          <a:p>
            <a:pPr marL="239174" marR="776786" indent="-228591">
              <a:lnSpc>
                <a:spcPct val="124100"/>
              </a:lnSpc>
              <a:spcBef>
                <a:spcPts val="62"/>
              </a:spcBef>
              <a:buClr>
                <a:srgbClr val="FFFFFF"/>
              </a:buClr>
              <a:buSzPts val="1400"/>
              <a:buFont typeface="Courier New"/>
              <a:buChar char="o"/>
            </a:pPr>
            <a:r>
              <a:rPr lang="en-US" sz="833">
                <a:solidFill>
                  <a:srgbClr val="FFFFFF"/>
                </a:solidFill>
                <a:latin typeface="Calibri"/>
                <a:ea typeface="Calibri"/>
                <a:cs typeface="Calibri"/>
                <a:sym typeface="Calibri"/>
              </a:rPr>
              <a:t>Αμοιβαιότητα, δέσμευση και συνέπεια, κοινωνική απόδειξη,  Αρχή; συμπάθεια; σπανιότητα</a:t>
            </a:r>
            <a:endParaRPr sz="833">
              <a:solidFill>
                <a:schemeClr val="dk1"/>
              </a:solidFill>
              <a:latin typeface="Calibri"/>
              <a:ea typeface="Calibri"/>
              <a:cs typeface="Calibri"/>
              <a:sym typeface="Calibri"/>
            </a:endParaRPr>
          </a:p>
        </p:txBody>
      </p:sp>
      <p:pic>
        <p:nvPicPr>
          <p:cNvPr id="2156" name="Google Shape;2156;p155"/>
          <p:cNvPicPr preferRelativeResize="0"/>
          <p:nvPr/>
        </p:nvPicPr>
        <p:blipFill rotWithShape="1">
          <a:blip r:embed="rId4">
            <a:alphaModFix/>
          </a:blip>
          <a:srcRect/>
          <a:stretch/>
        </p:blipFill>
        <p:spPr>
          <a:xfrm>
            <a:off x="7414947" y="4793721"/>
            <a:ext cx="2745052" cy="510117"/>
          </a:xfrm>
          <a:prstGeom prst="rect">
            <a:avLst/>
          </a:prstGeom>
          <a:noFill/>
          <a:ln>
            <a:noFill/>
          </a:ln>
        </p:spPr>
      </p:pic>
      <p:sp>
        <p:nvSpPr>
          <p:cNvPr id="2157" name="Google Shape;2157;p155"/>
          <p:cNvSpPr txBox="1"/>
          <p:nvPr/>
        </p:nvSpPr>
        <p:spPr>
          <a:xfrm>
            <a:off x="601133" y="4842668"/>
            <a:ext cx="341841"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CSP TRA</a:t>
            </a:r>
            <a:endParaRPr sz="667">
              <a:solidFill>
                <a:schemeClr val="dk1"/>
              </a:solidFill>
              <a:latin typeface="Calibri"/>
              <a:ea typeface="Calibri"/>
              <a:cs typeface="Calibri"/>
              <a:sym typeface="Calibri"/>
            </a:endParaRPr>
          </a:p>
        </p:txBody>
      </p:sp>
      <p:sp>
        <p:nvSpPr>
          <p:cNvPr id="2158" name="Google Shape;2158;p155"/>
          <p:cNvSpPr txBox="1"/>
          <p:nvPr/>
        </p:nvSpPr>
        <p:spPr>
          <a:xfrm>
            <a:off x="1482276" y="4842668"/>
            <a:ext cx="871537"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ΝΟΜΑΣΙΑ ΜΟΝΑΔΑΣ:</a:t>
            </a:r>
            <a:endParaRPr sz="667">
              <a:solidFill>
                <a:schemeClr val="dk1"/>
              </a:solidFill>
              <a:latin typeface="Calibri"/>
              <a:ea typeface="Calibri"/>
              <a:cs typeface="Calibri"/>
              <a:sym typeface="Calibri"/>
            </a:endParaRPr>
          </a:p>
        </p:txBody>
      </p:sp>
      <p:sp>
        <p:nvSpPr>
          <p:cNvPr id="2159" name="Google Shape;2159;p155"/>
          <p:cNvSpPr txBox="1"/>
          <p:nvPr/>
        </p:nvSpPr>
        <p:spPr>
          <a:xfrm>
            <a:off x="3526261" y="4842668"/>
            <a:ext cx="2520950"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ΣΦΆΛΕΙΑ ΣΤΟΝ ΚΥΒΕΡΝΟΧΏΡΟ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p156"/>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165" name="Google Shape;2165;p156"/>
          <p:cNvGrpSpPr/>
          <p:nvPr/>
        </p:nvGrpSpPr>
        <p:grpSpPr>
          <a:xfrm>
            <a:off x="1" y="0"/>
            <a:ext cx="5036079" cy="5715000"/>
            <a:chOff x="0" y="0"/>
            <a:chExt cx="6043295" cy="6858000"/>
          </a:xfrm>
        </p:grpSpPr>
        <p:sp>
          <p:nvSpPr>
            <p:cNvPr id="2166" name="Google Shape;2166;p156"/>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67" name="Google Shape;2167;p156"/>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168" name="Google Shape;2168;p156"/>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169" name="Google Shape;2169;p156"/>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170" name="Google Shape;2170;p156"/>
          <p:cNvSpPr txBox="1">
            <a:spLocks noGrp="1"/>
          </p:cNvSpPr>
          <p:nvPr>
            <p:ph type="title"/>
          </p:nvPr>
        </p:nvSpPr>
        <p:spPr>
          <a:xfrm>
            <a:off x="5579005" y="929216"/>
            <a:ext cx="3320521"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t>Σημασία των ανθρώπινων  παραγόντων:</a:t>
            </a:r>
            <a:endParaRPr sz="2167"/>
          </a:p>
        </p:txBody>
      </p:sp>
      <p:sp>
        <p:nvSpPr>
          <p:cNvPr id="2171" name="Google Shape;2171;p156"/>
          <p:cNvSpPr txBox="1"/>
          <p:nvPr/>
        </p:nvSpPr>
        <p:spPr>
          <a:xfrm>
            <a:off x="5571067" y="1860285"/>
            <a:ext cx="1837796"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Κοινωνική μηχανική</a:t>
            </a:r>
            <a:endParaRPr sz="1458">
              <a:solidFill>
                <a:schemeClr val="dk1"/>
              </a:solidFill>
              <a:latin typeface="Calibri"/>
              <a:ea typeface="Calibri"/>
              <a:cs typeface="Calibri"/>
              <a:sym typeface="Calibri"/>
            </a:endParaRPr>
          </a:p>
        </p:txBody>
      </p:sp>
      <p:sp>
        <p:nvSpPr>
          <p:cNvPr id="2172" name="Google Shape;2172;p156"/>
          <p:cNvSpPr txBox="1"/>
          <p:nvPr/>
        </p:nvSpPr>
        <p:spPr>
          <a:xfrm>
            <a:off x="5571067" y="2464553"/>
            <a:ext cx="2014008" cy="404470"/>
          </a:xfrm>
          <a:prstGeom prst="rect">
            <a:avLst/>
          </a:prstGeom>
          <a:noFill/>
          <a:ln>
            <a:noFill/>
          </a:ln>
        </p:spPr>
        <p:txBody>
          <a:bodyPr spcFirstLastPara="1" wrap="square" lIns="0" tIns="0" rIns="0" bIns="0" anchor="t" anchorCtr="0">
            <a:spAutoFit/>
          </a:bodyPr>
          <a:lstStyle/>
          <a:p>
            <a:pPr marL="238645" indent="-228062">
              <a:lnSpc>
                <a:spcPct val="156956"/>
              </a:lnSpc>
              <a:buClr>
                <a:srgbClr val="FFB800"/>
              </a:buClr>
              <a:buSzPts val="1600"/>
              <a:buFont typeface="Courier New"/>
              <a:buChar char="o"/>
            </a:pPr>
            <a:r>
              <a:rPr lang="en-US" sz="958">
                <a:solidFill>
                  <a:srgbClr val="FFFFFF"/>
                </a:solidFill>
                <a:latin typeface="Calibri"/>
                <a:ea typeface="Calibri"/>
                <a:cs typeface="Calibri"/>
                <a:sym typeface="Calibri"/>
              </a:rPr>
              <a:t>Ransomware</a:t>
            </a:r>
            <a:endParaRPr sz="958">
              <a:solidFill>
                <a:schemeClr val="dk1"/>
              </a:solidFill>
              <a:latin typeface="Calibri"/>
              <a:ea typeface="Calibri"/>
              <a:cs typeface="Calibri"/>
              <a:sym typeface="Calibri"/>
            </a:endParaRPr>
          </a:p>
          <a:p>
            <a:pPr marL="238645" indent="-228062">
              <a:spcBef>
                <a:spcPts val="196"/>
              </a:spcBef>
              <a:buClr>
                <a:srgbClr val="FFB800"/>
              </a:buClr>
              <a:buSzPts val="1600"/>
              <a:buFont typeface="Courier New"/>
              <a:buChar char="o"/>
            </a:pPr>
            <a:r>
              <a:rPr lang="en-US" sz="958">
                <a:solidFill>
                  <a:srgbClr val="FFFFFF"/>
                </a:solidFill>
                <a:latin typeface="Calibri"/>
                <a:ea typeface="Calibri"/>
                <a:cs typeface="Calibri"/>
                <a:sym typeface="Calibri"/>
              </a:rPr>
              <a:t>Σπανιότητα και αμοιβαιότητα</a:t>
            </a:r>
            <a:endParaRPr sz="958">
              <a:solidFill>
                <a:schemeClr val="dk1"/>
              </a:solidFill>
              <a:latin typeface="Calibri"/>
              <a:ea typeface="Calibri"/>
              <a:cs typeface="Calibri"/>
              <a:sym typeface="Calibri"/>
            </a:endParaRPr>
          </a:p>
        </p:txBody>
      </p:sp>
      <p:pic>
        <p:nvPicPr>
          <p:cNvPr id="2173" name="Google Shape;2173;p156"/>
          <p:cNvPicPr preferRelativeResize="0"/>
          <p:nvPr/>
        </p:nvPicPr>
        <p:blipFill rotWithShape="1">
          <a:blip r:embed="rId4">
            <a:alphaModFix/>
          </a:blip>
          <a:srcRect/>
          <a:stretch/>
        </p:blipFill>
        <p:spPr>
          <a:xfrm>
            <a:off x="7414947" y="4793191"/>
            <a:ext cx="2745052" cy="510117"/>
          </a:xfrm>
          <a:prstGeom prst="rect">
            <a:avLst/>
          </a:prstGeom>
          <a:noFill/>
          <a:ln>
            <a:noFill/>
          </a:ln>
        </p:spPr>
      </p:pic>
      <p:sp>
        <p:nvSpPr>
          <p:cNvPr id="2174" name="Google Shape;2174;p156"/>
          <p:cNvSpPr txBox="1"/>
          <p:nvPr/>
        </p:nvSpPr>
        <p:spPr>
          <a:xfrm>
            <a:off x="601133" y="4842668"/>
            <a:ext cx="341841"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CSP TRA</a:t>
            </a:r>
            <a:endParaRPr sz="667">
              <a:solidFill>
                <a:schemeClr val="dk1"/>
              </a:solidFill>
              <a:latin typeface="Calibri"/>
              <a:ea typeface="Calibri"/>
              <a:cs typeface="Calibri"/>
              <a:sym typeface="Calibri"/>
            </a:endParaRPr>
          </a:p>
        </p:txBody>
      </p:sp>
      <p:sp>
        <p:nvSpPr>
          <p:cNvPr id="2175" name="Google Shape;2175;p156"/>
          <p:cNvSpPr txBox="1"/>
          <p:nvPr/>
        </p:nvSpPr>
        <p:spPr>
          <a:xfrm>
            <a:off x="1482276" y="4842668"/>
            <a:ext cx="871537"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ΝΟΜΑΣΙΑ ΜΟΝΑΔΑΣ:</a:t>
            </a:r>
            <a:endParaRPr sz="667">
              <a:solidFill>
                <a:schemeClr val="dk1"/>
              </a:solidFill>
              <a:latin typeface="Calibri"/>
              <a:ea typeface="Calibri"/>
              <a:cs typeface="Calibri"/>
              <a:sym typeface="Calibri"/>
            </a:endParaRPr>
          </a:p>
        </p:txBody>
      </p:sp>
      <p:sp>
        <p:nvSpPr>
          <p:cNvPr id="2176" name="Google Shape;2176;p156"/>
          <p:cNvSpPr txBox="1"/>
          <p:nvPr/>
        </p:nvSpPr>
        <p:spPr>
          <a:xfrm>
            <a:off x="3526261" y="4842668"/>
            <a:ext cx="2520950"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ΣΦΆΛΕΙΑ ΣΤΟΝ ΚΥΒΕΡΝΟΧΏΡΟ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157"/>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182" name="Google Shape;2182;p157"/>
          <p:cNvGrpSpPr/>
          <p:nvPr/>
        </p:nvGrpSpPr>
        <p:grpSpPr>
          <a:xfrm>
            <a:off x="5969794" y="0"/>
            <a:ext cx="4190206" cy="5715000"/>
            <a:chOff x="7163752" y="0"/>
            <a:chExt cx="5028247" cy="6858000"/>
          </a:xfrm>
        </p:grpSpPr>
        <p:pic>
          <p:nvPicPr>
            <p:cNvPr id="2183" name="Google Shape;2183;p157"/>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184" name="Google Shape;2184;p157"/>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185" name="Google Shape;2185;p157"/>
          <p:cNvSpPr txBox="1">
            <a:spLocks noGrp="1"/>
          </p:cNvSpPr>
          <p:nvPr>
            <p:ph type="title"/>
          </p:nvPr>
        </p:nvSpPr>
        <p:spPr>
          <a:xfrm>
            <a:off x="729192" y="702469"/>
            <a:ext cx="5262033" cy="370079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Ψυχολογικοί και κοινωνικοί παράγοντες στην  κυβερνοασφάλεια του ενεργειακού τομέα</a:t>
            </a:r>
            <a:endParaRPr/>
          </a:p>
        </p:txBody>
      </p:sp>
      <p:sp>
        <p:nvSpPr>
          <p:cNvPr id="2186" name="Google Shape;2186;p157"/>
          <p:cNvSpPr txBox="1"/>
          <p:nvPr/>
        </p:nvSpPr>
        <p:spPr>
          <a:xfrm>
            <a:off x="601133" y="485007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187" name="Google Shape;2187;p157"/>
          <p:cNvSpPr txBox="1"/>
          <p:nvPr/>
        </p:nvSpPr>
        <p:spPr>
          <a:xfrm>
            <a:off x="805391" y="1621896"/>
            <a:ext cx="2923117"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Κατανόηση της ανθρώπινης ψυχολογίας</a:t>
            </a:r>
            <a:endParaRPr sz="1208">
              <a:solidFill>
                <a:schemeClr val="dk1"/>
              </a:solidFill>
              <a:latin typeface="Calibri"/>
              <a:ea typeface="Calibri"/>
              <a:cs typeface="Calibri"/>
              <a:sym typeface="Calibri"/>
            </a:endParaRPr>
          </a:p>
        </p:txBody>
      </p:sp>
      <p:sp>
        <p:nvSpPr>
          <p:cNvPr id="2188" name="Google Shape;2188;p157"/>
          <p:cNvSpPr txBox="1"/>
          <p:nvPr/>
        </p:nvSpPr>
        <p:spPr>
          <a:xfrm>
            <a:off x="683682" y="2286000"/>
            <a:ext cx="4326996" cy="1626898"/>
          </a:xfrm>
          <a:prstGeom prst="rect">
            <a:avLst/>
          </a:prstGeom>
          <a:noFill/>
          <a:ln>
            <a:noFill/>
          </a:ln>
        </p:spPr>
        <p:txBody>
          <a:bodyPr spcFirstLastPara="1" wrap="square" lIns="0" tIns="10583" rIns="0" bIns="0" anchor="t" anchorCtr="0">
            <a:spAutoFit/>
          </a:bodyPr>
          <a:lstStyle/>
          <a:p>
            <a:pPr marL="86251" indent="-81488">
              <a:buClr>
                <a:srgbClr val="FFB800"/>
              </a:buClr>
              <a:buSzPts val="1540"/>
              <a:buFont typeface="Arial"/>
              <a:buChar char="•"/>
            </a:pPr>
            <a:r>
              <a:rPr lang="en-US" sz="917">
                <a:solidFill>
                  <a:schemeClr val="dk1"/>
                </a:solidFill>
                <a:latin typeface="Calibri"/>
                <a:ea typeface="Calibri"/>
                <a:cs typeface="Calibri"/>
                <a:sym typeface="Calibri"/>
              </a:rPr>
              <a:t>Γνωστικές προκαταλήψεις και ο αντίκτυπός τους στην ασφάλεια στον κυβερνοχώρο.</a:t>
            </a:r>
            <a:endParaRPr sz="917">
              <a:solidFill>
                <a:schemeClr val="dk1"/>
              </a:solidFill>
              <a:latin typeface="Calibri"/>
              <a:ea typeface="Calibri"/>
              <a:cs typeface="Calibri"/>
              <a:sym typeface="Calibri"/>
            </a:endParaRPr>
          </a:p>
          <a:p>
            <a:pPr>
              <a:spcBef>
                <a:spcPts val="37"/>
              </a:spcBef>
              <a:buClr>
                <a:srgbClr val="FFB800"/>
              </a:buClr>
              <a:buSzPts val="1800"/>
            </a:pPr>
            <a:endParaRPr sz="1500">
              <a:solidFill>
                <a:schemeClr val="dk1"/>
              </a:solidFill>
              <a:latin typeface="Calibri"/>
              <a:ea typeface="Calibri"/>
              <a:cs typeface="Calibri"/>
              <a:sym typeface="Calibri"/>
            </a:endParaRPr>
          </a:p>
          <a:p>
            <a:pPr marL="86251" indent="-81488">
              <a:buClr>
                <a:srgbClr val="FFB800"/>
              </a:buClr>
              <a:buSzPts val="1540"/>
              <a:buFont typeface="Arial"/>
              <a:buChar char="•"/>
            </a:pPr>
            <a:r>
              <a:rPr lang="en-US" sz="917">
                <a:solidFill>
                  <a:schemeClr val="dk1"/>
                </a:solidFill>
                <a:latin typeface="Calibri"/>
                <a:ea typeface="Calibri"/>
                <a:cs typeface="Calibri"/>
                <a:sym typeface="Calibri"/>
              </a:rPr>
              <a:t>Ψυχολογικές θεωρίες σχετικές με τη συμπεριφορά στον κυβερνοχώρο.</a:t>
            </a:r>
            <a:endParaRPr sz="917">
              <a:solidFill>
                <a:schemeClr val="dk1"/>
              </a:solidFill>
              <a:latin typeface="Calibri"/>
              <a:ea typeface="Calibri"/>
              <a:cs typeface="Calibri"/>
              <a:sym typeface="Calibri"/>
            </a:endParaRPr>
          </a:p>
          <a:p>
            <a:pPr>
              <a:spcBef>
                <a:spcPts val="25"/>
              </a:spcBef>
              <a:buClr>
                <a:srgbClr val="FFB800"/>
              </a:buClr>
              <a:buSzPts val="1800"/>
            </a:pPr>
            <a:endParaRPr sz="1500">
              <a:solidFill>
                <a:schemeClr val="dk1"/>
              </a:solidFill>
              <a:latin typeface="Calibri"/>
              <a:ea typeface="Calibri"/>
              <a:cs typeface="Calibri"/>
              <a:sym typeface="Calibri"/>
            </a:endParaRPr>
          </a:p>
          <a:p>
            <a:pPr marL="86251" indent="-81488">
              <a:buClr>
                <a:srgbClr val="FFB800"/>
              </a:buClr>
              <a:buSzPts val="1540"/>
              <a:buFont typeface="Arial"/>
              <a:buChar char="•"/>
            </a:pPr>
            <a:r>
              <a:rPr lang="en-US" sz="917">
                <a:solidFill>
                  <a:schemeClr val="dk1"/>
                </a:solidFill>
                <a:latin typeface="Calibri"/>
                <a:ea typeface="Calibri"/>
                <a:cs typeface="Calibri"/>
                <a:sym typeface="Calibri"/>
              </a:rPr>
              <a:t>Σχεδιασμός συστημάτων κυβερνοασφάλειας με γνώμονα την ανθρώπινη ψυχολογία.</a:t>
            </a:r>
            <a:endParaRPr sz="917">
              <a:solidFill>
                <a:schemeClr val="dk1"/>
              </a:solidFill>
              <a:latin typeface="Calibri"/>
              <a:ea typeface="Calibri"/>
              <a:cs typeface="Calibri"/>
              <a:sym typeface="Calibri"/>
            </a:endParaRPr>
          </a:p>
          <a:p>
            <a:pPr marL="330187" lvl="1" indent="-152394">
              <a:spcBef>
                <a:spcPts val="637"/>
              </a:spcBef>
              <a:buClr>
                <a:schemeClr val="dk1"/>
              </a:buClr>
              <a:buSzPts val="1540"/>
              <a:buFont typeface="Arial"/>
              <a:buChar char="•"/>
            </a:pPr>
            <a:r>
              <a:rPr lang="en-US" sz="917">
                <a:solidFill>
                  <a:schemeClr val="dk1"/>
                </a:solidFill>
                <a:latin typeface="Calibri"/>
                <a:ea typeface="Calibri"/>
                <a:cs typeface="Calibri"/>
                <a:sym typeface="Calibri"/>
              </a:rPr>
              <a:t>Επίγνωση της κατάστασης Endsley, 1998)</a:t>
            </a:r>
            <a:endParaRPr sz="917">
              <a:solidFill>
                <a:schemeClr val="dk1"/>
              </a:solidFill>
              <a:latin typeface="Calibri"/>
              <a:ea typeface="Calibri"/>
              <a:cs typeface="Calibri"/>
              <a:sym typeface="Calibri"/>
            </a:endParaRPr>
          </a:p>
          <a:p>
            <a:pPr marL="380985" lvl="1">
              <a:spcBef>
                <a:spcPts val="46"/>
              </a:spcBef>
              <a:buClr>
                <a:schemeClr val="dk1"/>
              </a:buClr>
              <a:buSzPts val="1800"/>
            </a:pPr>
            <a:endParaRPr sz="1500">
              <a:solidFill>
                <a:schemeClr val="dk1"/>
              </a:solidFill>
              <a:latin typeface="Calibri"/>
              <a:ea typeface="Calibri"/>
              <a:cs typeface="Calibri"/>
              <a:sym typeface="Calibri"/>
            </a:endParaRPr>
          </a:p>
          <a:p>
            <a:pPr marL="86779" marR="244465" indent="-81488">
              <a:buClr>
                <a:srgbClr val="FFB800"/>
              </a:buClr>
              <a:buSzPts val="1540"/>
              <a:buFont typeface="Arial"/>
              <a:buChar char="•"/>
            </a:pPr>
            <a:r>
              <a:rPr lang="en-US" sz="917">
                <a:solidFill>
                  <a:schemeClr val="dk1"/>
                </a:solidFill>
                <a:latin typeface="Calibri"/>
                <a:ea typeface="Calibri"/>
                <a:cs typeface="Calibri"/>
                <a:sym typeface="Calibri"/>
              </a:rPr>
              <a:t>Ένας επανασχεδιασμός διεπαφής που μείωσε τα λάθη των χρηστών με βάση  ψυχολογική έρευνα.</a:t>
            </a:r>
            <a:endParaRPr sz="917">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158"/>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194" name="Google Shape;2194;p158"/>
          <p:cNvGrpSpPr/>
          <p:nvPr/>
        </p:nvGrpSpPr>
        <p:grpSpPr>
          <a:xfrm>
            <a:off x="5969794" y="0"/>
            <a:ext cx="4190206" cy="5715000"/>
            <a:chOff x="7163752" y="0"/>
            <a:chExt cx="5028247" cy="6858000"/>
          </a:xfrm>
        </p:grpSpPr>
        <p:pic>
          <p:nvPicPr>
            <p:cNvPr id="2195" name="Google Shape;2195;p158"/>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196" name="Google Shape;2196;p158"/>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197" name="Google Shape;2197;p158"/>
          <p:cNvSpPr txBox="1">
            <a:spLocks noGrp="1"/>
          </p:cNvSpPr>
          <p:nvPr>
            <p:ph type="title"/>
          </p:nvPr>
        </p:nvSpPr>
        <p:spPr>
          <a:xfrm>
            <a:off x="729192" y="702469"/>
            <a:ext cx="5262033" cy="370079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Ψυχολογικοί και κοινωνικοί παράγοντες στην  κυβερνοασφάλεια του ενεργειακού τομέα</a:t>
            </a:r>
            <a:endParaRPr/>
          </a:p>
        </p:txBody>
      </p:sp>
      <p:sp>
        <p:nvSpPr>
          <p:cNvPr id="2198" name="Google Shape;2198;p158"/>
          <p:cNvSpPr txBox="1"/>
          <p:nvPr/>
        </p:nvSpPr>
        <p:spPr>
          <a:xfrm>
            <a:off x="601133" y="485007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199" name="Google Shape;2199;p158"/>
          <p:cNvSpPr txBox="1"/>
          <p:nvPr/>
        </p:nvSpPr>
        <p:spPr>
          <a:xfrm>
            <a:off x="805391" y="1621896"/>
            <a:ext cx="3249083"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Κοινωνική δυναμική και κυβερνοασφάλεια</a:t>
            </a:r>
            <a:endParaRPr sz="1208">
              <a:solidFill>
                <a:schemeClr val="dk1"/>
              </a:solidFill>
              <a:latin typeface="Calibri"/>
              <a:ea typeface="Calibri"/>
              <a:cs typeface="Calibri"/>
              <a:sym typeface="Calibri"/>
            </a:endParaRPr>
          </a:p>
        </p:txBody>
      </p:sp>
      <p:sp>
        <p:nvSpPr>
          <p:cNvPr id="2200" name="Google Shape;2200;p158"/>
          <p:cNvSpPr txBox="1"/>
          <p:nvPr/>
        </p:nvSpPr>
        <p:spPr>
          <a:xfrm>
            <a:off x="652992" y="2644246"/>
            <a:ext cx="5830358" cy="1106948"/>
          </a:xfrm>
          <a:prstGeom prst="rect">
            <a:avLst/>
          </a:prstGeom>
          <a:noFill/>
          <a:ln>
            <a:noFill/>
          </a:ln>
        </p:spPr>
        <p:txBody>
          <a:bodyPr spcFirstLastPara="1" wrap="square" lIns="0" tIns="10583" rIns="0" bIns="0" anchor="t" anchorCtr="0">
            <a:spAutoFit/>
          </a:bodyPr>
          <a:lstStyle/>
          <a:p>
            <a:pPr marL="86779" marR="1896457" indent="-76197">
              <a:buClr>
                <a:srgbClr val="FFB800"/>
              </a:buClr>
              <a:buSzPts val="1400"/>
              <a:buFont typeface="Arial"/>
              <a:buChar char="•"/>
            </a:pPr>
            <a:r>
              <a:rPr lang="en-US" sz="833">
                <a:solidFill>
                  <a:schemeClr val="dk1"/>
                </a:solidFill>
                <a:latin typeface="Calibri"/>
                <a:ea typeface="Calibri"/>
                <a:cs typeface="Calibri"/>
                <a:sym typeface="Calibri"/>
              </a:rPr>
              <a:t>Επίδραση των κοινωνικών προτύπων και της συμπεριφοράς των κόμβων στις  ατομικές πρακτικές ασφάλειας στον κυβερνοχώρο.</a:t>
            </a:r>
            <a:endParaRPr sz="833">
              <a:solidFill>
                <a:schemeClr val="dk1"/>
              </a:solidFill>
              <a:latin typeface="Calibri"/>
              <a:ea typeface="Calibri"/>
              <a:cs typeface="Calibri"/>
              <a:sym typeface="Calibri"/>
            </a:endParaRPr>
          </a:p>
          <a:p>
            <a:pPr>
              <a:spcBef>
                <a:spcPts val="42"/>
              </a:spcBef>
              <a:buClr>
                <a:srgbClr val="FFB800"/>
              </a:buClr>
              <a:buSzPts val="1400"/>
            </a:pPr>
            <a:endParaRPr sz="1167">
              <a:solidFill>
                <a:schemeClr val="dk1"/>
              </a:solidFill>
              <a:latin typeface="Calibri"/>
              <a:ea typeface="Calibri"/>
              <a:cs typeface="Calibri"/>
              <a:sym typeface="Calibri"/>
            </a:endParaRPr>
          </a:p>
          <a:p>
            <a:pPr marL="86251" indent="-75668">
              <a:buClr>
                <a:srgbClr val="FFB800"/>
              </a:buClr>
              <a:buSzPts val="1400"/>
              <a:buFont typeface="Arial"/>
              <a:buChar char="•"/>
            </a:pPr>
            <a:r>
              <a:rPr lang="en-US" sz="833">
                <a:solidFill>
                  <a:schemeClr val="dk1"/>
                </a:solidFill>
                <a:latin typeface="Calibri"/>
                <a:ea typeface="Calibri"/>
                <a:cs typeface="Calibri"/>
                <a:sym typeface="Calibri"/>
              </a:rPr>
              <a:t>Ο ρόλος της ηγεσίας στην καλλιέργεια κουλτούρας με συνείδηση της ασφάλειας.</a:t>
            </a:r>
            <a:endParaRPr sz="833">
              <a:solidFill>
                <a:schemeClr val="dk1"/>
              </a:solidFill>
              <a:latin typeface="Calibri"/>
              <a:ea typeface="Calibri"/>
              <a:cs typeface="Calibri"/>
              <a:sym typeface="Calibri"/>
            </a:endParaRPr>
          </a:p>
          <a:p>
            <a:pPr marL="330187" lvl="1" indent="-152394">
              <a:spcBef>
                <a:spcPts val="621"/>
              </a:spcBef>
              <a:buClr>
                <a:schemeClr val="dk1"/>
              </a:buClr>
              <a:buSzPts val="1400"/>
              <a:buFont typeface="Arial"/>
              <a:buChar char="•"/>
            </a:pPr>
            <a:r>
              <a:rPr lang="en-US" sz="833">
                <a:solidFill>
                  <a:schemeClr val="dk1"/>
                </a:solidFill>
                <a:latin typeface="Calibri"/>
                <a:ea typeface="Calibri"/>
                <a:cs typeface="Calibri"/>
                <a:sym typeface="Calibri"/>
              </a:rPr>
              <a:t>Μοντελοποίηση ρόλων Bandura, 1988)</a:t>
            </a:r>
            <a:endParaRPr sz="833">
              <a:solidFill>
                <a:schemeClr val="dk1"/>
              </a:solidFill>
              <a:latin typeface="Calibri"/>
              <a:ea typeface="Calibri"/>
              <a:cs typeface="Calibri"/>
              <a:sym typeface="Calibri"/>
            </a:endParaRPr>
          </a:p>
          <a:p>
            <a:pPr marL="380985" lvl="1">
              <a:spcBef>
                <a:spcPts val="46"/>
              </a:spcBef>
              <a:buClr>
                <a:schemeClr val="dk1"/>
              </a:buClr>
              <a:buSzPts val="1550"/>
            </a:pPr>
            <a:endParaRPr sz="1292">
              <a:solidFill>
                <a:schemeClr val="dk1"/>
              </a:solidFill>
              <a:latin typeface="Calibri"/>
              <a:ea typeface="Calibri"/>
              <a:cs typeface="Calibri"/>
              <a:sym typeface="Calibri"/>
            </a:endParaRPr>
          </a:p>
          <a:p>
            <a:pPr marL="86251" indent="-75668">
              <a:buClr>
                <a:srgbClr val="FFB800"/>
              </a:buClr>
              <a:buSzPts val="1400"/>
              <a:buFont typeface="Arial"/>
              <a:buChar char="•"/>
            </a:pPr>
            <a:r>
              <a:rPr lang="en-US" sz="833">
                <a:solidFill>
                  <a:schemeClr val="dk1"/>
                </a:solidFill>
                <a:latin typeface="Calibri"/>
                <a:ea typeface="Calibri"/>
                <a:cs typeface="Calibri"/>
                <a:sym typeface="Calibri"/>
              </a:rPr>
              <a:t>Κοινωνικοί παράγοντες στα προγράμματα κατάρτισης και ευαισθητοποίησης για την ασφάλεια στον κυβερνοχώρο.</a:t>
            </a:r>
            <a:endParaRPr sz="833">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159"/>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206" name="Google Shape;2206;p159"/>
          <p:cNvGrpSpPr/>
          <p:nvPr/>
        </p:nvGrpSpPr>
        <p:grpSpPr>
          <a:xfrm>
            <a:off x="5969794" y="0"/>
            <a:ext cx="4190206" cy="5715000"/>
            <a:chOff x="7163752" y="0"/>
            <a:chExt cx="5028247" cy="6858000"/>
          </a:xfrm>
        </p:grpSpPr>
        <p:pic>
          <p:nvPicPr>
            <p:cNvPr id="2207" name="Google Shape;2207;p159"/>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208" name="Google Shape;2208;p159"/>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209" name="Google Shape;2209;p159"/>
          <p:cNvSpPr txBox="1">
            <a:spLocks noGrp="1"/>
          </p:cNvSpPr>
          <p:nvPr>
            <p:ph type="title"/>
          </p:nvPr>
        </p:nvSpPr>
        <p:spPr>
          <a:xfrm>
            <a:off x="729192" y="702469"/>
            <a:ext cx="5262033" cy="370079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Ψυχολογικοί και κοινωνικοί παράγοντες στην  κυβερνοασφάλεια του ενεργειακού τομέα</a:t>
            </a:r>
            <a:endParaRPr/>
          </a:p>
        </p:txBody>
      </p:sp>
      <p:sp>
        <p:nvSpPr>
          <p:cNvPr id="2210" name="Google Shape;2210;p159"/>
          <p:cNvSpPr txBox="1"/>
          <p:nvPr/>
        </p:nvSpPr>
        <p:spPr>
          <a:xfrm>
            <a:off x="601133" y="4724929"/>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211" name="Google Shape;2211;p159"/>
          <p:cNvSpPr txBox="1"/>
          <p:nvPr/>
        </p:nvSpPr>
        <p:spPr>
          <a:xfrm>
            <a:off x="805391" y="1622955"/>
            <a:ext cx="3515783"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Ενίσχυση της ασφάλειας μέσω της ψυχολογίας</a:t>
            </a:r>
            <a:endParaRPr sz="1208">
              <a:solidFill>
                <a:schemeClr val="dk1"/>
              </a:solidFill>
              <a:latin typeface="Calibri"/>
              <a:ea typeface="Calibri"/>
              <a:cs typeface="Calibri"/>
              <a:sym typeface="Calibri"/>
            </a:endParaRPr>
          </a:p>
        </p:txBody>
      </p:sp>
      <p:sp>
        <p:nvSpPr>
          <p:cNvPr id="2212" name="Google Shape;2212;p159"/>
          <p:cNvSpPr txBox="1"/>
          <p:nvPr/>
        </p:nvSpPr>
        <p:spPr>
          <a:xfrm>
            <a:off x="652992" y="2392362"/>
            <a:ext cx="4686829" cy="1827402"/>
          </a:xfrm>
          <a:prstGeom prst="rect">
            <a:avLst/>
          </a:prstGeom>
          <a:noFill/>
          <a:ln>
            <a:noFill/>
          </a:ln>
        </p:spPr>
        <p:txBody>
          <a:bodyPr spcFirstLastPara="1" wrap="square" lIns="0" tIns="10583" rIns="0" bIns="0" anchor="t" anchorCtr="0">
            <a:spAutoFit/>
          </a:bodyPr>
          <a:lstStyle/>
          <a:p>
            <a:pPr marL="86251" indent="-75668">
              <a:buClr>
                <a:srgbClr val="FFB800"/>
              </a:buClr>
              <a:buSzPts val="1400"/>
              <a:buFont typeface="Arial"/>
              <a:buChar char="•"/>
            </a:pPr>
            <a:r>
              <a:rPr lang="en-US" sz="833">
                <a:solidFill>
                  <a:schemeClr val="dk1"/>
                </a:solidFill>
                <a:latin typeface="Calibri"/>
                <a:ea typeface="Calibri"/>
                <a:cs typeface="Calibri"/>
                <a:sym typeface="Calibri"/>
              </a:rPr>
              <a:t>Ψυχολογικές στρατηγικές για την αύξηση της τήρησης του πρωτοκόλλου ασφαλείας.</a:t>
            </a:r>
            <a:endParaRPr sz="833">
              <a:solidFill>
                <a:schemeClr val="dk1"/>
              </a:solidFill>
              <a:latin typeface="Calibri"/>
              <a:ea typeface="Calibri"/>
              <a:cs typeface="Calibri"/>
              <a:sym typeface="Calibri"/>
            </a:endParaRPr>
          </a:p>
          <a:p>
            <a:pPr>
              <a:spcBef>
                <a:spcPts val="37"/>
              </a:spcBef>
              <a:buClr>
                <a:srgbClr val="FFB800"/>
              </a:buClr>
              <a:buSzPts val="1400"/>
            </a:pPr>
            <a:endParaRPr sz="1167">
              <a:solidFill>
                <a:schemeClr val="dk1"/>
              </a:solidFill>
              <a:latin typeface="Calibri"/>
              <a:ea typeface="Calibri"/>
              <a:cs typeface="Calibri"/>
              <a:sym typeface="Calibri"/>
            </a:endParaRPr>
          </a:p>
          <a:p>
            <a:pPr marL="86251" indent="-75668">
              <a:buClr>
                <a:srgbClr val="FFB800"/>
              </a:buClr>
              <a:buSzPts val="1400"/>
              <a:buFont typeface="Arial"/>
              <a:buChar char="•"/>
            </a:pPr>
            <a:r>
              <a:rPr lang="en-US" sz="833">
                <a:solidFill>
                  <a:schemeClr val="dk1"/>
                </a:solidFill>
                <a:latin typeface="Calibri"/>
                <a:ea typeface="Calibri"/>
                <a:cs typeface="Calibri"/>
                <a:sym typeface="Calibri"/>
              </a:rPr>
              <a:t>Τεχνικές αλλαγής συμπεριφοράς εφαρμοσμένες στην ασφάλεια στον κυβερνοχώρο.</a:t>
            </a:r>
            <a:endParaRPr sz="833">
              <a:solidFill>
                <a:schemeClr val="dk1"/>
              </a:solidFill>
              <a:latin typeface="Calibri"/>
              <a:ea typeface="Calibri"/>
              <a:cs typeface="Calibri"/>
              <a:sym typeface="Calibri"/>
            </a:endParaRPr>
          </a:p>
          <a:p>
            <a:pPr marL="86779" marR="4233" indent="-76197">
              <a:lnSpc>
                <a:spcPct val="141200"/>
              </a:lnSpc>
              <a:spcBef>
                <a:spcPts val="1075"/>
              </a:spcBef>
              <a:buClr>
                <a:srgbClr val="FFB800"/>
              </a:buClr>
              <a:buSzPts val="1400"/>
              <a:buFont typeface="Arial"/>
              <a:buChar char="•"/>
            </a:pPr>
            <a:r>
              <a:rPr lang="en-US" sz="833">
                <a:solidFill>
                  <a:schemeClr val="dk1"/>
                </a:solidFill>
                <a:latin typeface="Calibri"/>
                <a:ea typeface="Calibri"/>
                <a:cs typeface="Calibri"/>
                <a:sym typeface="Calibri"/>
              </a:rPr>
              <a:t>Ο ρόλος των κινήτρων και των ανταμοιβών στην ενίσχυση της ασφάλειας στον κυβερνοχώρο  συμπεριφορές.</a:t>
            </a:r>
            <a:endParaRPr sz="833">
              <a:solidFill>
                <a:schemeClr val="dk1"/>
              </a:solidFill>
              <a:latin typeface="Calibri"/>
              <a:ea typeface="Calibri"/>
              <a:cs typeface="Calibri"/>
              <a:sym typeface="Calibri"/>
            </a:endParaRPr>
          </a:p>
          <a:p>
            <a:pPr>
              <a:spcBef>
                <a:spcPts val="46"/>
              </a:spcBef>
              <a:buClr>
                <a:srgbClr val="FFB800"/>
              </a:buClr>
              <a:buSzPts val="1450"/>
            </a:pPr>
            <a:endParaRPr sz="1208">
              <a:solidFill>
                <a:schemeClr val="dk1"/>
              </a:solidFill>
              <a:latin typeface="Calibri"/>
              <a:ea typeface="Calibri"/>
              <a:cs typeface="Calibri"/>
              <a:sym typeface="Calibri"/>
            </a:endParaRPr>
          </a:p>
          <a:p>
            <a:pPr marL="86779" marR="521208" indent="-76197">
              <a:spcBef>
                <a:spcPts val="4"/>
              </a:spcBef>
              <a:buClr>
                <a:srgbClr val="FFB800"/>
              </a:buClr>
              <a:buSzPts val="1400"/>
              <a:buFont typeface="Arial"/>
              <a:buChar char="•"/>
            </a:pPr>
            <a:r>
              <a:rPr lang="en-US" sz="833">
                <a:solidFill>
                  <a:schemeClr val="dk1"/>
                </a:solidFill>
                <a:latin typeface="Calibri"/>
                <a:ea typeface="Calibri"/>
                <a:cs typeface="Calibri"/>
                <a:sym typeface="Calibri"/>
              </a:rPr>
              <a:t>Παράδειγμα πραγματικού κόσμου: Ένα προγραμματισμένο πρόγραμμα  ανταμοιβών που αύξησε με επιτυχία την επαγρύπνηση για την ασφάλεια στον  κυβερνοχώρο μεταξύ των μελών του πληρώματος.</a:t>
            </a:r>
            <a:endParaRPr sz="833">
              <a:solidFill>
                <a:schemeClr val="dk1"/>
              </a:solidFill>
              <a:latin typeface="Calibri"/>
              <a:ea typeface="Calibri"/>
              <a:cs typeface="Calibri"/>
              <a:sym typeface="Calibri"/>
            </a:endParaRPr>
          </a:p>
          <a:p>
            <a:pPr>
              <a:spcBef>
                <a:spcPts val="37"/>
              </a:spcBef>
              <a:buClr>
                <a:srgbClr val="FFB800"/>
              </a:buClr>
              <a:buSzPts val="1400"/>
            </a:pPr>
            <a:endParaRPr sz="1167">
              <a:solidFill>
                <a:schemeClr val="dk1"/>
              </a:solidFill>
              <a:latin typeface="Calibri"/>
              <a:ea typeface="Calibri"/>
              <a:cs typeface="Calibri"/>
              <a:sym typeface="Calibri"/>
            </a:endParaRPr>
          </a:p>
          <a:p>
            <a:pPr marL="86251" indent="-75668">
              <a:buClr>
                <a:srgbClr val="FFB800"/>
              </a:buClr>
              <a:buSzPts val="1400"/>
              <a:buFont typeface="Arial"/>
              <a:buChar char="•"/>
            </a:pPr>
            <a:r>
              <a:rPr lang="en-US" sz="833">
                <a:solidFill>
                  <a:schemeClr val="dk1"/>
                </a:solidFill>
                <a:latin typeface="Calibri"/>
                <a:ea typeface="Calibri"/>
                <a:cs typeface="Calibri"/>
                <a:sym typeface="Calibri"/>
              </a:rPr>
              <a:t>Μελλοντικό BCT με χρήση Τεχνητής Νοημοσύνης</a:t>
            </a:r>
            <a:endParaRPr sz="833">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17" name="Google Shape;2217;p160"/>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218" name="Google Shape;2218;p160"/>
          <p:cNvGrpSpPr/>
          <p:nvPr/>
        </p:nvGrpSpPr>
        <p:grpSpPr>
          <a:xfrm>
            <a:off x="5969794" y="0"/>
            <a:ext cx="4190206" cy="5715000"/>
            <a:chOff x="7163752" y="0"/>
            <a:chExt cx="5028247" cy="6858000"/>
          </a:xfrm>
        </p:grpSpPr>
        <p:pic>
          <p:nvPicPr>
            <p:cNvPr id="2219" name="Google Shape;2219;p160"/>
            <p:cNvPicPr preferRelativeResize="0"/>
            <p:nvPr/>
          </p:nvPicPr>
          <p:blipFill rotWithShape="1">
            <a:blip r:embed="rId3">
              <a:alphaModFix/>
            </a:blip>
            <a:srcRect/>
            <a:stretch/>
          </p:blipFill>
          <p:spPr>
            <a:xfrm>
              <a:off x="8897937" y="6221412"/>
              <a:ext cx="3294062" cy="612140"/>
            </a:xfrm>
            <a:prstGeom prst="rect">
              <a:avLst/>
            </a:prstGeom>
            <a:noFill/>
            <a:ln>
              <a:noFill/>
            </a:ln>
          </p:spPr>
        </p:pic>
        <p:sp>
          <p:nvSpPr>
            <p:cNvPr id="2220" name="Google Shape;2220;p16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E6E6E6"/>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221" name="Google Shape;2221;p160"/>
            <p:cNvPicPr preferRelativeResize="0"/>
            <p:nvPr/>
          </p:nvPicPr>
          <p:blipFill rotWithShape="1">
            <a:blip r:embed="rId4">
              <a:alphaModFix/>
            </a:blip>
            <a:srcRect/>
            <a:stretch/>
          </p:blipFill>
          <p:spPr>
            <a:xfrm>
              <a:off x="7263130" y="0"/>
              <a:ext cx="4925377" cy="6858000"/>
            </a:xfrm>
            <a:prstGeom prst="rect">
              <a:avLst/>
            </a:prstGeom>
            <a:noFill/>
            <a:ln>
              <a:noFill/>
            </a:ln>
          </p:spPr>
        </p:pic>
      </p:grpSp>
      <p:sp>
        <p:nvSpPr>
          <p:cNvPr id="2222" name="Google Shape;2222;p160"/>
          <p:cNvSpPr txBox="1">
            <a:spLocks noGrp="1"/>
          </p:cNvSpPr>
          <p:nvPr>
            <p:ph type="title"/>
          </p:nvPr>
        </p:nvSpPr>
        <p:spPr>
          <a:xfrm>
            <a:off x="729192" y="702469"/>
            <a:ext cx="5262033" cy="370079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Ψυχολογικοί και κοινωνικοί παράγοντες στην  κυβερνοασφάλεια του ενεργειακού τομέα</a:t>
            </a:r>
            <a:endParaRPr/>
          </a:p>
        </p:txBody>
      </p:sp>
      <p:sp>
        <p:nvSpPr>
          <p:cNvPr id="2223" name="Google Shape;2223;p160"/>
          <p:cNvSpPr txBox="1"/>
          <p:nvPr/>
        </p:nvSpPr>
        <p:spPr>
          <a:xfrm>
            <a:off x="805391" y="1622955"/>
            <a:ext cx="3067579"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Διεύθυνση απειλών κοινωνικής μηχανικής</a:t>
            </a:r>
            <a:endParaRPr sz="1208">
              <a:solidFill>
                <a:schemeClr val="dk1"/>
              </a:solidFill>
              <a:latin typeface="Calibri"/>
              <a:ea typeface="Calibri"/>
              <a:cs typeface="Calibri"/>
              <a:sym typeface="Calibri"/>
            </a:endParaRPr>
          </a:p>
        </p:txBody>
      </p:sp>
      <p:sp>
        <p:nvSpPr>
          <p:cNvPr id="2224" name="Google Shape;2224;p160"/>
          <p:cNvSpPr txBox="1"/>
          <p:nvPr/>
        </p:nvSpPr>
        <p:spPr>
          <a:xfrm>
            <a:off x="652992" y="2392098"/>
            <a:ext cx="4410075" cy="1318545"/>
          </a:xfrm>
          <a:prstGeom prst="rect">
            <a:avLst/>
          </a:prstGeom>
          <a:noFill/>
          <a:ln>
            <a:noFill/>
          </a:ln>
        </p:spPr>
        <p:txBody>
          <a:bodyPr spcFirstLastPara="1" wrap="square" lIns="0" tIns="10583" rIns="0" bIns="0" anchor="t" anchorCtr="0">
            <a:spAutoFit/>
          </a:bodyPr>
          <a:lstStyle/>
          <a:p>
            <a:pPr marL="86779" indent="-76197">
              <a:buClr>
                <a:srgbClr val="FFB800"/>
              </a:buClr>
              <a:buSzPts val="1400"/>
              <a:buFont typeface="Arial"/>
              <a:buChar char="•"/>
            </a:pPr>
            <a:r>
              <a:rPr lang="en-US" sz="833">
                <a:solidFill>
                  <a:schemeClr val="dk1"/>
                </a:solidFill>
                <a:latin typeface="Calibri"/>
                <a:ea typeface="Calibri"/>
                <a:cs typeface="Calibri"/>
                <a:sym typeface="Calibri"/>
              </a:rPr>
              <a:t>Κατανόηση των τακτικών κοινωνικής μηχανικής από ψυχολογική άποψη.</a:t>
            </a:r>
            <a:endParaRPr sz="833">
              <a:solidFill>
                <a:schemeClr val="dk1"/>
              </a:solidFill>
              <a:latin typeface="Calibri"/>
              <a:ea typeface="Calibri"/>
              <a:cs typeface="Calibri"/>
              <a:sym typeface="Calibri"/>
            </a:endParaRPr>
          </a:p>
          <a:p>
            <a:pPr>
              <a:spcBef>
                <a:spcPts val="42"/>
              </a:spcBef>
              <a:buClr>
                <a:srgbClr val="FFB800"/>
              </a:buClr>
              <a:buSzPts val="1400"/>
            </a:pPr>
            <a:endParaRPr sz="1167">
              <a:solidFill>
                <a:schemeClr val="dk1"/>
              </a:solidFill>
              <a:latin typeface="Calibri"/>
              <a:ea typeface="Calibri"/>
              <a:cs typeface="Calibri"/>
              <a:sym typeface="Calibri"/>
            </a:endParaRPr>
          </a:p>
          <a:p>
            <a:pPr marL="86779" marR="4233" indent="-76197">
              <a:buClr>
                <a:srgbClr val="FFB800"/>
              </a:buClr>
              <a:buSzPts val="1400"/>
              <a:buFont typeface="Arial"/>
              <a:buChar char="•"/>
            </a:pPr>
            <a:r>
              <a:rPr lang="en-US" sz="833">
                <a:solidFill>
                  <a:schemeClr val="dk1"/>
                </a:solidFill>
                <a:latin typeface="Calibri"/>
                <a:ea typeface="Calibri"/>
                <a:cs typeface="Calibri"/>
                <a:sym typeface="Calibri"/>
              </a:rPr>
              <a:t>Εκπαίδευση του προσωπικού για την αναγνώριση και την αντιμετώπιση επιθέσεων  κοινωνικής μηχανικής.</a:t>
            </a:r>
            <a:endParaRPr sz="833">
              <a:solidFill>
                <a:schemeClr val="dk1"/>
              </a:solidFill>
              <a:latin typeface="Calibri"/>
              <a:ea typeface="Calibri"/>
              <a:cs typeface="Calibri"/>
              <a:sym typeface="Calibri"/>
            </a:endParaRPr>
          </a:p>
          <a:p>
            <a:pPr>
              <a:spcBef>
                <a:spcPts val="33"/>
              </a:spcBef>
              <a:buClr>
                <a:srgbClr val="FFB800"/>
              </a:buClr>
              <a:buSzPts val="1400"/>
            </a:pPr>
            <a:endParaRPr sz="1167">
              <a:solidFill>
                <a:schemeClr val="dk1"/>
              </a:solidFill>
              <a:latin typeface="Calibri"/>
              <a:ea typeface="Calibri"/>
              <a:cs typeface="Calibri"/>
              <a:sym typeface="Calibri"/>
            </a:endParaRPr>
          </a:p>
          <a:p>
            <a:pPr marL="86251" indent="-75668">
              <a:spcBef>
                <a:spcPts val="4"/>
              </a:spcBef>
              <a:buClr>
                <a:srgbClr val="FFB800"/>
              </a:buClr>
              <a:buSzPts val="1400"/>
              <a:buFont typeface="Arial"/>
              <a:buChar char="•"/>
            </a:pPr>
            <a:r>
              <a:rPr lang="en-US" sz="833">
                <a:solidFill>
                  <a:schemeClr val="dk1"/>
                </a:solidFill>
                <a:latin typeface="Calibri"/>
                <a:ea typeface="Calibri"/>
                <a:cs typeface="Calibri"/>
                <a:sym typeface="Calibri"/>
              </a:rPr>
              <a:t>Δημιουργία κουλτούρας σκεπτικισμού, επαγρύπνησης και επαλήθευσης.</a:t>
            </a:r>
            <a:endParaRPr sz="833">
              <a:solidFill>
                <a:schemeClr val="dk1"/>
              </a:solidFill>
              <a:latin typeface="Calibri"/>
              <a:ea typeface="Calibri"/>
              <a:cs typeface="Calibri"/>
              <a:sym typeface="Calibri"/>
            </a:endParaRPr>
          </a:p>
          <a:p>
            <a:pPr>
              <a:spcBef>
                <a:spcPts val="33"/>
              </a:spcBef>
              <a:buClr>
                <a:srgbClr val="FFB800"/>
              </a:buClr>
              <a:buSzPts val="1400"/>
            </a:pPr>
            <a:endParaRPr sz="1167">
              <a:solidFill>
                <a:schemeClr val="dk1"/>
              </a:solidFill>
              <a:latin typeface="Calibri"/>
              <a:ea typeface="Calibri"/>
              <a:cs typeface="Calibri"/>
              <a:sym typeface="Calibri"/>
            </a:endParaRPr>
          </a:p>
          <a:p>
            <a:pPr marL="86779" marR="57677" indent="-76197">
              <a:buClr>
                <a:srgbClr val="FFB800"/>
              </a:buClr>
              <a:buSzPts val="1400"/>
              <a:buFont typeface="Arial"/>
              <a:buChar char="•"/>
            </a:pPr>
            <a:r>
              <a:rPr lang="en-US" sz="833">
                <a:solidFill>
                  <a:schemeClr val="dk1"/>
                </a:solidFill>
                <a:latin typeface="Calibri"/>
                <a:ea typeface="Calibri"/>
                <a:cs typeface="Calibri"/>
                <a:sym typeface="Calibri"/>
              </a:rPr>
              <a:t>Παράδειγμα πραγματικού κόσμου: Η αντίδραση μιας εταιρείας σε μια εκστρατεία  spear-phishing με στόχο τους υπαλλήλους του ενεργειακού τομέα.</a:t>
            </a:r>
            <a:endParaRPr sz="833">
              <a:solidFill>
                <a:schemeClr val="dk1"/>
              </a:solidFill>
              <a:latin typeface="Calibri"/>
              <a:ea typeface="Calibri"/>
              <a:cs typeface="Calibri"/>
              <a:sym typeface="Calibri"/>
            </a:endParaRPr>
          </a:p>
        </p:txBody>
      </p:sp>
      <p:sp>
        <p:nvSpPr>
          <p:cNvPr id="2225" name="Google Shape;2225;p160"/>
          <p:cNvSpPr txBox="1"/>
          <p:nvPr/>
        </p:nvSpPr>
        <p:spPr>
          <a:xfrm>
            <a:off x="601133" y="4349486"/>
            <a:ext cx="2917295"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161"/>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231" name="Google Shape;2231;p161"/>
          <p:cNvGrpSpPr/>
          <p:nvPr/>
        </p:nvGrpSpPr>
        <p:grpSpPr>
          <a:xfrm>
            <a:off x="1" y="0"/>
            <a:ext cx="5036079" cy="5715000"/>
            <a:chOff x="0" y="0"/>
            <a:chExt cx="6043295" cy="6858000"/>
          </a:xfrm>
        </p:grpSpPr>
        <p:sp>
          <p:nvSpPr>
            <p:cNvPr id="2232" name="Google Shape;2232;p161"/>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233" name="Google Shape;2233;p161"/>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234" name="Google Shape;2234;p161"/>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235" name="Google Shape;2235;p161"/>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236" name="Google Shape;2236;p161"/>
          <p:cNvSpPr txBox="1">
            <a:spLocks noGrp="1"/>
          </p:cNvSpPr>
          <p:nvPr>
            <p:ph type="title"/>
          </p:nvPr>
        </p:nvSpPr>
        <p:spPr>
          <a:xfrm>
            <a:off x="2600324" y="661723"/>
            <a:ext cx="6991350" cy="4432085"/>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Ευπάθεια ανθρώπων στην  κυβερνοασφάλεια του ενεργειακού  τομέα</a:t>
            </a:r>
            <a:endParaRPr/>
          </a:p>
        </p:txBody>
      </p:sp>
      <p:sp>
        <p:nvSpPr>
          <p:cNvPr id="2237" name="Google Shape;2237;p161"/>
          <p:cNvSpPr txBox="1"/>
          <p:nvPr/>
        </p:nvSpPr>
        <p:spPr>
          <a:xfrm>
            <a:off x="5571067" y="1736461"/>
            <a:ext cx="2508779"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Προσδιορισμός ανθρώπινων  Ευπάθειες</a:t>
            </a:r>
            <a:endParaRPr sz="1458">
              <a:solidFill>
                <a:schemeClr val="dk1"/>
              </a:solidFill>
              <a:latin typeface="Calibri"/>
              <a:ea typeface="Calibri"/>
              <a:cs typeface="Calibri"/>
              <a:sym typeface="Calibri"/>
            </a:endParaRPr>
          </a:p>
        </p:txBody>
      </p:sp>
      <p:sp>
        <p:nvSpPr>
          <p:cNvPr id="2238" name="Google Shape;2238;p161"/>
          <p:cNvSpPr txBox="1"/>
          <p:nvPr/>
        </p:nvSpPr>
        <p:spPr>
          <a:xfrm>
            <a:off x="5571067" y="2490523"/>
            <a:ext cx="4256617" cy="1125501"/>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Συνήθη ανθρώπινα ευπάθεια στα πλαίσια της κυβερνοασφάλειας</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του ενεργειακού τομέα.</a:t>
            </a:r>
            <a:endParaRPr sz="833">
              <a:solidFill>
                <a:schemeClr val="dk1"/>
              </a:solidFill>
              <a:latin typeface="Calibri"/>
              <a:ea typeface="Calibri"/>
              <a:cs typeface="Calibri"/>
              <a:sym typeface="Calibri"/>
            </a:endParaRPr>
          </a:p>
          <a:p>
            <a:pPr marL="239174" marR="4233" indent="-228591">
              <a:lnSpc>
                <a:spcPct val="123700"/>
              </a:lnSpc>
              <a:spcBef>
                <a:spcPts val="179"/>
              </a:spcBef>
              <a:buClr>
                <a:srgbClr val="FFB800"/>
              </a:buClr>
              <a:buSzPts val="1400"/>
              <a:buFont typeface="Courier New"/>
              <a:buChar char="o"/>
            </a:pPr>
            <a:r>
              <a:rPr lang="en-US" sz="833">
                <a:solidFill>
                  <a:srgbClr val="FFFFFF"/>
                </a:solidFill>
                <a:latin typeface="Calibri"/>
                <a:ea typeface="Calibri"/>
                <a:cs typeface="Calibri"/>
                <a:sym typeface="Calibri"/>
              </a:rPr>
              <a:t>Ο ρόλος της ανάλυσης της συμπεριφοράς των χρηστών στον εντοπισμό επικίνδυνων  συμπεριφορές.</a:t>
            </a:r>
            <a:endParaRPr sz="833">
              <a:solidFill>
                <a:schemeClr val="dk1"/>
              </a:solidFill>
              <a:latin typeface="Calibri"/>
              <a:ea typeface="Calibri"/>
              <a:cs typeface="Calibri"/>
              <a:sym typeface="Calibri"/>
            </a:endParaRPr>
          </a:p>
          <a:p>
            <a:pPr marL="238645" indent="-228062">
              <a:spcBef>
                <a:spcPts val="396"/>
              </a:spcBef>
              <a:buClr>
                <a:srgbClr val="FFB800"/>
              </a:buClr>
              <a:buSzPts val="1400"/>
              <a:buFont typeface="Courier New"/>
              <a:buChar char="o"/>
            </a:pPr>
            <a:r>
              <a:rPr lang="en-US" sz="833">
                <a:solidFill>
                  <a:srgbClr val="FFFFFF"/>
                </a:solidFill>
                <a:latin typeface="Calibri"/>
                <a:ea typeface="Calibri"/>
                <a:cs typeface="Calibri"/>
                <a:sym typeface="Calibri"/>
              </a:rPr>
              <a:t>Στρατηγικές για τον μετριασμό των ανθρώπινων Ευπαθειών.</a:t>
            </a:r>
            <a:endParaRPr sz="833">
              <a:solidFill>
                <a:schemeClr val="dk1"/>
              </a:solidFill>
              <a:latin typeface="Calibri"/>
              <a:ea typeface="Calibri"/>
              <a:cs typeface="Calibri"/>
              <a:sym typeface="Calibri"/>
            </a:endParaRPr>
          </a:p>
          <a:p>
            <a:pPr marL="239174" marR="304788" indent="-228591">
              <a:lnSpc>
                <a:spcPct val="91400"/>
              </a:lnSpc>
              <a:spcBef>
                <a:spcPts val="354"/>
              </a:spcBef>
              <a:buClr>
                <a:srgbClr val="FFB800"/>
              </a:buClr>
              <a:buSzPts val="1400"/>
              <a:buFont typeface="Courier New"/>
              <a:buChar char="o"/>
            </a:pPr>
            <a:r>
              <a:rPr lang="en-US" sz="833">
                <a:solidFill>
                  <a:srgbClr val="FFFFFF"/>
                </a:solidFill>
                <a:latin typeface="Calibri"/>
                <a:ea typeface="Calibri"/>
                <a:cs typeface="Calibri"/>
                <a:sym typeface="Calibri"/>
              </a:rPr>
              <a:t>Παράδειγμα πραγματικού κόσμου: Περιστατικό που αφορά ευπάθεια που  εκμεταλλεύεται λόγω κακών πρακτικών χρήσης κωδικού πρόσβασης.</a:t>
            </a:r>
            <a:endParaRPr sz="833">
              <a:solidFill>
                <a:schemeClr val="dk1"/>
              </a:solidFill>
              <a:latin typeface="Calibri"/>
              <a:ea typeface="Calibri"/>
              <a:cs typeface="Calibri"/>
              <a:sym typeface="Calibri"/>
            </a:endParaRPr>
          </a:p>
        </p:txBody>
      </p:sp>
      <p:pic>
        <p:nvPicPr>
          <p:cNvPr id="2239" name="Google Shape;2239;p161"/>
          <p:cNvPicPr preferRelativeResize="0"/>
          <p:nvPr/>
        </p:nvPicPr>
        <p:blipFill rotWithShape="1">
          <a:blip r:embed="rId4">
            <a:alphaModFix/>
          </a:blip>
          <a:srcRect/>
          <a:stretch/>
        </p:blipFill>
        <p:spPr>
          <a:xfrm>
            <a:off x="7414947" y="4673335"/>
            <a:ext cx="2745052" cy="510117"/>
          </a:xfrm>
          <a:prstGeom prst="rect">
            <a:avLst/>
          </a:prstGeom>
          <a:noFill/>
          <a:ln>
            <a:noFill/>
          </a:ln>
        </p:spPr>
      </p:pic>
      <p:sp>
        <p:nvSpPr>
          <p:cNvPr id="2240" name="Google Shape;2240;p161"/>
          <p:cNvSpPr txBox="1"/>
          <p:nvPr/>
        </p:nvSpPr>
        <p:spPr>
          <a:xfrm>
            <a:off x="601133" y="472254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162"/>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246" name="Google Shape;2246;p162"/>
          <p:cNvGrpSpPr/>
          <p:nvPr/>
        </p:nvGrpSpPr>
        <p:grpSpPr>
          <a:xfrm>
            <a:off x="1" y="0"/>
            <a:ext cx="5036079" cy="5715000"/>
            <a:chOff x="0" y="0"/>
            <a:chExt cx="6043295" cy="6858000"/>
          </a:xfrm>
        </p:grpSpPr>
        <p:sp>
          <p:nvSpPr>
            <p:cNvPr id="2247" name="Google Shape;2247;p162"/>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248" name="Google Shape;2248;p162"/>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249" name="Google Shape;2249;p162"/>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250" name="Google Shape;2250;p162"/>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251" name="Google Shape;2251;p162"/>
          <p:cNvSpPr txBox="1">
            <a:spLocks noGrp="1"/>
          </p:cNvSpPr>
          <p:nvPr>
            <p:ph type="title"/>
          </p:nvPr>
        </p:nvSpPr>
        <p:spPr>
          <a:xfrm>
            <a:off x="2600324" y="661723"/>
            <a:ext cx="6991350" cy="4432085"/>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Ευπάθεια ανθρώπων στην  κυβερνοασφάλεια του ενεργειακού  τομέα</a:t>
            </a:r>
            <a:endParaRPr/>
          </a:p>
        </p:txBody>
      </p:sp>
      <p:sp>
        <p:nvSpPr>
          <p:cNvPr id="2252" name="Google Shape;2252;p162"/>
          <p:cNvSpPr txBox="1"/>
          <p:nvPr/>
        </p:nvSpPr>
        <p:spPr>
          <a:xfrm>
            <a:off x="5571067" y="1779323"/>
            <a:ext cx="3530071"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Επιπτώσεις του ανθρώπινου σφάλματος</a:t>
            </a:r>
            <a:endParaRPr sz="1458">
              <a:solidFill>
                <a:schemeClr val="dk1"/>
              </a:solidFill>
              <a:latin typeface="Calibri"/>
              <a:ea typeface="Calibri"/>
              <a:cs typeface="Calibri"/>
              <a:sym typeface="Calibri"/>
            </a:endParaRPr>
          </a:p>
        </p:txBody>
      </p:sp>
      <p:sp>
        <p:nvSpPr>
          <p:cNvPr id="2253" name="Google Shape;2253;p162"/>
          <p:cNvSpPr txBox="1"/>
          <p:nvPr/>
        </p:nvSpPr>
        <p:spPr>
          <a:xfrm>
            <a:off x="5571067" y="2406914"/>
            <a:ext cx="3804179" cy="840936"/>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Τύποι ανθρώπινων σφαλμάτων και οι συνέπειές τους για την ασφάλεια</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στον κυβερνοχώρο.</a:t>
            </a:r>
            <a:endParaRPr sz="833">
              <a:solidFill>
                <a:schemeClr val="dk1"/>
              </a:solidFill>
              <a:latin typeface="Calibri"/>
              <a:ea typeface="Calibri"/>
              <a:cs typeface="Calibri"/>
              <a:sym typeface="Calibri"/>
            </a:endParaRPr>
          </a:p>
          <a:p>
            <a:pPr marL="239174" marR="209542" indent="-228591">
              <a:lnSpc>
                <a:spcPct val="123700"/>
              </a:lnSpc>
              <a:spcBef>
                <a:spcPts val="179"/>
              </a:spcBef>
              <a:buClr>
                <a:srgbClr val="FFB800"/>
              </a:buClr>
              <a:buSzPts val="1400"/>
              <a:buFont typeface="Courier New"/>
              <a:buChar char="o"/>
            </a:pPr>
            <a:r>
              <a:rPr lang="en-US" sz="833">
                <a:solidFill>
                  <a:srgbClr val="FFFFFF"/>
                </a:solidFill>
                <a:latin typeface="Calibri"/>
                <a:ea typeface="Calibri"/>
                <a:cs typeface="Calibri"/>
                <a:sym typeface="Calibri"/>
              </a:rPr>
              <a:t>Μέθοδοι για τη μείωση των σφαλμάτων, όπως η απλούστευση των  συστήματα και διαδικασίες.</a:t>
            </a:r>
            <a:endParaRPr sz="833">
              <a:solidFill>
                <a:schemeClr val="dk1"/>
              </a:solidFill>
              <a:latin typeface="Calibri"/>
              <a:ea typeface="Calibri"/>
              <a:cs typeface="Calibri"/>
              <a:sym typeface="Calibri"/>
            </a:endParaRPr>
          </a:p>
          <a:p>
            <a:pPr marL="238645" indent="-228062">
              <a:spcBef>
                <a:spcPts val="392"/>
              </a:spcBef>
              <a:buClr>
                <a:srgbClr val="FFB800"/>
              </a:buClr>
              <a:buSzPts val="1400"/>
              <a:buFont typeface="Courier New"/>
              <a:buChar char="o"/>
            </a:pPr>
            <a:r>
              <a:rPr lang="en-US" sz="833">
                <a:solidFill>
                  <a:srgbClr val="FFFFFF"/>
                </a:solidFill>
                <a:latin typeface="Calibri"/>
                <a:ea typeface="Calibri"/>
                <a:cs typeface="Calibri"/>
                <a:sym typeface="Calibri"/>
              </a:rPr>
              <a:t>Σημασία των συστημάτων αναφοράς και διαχείρισης σφαλμάτων.</a:t>
            </a:r>
            <a:endParaRPr sz="833">
              <a:solidFill>
                <a:schemeClr val="dk1"/>
              </a:solidFill>
              <a:latin typeface="Calibri"/>
              <a:ea typeface="Calibri"/>
              <a:cs typeface="Calibri"/>
              <a:sym typeface="Calibri"/>
            </a:endParaRPr>
          </a:p>
        </p:txBody>
      </p:sp>
      <p:pic>
        <p:nvPicPr>
          <p:cNvPr id="2254" name="Google Shape;2254;p162"/>
          <p:cNvPicPr preferRelativeResize="0"/>
          <p:nvPr/>
        </p:nvPicPr>
        <p:blipFill rotWithShape="1">
          <a:blip r:embed="rId4">
            <a:alphaModFix/>
          </a:blip>
          <a:srcRect/>
          <a:stretch/>
        </p:blipFill>
        <p:spPr>
          <a:xfrm>
            <a:off x="7414947" y="4672277"/>
            <a:ext cx="2745052" cy="510117"/>
          </a:xfrm>
          <a:prstGeom prst="rect">
            <a:avLst/>
          </a:prstGeom>
          <a:noFill/>
          <a:ln>
            <a:noFill/>
          </a:ln>
        </p:spPr>
      </p:pic>
      <p:sp>
        <p:nvSpPr>
          <p:cNvPr id="2255" name="Google Shape;2255;p162"/>
          <p:cNvSpPr txBox="1"/>
          <p:nvPr/>
        </p:nvSpPr>
        <p:spPr>
          <a:xfrm>
            <a:off x="601133" y="472254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2260" name="Google Shape;2260;p163"/>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261" name="Google Shape;2261;p163"/>
          <p:cNvGrpSpPr/>
          <p:nvPr/>
        </p:nvGrpSpPr>
        <p:grpSpPr>
          <a:xfrm>
            <a:off x="1" y="0"/>
            <a:ext cx="5036079" cy="5715000"/>
            <a:chOff x="0" y="0"/>
            <a:chExt cx="6043295" cy="6858000"/>
          </a:xfrm>
        </p:grpSpPr>
        <p:sp>
          <p:nvSpPr>
            <p:cNvPr id="2262" name="Google Shape;2262;p163"/>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263" name="Google Shape;2263;p163"/>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264" name="Google Shape;2264;p163"/>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265" name="Google Shape;2265;p163"/>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266" name="Google Shape;2266;p163"/>
          <p:cNvSpPr txBox="1">
            <a:spLocks noGrp="1"/>
          </p:cNvSpPr>
          <p:nvPr>
            <p:ph type="title"/>
          </p:nvPr>
        </p:nvSpPr>
        <p:spPr>
          <a:xfrm>
            <a:off x="5278966" y="544248"/>
            <a:ext cx="4030133" cy="4432085"/>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t>Ευπάθεια ανθρώπων στην  κυβερνοασφάλεια του ενεργειακού  τομέα</a:t>
            </a:r>
            <a:endParaRPr/>
          </a:p>
        </p:txBody>
      </p:sp>
      <p:sp>
        <p:nvSpPr>
          <p:cNvPr id="2267" name="Google Shape;2267;p163"/>
          <p:cNvSpPr txBox="1"/>
          <p:nvPr/>
        </p:nvSpPr>
        <p:spPr>
          <a:xfrm>
            <a:off x="5576359" y="1567656"/>
            <a:ext cx="3823229" cy="464632"/>
          </a:xfrm>
          <a:prstGeom prst="rect">
            <a:avLst/>
          </a:prstGeom>
          <a:noFill/>
          <a:ln>
            <a:noFill/>
          </a:ln>
        </p:spPr>
        <p:txBody>
          <a:bodyPr spcFirstLastPara="1" wrap="square" lIns="0" tIns="6875" rIns="0" bIns="0" anchor="t" anchorCtr="0">
            <a:spAutoFit/>
          </a:bodyPr>
          <a:lstStyle/>
          <a:p>
            <a:pPr marL="10583" marR="4233">
              <a:lnSpc>
                <a:spcPct val="101699"/>
              </a:lnSpc>
            </a:pPr>
            <a:r>
              <a:rPr lang="en-US" sz="1458">
                <a:solidFill>
                  <a:srgbClr val="FFB800"/>
                </a:solidFill>
                <a:latin typeface="Calibri"/>
                <a:ea typeface="Calibri"/>
                <a:cs typeface="Calibri"/>
                <a:sym typeface="Calibri"/>
              </a:rPr>
              <a:t>Εκπαίδευση για τη μείωση του ανθρώπινου  σφάλματος</a:t>
            </a:r>
            <a:endParaRPr sz="1458">
              <a:solidFill>
                <a:schemeClr val="dk1"/>
              </a:solidFill>
              <a:latin typeface="Calibri"/>
              <a:ea typeface="Calibri"/>
              <a:cs typeface="Calibri"/>
              <a:sym typeface="Calibri"/>
            </a:endParaRPr>
          </a:p>
        </p:txBody>
      </p:sp>
      <p:sp>
        <p:nvSpPr>
          <p:cNvPr id="2268" name="Google Shape;2268;p163"/>
          <p:cNvSpPr txBox="1"/>
          <p:nvPr/>
        </p:nvSpPr>
        <p:spPr>
          <a:xfrm>
            <a:off x="5571067" y="2362464"/>
            <a:ext cx="4116917" cy="1548501"/>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Ο ρόλος των στοχευμένων προγραμμάτων κατάρτισης στη διευθυνσιοδότηση</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συγκεκριμένων ανθρώπινων ευπαθειών.</a:t>
            </a:r>
            <a:endParaRPr sz="833">
              <a:solidFill>
                <a:schemeClr val="dk1"/>
              </a:solidFill>
              <a:latin typeface="Calibri"/>
              <a:ea typeface="Calibri"/>
              <a:cs typeface="Calibri"/>
              <a:sym typeface="Calibri"/>
            </a:endParaRPr>
          </a:p>
          <a:p>
            <a:pPr marL="238645" indent="-228062">
              <a:spcBef>
                <a:spcPts val="362"/>
              </a:spcBef>
              <a:buClr>
                <a:srgbClr val="FFFFFF"/>
              </a:buClr>
              <a:buSzPts val="1200"/>
              <a:buFont typeface="Courier New"/>
              <a:buChar char="o"/>
            </a:pPr>
            <a:r>
              <a:rPr lang="en-US" sz="708">
                <a:solidFill>
                  <a:srgbClr val="FFFFFF"/>
                </a:solidFill>
                <a:latin typeface="Calibri"/>
                <a:ea typeface="Calibri"/>
                <a:cs typeface="Calibri"/>
                <a:sym typeface="Calibri"/>
              </a:rPr>
              <a:t>Προσομοίωση</a:t>
            </a:r>
            <a:endParaRPr sz="708">
              <a:solidFill>
                <a:schemeClr val="dk1"/>
              </a:solidFill>
              <a:latin typeface="Calibri"/>
              <a:ea typeface="Calibri"/>
              <a:cs typeface="Calibri"/>
              <a:sym typeface="Calibri"/>
            </a:endParaRPr>
          </a:p>
          <a:p>
            <a:pPr marL="238645" indent="-228062">
              <a:spcBef>
                <a:spcPts val="275"/>
              </a:spcBef>
              <a:buClr>
                <a:srgbClr val="FFFFFF"/>
              </a:buClr>
              <a:buSzPts val="1200"/>
              <a:buFont typeface="Courier New"/>
              <a:buChar char="o"/>
            </a:pPr>
            <a:r>
              <a:rPr lang="en-US" sz="708">
                <a:solidFill>
                  <a:srgbClr val="FFFFFF"/>
                </a:solidFill>
                <a:latin typeface="Calibri"/>
                <a:ea typeface="Calibri"/>
                <a:cs typeface="Calibri"/>
                <a:sym typeface="Calibri"/>
              </a:rPr>
              <a:t>Gamification</a:t>
            </a:r>
            <a:endParaRPr sz="708">
              <a:solidFill>
                <a:schemeClr val="dk1"/>
              </a:solidFill>
              <a:latin typeface="Calibri"/>
              <a:ea typeface="Calibri"/>
              <a:cs typeface="Calibri"/>
              <a:sym typeface="Calibri"/>
            </a:endParaRPr>
          </a:p>
          <a:p>
            <a:pPr marL="238645" indent="-228062">
              <a:spcBef>
                <a:spcPts val="267"/>
              </a:spcBef>
              <a:buClr>
                <a:srgbClr val="FFFFFF"/>
              </a:buClr>
              <a:buSzPts val="1200"/>
              <a:buFont typeface="Courier New"/>
              <a:buChar char="o"/>
            </a:pPr>
            <a:r>
              <a:rPr lang="en-US" sz="708">
                <a:solidFill>
                  <a:srgbClr val="FFFFFF"/>
                </a:solidFill>
                <a:latin typeface="Calibri"/>
                <a:ea typeface="Calibri"/>
                <a:cs typeface="Calibri"/>
                <a:sym typeface="Calibri"/>
              </a:rPr>
              <a:t>Μάθηση με βάση σενάρια</a:t>
            </a:r>
            <a:endParaRPr sz="708">
              <a:solidFill>
                <a:schemeClr val="dk1"/>
              </a:solidFill>
              <a:latin typeface="Calibri"/>
              <a:ea typeface="Calibri"/>
              <a:cs typeface="Calibri"/>
              <a:sym typeface="Calibri"/>
            </a:endParaRPr>
          </a:p>
          <a:p>
            <a:pPr marL="238645" indent="-228062">
              <a:spcBef>
                <a:spcPts val="275"/>
              </a:spcBef>
              <a:buClr>
                <a:srgbClr val="FFFFFF"/>
              </a:buClr>
              <a:buSzPts val="1200"/>
              <a:buFont typeface="Courier New"/>
              <a:buChar char="o"/>
            </a:pPr>
            <a:r>
              <a:rPr lang="en-US" sz="708">
                <a:solidFill>
                  <a:srgbClr val="FFFFFF"/>
                </a:solidFill>
                <a:latin typeface="Calibri"/>
                <a:ea typeface="Calibri"/>
                <a:cs typeface="Calibri"/>
                <a:sym typeface="Calibri"/>
              </a:rPr>
              <a:t>Συνεχής μάθηση</a:t>
            </a:r>
            <a:endParaRPr sz="708">
              <a:solidFill>
                <a:schemeClr val="dk1"/>
              </a:solidFill>
              <a:latin typeface="Calibri"/>
              <a:ea typeface="Calibri"/>
              <a:cs typeface="Calibri"/>
              <a:sym typeface="Calibri"/>
            </a:endParaRPr>
          </a:p>
          <a:p>
            <a:pPr marL="239174" marR="573065" indent="-228591">
              <a:lnSpc>
                <a:spcPct val="123700"/>
              </a:lnSpc>
              <a:spcBef>
                <a:spcPts val="79"/>
              </a:spcBef>
              <a:buClr>
                <a:srgbClr val="FFB800"/>
              </a:buClr>
              <a:buSzPts val="1400"/>
              <a:buFont typeface="Courier New"/>
              <a:buChar char="o"/>
            </a:pPr>
            <a:r>
              <a:rPr lang="en-US" sz="833">
                <a:solidFill>
                  <a:srgbClr val="FFFFFF"/>
                </a:solidFill>
                <a:latin typeface="Calibri"/>
                <a:ea typeface="Calibri"/>
                <a:cs typeface="Calibri"/>
                <a:sym typeface="Calibri"/>
              </a:rPr>
              <a:t>Η σημασία της προσομοίωσης και των ασκήσεων για την ενίσχυση  σωστές συμπεριφορές.</a:t>
            </a:r>
            <a:endParaRPr sz="833">
              <a:solidFill>
                <a:schemeClr val="dk1"/>
              </a:solidFill>
              <a:latin typeface="Calibri"/>
              <a:ea typeface="Calibri"/>
              <a:cs typeface="Calibri"/>
              <a:sym typeface="Calibri"/>
            </a:endParaRPr>
          </a:p>
          <a:p>
            <a:pPr marL="239174" marR="515388" indent="-228591">
              <a:lnSpc>
                <a:spcPct val="91400"/>
              </a:lnSpc>
              <a:spcBef>
                <a:spcPts val="517"/>
              </a:spcBef>
              <a:buClr>
                <a:srgbClr val="FFB800"/>
              </a:buClr>
              <a:buSzPts val="1400"/>
              <a:buFont typeface="Courier New"/>
              <a:buChar char="o"/>
            </a:pPr>
            <a:r>
              <a:rPr lang="en-US" sz="833">
                <a:solidFill>
                  <a:srgbClr val="FFFFFF"/>
                </a:solidFill>
                <a:latin typeface="Calibri"/>
                <a:ea typeface="Calibri"/>
                <a:cs typeface="Calibri"/>
                <a:sym typeface="Calibri"/>
              </a:rPr>
              <a:t>Συνεχής βελτίωση των προγραμμάτων εκπαίδευσης με βάση την  ανατροφοδότηση των περιστατικών.</a:t>
            </a:r>
            <a:endParaRPr sz="833">
              <a:solidFill>
                <a:schemeClr val="dk1"/>
              </a:solidFill>
              <a:latin typeface="Calibri"/>
              <a:ea typeface="Calibri"/>
              <a:cs typeface="Calibri"/>
              <a:sym typeface="Calibri"/>
            </a:endParaRPr>
          </a:p>
        </p:txBody>
      </p:sp>
      <p:pic>
        <p:nvPicPr>
          <p:cNvPr id="2269" name="Google Shape;2269;p163"/>
          <p:cNvPicPr preferRelativeResize="0"/>
          <p:nvPr/>
        </p:nvPicPr>
        <p:blipFill rotWithShape="1">
          <a:blip r:embed="rId4">
            <a:alphaModFix/>
          </a:blip>
          <a:srcRect/>
          <a:stretch/>
        </p:blipFill>
        <p:spPr>
          <a:xfrm>
            <a:off x="7414947" y="5099049"/>
            <a:ext cx="2745052" cy="510117"/>
          </a:xfrm>
          <a:prstGeom prst="rect">
            <a:avLst/>
          </a:prstGeom>
          <a:noFill/>
          <a:ln>
            <a:noFill/>
          </a:ln>
        </p:spPr>
      </p:pic>
      <p:sp>
        <p:nvSpPr>
          <p:cNvPr id="2270" name="Google Shape;2270;p163"/>
          <p:cNvSpPr txBox="1"/>
          <p:nvPr/>
        </p:nvSpPr>
        <p:spPr>
          <a:xfrm>
            <a:off x="601133" y="5148262"/>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4"/>
        <p:cNvGrpSpPr/>
        <p:nvPr/>
      </p:nvGrpSpPr>
      <p:grpSpPr>
        <a:xfrm>
          <a:off x="0" y="0"/>
          <a:ext cx="0" cy="0"/>
          <a:chOff x="0" y="0"/>
          <a:chExt cx="0" cy="0"/>
        </a:xfrm>
      </p:grpSpPr>
      <p:sp>
        <p:nvSpPr>
          <p:cNvPr id="2275" name="Google Shape;2275;p16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276" name="Google Shape;2276;p164"/>
          <p:cNvGrpSpPr/>
          <p:nvPr/>
        </p:nvGrpSpPr>
        <p:grpSpPr>
          <a:xfrm>
            <a:off x="1" y="0"/>
            <a:ext cx="5036079" cy="5715000"/>
            <a:chOff x="0" y="0"/>
            <a:chExt cx="6043295" cy="6858000"/>
          </a:xfrm>
        </p:grpSpPr>
        <p:sp>
          <p:nvSpPr>
            <p:cNvPr id="2277" name="Google Shape;2277;p164"/>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278" name="Google Shape;2278;p164"/>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279" name="Google Shape;2279;p164"/>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280" name="Google Shape;2280;p164"/>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281" name="Google Shape;2281;p164"/>
          <p:cNvSpPr txBox="1">
            <a:spLocks noGrp="1"/>
          </p:cNvSpPr>
          <p:nvPr>
            <p:ph type="title"/>
          </p:nvPr>
        </p:nvSpPr>
        <p:spPr>
          <a:xfrm>
            <a:off x="5339292" y="1027377"/>
            <a:ext cx="4030133" cy="4432085"/>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t>Ευπάθεια ανθρώπων στην  κυβερνοασφάλεια του ενεργειακού  τομέα</a:t>
            </a:r>
            <a:endParaRPr/>
          </a:p>
        </p:txBody>
      </p:sp>
      <p:sp>
        <p:nvSpPr>
          <p:cNvPr id="2282" name="Google Shape;2282;p164"/>
          <p:cNvSpPr txBox="1"/>
          <p:nvPr/>
        </p:nvSpPr>
        <p:spPr>
          <a:xfrm>
            <a:off x="5571067" y="2145506"/>
            <a:ext cx="3708400"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Ενίσχυση της επίγνωσης της κατάστασης</a:t>
            </a:r>
            <a:endParaRPr sz="1458">
              <a:solidFill>
                <a:schemeClr val="dk1"/>
              </a:solidFill>
              <a:latin typeface="Calibri"/>
              <a:ea typeface="Calibri"/>
              <a:cs typeface="Calibri"/>
              <a:sym typeface="Calibri"/>
            </a:endParaRPr>
          </a:p>
        </p:txBody>
      </p:sp>
      <p:sp>
        <p:nvSpPr>
          <p:cNvPr id="2283" name="Google Shape;2283;p164"/>
          <p:cNvSpPr txBox="1"/>
          <p:nvPr/>
        </p:nvSpPr>
        <p:spPr>
          <a:xfrm>
            <a:off x="5571067" y="2773098"/>
            <a:ext cx="4107921" cy="1753044"/>
          </a:xfrm>
          <a:prstGeom prst="rect">
            <a:avLst/>
          </a:prstGeom>
          <a:noFill/>
          <a:ln>
            <a:noFill/>
          </a:ln>
        </p:spPr>
        <p:txBody>
          <a:bodyPr spcFirstLastPara="1" wrap="square" lIns="0" tIns="0" rIns="0" bIns="0" anchor="t" anchorCtr="0">
            <a:spAutoFit/>
          </a:bodyPr>
          <a:lstStyle/>
          <a:p>
            <a:pPr marL="239174" indent="-228591">
              <a:lnSpc>
                <a:spcPct val="120454"/>
              </a:lnSpc>
              <a:buClr>
                <a:srgbClr val="FFB800"/>
              </a:buClr>
              <a:buSzPts val="1540"/>
              <a:buFont typeface="Courier New"/>
              <a:buChar char="o"/>
            </a:pPr>
            <a:r>
              <a:rPr lang="en-US" sz="917">
                <a:solidFill>
                  <a:srgbClr val="FFFFFF"/>
                </a:solidFill>
                <a:latin typeface="Calibri"/>
                <a:ea typeface="Calibri"/>
                <a:cs typeface="Calibri"/>
                <a:sym typeface="Calibri"/>
              </a:rPr>
              <a:t>Η σημασία της επίγνωσης της κατάστασης για την πρόληψη των ανθρώπινων</a:t>
            </a:r>
            <a:endParaRPr sz="917">
              <a:solidFill>
                <a:schemeClr val="dk1"/>
              </a:solidFill>
              <a:latin typeface="Calibri"/>
              <a:ea typeface="Calibri"/>
              <a:cs typeface="Calibri"/>
              <a:sym typeface="Calibri"/>
            </a:endParaRPr>
          </a:p>
          <a:p>
            <a:pPr marL="239174">
              <a:lnSpc>
                <a:spcPct val="104090"/>
              </a:lnSpc>
            </a:pPr>
            <a:r>
              <a:rPr lang="en-US" sz="917">
                <a:solidFill>
                  <a:srgbClr val="FFFFFF"/>
                </a:solidFill>
                <a:latin typeface="Calibri"/>
                <a:ea typeface="Calibri"/>
                <a:cs typeface="Calibri"/>
                <a:sym typeface="Calibri"/>
              </a:rPr>
              <a:t>σφαλμάτων.</a:t>
            </a:r>
            <a:endParaRPr sz="917">
              <a:solidFill>
                <a:schemeClr val="dk1"/>
              </a:solidFill>
              <a:latin typeface="Calibri"/>
              <a:ea typeface="Calibri"/>
              <a:cs typeface="Calibri"/>
              <a:sym typeface="Calibri"/>
            </a:endParaRPr>
          </a:p>
          <a:p>
            <a:pPr marL="238645" indent="-228062">
              <a:spcBef>
                <a:spcPts val="362"/>
              </a:spcBef>
              <a:buClr>
                <a:srgbClr val="FFFFFF"/>
              </a:buClr>
              <a:buSzPts val="1412"/>
              <a:buFont typeface="Courier New"/>
              <a:buChar char="o"/>
            </a:pPr>
            <a:r>
              <a:rPr lang="en-US" sz="833">
                <a:solidFill>
                  <a:srgbClr val="FFFFFF"/>
                </a:solidFill>
                <a:latin typeface="Calibri"/>
                <a:ea typeface="Calibri"/>
                <a:cs typeface="Calibri"/>
                <a:sym typeface="Calibri"/>
              </a:rPr>
              <a:t>Endsly</a:t>
            </a:r>
            <a:endParaRPr sz="833">
              <a:solidFill>
                <a:schemeClr val="dk1"/>
              </a:solidFill>
              <a:latin typeface="Calibri"/>
              <a:ea typeface="Calibri"/>
              <a:cs typeface="Calibri"/>
              <a:sym typeface="Calibri"/>
            </a:endParaRPr>
          </a:p>
          <a:p>
            <a:pPr marL="238645" indent="-228062">
              <a:spcBef>
                <a:spcPts val="292"/>
              </a:spcBef>
              <a:buClr>
                <a:srgbClr val="FFFFFF"/>
              </a:buClr>
              <a:buSzPts val="1260"/>
              <a:buFont typeface="Courier New"/>
              <a:buChar char="o"/>
            </a:pPr>
            <a:r>
              <a:rPr lang="en-US" sz="750">
                <a:solidFill>
                  <a:srgbClr val="FFFFFF"/>
                </a:solidFill>
                <a:latin typeface="Calibri"/>
                <a:ea typeface="Calibri"/>
                <a:cs typeface="Calibri"/>
                <a:sym typeface="Calibri"/>
              </a:rPr>
              <a:t>Αντίληψη</a:t>
            </a:r>
            <a:endParaRPr sz="750">
              <a:solidFill>
                <a:schemeClr val="dk1"/>
              </a:solidFill>
              <a:latin typeface="Calibri"/>
              <a:ea typeface="Calibri"/>
              <a:cs typeface="Calibri"/>
              <a:sym typeface="Calibri"/>
            </a:endParaRPr>
          </a:p>
          <a:p>
            <a:pPr marL="238645" indent="-228062">
              <a:spcBef>
                <a:spcPts val="304"/>
              </a:spcBef>
              <a:buClr>
                <a:srgbClr val="FFFFFF"/>
              </a:buClr>
              <a:buSzPts val="1260"/>
              <a:buFont typeface="Courier New"/>
              <a:buChar char="o"/>
            </a:pPr>
            <a:r>
              <a:rPr lang="en-US" sz="750">
                <a:solidFill>
                  <a:srgbClr val="FFFFFF"/>
                </a:solidFill>
                <a:latin typeface="Calibri"/>
                <a:ea typeface="Calibri"/>
                <a:cs typeface="Calibri"/>
                <a:sym typeface="Calibri"/>
              </a:rPr>
              <a:t>Κατανόηση</a:t>
            </a:r>
            <a:endParaRPr sz="750">
              <a:solidFill>
                <a:schemeClr val="dk1"/>
              </a:solidFill>
              <a:latin typeface="Calibri"/>
              <a:ea typeface="Calibri"/>
              <a:cs typeface="Calibri"/>
              <a:sym typeface="Calibri"/>
            </a:endParaRPr>
          </a:p>
          <a:p>
            <a:pPr marL="238645" indent="-228062">
              <a:spcBef>
                <a:spcPts val="299"/>
              </a:spcBef>
              <a:buClr>
                <a:srgbClr val="FFFFFF"/>
              </a:buClr>
              <a:buSzPts val="1260"/>
              <a:buFont typeface="Courier New"/>
              <a:buChar char="o"/>
            </a:pPr>
            <a:r>
              <a:rPr lang="en-US" sz="750">
                <a:solidFill>
                  <a:srgbClr val="FFFFFF"/>
                </a:solidFill>
                <a:latin typeface="Calibri"/>
                <a:ea typeface="Calibri"/>
                <a:cs typeface="Calibri"/>
                <a:sym typeface="Calibri"/>
              </a:rPr>
              <a:t>Προβολή</a:t>
            </a:r>
            <a:endParaRPr sz="750">
              <a:solidFill>
                <a:schemeClr val="dk1"/>
              </a:solidFill>
              <a:latin typeface="Calibri"/>
              <a:ea typeface="Calibri"/>
              <a:cs typeface="Calibri"/>
              <a:sym typeface="Calibri"/>
            </a:endParaRPr>
          </a:p>
          <a:p>
            <a:pPr marL="239174" marR="50269" indent="-228591">
              <a:lnSpc>
                <a:spcPct val="91400"/>
              </a:lnSpc>
              <a:spcBef>
                <a:spcPts val="375"/>
              </a:spcBef>
              <a:buClr>
                <a:srgbClr val="FFB800"/>
              </a:buClr>
              <a:buSzPts val="1540"/>
              <a:buFont typeface="Courier New"/>
              <a:buChar char="o"/>
            </a:pPr>
            <a:r>
              <a:rPr lang="en-US" sz="917">
                <a:solidFill>
                  <a:srgbClr val="FFFFFF"/>
                </a:solidFill>
                <a:latin typeface="Calibri"/>
                <a:ea typeface="Calibri"/>
                <a:cs typeface="Calibri"/>
                <a:sym typeface="Calibri"/>
              </a:rPr>
              <a:t>Εργαλεία και τεχνολογίες για την υποστήριξη της επίγνωσης της κατάστασης  στην κυβερνοασφάλεια.</a:t>
            </a:r>
            <a:endParaRPr sz="917">
              <a:solidFill>
                <a:schemeClr val="dk1"/>
              </a:solidFill>
              <a:latin typeface="Calibri"/>
              <a:ea typeface="Calibri"/>
              <a:cs typeface="Calibri"/>
              <a:sym typeface="Calibri"/>
            </a:endParaRPr>
          </a:p>
          <a:p>
            <a:pPr marL="238645" indent="-228062">
              <a:spcBef>
                <a:spcPts val="366"/>
              </a:spcBef>
              <a:buClr>
                <a:srgbClr val="FFFFFF"/>
              </a:buClr>
              <a:buSzPts val="1412"/>
              <a:buFont typeface="Courier New"/>
              <a:buChar char="o"/>
            </a:pPr>
            <a:r>
              <a:rPr lang="en-US" sz="833">
                <a:solidFill>
                  <a:srgbClr val="FFFFFF"/>
                </a:solidFill>
                <a:latin typeface="Calibri"/>
                <a:ea typeface="Calibri"/>
                <a:cs typeface="Calibri"/>
                <a:sym typeface="Calibri"/>
              </a:rPr>
              <a:t>Επιβεβαιωμένες βιωσιμότητες</a:t>
            </a:r>
            <a:endParaRPr sz="833">
              <a:solidFill>
                <a:schemeClr val="dk1"/>
              </a:solidFill>
              <a:latin typeface="Calibri"/>
              <a:ea typeface="Calibri"/>
              <a:cs typeface="Calibri"/>
              <a:sym typeface="Calibri"/>
            </a:endParaRPr>
          </a:p>
          <a:p>
            <a:pPr marL="239174" marR="4233" indent="-228591">
              <a:lnSpc>
                <a:spcPct val="91400"/>
              </a:lnSpc>
              <a:spcBef>
                <a:spcPts val="362"/>
              </a:spcBef>
              <a:buClr>
                <a:srgbClr val="FFB800"/>
              </a:buClr>
              <a:buSzPts val="1540"/>
              <a:buFont typeface="Courier New"/>
              <a:buChar char="o"/>
            </a:pPr>
            <a:r>
              <a:rPr lang="en-US" sz="917">
                <a:solidFill>
                  <a:srgbClr val="FFFFFF"/>
                </a:solidFill>
                <a:latin typeface="Calibri"/>
                <a:ea typeface="Calibri"/>
                <a:cs typeface="Calibri"/>
                <a:sym typeface="Calibri"/>
              </a:rPr>
              <a:t>Ολοκληρώνω την επίγνωση της κατάστασης στις καθημερινές λειτουργίες και  στη λήψη αποφάσεων.</a:t>
            </a:r>
            <a:endParaRPr sz="917">
              <a:solidFill>
                <a:schemeClr val="dk1"/>
              </a:solidFill>
              <a:latin typeface="Calibri"/>
              <a:ea typeface="Calibri"/>
              <a:cs typeface="Calibri"/>
              <a:sym typeface="Calibri"/>
            </a:endParaRPr>
          </a:p>
        </p:txBody>
      </p:sp>
      <p:pic>
        <p:nvPicPr>
          <p:cNvPr id="2284" name="Google Shape;2284;p164"/>
          <p:cNvPicPr preferRelativeResize="0"/>
          <p:nvPr/>
        </p:nvPicPr>
        <p:blipFill rotWithShape="1">
          <a:blip r:embed="rId4">
            <a:alphaModFix/>
          </a:blip>
          <a:srcRect/>
          <a:stretch/>
        </p:blipFill>
        <p:spPr>
          <a:xfrm>
            <a:off x="7414947" y="4773083"/>
            <a:ext cx="2745052" cy="510117"/>
          </a:xfrm>
          <a:prstGeom prst="rect">
            <a:avLst/>
          </a:prstGeom>
          <a:noFill/>
          <a:ln>
            <a:noFill/>
          </a:ln>
        </p:spPr>
      </p:pic>
      <p:sp>
        <p:nvSpPr>
          <p:cNvPr id="2285" name="Google Shape;2285;p164"/>
          <p:cNvSpPr txBox="1"/>
          <p:nvPr/>
        </p:nvSpPr>
        <p:spPr>
          <a:xfrm>
            <a:off x="601133" y="4822560"/>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138"/>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852" name="Google Shape;1852;p138"/>
          <p:cNvGrpSpPr/>
          <p:nvPr/>
        </p:nvGrpSpPr>
        <p:grpSpPr>
          <a:xfrm>
            <a:off x="5969794" y="0"/>
            <a:ext cx="4190206" cy="5715000"/>
            <a:chOff x="7163752" y="0"/>
            <a:chExt cx="5028247" cy="6858000"/>
          </a:xfrm>
        </p:grpSpPr>
        <p:pic>
          <p:nvPicPr>
            <p:cNvPr id="1853" name="Google Shape;1853;p138"/>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1854" name="Google Shape;1854;p138"/>
            <p:cNvPicPr preferRelativeResize="0"/>
            <p:nvPr/>
          </p:nvPicPr>
          <p:blipFill rotWithShape="1">
            <a:blip r:embed="rId4">
              <a:alphaModFix/>
            </a:blip>
            <a:srcRect/>
            <a:stretch/>
          </p:blipFill>
          <p:spPr>
            <a:xfrm>
              <a:off x="7163752" y="0"/>
              <a:ext cx="5024755" cy="6858000"/>
            </a:xfrm>
            <a:prstGeom prst="rect">
              <a:avLst/>
            </a:prstGeom>
            <a:noFill/>
            <a:ln>
              <a:noFill/>
            </a:ln>
          </p:spPr>
        </p:pic>
        <p:sp>
          <p:nvSpPr>
            <p:cNvPr id="1855" name="Google Shape;1855;p138"/>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856" name="Google Shape;1856;p138"/>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1857" name="Google Shape;1857;p138"/>
          <p:cNvSpPr txBox="1">
            <a:spLocks noGrp="1"/>
          </p:cNvSpPr>
          <p:nvPr>
            <p:ph type="title"/>
          </p:nvPr>
        </p:nvSpPr>
        <p:spPr>
          <a:xfrm>
            <a:off x="729192" y="381794"/>
            <a:ext cx="7180263" cy="618349"/>
          </a:xfrm>
          <a:prstGeom prst="rect">
            <a:avLst/>
          </a:prstGeom>
          <a:noFill/>
          <a:ln>
            <a:noFill/>
          </a:ln>
        </p:spPr>
        <p:txBody>
          <a:bodyPr spcFirstLastPara="1" vert="horz" wrap="square" lIns="0" tIns="28042" rIns="0" bIns="0" rtlCol="0" anchor="t" anchorCtr="0">
            <a:spAutoFit/>
          </a:bodyPr>
          <a:lstStyle/>
          <a:p>
            <a:pPr marL="10583" marR="4233">
              <a:lnSpc>
                <a:spcPct val="114500"/>
              </a:lnSpc>
              <a:spcBef>
                <a:spcPts val="0"/>
              </a:spcBef>
            </a:pPr>
            <a:r>
              <a:rPr lang="en-US" sz="1667">
                <a:solidFill>
                  <a:srgbClr val="000000"/>
                </a:solidFill>
              </a:rPr>
              <a:t>CSP002_S_M: </a:t>
            </a:r>
            <a:r>
              <a:rPr lang="en-US" sz="1667">
                <a:solidFill>
                  <a:srgbClr val="000000"/>
                </a:solidFill>
                <a:latin typeface="Calibri"/>
                <a:ea typeface="Calibri"/>
                <a:cs typeface="Calibri"/>
                <a:sym typeface="Calibri"/>
              </a:rPr>
              <a:t>παράγοντες της ασφάλειας στον κυβερνοχώρο για τον  τομέα της ενέργειας</a:t>
            </a:r>
            <a:endParaRPr sz="1667">
              <a:latin typeface="Calibri"/>
              <a:ea typeface="Calibri"/>
              <a:cs typeface="Calibri"/>
              <a:sym typeface="Calibri"/>
            </a:endParaRPr>
          </a:p>
        </p:txBody>
      </p:sp>
      <p:sp>
        <p:nvSpPr>
          <p:cNvPr id="1858" name="Google Shape;1858;p138"/>
          <p:cNvSpPr txBox="1"/>
          <p:nvPr/>
        </p:nvSpPr>
        <p:spPr>
          <a:xfrm>
            <a:off x="1358899" y="1291960"/>
            <a:ext cx="3223683" cy="453885"/>
          </a:xfrm>
          <a:prstGeom prst="rect">
            <a:avLst/>
          </a:prstGeom>
          <a:noFill/>
          <a:ln>
            <a:noFill/>
          </a:ln>
        </p:spPr>
        <p:txBody>
          <a:bodyPr spcFirstLastPara="1" wrap="square" lIns="0" tIns="10583" rIns="0" bIns="0" anchor="t" anchorCtr="0">
            <a:spAutoFit/>
          </a:bodyPr>
          <a:lstStyle/>
          <a:p>
            <a:pPr marL="10583" marR="4233">
              <a:lnSpc>
                <a:spcPct val="127800"/>
              </a:lnSpc>
            </a:pPr>
            <a:r>
              <a:rPr lang="en-US" sz="1125">
                <a:solidFill>
                  <a:srgbClr val="7E7E7E"/>
                </a:solidFill>
                <a:latin typeface="Calibri"/>
                <a:ea typeface="Calibri"/>
                <a:cs typeface="Calibri"/>
                <a:sym typeface="Calibri"/>
              </a:rPr>
              <a:t>Στόχοι: Ποιος-Τι-Γιατί πρέπει να το πάρετε αυτό  εκπαίδευση</a:t>
            </a:r>
            <a:endParaRPr sz="1125">
              <a:solidFill>
                <a:schemeClr val="dk1"/>
              </a:solidFill>
              <a:latin typeface="Calibri"/>
              <a:ea typeface="Calibri"/>
              <a:cs typeface="Calibri"/>
              <a:sym typeface="Calibri"/>
            </a:endParaRPr>
          </a:p>
        </p:txBody>
      </p:sp>
      <p:sp>
        <p:nvSpPr>
          <p:cNvPr id="1859" name="Google Shape;1859;p138"/>
          <p:cNvSpPr txBox="1"/>
          <p:nvPr/>
        </p:nvSpPr>
        <p:spPr>
          <a:xfrm>
            <a:off x="750887" y="1753658"/>
            <a:ext cx="9146117" cy="2666307"/>
          </a:xfrm>
          <a:prstGeom prst="rect">
            <a:avLst/>
          </a:prstGeom>
          <a:noFill/>
          <a:ln>
            <a:noFill/>
          </a:ln>
        </p:spPr>
        <p:txBody>
          <a:bodyPr spcFirstLastPara="1" wrap="square" lIns="0" tIns="166688" rIns="0" bIns="0" anchor="t" anchorCtr="0">
            <a:spAutoFit/>
          </a:bodyPr>
          <a:lstStyle/>
          <a:p>
            <a:pPr marL="23812"/>
            <a:r>
              <a:rPr lang="en-US" sz="2625" baseline="30000">
                <a:solidFill>
                  <a:srgbClr val="D6791A"/>
                </a:solidFill>
                <a:latin typeface="Calibri"/>
                <a:ea typeface="Calibri"/>
                <a:cs typeface="Calibri"/>
                <a:sym typeface="Calibri"/>
              </a:rPr>
              <a:t>o2. </a:t>
            </a:r>
            <a:r>
              <a:rPr lang="en-US" sz="1208">
                <a:solidFill>
                  <a:srgbClr val="7E7E7E"/>
                </a:solidFill>
                <a:latin typeface="Calibri"/>
                <a:ea typeface="Calibri"/>
                <a:cs typeface="Calibri"/>
                <a:sym typeface="Calibri"/>
              </a:rPr>
              <a:t>Διοικητική υποστήριξη κατάρτισης: Πότε-Πού-Πώς</a:t>
            </a:r>
            <a:endParaRPr sz="1208">
              <a:solidFill>
                <a:schemeClr val="dk1"/>
              </a:solidFill>
              <a:latin typeface="Calibri"/>
              <a:ea typeface="Calibri"/>
              <a:cs typeface="Calibri"/>
              <a:sym typeface="Calibri"/>
            </a:endParaRPr>
          </a:p>
          <a:p>
            <a:pPr marL="23812" marR="6500552">
              <a:lnSpc>
                <a:spcPct val="139700"/>
              </a:lnSpc>
              <a:spcBef>
                <a:spcPts val="400"/>
              </a:spcBef>
            </a:pPr>
            <a:r>
              <a:rPr lang="en-US" sz="2625" baseline="30000">
                <a:solidFill>
                  <a:srgbClr val="D6791A"/>
                </a:solidFill>
                <a:latin typeface="Calibri"/>
                <a:ea typeface="Calibri"/>
                <a:cs typeface="Calibri"/>
                <a:sym typeface="Calibri"/>
              </a:rPr>
              <a:t>o3. </a:t>
            </a:r>
            <a:r>
              <a:rPr lang="en-US" sz="1208">
                <a:solidFill>
                  <a:srgbClr val="7E7E7E"/>
                </a:solidFill>
                <a:latin typeface="Calibri"/>
                <a:ea typeface="Calibri"/>
                <a:cs typeface="Calibri"/>
                <a:sym typeface="Calibri"/>
              </a:rPr>
              <a:t>Εκμάθηση </a:t>
            </a:r>
            <a:endParaRPr sz="1208">
              <a:solidFill>
                <a:srgbClr val="7E7E7E"/>
              </a:solidFill>
              <a:latin typeface="Calibri"/>
              <a:ea typeface="Calibri"/>
              <a:cs typeface="Calibri"/>
              <a:sym typeface="Calibri"/>
            </a:endParaRPr>
          </a:p>
          <a:p>
            <a:pPr marL="23812" marR="6500552">
              <a:lnSpc>
                <a:spcPct val="139700"/>
              </a:lnSpc>
              <a:spcBef>
                <a:spcPts val="400"/>
              </a:spcBef>
            </a:pPr>
            <a:r>
              <a:rPr lang="en-US" sz="2625" baseline="30000">
                <a:solidFill>
                  <a:srgbClr val="D6791A"/>
                </a:solidFill>
                <a:latin typeface="Calibri"/>
                <a:ea typeface="Calibri"/>
                <a:cs typeface="Calibri"/>
                <a:sym typeface="Calibri"/>
              </a:rPr>
              <a:t>o4. </a:t>
            </a:r>
            <a:r>
              <a:rPr lang="en-US" sz="1208">
                <a:solidFill>
                  <a:srgbClr val="7E7E7E"/>
                </a:solidFill>
                <a:latin typeface="Calibri"/>
                <a:ea typeface="Calibri"/>
                <a:cs typeface="Calibri"/>
                <a:sym typeface="Calibri"/>
              </a:rPr>
              <a:t>Περιγράμματα  κατάρτισης </a:t>
            </a:r>
            <a:r>
              <a:rPr lang="en-US" sz="2625" baseline="30000">
                <a:solidFill>
                  <a:srgbClr val="D6791A"/>
                </a:solidFill>
                <a:latin typeface="Calibri"/>
                <a:ea typeface="Calibri"/>
                <a:cs typeface="Calibri"/>
                <a:sym typeface="Calibri"/>
              </a:rPr>
              <a:t>o5. </a:t>
            </a:r>
            <a:r>
              <a:rPr lang="en-US" sz="1208">
                <a:solidFill>
                  <a:srgbClr val="7E7E7E"/>
                </a:solidFill>
                <a:latin typeface="Calibri"/>
                <a:ea typeface="Calibri"/>
                <a:cs typeface="Calibri"/>
                <a:sym typeface="Calibri"/>
              </a:rPr>
              <a:t>Λεπτομέρειες  ασκήσεων</a:t>
            </a:r>
            <a:endParaRPr sz="1208">
              <a:solidFill>
                <a:schemeClr val="dk1"/>
              </a:solidFill>
              <a:latin typeface="Calibri"/>
              <a:ea typeface="Calibri"/>
              <a:cs typeface="Calibri"/>
              <a:sym typeface="Calibri"/>
            </a:endParaRPr>
          </a:p>
          <a:p>
            <a:pPr marL="23812" marR="6500552">
              <a:lnSpc>
                <a:spcPct val="139700"/>
              </a:lnSpc>
              <a:spcBef>
                <a:spcPts val="400"/>
              </a:spcBef>
            </a:pPr>
            <a:r>
              <a:rPr lang="en-US" sz="2625" baseline="30000">
                <a:solidFill>
                  <a:srgbClr val="D6791A"/>
                </a:solidFill>
                <a:latin typeface="Calibri"/>
                <a:ea typeface="Calibri"/>
                <a:cs typeface="Calibri"/>
                <a:sym typeface="Calibri"/>
              </a:rPr>
              <a:t>o6. </a:t>
            </a:r>
            <a:r>
              <a:rPr lang="en-US" sz="1208">
                <a:solidFill>
                  <a:srgbClr val="7E7E7E"/>
                </a:solidFill>
                <a:latin typeface="Calibri"/>
                <a:ea typeface="Calibri"/>
                <a:cs typeface="Calibri"/>
                <a:sym typeface="Calibri"/>
              </a:rPr>
              <a:t>Πρακτικές πληροφορίες και απαιτήσεις</a:t>
            </a:r>
            <a:endParaRPr sz="1208">
              <a:solidFill>
                <a:schemeClr val="dk1"/>
              </a:solidFill>
              <a:latin typeface="Calibri"/>
              <a:ea typeface="Calibri"/>
              <a:cs typeface="Calibri"/>
              <a:sym typeface="Calibri"/>
            </a:endParaRPr>
          </a:p>
          <a:p>
            <a:pPr marL="10583">
              <a:spcBef>
                <a:spcPts val="1233"/>
              </a:spcBef>
            </a:pPr>
            <a:r>
              <a:rPr lang="en-US" sz="2625" baseline="30000">
                <a:solidFill>
                  <a:srgbClr val="D6791A"/>
                </a:solidFill>
                <a:latin typeface="Calibri"/>
                <a:ea typeface="Calibri"/>
                <a:cs typeface="Calibri"/>
                <a:sym typeface="Calibri"/>
              </a:rPr>
              <a:t>o7. </a:t>
            </a:r>
            <a:r>
              <a:rPr lang="en-US" sz="1208">
                <a:solidFill>
                  <a:srgbClr val="7E7E7E"/>
                </a:solidFill>
                <a:latin typeface="Calibri"/>
                <a:ea typeface="Calibri"/>
                <a:cs typeface="Calibri"/>
                <a:sym typeface="Calibri"/>
              </a:rPr>
              <a:t>Πληροφορίες εγγραφής και επαφές</a:t>
            </a:r>
            <a:endParaRPr sz="1208">
              <a:solidFill>
                <a:schemeClr val="dk1"/>
              </a:solidFill>
              <a:latin typeface="Calibri"/>
              <a:ea typeface="Calibri"/>
              <a:cs typeface="Calibri"/>
              <a:sym typeface="Calibri"/>
            </a:endParaRPr>
          </a:p>
        </p:txBody>
      </p:sp>
      <p:sp>
        <p:nvSpPr>
          <p:cNvPr id="1860" name="Google Shape;1860;p138"/>
          <p:cNvSpPr txBox="1"/>
          <p:nvPr/>
        </p:nvSpPr>
        <p:spPr>
          <a:xfrm>
            <a:off x="171054" y="5465366"/>
            <a:ext cx="6106054" cy="158099"/>
          </a:xfrm>
          <a:prstGeom prst="rect">
            <a:avLst/>
          </a:prstGeom>
          <a:noFill/>
          <a:ln>
            <a:noFill/>
          </a:ln>
        </p:spPr>
        <p:txBody>
          <a:bodyPr spcFirstLastPara="1" wrap="square" lIns="0" tIns="10583" rIns="0" bIns="0" anchor="t" anchorCtr="0">
            <a:spAutoFit/>
          </a:bodyPr>
          <a:lstStyle/>
          <a:p>
            <a:pPr marL="10583"/>
            <a:r>
              <a:rPr lang="en-US" sz="958">
                <a:solidFill>
                  <a:schemeClr val="dk1"/>
                </a:solidFill>
                <a:latin typeface="Calibri"/>
                <a:ea typeface="Calibri"/>
                <a:cs typeface="Calibri"/>
                <a:sym typeface="Calibri"/>
              </a:rPr>
              <a:t>Όνομα εκπαιδευτικής ενότητας CSP: Ενέργεια: Ανθρώπινοι παράγοντες στην ασφάλεια στον κυβερνοχώρο</a:t>
            </a:r>
            <a:endParaRPr sz="958">
              <a:solidFill>
                <a:schemeClr val="dk1"/>
              </a:solidFill>
              <a:latin typeface="Calibri"/>
              <a:ea typeface="Calibri"/>
              <a:cs typeface="Calibri"/>
              <a:sym typeface="Calibri"/>
            </a:endParaRPr>
          </a:p>
        </p:txBody>
      </p:sp>
      <p:sp>
        <p:nvSpPr>
          <p:cNvPr id="1861" name="Google Shape;1861;p138"/>
          <p:cNvSpPr txBox="1"/>
          <p:nvPr/>
        </p:nvSpPr>
        <p:spPr>
          <a:xfrm>
            <a:off x="9358048" y="4251590"/>
            <a:ext cx="70908"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3</a:t>
            </a:r>
            <a:endParaRPr sz="667">
              <a:solidFill>
                <a:schemeClr val="dk1"/>
              </a:solidFill>
              <a:latin typeface="Calibri"/>
              <a:ea typeface="Calibri"/>
              <a:cs typeface="Calibri"/>
              <a:sym typeface="Calibri"/>
            </a:endParaRPr>
          </a:p>
        </p:txBody>
      </p:sp>
      <p:sp>
        <p:nvSpPr>
          <p:cNvPr id="1862" name="Google Shape;1862;p138"/>
          <p:cNvSpPr txBox="1"/>
          <p:nvPr/>
        </p:nvSpPr>
        <p:spPr>
          <a:xfrm>
            <a:off x="764646" y="1452563"/>
            <a:ext cx="345017" cy="279991"/>
          </a:xfrm>
          <a:prstGeom prst="rect">
            <a:avLst/>
          </a:prstGeom>
          <a:noFill/>
          <a:ln>
            <a:noFill/>
          </a:ln>
        </p:spPr>
        <p:txBody>
          <a:bodyPr spcFirstLastPara="1" wrap="square" lIns="0" tIns="10583" rIns="0" bIns="0" anchor="t" anchorCtr="0">
            <a:spAutoFit/>
          </a:bodyPr>
          <a:lstStyle/>
          <a:p>
            <a:pPr marL="10583"/>
            <a:r>
              <a:rPr lang="en-US" sz="1750">
                <a:solidFill>
                  <a:srgbClr val="D6791A"/>
                </a:solidFill>
                <a:latin typeface="Calibri"/>
                <a:ea typeface="Calibri"/>
                <a:cs typeface="Calibri"/>
                <a:sym typeface="Calibri"/>
              </a:rPr>
              <a:t>o1.</a:t>
            </a:r>
            <a:endParaRPr sz="1750">
              <a:solidFill>
                <a:schemeClr val="dk1"/>
              </a:solidFill>
              <a:latin typeface="Calibri"/>
              <a:ea typeface="Calibri"/>
              <a:cs typeface="Calibri"/>
              <a:sym typeface="Calibri"/>
            </a:endParaRPr>
          </a:p>
        </p:txBody>
      </p:sp>
      <p:pic>
        <p:nvPicPr>
          <p:cNvPr id="1863" name="Google Shape;1863;p138"/>
          <p:cNvPicPr preferRelativeResize="0"/>
          <p:nvPr/>
        </p:nvPicPr>
        <p:blipFill rotWithShape="1">
          <a:blip r:embed="rId3">
            <a:alphaModFix/>
          </a:blip>
          <a:srcRect/>
          <a:stretch/>
        </p:blipFill>
        <p:spPr>
          <a:xfrm>
            <a:off x="7412037" y="4270904"/>
            <a:ext cx="2745052" cy="51011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Google Shape;2290;p165"/>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291" name="Google Shape;2291;p165"/>
          <p:cNvGrpSpPr/>
          <p:nvPr/>
        </p:nvGrpSpPr>
        <p:grpSpPr>
          <a:xfrm>
            <a:off x="5969794" y="0"/>
            <a:ext cx="4190206" cy="5715000"/>
            <a:chOff x="7163752" y="0"/>
            <a:chExt cx="5028247" cy="6858000"/>
          </a:xfrm>
        </p:grpSpPr>
        <p:pic>
          <p:nvPicPr>
            <p:cNvPr id="2292" name="Google Shape;2292;p165"/>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293" name="Google Shape;2293;p165"/>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294" name="Google Shape;2294;p165"/>
          <p:cNvSpPr txBox="1">
            <a:spLocks noGrp="1"/>
          </p:cNvSpPr>
          <p:nvPr>
            <p:ph type="title"/>
          </p:nvPr>
        </p:nvSpPr>
        <p:spPr>
          <a:xfrm>
            <a:off x="729192" y="702469"/>
            <a:ext cx="4925483" cy="4432085"/>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Κατανόηση των εσωτερικών απειλών στην  κυβερνοασφάλεια του ενεργειακού τομέα</a:t>
            </a:r>
            <a:endParaRPr/>
          </a:p>
        </p:txBody>
      </p:sp>
      <p:sp>
        <p:nvSpPr>
          <p:cNvPr id="2295" name="Google Shape;2295;p165"/>
          <p:cNvSpPr txBox="1"/>
          <p:nvPr/>
        </p:nvSpPr>
        <p:spPr>
          <a:xfrm>
            <a:off x="805391" y="1622954"/>
            <a:ext cx="3301471" cy="382455"/>
          </a:xfrm>
          <a:prstGeom prst="rect">
            <a:avLst/>
          </a:prstGeom>
          <a:noFill/>
          <a:ln>
            <a:noFill/>
          </a:ln>
        </p:spPr>
        <p:txBody>
          <a:bodyPr spcFirstLastPara="1" wrap="square" lIns="0" tIns="10583" rIns="0" bIns="0" anchor="t" anchorCtr="0">
            <a:spAutoFit/>
          </a:bodyPr>
          <a:lstStyle/>
          <a:p>
            <a:pPr marL="10583" marR="4233"/>
            <a:r>
              <a:rPr lang="en-US" sz="1208">
                <a:solidFill>
                  <a:schemeClr val="dk1"/>
                </a:solidFill>
                <a:latin typeface="Calibri"/>
                <a:ea typeface="Calibri"/>
                <a:cs typeface="Calibri"/>
                <a:sym typeface="Calibri"/>
              </a:rPr>
              <a:t>Εισαγωγή στις εσωτερικές απειλές  κυβερνοασφάλειας για τον ενεργειακό τομέα</a:t>
            </a:r>
            <a:endParaRPr sz="1208">
              <a:solidFill>
                <a:schemeClr val="dk1"/>
              </a:solidFill>
              <a:latin typeface="Calibri"/>
              <a:ea typeface="Calibri"/>
              <a:cs typeface="Calibri"/>
              <a:sym typeface="Calibri"/>
            </a:endParaRPr>
          </a:p>
        </p:txBody>
      </p:sp>
      <p:sp>
        <p:nvSpPr>
          <p:cNvPr id="2296" name="Google Shape;2296;p165"/>
          <p:cNvSpPr txBox="1"/>
          <p:nvPr/>
        </p:nvSpPr>
        <p:spPr>
          <a:xfrm>
            <a:off x="237596" y="2579159"/>
            <a:ext cx="5080000" cy="1905458"/>
          </a:xfrm>
          <a:prstGeom prst="rect">
            <a:avLst/>
          </a:prstGeom>
          <a:noFill/>
          <a:ln>
            <a:noFill/>
          </a:ln>
        </p:spPr>
        <p:txBody>
          <a:bodyPr spcFirstLastPara="1" wrap="square" lIns="0" tIns="0" rIns="0" bIns="0" anchor="t" anchorCtr="0">
            <a:spAutoFit/>
          </a:bodyPr>
          <a:lstStyle/>
          <a:p>
            <a:pPr marL="502159" indent="-84663">
              <a:lnSpc>
                <a:spcPct val="132608"/>
              </a:lnSpc>
              <a:buClr>
                <a:srgbClr val="FFB800"/>
              </a:buClr>
              <a:buSzPts val="1600"/>
              <a:buFont typeface="Arial"/>
              <a:buChar char="•"/>
            </a:pPr>
            <a:r>
              <a:rPr lang="en-US" sz="958">
                <a:solidFill>
                  <a:schemeClr val="dk1"/>
                </a:solidFill>
                <a:latin typeface="Calibri"/>
                <a:ea typeface="Calibri"/>
                <a:cs typeface="Calibri"/>
                <a:sym typeface="Calibri"/>
              </a:rPr>
              <a:t>Ορισμός των εσωτερικών απειλών: </a:t>
            </a:r>
            <a:r>
              <a:rPr lang="en-US" sz="958" i="1">
                <a:solidFill>
                  <a:schemeClr val="dk1"/>
                </a:solidFill>
                <a:latin typeface="Calibri"/>
                <a:ea typeface="Calibri"/>
                <a:cs typeface="Calibri"/>
                <a:sym typeface="Calibri"/>
              </a:rPr>
              <a:t>Ενέργειες ατόμων από το εσωτερικό της</a:t>
            </a:r>
            <a:endParaRPr sz="958">
              <a:solidFill>
                <a:schemeClr val="dk1"/>
              </a:solidFill>
              <a:latin typeface="Calibri"/>
              <a:ea typeface="Calibri"/>
              <a:cs typeface="Calibri"/>
              <a:sym typeface="Calibri"/>
            </a:endParaRPr>
          </a:p>
          <a:p>
            <a:pPr marL="502159">
              <a:lnSpc>
                <a:spcPct val="115652"/>
              </a:lnSpc>
            </a:pPr>
            <a:r>
              <a:rPr lang="en-US" sz="958" i="1">
                <a:solidFill>
                  <a:schemeClr val="dk1"/>
                </a:solidFill>
                <a:latin typeface="Calibri"/>
                <a:ea typeface="Calibri"/>
                <a:cs typeface="Calibri"/>
                <a:sym typeface="Calibri"/>
              </a:rPr>
              <a:t>οργάνωσης που επηρεάζουν αρνητικά την εμπιστευτικότητα, την</a:t>
            </a:r>
            <a:endParaRPr sz="958">
              <a:solidFill>
                <a:schemeClr val="dk1"/>
              </a:solidFill>
              <a:latin typeface="Calibri"/>
              <a:ea typeface="Calibri"/>
              <a:cs typeface="Calibri"/>
              <a:sym typeface="Calibri"/>
            </a:endParaRPr>
          </a:p>
          <a:p>
            <a:pPr marL="502159" marR="510096">
              <a:lnSpc>
                <a:spcPct val="119130"/>
              </a:lnSpc>
              <a:spcBef>
                <a:spcPts val="42"/>
              </a:spcBef>
            </a:pPr>
            <a:r>
              <a:rPr lang="en-US" sz="958" i="1">
                <a:solidFill>
                  <a:schemeClr val="dk1"/>
                </a:solidFill>
                <a:latin typeface="Calibri"/>
                <a:ea typeface="Calibri"/>
                <a:cs typeface="Calibri"/>
                <a:sym typeface="Calibri"/>
              </a:rPr>
              <a:t>ακεραιότητα ή τη διαθεσιμότητα των πληροφοριακών συστημάτων της  οργάνωσης.</a:t>
            </a:r>
            <a:endParaRPr sz="958">
              <a:solidFill>
                <a:schemeClr val="dk1"/>
              </a:solidFill>
              <a:latin typeface="Calibri"/>
              <a:ea typeface="Calibri"/>
              <a:cs typeface="Calibri"/>
              <a:sym typeface="Calibri"/>
            </a:endParaRPr>
          </a:p>
          <a:p>
            <a:endParaRPr sz="958">
              <a:solidFill>
                <a:schemeClr val="dk1"/>
              </a:solidFill>
              <a:latin typeface="Calibri"/>
              <a:ea typeface="Calibri"/>
              <a:cs typeface="Calibri"/>
              <a:sym typeface="Calibri"/>
            </a:endParaRPr>
          </a:p>
          <a:p>
            <a:pPr marL="502159" marR="4233" indent="-84663" algn="just">
              <a:lnSpc>
                <a:spcPct val="96500"/>
              </a:lnSpc>
              <a:buClr>
                <a:srgbClr val="FFB800"/>
              </a:buClr>
              <a:buSzPts val="1600"/>
              <a:buFont typeface="Arial"/>
              <a:buChar char="•"/>
            </a:pPr>
            <a:r>
              <a:rPr lang="en-US" sz="958">
                <a:solidFill>
                  <a:schemeClr val="dk1"/>
                </a:solidFill>
                <a:latin typeface="Calibri"/>
                <a:ea typeface="Calibri"/>
                <a:cs typeface="Calibri"/>
                <a:sym typeface="Calibri"/>
              </a:rPr>
              <a:t>Ακούσιες έναντι κακόβουλων απειλών: Διαφοροποίηση μεταξύ μη κακόβουλων  ενεργειών που οδηγούν σε ευπάθειες και σκόπιμων προσπαθειών να βλάψουν  την οργάνωση.</a:t>
            </a:r>
            <a:endParaRPr sz="958">
              <a:solidFill>
                <a:schemeClr val="dk1"/>
              </a:solidFill>
              <a:latin typeface="Calibri"/>
              <a:ea typeface="Calibri"/>
              <a:cs typeface="Calibri"/>
              <a:sym typeface="Calibri"/>
            </a:endParaRPr>
          </a:p>
          <a:p>
            <a:pPr>
              <a:spcBef>
                <a:spcPts val="21"/>
              </a:spcBef>
              <a:buClr>
                <a:srgbClr val="FFB800"/>
              </a:buClr>
              <a:buSzPts val="1150"/>
            </a:pPr>
            <a:endParaRPr sz="958">
              <a:solidFill>
                <a:schemeClr val="dk1"/>
              </a:solidFill>
              <a:latin typeface="Calibri"/>
              <a:ea typeface="Calibri"/>
              <a:cs typeface="Calibri"/>
              <a:sym typeface="Calibri"/>
            </a:endParaRPr>
          </a:p>
          <a:p>
            <a:pPr marL="502159" marR="262985" indent="-84663">
              <a:lnSpc>
                <a:spcPct val="96500"/>
              </a:lnSpc>
              <a:spcBef>
                <a:spcPts val="4"/>
              </a:spcBef>
              <a:buClr>
                <a:srgbClr val="FFB800"/>
              </a:buClr>
              <a:buSzPts val="1600"/>
              <a:buFont typeface="Arial"/>
              <a:buChar char="•"/>
            </a:pPr>
            <a:r>
              <a:rPr lang="en-US" sz="958">
                <a:solidFill>
                  <a:schemeClr val="dk1"/>
                </a:solidFill>
                <a:latin typeface="Calibri"/>
                <a:ea typeface="Calibri"/>
                <a:cs typeface="Calibri"/>
                <a:sym typeface="Calibri"/>
              </a:rPr>
              <a:t>Σημασία της επαγρύπνησης: Τονίζοντας την ανάγκη συνεχούς  παρακολούθησης και ισχυρών πρωτοκόλλων ασφαλείας για τον μετριασμό  αυτών των κινδύνων.</a:t>
            </a:r>
            <a:endParaRPr sz="958">
              <a:solidFill>
                <a:schemeClr val="dk1"/>
              </a:solidFill>
              <a:latin typeface="Calibri"/>
              <a:ea typeface="Calibri"/>
              <a:cs typeface="Calibri"/>
              <a:sym typeface="Calibri"/>
            </a:endParaRPr>
          </a:p>
          <a:p>
            <a:endParaRPr sz="917">
              <a:solidFill>
                <a:schemeClr val="dk1"/>
              </a:solidFill>
              <a:latin typeface="Calibri"/>
              <a:ea typeface="Calibri"/>
              <a:cs typeface="Calibri"/>
              <a:sym typeface="Calibri"/>
            </a:endParaRPr>
          </a:p>
          <a:p>
            <a:pPr marL="10583">
              <a:spcBef>
                <a:spcPts val="583"/>
              </a:spcBef>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1" name="Google Shape;2301;p166"/>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302" name="Google Shape;2302;p166"/>
          <p:cNvGrpSpPr/>
          <p:nvPr/>
        </p:nvGrpSpPr>
        <p:grpSpPr>
          <a:xfrm>
            <a:off x="5969794" y="0"/>
            <a:ext cx="4190206" cy="5715000"/>
            <a:chOff x="7163752" y="0"/>
            <a:chExt cx="5028247" cy="6858000"/>
          </a:xfrm>
        </p:grpSpPr>
        <p:pic>
          <p:nvPicPr>
            <p:cNvPr id="2303" name="Google Shape;2303;p166"/>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304" name="Google Shape;2304;p166"/>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305" name="Google Shape;2305;p166"/>
          <p:cNvSpPr txBox="1">
            <a:spLocks noGrp="1"/>
          </p:cNvSpPr>
          <p:nvPr>
            <p:ph type="title"/>
          </p:nvPr>
        </p:nvSpPr>
        <p:spPr>
          <a:xfrm>
            <a:off x="729192" y="702469"/>
            <a:ext cx="5205413" cy="370079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Μετριασμός των απειλών κυβερνοασφάλειας  εκ των έσω στον τομέα της ενέργειας</a:t>
            </a:r>
            <a:endParaRPr/>
          </a:p>
        </p:txBody>
      </p:sp>
      <p:sp>
        <p:nvSpPr>
          <p:cNvPr id="2306" name="Google Shape;2306;p166"/>
          <p:cNvSpPr txBox="1"/>
          <p:nvPr/>
        </p:nvSpPr>
        <p:spPr>
          <a:xfrm>
            <a:off x="601133" y="1673810"/>
            <a:ext cx="4952471" cy="2676357"/>
          </a:xfrm>
          <a:prstGeom prst="rect">
            <a:avLst/>
          </a:prstGeom>
          <a:noFill/>
          <a:ln>
            <a:noFill/>
          </a:ln>
        </p:spPr>
        <p:txBody>
          <a:bodyPr spcFirstLastPara="1" wrap="square" lIns="0" tIns="85708" rIns="0" bIns="0" anchor="t" anchorCtr="0">
            <a:spAutoFit/>
          </a:bodyPr>
          <a:lstStyle/>
          <a:p>
            <a:pPr marL="341827"/>
            <a:r>
              <a:rPr lang="en-US" sz="1208">
                <a:solidFill>
                  <a:schemeClr val="dk1"/>
                </a:solidFill>
                <a:latin typeface="Calibri"/>
                <a:ea typeface="Calibri"/>
                <a:cs typeface="Calibri"/>
                <a:sym typeface="Calibri"/>
              </a:rPr>
              <a:t>Παράγοντες κινδύνου</a:t>
            </a:r>
            <a:endParaRPr sz="1208">
              <a:solidFill>
                <a:schemeClr val="dk1"/>
              </a:solidFill>
              <a:latin typeface="Calibri"/>
              <a:ea typeface="Calibri"/>
              <a:cs typeface="Calibri"/>
              <a:sym typeface="Calibri"/>
            </a:endParaRPr>
          </a:p>
          <a:p>
            <a:pPr marL="138636" marR="308492" indent="-76197">
              <a:spcBef>
                <a:spcPts val="904"/>
              </a:spcBef>
              <a:buClr>
                <a:srgbClr val="FFB800"/>
              </a:buClr>
              <a:buSzPts val="1400"/>
              <a:buFont typeface="Arial"/>
              <a:buChar char="•"/>
            </a:pPr>
            <a:r>
              <a:rPr lang="en-US" sz="833">
                <a:solidFill>
                  <a:schemeClr val="dk1"/>
                </a:solidFill>
                <a:latin typeface="Calibri"/>
                <a:ea typeface="Calibri"/>
                <a:cs typeface="Calibri"/>
                <a:sym typeface="Calibri"/>
              </a:rPr>
              <a:t>Οι εργαζόμενοι δεν εκπαιδεύονται ώστε να κατανοούν και να εφαρμόζουν πλήρως τους  νόμους, τις εντολές ή τις κανονιστικές απαιτήσεις που σχετίζονται με την εργασία τους και  επηρεάζουν την ασφάλεια της οργάνωσης.</a:t>
            </a:r>
            <a:endParaRPr sz="833">
              <a:solidFill>
                <a:schemeClr val="dk1"/>
              </a:solidFill>
              <a:latin typeface="Calibri"/>
              <a:ea typeface="Calibri"/>
              <a:cs typeface="Calibri"/>
              <a:sym typeface="Calibri"/>
            </a:endParaRPr>
          </a:p>
          <a:p>
            <a:pPr>
              <a:spcBef>
                <a:spcPts val="42"/>
              </a:spcBef>
              <a:buClr>
                <a:srgbClr val="FFB800"/>
              </a:buClr>
              <a:buSzPts val="1400"/>
            </a:pPr>
            <a:endParaRPr sz="1167">
              <a:solidFill>
                <a:schemeClr val="dk1"/>
              </a:solidFill>
              <a:latin typeface="Calibri"/>
              <a:ea typeface="Calibri"/>
              <a:cs typeface="Calibri"/>
              <a:sym typeface="Calibri"/>
            </a:endParaRPr>
          </a:p>
          <a:p>
            <a:pPr marL="138636" marR="168268" indent="-76197">
              <a:buClr>
                <a:srgbClr val="FFB800"/>
              </a:buClr>
              <a:buSzPts val="1400"/>
              <a:buFont typeface="Arial"/>
              <a:buChar char="•"/>
            </a:pPr>
            <a:r>
              <a:rPr lang="en-US" sz="833">
                <a:solidFill>
                  <a:schemeClr val="dk1"/>
                </a:solidFill>
                <a:latin typeface="Calibri"/>
                <a:ea typeface="Calibri"/>
                <a:cs typeface="Calibri"/>
                <a:sym typeface="Calibri"/>
              </a:rPr>
              <a:t>Οι εργαζόμενοι δεν γνωρίζουν τα μέτρα που πρέπει να λαμβάνουν ανά πάσα στιγμή για  να διασφαλίζουν ότι οι συσκευές που χρησιμοποιούν - τόσο οι εταιρικές όσο και οι BYOD</a:t>
            </a:r>
            <a:endParaRPr sz="833">
              <a:solidFill>
                <a:schemeClr val="dk1"/>
              </a:solidFill>
              <a:latin typeface="Calibri"/>
              <a:ea typeface="Calibri"/>
              <a:cs typeface="Calibri"/>
              <a:sym typeface="Calibri"/>
            </a:endParaRPr>
          </a:p>
          <a:p>
            <a:pPr marL="138636">
              <a:lnSpc>
                <a:spcPct val="119000"/>
              </a:lnSpc>
            </a:pPr>
            <a:r>
              <a:rPr lang="en-US" sz="833">
                <a:solidFill>
                  <a:schemeClr val="dk1"/>
                </a:solidFill>
                <a:latin typeface="Calibri"/>
                <a:ea typeface="Calibri"/>
                <a:cs typeface="Calibri"/>
                <a:sym typeface="Calibri"/>
              </a:rPr>
              <a:t>- είναι πάντα ασφαλείς.</a:t>
            </a:r>
            <a:endParaRPr sz="833">
              <a:solidFill>
                <a:schemeClr val="dk1"/>
              </a:solidFill>
              <a:latin typeface="Calibri"/>
              <a:ea typeface="Calibri"/>
              <a:cs typeface="Calibri"/>
              <a:sym typeface="Calibri"/>
            </a:endParaRPr>
          </a:p>
          <a:p>
            <a:pPr>
              <a:spcBef>
                <a:spcPts val="37"/>
              </a:spcBef>
            </a:pPr>
            <a:endParaRPr sz="1167">
              <a:solidFill>
                <a:schemeClr val="dk1"/>
              </a:solidFill>
              <a:latin typeface="Calibri"/>
              <a:ea typeface="Calibri"/>
              <a:cs typeface="Calibri"/>
              <a:sym typeface="Calibri"/>
            </a:endParaRPr>
          </a:p>
          <a:p>
            <a:pPr marL="138636" marR="352940" indent="-76197">
              <a:buClr>
                <a:srgbClr val="FFB800"/>
              </a:buClr>
              <a:buSzPts val="1400"/>
              <a:buFont typeface="Arial"/>
              <a:buChar char="•"/>
            </a:pPr>
            <a:r>
              <a:rPr lang="en-US" sz="833">
                <a:solidFill>
                  <a:schemeClr val="dk1"/>
                </a:solidFill>
                <a:latin typeface="Calibri"/>
                <a:ea typeface="Calibri"/>
                <a:cs typeface="Calibri"/>
                <a:sym typeface="Calibri"/>
              </a:rPr>
              <a:t>Οι εργαζόμενοι στέλνουν υψηλό εμπιστευτικό περιεχόμενο σε μια μη ασφαλή τοποθεσία  στο τρόπο νέφους, εκθέτοντας την οργάνωση σε κίνδυνο</a:t>
            </a:r>
            <a:endParaRPr sz="833">
              <a:solidFill>
                <a:schemeClr val="dk1"/>
              </a:solidFill>
              <a:latin typeface="Calibri"/>
              <a:ea typeface="Calibri"/>
              <a:cs typeface="Calibri"/>
              <a:sym typeface="Calibri"/>
            </a:endParaRPr>
          </a:p>
          <a:p>
            <a:pPr>
              <a:spcBef>
                <a:spcPts val="21"/>
              </a:spcBef>
              <a:buClr>
                <a:srgbClr val="FFB800"/>
              </a:buClr>
              <a:buSzPts val="1050"/>
            </a:pPr>
            <a:endParaRPr sz="875">
              <a:solidFill>
                <a:schemeClr val="dk1"/>
              </a:solidFill>
              <a:latin typeface="Calibri"/>
              <a:ea typeface="Calibri"/>
              <a:cs typeface="Calibri"/>
              <a:sym typeface="Calibri"/>
            </a:endParaRPr>
          </a:p>
          <a:p>
            <a:pPr marL="138636" marR="4233" indent="-76197">
              <a:lnSpc>
                <a:spcPct val="141200"/>
              </a:lnSpc>
              <a:buClr>
                <a:srgbClr val="FFB800"/>
              </a:buClr>
              <a:buSzPts val="1400"/>
              <a:buFont typeface="Arial"/>
              <a:buChar char="•"/>
            </a:pPr>
            <a:r>
              <a:rPr lang="en-US" sz="833">
                <a:solidFill>
                  <a:schemeClr val="dk1"/>
                </a:solidFill>
                <a:latin typeface="Calibri"/>
                <a:ea typeface="Calibri"/>
                <a:cs typeface="Calibri"/>
                <a:sym typeface="Calibri"/>
              </a:rPr>
              <a:t>Οι εργαζόμενοι παραβιάζουν τις πολιτικές ασφαλείας του οργανισμού σας για να απλοποιήσουν  καθήκοντα.</a:t>
            </a:r>
            <a:endParaRPr sz="833">
              <a:solidFill>
                <a:schemeClr val="dk1"/>
              </a:solidFill>
              <a:latin typeface="Calibri"/>
              <a:ea typeface="Calibri"/>
              <a:cs typeface="Calibri"/>
              <a:sym typeface="Calibri"/>
            </a:endParaRPr>
          </a:p>
          <a:p>
            <a:pPr>
              <a:buClr>
                <a:srgbClr val="FFB800"/>
              </a:buClr>
              <a:buSzPts val="1000"/>
            </a:pPr>
            <a:endParaRPr sz="833">
              <a:solidFill>
                <a:schemeClr val="dk1"/>
              </a:solidFill>
              <a:latin typeface="Calibri"/>
              <a:ea typeface="Calibri"/>
              <a:cs typeface="Calibri"/>
              <a:sym typeface="Calibri"/>
            </a:endParaRPr>
          </a:p>
          <a:p>
            <a:pPr marL="138636" marR="409559" indent="-76197" algn="just">
              <a:spcBef>
                <a:spcPts val="508"/>
              </a:spcBef>
              <a:buClr>
                <a:srgbClr val="FFB800"/>
              </a:buClr>
              <a:buSzPts val="1400"/>
              <a:buFont typeface="Arial"/>
              <a:buChar char="•"/>
            </a:pPr>
            <a:r>
              <a:rPr lang="en-US" sz="833">
                <a:solidFill>
                  <a:schemeClr val="dk1"/>
                </a:solidFill>
                <a:latin typeface="Calibri"/>
                <a:ea typeface="Calibri"/>
                <a:cs typeface="Calibri"/>
                <a:sym typeface="Calibri"/>
              </a:rPr>
              <a:t>Οι εργαζόμενοι εκθέτουν την οργάνωσή σας σε κίνδυνο εάν δεν διατηρούν τις συσκευές  και τις υπηρεσίες τους ενημερωμένες και αναβαθμισμένες στις τελευταίες εκδόσεις ανά  πάσα στιγμή.</a:t>
            </a:r>
            <a:endParaRPr sz="833">
              <a:solidFill>
                <a:schemeClr val="dk1"/>
              </a:solidFill>
              <a:latin typeface="Calibri"/>
              <a:ea typeface="Calibri"/>
              <a:cs typeface="Calibri"/>
              <a:sym typeface="Calibri"/>
            </a:endParaRPr>
          </a:p>
          <a:p>
            <a:pPr marL="10583">
              <a:spcBef>
                <a:spcPts val="146"/>
              </a:spcBef>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10"/>
        <p:cNvGrpSpPr/>
        <p:nvPr/>
      </p:nvGrpSpPr>
      <p:grpSpPr>
        <a:xfrm>
          <a:off x="0" y="0"/>
          <a:ext cx="0" cy="0"/>
          <a:chOff x="0" y="0"/>
          <a:chExt cx="0" cy="0"/>
        </a:xfrm>
      </p:grpSpPr>
      <p:pic>
        <p:nvPicPr>
          <p:cNvPr id="2311" name="Google Shape;2311;p167"/>
          <p:cNvPicPr preferRelativeResize="0"/>
          <p:nvPr/>
        </p:nvPicPr>
        <p:blipFill rotWithShape="1">
          <a:blip r:embed="rId3">
            <a:alphaModFix/>
          </a:blip>
          <a:srcRect/>
          <a:stretch/>
        </p:blipFill>
        <p:spPr>
          <a:xfrm>
            <a:off x="701410" y="399256"/>
            <a:ext cx="5013590" cy="3537744"/>
          </a:xfrm>
          <a:prstGeom prst="rect">
            <a:avLst/>
          </a:prstGeom>
          <a:noFill/>
          <a:ln>
            <a:noFill/>
          </a:ln>
        </p:spPr>
      </p:pic>
      <p:sp>
        <p:nvSpPr>
          <p:cNvPr id="2312" name="Google Shape;2312;p167"/>
          <p:cNvSpPr txBox="1"/>
          <p:nvPr/>
        </p:nvSpPr>
        <p:spPr>
          <a:xfrm>
            <a:off x="5394590" y="610989"/>
            <a:ext cx="6096000" cy="5847720"/>
          </a:xfrm>
          <a:prstGeom prst="rect">
            <a:avLst/>
          </a:prstGeom>
          <a:noFill/>
          <a:ln>
            <a:noFill/>
          </a:ln>
        </p:spPr>
        <p:txBody>
          <a:bodyPr spcFirstLastPara="1" wrap="square" lIns="76188" tIns="38083" rIns="76188" bIns="38083" anchor="t" anchorCtr="0">
            <a:spAutoFit/>
          </a:bodyPr>
          <a:lstStyle/>
          <a:p>
            <a:pPr>
              <a:buClr>
                <a:schemeClr val="dk1"/>
              </a:buClr>
              <a:buSzPts val="1800"/>
            </a:pPr>
            <a:r>
              <a:rPr lang="en-US" sz="1500" b="1">
                <a:solidFill>
                  <a:schemeClr val="dk1"/>
                </a:solidFill>
                <a:latin typeface="Calibri"/>
                <a:ea typeface="Calibri"/>
                <a:cs typeface="Calibri"/>
                <a:sym typeface="Calibri"/>
              </a:rPr>
              <a:t>Αποτυχία (Failure)</a:t>
            </a:r>
            <a:endParaRPr sz="1500">
              <a:solidFill>
                <a:schemeClr val="dk1"/>
              </a:solidFill>
              <a:latin typeface="Calibri"/>
              <a:ea typeface="Calibri"/>
              <a:cs typeface="Calibri"/>
              <a:sym typeface="Calibri"/>
            </a:endParaRPr>
          </a:p>
          <a:p>
            <a:pPr indent="-95246">
              <a:buClr>
                <a:schemeClr val="dk1"/>
              </a:buClr>
              <a:buSzPts val="1800"/>
              <a:buFont typeface="Calibri"/>
              <a:buAutoNum type="arabicPeriod"/>
            </a:pPr>
            <a:r>
              <a:rPr lang="en-US" sz="1500" b="1">
                <a:solidFill>
                  <a:schemeClr val="dk1"/>
                </a:solidFill>
                <a:latin typeface="Calibri"/>
                <a:ea typeface="Calibri"/>
                <a:cs typeface="Calibri"/>
                <a:sym typeface="Calibri"/>
              </a:rPr>
              <a:t>Εσκεμμένη Επίθεση (Intentional Attack)</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Εξωτερική Κυβερνοεπίθεση (Outside Cyber Attack)</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Κακόβουλη Εξωτερική Επίθεση (Malicious Outsider Attack)</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Συντονισμένη Επίθεση Εσωτερικού/Εξωτερικού (Outsider/Insider Collusion Attack)</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Εσωτερική Επίθεση (Insider Attack)</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Κακόβουλη Εσωτερική Επίθεση (Malicious Insider Attack)</a:t>
            </a:r>
            <a:endParaRPr sz="1500"/>
          </a:p>
          <a:p>
            <a:pPr indent="-95246">
              <a:buClr>
                <a:schemeClr val="dk1"/>
              </a:buClr>
              <a:buSzPts val="1800"/>
              <a:buFont typeface="Calibri"/>
              <a:buAutoNum type="arabicPeriod"/>
            </a:pPr>
            <a:r>
              <a:rPr lang="en-US" sz="1500" b="1">
                <a:solidFill>
                  <a:schemeClr val="dk1"/>
                </a:solidFill>
                <a:latin typeface="Calibri"/>
                <a:ea typeface="Calibri"/>
                <a:cs typeface="Calibri"/>
                <a:sym typeface="Calibri"/>
              </a:rPr>
              <a:t>Μη Εσκεμμένη Εσωτερική Απειλή (Unintentional Insider Threat)</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Κακόβουλος Εξωτερικός Παρενοχλεί Εσωτερικό (Malicious Outsider Deceives Insider)</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Επίθεση Κοινωνικής Μηχανικής (Social Engineering Attack)</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Μη Κακόβουλη Εσωτερική Ενέργεια (Non-Malicious Insider Act)</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Μη Εσκεμμένη Διαρροή Πληροφοριών (Unintentional Info Compromise or Leak)</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Δράση (Action)</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Αδράνεια (Lack of Action)</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Κυβερνοεπίθεση Φιλικού Πυρός (Cyber Friendly Fire)</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Αμυντικό Φιλικό Πυρ (Defensive Cyber FF)</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Επιθετικό Φιλικό Πυρ (Offensive Cyber FF)</a:t>
            </a:r>
            <a:endParaRPr sz="1500"/>
          </a:p>
          <a:p>
            <a:pPr indent="-95246">
              <a:buClr>
                <a:schemeClr val="dk1"/>
              </a:buClr>
              <a:buSzPts val="1800"/>
              <a:buFont typeface="Calibri"/>
              <a:buAutoNum type="arabicPeriod"/>
            </a:pPr>
            <a:r>
              <a:rPr lang="en-US" sz="1500" b="1">
                <a:solidFill>
                  <a:schemeClr val="dk1"/>
                </a:solidFill>
                <a:latin typeface="Calibri"/>
                <a:ea typeface="Calibri"/>
                <a:cs typeface="Calibri"/>
                <a:sym typeface="Calibri"/>
              </a:rPr>
              <a:t>Αποτυχία Μηχανικής (Engineering Failure)</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Ατύχημα (Accident)</a:t>
            </a:r>
            <a:endParaRPr sz="1500"/>
          </a:p>
          <a:p>
            <a:pPr indent="-95246">
              <a:buClr>
                <a:schemeClr val="dk1"/>
              </a:buClr>
              <a:buSzPts val="1800"/>
              <a:buFont typeface="Calibri"/>
              <a:buAutoNum type="arabicPeriod"/>
            </a:pPr>
            <a:r>
              <a:rPr lang="en-US" sz="1500" b="1">
                <a:solidFill>
                  <a:schemeClr val="dk1"/>
                </a:solidFill>
                <a:latin typeface="Calibri"/>
                <a:ea typeface="Calibri"/>
                <a:cs typeface="Calibri"/>
                <a:sym typeface="Calibri"/>
              </a:rPr>
              <a:t>Φυσικά Αίτια (Act of Nature)</a:t>
            </a:r>
            <a:br>
              <a:rPr lang="en-US" sz="1500">
                <a:solidFill>
                  <a:schemeClr val="dk1"/>
                </a:solidFill>
                <a:latin typeface="Calibri"/>
                <a:ea typeface="Calibri"/>
                <a:cs typeface="Calibri"/>
                <a:sym typeface="Calibri"/>
              </a:rPr>
            </a:br>
            <a:r>
              <a:rPr lang="en-US" sz="1500">
                <a:solidFill>
                  <a:schemeClr val="dk1"/>
                </a:solidFill>
                <a:latin typeface="Calibri"/>
                <a:ea typeface="Calibri"/>
                <a:cs typeface="Calibri"/>
                <a:sym typeface="Calibri"/>
              </a:rPr>
              <a:t> • Αρνητικό Συμβάν λόγω Φυσικών Αιτιών (Adverse Event due to Natural Causes)</a:t>
            </a:r>
            <a:endParaRPr sz="15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sp>
        <p:nvSpPr>
          <p:cNvPr id="2317" name="Google Shape;2317;p168"/>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318" name="Google Shape;2318;p168"/>
          <p:cNvGrpSpPr/>
          <p:nvPr/>
        </p:nvGrpSpPr>
        <p:grpSpPr>
          <a:xfrm>
            <a:off x="5969794" y="0"/>
            <a:ext cx="4190206" cy="5715000"/>
            <a:chOff x="7163752" y="0"/>
            <a:chExt cx="5028247" cy="6858000"/>
          </a:xfrm>
        </p:grpSpPr>
        <p:pic>
          <p:nvPicPr>
            <p:cNvPr id="2319" name="Google Shape;2319;p168"/>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320" name="Google Shape;2320;p168"/>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321" name="Google Shape;2321;p168"/>
          <p:cNvSpPr txBox="1">
            <a:spLocks noGrp="1"/>
          </p:cNvSpPr>
          <p:nvPr>
            <p:ph type="title"/>
          </p:nvPr>
        </p:nvSpPr>
        <p:spPr>
          <a:xfrm>
            <a:off x="729192" y="702469"/>
            <a:ext cx="4925483" cy="4432085"/>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Κατανόηση των εσωτερικών απειλών στην  κυβερνοασφάλεια του ενεργειακού τομέα</a:t>
            </a:r>
            <a:endParaRPr/>
          </a:p>
        </p:txBody>
      </p:sp>
      <p:sp>
        <p:nvSpPr>
          <p:cNvPr id="2322" name="Google Shape;2322;p168"/>
          <p:cNvSpPr txBox="1"/>
          <p:nvPr/>
        </p:nvSpPr>
        <p:spPr>
          <a:xfrm>
            <a:off x="353483" y="457649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323" name="Google Shape;2323;p168"/>
          <p:cNvSpPr txBox="1"/>
          <p:nvPr/>
        </p:nvSpPr>
        <p:spPr>
          <a:xfrm>
            <a:off x="805391" y="1621896"/>
            <a:ext cx="2036233"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Ακούσιες απειλές εκ των έσω</a:t>
            </a:r>
            <a:endParaRPr sz="1208">
              <a:solidFill>
                <a:schemeClr val="dk1"/>
              </a:solidFill>
              <a:latin typeface="Calibri"/>
              <a:ea typeface="Calibri"/>
              <a:cs typeface="Calibri"/>
              <a:sym typeface="Calibri"/>
            </a:endParaRPr>
          </a:p>
        </p:txBody>
      </p:sp>
      <p:sp>
        <p:nvSpPr>
          <p:cNvPr id="2324" name="Google Shape;2324;p168"/>
          <p:cNvSpPr txBox="1"/>
          <p:nvPr/>
        </p:nvSpPr>
        <p:spPr>
          <a:xfrm>
            <a:off x="652992" y="2644246"/>
            <a:ext cx="4775200" cy="1671077"/>
          </a:xfrm>
          <a:prstGeom prst="rect">
            <a:avLst/>
          </a:prstGeom>
          <a:noFill/>
          <a:ln>
            <a:noFill/>
          </a:ln>
        </p:spPr>
        <p:txBody>
          <a:bodyPr spcFirstLastPara="1" wrap="square" lIns="0" tIns="10583" rIns="0" bIns="0" anchor="t" anchorCtr="0">
            <a:spAutoFit/>
          </a:bodyPr>
          <a:lstStyle/>
          <a:p>
            <a:pPr marL="86779" marR="357702" indent="-76197">
              <a:buClr>
                <a:srgbClr val="FFB800"/>
              </a:buClr>
              <a:buSzPts val="1400"/>
              <a:buFont typeface="Arial"/>
              <a:buChar char="•"/>
            </a:pPr>
            <a:r>
              <a:rPr lang="en-US" sz="833">
                <a:solidFill>
                  <a:schemeClr val="dk1"/>
                </a:solidFill>
                <a:latin typeface="Calibri"/>
                <a:ea typeface="Calibri"/>
                <a:cs typeface="Calibri"/>
                <a:sym typeface="Calibri"/>
              </a:rPr>
              <a:t>Ορισμός: </a:t>
            </a:r>
            <a:r>
              <a:rPr lang="en-US" sz="833" i="1">
                <a:solidFill>
                  <a:schemeClr val="dk1"/>
                </a:solidFill>
                <a:latin typeface="Calibri"/>
                <a:ea typeface="Calibri"/>
                <a:cs typeface="Calibri"/>
                <a:sym typeface="Calibri"/>
              </a:rPr>
              <a:t>Απρόβλεπτες απειλές που προέρχονται από απροσεξία, έλλειψη επίγνωσης ή  λάθη.</a:t>
            </a:r>
            <a:endParaRPr sz="833">
              <a:solidFill>
                <a:schemeClr val="dk1"/>
              </a:solidFill>
              <a:latin typeface="Calibri"/>
              <a:ea typeface="Calibri"/>
              <a:cs typeface="Calibri"/>
              <a:sym typeface="Calibri"/>
            </a:endParaRPr>
          </a:p>
          <a:p>
            <a:pPr>
              <a:spcBef>
                <a:spcPts val="37"/>
              </a:spcBef>
              <a:buClr>
                <a:srgbClr val="FFB800"/>
              </a:buClr>
              <a:buSzPts val="1400"/>
            </a:pPr>
            <a:endParaRPr sz="1167">
              <a:solidFill>
                <a:schemeClr val="dk1"/>
              </a:solidFill>
              <a:latin typeface="Calibri"/>
              <a:ea typeface="Calibri"/>
              <a:cs typeface="Calibri"/>
              <a:sym typeface="Calibri"/>
            </a:endParaRPr>
          </a:p>
          <a:p>
            <a:pPr marL="86779" marR="220125" indent="-76197" algn="just">
              <a:buClr>
                <a:srgbClr val="FFB800"/>
              </a:buClr>
              <a:buSzPts val="1400"/>
              <a:buFont typeface="Arial"/>
              <a:buChar char="•"/>
            </a:pPr>
            <a:r>
              <a:rPr lang="en-US" sz="833">
                <a:solidFill>
                  <a:schemeClr val="dk1"/>
                </a:solidFill>
                <a:latin typeface="Calibri"/>
                <a:ea typeface="Calibri"/>
                <a:cs typeface="Calibri"/>
                <a:sym typeface="Calibri"/>
              </a:rPr>
              <a:t>Παραδείγματα στο πλαίσιο της ενέργειας: Το προσωπικό μπορεί να εισάγει κατά λάθος  κακόβουλο λογισμικό συνδέοντας μια προσωπική συσκευή σε συστήματα ή να μην  ακολουθήσει το κατάλληλο πρωτόκολλο λόγω ανεπαρκούς εκπαίδευσης.</a:t>
            </a:r>
            <a:endParaRPr sz="833">
              <a:solidFill>
                <a:schemeClr val="dk1"/>
              </a:solidFill>
              <a:latin typeface="Calibri"/>
              <a:ea typeface="Calibri"/>
              <a:cs typeface="Calibri"/>
              <a:sym typeface="Calibri"/>
            </a:endParaRPr>
          </a:p>
          <a:p>
            <a:pPr marL="330187" lvl="1" indent="-152394">
              <a:spcBef>
                <a:spcPts val="629"/>
              </a:spcBef>
              <a:buClr>
                <a:schemeClr val="dk1"/>
              </a:buClr>
              <a:buSzPts val="1400"/>
              <a:buFont typeface="Arial"/>
              <a:buChar char="•"/>
            </a:pPr>
            <a:r>
              <a:rPr lang="en-US" sz="833">
                <a:solidFill>
                  <a:schemeClr val="dk1"/>
                </a:solidFill>
                <a:latin typeface="Calibri"/>
                <a:ea typeface="Calibri"/>
                <a:cs typeface="Calibri"/>
                <a:sym typeface="Calibri"/>
              </a:rPr>
              <a:t>Σκουλήκι Stuxnet 2010)</a:t>
            </a:r>
            <a:endParaRPr sz="833">
              <a:solidFill>
                <a:schemeClr val="dk1"/>
              </a:solidFill>
              <a:latin typeface="Calibri"/>
              <a:ea typeface="Calibri"/>
              <a:cs typeface="Calibri"/>
              <a:sym typeface="Calibri"/>
            </a:endParaRPr>
          </a:p>
          <a:p>
            <a:pPr marL="380985" lvl="1">
              <a:spcBef>
                <a:spcPts val="42"/>
              </a:spcBef>
              <a:buClr>
                <a:schemeClr val="dk1"/>
              </a:buClr>
              <a:buSzPts val="1550"/>
            </a:pPr>
            <a:endParaRPr sz="1292">
              <a:solidFill>
                <a:schemeClr val="dk1"/>
              </a:solidFill>
              <a:latin typeface="Calibri"/>
              <a:ea typeface="Calibri"/>
              <a:cs typeface="Calibri"/>
              <a:sym typeface="Calibri"/>
            </a:endParaRPr>
          </a:p>
          <a:p>
            <a:pPr marL="86779" indent="-76197">
              <a:buClr>
                <a:srgbClr val="FFB800"/>
              </a:buClr>
              <a:buSzPts val="1400"/>
              <a:buFont typeface="Arial"/>
              <a:buChar char="•"/>
            </a:pPr>
            <a:r>
              <a:rPr lang="en-US" sz="833">
                <a:solidFill>
                  <a:schemeClr val="dk1"/>
                </a:solidFill>
                <a:latin typeface="Calibri"/>
                <a:ea typeface="Calibri"/>
                <a:cs typeface="Calibri"/>
                <a:sym typeface="Calibri"/>
              </a:rPr>
              <a:t>Συνέπειες: φυσικές και ανθρώπινες καταστροφές.</a:t>
            </a:r>
            <a:endParaRPr sz="833">
              <a:solidFill>
                <a:schemeClr val="dk1"/>
              </a:solidFill>
              <a:latin typeface="Calibri"/>
              <a:ea typeface="Calibri"/>
              <a:cs typeface="Calibri"/>
              <a:sym typeface="Calibri"/>
            </a:endParaRPr>
          </a:p>
          <a:p>
            <a:pPr>
              <a:spcBef>
                <a:spcPts val="46"/>
              </a:spcBef>
              <a:buClr>
                <a:srgbClr val="FFB800"/>
              </a:buClr>
              <a:buSzPts val="1400"/>
            </a:pPr>
            <a:endParaRPr sz="1167">
              <a:solidFill>
                <a:schemeClr val="dk1"/>
              </a:solidFill>
              <a:latin typeface="Calibri"/>
              <a:ea typeface="Calibri"/>
              <a:cs typeface="Calibri"/>
              <a:sym typeface="Calibri"/>
            </a:endParaRPr>
          </a:p>
          <a:p>
            <a:pPr marL="86779" marR="4233" indent="-76197">
              <a:buClr>
                <a:srgbClr val="FFB800"/>
              </a:buClr>
              <a:buSzPts val="1400"/>
              <a:buFont typeface="Arial"/>
              <a:buChar char="•"/>
            </a:pPr>
            <a:r>
              <a:rPr lang="en-US" sz="833">
                <a:solidFill>
                  <a:schemeClr val="dk1"/>
                </a:solidFill>
                <a:latin typeface="Calibri"/>
                <a:ea typeface="Calibri"/>
                <a:cs typeface="Calibri"/>
                <a:sym typeface="Calibri"/>
              </a:rPr>
              <a:t>Στρατηγικές πρόληψης: Προληπτική πρόληψη: τακτική εκπαίδευση, υλοποίηση φιλικών προς  τους χρήστες μέτρων ασφαλείας και καθιέρωση ευαισθητοποίησης σε θέματα ασφάλειας.</a:t>
            </a:r>
            <a:endParaRPr sz="833">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8"/>
        <p:cNvGrpSpPr/>
        <p:nvPr/>
      </p:nvGrpSpPr>
      <p:grpSpPr>
        <a:xfrm>
          <a:off x="0" y="0"/>
          <a:ext cx="0" cy="0"/>
          <a:chOff x="0" y="0"/>
          <a:chExt cx="0" cy="0"/>
        </a:xfrm>
      </p:grpSpPr>
      <p:sp>
        <p:nvSpPr>
          <p:cNvPr id="2329" name="Google Shape;2329;p169"/>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330" name="Google Shape;2330;p169"/>
          <p:cNvGrpSpPr/>
          <p:nvPr/>
        </p:nvGrpSpPr>
        <p:grpSpPr>
          <a:xfrm>
            <a:off x="5969794" y="0"/>
            <a:ext cx="4190206" cy="5715000"/>
            <a:chOff x="7163752" y="0"/>
            <a:chExt cx="5028247" cy="6858000"/>
          </a:xfrm>
        </p:grpSpPr>
        <p:pic>
          <p:nvPicPr>
            <p:cNvPr id="2331" name="Google Shape;2331;p169"/>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332" name="Google Shape;2332;p169"/>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333" name="Google Shape;2333;p169"/>
          <p:cNvSpPr txBox="1">
            <a:spLocks noGrp="1"/>
          </p:cNvSpPr>
          <p:nvPr>
            <p:ph type="title"/>
          </p:nvPr>
        </p:nvSpPr>
        <p:spPr>
          <a:xfrm>
            <a:off x="729192" y="702469"/>
            <a:ext cx="4925483" cy="4432085"/>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Κατανόηση των εσωτερικών απειλών στην  κυβερνοασφάλεια του ενεργειακού τομέα</a:t>
            </a:r>
            <a:endParaRPr/>
          </a:p>
        </p:txBody>
      </p:sp>
      <p:sp>
        <p:nvSpPr>
          <p:cNvPr id="2334" name="Google Shape;2334;p169"/>
          <p:cNvSpPr txBox="1"/>
          <p:nvPr/>
        </p:nvSpPr>
        <p:spPr>
          <a:xfrm>
            <a:off x="353483" y="457649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335" name="Google Shape;2335;p169"/>
          <p:cNvSpPr txBox="1"/>
          <p:nvPr/>
        </p:nvSpPr>
        <p:spPr>
          <a:xfrm>
            <a:off x="932391" y="1749955"/>
            <a:ext cx="3081867" cy="382455"/>
          </a:xfrm>
          <a:prstGeom prst="rect">
            <a:avLst/>
          </a:prstGeom>
          <a:noFill/>
          <a:ln>
            <a:noFill/>
          </a:ln>
        </p:spPr>
        <p:txBody>
          <a:bodyPr spcFirstLastPara="1" wrap="square" lIns="0" tIns="10583" rIns="0" bIns="0" anchor="t" anchorCtr="0">
            <a:spAutoFit/>
          </a:bodyPr>
          <a:lstStyle/>
          <a:p>
            <a:pPr marL="10583" marR="4233"/>
            <a:r>
              <a:rPr lang="en-US" sz="1208">
                <a:solidFill>
                  <a:schemeClr val="dk1"/>
                </a:solidFill>
                <a:latin typeface="Calibri"/>
                <a:ea typeface="Calibri"/>
                <a:cs typeface="Calibri"/>
                <a:sym typeface="Calibri"/>
              </a:rPr>
              <a:t>Κακόβουλο Insider Threats στον τομέα της  ενέργειας</a:t>
            </a:r>
            <a:endParaRPr sz="1208">
              <a:solidFill>
                <a:schemeClr val="dk1"/>
              </a:solidFill>
              <a:latin typeface="Calibri"/>
              <a:ea typeface="Calibri"/>
              <a:cs typeface="Calibri"/>
              <a:sym typeface="Calibri"/>
            </a:endParaRPr>
          </a:p>
        </p:txBody>
      </p:sp>
      <p:sp>
        <p:nvSpPr>
          <p:cNvPr id="2336" name="Google Shape;2336;p169"/>
          <p:cNvSpPr txBox="1"/>
          <p:nvPr/>
        </p:nvSpPr>
        <p:spPr>
          <a:xfrm>
            <a:off x="652992" y="2575455"/>
            <a:ext cx="4510617" cy="1799253"/>
          </a:xfrm>
          <a:prstGeom prst="rect">
            <a:avLst/>
          </a:prstGeom>
          <a:noFill/>
          <a:ln>
            <a:noFill/>
          </a:ln>
        </p:spPr>
        <p:txBody>
          <a:bodyPr spcFirstLastPara="1" wrap="square" lIns="0" tIns="10583" rIns="0" bIns="0" anchor="t" anchorCtr="0">
            <a:spAutoFit/>
          </a:bodyPr>
          <a:lstStyle/>
          <a:p>
            <a:pPr marL="86779" marR="23282" indent="-76197">
              <a:buClr>
                <a:srgbClr val="FFB800"/>
              </a:buClr>
              <a:buSzPts val="1400"/>
              <a:buFont typeface="Arial"/>
              <a:buChar char="•"/>
            </a:pPr>
            <a:r>
              <a:rPr lang="en-US" sz="833">
                <a:solidFill>
                  <a:schemeClr val="dk1"/>
                </a:solidFill>
                <a:latin typeface="Calibri"/>
                <a:ea typeface="Calibri"/>
                <a:cs typeface="Calibri"/>
                <a:sym typeface="Calibri"/>
              </a:rPr>
              <a:t>Ορισμός: </a:t>
            </a:r>
            <a:r>
              <a:rPr lang="en-US" sz="833" i="1">
                <a:solidFill>
                  <a:schemeClr val="dk1"/>
                </a:solidFill>
                <a:latin typeface="Calibri"/>
                <a:ea typeface="Calibri"/>
                <a:cs typeface="Calibri"/>
                <a:sym typeface="Calibri"/>
              </a:rPr>
              <a:t>Εσκεμμένες ενέργειες από εσωτερικούς χρήστες για την κλοπή, χειραγώγηση ή  καταστροφή δεδομένων ή την ανατροπή συστημάτων.</a:t>
            </a:r>
            <a:endParaRPr sz="833">
              <a:solidFill>
                <a:schemeClr val="dk1"/>
              </a:solidFill>
              <a:latin typeface="Calibri"/>
              <a:ea typeface="Calibri"/>
              <a:cs typeface="Calibri"/>
              <a:sym typeface="Calibri"/>
            </a:endParaRPr>
          </a:p>
          <a:p>
            <a:pPr>
              <a:spcBef>
                <a:spcPts val="42"/>
              </a:spcBef>
              <a:buClr>
                <a:srgbClr val="FFB800"/>
              </a:buClr>
              <a:buSzPts val="1400"/>
            </a:pPr>
            <a:endParaRPr sz="1167">
              <a:solidFill>
                <a:schemeClr val="dk1"/>
              </a:solidFill>
              <a:latin typeface="Calibri"/>
              <a:ea typeface="Calibri"/>
              <a:cs typeface="Calibri"/>
              <a:sym typeface="Calibri"/>
            </a:endParaRPr>
          </a:p>
          <a:p>
            <a:pPr marL="86251" indent="-75668">
              <a:buClr>
                <a:srgbClr val="FFB800"/>
              </a:buClr>
              <a:buSzPts val="1400"/>
              <a:buFont typeface="Arial"/>
              <a:buChar char="•"/>
            </a:pPr>
            <a:r>
              <a:rPr lang="en-US" sz="833">
                <a:solidFill>
                  <a:schemeClr val="dk1"/>
                </a:solidFill>
                <a:latin typeface="Calibri"/>
                <a:ea typeface="Calibri"/>
                <a:cs typeface="Calibri"/>
                <a:sym typeface="Calibri"/>
              </a:rPr>
              <a:t>Παραδείγματα στο πλαίσιο του ενεργειακού τομέα:</a:t>
            </a:r>
            <a:endParaRPr sz="833">
              <a:solidFill>
                <a:schemeClr val="dk1"/>
              </a:solidFill>
              <a:latin typeface="Calibri"/>
              <a:ea typeface="Calibri"/>
              <a:cs typeface="Calibri"/>
              <a:sym typeface="Calibri"/>
            </a:endParaRPr>
          </a:p>
          <a:p>
            <a:pPr marL="330187" lvl="1" indent="-152394">
              <a:spcBef>
                <a:spcPts val="621"/>
              </a:spcBef>
              <a:buClr>
                <a:schemeClr val="dk1"/>
              </a:buClr>
              <a:buSzPts val="1400"/>
              <a:buFont typeface="Arial"/>
              <a:buChar char="•"/>
            </a:pPr>
            <a:r>
              <a:rPr lang="en-US" sz="833">
                <a:solidFill>
                  <a:schemeClr val="dk1"/>
                </a:solidFill>
                <a:latin typeface="Calibri"/>
                <a:ea typeface="Calibri"/>
                <a:cs typeface="Calibri"/>
                <a:sym typeface="Calibri"/>
              </a:rPr>
              <a:t>General Electric 2018 &amp; 2020</a:t>
            </a:r>
            <a:endParaRPr sz="833">
              <a:solidFill>
                <a:schemeClr val="dk1"/>
              </a:solidFill>
              <a:latin typeface="Calibri"/>
              <a:ea typeface="Calibri"/>
              <a:cs typeface="Calibri"/>
              <a:sym typeface="Calibri"/>
            </a:endParaRPr>
          </a:p>
          <a:p>
            <a:pPr marL="380985" lvl="1">
              <a:spcBef>
                <a:spcPts val="46"/>
              </a:spcBef>
              <a:buClr>
                <a:schemeClr val="dk1"/>
              </a:buClr>
              <a:buSzPts val="1550"/>
            </a:pPr>
            <a:endParaRPr sz="1292">
              <a:solidFill>
                <a:schemeClr val="dk1"/>
              </a:solidFill>
              <a:latin typeface="Calibri"/>
              <a:ea typeface="Calibri"/>
              <a:cs typeface="Calibri"/>
              <a:sym typeface="Calibri"/>
            </a:endParaRPr>
          </a:p>
          <a:p>
            <a:pPr marL="86779" marR="4233" indent="-76197">
              <a:buClr>
                <a:srgbClr val="FFB800"/>
              </a:buClr>
              <a:buSzPts val="1400"/>
              <a:buFont typeface="Arial"/>
              <a:buChar char="•"/>
            </a:pPr>
            <a:r>
              <a:rPr lang="en-US" sz="833">
                <a:solidFill>
                  <a:schemeClr val="dk1"/>
                </a:solidFill>
                <a:latin typeface="Calibri"/>
                <a:ea typeface="Calibri"/>
                <a:cs typeface="Calibri"/>
                <a:sym typeface="Calibri"/>
              </a:rPr>
              <a:t>Δυνητική επίπτωση: Οι πράξεις αυτές μπορούν να προκαλέσουν σημαντικές οικονομικές  απώλειες, ζημία στη φήμη ή ακόμη και φυσικούς κινδύνους για τον σταθμό και .</a:t>
            </a:r>
            <a:endParaRPr sz="833">
              <a:solidFill>
                <a:schemeClr val="dk1"/>
              </a:solidFill>
              <a:latin typeface="Calibri"/>
              <a:ea typeface="Calibri"/>
              <a:cs typeface="Calibri"/>
              <a:sym typeface="Calibri"/>
            </a:endParaRPr>
          </a:p>
          <a:p>
            <a:pPr>
              <a:spcBef>
                <a:spcPts val="42"/>
              </a:spcBef>
              <a:buClr>
                <a:srgbClr val="FFB800"/>
              </a:buClr>
              <a:buSzPts val="1400"/>
            </a:pPr>
            <a:endParaRPr sz="1167">
              <a:solidFill>
                <a:schemeClr val="dk1"/>
              </a:solidFill>
              <a:latin typeface="Calibri"/>
              <a:ea typeface="Calibri"/>
              <a:cs typeface="Calibri"/>
              <a:sym typeface="Calibri"/>
            </a:endParaRPr>
          </a:p>
          <a:p>
            <a:pPr marL="86779" marR="446599" indent="-76197">
              <a:spcBef>
                <a:spcPts val="4"/>
              </a:spcBef>
              <a:buClr>
                <a:srgbClr val="FFB800"/>
              </a:buClr>
              <a:buSzPts val="1400"/>
              <a:buFont typeface="Arial"/>
              <a:buChar char="•"/>
            </a:pPr>
            <a:r>
              <a:rPr lang="en-US" sz="833">
                <a:solidFill>
                  <a:schemeClr val="dk1"/>
                </a:solidFill>
                <a:latin typeface="Calibri"/>
                <a:ea typeface="Calibri"/>
                <a:cs typeface="Calibri"/>
                <a:sym typeface="Calibri"/>
              </a:rPr>
              <a:t>Ανίχνευση και αντίδραση: Σημασία των ελέγχων ιστορικού, των συστημάτων  παρακολούθησης για ασυνήθιστες δραστηριότητες και της ύπαρξης σχεδίου  αντιμετώπισης περιστατικών.</a:t>
            </a:r>
            <a:endParaRPr sz="833">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170"/>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342" name="Google Shape;2342;p170"/>
          <p:cNvGrpSpPr/>
          <p:nvPr/>
        </p:nvGrpSpPr>
        <p:grpSpPr>
          <a:xfrm>
            <a:off x="5969794" y="0"/>
            <a:ext cx="4190206" cy="5715000"/>
            <a:chOff x="7163752" y="0"/>
            <a:chExt cx="5028247" cy="6858000"/>
          </a:xfrm>
        </p:grpSpPr>
        <p:pic>
          <p:nvPicPr>
            <p:cNvPr id="2343" name="Google Shape;2343;p170"/>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344" name="Google Shape;2344;p170"/>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345" name="Google Shape;2345;p170"/>
          <p:cNvSpPr txBox="1">
            <a:spLocks noGrp="1"/>
          </p:cNvSpPr>
          <p:nvPr>
            <p:ph type="title"/>
          </p:nvPr>
        </p:nvSpPr>
        <p:spPr>
          <a:xfrm>
            <a:off x="729192" y="702469"/>
            <a:ext cx="5205413" cy="370079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Μετριασμός των απειλών κυβερνοασφάλειας  εκ των έσω στον τομέα της ενέργειας</a:t>
            </a:r>
            <a:endParaRPr/>
          </a:p>
        </p:txBody>
      </p:sp>
      <p:sp>
        <p:nvSpPr>
          <p:cNvPr id="2346" name="Google Shape;2346;p170"/>
          <p:cNvSpPr txBox="1"/>
          <p:nvPr/>
        </p:nvSpPr>
        <p:spPr>
          <a:xfrm>
            <a:off x="353483" y="4792662"/>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347" name="Google Shape;2347;p170"/>
          <p:cNvSpPr txBox="1"/>
          <p:nvPr/>
        </p:nvSpPr>
        <p:spPr>
          <a:xfrm>
            <a:off x="932391" y="1749954"/>
            <a:ext cx="3549650" cy="382455"/>
          </a:xfrm>
          <a:prstGeom prst="rect">
            <a:avLst/>
          </a:prstGeom>
          <a:noFill/>
          <a:ln>
            <a:noFill/>
          </a:ln>
        </p:spPr>
        <p:txBody>
          <a:bodyPr spcFirstLastPara="1" wrap="square" lIns="0" tIns="10583" rIns="0" bIns="0" anchor="t" anchorCtr="0">
            <a:spAutoFit/>
          </a:bodyPr>
          <a:lstStyle/>
          <a:p>
            <a:pPr marL="10583" marR="4233"/>
            <a:r>
              <a:rPr lang="en-US" sz="1208">
                <a:solidFill>
                  <a:schemeClr val="dk1"/>
                </a:solidFill>
                <a:latin typeface="Calibri"/>
                <a:ea typeface="Calibri"/>
                <a:cs typeface="Calibri"/>
                <a:sym typeface="Calibri"/>
              </a:rPr>
              <a:t>Στρατηγικές για την αντιμετώπιση των απειλών  κυβερνοασφάλειας από εσωτερικούς χρήστες</a:t>
            </a:r>
            <a:endParaRPr sz="1208">
              <a:solidFill>
                <a:schemeClr val="dk1"/>
              </a:solidFill>
              <a:latin typeface="Calibri"/>
              <a:ea typeface="Calibri"/>
              <a:cs typeface="Calibri"/>
              <a:sym typeface="Calibri"/>
            </a:endParaRPr>
          </a:p>
        </p:txBody>
      </p:sp>
      <p:sp>
        <p:nvSpPr>
          <p:cNvPr id="2348" name="Google Shape;2348;p170"/>
          <p:cNvSpPr txBox="1"/>
          <p:nvPr/>
        </p:nvSpPr>
        <p:spPr>
          <a:xfrm>
            <a:off x="652992" y="2575455"/>
            <a:ext cx="4626504" cy="1831249"/>
          </a:xfrm>
          <a:prstGeom prst="rect">
            <a:avLst/>
          </a:prstGeom>
          <a:noFill/>
          <a:ln>
            <a:noFill/>
          </a:ln>
        </p:spPr>
        <p:txBody>
          <a:bodyPr spcFirstLastPara="1" wrap="square" lIns="0" tIns="10583" rIns="0" bIns="0" anchor="t" anchorCtr="0">
            <a:spAutoFit/>
          </a:bodyPr>
          <a:lstStyle/>
          <a:p>
            <a:pPr marL="86779" marR="140753" indent="-76197">
              <a:buClr>
                <a:srgbClr val="FFB800"/>
              </a:buClr>
              <a:buSzPts val="1400"/>
              <a:buFont typeface="Arial"/>
              <a:buChar char="•"/>
            </a:pPr>
            <a:r>
              <a:rPr lang="en-US" sz="833">
                <a:solidFill>
                  <a:schemeClr val="dk1"/>
                </a:solidFill>
                <a:latin typeface="Calibri"/>
                <a:ea typeface="Calibri"/>
                <a:cs typeface="Calibri"/>
                <a:sym typeface="Calibri"/>
              </a:rPr>
              <a:t>Ολιστική κουλτούρα ασφάλειας: Προγραμματισμός λογισμικού για την ανάπτυξη  κουλτούρας ασφάλειας όπου κάθε μέλος γνωρίζει και επενδύει στην προστασία των  περιουσιακών στοιχείων στον κυβερνοχώρο.</a:t>
            </a:r>
            <a:endParaRPr sz="833">
              <a:solidFill>
                <a:schemeClr val="dk1"/>
              </a:solidFill>
              <a:latin typeface="Calibri"/>
              <a:ea typeface="Calibri"/>
              <a:cs typeface="Calibri"/>
              <a:sym typeface="Calibri"/>
            </a:endParaRPr>
          </a:p>
          <a:p>
            <a:pPr>
              <a:spcBef>
                <a:spcPts val="37"/>
              </a:spcBef>
              <a:buClr>
                <a:srgbClr val="FFB800"/>
              </a:buClr>
              <a:buSzPts val="1400"/>
            </a:pPr>
            <a:endParaRPr sz="1167">
              <a:solidFill>
                <a:schemeClr val="dk1"/>
              </a:solidFill>
              <a:latin typeface="Calibri"/>
              <a:ea typeface="Calibri"/>
              <a:cs typeface="Calibri"/>
              <a:sym typeface="Calibri"/>
            </a:endParaRPr>
          </a:p>
          <a:p>
            <a:pPr marL="86779" marR="4233" indent="-76197">
              <a:buClr>
                <a:srgbClr val="FFB800"/>
              </a:buClr>
              <a:buSzPts val="1400"/>
              <a:buFont typeface="Arial"/>
              <a:buChar char="•"/>
            </a:pPr>
            <a:r>
              <a:rPr lang="en-US" sz="833">
                <a:solidFill>
                  <a:schemeClr val="dk1"/>
                </a:solidFill>
                <a:latin typeface="Calibri"/>
                <a:ea typeface="Calibri"/>
                <a:cs typeface="Calibri"/>
                <a:sym typeface="Calibri"/>
              </a:rPr>
              <a:t>Έλεγχοι πρόσβασης: Υλοποίηση αυστηρών ελέγχων πρόσβασης και διαχείρισης προνομίων  για τον περιορισμό των δυνητικών ζημιών που μπορούν να προκαλέσουν οι εσωτερικοί  χρήστες.</a:t>
            </a:r>
            <a:endParaRPr sz="833">
              <a:solidFill>
                <a:schemeClr val="dk1"/>
              </a:solidFill>
              <a:latin typeface="Calibri"/>
              <a:ea typeface="Calibri"/>
              <a:cs typeface="Calibri"/>
              <a:sym typeface="Calibri"/>
            </a:endParaRPr>
          </a:p>
          <a:p>
            <a:pPr>
              <a:spcBef>
                <a:spcPts val="29"/>
              </a:spcBef>
              <a:buClr>
                <a:srgbClr val="FFB800"/>
              </a:buClr>
              <a:buSzPts val="1400"/>
            </a:pPr>
            <a:endParaRPr sz="1167">
              <a:solidFill>
                <a:schemeClr val="dk1"/>
              </a:solidFill>
              <a:latin typeface="Calibri"/>
              <a:ea typeface="Calibri"/>
              <a:cs typeface="Calibri"/>
              <a:sym typeface="Calibri"/>
            </a:endParaRPr>
          </a:p>
          <a:p>
            <a:pPr marL="86779" marR="723871" indent="-76197">
              <a:buClr>
                <a:srgbClr val="FFB800"/>
              </a:buClr>
              <a:buSzPts val="1400"/>
              <a:buFont typeface="Arial"/>
              <a:buChar char="•"/>
            </a:pPr>
            <a:r>
              <a:rPr lang="en-US" sz="833">
                <a:solidFill>
                  <a:schemeClr val="dk1"/>
                </a:solidFill>
                <a:latin typeface="Calibri"/>
                <a:ea typeface="Calibri"/>
                <a:cs typeface="Calibri"/>
                <a:sym typeface="Calibri"/>
              </a:rPr>
              <a:t>Ανάλυση συμπεριφοράς: Χρήση ανάλυσης συμπεριφοράς για τον εντοπισμό  ανωμαλιών που θα μπορούσαν να υποδηλώνουν εσωτερικές απειλές.</a:t>
            </a:r>
            <a:endParaRPr sz="833">
              <a:solidFill>
                <a:schemeClr val="dk1"/>
              </a:solidFill>
              <a:latin typeface="Calibri"/>
              <a:ea typeface="Calibri"/>
              <a:cs typeface="Calibri"/>
              <a:sym typeface="Calibri"/>
            </a:endParaRPr>
          </a:p>
          <a:p>
            <a:pPr>
              <a:spcBef>
                <a:spcPts val="42"/>
              </a:spcBef>
              <a:buClr>
                <a:srgbClr val="FFB800"/>
              </a:buClr>
              <a:buSzPts val="1400"/>
            </a:pPr>
            <a:endParaRPr sz="1167">
              <a:solidFill>
                <a:schemeClr val="dk1"/>
              </a:solidFill>
              <a:latin typeface="Calibri"/>
              <a:ea typeface="Calibri"/>
              <a:cs typeface="Calibri"/>
              <a:sym typeface="Calibri"/>
            </a:endParaRPr>
          </a:p>
          <a:p>
            <a:pPr marL="86779" marR="110062" indent="-76197">
              <a:buClr>
                <a:srgbClr val="FFB800"/>
              </a:buClr>
              <a:buSzPts val="1400"/>
              <a:buFont typeface="Arial"/>
              <a:buChar char="•"/>
            </a:pPr>
            <a:r>
              <a:rPr lang="en-US" sz="833">
                <a:solidFill>
                  <a:schemeClr val="dk1"/>
                </a:solidFill>
                <a:latin typeface="Calibri"/>
                <a:ea typeface="Calibri"/>
                <a:cs typeface="Calibri"/>
                <a:sym typeface="Calibri"/>
              </a:rPr>
              <a:t>Συνεχής εκπαίδευση και κατάρτιση: Διασφάλιση ότι όλο το προσωπικό λαμβάνει τακτική  εκπαιδευτική και επαγγελματική κατάρτιση σε θέματα κυβερνοασφάλειας, ώστε να  κατανοεί το εξελιγμένο τοπίο απειλών.</a:t>
            </a:r>
            <a:endParaRPr sz="833">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353" name="Google Shape;2353;p171"/>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354" name="Google Shape;2354;p171"/>
          <p:cNvGrpSpPr/>
          <p:nvPr/>
        </p:nvGrpSpPr>
        <p:grpSpPr>
          <a:xfrm>
            <a:off x="1" y="0"/>
            <a:ext cx="5036079" cy="5715000"/>
            <a:chOff x="0" y="0"/>
            <a:chExt cx="6043295" cy="6858000"/>
          </a:xfrm>
        </p:grpSpPr>
        <p:sp>
          <p:nvSpPr>
            <p:cNvPr id="2355" name="Google Shape;2355;p171"/>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356" name="Google Shape;2356;p171"/>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357" name="Google Shape;2357;p171"/>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358" name="Google Shape;2358;p171"/>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359" name="Google Shape;2359;p171"/>
          <p:cNvSpPr txBox="1">
            <a:spLocks noGrp="1"/>
          </p:cNvSpPr>
          <p:nvPr>
            <p:ph type="title"/>
          </p:nvPr>
        </p:nvSpPr>
        <p:spPr>
          <a:xfrm>
            <a:off x="5190066" y="1027377"/>
            <a:ext cx="4030133" cy="516337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t>Αντιπαθητική συμπεριφορά στην  κυβερνοασφάλεια του ενεργειακού  τομέα</a:t>
            </a:r>
            <a:endParaRPr/>
          </a:p>
        </p:txBody>
      </p:sp>
      <p:sp>
        <p:nvSpPr>
          <p:cNvPr id="2360" name="Google Shape;2360;p171"/>
          <p:cNvSpPr txBox="1"/>
          <p:nvPr/>
        </p:nvSpPr>
        <p:spPr>
          <a:xfrm>
            <a:off x="5571067" y="2109258"/>
            <a:ext cx="3913717" cy="1999761"/>
          </a:xfrm>
          <a:prstGeom prst="rect">
            <a:avLst/>
          </a:prstGeom>
          <a:noFill/>
          <a:ln>
            <a:noFill/>
          </a:ln>
        </p:spPr>
        <p:txBody>
          <a:bodyPr spcFirstLastPara="1" wrap="square" lIns="0" tIns="69833" rIns="0" bIns="0" anchor="t" anchorCtr="0">
            <a:spAutoFit/>
          </a:bodyPr>
          <a:lstStyle/>
          <a:p>
            <a:pPr marL="10583"/>
            <a:r>
              <a:rPr lang="en-US" sz="1208">
                <a:solidFill>
                  <a:srgbClr val="FFB800"/>
                </a:solidFill>
                <a:latin typeface="Calibri"/>
                <a:ea typeface="Calibri"/>
                <a:cs typeface="Calibri"/>
                <a:sym typeface="Calibri"/>
              </a:rPr>
              <a:t>Κατανόηση της αντίπαλης συμπεριφοράς</a:t>
            </a:r>
            <a:endParaRPr sz="1208">
              <a:solidFill>
                <a:schemeClr val="dk1"/>
              </a:solidFill>
              <a:latin typeface="Calibri"/>
              <a:ea typeface="Calibri"/>
              <a:cs typeface="Calibri"/>
              <a:sym typeface="Calibri"/>
            </a:endParaRPr>
          </a:p>
          <a:p>
            <a:pPr marL="10583">
              <a:spcBef>
                <a:spcPts val="467"/>
              </a:spcBef>
            </a:pPr>
            <a:r>
              <a:rPr lang="en-US" sz="1208">
                <a:solidFill>
                  <a:srgbClr val="FFB800"/>
                </a:solidFill>
                <a:latin typeface="Calibri"/>
                <a:ea typeface="Calibri"/>
                <a:cs typeface="Calibri"/>
                <a:sym typeface="Calibri"/>
              </a:rPr>
              <a:t>στην κυβερνοασφάλεια του ενεργειακού τομέα</a:t>
            </a:r>
            <a:endParaRPr sz="1208">
              <a:solidFill>
                <a:schemeClr val="dk1"/>
              </a:solidFill>
              <a:latin typeface="Calibri"/>
              <a:ea typeface="Calibri"/>
              <a:cs typeface="Calibri"/>
              <a:sym typeface="Calibri"/>
            </a:endParaRPr>
          </a:p>
          <a:p>
            <a:endParaRPr sz="1458">
              <a:solidFill>
                <a:schemeClr val="dk1"/>
              </a:solidFill>
              <a:latin typeface="Calibri"/>
              <a:ea typeface="Calibri"/>
              <a:cs typeface="Calibri"/>
              <a:sym typeface="Calibri"/>
            </a:endParaRPr>
          </a:p>
          <a:p>
            <a:pPr marL="239174" marR="4233" indent="-228591" algn="just">
              <a:lnSpc>
                <a:spcPct val="95000"/>
              </a:lnSpc>
              <a:buClr>
                <a:srgbClr val="FFB800"/>
              </a:buClr>
              <a:buSzPts val="1400"/>
              <a:buFont typeface="Courier New"/>
              <a:buChar char="o"/>
            </a:pPr>
            <a:r>
              <a:rPr lang="en-US" sz="833">
                <a:solidFill>
                  <a:srgbClr val="FFFFFF"/>
                </a:solidFill>
                <a:latin typeface="Calibri"/>
                <a:ea typeface="Calibri"/>
                <a:cs typeface="Calibri"/>
                <a:sym typeface="Calibri"/>
              </a:rPr>
              <a:t>Ορισμός: </a:t>
            </a:r>
            <a:r>
              <a:rPr lang="en-US" sz="833" i="1">
                <a:solidFill>
                  <a:srgbClr val="FFFFFF"/>
                </a:solidFill>
                <a:latin typeface="Calibri"/>
                <a:ea typeface="Calibri"/>
                <a:cs typeface="Calibri"/>
                <a:sym typeface="Calibri"/>
              </a:rPr>
              <a:t>Η αντίπαλη συμπεριφορά αναφέρεται σε σκόπιμες ενέργειες  από εξωτερικές οντότητες που αποσκοπούν στην υπονόμευση της  ασφάλειας στον κυβερνοχώρο στον τομέα της ενέργειας.</a:t>
            </a:r>
            <a:endParaRPr sz="833">
              <a:solidFill>
                <a:schemeClr val="dk1"/>
              </a:solidFill>
              <a:latin typeface="Calibri"/>
              <a:ea typeface="Calibri"/>
              <a:cs typeface="Calibri"/>
              <a:sym typeface="Calibri"/>
            </a:endParaRPr>
          </a:p>
          <a:p>
            <a:pPr marL="238645" indent="-228062">
              <a:spcBef>
                <a:spcPts val="341"/>
              </a:spcBef>
              <a:buClr>
                <a:srgbClr val="FFB800"/>
              </a:buClr>
              <a:buSzPts val="1400"/>
              <a:buFont typeface="Courier New"/>
              <a:buChar char="o"/>
            </a:pPr>
            <a:r>
              <a:rPr lang="en-US" sz="833">
                <a:solidFill>
                  <a:srgbClr val="FFFFFF"/>
                </a:solidFill>
                <a:latin typeface="Calibri"/>
                <a:ea typeface="Calibri"/>
                <a:cs typeface="Calibri"/>
                <a:sym typeface="Calibri"/>
              </a:rPr>
              <a:t>Παράγοντες απειλής:</a:t>
            </a:r>
            <a:endParaRPr sz="833">
              <a:solidFill>
                <a:schemeClr val="dk1"/>
              </a:solidFill>
              <a:latin typeface="Calibri"/>
              <a:ea typeface="Calibri"/>
              <a:cs typeface="Calibri"/>
              <a:sym typeface="Calibri"/>
            </a:endParaRPr>
          </a:p>
          <a:p>
            <a:pPr marL="238645" indent="-228062">
              <a:spcBef>
                <a:spcPts val="262"/>
              </a:spcBef>
              <a:buClr>
                <a:srgbClr val="FFFFFF"/>
              </a:buClr>
              <a:buSzPts val="1200"/>
              <a:buFont typeface="Courier New"/>
              <a:buChar char="o"/>
            </a:pPr>
            <a:r>
              <a:rPr lang="en-US" sz="708">
                <a:solidFill>
                  <a:srgbClr val="FFFFFF"/>
                </a:solidFill>
                <a:latin typeface="Calibri"/>
                <a:ea typeface="Calibri"/>
                <a:cs typeface="Calibri"/>
                <a:sym typeface="Calibri"/>
              </a:rPr>
              <a:t>Εγκληματίες του κυβερνοχώρου</a:t>
            </a:r>
            <a:endParaRPr sz="708">
              <a:solidFill>
                <a:schemeClr val="dk1"/>
              </a:solidFill>
              <a:latin typeface="Calibri"/>
              <a:ea typeface="Calibri"/>
              <a:cs typeface="Calibri"/>
              <a:sym typeface="Calibri"/>
            </a:endParaRPr>
          </a:p>
          <a:p>
            <a:pPr marL="238645" indent="-228062">
              <a:spcBef>
                <a:spcPts val="271"/>
              </a:spcBef>
              <a:buClr>
                <a:srgbClr val="FFFFFF"/>
              </a:buClr>
              <a:buSzPts val="1200"/>
              <a:buFont typeface="Courier New"/>
              <a:buChar char="o"/>
            </a:pPr>
            <a:r>
              <a:rPr lang="en-US" sz="708">
                <a:solidFill>
                  <a:srgbClr val="FFFFFF"/>
                </a:solidFill>
                <a:latin typeface="Calibri"/>
                <a:ea typeface="Calibri"/>
                <a:cs typeface="Calibri"/>
                <a:sym typeface="Calibri"/>
              </a:rPr>
              <a:t>Ομάδες που χρηματοδοτούνται από το κράτος,</a:t>
            </a:r>
            <a:endParaRPr sz="708">
              <a:solidFill>
                <a:schemeClr val="dk1"/>
              </a:solidFill>
              <a:latin typeface="Calibri"/>
              <a:ea typeface="Calibri"/>
              <a:cs typeface="Calibri"/>
              <a:sym typeface="Calibri"/>
            </a:endParaRPr>
          </a:p>
          <a:p>
            <a:pPr marL="238645" indent="-228062">
              <a:spcBef>
                <a:spcPts val="267"/>
              </a:spcBef>
              <a:buClr>
                <a:srgbClr val="FFFFFF"/>
              </a:buClr>
              <a:buSzPts val="1200"/>
              <a:buFont typeface="Courier New"/>
              <a:buChar char="o"/>
            </a:pPr>
            <a:r>
              <a:rPr lang="en-US" sz="708">
                <a:solidFill>
                  <a:srgbClr val="FFFFFF"/>
                </a:solidFill>
                <a:latin typeface="Calibri"/>
                <a:ea typeface="Calibri"/>
                <a:cs typeface="Calibri"/>
                <a:sym typeface="Calibri"/>
              </a:rPr>
              <a:t>Hacktivists</a:t>
            </a:r>
            <a:endParaRPr sz="708">
              <a:solidFill>
                <a:schemeClr val="dk1"/>
              </a:solidFill>
              <a:latin typeface="Calibri"/>
              <a:ea typeface="Calibri"/>
              <a:cs typeface="Calibri"/>
              <a:sym typeface="Calibri"/>
            </a:endParaRPr>
          </a:p>
          <a:p>
            <a:pPr marL="238645" indent="-228062">
              <a:spcBef>
                <a:spcPts val="275"/>
              </a:spcBef>
              <a:buClr>
                <a:srgbClr val="FFFFFF"/>
              </a:buClr>
              <a:buSzPts val="1200"/>
              <a:buFont typeface="Courier New"/>
              <a:buChar char="o"/>
            </a:pPr>
            <a:r>
              <a:rPr lang="en-US" sz="708">
                <a:solidFill>
                  <a:srgbClr val="FFFFFF"/>
                </a:solidFill>
                <a:latin typeface="Calibri"/>
                <a:ea typeface="Calibri"/>
                <a:cs typeface="Calibri"/>
                <a:sym typeface="Calibri"/>
              </a:rPr>
              <a:t>Αναζητητές συγκίνησης</a:t>
            </a:r>
            <a:endParaRPr sz="708">
              <a:solidFill>
                <a:schemeClr val="dk1"/>
              </a:solidFill>
              <a:latin typeface="Calibri"/>
              <a:ea typeface="Calibri"/>
              <a:cs typeface="Calibri"/>
              <a:sym typeface="Calibri"/>
            </a:endParaRPr>
          </a:p>
          <a:p>
            <a:pPr marL="238645" indent="-228062">
              <a:spcBef>
                <a:spcPts val="267"/>
              </a:spcBef>
              <a:buClr>
                <a:srgbClr val="FFFFFF"/>
              </a:buClr>
              <a:buSzPts val="1200"/>
              <a:buFont typeface="Courier New"/>
              <a:buChar char="o"/>
            </a:pPr>
            <a:r>
              <a:rPr lang="en-US" sz="708">
                <a:solidFill>
                  <a:srgbClr val="FFFFFF"/>
                </a:solidFill>
                <a:latin typeface="Calibri"/>
                <a:ea typeface="Calibri"/>
                <a:cs typeface="Calibri"/>
                <a:sym typeface="Calibri"/>
              </a:rPr>
              <a:t>Κυβερνοτρομοκράτες</a:t>
            </a:r>
            <a:endParaRPr sz="708">
              <a:solidFill>
                <a:schemeClr val="dk1"/>
              </a:solidFill>
              <a:latin typeface="Calibri"/>
              <a:ea typeface="Calibri"/>
              <a:cs typeface="Calibri"/>
              <a:sym typeface="Calibri"/>
            </a:endParaRPr>
          </a:p>
        </p:txBody>
      </p:sp>
      <p:pic>
        <p:nvPicPr>
          <p:cNvPr id="2361" name="Google Shape;2361;p171"/>
          <p:cNvPicPr preferRelativeResize="0"/>
          <p:nvPr/>
        </p:nvPicPr>
        <p:blipFill rotWithShape="1">
          <a:blip r:embed="rId4">
            <a:alphaModFix/>
          </a:blip>
          <a:srcRect/>
          <a:stretch/>
        </p:blipFill>
        <p:spPr>
          <a:xfrm>
            <a:off x="7414947" y="4923896"/>
            <a:ext cx="2745052" cy="510117"/>
          </a:xfrm>
          <a:prstGeom prst="rect">
            <a:avLst/>
          </a:prstGeom>
          <a:noFill/>
          <a:ln>
            <a:noFill/>
          </a:ln>
        </p:spPr>
      </p:pic>
      <p:sp>
        <p:nvSpPr>
          <p:cNvPr id="2362" name="Google Shape;2362;p171"/>
          <p:cNvSpPr txBox="1"/>
          <p:nvPr/>
        </p:nvSpPr>
        <p:spPr>
          <a:xfrm>
            <a:off x="601133" y="497310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2367" name="Google Shape;2367;p17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368" name="Google Shape;2368;p172"/>
          <p:cNvGrpSpPr/>
          <p:nvPr/>
        </p:nvGrpSpPr>
        <p:grpSpPr>
          <a:xfrm>
            <a:off x="1" y="0"/>
            <a:ext cx="5036079" cy="5715000"/>
            <a:chOff x="0" y="0"/>
            <a:chExt cx="6043295" cy="6858000"/>
          </a:xfrm>
        </p:grpSpPr>
        <p:sp>
          <p:nvSpPr>
            <p:cNvPr id="2369" name="Google Shape;2369;p172"/>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370" name="Google Shape;2370;p172"/>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371" name="Google Shape;2371;p172"/>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372" name="Google Shape;2372;p172"/>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373" name="Google Shape;2373;p172"/>
          <p:cNvSpPr txBox="1">
            <a:spLocks noGrp="1"/>
          </p:cNvSpPr>
          <p:nvPr>
            <p:ph type="title"/>
          </p:nvPr>
        </p:nvSpPr>
        <p:spPr>
          <a:xfrm>
            <a:off x="5579005" y="661723"/>
            <a:ext cx="3888846" cy="4432085"/>
          </a:xfrm>
          <a:prstGeom prst="rect">
            <a:avLst/>
          </a:prstGeom>
          <a:noFill/>
          <a:ln>
            <a:noFill/>
          </a:ln>
        </p:spPr>
        <p:txBody>
          <a:bodyPr spcFirstLastPara="1" vert="horz" wrap="square" lIns="0" tIns="43917" rIns="0" bIns="0" rtlCol="0" anchor="t" anchorCtr="0">
            <a:spAutoFit/>
          </a:bodyPr>
          <a:lstStyle/>
          <a:p>
            <a:pPr marL="10583" marR="4233" algn="just">
              <a:lnSpc>
                <a:spcPct val="107826"/>
              </a:lnSpc>
              <a:spcBef>
                <a:spcPts val="0"/>
              </a:spcBef>
            </a:pPr>
            <a:r>
              <a:rPr lang="en-US"/>
              <a:t>Αντιπαθητική συμπεριφορά στην  κυβερνοασφάλεια στον τομέα της  ενέργειας</a:t>
            </a:r>
            <a:endParaRPr/>
          </a:p>
        </p:txBody>
      </p:sp>
      <p:sp>
        <p:nvSpPr>
          <p:cNvPr id="2374" name="Google Shape;2374;p172"/>
          <p:cNvSpPr txBox="1"/>
          <p:nvPr/>
        </p:nvSpPr>
        <p:spPr>
          <a:xfrm>
            <a:off x="5571067" y="1736461"/>
            <a:ext cx="4392613"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Επίδραση της αντιπαλότητας στον κυβερνοχώρο  Επιθέσεις στον τομέα της ενέργειας</a:t>
            </a:r>
            <a:endParaRPr sz="1458">
              <a:solidFill>
                <a:schemeClr val="dk1"/>
              </a:solidFill>
              <a:latin typeface="Calibri"/>
              <a:ea typeface="Calibri"/>
              <a:cs typeface="Calibri"/>
              <a:sym typeface="Calibri"/>
            </a:endParaRPr>
          </a:p>
        </p:txBody>
      </p:sp>
      <p:sp>
        <p:nvSpPr>
          <p:cNvPr id="2375" name="Google Shape;2375;p172"/>
          <p:cNvSpPr txBox="1"/>
          <p:nvPr/>
        </p:nvSpPr>
        <p:spPr>
          <a:xfrm>
            <a:off x="5571067" y="2490523"/>
            <a:ext cx="4169833" cy="856325"/>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Επίθεση στον αγωγό δεδομένων Colonial Pipeline (2021): σημαντική ανατροπή</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του εφοδιασμού των καταναλωτών με καύσιμα</a:t>
            </a:r>
            <a:endParaRPr sz="833">
              <a:solidFill>
                <a:schemeClr val="dk1"/>
              </a:solidFill>
              <a:latin typeface="Calibri"/>
              <a:ea typeface="Calibri"/>
              <a:cs typeface="Calibri"/>
              <a:sym typeface="Calibri"/>
            </a:endParaRPr>
          </a:p>
          <a:p>
            <a:pPr marL="238645" indent="-228062">
              <a:spcBef>
                <a:spcPts val="512"/>
              </a:spcBef>
              <a:buClr>
                <a:srgbClr val="FFB800"/>
              </a:buClr>
              <a:buSzPts val="1400"/>
              <a:buFont typeface="Courier New"/>
              <a:buChar char="o"/>
            </a:pPr>
            <a:r>
              <a:rPr lang="en-US" sz="833">
                <a:solidFill>
                  <a:srgbClr val="FFFFFF"/>
                </a:solidFill>
                <a:latin typeface="Calibri"/>
                <a:ea typeface="Calibri"/>
                <a:cs typeface="Calibri"/>
                <a:sym typeface="Calibri"/>
              </a:rPr>
              <a:t>Επιπτώσεις στο εμπόριο: να κλείσει κρίσιμες</a:t>
            </a:r>
            <a:endParaRPr sz="833">
              <a:solidFill>
                <a:schemeClr val="dk1"/>
              </a:solidFill>
              <a:latin typeface="Calibri"/>
              <a:ea typeface="Calibri"/>
              <a:cs typeface="Calibri"/>
              <a:sym typeface="Calibri"/>
            </a:endParaRPr>
          </a:p>
          <a:p>
            <a:pPr marL="239174">
              <a:spcBef>
                <a:spcPts val="329"/>
              </a:spcBef>
            </a:pPr>
            <a:r>
              <a:rPr lang="en-US" sz="833">
                <a:solidFill>
                  <a:srgbClr val="FFFFFF"/>
                </a:solidFill>
                <a:latin typeface="Calibri"/>
                <a:ea typeface="Calibri"/>
                <a:cs typeface="Calibri"/>
                <a:sym typeface="Calibri"/>
              </a:rPr>
              <a:t>υποδομές και επηρεάζουν τόσο την οικονομία όσο και την καθημερινή</a:t>
            </a:r>
            <a:endParaRPr sz="833">
              <a:solidFill>
                <a:schemeClr val="dk1"/>
              </a:solidFill>
              <a:latin typeface="Calibri"/>
              <a:ea typeface="Calibri"/>
              <a:cs typeface="Calibri"/>
              <a:sym typeface="Calibri"/>
            </a:endParaRPr>
          </a:p>
          <a:p>
            <a:pPr marL="238645" indent="-228062">
              <a:spcBef>
                <a:spcPts val="396"/>
              </a:spcBef>
              <a:buClr>
                <a:srgbClr val="FFB800"/>
              </a:buClr>
              <a:buSzPts val="1400"/>
              <a:buFont typeface="Courier New"/>
              <a:buChar char="o"/>
            </a:pPr>
            <a:r>
              <a:rPr lang="en-US" sz="833">
                <a:solidFill>
                  <a:srgbClr val="FFFFFF"/>
                </a:solidFill>
                <a:latin typeface="Calibri"/>
                <a:ea typeface="Calibri"/>
                <a:cs typeface="Calibri"/>
                <a:sym typeface="Calibri"/>
              </a:rPr>
              <a:t>Επιπτώσεις στην εμπιστευτικότητα: Κλοπή ευαίσθητων πληροφοριών.</a:t>
            </a:r>
            <a:endParaRPr sz="833">
              <a:solidFill>
                <a:schemeClr val="dk1"/>
              </a:solidFill>
              <a:latin typeface="Calibri"/>
              <a:ea typeface="Calibri"/>
              <a:cs typeface="Calibri"/>
              <a:sym typeface="Calibri"/>
            </a:endParaRPr>
          </a:p>
        </p:txBody>
      </p:sp>
      <p:pic>
        <p:nvPicPr>
          <p:cNvPr id="2376" name="Google Shape;2376;p172"/>
          <p:cNvPicPr preferRelativeResize="0"/>
          <p:nvPr/>
        </p:nvPicPr>
        <p:blipFill rotWithShape="1">
          <a:blip r:embed="rId4">
            <a:alphaModFix/>
          </a:blip>
          <a:srcRect/>
          <a:stretch/>
        </p:blipFill>
        <p:spPr>
          <a:xfrm>
            <a:off x="7414947" y="4755885"/>
            <a:ext cx="2745052" cy="510117"/>
          </a:xfrm>
          <a:prstGeom prst="rect">
            <a:avLst/>
          </a:prstGeom>
          <a:noFill/>
          <a:ln>
            <a:noFill/>
          </a:ln>
        </p:spPr>
      </p:pic>
      <p:sp>
        <p:nvSpPr>
          <p:cNvPr id="2377" name="Google Shape;2377;p172"/>
          <p:cNvSpPr txBox="1"/>
          <p:nvPr/>
        </p:nvSpPr>
        <p:spPr>
          <a:xfrm>
            <a:off x="601133" y="480509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2382" name="Google Shape;2382;p173"/>
          <p:cNvSpPr/>
          <p:nvPr/>
        </p:nvSpPr>
        <p:spPr>
          <a:xfrm>
            <a:off x="0" y="-30463"/>
            <a:ext cx="12192000" cy="688846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383" name="Google Shape;2383;p173"/>
          <p:cNvGrpSpPr/>
          <p:nvPr/>
        </p:nvGrpSpPr>
        <p:grpSpPr>
          <a:xfrm>
            <a:off x="1" y="0"/>
            <a:ext cx="5036079" cy="5715000"/>
            <a:chOff x="0" y="0"/>
            <a:chExt cx="6043295" cy="6858000"/>
          </a:xfrm>
        </p:grpSpPr>
        <p:sp>
          <p:nvSpPr>
            <p:cNvPr id="2384" name="Google Shape;2384;p173"/>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385" name="Google Shape;2385;p173"/>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386" name="Google Shape;2386;p173"/>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387" name="Google Shape;2387;p173"/>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388" name="Google Shape;2388;p173"/>
          <p:cNvSpPr txBox="1">
            <a:spLocks noGrp="1"/>
          </p:cNvSpPr>
          <p:nvPr>
            <p:ph type="title"/>
          </p:nvPr>
        </p:nvSpPr>
        <p:spPr>
          <a:xfrm>
            <a:off x="5269971" y="1027377"/>
            <a:ext cx="4030133" cy="516337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t>Αντιπαθητική συμπεριφορά στην  κυβερνοασφάλεια του ενεργειακού  τομέα</a:t>
            </a:r>
            <a:endParaRPr/>
          </a:p>
        </p:txBody>
      </p:sp>
      <p:sp>
        <p:nvSpPr>
          <p:cNvPr id="2389" name="Google Shape;2389;p173"/>
          <p:cNvSpPr txBox="1"/>
          <p:nvPr/>
        </p:nvSpPr>
        <p:spPr>
          <a:xfrm>
            <a:off x="5571067" y="2109258"/>
            <a:ext cx="3285596" cy="1302707"/>
          </a:xfrm>
          <a:prstGeom prst="rect">
            <a:avLst/>
          </a:prstGeom>
          <a:noFill/>
          <a:ln>
            <a:noFill/>
          </a:ln>
        </p:spPr>
        <p:txBody>
          <a:bodyPr spcFirstLastPara="1" wrap="square" lIns="0" tIns="10583" rIns="0" bIns="0" anchor="t" anchorCtr="0">
            <a:spAutoFit/>
          </a:bodyPr>
          <a:lstStyle/>
          <a:p>
            <a:pPr marL="10583" marR="4233">
              <a:lnSpc>
                <a:spcPct val="132200"/>
              </a:lnSpc>
            </a:pPr>
            <a:r>
              <a:rPr lang="en-US" sz="1208">
                <a:solidFill>
                  <a:srgbClr val="FFB800"/>
                </a:solidFill>
                <a:latin typeface="Calibri"/>
                <a:ea typeface="Calibri"/>
                <a:cs typeface="Calibri"/>
                <a:sym typeface="Calibri"/>
              </a:rPr>
              <a:t>Παραδείγματα αντιδικίας πραγματικό κόσμο  Επιθέσεις στον τομέα της ενέργειας</a:t>
            </a:r>
            <a:endParaRPr sz="1208">
              <a:solidFill>
                <a:schemeClr val="dk1"/>
              </a:solidFill>
              <a:latin typeface="Calibri"/>
              <a:ea typeface="Calibri"/>
              <a:cs typeface="Calibri"/>
              <a:sym typeface="Calibri"/>
            </a:endParaRPr>
          </a:p>
          <a:p>
            <a:pPr>
              <a:spcBef>
                <a:spcPts val="37"/>
              </a:spcBef>
            </a:pPr>
            <a:endParaRPr sz="1375">
              <a:solidFill>
                <a:schemeClr val="dk1"/>
              </a:solidFill>
              <a:latin typeface="Calibri"/>
              <a:ea typeface="Calibri"/>
              <a:cs typeface="Calibri"/>
              <a:sym typeface="Calibri"/>
            </a:endParaRPr>
          </a:p>
          <a:p>
            <a:pPr marL="238645" indent="-228062">
              <a:buClr>
                <a:srgbClr val="FFB800"/>
              </a:buClr>
              <a:buSzPts val="1400"/>
              <a:buFont typeface="Courier New"/>
              <a:buChar char="o"/>
            </a:pPr>
            <a:r>
              <a:rPr lang="en-US" sz="833">
                <a:solidFill>
                  <a:srgbClr val="FFFFFF"/>
                </a:solidFill>
                <a:latin typeface="Calibri"/>
                <a:ea typeface="Calibri"/>
                <a:cs typeface="Calibri"/>
                <a:sym typeface="Calibri"/>
              </a:rPr>
              <a:t>Επιτιθέμενοι στο ηλεκτρικό δίκτυο της Ουκρανίας 2015)</a:t>
            </a:r>
            <a:endParaRPr sz="833">
              <a:solidFill>
                <a:schemeClr val="dk1"/>
              </a:solidFill>
              <a:latin typeface="Calibri"/>
              <a:ea typeface="Calibri"/>
              <a:cs typeface="Calibri"/>
              <a:sym typeface="Calibri"/>
            </a:endParaRPr>
          </a:p>
          <a:p>
            <a:pPr marL="238645" indent="-228062">
              <a:spcBef>
                <a:spcPts val="229"/>
              </a:spcBef>
              <a:buClr>
                <a:srgbClr val="FFB800"/>
              </a:buClr>
              <a:buSzPts val="1400"/>
              <a:buFont typeface="Courier New"/>
              <a:buChar char="o"/>
            </a:pPr>
            <a:r>
              <a:rPr lang="en-US" sz="833">
                <a:solidFill>
                  <a:srgbClr val="FFFFFF"/>
                </a:solidFill>
                <a:latin typeface="Calibri"/>
                <a:ea typeface="Calibri"/>
                <a:cs typeface="Calibri"/>
                <a:sym typeface="Calibri"/>
              </a:rPr>
              <a:t>Επίθεση Ransomware στο Colonial Pipeline 2021)</a:t>
            </a:r>
            <a:endParaRPr sz="833">
              <a:solidFill>
                <a:schemeClr val="dk1"/>
              </a:solidFill>
              <a:latin typeface="Calibri"/>
              <a:ea typeface="Calibri"/>
              <a:cs typeface="Calibri"/>
              <a:sym typeface="Calibri"/>
            </a:endParaRPr>
          </a:p>
          <a:p>
            <a:pPr marL="238645" indent="-228062">
              <a:spcBef>
                <a:spcPts val="233"/>
              </a:spcBef>
              <a:buClr>
                <a:srgbClr val="FFB800"/>
              </a:buClr>
              <a:buSzPts val="1400"/>
              <a:buFont typeface="Courier New"/>
              <a:buChar char="o"/>
            </a:pPr>
            <a:r>
              <a:rPr lang="en-US" sz="833">
                <a:solidFill>
                  <a:srgbClr val="FFFFFF"/>
                </a:solidFill>
                <a:latin typeface="Calibri"/>
                <a:ea typeface="Calibri"/>
                <a:cs typeface="Calibri"/>
                <a:sym typeface="Calibri"/>
              </a:rPr>
              <a:t>DESFA (2022)</a:t>
            </a:r>
            <a:endParaRPr sz="833">
              <a:solidFill>
                <a:schemeClr val="dk1"/>
              </a:solidFill>
              <a:latin typeface="Calibri"/>
              <a:ea typeface="Calibri"/>
              <a:cs typeface="Calibri"/>
              <a:sym typeface="Calibri"/>
            </a:endParaRPr>
          </a:p>
          <a:p>
            <a:pPr marL="238645" indent="-228062">
              <a:spcBef>
                <a:spcPts val="233"/>
              </a:spcBef>
              <a:buClr>
                <a:srgbClr val="FFB800"/>
              </a:buClr>
              <a:buSzPts val="1400"/>
              <a:buFont typeface="Courier New"/>
              <a:buChar char="o"/>
            </a:pPr>
            <a:r>
              <a:rPr lang="en-US" sz="833">
                <a:solidFill>
                  <a:srgbClr val="FFFFFF"/>
                </a:solidFill>
                <a:latin typeface="Calibri"/>
                <a:ea typeface="Calibri"/>
                <a:cs typeface="Calibri"/>
                <a:sym typeface="Calibri"/>
              </a:rPr>
              <a:t>People's Energy (Ηνωμένο Βασίλειο, 2020)</a:t>
            </a:r>
            <a:endParaRPr sz="833">
              <a:solidFill>
                <a:schemeClr val="dk1"/>
              </a:solidFill>
              <a:latin typeface="Calibri"/>
              <a:ea typeface="Calibri"/>
              <a:cs typeface="Calibri"/>
              <a:sym typeface="Calibri"/>
            </a:endParaRPr>
          </a:p>
        </p:txBody>
      </p:sp>
      <p:pic>
        <p:nvPicPr>
          <p:cNvPr id="2390" name="Google Shape;2390;p173"/>
          <p:cNvPicPr preferRelativeResize="0"/>
          <p:nvPr/>
        </p:nvPicPr>
        <p:blipFill rotWithShape="1">
          <a:blip r:embed="rId4">
            <a:alphaModFix/>
          </a:blip>
          <a:srcRect/>
          <a:stretch/>
        </p:blipFill>
        <p:spPr>
          <a:xfrm>
            <a:off x="7414947" y="5103018"/>
            <a:ext cx="2745052" cy="510117"/>
          </a:xfrm>
          <a:prstGeom prst="rect">
            <a:avLst/>
          </a:prstGeom>
          <a:noFill/>
          <a:ln>
            <a:noFill/>
          </a:ln>
        </p:spPr>
      </p:pic>
      <p:sp>
        <p:nvSpPr>
          <p:cNvPr id="2391" name="Google Shape;2391;p173"/>
          <p:cNvSpPr txBox="1"/>
          <p:nvPr/>
        </p:nvSpPr>
        <p:spPr>
          <a:xfrm>
            <a:off x="601133" y="5152231"/>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17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397" name="Google Shape;2397;p174"/>
          <p:cNvGrpSpPr/>
          <p:nvPr/>
        </p:nvGrpSpPr>
        <p:grpSpPr>
          <a:xfrm>
            <a:off x="1" y="0"/>
            <a:ext cx="5036079" cy="5715000"/>
            <a:chOff x="0" y="0"/>
            <a:chExt cx="6043295" cy="6858000"/>
          </a:xfrm>
        </p:grpSpPr>
        <p:sp>
          <p:nvSpPr>
            <p:cNvPr id="2398" name="Google Shape;2398;p174"/>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399" name="Google Shape;2399;p174"/>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00" name="Google Shape;2400;p174"/>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01" name="Google Shape;2401;p174"/>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402" name="Google Shape;2402;p174"/>
          <p:cNvSpPr txBox="1">
            <a:spLocks noGrp="1"/>
          </p:cNvSpPr>
          <p:nvPr>
            <p:ph type="title"/>
          </p:nvPr>
        </p:nvSpPr>
        <p:spPr>
          <a:xfrm>
            <a:off x="5579005" y="226748"/>
            <a:ext cx="3874029" cy="4432085"/>
          </a:xfrm>
          <a:prstGeom prst="rect">
            <a:avLst/>
          </a:prstGeom>
          <a:noFill/>
          <a:ln>
            <a:noFill/>
          </a:ln>
        </p:spPr>
        <p:txBody>
          <a:bodyPr spcFirstLastPara="1" vert="horz" wrap="square" lIns="0" tIns="43917" rIns="0" bIns="0" rtlCol="0" anchor="t" anchorCtr="0">
            <a:spAutoFit/>
          </a:bodyPr>
          <a:lstStyle/>
          <a:p>
            <a:pPr marL="10583" marR="4233" algn="just">
              <a:lnSpc>
                <a:spcPct val="107826"/>
              </a:lnSpc>
              <a:spcBef>
                <a:spcPts val="0"/>
              </a:spcBef>
            </a:pPr>
            <a:r>
              <a:rPr lang="en-US"/>
              <a:t>Αντιπαθητική συμπεριφορά στην  κυβερνοασφάλεια στον τομέα της  ενέργειας</a:t>
            </a:r>
            <a:endParaRPr/>
          </a:p>
        </p:txBody>
      </p:sp>
      <p:sp>
        <p:nvSpPr>
          <p:cNvPr id="2403" name="Google Shape;2403;p174"/>
          <p:cNvSpPr txBox="1"/>
          <p:nvPr/>
        </p:nvSpPr>
        <p:spPr>
          <a:xfrm>
            <a:off x="5571067" y="1206235"/>
            <a:ext cx="4226454" cy="2008846"/>
          </a:xfrm>
          <a:prstGeom prst="rect">
            <a:avLst/>
          </a:prstGeom>
          <a:noFill/>
          <a:ln>
            <a:noFill/>
          </a:ln>
        </p:spPr>
        <p:txBody>
          <a:bodyPr spcFirstLastPara="1" wrap="square" lIns="0" tIns="32792" rIns="0" bIns="0" anchor="t" anchorCtr="0">
            <a:spAutoFit/>
          </a:bodyPr>
          <a:lstStyle/>
          <a:p>
            <a:pPr marL="10583" marR="68260">
              <a:lnSpc>
                <a:spcPct val="106896"/>
              </a:lnSpc>
            </a:pPr>
            <a:r>
              <a:rPr lang="en-US" sz="1208">
                <a:solidFill>
                  <a:srgbClr val="FFB800"/>
                </a:solidFill>
                <a:latin typeface="Calibri"/>
                <a:ea typeface="Calibri"/>
                <a:cs typeface="Calibri"/>
                <a:sym typeface="Calibri"/>
              </a:rPr>
              <a:t>Μετριασμός της εχθρικής συμπεριφοράς στην ασφάλεια  στον κυβερνοχώρο για τον τομέα της ενέργειας</a:t>
            </a:r>
            <a:endParaRPr sz="1208">
              <a:solidFill>
                <a:schemeClr val="dk1"/>
              </a:solidFill>
              <a:latin typeface="Calibri"/>
              <a:ea typeface="Calibri"/>
              <a:cs typeface="Calibri"/>
              <a:sym typeface="Calibri"/>
            </a:endParaRPr>
          </a:p>
          <a:p>
            <a:pPr>
              <a:spcBef>
                <a:spcPts val="17"/>
              </a:spcBef>
            </a:pPr>
            <a:endParaRPr sz="875">
              <a:solidFill>
                <a:schemeClr val="dk1"/>
              </a:solidFill>
              <a:latin typeface="Calibri"/>
              <a:ea typeface="Calibri"/>
              <a:cs typeface="Calibri"/>
              <a:sym typeface="Calibri"/>
            </a:endParaRPr>
          </a:p>
          <a:p>
            <a:pPr marL="239174" marR="69847" indent="-228591">
              <a:lnSpc>
                <a:spcPct val="95000"/>
              </a:lnSpc>
              <a:spcBef>
                <a:spcPts val="4"/>
              </a:spcBef>
              <a:buClr>
                <a:srgbClr val="FFB800"/>
              </a:buClr>
              <a:buSzPts val="1400"/>
              <a:buFont typeface="Courier New"/>
              <a:buChar char="o"/>
            </a:pPr>
            <a:r>
              <a:rPr lang="en-US" sz="833">
                <a:solidFill>
                  <a:srgbClr val="FFFFFF"/>
                </a:solidFill>
                <a:latin typeface="Calibri"/>
                <a:ea typeface="Calibri"/>
                <a:cs typeface="Calibri"/>
                <a:sym typeface="Calibri"/>
              </a:rPr>
              <a:t>Υιοθέτηση του πλαισίου NIST: Υλοποίηση του Πλαισίου Κυβερνοασφάλειας  NIST για την αποτελεσματική διαχείριση και τον μετριασμό των κινδύνων στον  κυβερνοχώρο.</a:t>
            </a:r>
            <a:endParaRPr sz="833">
              <a:solidFill>
                <a:schemeClr val="dk1"/>
              </a:solidFill>
              <a:latin typeface="Calibri"/>
              <a:ea typeface="Calibri"/>
              <a:cs typeface="Calibri"/>
              <a:sym typeface="Calibri"/>
            </a:endParaRPr>
          </a:p>
          <a:p>
            <a:pPr marL="238645" marR="628096" indent="-228062">
              <a:lnSpc>
                <a:spcPct val="95300"/>
              </a:lnSpc>
              <a:spcBef>
                <a:spcPts val="403"/>
              </a:spcBef>
              <a:buClr>
                <a:srgbClr val="FFB800"/>
              </a:buClr>
              <a:buSzPts val="1400"/>
              <a:buFont typeface="Courier New"/>
              <a:buChar char="o"/>
            </a:pPr>
            <a:r>
              <a:rPr lang="en-US" sz="833">
                <a:solidFill>
                  <a:srgbClr val="FFFFFF"/>
                </a:solidFill>
                <a:latin typeface="Calibri"/>
                <a:ea typeface="Calibri"/>
                <a:cs typeface="Calibri"/>
                <a:sym typeface="Calibri"/>
              </a:rPr>
              <a:t>Χρήση των κατευθυντήριων γραμμών του ENISA (Ευρωπαϊκή Υπηρεσία  Κυβερνοασφάλειας).</a:t>
            </a:r>
            <a:endParaRPr sz="833">
              <a:solidFill>
                <a:schemeClr val="dk1"/>
              </a:solidFill>
              <a:latin typeface="Calibri"/>
              <a:ea typeface="Calibri"/>
              <a:cs typeface="Calibri"/>
              <a:sym typeface="Calibri"/>
            </a:endParaRPr>
          </a:p>
          <a:p>
            <a:pPr marL="239174" marR="710642" indent="-228591">
              <a:lnSpc>
                <a:spcPct val="91400"/>
              </a:lnSpc>
              <a:spcBef>
                <a:spcPts val="424"/>
              </a:spcBef>
              <a:buClr>
                <a:srgbClr val="FFB800"/>
              </a:buClr>
              <a:buSzPts val="1400"/>
              <a:buFont typeface="Courier New"/>
              <a:buChar char="o"/>
            </a:pPr>
            <a:r>
              <a:rPr lang="en-US" sz="833">
                <a:solidFill>
                  <a:srgbClr val="FFFFFF"/>
                </a:solidFill>
                <a:latin typeface="Calibri"/>
                <a:ea typeface="Calibri"/>
                <a:cs typeface="Calibri"/>
                <a:sym typeface="Calibri"/>
              </a:rPr>
              <a:t>Ενίσχυση των δεσμών με καθολικούς εταίρους για την ανταλλαγή  πληροφοριών και κοινές ασκήσεις κυβερνοασφάλειας.</a:t>
            </a:r>
            <a:endParaRPr sz="833">
              <a:solidFill>
                <a:schemeClr val="dk1"/>
              </a:solidFill>
              <a:latin typeface="Calibri"/>
              <a:ea typeface="Calibri"/>
              <a:cs typeface="Calibri"/>
              <a:sym typeface="Calibri"/>
            </a:endParaRPr>
          </a:p>
          <a:p>
            <a:pPr marL="238645" indent="-228062">
              <a:spcBef>
                <a:spcPts val="508"/>
              </a:spcBef>
              <a:buClr>
                <a:srgbClr val="FFB800"/>
              </a:buClr>
              <a:buSzPts val="1400"/>
              <a:buFont typeface="Courier New"/>
              <a:buChar char="o"/>
            </a:pPr>
            <a:r>
              <a:rPr lang="en-US" sz="833">
                <a:solidFill>
                  <a:srgbClr val="FFFFFF"/>
                </a:solidFill>
                <a:latin typeface="Calibri"/>
                <a:ea typeface="Calibri"/>
                <a:cs typeface="Calibri"/>
                <a:sym typeface="Calibri"/>
              </a:rPr>
              <a:t>Καθιέρωση πρωτοκόλλων ταχείας αντίδρασης σε ευθυγράμμιση με</a:t>
            </a:r>
            <a:endParaRPr sz="833">
              <a:solidFill>
                <a:schemeClr val="dk1"/>
              </a:solidFill>
              <a:latin typeface="Calibri"/>
              <a:ea typeface="Calibri"/>
              <a:cs typeface="Calibri"/>
              <a:sym typeface="Calibri"/>
            </a:endParaRPr>
          </a:p>
          <a:p>
            <a:pPr marL="239174" marR="4233">
              <a:lnSpc>
                <a:spcPct val="167000"/>
              </a:lnSpc>
              <a:spcBef>
                <a:spcPts val="21"/>
              </a:spcBef>
            </a:pPr>
            <a:r>
              <a:rPr lang="en-US" sz="833">
                <a:solidFill>
                  <a:srgbClr val="FFFFFF"/>
                </a:solidFill>
                <a:latin typeface="Calibri"/>
                <a:ea typeface="Calibri"/>
                <a:cs typeface="Calibri"/>
                <a:sym typeface="Calibri"/>
              </a:rPr>
              <a:t>Συστάσεις του ENISA (Ευρωπαϊκή Υπηρεσία Κυβερνοασφάλειας) για το χειρισμό  περιστατικών.</a:t>
            </a:r>
            <a:endParaRPr sz="833">
              <a:solidFill>
                <a:schemeClr val="dk1"/>
              </a:solidFill>
              <a:latin typeface="Calibri"/>
              <a:ea typeface="Calibri"/>
              <a:cs typeface="Calibri"/>
              <a:sym typeface="Calibri"/>
            </a:endParaRPr>
          </a:p>
        </p:txBody>
      </p:sp>
      <p:pic>
        <p:nvPicPr>
          <p:cNvPr id="2404" name="Google Shape;2404;p174"/>
          <p:cNvPicPr preferRelativeResize="0"/>
          <p:nvPr/>
        </p:nvPicPr>
        <p:blipFill rotWithShape="1">
          <a:blip r:embed="rId4">
            <a:alphaModFix/>
          </a:blip>
          <a:srcRect/>
          <a:stretch/>
        </p:blipFill>
        <p:spPr>
          <a:xfrm>
            <a:off x="7414947" y="4801128"/>
            <a:ext cx="2745052" cy="510117"/>
          </a:xfrm>
          <a:prstGeom prst="rect">
            <a:avLst/>
          </a:prstGeom>
          <a:noFill/>
          <a:ln>
            <a:noFill/>
          </a:ln>
        </p:spPr>
      </p:pic>
      <p:sp>
        <p:nvSpPr>
          <p:cNvPr id="2405" name="Google Shape;2405;p174"/>
          <p:cNvSpPr txBox="1"/>
          <p:nvPr/>
        </p:nvSpPr>
        <p:spPr>
          <a:xfrm>
            <a:off x="601133" y="4850606"/>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13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869" name="Google Shape;1869;p139"/>
          <p:cNvGrpSpPr/>
          <p:nvPr/>
        </p:nvGrpSpPr>
        <p:grpSpPr>
          <a:xfrm>
            <a:off x="6697559" y="-577851"/>
            <a:ext cx="3497263" cy="5698067"/>
            <a:chOff x="7995284" y="8889"/>
            <a:chExt cx="4196715" cy="6837680"/>
          </a:xfrm>
        </p:grpSpPr>
        <p:sp>
          <p:nvSpPr>
            <p:cNvPr id="1870" name="Google Shape;1870;p139"/>
            <p:cNvSpPr/>
            <p:nvPr/>
          </p:nvSpPr>
          <p:spPr>
            <a:xfrm>
              <a:off x="8359457" y="8889"/>
              <a:ext cx="2540000" cy="6837680"/>
            </a:xfrm>
            <a:custGeom>
              <a:avLst/>
              <a:gdLst/>
              <a:ahLst/>
              <a:cxnLst/>
              <a:rect l="l" t="t" r="r" b="b"/>
              <a:pathLst>
                <a:path w="2540000" h="6837680" extrusionOk="0">
                  <a:moveTo>
                    <a:pt x="1145222" y="3148329"/>
                  </a:moveTo>
                  <a:lnTo>
                    <a:pt x="1098232" y="3154679"/>
                  </a:lnTo>
                  <a:lnTo>
                    <a:pt x="1055052" y="3172777"/>
                  </a:lnTo>
                  <a:lnTo>
                    <a:pt x="1017904" y="3201034"/>
                  </a:lnTo>
                  <a:lnTo>
                    <a:pt x="989012" y="3238182"/>
                  </a:lnTo>
                  <a:lnTo>
                    <a:pt x="970279" y="3283584"/>
                  </a:lnTo>
                  <a:lnTo>
                    <a:pt x="579120" y="4728845"/>
                  </a:lnTo>
                  <a:lnTo>
                    <a:pt x="5079" y="6820852"/>
                  </a:lnTo>
                  <a:lnTo>
                    <a:pt x="1270" y="6833552"/>
                  </a:lnTo>
                  <a:lnTo>
                    <a:pt x="0" y="6837362"/>
                  </a:lnTo>
                  <a:lnTo>
                    <a:pt x="26352" y="6837362"/>
                  </a:lnTo>
                  <a:lnTo>
                    <a:pt x="604520" y="4736464"/>
                  </a:lnTo>
                  <a:lnTo>
                    <a:pt x="995679" y="3291204"/>
                  </a:lnTo>
                  <a:lnTo>
                    <a:pt x="1016317" y="3245167"/>
                  </a:lnTo>
                  <a:lnTo>
                    <a:pt x="1049337" y="3209289"/>
                  </a:lnTo>
                  <a:lnTo>
                    <a:pt x="1091247" y="3185159"/>
                  </a:lnTo>
                  <a:lnTo>
                    <a:pt x="1138554" y="3174682"/>
                  </a:lnTo>
                  <a:lnTo>
                    <a:pt x="1239837" y="3174682"/>
                  </a:lnTo>
                  <a:lnTo>
                    <a:pt x="1193482" y="3154679"/>
                  </a:lnTo>
                  <a:lnTo>
                    <a:pt x="1145222" y="3148329"/>
                  </a:lnTo>
                  <a:close/>
                </a:path>
                <a:path w="2540000" h="6837680" extrusionOk="0">
                  <a:moveTo>
                    <a:pt x="1239837" y="3174682"/>
                  </a:moveTo>
                  <a:lnTo>
                    <a:pt x="1138554" y="3174682"/>
                  </a:lnTo>
                  <a:lnTo>
                    <a:pt x="1188720" y="3179762"/>
                  </a:lnTo>
                  <a:lnTo>
                    <a:pt x="1243329" y="3207067"/>
                  </a:lnTo>
                  <a:lnTo>
                    <a:pt x="1283334" y="3253104"/>
                  </a:lnTo>
                  <a:lnTo>
                    <a:pt x="1303020" y="3311207"/>
                  </a:lnTo>
                  <a:lnTo>
                    <a:pt x="1303654" y="3342004"/>
                  </a:lnTo>
                  <a:lnTo>
                    <a:pt x="1298257" y="3373119"/>
                  </a:lnTo>
                  <a:lnTo>
                    <a:pt x="1041082" y="4324667"/>
                  </a:lnTo>
                  <a:lnTo>
                    <a:pt x="1034414" y="4373245"/>
                  </a:lnTo>
                  <a:lnTo>
                    <a:pt x="1041082" y="4420234"/>
                  </a:lnTo>
                  <a:lnTo>
                    <a:pt x="1058862" y="4463414"/>
                  </a:lnTo>
                  <a:lnTo>
                    <a:pt x="1060450" y="4465320"/>
                  </a:lnTo>
                  <a:lnTo>
                    <a:pt x="705167" y="5788659"/>
                  </a:lnTo>
                  <a:lnTo>
                    <a:pt x="699134" y="5824220"/>
                  </a:lnTo>
                  <a:lnTo>
                    <a:pt x="700404" y="5859780"/>
                  </a:lnTo>
                  <a:lnTo>
                    <a:pt x="708342" y="5894070"/>
                  </a:lnTo>
                  <a:lnTo>
                    <a:pt x="743267" y="5956299"/>
                  </a:lnTo>
                  <a:lnTo>
                    <a:pt x="798195" y="5998845"/>
                  </a:lnTo>
                  <a:lnTo>
                    <a:pt x="865504" y="6017577"/>
                  </a:lnTo>
                  <a:lnTo>
                    <a:pt x="877252" y="6017895"/>
                  </a:lnTo>
                  <a:lnTo>
                    <a:pt x="923289" y="6011545"/>
                  </a:lnTo>
                  <a:lnTo>
                    <a:pt x="965517" y="5993764"/>
                  </a:lnTo>
                  <a:lnTo>
                    <a:pt x="967158" y="5992495"/>
                  </a:lnTo>
                  <a:lnTo>
                    <a:pt x="885825" y="5992495"/>
                  </a:lnTo>
                  <a:lnTo>
                    <a:pt x="836929" y="5987097"/>
                  </a:lnTo>
                  <a:lnTo>
                    <a:pt x="782954" y="5960427"/>
                  </a:lnTo>
                  <a:lnTo>
                    <a:pt x="744220" y="5914072"/>
                  </a:lnTo>
                  <a:lnTo>
                    <a:pt x="724852" y="5856605"/>
                  </a:lnTo>
                  <a:lnTo>
                    <a:pt x="723900" y="5825807"/>
                  </a:lnTo>
                  <a:lnTo>
                    <a:pt x="728979" y="5795009"/>
                  </a:lnTo>
                  <a:lnTo>
                    <a:pt x="1079817" y="4491037"/>
                  </a:lnTo>
                  <a:lnTo>
                    <a:pt x="1116845" y="4491037"/>
                  </a:lnTo>
                  <a:lnTo>
                    <a:pt x="1094422" y="4470399"/>
                  </a:lnTo>
                  <a:lnTo>
                    <a:pt x="1088389" y="4459922"/>
                  </a:lnTo>
                  <a:lnTo>
                    <a:pt x="1096762" y="4428807"/>
                  </a:lnTo>
                  <a:lnTo>
                    <a:pt x="1070292" y="4428807"/>
                  </a:lnTo>
                  <a:lnTo>
                    <a:pt x="1070292" y="4428489"/>
                  </a:lnTo>
                  <a:lnTo>
                    <a:pt x="1059814" y="4380864"/>
                  </a:lnTo>
                  <a:lnTo>
                    <a:pt x="1064895" y="4330699"/>
                  </a:lnTo>
                  <a:lnTo>
                    <a:pt x="1322387" y="3379469"/>
                  </a:lnTo>
                  <a:lnTo>
                    <a:pt x="1328420" y="3344227"/>
                  </a:lnTo>
                  <a:lnTo>
                    <a:pt x="1327150" y="3311207"/>
                  </a:lnTo>
                  <a:lnTo>
                    <a:pt x="1327150" y="3308667"/>
                  </a:lnTo>
                  <a:lnTo>
                    <a:pt x="1319212" y="3273742"/>
                  </a:lnTo>
                  <a:lnTo>
                    <a:pt x="1283970" y="3210877"/>
                  </a:lnTo>
                  <a:lnTo>
                    <a:pt x="1239837" y="3174682"/>
                  </a:lnTo>
                  <a:close/>
                </a:path>
                <a:path w="2540000" h="6837680" extrusionOk="0">
                  <a:moveTo>
                    <a:pt x="1455737" y="4372609"/>
                  </a:moveTo>
                  <a:lnTo>
                    <a:pt x="1429384" y="4372609"/>
                  </a:lnTo>
                  <a:lnTo>
                    <a:pt x="1025207" y="5876924"/>
                  </a:lnTo>
                  <a:lnTo>
                    <a:pt x="1005204" y="5922645"/>
                  </a:lnTo>
                  <a:lnTo>
                    <a:pt x="973137" y="5958522"/>
                  </a:lnTo>
                  <a:lnTo>
                    <a:pt x="932179" y="5982334"/>
                  </a:lnTo>
                  <a:lnTo>
                    <a:pt x="885825" y="5992495"/>
                  </a:lnTo>
                  <a:lnTo>
                    <a:pt x="967158" y="5992495"/>
                  </a:lnTo>
                  <a:lnTo>
                    <a:pt x="1002029" y="5965507"/>
                  </a:lnTo>
                  <a:lnTo>
                    <a:pt x="1030604" y="5928359"/>
                  </a:lnTo>
                  <a:lnTo>
                    <a:pt x="1049020" y="5883274"/>
                  </a:lnTo>
                  <a:lnTo>
                    <a:pt x="1455737" y="4372609"/>
                  </a:lnTo>
                  <a:close/>
                </a:path>
                <a:path w="2540000" h="6837680" extrusionOk="0">
                  <a:moveTo>
                    <a:pt x="1116845" y="4491037"/>
                  </a:moveTo>
                  <a:lnTo>
                    <a:pt x="1079817" y="4491037"/>
                  </a:lnTo>
                  <a:lnTo>
                    <a:pt x="1087120" y="4500562"/>
                  </a:lnTo>
                  <a:lnTo>
                    <a:pt x="1124584" y="4529455"/>
                  </a:lnTo>
                  <a:lnTo>
                    <a:pt x="1169670" y="4548187"/>
                  </a:lnTo>
                  <a:lnTo>
                    <a:pt x="1221104" y="4554220"/>
                  </a:lnTo>
                  <a:lnTo>
                    <a:pt x="1270952" y="4545964"/>
                  </a:lnTo>
                  <a:lnTo>
                    <a:pt x="1305877" y="4529772"/>
                  </a:lnTo>
                  <a:lnTo>
                    <a:pt x="1219834" y="4529772"/>
                  </a:lnTo>
                  <a:lnTo>
                    <a:pt x="1176020" y="4524057"/>
                  </a:lnTo>
                  <a:lnTo>
                    <a:pt x="1130300" y="4503420"/>
                  </a:lnTo>
                  <a:lnTo>
                    <a:pt x="1116845" y="4491037"/>
                  </a:lnTo>
                  <a:close/>
                </a:path>
                <a:path w="2540000" h="6837680" extrusionOk="0">
                  <a:moveTo>
                    <a:pt x="2526664" y="0"/>
                  </a:moveTo>
                  <a:lnTo>
                    <a:pt x="2513329" y="0"/>
                  </a:lnTo>
                  <a:lnTo>
                    <a:pt x="1698222" y="3172777"/>
                  </a:lnTo>
                  <a:lnTo>
                    <a:pt x="1358900" y="4439602"/>
                  </a:lnTo>
                  <a:lnTo>
                    <a:pt x="1334452" y="4476749"/>
                  </a:lnTo>
                  <a:lnTo>
                    <a:pt x="1301432" y="4505007"/>
                  </a:lnTo>
                  <a:lnTo>
                    <a:pt x="1262379" y="4523105"/>
                  </a:lnTo>
                  <a:lnTo>
                    <a:pt x="1219834" y="4529772"/>
                  </a:lnTo>
                  <a:lnTo>
                    <a:pt x="1305877" y="4529772"/>
                  </a:lnTo>
                  <a:lnTo>
                    <a:pt x="1316354" y="4525009"/>
                  </a:lnTo>
                  <a:lnTo>
                    <a:pt x="1354454" y="4491989"/>
                  </a:lnTo>
                  <a:lnTo>
                    <a:pt x="1383029" y="4448174"/>
                  </a:lnTo>
                  <a:lnTo>
                    <a:pt x="1383029" y="4446905"/>
                  </a:lnTo>
                  <a:lnTo>
                    <a:pt x="1722437" y="3178492"/>
                  </a:lnTo>
                  <a:lnTo>
                    <a:pt x="2540000" y="1269"/>
                  </a:lnTo>
                  <a:lnTo>
                    <a:pt x="2526664" y="0"/>
                  </a:lnTo>
                  <a:close/>
                </a:path>
                <a:path w="2540000" h="6837680" extrusionOk="0">
                  <a:moveTo>
                    <a:pt x="1111884" y="4372609"/>
                  </a:moveTo>
                  <a:lnTo>
                    <a:pt x="1085532" y="4372609"/>
                  </a:lnTo>
                  <a:lnTo>
                    <a:pt x="1070292" y="4428807"/>
                  </a:lnTo>
                  <a:lnTo>
                    <a:pt x="1096762" y="4428807"/>
                  </a:lnTo>
                  <a:lnTo>
                    <a:pt x="1111884" y="4372609"/>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871" name="Google Shape;1871;p139"/>
            <p:cNvPicPr preferRelativeResize="0"/>
            <p:nvPr/>
          </p:nvPicPr>
          <p:blipFill rotWithShape="1">
            <a:blip r:embed="rId3">
              <a:alphaModFix/>
            </a:blip>
            <a:srcRect/>
            <a:stretch/>
          </p:blipFill>
          <p:spPr>
            <a:xfrm>
              <a:off x="8897937" y="6221094"/>
              <a:ext cx="3294062" cy="612140"/>
            </a:xfrm>
            <a:prstGeom prst="rect">
              <a:avLst/>
            </a:prstGeom>
            <a:noFill/>
            <a:ln>
              <a:noFill/>
            </a:ln>
          </p:spPr>
        </p:pic>
        <p:sp>
          <p:nvSpPr>
            <p:cNvPr id="1872" name="Google Shape;1872;p139"/>
            <p:cNvSpPr/>
            <p:nvPr/>
          </p:nvSpPr>
          <p:spPr>
            <a:xfrm>
              <a:off x="7995284" y="1894204"/>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80" y="3381375"/>
                  </a:lnTo>
                  <a:lnTo>
                    <a:pt x="2514600" y="3369627"/>
                  </a:lnTo>
                  <a:lnTo>
                    <a:pt x="2558097" y="3353752"/>
                  </a:lnTo>
                  <a:lnTo>
                    <a:pt x="2599690" y="3333750"/>
                  </a:lnTo>
                  <a:lnTo>
                    <a:pt x="2638742" y="3309937"/>
                  </a:lnTo>
                  <a:lnTo>
                    <a:pt x="2675255"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5" y="108267"/>
                  </a:lnTo>
                  <a:lnTo>
                    <a:pt x="2638742" y="80962"/>
                  </a:lnTo>
                  <a:lnTo>
                    <a:pt x="2599690" y="57150"/>
                  </a:lnTo>
                  <a:lnTo>
                    <a:pt x="2558097" y="37465"/>
                  </a:lnTo>
                  <a:lnTo>
                    <a:pt x="2514600" y="21272"/>
                  </a:lnTo>
                  <a:lnTo>
                    <a:pt x="2468880" y="9525"/>
                  </a:lnTo>
                  <a:lnTo>
                    <a:pt x="2421890" y="2540"/>
                  </a:lnTo>
                  <a:lnTo>
                    <a:pt x="2373312"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873" name="Google Shape;1873;p139"/>
            <p:cNvSpPr/>
            <p:nvPr/>
          </p:nvSpPr>
          <p:spPr>
            <a:xfrm>
              <a:off x="7995284" y="1894204"/>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5" y="57150"/>
                  </a:lnTo>
                  <a:lnTo>
                    <a:pt x="289877" y="37465"/>
                  </a:lnTo>
                  <a:lnTo>
                    <a:pt x="333375" y="21272"/>
                  </a:lnTo>
                  <a:lnTo>
                    <a:pt x="379095" y="9525"/>
                  </a:lnTo>
                  <a:lnTo>
                    <a:pt x="426085" y="2540"/>
                  </a:lnTo>
                  <a:lnTo>
                    <a:pt x="474662" y="0"/>
                  </a:lnTo>
                  <a:lnTo>
                    <a:pt x="2373312" y="0"/>
                  </a:lnTo>
                  <a:lnTo>
                    <a:pt x="2421890" y="2540"/>
                  </a:lnTo>
                  <a:lnTo>
                    <a:pt x="2468880" y="9525"/>
                  </a:lnTo>
                  <a:lnTo>
                    <a:pt x="2514600" y="21272"/>
                  </a:lnTo>
                  <a:lnTo>
                    <a:pt x="2558097" y="37465"/>
                  </a:lnTo>
                  <a:lnTo>
                    <a:pt x="2599690" y="57150"/>
                  </a:lnTo>
                  <a:lnTo>
                    <a:pt x="2638742" y="80962"/>
                  </a:lnTo>
                  <a:lnTo>
                    <a:pt x="2675255" y="108267"/>
                  </a:lnTo>
                  <a:lnTo>
                    <a:pt x="2708910" y="139065"/>
                  </a:lnTo>
                  <a:lnTo>
                    <a:pt x="2739707" y="172720"/>
                  </a:lnTo>
                  <a:lnTo>
                    <a:pt x="2767012" y="209232"/>
                  </a:lnTo>
                  <a:lnTo>
                    <a:pt x="2790825" y="248602"/>
                  </a:lnTo>
                  <a:lnTo>
                    <a:pt x="2810827"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827" y="3101022"/>
                  </a:lnTo>
                  <a:lnTo>
                    <a:pt x="2790825" y="3142615"/>
                  </a:lnTo>
                  <a:lnTo>
                    <a:pt x="2767012" y="3181667"/>
                  </a:lnTo>
                  <a:lnTo>
                    <a:pt x="2739707" y="3218180"/>
                  </a:lnTo>
                  <a:lnTo>
                    <a:pt x="2708910" y="3251835"/>
                  </a:lnTo>
                  <a:lnTo>
                    <a:pt x="2675255" y="3282632"/>
                  </a:lnTo>
                  <a:lnTo>
                    <a:pt x="2638742" y="3309937"/>
                  </a:lnTo>
                  <a:lnTo>
                    <a:pt x="2599690" y="3333750"/>
                  </a:lnTo>
                  <a:lnTo>
                    <a:pt x="2558097" y="3353752"/>
                  </a:lnTo>
                  <a:lnTo>
                    <a:pt x="2514600" y="3369627"/>
                  </a:lnTo>
                  <a:lnTo>
                    <a:pt x="2468880" y="3381375"/>
                  </a:lnTo>
                  <a:lnTo>
                    <a:pt x="2421890" y="3388360"/>
                  </a:lnTo>
                  <a:lnTo>
                    <a:pt x="2373312" y="3390900"/>
                  </a:lnTo>
                  <a:lnTo>
                    <a:pt x="474662" y="3390900"/>
                  </a:lnTo>
                  <a:lnTo>
                    <a:pt x="426085" y="3388360"/>
                  </a:lnTo>
                  <a:lnTo>
                    <a:pt x="379095" y="3381375"/>
                  </a:lnTo>
                  <a:lnTo>
                    <a:pt x="333375" y="3369627"/>
                  </a:lnTo>
                  <a:lnTo>
                    <a:pt x="289877" y="3353752"/>
                  </a:lnTo>
                  <a:lnTo>
                    <a:pt x="248285"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874" name="Google Shape;1874;p139"/>
            <p:cNvPicPr preferRelativeResize="0"/>
            <p:nvPr/>
          </p:nvPicPr>
          <p:blipFill rotWithShape="1">
            <a:blip r:embed="rId4">
              <a:alphaModFix/>
            </a:blip>
            <a:srcRect/>
            <a:stretch/>
          </p:blipFill>
          <p:spPr>
            <a:xfrm>
              <a:off x="9076372" y="3303587"/>
              <a:ext cx="154940" cy="151764"/>
            </a:xfrm>
            <a:prstGeom prst="rect">
              <a:avLst/>
            </a:prstGeom>
            <a:noFill/>
            <a:ln>
              <a:noFill/>
            </a:ln>
          </p:spPr>
        </p:pic>
        <p:pic>
          <p:nvPicPr>
            <p:cNvPr id="1875" name="Google Shape;1875;p139"/>
            <p:cNvPicPr preferRelativeResize="0"/>
            <p:nvPr/>
          </p:nvPicPr>
          <p:blipFill rotWithShape="1">
            <a:blip r:embed="rId5">
              <a:alphaModFix/>
            </a:blip>
            <a:srcRect/>
            <a:stretch/>
          </p:blipFill>
          <p:spPr>
            <a:xfrm>
              <a:off x="9598977" y="3003232"/>
              <a:ext cx="152082" cy="154939"/>
            </a:xfrm>
            <a:prstGeom prst="rect">
              <a:avLst/>
            </a:prstGeom>
            <a:noFill/>
            <a:ln>
              <a:noFill/>
            </a:ln>
          </p:spPr>
        </p:pic>
        <p:pic>
          <p:nvPicPr>
            <p:cNvPr id="1876" name="Google Shape;1876;p139"/>
            <p:cNvPicPr preferRelativeResize="0"/>
            <p:nvPr/>
          </p:nvPicPr>
          <p:blipFill rotWithShape="1">
            <a:blip r:embed="rId6">
              <a:alphaModFix/>
            </a:blip>
            <a:srcRect/>
            <a:stretch/>
          </p:blipFill>
          <p:spPr>
            <a:xfrm>
              <a:off x="9337674" y="3446462"/>
              <a:ext cx="152082" cy="151764"/>
            </a:xfrm>
            <a:prstGeom prst="rect">
              <a:avLst/>
            </a:prstGeom>
            <a:noFill/>
            <a:ln>
              <a:noFill/>
            </a:ln>
          </p:spPr>
        </p:pic>
        <p:pic>
          <p:nvPicPr>
            <p:cNvPr id="1877" name="Google Shape;1877;p139"/>
            <p:cNvPicPr preferRelativeResize="0"/>
            <p:nvPr/>
          </p:nvPicPr>
          <p:blipFill rotWithShape="1">
            <a:blip r:embed="rId7">
              <a:alphaModFix/>
            </a:blip>
            <a:srcRect/>
            <a:stretch/>
          </p:blipFill>
          <p:spPr>
            <a:xfrm>
              <a:off x="9076372" y="3003232"/>
              <a:ext cx="154940" cy="154939"/>
            </a:xfrm>
            <a:prstGeom prst="rect">
              <a:avLst/>
            </a:prstGeom>
            <a:noFill/>
            <a:ln>
              <a:noFill/>
            </a:ln>
          </p:spPr>
        </p:pic>
        <p:pic>
          <p:nvPicPr>
            <p:cNvPr id="1878" name="Google Shape;1878;p139"/>
            <p:cNvPicPr preferRelativeResize="0"/>
            <p:nvPr/>
          </p:nvPicPr>
          <p:blipFill rotWithShape="1">
            <a:blip r:embed="rId8">
              <a:alphaModFix/>
            </a:blip>
            <a:srcRect/>
            <a:stretch/>
          </p:blipFill>
          <p:spPr>
            <a:xfrm>
              <a:off x="9337674" y="2860357"/>
              <a:ext cx="154940" cy="151764"/>
            </a:xfrm>
            <a:prstGeom prst="rect">
              <a:avLst/>
            </a:prstGeom>
            <a:noFill/>
            <a:ln>
              <a:noFill/>
            </a:ln>
          </p:spPr>
        </p:pic>
        <p:pic>
          <p:nvPicPr>
            <p:cNvPr id="1879" name="Google Shape;1879;p139"/>
            <p:cNvPicPr preferRelativeResize="0"/>
            <p:nvPr/>
          </p:nvPicPr>
          <p:blipFill rotWithShape="1">
            <a:blip r:embed="rId9">
              <a:alphaModFix/>
            </a:blip>
            <a:srcRect/>
            <a:stretch/>
          </p:blipFill>
          <p:spPr>
            <a:xfrm>
              <a:off x="9598977" y="3297555"/>
              <a:ext cx="152082" cy="151764"/>
            </a:xfrm>
            <a:prstGeom prst="rect">
              <a:avLst/>
            </a:prstGeom>
            <a:noFill/>
            <a:ln>
              <a:noFill/>
            </a:ln>
          </p:spPr>
        </p:pic>
        <p:sp>
          <p:nvSpPr>
            <p:cNvPr id="1880" name="Google Shape;1880;p139"/>
            <p:cNvSpPr/>
            <p:nvPr/>
          </p:nvSpPr>
          <p:spPr>
            <a:xfrm>
              <a:off x="8953499" y="2855277"/>
              <a:ext cx="923290" cy="892810"/>
            </a:xfrm>
            <a:custGeom>
              <a:avLst/>
              <a:gdLst/>
              <a:ahLst/>
              <a:cxnLst/>
              <a:rect l="l" t="t" r="r" b="b"/>
              <a:pathLst>
                <a:path w="923290" h="892810" extrusionOk="0">
                  <a:moveTo>
                    <a:pt x="309245" y="577850"/>
                  </a:moveTo>
                  <a:lnTo>
                    <a:pt x="267334" y="577850"/>
                  </a:lnTo>
                  <a:lnTo>
                    <a:pt x="382270" y="643889"/>
                  </a:lnTo>
                  <a:lnTo>
                    <a:pt x="379412" y="675639"/>
                  </a:lnTo>
                  <a:lnTo>
                    <a:pt x="388937" y="707389"/>
                  </a:lnTo>
                  <a:lnTo>
                    <a:pt x="409257" y="732789"/>
                  </a:lnTo>
                  <a:lnTo>
                    <a:pt x="438467" y="746760"/>
                  </a:lnTo>
                  <a:lnTo>
                    <a:pt x="447357" y="749300"/>
                  </a:lnTo>
                  <a:lnTo>
                    <a:pt x="452120" y="749300"/>
                  </a:lnTo>
                  <a:lnTo>
                    <a:pt x="452120" y="892810"/>
                  </a:lnTo>
                  <a:lnTo>
                    <a:pt x="473075" y="892810"/>
                  </a:lnTo>
                  <a:lnTo>
                    <a:pt x="473075" y="749300"/>
                  </a:lnTo>
                  <a:lnTo>
                    <a:pt x="504190"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5" y="656589"/>
                  </a:lnTo>
                  <a:lnTo>
                    <a:pt x="544829" y="651510"/>
                  </a:lnTo>
                  <a:lnTo>
                    <a:pt x="542607" y="643889"/>
                  </a:lnTo>
                  <a:lnTo>
                    <a:pt x="575945" y="624839"/>
                  </a:lnTo>
                  <a:lnTo>
                    <a:pt x="534034"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5" y="307339"/>
                  </a:lnTo>
                  <a:lnTo>
                    <a:pt x="189865" y="440689"/>
                  </a:lnTo>
                  <a:lnTo>
                    <a:pt x="158750" y="453389"/>
                  </a:lnTo>
                  <a:lnTo>
                    <a:pt x="135254" y="473710"/>
                  </a:lnTo>
                  <a:lnTo>
                    <a:pt x="121602" y="504189"/>
                  </a:lnTo>
                  <a:lnTo>
                    <a:pt x="120015" y="535939"/>
                  </a:lnTo>
                  <a:lnTo>
                    <a:pt x="120967" y="543560"/>
                  </a:lnTo>
                  <a:lnTo>
                    <a:pt x="123190" y="552450"/>
                  </a:lnTo>
                  <a:lnTo>
                    <a:pt x="126682" y="558800"/>
                  </a:lnTo>
                  <a:lnTo>
                    <a:pt x="6667" y="628650"/>
                  </a:lnTo>
                  <a:lnTo>
                    <a:pt x="1904" y="631189"/>
                  </a:lnTo>
                  <a:lnTo>
                    <a:pt x="0" y="637539"/>
                  </a:lnTo>
                  <a:lnTo>
                    <a:pt x="5715" y="647700"/>
                  </a:lnTo>
                  <a:lnTo>
                    <a:pt x="12065" y="647700"/>
                  </a:lnTo>
                  <a:lnTo>
                    <a:pt x="17145" y="645160"/>
                  </a:lnTo>
                  <a:lnTo>
                    <a:pt x="137477" y="575310"/>
                  </a:lnTo>
                  <a:lnTo>
                    <a:pt x="169227" y="575310"/>
                  </a:lnTo>
                  <a:lnTo>
                    <a:pt x="158115" y="567689"/>
                  </a:lnTo>
                  <a:lnTo>
                    <a:pt x="144779" y="548639"/>
                  </a:lnTo>
                  <a:lnTo>
                    <a:pt x="140017" y="523239"/>
                  </a:lnTo>
                  <a:lnTo>
                    <a:pt x="144779" y="499110"/>
                  </a:lnTo>
                  <a:lnTo>
                    <a:pt x="158115" y="478789"/>
                  </a:lnTo>
                  <a:lnTo>
                    <a:pt x="178117" y="466089"/>
                  </a:lnTo>
                  <a:lnTo>
                    <a:pt x="202565" y="461010"/>
                  </a:lnTo>
                  <a:lnTo>
                    <a:pt x="255904" y="461010"/>
                  </a:lnTo>
                  <a:lnTo>
                    <a:pt x="238125" y="448310"/>
                  </a:lnTo>
                  <a:lnTo>
                    <a:pt x="224790" y="444500"/>
                  </a:lnTo>
                  <a:lnTo>
                    <a:pt x="210502" y="440689"/>
                  </a:lnTo>
                  <a:lnTo>
                    <a:pt x="210502" y="308610"/>
                  </a:lnTo>
                  <a:lnTo>
                    <a:pt x="242252" y="298450"/>
                  </a:lnTo>
                  <a:lnTo>
                    <a:pt x="254634" y="288289"/>
                  </a:lnTo>
                  <a:lnTo>
                    <a:pt x="202565" y="288289"/>
                  </a:lnTo>
                  <a:lnTo>
                    <a:pt x="178117" y="283210"/>
                  </a:lnTo>
                  <a:lnTo>
                    <a:pt x="158432" y="269239"/>
                  </a:lnTo>
                  <a:lnTo>
                    <a:pt x="144779" y="250189"/>
                  </a:lnTo>
                  <a:lnTo>
                    <a:pt x="140017" y="224789"/>
                  </a:lnTo>
                  <a:lnTo>
                    <a:pt x="144779" y="200660"/>
                  </a:lnTo>
                  <a:lnTo>
                    <a:pt x="158115" y="180339"/>
                  </a:lnTo>
                  <a:lnTo>
                    <a:pt x="178117" y="167639"/>
                  </a:lnTo>
                  <a:lnTo>
                    <a:pt x="202565"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09" y="599439"/>
                  </a:lnTo>
                  <a:lnTo>
                    <a:pt x="482917" y="586739"/>
                  </a:lnTo>
                  <a:lnTo>
                    <a:pt x="451167" y="584200"/>
                  </a:lnTo>
                  <a:close/>
                </a:path>
                <a:path w="923290" h="892810" extrusionOk="0">
                  <a:moveTo>
                    <a:pt x="575309" y="124460"/>
                  </a:moveTo>
                  <a:lnTo>
                    <a:pt x="534034" y="124460"/>
                  </a:lnTo>
                  <a:lnTo>
                    <a:pt x="646429" y="190500"/>
                  </a:lnTo>
                  <a:lnTo>
                    <a:pt x="638809" y="222250"/>
                  </a:lnTo>
                  <a:lnTo>
                    <a:pt x="660082" y="281939"/>
                  </a:lnTo>
                  <a:lnTo>
                    <a:pt x="693420" y="304800"/>
                  </a:lnTo>
                  <a:lnTo>
                    <a:pt x="714375" y="308610"/>
                  </a:lnTo>
                  <a:lnTo>
                    <a:pt x="714375" y="440689"/>
                  </a:lnTo>
                  <a:lnTo>
                    <a:pt x="682625" y="450850"/>
                  </a:lnTo>
                  <a:lnTo>
                    <a:pt x="657859" y="469900"/>
                  </a:lnTo>
                  <a:lnTo>
                    <a:pt x="642620" y="497839"/>
                  </a:lnTo>
                  <a:lnTo>
                    <a:pt x="639127" y="530860"/>
                  </a:lnTo>
                  <a:lnTo>
                    <a:pt x="640079" y="539750"/>
                  </a:lnTo>
                  <a:lnTo>
                    <a:pt x="641667" y="546100"/>
                  </a:lnTo>
                  <a:lnTo>
                    <a:pt x="643890" y="552450"/>
                  </a:lnTo>
                  <a:lnTo>
                    <a:pt x="646429" y="558800"/>
                  </a:lnTo>
                  <a:lnTo>
                    <a:pt x="534034"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5"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5" y="283210"/>
                  </a:lnTo>
                  <a:lnTo>
                    <a:pt x="677862" y="269239"/>
                  </a:lnTo>
                  <a:lnTo>
                    <a:pt x="664527" y="250189"/>
                  </a:lnTo>
                  <a:lnTo>
                    <a:pt x="659447" y="224789"/>
                  </a:lnTo>
                  <a:lnTo>
                    <a:pt x="664527" y="200660"/>
                  </a:lnTo>
                  <a:lnTo>
                    <a:pt x="677862" y="180339"/>
                  </a:lnTo>
                  <a:lnTo>
                    <a:pt x="689927" y="173989"/>
                  </a:lnTo>
                  <a:lnTo>
                    <a:pt x="657542" y="173989"/>
                  </a:lnTo>
                  <a:lnTo>
                    <a:pt x="575309" y="124460"/>
                  </a:lnTo>
                  <a:close/>
                </a:path>
                <a:path w="923290" h="892810" extrusionOk="0">
                  <a:moveTo>
                    <a:pt x="169227" y="575310"/>
                  </a:moveTo>
                  <a:lnTo>
                    <a:pt x="137477" y="575310"/>
                  </a:lnTo>
                  <a:lnTo>
                    <a:pt x="162877" y="596900"/>
                  </a:lnTo>
                  <a:lnTo>
                    <a:pt x="193357" y="607060"/>
                  </a:lnTo>
                  <a:lnTo>
                    <a:pt x="225425" y="605789"/>
                  </a:lnTo>
                  <a:lnTo>
                    <a:pt x="254634" y="590550"/>
                  </a:lnTo>
                  <a:lnTo>
                    <a:pt x="257809" y="586739"/>
                  </a:lnTo>
                  <a:lnTo>
                    <a:pt x="202565" y="586739"/>
                  </a:lnTo>
                  <a:lnTo>
                    <a:pt x="178117" y="581660"/>
                  </a:lnTo>
                  <a:lnTo>
                    <a:pt x="169227" y="575310"/>
                  </a:lnTo>
                  <a:close/>
                </a:path>
                <a:path w="923290" h="892810" extrusionOk="0">
                  <a:moveTo>
                    <a:pt x="690562" y="577850"/>
                  </a:moveTo>
                  <a:lnTo>
                    <a:pt x="657542" y="577850"/>
                  </a:lnTo>
                  <a:lnTo>
                    <a:pt x="683259" y="596900"/>
                  </a:lnTo>
                  <a:lnTo>
                    <a:pt x="714057" y="607060"/>
                  </a:lnTo>
                  <a:lnTo>
                    <a:pt x="745807" y="603250"/>
                  </a:lnTo>
                  <a:lnTo>
                    <a:pt x="775334" y="588010"/>
                  </a:lnTo>
                  <a:lnTo>
                    <a:pt x="776287" y="586739"/>
                  </a:lnTo>
                  <a:lnTo>
                    <a:pt x="722312" y="586739"/>
                  </a:lnTo>
                  <a:lnTo>
                    <a:pt x="697865" y="581660"/>
                  </a:lnTo>
                  <a:lnTo>
                    <a:pt x="690562" y="577850"/>
                  </a:lnTo>
                  <a:close/>
                </a:path>
                <a:path w="923290" h="892810" extrusionOk="0">
                  <a:moveTo>
                    <a:pt x="255904" y="461010"/>
                  </a:moveTo>
                  <a:lnTo>
                    <a:pt x="202565" y="461010"/>
                  </a:lnTo>
                  <a:lnTo>
                    <a:pt x="227012" y="466089"/>
                  </a:lnTo>
                  <a:lnTo>
                    <a:pt x="247015" y="478789"/>
                  </a:lnTo>
                  <a:lnTo>
                    <a:pt x="260350" y="499110"/>
                  </a:lnTo>
                  <a:lnTo>
                    <a:pt x="265112" y="523239"/>
                  </a:lnTo>
                  <a:lnTo>
                    <a:pt x="260350" y="548639"/>
                  </a:lnTo>
                  <a:lnTo>
                    <a:pt x="247015" y="567689"/>
                  </a:lnTo>
                  <a:lnTo>
                    <a:pt x="227012" y="581660"/>
                  </a:lnTo>
                  <a:lnTo>
                    <a:pt x="202565" y="586739"/>
                  </a:lnTo>
                  <a:lnTo>
                    <a:pt x="259397" y="586739"/>
                  </a:lnTo>
                  <a:lnTo>
                    <a:pt x="263525" y="580389"/>
                  </a:lnTo>
                  <a:lnTo>
                    <a:pt x="267334"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59" y="466089"/>
                  </a:lnTo>
                  <a:lnTo>
                    <a:pt x="766445" y="478789"/>
                  </a:lnTo>
                  <a:lnTo>
                    <a:pt x="780097" y="499110"/>
                  </a:lnTo>
                  <a:lnTo>
                    <a:pt x="784859" y="523239"/>
                  </a:lnTo>
                  <a:lnTo>
                    <a:pt x="780097" y="548639"/>
                  </a:lnTo>
                  <a:lnTo>
                    <a:pt x="766445" y="567689"/>
                  </a:lnTo>
                  <a:lnTo>
                    <a:pt x="746759" y="581660"/>
                  </a:lnTo>
                  <a:lnTo>
                    <a:pt x="722312" y="586739"/>
                  </a:lnTo>
                  <a:lnTo>
                    <a:pt x="776287" y="586739"/>
                  </a:lnTo>
                  <a:lnTo>
                    <a:pt x="796290" y="562610"/>
                  </a:lnTo>
                  <a:lnTo>
                    <a:pt x="805497" y="533400"/>
                  </a:lnTo>
                  <a:lnTo>
                    <a:pt x="802640" y="501650"/>
                  </a:lnTo>
                  <a:lnTo>
                    <a:pt x="787082" y="472439"/>
                  </a:lnTo>
                  <a:lnTo>
                    <a:pt x="777557" y="461010"/>
                  </a:lnTo>
                  <a:close/>
                </a:path>
                <a:path w="923290" h="892810" extrusionOk="0">
                  <a:moveTo>
                    <a:pt x="255270" y="162560"/>
                  </a:moveTo>
                  <a:lnTo>
                    <a:pt x="202565" y="162560"/>
                  </a:lnTo>
                  <a:lnTo>
                    <a:pt x="227012" y="167639"/>
                  </a:lnTo>
                  <a:lnTo>
                    <a:pt x="247015" y="180339"/>
                  </a:lnTo>
                  <a:lnTo>
                    <a:pt x="260350" y="200660"/>
                  </a:lnTo>
                  <a:lnTo>
                    <a:pt x="265112" y="224789"/>
                  </a:lnTo>
                  <a:lnTo>
                    <a:pt x="260350" y="250189"/>
                  </a:lnTo>
                  <a:lnTo>
                    <a:pt x="247015" y="269239"/>
                  </a:lnTo>
                  <a:lnTo>
                    <a:pt x="227012" y="283210"/>
                  </a:lnTo>
                  <a:lnTo>
                    <a:pt x="202565" y="288289"/>
                  </a:lnTo>
                  <a:lnTo>
                    <a:pt x="254634" y="288289"/>
                  </a:lnTo>
                  <a:lnTo>
                    <a:pt x="267017" y="279400"/>
                  </a:lnTo>
                  <a:lnTo>
                    <a:pt x="282257" y="250189"/>
                  </a:lnTo>
                  <a:lnTo>
                    <a:pt x="285750" y="218439"/>
                  </a:lnTo>
                  <a:lnTo>
                    <a:pt x="284797" y="212089"/>
                  </a:lnTo>
                  <a:lnTo>
                    <a:pt x="283209" y="203200"/>
                  </a:lnTo>
                  <a:lnTo>
                    <a:pt x="280987" y="196850"/>
                  </a:lnTo>
                  <a:lnTo>
                    <a:pt x="278129" y="190500"/>
                  </a:lnTo>
                  <a:lnTo>
                    <a:pt x="308609" y="173989"/>
                  </a:lnTo>
                  <a:lnTo>
                    <a:pt x="267334" y="173989"/>
                  </a:lnTo>
                  <a:lnTo>
                    <a:pt x="255270" y="162560"/>
                  </a:lnTo>
                  <a:close/>
                </a:path>
                <a:path w="923290" h="892810" extrusionOk="0">
                  <a:moveTo>
                    <a:pt x="775334" y="162560"/>
                  </a:moveTo>
                  <a:lnTo>
                    <a:pt x="722312" y="162560"/>
                  </a:lnTo>
                  <a:lnTo>
                    <a:pt x="746759" y="167639"/>
                  </a:lnTo>
                  <a:lnTo>
                    <a:pt x="766445" y="180339"/>
                  </a:lnTo>
                  <a:lnTo>
                    <a:pt x="780097" y="200660"/>
                  </a:lnTo>
                  <a:lnTo>
                    <a:pt x="784859" y="224789"/>
                  </a:lnTo>
                  <a:lnTo>
                    <a:pt x="780097" y="250189"/>
                  </a:lnTo>
                  <a:lnTo>
                    <a:pt x="766445" y="269239"/>
                  </a:lnTo>
                  <a:lnTo>
                    <a:pt x="746759" y="283210"/>
                  </a:lnTo>
                  <a:lnTo>
                    <a:pt x="722312" y="288289"/>
                  </a:lnTo>
                  <a:lnTo>
                    <a:pt x="774700" y="288289"/>
                  </a:lnTo>
                  <a:lnTo>
                    <a:pt x="789622" y="275589"/>
                  </a:lnTo>
                  <a:lnTo>
                    <a:pt x="803275" y="245110"/>
                  </a:lnTo>
                  <a:lnTo>
                    <a:pt x="804862" y="212089"/>
                  </a:lnTo>
                  <a:lnTo>
                    <a:pt x="803909" y="207010"/>
                  </a:lnTo>
                  <a:lnTo>
                    <a:pt x="802322" y="200660"/>
                  </a:lnTo>
                  <a:lnTo>
                    <a:pt x="800100" y="196850"/>
                  </a:lnTo>
                  <a:lnTo>
                    <a:pt x="833120" y="177800"/>
                  </a:lnTo>
                  <a:lnTo>
                    <a:pt x="790257" y="177800"/>
                  </a:lnTo>
                  <a:lnTo>
                    <a:pt x="775334" y="162560"/>
                  </a:lnTo>
                  <a:close/>
                </a:path>
                <a:path w="923290" h="892810" extrusionOk="0">
                  <a:moveTo>
                    <a:pt x="917575" y="107950"/>
                  </a:moveTo>
                  <a:lnTo>
                    <a:pt x="911225" y="107950"/>
                  </a:lnTo>
                  <a:lnTo>
                    <a:pt x="790257" y="177800"/>
                  </a:lnTo>
                  <a:lnTo>
                    <a:pt x="833120" y="177800"/>
                  </a:lnTo>
                  <a:lnTo>
                    <a:pt x="916622" y="129539"/>
                  </a:lnTo>
                  <a:lnTo>
                    <a:pt x="921702" y="124460"/>
                  </a:lnTo>
                  <a:lnTo>
                    <a:pt x="923290" y="118110"/>
                  </a:lnTo>
                  <a:lnTo>
                    <a:pt x="917575" y="107950"/>
                  </a:lnTo>
                  <a:close/>
                </a:path>
                <a:path w="923290" h="892810" extrusionOk="0">
                  <a:moveTo>
                    <a:pt x="453390" y="0"/>
                  </a:moveTo>
                  <a:lnTo>
                    <a:pt x="398145" y="29210"/>
                  </a:lnTo>
                  <a:lnTo>
                    <a:pt x="379729" y="69850"/>
                  </a:lnTo>
                  <a:lnTo>
                    <a:pt x="379095" y="82550"/>
                  </a:lnTo>
                  <a:lnTo>
                    <a:pt x="379729" y="95250"/>
                  </a:lnTo>
                  <a:lnTo>
                    <a:pt x="382587" y="105410"/>
                  </a:lnTo>
                  <a:lnTo>
                    <a:pt x="267334" y="173989"/>
                  </a:lnTo>
                  <a:lnTo>
                    <a:pt x="308609" y="173989"/>
                  </a:lnTo>
                  <a:lnTo>
                    <a:pt x="390842" y="124460"/>
                  </a:lnTo>
                  <a:lnTo>
                    <a:pt x="416559" y="124460"/>
                  </a:lnTo>
                  <a:lnTo>
                    <a:pt x="404812" y="107950"/>
                  </a:lnTo>
                  <a:lnTo>
                    <a:pt x="399732" y="82550"/>
                  </a:lnTo>
                  <a:lnTo>
                    <a:pt x="404812" y="59689"/>
                  </a:lnTo>
                  <a:lnTo>
                    <a:pt x="418147" y="38100"/>
                  </a:lnTo>
                  <a:lnTo>
                    <a:pt x="438150" y="25400"/>
                  </a:lnTo>
                  <a:lnTo>
                    <a:pt x="462597" y="19050"/>
                  </a:lnTo>
                  <a:lnTo>
                    <a:pt x="515620" y="19050"/>
                  </a:lnTo>
                  <a:lnTo>
                    <a:pt x="486409" y="2539"/>
                  </a:lnTo>
                  <a:lnTo>
                    <a:pt x="453390" y="0"/>
                  </a:lnTo>
                  <a:close/>
                </a:path>
                <a:path w="923290" h="892810" extrusionOk="0">
                  <a:moveTo>
                    <a:pt x="735965" y="142239"/>
                  </a:moveTo>
                  <a:lnTo>
                    <a:pt x="673734" y="158750"/>
                  </a:lnTo>
                  <a:lnTo>
                    <a:pt x="657542" y="173989"/>
                  </a:lnTo>
                  <a:lnTo>
                    <a:pt x="689927" y="173989"/>
                  </a:lnTo>
                  <a:lnTo>
                    <a:pt x="697865" y="167639"/>
                  </a:lnTo>
                  <a:lnTo>
                    <a:pt x="722312" y="162560"/>
                  </a:lnTo>
                  <a:lnTo>
                    <a:pt x="775334" y="162560"/>
                  </a:lnTo>
                  <a:lnTo>
                    <a:pt x="765809" y="154939"/>
                  </a:lnTo>
                  <a:lnTo>
                    <a:pt x="735965" y="142239"/>
                  </a:lnTo>
                  <a:close/>
                </a:path>
                <a:path w="923290" h="892810" extrusionOk="0">
                  <a:moveTo>
                    <a:pt x="416559" y="124460"/>
                  </a:moveTo>
                  <a:lnTo>
                    <a:pt x="390842" y="124460"/>
                  </a:lnTo>
                  <a:lnTo>
                    <a:pt x="413067" y="149860"/>
                  </a:lnTo>
                  <a:lnTo>
                    <a:pt x="441959" y="162560"/>
                  </a:lnTo>
                  <a:lnTo>
                    <a:pt x="474027" y="165100"/>
                  </a:lnTo>
                  <a:lnTo>
                    <a:pt x="505142" y="154939"/>
                  </a:lnTo>
                  <a:lnTo>
                    <a:pt x="513715" y="148589"/>
                  </a:lnTo>
                  <a:lnTo>
                    <a:pt x="517525" y="146050"/>
                  </a:lnTo>
                  <a:lnTo>
                    <a:pt x="462597" y="146050"/>
                  </a:lnTo>
                  <a:lnTo>
                    <a:pt x="438150" y="139700"/>
                  </a:lnTo>
                  <a:lnTo>
                    <a:pt x="418147" y="127000"/>
                  </a:lnTo>
                  <a:lnTo>
                    <a:pt x="416559" y="124460"/>
                  </a:lnTo>
                  <a:close/>
                </a:path>
                <a:path w="923290" h="892810" extrusionOk="0">
                  <a:moveTo>
                    <a:pt x="516890"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4" y="142239"/>
                  </a:lnTo>
                  <a:lnTo>
                    <a:pt x="528320" y="133350"/>
                  </a:lnTo>
                  <a:lnTo>
                    <a:pt x="534034" y="124460"/>
                  </a:lnTo>
                  <a:lnTo>
                    <a:pt x="575309" y="124460"/>
                  </a:lnTo>
                  <a:lnTo>
                    <a:pt x="542607" y="105410"/>
                  </a:lnTo>
                  <a:lnTo>
                    <a:pt x="545465" y="72389"/>
                  </a:lnTo>
                  <a:lnTo>
                    <a:pt x="535940" y="41910"/>
                  </a:lnTo>
                  <a:lnTo>
                    <a:pt x="516890" y="19050"/>
                  </a:lnTo>
                  <a:close/>
                </a:path>
              </a:pathLst>
            </a:custGeom>
            <a:solidFill>
              <a:srgbClr val="FFFFFF"/>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1881" name="Google Shape;1881;p139"/>
          <p:cNvSpPr txBox="1">
            <a:spLocks noGrp="1"/>
          </p:cNvSpPr>
          <p:nvPr>
            <p:ph type="title"/>
          </p:nvPr>
        </p:nvSpPr>
        <p:spPr>
          <a:xfrm>
            <a:off x="1446741" y="363273"/>
            <a:ext cx="8200496"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FFB800"/>
                </a:solidFill>
              </a:rPr>
              <a:t>Στόχοι: </a:t>
            </a:r>
            <a:r>
              <a:rPr lang="en-US" sz="2167"/>
              <a:t>Ποιος</a:t>
            </a:r>
            <a:r>
              <a:rPr lang="en-US" sz="2167">
                <a:latin typeface="Arial"/>
                <a:ea typeface="Arial"/>
                <a:cs typeface="Arial"/>
                <a:sym typeface="Arial"/>
              </a:rPr>
              <a:t>-</a:t>
            </a:r>
            <a:r>
              <a:rPr lang="en-US" sz="2167"/>
              <a:t>Τι</a:t>
            </a:r>
            <a:r>
              <a:rPr lang="en-US" sz="2167">
                <a:latin typeface="Arial"/>
                <a:ea typeface="Arial"/>
                <a:cs typeface="Arial"/>
                <a:sym typeface="Arial"/>
              </a:rPr>
              <a:t>-</a:t>
            </a:r>
            <a:r>
              <a:rPr lang="en-US" sz="2167"/>
              <a:t>Γιατί πρέπει να παρακολουθήσετε αυτή την εκπαίδευση</a:t>
            </a:r>
            <a:endParaRPr sz="2167">
              <a:latin typeface="Arial"/>
              <a:ea typeface="Arial"/>
              <a:cs typeface="Arial"/>
              <a:sym typeface="Arial"/>
            </a:endParaRPr>
          </a:p>
        </p:txBody>
      </p:sp>
      <p:sp>
        <p:nvSpPr>
          <p:cNvPr id="1882" name="Google Shape;1882;p139"/>
          <p:cNvSpPr txBox="1"/>
          <p:nvPr/>
        </p:nvSpPr>
        <p:spPr>
          <a:xfrm>
            <a:off x="7786688" y="1375569"/>
            <a:ext cx="396346"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ΓΙΑΤΙ</a:t>
            </a:r>
            <a:endParaRPr sz="1458">
              <a:solidFill>
                <a:schemeClr val="dk1"/>
              </a:solidFill>
              <a:latin typeface="Calibri"/>
              <a:ea typeface="Calibri"/>
              <a:cs typeface="Calibri"/>
              <a:sym typeface="Calibri"/>
            </a:endParaRPr>
          </a:p>
        </p:txBody>
      </p:sp>
      <p:sp>
        <p:nvSpPr>
          <p:cNvPr id="1883" name="Google Shape;1883;p139"/>
          <p:cNvSpPr txBox="1"/>
          <p:nvPr/>
        </p:nvSpPr>
        <p:spPr>
          <a:xfrm>
            <a:off x="6931554" y="2759339"/>
            <a:ext cx="1838325" cy="555387"/>
          </a:xfrm>
          <a:prstGeom prst="rect">
            <a:avLst/>
          </a:prstGeom>
          <a:noFill/>
          <a:ln>
            <a:noFill/>
          </a:ln>
        </p:spPr>
        <p:txBody>
          <a:bodyPr spcFirstLastPara="1" wrap="square" lIns="0" tIns="10583" rIns="0" bIns="0" anchor="t" anchorCtr="0">
            <a:spAutoFit/>
          </a:bodyPr>
          <a:lstStyle/>
          <a:p>
            <a:pPr marL="10583" marR="4233" indent="2117" algn="ctr"/>
            <a:r>
              <a:rPr lang="en-US" sz="708">
                <a:solidFill>
                  <a:srgbClr val="FFFFFF"/>
                </a:solidFill>
                <a:latin typeface="Calibri"/>
                <a:ea typeface="Calibri"/>
                <a:cs typeface="Calibri"/>
                <a:sym typeface="Calibri"/>
              </a:rPr>
              <a:t>Εξοπλισμός τ ν συμμετεχόντων με τις  απαραίτητες γνώσεις αι δεξιότητες για να  κατανοήσουν πώς οι ανθρώπινες πτυχές  επηρεάζουν την ασφάλεια στον  κυβερνοχώρο στον τομέα της ενέργειας.</a:t>
            </a:r>
            <a:endParaRPr sz="708">
              <a:solidFill>
                <a:schemeClr val="dk1"/>
              </a:solidFill>
              <a:latin typeface="Calibri"/>
              <a:ea typeface="Calibri"/>
              <a:cs typeface="Calibri"/>
              <a:sym typeface="Calibri"/>
            </a:endParaRPr>
          </a:p>
        </p:txBody>
      </p:sp>
      <p:sp>
        <p:nvSpPr>
          <p:cNvPr id="1884" name="Google Shape;1884;p139"/>
          <p:cNvSpPr txBox="1"/>
          <p:nvPr/>
        </p:nvSpPr>
        <p:spPr>
          <a:xfrm>
            <a:off x="601133" y="4244711"/>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1885" name="Google Shape;1885;p139"/>
          <p:cNvSpPr txBox="1"/>
          <p:nvPr/>
        </p:nvSpPr>
        <p:spPr>
          <a:xfrm>
            <a:off x="9358048" y="4297627"/>
            <a:ext cx="70908"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4</a:t>
            </a:r>
            <a:endParaRPr sz="667">
              <a:solidFill>
                <a:schemeClr val="dk1"/>
              </a:solidFill>
              <a:latin typeface="Calibri"/>
              <a:ea typeface="Calibri"/>
              <a:cs typeface="Calibri"/>
              <a:sym typeface="Calibri"/>
            </a:endParaRPr>
          </a:p>
        </p:txBody>
      </p:sp>
      <p:grpSp>
        <p:nvGrpSpPr>
          <p:cNvPr id="1886" name="Google Shape;1886;p139"/>
          <p:cNvGrpSpPr/>
          <p:nvPr/>
        </p:nvGrpSpPr>
        <p:grpSpPr>
          <a:xfrm>
            <a:off x="1098550" y="1051189"/>
            <a:ext cx="2373313" cy="2825750"/>
            <a:chOff x="1318260" y="1261427"/>
            <a:chExt cx="2847975" cy="3390900"/>
          </a:xfrm>
        </p:grpSpPr>
        <p:sp>
          <p:nvSpPr>
            <p:cNvPr id="1887" name="Google Shape;1887;p139"/>
            <p:cNvSpPr/>
            <p:nvPr/>
          </p:nvSpPr>
          <p:spPr>
            <a:xfrm>
              <a:off x="1318260" y="1261427"/>
              <a:ext cx="2847975" cy="3390900"/>
            </a:xfrm>
            <a:custGeom>
              <a:avLst/>
              <a:gdLst/>
              <a:ahLst/>
              <a:cxnLst/>
              <a:rect l="l" t="t" r="r" b="b"/>
              <a:pathLst>
                <a:path w="2847975" h="3390900" extrusionOk="0">
                  <a:moveTo>
                    <a:pt x="2373312" y="0"/>
                  </a:moveTo>
                  <a:lnTo>
                    <a:pt x="474662" y="0"/>
                  </a:lnTo>
                  <a:lnTo>
                    <a:pt x="426084" y="2539"/>
                  </a:lnTo>
                  <a:lnTo>
                    <a:pt x="379095" y="9525"/>
                  </a:lnTo>
                  <a:lnTo>
                    <a:pt x="333375" y="21272"/>
                  </a:lnTo>
                  <a:lnTo>
                    <a:pt x="289877" y="37464"/>
                  </a:lnTo>
                  <a:lnTo>
                    <a:pt x="248284" y="57150"/>
                  </a:lnTo>
                  <a:lnTo>
                    <a:pt x="209232" y="80962"/>
                  </a:lnTo>
                  <a:lnTo>
                    <a:pt x="172720" y="108267"/>
                  </a:lnTo>
                  <a:lnTo>
                    <a:pt x="139065" y="139064"/>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4" y="3333750"/>
                  </a:lnTo>
                  <a:lnTo>
                    <a:pt x="289877" y="3353752"/>
                  </a:lnTo>
                  <a:lnTo>
                    <a:pt x="333375" y="3369627"/>
                  </a:lnTo>
                  <a:lnTo>
                    <a:pt x="379095" y="3381375"/>
                  </a:lnTo>
                  <a:lnTo>
                    <a:pt x="426084" y="3388360"/>
                  </a:lnTo>
                  <a:lnTo>
                    <a:pt x="474662" y="3390900"/>
                  </a:lnTo>
                  <a:lnTo>
                    <a:pt x="2373312" y="3390900"/>
                  </a:lnTo>
                  <a:lnTo>
                    <a:pt x="2421890" y="3388360"/>
                  </a:lnTo>
                  <a:lnTo>
                    <a:pt x="2468879" y="3381375"/>
                  </a:lnTo>
                  <a:lnTo>
                    <a:pt x="2514282" y="3369627"/>
                  </a:lnTo>
                  <a:lnTo>
                    <a:pt x="2558097" y="3353752"/>
                  </a:lnTo>
                  <a:lnTo>
                    <a:pt x="2599372" y="3333750"/>
                  </a:lnTo>
                  <a:lnTo>
                    <a:pt x="2638742" y="3309937"/>
                  </a:lnTo>
                  <a:lnTo>
                    <a:pt x="2675254" y="3282632"/>
                  </a:lnTo>
                  <a:lnTo>
                    <a:pt x="2708910" y="3251835"/>
                  </a:lnTo>
                  <a:lnTo>
                    <a:pt x="2739707" y="3218180"/>
                  </a:lnTo>
                  <a:lnTo>
                    <a:pt x="2767012" y="3181667"/>
                  </a:lnTo>
                  <a:lnTo>
                    <a:pt x="2790507" y="3142615"/>
                  </a:lnTo>
                  <a:lnTo>
                    <a:pt x="2810510"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510" y="289877"/>
                  </a:lnTo>
                  <a:lnTo>
                    <a:pt x="2790507" y="248602"/>
                  </a:lnTo>
                  <a:lnTo>
                    <a:pt x="2767012" y="209232"/>
                  </a:lnTo>
                  <a:lnTo>
                    <a:pt x="2739707" y="172720"/>
                  </a:lnTo>
                  <a:lnTo>
                    <a:pt x="2708910" y="139064"/>
                  </a:lnTo>
                  <a:lnTo>
                    <a:pt x="2675254" y="108267"/>
                  </a:lnTo>
                  <a:lnTo>
                    <a:pt x="2638742" y="80962"/>
                  </a:lnTo>
                  <a:lnTo>
                    <a:pt x="2599372" y="57150"/>
                  </a:lnTo>
                  <a:lnTo>
                    <a:pt x="2558097" y="37464"/>
                  </a:lnTo>
                  <a:lnTo>
                    <a:pt x="2514282" y="21272"/>
                  </a:lnTo>
                  <a:lnTo>
                    <a:pt x="2468879" y="9525"/>
                  </a:lnTo>
                  <a:lnTo>
                    <a:pt x="2421890" y="2539"/>
                  </a:lnTo>
                  <a:lnTo>
                    <a:pt x="2373312"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888" name="Google Shape;1888;p139"/>
            <p:cNvSpPr/>
            <p:nvPr/>
          </p:nvSpPr>
          <p:spPr>
            <a:xfrm>
              <a:off x="1318260" y="1261427"/>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4"/>
                  </a:lnTo>
                  <a:lnTo>
                    <a:pt x="172720" y="108267"/>
                  </a:lnTo>
                  <a:lnTo>
                    <a:pt x="209232" y="80962"/>
                  </a:lnTo>
                  <a:lnTo>
                    <a:pt x="248284" y="57150"/>
                  </a:lnTo>
                  <a:lnTo>
                    <a:pt x="289877" y="37464"/>
                  </a:lnTo>
                  <a:lnTo>
                    <a:pt x="333375" y="21272"/>
                  </a:lnTo>
                  <a:lnTo>
                    <a:pt x="379095" y="9525"/>
                  </a:lnTo>
                  <a:lnTo>
                    <a:pt x="426084" y="2539"/>
                  </a:lnTo>
                  <a:lnTo>
                    <a:pt x="474662" y="0"/>
                  </a:lnTo>
                  <a:lnTo>
                    <a:pt x="2373312" y="0"/>
                  </a:lnTo>
                  <a:lnTo>
                    <a:pt x="2421890" y="2539"/>
                  </a:lnTo>
                  <a:lnTo>
                    <a:pt x="2468879" y="9525"/>
                  </a:lnTo>
                  <a:lnTo>
                    <a:pt x="2514282" y="21272"/>
                  </a:lnTo>
                  <a:lnTo>
                    <a:pt x="2558097" y="37464"/>
                  </a:lnTo>
                  <a:lnTo>
                    <a:pt x="2599372" y="57150"/>
                  </a:lnTo>
                  <a:lnTo>
                    <a:pt x="2638742" y="80962"/>
                  </a:lnTo>
                  <a:lnTo>
                    <a:pt x="2675254" y="108267"/>
                  </a:lnTo>
                  <a:lnTo>
                    <a:pt x="2708910" y="139064"/>
                  </a:lnTo>
                  <a:lnTo>
                    <a:pt x="2739707" y="172720"/>
                  </a:lnTo>
                  <a:lnTo>
                    <a:pt x="2767012" y="209232"/>
                  </a:lnTo>
                  <a:lnTo>
                    <a:pt x="2790507" y="248602"/>
                  </a:lnTo>
                  <a:lnTo>
                    <a:pt x="2810510"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510" y="3101022"/>
                  </a:lnTo>
                  <a:lnTo>
                    <a:pt x="2790507" y="3142615"/>
                  </a:lnTo>
                  <a:lnTo>
                    <a:pt x="2767012" y="3181667"/>
                  </a:lnTo>
                  <a:lnTo>
                    <a:pt x="2739707" y="3218180"/>
                  </a:lnTo>
                  <a:lnTo>
                    <a:pt x="2708910" y="3251835"/>
                  </a:lnTo>
                  <a:lnTo>
                    <a:pt x="2675254" y="3282632"/>
                  </a:lnTo>
                  <a:lnTo>
                    <a:pt x="2638742" y="3309937"/>
                  </a:lnTo>
                  <a:lnTo>
                    <a:pt x="2599372" y="3333750"/>
                  </a:lnTo>
                  <a:lnTo>
                    <a:pt x="2558097" y="3353752"/>
                  </a:lnTo>
                  <a:lnTo>
                    <a:pt x="2514282" y="3369627"/>
                  </a:lnTo>
                  <a:lnTo>
                    <a:pt x="2468879" y="3381375"/>
                  </a:lnTo>
                  <a:lnTo>
                    <a:pt x="2421890" y="3388360"/>
                  </a:lnTo>
                  <a:lnTo>
                    <a:pt x="2373312" y="3390900"/>
                  </a:lnTo>
                  <a:lnTo>
                    <a:pt x="474662" y="3390900"/>
                  </a:lnTo>
                  <a:lnTo>
                    <a:pt x="426084" y="3388360"/>
                  </a:lnTo>
                  <a:lnTo>
                    <a:pt x="379095" y="3381375"/>
                  </a:lnTo>
                  <a:lnTo>
                    <a:pt x="333375" y="3369627"/>
                  </a:lnTo>
                  <a:lnTo>
                    <a:pt x="289877" y="3353752"/>
                  </a:lnTo>
                  <a:lnTo>
                    <a:pt x="248284"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889" name="Google Shape;1889;p139"/>
            <p:cNvPicPr preferRelativeResize="0"/>
            <p:nvPr/>
          </p:nvPicPr>
          <p:blipFill rotWithShape="1">
            <a:blip r:embed="rId10">
              <a:alphaModFix/>
            </a:blip>
            <a:srcRect/>
            <a:stretch/>
          </p:blipFill>
          <p:spPr>
            <a:xfrm>
              <a:off x="2618105" y="2725419"/>
              <a:ext cx="100330" cy="133667"/>
            </a:xfrm>
            <a:prstGeom prst="rect">
              <a:avLst/>
            </a:prstGeom>
            <a:noFill/>
            <a:ln>
              <a:noFill/>
            </a:ln>
          </p:spPr>
        </p:pic>
        <p:pic>
          <p:nvPicPr>
            <p:cNvPr id="1890" name="Google Shape;1890;p139"/>
            <p:cNvPicPr preferRelativeResize="0"/>
            <p:nvPr/>
          </p:nvPicPr>
          <p:blipFill rotWithShape="1">
            <a:blip r:embed="rId11">
              <a:alphaModFix/>
            </a:blip>
            <a:srcRect/>
            <a:stretch/>
          </p:blipFill>
          <p:spPr>
            <a:xfrm>
              <a:off x="2340292" y="2597150"/>
              <a:ext cx="134937" cy="176529"/>
            </a:xfrm>
            <a:prstGeom prst="rect">
              <a:avLst/>
            </a:prstGeom>
            <a:noFill/>
            <a:ln>
              <a:noFill/>
            </a:ln>
          </p:spPr>
        </p:pic>
        <p:sp>
          <p:nvSpPr>
            <p:cNvPr id="1891" name="Google Shape;1891;p139"/>
            <p:cNvSpPr/>
            <p:nvPr/>
          </p:nvSpPr>
          <p:spPr>
            <a:xfrm>
              <a:off x="2272665" y="2361882"/>
              <a:ext cx="940435" cy="607695"/>
            </a:xfrm>
            <a:custGeom>
              <a:avLst/>
              <a:gdLst/>
              <a:ahLst/>
              <a:cxnLst/>
              <a:rect l="l" t="t" r="r" b="b"/>
              <a:pathLst>
                <a:path w="940435" h="607694" extrusionOk="0">
                  <a:moveTo>
                    <a:pt x="289560" y="427354"/>
                  </a:moveTo>
                  <a:lnTo>
                    <a:pt x="263842" y="427354"/>
                  </a:lnTo>
                  <a:lnTo>
                    <a:pt x="270510" y="432434"/>
                  </a:lnTo>
                  <a:lnTo>
                    <a:pt x="293052" y="494029"/>
                  </a:lnTo>
                  <a:lnTo>
                    <a:pt x="312737" y="529589"/>
                  </a:lnTo>
                  <a:lnTo>
                    <a:pt x="476567" y="607694"/>
                  </a:lnTo>
                  <a:lnTo>
                    <a:pt x="481330" y="606425"/>
                  </a:lnTo>
                  <a:lnTo>
                    <a:pt x="484187" y="602932"/>
                  </a:lnTo>
                  <a:lnTo>
                    <a:pt x="497840" y="587057"/>
                  </a:lnTo>
                  <a:lnTo>
                    <a:pt x="529907" y="587057"/>
                  </a:lnTo>
                  <a:lnTo>
                    <a:pt x="538469" y="583564"/>
                  </a:lnTo>
                  <a:lnTo>
                    <a:pt x="473392" y="583564"/>
                  </a:lnTo>
                  <a:lnTo>
                    <a:pt x="346710" y="530859"/>
                  </a:lnTo>
                  <a:lnTo>
                    <a:pt x="319405" y="501967"/>
                  </a:lnTo>
                  <a:lnTo>
                    <a:pt x="294322" y="437514"/>
                  </a:lnTo>
                  <a:lnTo>
                    <a:pt x="289560" y="427354"/>
                  </a:lnTo>
                  <a:close/>
                </a:path>
                <a:path w="940435" h="607694" extrusionOk="0">
                  <a:moveTo>
                    <a:pt x="529907" y="587057"/>
                  </a:moveTo>
                  <a:lnTo>
                    <a:pt x="497840" y="587057"/>
                  </a:lnTo>
                  <a:lnTo>
                    <a:pt x="520700" y="589279"/>
                  </a:lnTo>
                  <a:lnTo>
                    <a:pt x="522922" y="589279"/>
                  </a:lnTo>
                  <a:lnTo>
                    <a:pt x="523875" y="588962"/>
                  </a:lnTo>
                  <a:lnTo>
                    <a:pt x="525462" y="588962"/>
                  </a:lnTo>
                  <a:lnTo>
                    <a:pt x="529907" y="587057"/>
                  </a:lnTo>
                  <a:close/>
                </a:path>
                <a:path w="940435" h="607694" extrusionOk="0">
                  <a:moveTo>
                    <a:pt x="491172" y="565467"/>
                  </a:moveTo>
                  <a:lnTo>
                    <a:pt x="487680" y="566737"/>
                  </a:lnTo>
                  <a:lnTo>
                    <a:pt x="485457" y="569277"/>
                  </a:lnTo>
                  <a:lnTo>
                    <a:pt x="473392" y="583564"/>
                  </a:lnTo>
                  <a:lnTo>
                    <a:pt x="538469" y="583564"/>
                  </a:lnTo>
                  <a:lnTo>
                    <a:pt x="578167" y="567372"/>
                  </a:lnTo>
                  <a:lnTo>
                    <a:pt x="511492" y="567372"/>
                  </a:lnTo>
                  <a:lnTo>
                    <a:pt x="491172" y="565467"/>
                  </a:lnTo>
                  <a:close/>
                </a:path>
                <a:path w="940435" h="607694" extrusionOk="0">
                  <a:moveTo>
                    <a:pt x="511810" y="337184"/>
                  </a:moveTo>
                  <a:lnTo>
                    <a:pt x="511697" y="457834"/>
                  </a:lnTo>
                  <a:lnTo>
                    <a:pt x="511581" y="482917"/>
                  </a:lnTo>
                  <a:lnTo>
                    <a:pt x="511492" y="567372"/>
                  </a:lnTo>
                  <a:lnTo>
                    <a:pt x="578167" y="567372"/>
                  </a:lnTo>
                  <a:lnTo>
                    <a:pt x="588010" y="563244"/>
                  </a:lnTo>
                  <a:lnTo>
                    <a:pt x="532765" y="563244"/>
                  </a:lnTo>
                  <a:lnTo>
                    <a:pt x="532765" y="364489"/>
                  </a:lnTo>
                  <a:lnTo>
                    <a:pt x="532447" y="364489"/>
                  </a:lnTo>
                  <a:lnTo>
                    <a:pt x="583882" y="344169"/>
                  </a:lnTo>
                  <a:lnTo>
                    <a:pt x="527367" y="344169"/>
                  </a:lnTo>
                  <a:lnTo>
                    <a:pt x="526415" y="343217"/>
                  </a:lnTo>
                  <a:lnTo>
                    <a:pt x="511810" y="337184"/>
                  </a:lnTo>
                  <a:close/>
                </a:path>
                <a:path w="940435" h="607694" extrusionOk="0">
                  <a:moveTo>
                    <a:pt x="822960" y="308927"/>
                  </a:moveTo>
                  <a:lnTo>
                    <a:pt x="684847" y="364489"/>
                  </a:lnTo>
                  <a:lnTo>
                    <a:pt x="648970" y="515937"/>
                  </a:lnTo>
                  <a:lnTo>
                    <a:pt x="532765" y="563244"/>
                  </a:lnTo>
                  <a:lnTo>
                    <a:pt x="588010" y="563244"/>
                  </a:lnTo>
                  <a:lnTo>
                    <a:pt x="665162" y="532129"/>
                  </a:lnTo>
                  <a:lnTo>
                    <a:pt x="667385" y="529272"/>
                  </a:lnTo>
                  <a:lnTo>
                    <a:pt x="701040" y="380364"/>
                  </a:lnTo>
                  <a:lnTo>
                    <a:pt x="827722" y="327977"/>
                  </a:lnTo>
                  <a:lnTo>
                    <a:pt x="852448" y="327977"/>
                  </a:lnTo>
                  <a:lnTo>
                    <a:pt x="822960" y="308927"/>
                  </a:lnTo>
                  <a:close/>
                </a:path>
                <a:path w="940435" h="607694" extrusionOk="0">
                  <a:moveTo>
                    <a:pt x="349567" y="344804"/>
                  </a:moveTo>
                  <a:lnTo>
                    <a:pt x="347345" y="344804"/>
                  </a:lnTo>
                  <a:lnTo>
                    <a:pt x="330200" y="437197"/>
                  </a:lnTo>
                  <a:lnTo>
                    <a:pt x="332105" y="451484"/>
                  </a:lnTo>
                  <a:lnTo>
                    <a:pt x="442277" y="520064"/>
                  </a:lnTo>
                  <a:lnTo>
                    <a:pt x="444182" y="521017"/>
                  </a:lnTo>
                  <a:lnTo>
                    <a:pt x="446405" y="521334"/>
                  </a:lnTo>
                  <a:lnTo>
                    <a:pt x="447992" y="521334"/>
                  </a:lnTo>
                  <a:lnTo>
                    <a:pt x="462215" y="498157"/>
                  </a:lnTo>
                  <a:lnTo>
                    <a:pt x="443865" y="498157"/>
                  </a:lnTo>
                  <a:lnTo>
                    <a:pt x="360997" y="463550"/>
                  </a:lnTo>
                  <a:lnTo>
                    <a:pt x="356552" y="457834"/>
                  </a:lnTo>
                  <a:lnTo>
                    <a:pt x="353377" y="451484"/>
                  </a:lnTo>
                  <a:lnTo>
                    <a:pt x="351790" y="444500"/>
                  </a:lnTo>
                  <a:lnTo>
                    <a:pt x="351182" y="437514"/>
                  </a:lnTo>
                  <a:lnTo>
                    <a:pt x="351472" y="369569"/>
                  </a:lnTo>
                  <a:lnTo>
                    <a:pt x="351790" y="367982"/>
                  </a:lnTo>
                  <a:lnTo>
                    <a:pt x="406082" y="367982"/>
                  </a:lnTo>
                  <a:lnTo>
                    <a:pt x="353377" y="345757"/>
                  </a:lnTo>
                  <a:lnTo>
                    <a:pt x="351472" y="345122"/>
                  </a:lnTo>
                  <a:lnTo>
                    <a:pt x="349567" y="344804"/>
                  </a:lnTo>
                  <a:close/>
                </a:path>
                <a:path w="940435" h="607694" extrusionOk="0">
                  <a:moveTo>
                    <a:pt x="444500" y="384492"/>
                  </a:moveTo>
                  <a:lnTo>
                    <a:pt x="444425" y="441325"/>
                  </a:lnTo>
                  <a:lnTo>
                    <a:pt x="444305" y="461962"/>
                  </a:lnTo>
                  <a:lnTo>
                    <a:pt x="444182" y="496569"/>
                  </a:lnTo>
                  <a:lnTo>
                    <a:pt x="443865" y="498157"/>
                  </a:lnTo>
                  <a:lnTo>
                    <a:pt x="462215" y="498157"/>
                  </a:lnTo>
                  <a:lnTo>
                    <a:pt x="465137" y="493394"/>
                  </a:lnTo>
                  <a:lnTo>
                    <a:pt x="465137" y="428625"/>
                  </a:lnTo>
                  <a:lnTo>
                    <a:pt x="451485" y="389572"/>
                  </a:lnTo>
                  <a:lnTo>
                    <a:pt x="444500" y="384492"/>
                  </a:lnTo>
                  <a:close/>
                </a:path>
                <a:path w="940435" h="607694" extrusionOk="0">
                  <a:moveTo>
                    <a:pt x="338137" y="0"/>
                  </a:moveTo>
                  <a:lnTo>
                    <a:pt x="314007" y="5714"/>
                  </a:lnTo>
                  <a:lnTo>
                    <a:pt x="6032" y="130809"/>
                  </a:lnTo>
                  <a:lnTo>
                    <a:pt x="317" y="173037"/>
                  </a:lnTo>
                  <a:lnTo>
                    <a:pt x="281" y="247967"/>
                  </a:lnTo>
                  <a:lnTo>
                    <a:pt x="79" y="288925"/>
                  </a:lnTo>
                  <a:lnTo>
                    <a:pt x="0" y="379094"/>
                  </a:lnTo>
                  <a:lnTo>
                    <a:pt x="2540" y="382904"/>
                  </a:lnTo>
                  <a:lnTo>
                    <a:pt x="31115" y="394969"/>
                  </a:lnTo>
                  <a:lnTo>
                    <a:pt x="47625" y="427989"/>
                  </a:lnTo>
                  <a:lnTo>
                    <a:pt x="49530" y="429577"/>
                  </a:lnTo>
                  <a:lnTo>
                    <a:pt x="52070" y="430529"/>
                  </a:lnTo>
                  <a:lnTo>
                    <a:pt x="185420" y="486409"/>
                  </a:lnTo>
                  <a:lnTo>
                    <a:pt x="200977" y="489584"/>
                  </a:lnTo>
                  <a:lnTo>
                    <a:pt x="215582" y="487044"/>
                  </a:lnTo>
                  <a:lnTo>
                    <a:pt x="229031" y="468629"/>
                  </a:lnTo>
                  <a:lnTo>
                    <a:pt x="202565" y="468629"/>
                  </a:lnTo>
                  <a:lnTo>
                    <a:pt x="194627" y="467359"/>
                  </a:lnTo>
                  <a:lnTo>
                    <a:pt x="193357" y="467042"/>
                  </a:lnTo>
                  <a:lnTo>
                    <a:pt x="63500" y="412750"/>
                  </a:lnTo>
                  <a:lnTo>
                    <a:pt x="46990" y="379729"/>
                  </a:lnTo>
                  <a:lnTo>
                    <a:pt x="45085" y="378142"/>
                  </a:lnTo>
                  <a:lnTo>
                    <a:pt x="20955"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5" h="607694" extrusionOk="0">
                  <a:moveTo>
                    <a:pt x="262255" y="406400"/>
                  </a:moveTo>
                  <a:lnTo>
                    <a:pt x="260032" y="406400"/>
                  </a:lnTo>
                  <a:lnTo>
                    <a:pt x="220345" y="454977"/>
                  </a:lnTo>
                  <a:lnTo>
                    <a:pt x="216217" y="461962"/>
                  </a:lnTo>
                  <a:lnTo>
                    <a:pt x="210185" y="466407"/>
                  </a:lnTo>
                  <a:lnTo>
                    <a:pt x="202565" y="468629"/>
                  </a:lnTo>
                  <a:lnTo>
                    <a:pt x="229031" y="468629"/>
                  </a:lnTo>
                  <a:lnTo>
                    <a:pt x="256857" y="430529"/>
                  </a:lnTo>
                  <a:lnTo>
                    <a:pt x="257810" y="428942"/>
                  </a:lnTo>
                  <a:lnTo>
                    <a:pt x="259397" y="427354"/>
                  </a:lnTo>
                  <a:lnTo>
                    <a:pt x="289560" y="427354"/>
                  </a:lnTo>
                  <a:lnTo>
                    <a:pt x="288607" y="425132"/>
                  </a:lnTo>
                  <a:lnTo>
                    <a:pt x="280670" y="415607"/>
                  </a:lnTo>
                  <a:lnTo>
                    <a:pt x="271780" y="409257"/>
                  </a:lnTo>
                  <a:lnTo>
                    <a:pt x="262255" y="406400"/>
                  </a:lnTo>
                  <a:close/>
                </a:path>
                <a:path w="940435" h="607694" extrusionOk="0">
                  <a:moveTo>
                    <a:pt x="852448" y="327977"/>
                  </a:moveTo>
                  <a:lnTo>
                    <a:pt x="827722" y="327977"/>
                  </a:lnTo>
                  <a:lnTo>
                    <a:pt x="835977" y="331152"/>
                  </a:lnTo>
                  <a:lnTo>
                    <a:pt x="838835" y="338454"/>
                  </a:lnTo>
                  <a:lnTo>
                    <a:pt x="839787" y="340359"/>
                  </a:lnTo>
                  <a:lnTo>
                    <a:pt x="840105" y="341947"/>
                  </a:lnTo>
                  <a:lnTo>
                    <a:pt x="840105" y="357187"/>
                  </a:lnTo>
                  <a:lnTo>
                    <a:pt x="836295" y="362584"/>
                  </a:lnTo>
                  <a:lnTo>
                    <a:pt x="830580" y="364807"/>
                  </a:lnTo>
                  <a:lnTo>
                    <a:pt x="820737" y="369569"/>
                  </a:lnTo>
                  <a:lnTo>
                    <a:pt x="812800" y="377507"/>
                  </a:lnTo>
                  <a:lnTo>
                    <a:pt x="808037" y="387032"/>
                  </a:lnTo>
                  <a:lnTo>
                    <a:pt x="807720" y="387032"/>
                  </a:lnTo>
                  <a:lnTo>
                    <a:pt x="806132" y="398144"/>
                  </a:lnTo>
                  <a:lnTo>
                    <a:pt x="806132" y="409257"/>
                  </a:lnTo>
                  <a:lnTo>
                    <a:pt x="826770" y="441325"/>
                  </a:lnTo>
                  <a:lnTo>
                    <a:pt x="840740" y="444500"/>
                  </a:lnTo>
                  <a:lnTo>
                    <a:pt x="844867" y="444500"/>
                  </a:lnTo>
                  <a:lnTo>
                    <a:pt x="885825" y="425450"/>
                  </a:lnTo>
                  <a:lnTo>
                    <a:pt x="838835" y="425450"/>
                  </a:lnTo>
                  <a:lnTo>
                    <a:pt x="830580" y="421957"/>
                  </a:lnTo>
                  <a:lnTo>
                    <a:pt x="827405" y="412750"/>
                  </a:lnTo>
                  <a:lnTo>
                    <a:pt x="827087" y="411162"/>
                  </a:lnTo>
                  <a:lnTo>
                    <a:pt x="826846" y="398144"/>
                  </a:lnTo>
                  <a:lnTo>
                    <a:pt x="826770" y="392429"/>
                  </a:lnTo>
                  <a:lnTo>
                    <a:pt x="830580" y="387032"/>
                  </a:lnTo>
                  <a:lnTo>
                    <a:pt x="836295" y="384809"/>
                  </a:lnTo>
                  <a:lnTo>
                    <a:pt x="846137" y="379729"/>
                  </a:lnTo>
                  <a:lnTo>
                    <a:pt x="854075" y="372109"/>
                  </a:lnTo>
                  <a:lnTo>
                    <a:pt x="858837" y="362584"/>
                  </a:lnTo>
                  <a:lnTo>
                    <a:pt x="859155" y="362584"/>
                  </a:lnTo>
                  <a:lnTo>
                    <a:pt x="860742" y="351472"/>
                  </a:lnTo>
                  <a:lnTo>
                    <a:pt x="860742" y="341947"/>
                  </a:lnTo>
                  <a:lnTo>
                    <a:pt x="860425" y="340359"/>
                  </a:lnTo>
                  <a:lnTo>
                    <a:pt x="860349" y="338454"/>
                  </a:lnTo>
                  <a:lnTo>
                    <a:pt x="858837" y="332104"/>
                  </a:lnTo>
                  <a:lnTo>
                    <a:pt x="852448" y="327977"/>
                  </a:lnTo>
                  <a:close/>
                </a:path>
                <a:path w="940435" h="607694" extrusionOk="0">
                  <a:moveTo>
                    <a:pt x="406082" y="367982"/>
                  </a:moveTo>
                  <a:lnTo>
                    <a:pt x="351790" y="367982"/>
                  </a:lnTo>
                  <a:lnTo>
                    <a:pt x="434340" y="402272"/>
                  </a:lnTo>
                  <a:lnTo>
                    <a:pt x="438785" y="407987"/>
                  </a:lnTo>
                  <a:lnTo>
                    <a:pt x="442277" y="414654"/>
                  </a:lnTo>
                  <a:lnTo>
                    <a:pt x="443865" y="421322"/>
                  </a:lnTo>
                  <a:lnTo>
                    <a:pt x="444500" y="428625"/>
                  </a:lnTo>
                  <a:lnTo>
                    <a:pt x="444500" y="384492"/>
                  </a:lnTo>
                  <a:lnTo>
                    <a:pt x="442595" y="383222"/>
                  </a:lnTo>
                  <a:lnTo>
                    <a:pt x="406082" y="367982"/>
                  </a:lnTo>
                  <a:close/>
                </a:path>
                <a:path w="940435" h="607694" extrusionOk="0">
                  <a:moveTo>
                    <a:pt x="919162" y="247967"/>
                  </a:moveTo>
                  <a:lnTo>
                    <a:pt x="919162" y="326389"/>
                  </a:lnTo>
                  <a:lnTo>
                    <a:pt x="902017" y="382269"/>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4"/>
                  </a:lnTo>
                  <a:lnTo>
                    <a:pt x="919162" y="247967"/>
                  </a:lnTo>
                  <a:close/>
                </a:path>
                <a:path w="940435" h="607694" extrusionOk="0">
                  <a:moveTo>
                    <a:pt x="75882" y="155575"/>
                  </a:moveTo>
                  <a:lnTo>
                    <a:pt x="21272" y="155575"/>
                  </a:lnTo>
                  <a:lnTo>
                    <a:pt x="511810" y="360044"/>
                  </a:lnTo>
                  <a:lnTo>
                    <a:pt x="511810" y="337184"/>
                  </a:lnTo>
                  <a:lnTo>
                    <a:pt x="179070" y="198754"/>
                  </a:lnTo>
                  <a:lnTo>
                    <a:pt x="181292" y="190500"/>
                  </a:lnTo>
                  <a:lnTo>
                    <a:pt x="159385" y="190500"/>
                  </a:lnTo>
                  <a:lnTo>
                    <a:pt x="75882" y="155575"/>
                  </a:lnTo>
                  <a:close/>
                </a:path>
                <a:path w="940435" h="607694" extrusionOk="0">
                  <a:moveTo>
                    <a:pt x="850265" y="219392"/>
                  </a:moveTo>
                  <a:lnTo>
                    <a:pt x="825817" y="225107"/>
                  </a:lnTo>
                  <a:lnTo>
                    <a:pt x="527367" y="344169"/>
                  </a:lnTo>
                  <a:lnTo>
                    <a:pt x="583882" y="344169"/>
                  </a:lnTo>
                  <a:lnTo>
                    <a:pt x="833437" y="244475"/>
                  </a:lnTo>
                  <a:lnTo>
                    <a:pt x="848995" y="240664"/>
                  </a:lnTo>
                  <a:lnTo>
                    <a:pt x="906991" y="240664"/>
                  </a:lnTo>
                  <a:lnTo>
                    <a:pt x="874712" y="221297"/>
                  </a:lnTo>
                  <a:lnTo>
                    <a:pt x="850265" y="219392"/>
                  </a:lnTo>
                  <a:close/>
                </a:path>
                <a:path w="940435" h="607694"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5" h="607694" extrusionOk="0">
                  <a:moveTo>
                    <a:pt x="344805" y="108267"/>
                  </a:moveTo>
                  <a:lnTo>
                    <a:pt x="315912" y="108267"/>
                  </a:lnTo>
                  <a:lnTo>
                    <a:pt x="324167" y="111759"/>
                  </a:lnTo>
                  <a:lnTo>
                    <a:pt x="327660" y="120650"/>
                  </a:lnTo>
                  <a:lnTo>
                    <a:pt x="328295" y="122554"/>
                  </a:lnTo>
                  <a:lnTo>
                    <a:pt x="328295" y="137794"/>
                  </a:lnTo>
                  <a:lnTo>
                    <a:pt x="324485" y="143192"/>
                  </a:lnTo>
                  <a:lnTo>
                    <a:pt x="318770" y="145097"/>
                  </a:lnTo>
                  <a:lnTo>
                    <a:pt x="308927" y="150177"/>
                  </a:lnTo>
                  <a:lnTo>
                    <a:pt x="294322" y="190500"/>
                  </a:lnTo>
                  <a:lnTo>
                    <a:pt x="294005" y="196532"/>
                  </a:lnTo>
                  <a:lnTo>
                    <a:pt x="330517" y="224789"/>
                  </a:lnTo>
                  <a:lnTo>
                    <a:pt x="341947" y="222567"/>
                  </a:lnTo>
                  <a:lnTo>
                    <a:pt x="352107" y="218439"/>
                  </a:lnTo>
                  <a:lnTo>
                    <a:pt x="374015" y="206057"/>
                  </a:lnTo>
                  <a:lnTo>
                    <a:pt x="327025" y="206057"/>
                  </a:lnTo>
                  <a:lnTo>
                    <a:pt x="318770" y="202247"/>
                  </a:lnTo>
                  <a:lnTo>
                    <a:pt x="316230" y="194944"/>
                  </a:lnTo>
                  <a:lnTo>
                    <a:pt x="315277" y="193357"/>
                  </a:lnTo>
                  <a:lnTo>
                    <a:pt x="314960" y="191769"/>
                  </a:lnTo>
                  <a:lnTo>
                    <a:pt x="314960" y="173037"/>
                  </a:lnTo>
                  <a:lnTo>
                    <a:pt x="318770" y="167322"/>
                  </a:lnTo>
                  <a:lnTo>
                    <a:pt x="324485" y="165417"/>
                  </a:lnTo>
                  <a:lnTo>
                    <a:pt x="334645" y="160337"/>
                  </a:lnTo>
                  <a:lnTo>
                    <a:pt x="342265" y="152717"/>
                  </a:lnTo>
                  <a:lnTo>
                    <a:pt x="347027" y="143192"/>
                  </a:lnTo>
                  <a:lnTo>
                    <a:pt x="347345" y="142875"/>
                  </a:lnTo>
                  <a:lnTo>
                    <a:pt x="348932" y="131762"/>
                  </a:lnTo>
                  <a:lnTo>
                    <a:pt x="348932" y="126047"/>
                  </a:lnTo>
                  <a:lnTo>
                    <a:pt x="348727" y="122554"/>
                  </a:lnTo>
                  <a:lnTo>
                    <a:pt x="348615" y="119062"/>
                  </a:lnTo>
                  <a:lnTo>
                    <a:pt x="347027" y="112712"/>
                  </a:lnTo>
                  <a:lnTo>
                    <a:pt x="344805" y="108267"/>
                  </a:lnTo>
                  <a:close/>
                </a:path>
                <a:path w="940435" h="607694" extrusionOk="0">
                  <a:moveTo>
                    <a:pt x="407352" y="28575"/>
                  </a:moveTo>
                  <a:lnTo>
                    <a:pt x="407352" y="106997"/>
                  </a:lnTo>
                  <a:lnTo>
                    <a:pt x="390207" y="162877"/>
                  </a:lnTo>
                  <a:lnTo>
                    <a:pt x="344487" y="199072"/>
                  </a:lnTo>
                  <a:lnTo>
                    <a:pt x="327025" y="206057"/>
                  </a:lnTo>
                  <a:lnTo>
                    <a:pt x="374015" y="206057"/>
                  </a:lnTo>
                  <a:lnTo>
                    <a:pt x="383222" y="200659"/>
                  </a:lnTo>
                  <a:lnTo>
                    <a:pt x="407352" y="174625"/>
                  </a:lnTo>
                  <a:lnTo>
                    <a:pt x="422910" y="142557"/>
                  </a:lnTo>
                  <a:lnTo>
                    <a:pt x="428307" y="106997"/>
                  </a:lnTo>
                  <a:lnTo>
                    <a:pt x="428307" y="85407"/>
                  </a:lnTo>
                  <a:lnTo>
                    <a:pt x="427037" y="70484"/>
                  </a:lnTo>
                  <a:lnTo>
                    <a:pt x="427037" y="69532"/>
                  </a:lnTo>
                  <a:lnTo>
                    <a:pt x="422592" y="53657"/>
                  </a:lnTo>
                  <a:lnTo>
                    <a:pt x="415290" y="39052"/>
                  </a:lnTo>
                  <a:lnTo>
                    <a:pt x="407352" y="28575"/>
                  </a:lnTo>
                  <a:close/>
                </a:path>
                <a:path w="940435" h="607694" extrusionOk="0">
                  <a:moveTo>
                    <a:pt x="311150" y="89534"/>
                  </a:moveTo>
                  <a:lnTo>
                    <a:pt x="300672" y="92075"/>
                  </a:lnTo>
                  <a:lnTo>
                    <a:pt x="173037" y="145097"/>
                  </a:lnTo>
                  <a:lnTo>
                    <a:pt x="170815" y="147637"/>
                  </a:lnTo>
                  <a:lnTo>
                    <a:pt x="159385" y="190500"/>
                  </a:lnTo>
                  <a:lnTo>
                    <a:pt x="181292" y="190500"/>
                  </a:lnTo>
                  <a:lnTo>
                    <a:pt x="188912" y="160972"/>
                  </a:lnTo>
                  <a:lnTo>
                    <a:pt x="315912" y="108267"/>
                  </a:lnTo>
                  <a:lnTo>
                    <a:pt x="344805" y="108267"/>
                  </a:lnTo>
                  <a:lnTo>
                    <a:pt x="343852" y="106362"/>
                  </a:lnTo>
                  <a:lnTo>
                    <a:pt x="340042" y="100964"/>
                  </a:lnTo>
                  <a:lnTo>
                    <a:pt x="331470" y="93979"/>
                  </a:lnTo>
                  <a:lnTo>
                    <a:pt x="321627" y="90169"/>
                  </a:lnTo>
                  <a:lnTo>
                    <a:pt x="311150" y="89534"/>
                  </a:lnTo>
                  <a:close/>
                </a:path>
                <a:path w="940435" h="607694" extrusionOk="0">
                  <a:moveTo>
                    <a:pt x="394712" y="20954"/>
                  </a:moveTo>
                  <a:lnTo>
                    <a:pt x="352742" y="20954"/>
                  </a:lnTo>
                  <a:lnTo>
                    <a:pt x="392747" y="43497"/>
                  </a:lnTo>
                  <a:lnTo>
                    <a:pt x="407352" y="85407"/>
                  </a:lnTo>
                  <a:lnTo>
                    <a:pt x="407352" y="28575"/>
                  </a:lnTo>
                  <a:lnTo>
                    <a:pt x="394712" y="20954"/>
                  </a:lnTo>
                  <a:close/>
                </a:path>
              </a:pathLst>
            </a:custGeom>
            <a:solidFill>
              <a:srgbClr val="FFFFFF"/>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1892" name="Google Shape;1892;p139"/>
          <p:cNvSpPr txBox="1"/>
          <p:nvPr/>
        </p:nvSpPr>
        <p:spPr>
          <a:xfrm>
            <a:off x="1942570" y="1433513"/>
            <a:ext cx="735013"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Times New Roman"/>
                <a:ea typeface="Times New Roman"/>
                <a:cs typeface="Times New Roman"/>
                <a:sym typeface="Times New Roman"/>
              </a:rPr>
              <a:t>ΠΟΙΟΣ</a:t>
            </a:r>
            <a:endParaRPr sz="1458">
              <a:solidFill>
                <a:schemeClr val="dk1"/>
              </a:solidFill>
              <a:latin typeface="Times New Roman"/>
              <a:ea typeface="Times New Roman"/>
              <a:cs typeface="Times New Roman"/>
              <a:sym typeface="Times New Roman"/>
            </a:endParaRPr>
          </a:p>
        </p:txBody>
      </p:sp>
      <p:sp>
        <p:nvSpPr>
          <p:cNvPr id="1893" name="Google Shape;1893;p139"/>
          <p:cNvSpPr txBox="1"/>
          <p:nvPr/>
        </p:nvSpPr>
        <p:spPr>
          <a:xfrm>
            <a:off x="1871663" y="2862263"/>
            <a:ext cx="582083" cy="138863"/>
          </a:xfrm>
          <a:prstGeom prst="rect">
            <a:avLst/>
          </a:prstGeom>
          <a:noFill/>
          <a:ln>
            <a:noFill/>
          </a:ln>
        </p:spPr>
        <p:txBody>
          <a:bodyPr spcFirstLastPara="1" wrap="square" lIns="0" tIns="10583" rIns="0" bIns="0" anchor="t" anchorCtr="0">
            <a:spAutoFit/>
          </a:bodyPr>
          <a:lstStyle/>
          <a:p>
            <a:pPr marL="10583"/>
            <a:r>
              <a:rPr lang="en-US" sz="833">
                <a:solidFill>
                  <a:srgbClr val="FFFFFF"/>
                </a:solidFill>
                <a:latin typeface="Calibri"/>
                <a:ea typeface="Calibri"/>
                <a:cs typeface="Calibri"/>
                <a:sym typeface="Calibri"/>
              </a:rPr>
              <a:t>Ανοικτό σε</a:t>
            </a:r>
            <a:endParaRPr sz="833">
              <a:solidFill>
                <a:schemeClr val="dk1"/>
              </a:solidFill>
              <a:latin typeface="Calibri"/>
              <a:ea typeface="Calibri"/>
              <a:cs typeface="Calibri"/>
              <a:sym typeface="Calibri"/>
            </a:endParaRPr>
          </a:p>
        </p:txBody>
      </p:sp>
      <p:pic>
        <p:nvPicPr>
          <p:cNvPr id="1894" name="Google Shape;1894;p139"/>
          <p:cNvPicPr preferRelativeResize="0"/>
          <p:nvPr/>
        </p:nvPicPr>
        <p:blipFill rotWithShape="1">
          <a:blip r:embed="rId12">
            <a:alphaModFix/>
          </a:blip>
          <a:srcRect/>
          <a:stretch/>
        </p:blipFill>
        <p:spPr>
          <a:xfrm>
            <a:off x="3862652" y="1037960"/>
            <a:ext cx="2399771" cy="2852208"/>
          </a:xfrm>
          <a:prstGeom prst="rect">
            <a:avLst/>
          </a:prstGeom>
          <a:noFill/>
          <a:ln>
            <a:noFill/>
          </a:ln>
        </p:spPr>
      </p:pic>
      <p:sp>
        <p:nvSpPr>
          <p:cNvPr id="1895" name="Google Shape;1895;p139"/>
          <p:cNvSpPr txBox="1"/>
          <p:nvPr/>
        </p:nvSpPr>
        <p:spPr>
          <a:xfrm>
            <a:off x="4642644" y="1433513"/>
            <a:ext cx="162983"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ΤΙ</a:t>
            </a:r>
            <a:endParaRPr sz="1458">
              <a:solidFill>
                <a:schemeClr val="dk1"/>
              </a:solidFill>
              <a:latin typeface="Calibri"/>
              <a:ea typeface="Calibri"/>
              <a:cs typeface="Calibri"/>
              <a:sym typeface="Calibri"/>
            </a:endParaRPr>
          </a:p>
        </p:txBody>
      </p:sp>
      <p:sp>
        <p:nvSpPr>
          <p:cNvPr id="1896" name="Google Shape;1896;p139"/>
          <p:cNvSpPr txBox="1"/>
          <p:nvPr/>
        </p:nvSpPr>
        <p:spPr>
          <a:xfrm>
            <a:off x="4190736" y="2819929"/>
            <a:ext cx="1746779" cy="523391"/>
          </a:xfrm>
          <a:prstGeom prst="rect">
            <a:avLst/>
          </a:prstGeom>
          <a:noFill/>
          <a:ln>
            <a:noFill/>
          </a:ln>
        </p:spPr>
        <p:txBody>
          <a:bodyPr spcFirstLastPara="1" wrap="square" lIns="0" tIns="10583" rIns="0" bIns="0" anchor="t" anchorCtr="0">
            <a:spAutoFit/>
          </a:bodyPr>
          <a:lstStyle/>
          <a:p>
            <a:pPr marL="10583" marR="4233" indent="2117" algn="ctr"/>
            <a:r>
              <a:rPr lang="en-US" sz="833">
                <a:solidFill>
                  <a:srgbClr val="FFFFFF"/>
                </a:solidFill>
                <a:latin typeface="Calibri"/>
                <a:ea typeface="Calibri"/>
                <a:cs typeface="Calibri"/>
                <a:sym typeface="Calibri"/>
              </a:rPr>
              <a:t>Θεμελιώδης κατανόηση των  ανθρώπινων παραγόντων για την  ασφάλεια στον κυβερνοχώρο στον  τομέα της ενέργειας</a:t>
            </a:r>
            <a:endParaRPr sz="833">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sp>
        <p:nvSpPr>
          <p:cNvPr id="2410" name="Google Shape;2410;p175"/>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411" name="Google Shape;2411;p175"/>
          <p:cNvGrpSpPr/>
          <p:nvPr/>
        </p:nvGrpSpPr>
        <p:grpSpPr>
          <a:xfrm>
            <a:off x="5969794" y="0"/>
            <a:ext cx="4190206" cy="5715000"/>
            <a:chOff x="7163752" y="0"/>
            <a:chExt cx="5028247" cy="6858000"/>
          </a:xfrm>
        </p:grpSpPr>
        <p:pic>
          <p:nvPicPr>
            <p:cNvPr id="2412" name="Google Shape;2412;p175"/>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413" name="Google Shape;2413;p175"/>
            <p:cNvPicPr preferRelativeResize="0"/>
            <p:nvPr/>
          </p:nvPicPr>
          <p:blipFill rotWithShape="1">
            <a:blip r:embed="rId4">
              <a:alphaModFix/>
            </a:blip>
            <a:srcRect/>
            <a:stretch/>
          </p:blipFill>
          <p:spPr>
            <a:xfrm>
              <a:off x="7163752" y="0"/>
              <a:ext cx="5024755" cy="6858000"/>
            </a:xfrm>
            <a:prstGeom prst="rect">
              <a:avLst/>
            </a:prstGeom>
            <a:noFill/>
            <a:ln>
              <a:noFill/>
            </a:ln>
          </p:spPr>
        </p:pic>
        <p:sp>
          <p:nvSpPr>
            <p:cNvPr id="2414" name="Google Shape;2414;p175"/>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15" name="Google Shape;2415;p175"/>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16" name="Google Shape;2416;p175"/>
            <p:cNvPicPr preferRelativeResize="0"/>
            <p:nvPr/>
          </p:nvPicPr>
          <p:blipFill rotWithShape="1">
            <a:blip r:embed="rId3">
              <a:alphaModFix/>
            </a:blip>
            <a:srcRect/>
            <a:stretch/>
          </p:blipFill>
          <p:spPr>
            <a:xfrm>
              <a:off x="8883332" y="6246495"/>
              <a:ext cx="3294062" cy="611504"/>
            </a:xfrm>
            <a:prstGeom prst="rect">
              <a:avLst/>
            </a:prstGeom>
            <a:noFill/>
            <a:ln>
              <a:noFill/>
            </a:ln>
          </p:spPr>
        </p:pic>
      </p:grpSp>
      <p:sp>
        <p:nvSpPr>
          <p:cNvPr id="2417" name="Google Shape;2417;p175"/>
          <p:cNvSpPr txBox="1">
            <a:spLocks noGrp="1"/>
          </p:cNvSpPr>
          <p:nvPr>
            <p:ph type="title"/>
          </p:nvPr>
        </p:nvSpPr>
        <p:spPr>
          <a:xfrm>
            <a:off x="729192" y="588169"/>
            <a:ext cx="2897188"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000000"/>
                </a:solidFill>
              </a:rPr>
              <a:t>Μέθοδος αξιολόγησης</a:t>
            </a:r>
            <a:endParaRPr sz="2167"/>
          </a:p>
        </p:txBody>
      </p:sp>
      <p:sp>
        <p:nvSpPr>
          <p:cNvPr id="2418" name="Google Shape;2418;p175"/>
          <p:cNvSpPr txBox="1"/>
          <p:nvPr/>
        </p:nvSpPr>
        <p:spPr>
          <a:xfrm>
            <a:off x="601133" y="5061479"/>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419" name="Google Shape;2419;p175"/>
          <p:cNvSpPr txBox="1"/>
          <p:nvPr/>
        </p:nvSpPr>
        <p:spPr>
          <a:xfrm>
            <a:off x="688974" y="1137708"/>
            <a:ext cx="4071938" cy="183811"/>
          </a:xfrm>
          <a:prstGeom prst="rect">
            <a:avLst/>
          </a:prstGeom>
          <a:noFill/>
          <a:ln>
            <a:noFill/>
          </a:ln>
        </p:spPr>
        <p:txBody>
          <a:bodyPr spcFirstLastPara="1" wrap="square" lIns="0" tIns="10583" rIns="0" bIns="0" anchor="t" anchorCtr="0">
            <a:spAutoFit/>
          </a:bodyPr>
          <a:lstStyle/>
          <a:p>
            <a:pPr marL="10583"/>
            <a:r>
              <a:rPr lang="en-US" sz="1125">
                <a:solidFill>
                  <a:schemeClr val="dk1"/>
                </a:solidFill>
                <a:latin typeface="Calibri"/>
                <a:ea typeface="Calibri"/>
                <a:cs typeface="Calibri"/>
                <a:sym typeface="Calibri"/>
              </a:rPr>
              <a:t>Περιγράψτε τα στοιχεία αξιολόγησης και τη διαδικασία αξιολόγησης</a:t>
            </a:r>
            <a:endParaRPr sz="1125">
              <a:solidFill>
                <a:schemeClr val="dk1"/>
              </a:solidFill>
              <a:latin typeface="Calibri"/>
              <a:ea typeface="Calibri"/>
              <a:cs typeface="Calibri"/>
              <a:sym typeface="Calibri"/>
            </a:endParaRPr>
          </a:p>
        </p:txBody>
      </p:sp>
      <p:graphicFrame>
        <p:nvGraphicFramePr>
          <p:cNvPr id="2420" name="Google Shape;2420;p175"/>
          <p:cNvGraphicFramePr/>
          <p:nvPr/>
        </p:nvGraphicFramePr>
        <p:xfrm>
          <a:off x="631296" y="1743868"/>
          <a:ext cx="6324083" cy="926042"/>
        </p:xfrm>
        <a:graphic>
          <a:graphicData uri="http://schemas.openxmlformats.org/drawingml/2006/table">
            <a:tbl>
              <a:tblPr firstRow="1" bandRow="1">
                <a:noFill/>
              </a:tblPr>
              <a:tblGrid>
                <a:gridCol w="3250146">
                  <a:extLst>
                    <a:ext uri="{9D8B030D-6E8A-4147-A177-3AD203B41FA5}">
                      <a16:colId xmlns:a16="http://schemas.microsoft.com/office/drawing/2014/main" val="20000"/>
                    </a:ext>
                  </a:extLst>
                </a:gridCol>
                <a:gridCol w="1897063">
                  <a:extLst>
                    <a:ext uri="{9D8B030D-6E8A-4147-A177-3AD203B41FA5}">
                      <a16:colId xmlns:a16="http://schemas.microsoft.com/office/drawing/2014/main" val="20001"/>
                    </a:ext>
                  </a:extLst>
                </a:gridCol>
                <a:gridCol w="1176875">
                  <a:extLst>
                    <a:ext uri="{9D8B030D-6E8A-4147-A177-3AD203B41FA5}">
                      <a16:colId xmlns:a16="http://schemas.microsoft.com/office/drawing/2014/main" val="20002"/>
                    </a:ext>
                  </a:extLst>
                </a:gridCol>
              </a:tblGrid>
              <a:tr h="308500">
                <a:tc>
                  <a:txBody>
                    <a:bodyPr/>
                    <a:lstStyle/>
                    <a:p>
                      <a:pPr marL="97155" marR="0" lvl="0" indent="0" algn="l" rtl="0">
                        <a:lnSpc>
                          <a:spcPct val="100000"/>
                        </a:lnSpc>
                        <a:spcBef>
                          <a:spcPts val="0"/>
                        </a:spcBef>
                        <a:spcAft>
                          <a:spcPts val="0"/>
                        </a:spcAft>
                        <a:buNone/>
                      </a:pPr>
                      <a:r>
                        <a:rPr lang="en-US" sz="1100" b="1" u="none" strike="noStrike" cap="none">
                          <a:solidFill>
                            <a:srgbClr val="FFFFFF"/>
                          </a:solidFill>
                          <a:latin typeface="Calibri"/>
                          <a:ea typeface="Calibri"/>
                          <a:cs typeface="Calibri"/>
                          <a:sym typeface="Calibri"/>
                        </a:rPr>
                        <a:t>Στοιχείο αξιολόγησης</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155" marR="0" lvl="0" indent="0" algn="l" rtl="0">
                        <a:lnSpc>
                          <a:spcPct val="100000"/>
                        </a:lnSpc>
                        <a:spcBef>
                          <a:spcPts val="0"/>
                        </a:spcBef>
                        <a:spcAft>
                          <a:spcPts val="0"/>
                        </a:spcAft>
                        <a:buNone/>
                      </a:pPr>
                      <a:r>
                        <a:rPr lang="en-US" sz="1100" b="1" u="none" strike="noStrike" cap="none">
                          <a:solidFill>
                            <a:srgbClr val="FFFFFF"/>
                          </a:solidFill>
                          <a:latin typeface="Calibri"/>
                          <a:ea typeface="Calibri"/>
                          <a:cs typeface="Calibri"/>
                          <a:sym typeface="Calibri"/>
                        </a:rPr>
                        <a:t>Πώς</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8425" marR="0" lvl="0" indent="0" algn="l" rtl="0">
                        <a:lnSpc>
                          <a:spcPct val="100000"/>
                        </a:lnSpc>
                        <a:spcBef>
                          <a:spcPts val="0"/>
                        </a:spcBef>
                        <a:spcAft>
                          <a:spcPts val="0"/>
                        </a:spcAft>
                        <a:buNone/>
                      </a:pPr>
                      <a:r>
                        <a:rPr lang="en-US" sz="1100" b="1" u="none" strike="noStrike" cap="none">
                          <a:solidFill>
                            <a:srgbClr val="FFFFFF"/>
                          </a:solidFill>
                          <a:latin typeface="Calibri"/>
                          <a:ea typeface="Calibri"/>
                          <a:cs typeface="Calibri"/>
                          <a:sym typeface="Calibri"/>
                        </a:rPr>
                        <a:t>Σημειώσεις</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extLst>
                  <a:ext uri="{0D108BD9-81ED-4DB2-BD59-A6C34878D82A}">
                    <a16:rowId xmlns:a16="http://schemas.microsoft.com/office/drawing/2014/main" val="10000"/>
                  </a:ext>
                </a:extLst>
              </a:tr>
              <a:tr h="309042">
                <a:tc>
                  <a:txBody>
                    <a:bodyPr/>
                    <a:lstStyle/>
                    <a:p>
                      <a:pPr marL="97155" marR="0" lvl="0" indent="0" algn="l" rtl="0">
                        <a:lnSpc>
                          <a:spcPct val="100000"/>
                        </a:lnSpc>
                        <a:spcBef>
                          <a:spcPts val="0"/>
                        </a:spcBef>
                        <a:spcAft>
                          <a:spcPts val="0"/>
                        </a:spcAft>
                        <a:buNone/>
                      </a:pPr>
                      <a:r>
                        <a:rPr lang="en-US" sz="1100" b="1" u="sng" strike="noStrike" cap="none">
                          <a:latin typeface="Calibri"/>
                          <a:ea typeface="Calibri"/>
                          <a:cs typeface="Calibri"/>
                          <a:sym typeface="Calibri"/>
                        </a:rPr>
                        <a:t>Ημέρα: παρουσίαση</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0" lvl="0" indent="0" algn="l" rtl="0">
                        <a:lnSpc>
                          <a:spcPct val="100000"/>
                        </a:lnSpc>
                        <a:spcBef>
                          <a:spcPts val="0"/>
                        </a:spcBef>
                        <a:spcAft>
                          <a:spcPts val="0"/>
                        </a:spcAft>
                        <a:buNone/>
                      </a:pPr>
                      <a:r>
                        <a:rPr lang="en-US" sz="1100" b="1" u="sng" strike="noStrike" cap="none">
                          <a:latin typeface="Calibri"/>
                          <a:ea typeface="Calibri"/>
                          <a:cs typeface="Calibri"/>
                          <a:sym typeface="Calibri"/>
                        </a:rPr>
                        <a:t>Μελέτη περίπτωσης</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1"/>
                  </a:ext>
                </a:extLst>
              </a:tr>
              <a:tr h="308500">
                <a:tc>
                  <a:txBody>
                    <a:bodyPr/>
                    <a:lstStyle/>
                    <a:p>
                      <a:pPr marL="97155" marR="0" lvl="0" indent="0" algn="l" rtl="0">
                        <a:lnSpc>
                          <a:spcPct val="100000"/>
                        </a:lnSpc>
                        <a:spcBef>
                          <a:spcPts val="0"/>
                        </a:spcBef>
                        <a:spcAft>
                          <a:spcPts val="0"/>
                        </a:spcAft>
                        <a:buNone/>
                      </a:pPr>
                      <a:r>
                        <a:rPr lang="en-US" sz="1100" u="none" strike="noStrike" cap="none">
                          <a:latin typeface="Calibri"/>
                          <a:ea typeface="Calibri"/>
                          <a:cs typeface="Calibri"/>
                          <a:sym typeface="Calibri"/>
                        </a:rPr>
                        <a:t>Ημέρα: Κουίζ πολλαπλών επιλογών</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7155" marR="0" lvl="0" indent="0" algn="l" rtl="0">
                        <a:lnSpc>
                          <a:spcPct val="100000"/>
                        </a:lnSpc>
                        <a:spcBef>
                          <a:spcPts val="0"/>
                        </a:spcBef>
                        <a:spcAft>
                          <a:spcPts val="0"/>
                        </a:spcAft>
                        <a:buNone/>
                      </a:pPr>
                      <a:r>
                        <a:rPr lang="en-US" sz="1100" u="none" strike="noStrike" cap="none">
                          <a:latin typeface="Calibri"/>
                          <a:ea typeface="Calibri"/>
                          <a:cs typeface="Calibri"/>
                          <a:sym typeface="Calibri"/>
                        </a:rPr>
                        <a:t>Διαδικτυακά κουίζ</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24"/>
        <p:cNvGrpSpPr/>
        <p:nvPr/>
      </p:nvGrpSpPr>
      <p:grpSpPr>
        <a:xfrm>
          <a:off x="0" y="0"/>
          <a:ext cx="0" cy="0"/>
          <a:chOff x="0" y="0"/>
          <a:chExt cx="0" cy="0"/>
        </a:xfrm>
      </p:grpSpPr>
      <p:sp>
        <p:nvSpPr>
          <p:cNvPr id="2425" name="Google Shape;2425;p176"/>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26" name="Google Shape;2426;p176"/>
          <p:cNvPicPr preferRelativeResize="0"/>
          <p:nvPr/>
        </p:nvPicPr>
        <p:blipFill rotWithShape="1">
          <a:blip r:embed="rId3">
            <a:alphaModFix/>
          </a:blip>
          <a:srcRect/>
          <a:stretch/>
        </p:blipFill>
        <p:spPr>
          <a:xfrm>
            <a:off x="7414947" y="5184510"/>
            <a:ext cx="2745052" cy="510117"/>
          </a:xfrm>
          <a:prstGeom prst="rect">
            <a:avLst/>
          </a:prstGeom>
          <a:noFill/>
          <a:ln>
            <a:noFill/>
          </a:ln>
        </p:spPr>
      </p:pic>
      <p:grpSp>
        <p:nvGrpSpPr>
          <p:cNvPr id="2427" name="Google Shape;2427;p176"/>
          <p:cNvGrpSpPr/>
          <p:nvPr/>
        </p:nvGrpSpPr>
        <p:grpSpPr>
          <a:xfrm>
            <a:off x="5738812" y="0"/>
            <a:ext cx="4418277" cy="5715000"/>
            <a:chOff x="6886575" y="0"/>
            <a:chExt cx="5301932" cy="6858000"/>
          </a:xfrm>
        </p:grpSpPr>
        <p:sp>
          <p:nvSpPr>
            <p:cNvPr id="2428" name="Google Shape;2428;p176"/>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29" name="Google Shape;2429;p176"/>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30" name="Google Shape;2430;p176"/>
            <p:cNvPicPr preferRelativeResize="0"/>
            <p:nvPr/>
          </p:nvPicPr>
          <p:blipFill rotWithShape="1">
            <a:blip r:embed="rId3">
              <a:alphaModFix/>
            </a:blip>
            <a:srcRect/>
            <a:stretch/>
          </p:blipFill>
          <p:spPr>
            <a:xfrm>
              <a:off x="7549197" y="6167437"/>
              <a:ext cx="3294062" cy="612140"/>
            </a:xfrm>
            <a:prstGeom prst="rect">
              <a:avLst/>
            </a:prstGeom>
            <a:noFill/>
            <a:ln>
              <a:noFill/>
            </a:ln>
          </p:spPr>
        </p:pic>
        <p:pic>
          <p:nvPicPr>
            <p:cNvPr id="2431" name="Google Shape;2431;p176"/>
            <p:cNvPicPr preferRelativeResize="0"/>
            <p:nvPr/>
          </p:nvPicPr>
          <p:blipFill rotWithShape="1">
            <a:blip r:embed="rId4">
              <a:alphaModFix/>
            </a:blip>
            <a:srcRect/>
            <a:stretch/>
          </p:blipFill>
          <p:spPr>
            <a:xfrm>
              <a:off x="6886575" y="0"/>
              <a:ext cx="5301932" cy="6857999"/>
            </a:xfrm>
            <a:prstGeom prst="rect">
              <a:avLst/>
            </a:prstGeom>
            <a:noFill/>
            <a:ln>
              <a:noFill/>
            </a:ln>
          </p:spPr>
        </p:pic>
        <p:pic>
          <p:nvPicPr>
            <p:cNvPr id="2432" name="Google Shape;2432;p176"/>
            <p:cNvPicPr preferRelativeResize="0"/>
            <p:nvPr/>
          </p:nvPicPr>
          <p:blipFill rotWithShape="1">
            <a:blip r:embed="rId3">
              <a:alphaModFix/>
            </a:blip>
            <a:srcRect/>
            <a:stretch/>
          </p:blipFill>
          <p:spPr>
            <a:xfrm>
              <a:off x="8894445" y="6245859"/>
              <a:ext cx="3294062" cy="612139"/>
            </a:xfrm>
            <a:prstGeom prst="rect">
              <a:avLst/>
            </a:prstGeom>
            <a:noFill/>
            <a:ln>
              <a:noFill/>
            </a:ln>
          </p:spPr>
        </p:pic>
      </p:grpSp>
      <p:sp>
        <p:nvSpPr>
          <p:cNvPr id="2433" name="Google Shape;2433;p176"/>
          <p:cNvSpPr txBox="1">
            <a:spLocks noGrp="1"/>
          </p:cNvSpPr>
          <p:nvPr>
            <p:ph type="title"/>
          </p:nvPr>
        </p:nvSpPr>
        <p:spPr>
          <a:xfrm>
            <a:off x="729192" y="588169"/>
            <a:ext cx="2904596"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000000"/>
                </a:solidFill>
              </a:rPr>
              <a:t>Ομαδική παρουσίαση</a:t>
            </a:r>
            <a:endParaRPr sz="2167"/>
          </a:p>
        </p:txBody>
      </p:sp>
      <p:sp>
        <p:nvSpPr>
          <p:cNvPr id="2434" name="Google Shape;2434;p176"/>
          <p:cNvSpPr txBox="1"/>
          <p:nvPr/>
        </p:nvSpPr>
        <p:spPr>
          <a:xfrm>
            <a:off x="601133" y="4863042"/>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435" name="Google Shape;2435;p176"/>
          <p:cNvSpPr txBox="1"/>
          <p:nvPr/>
        </p:nvSpPr>
        <p:spPr>
          <a:xfrm>
            <a:off x="652992" y="1259945"/>
            <a:ext cx="5326592" cy="2562112"/>
          </a:xfrm>
          <a:prstGeom prst="rect">
            <a:avLst/>
          </a:prstGeom>
          <a:noFill/>
          <a:ln>
            <a:noFill/>
          </a:ln>
        </p:spPr>
        <p:txBody>
          <a:bodyPr spcFirstLastPara="1" wrap="square" lIns="0" tIns="0" rIns="0" bIns="0" anchor="t" anchorCtr="0">
            <a:spAutoFit/>
          </a:bodyPr>
          <a:lstStyle/>
          <a:p>
            <a:pPr marL="76197" indent="-84662">
              <a:lnSpc>
                <a:spcPct val="133769"/>
              </a:lnSpc>
              <a:buClr>
                <a:srgbClr val="FFB800"/>
              </a:buClr>
              <a:buSzPts val="1600"/>
              <a:buFont typeface="Arial"/>
              <a:buChar char="•"/>
            </a:pPr>
            <a:r>
              <a:rPr lang="en-US" sz="1083" u="sng">
                <a:solidFill>
                  <a:schemeClr val="dk1"/>
                </a:solidFill>
                <a:latin typeface="Calibri"/>
                <a:ea typeface="Calibri"/>
                <a:cs typeface="Calibri"/>
                <a:sym typeface="Calibri"/>
              </a:rPr>
              <a:t>Οι ομάδες θα δημιουργηθούν</a:t>
            </a:r>
            <a:endParaRPr sz="1083">
              <a:solidFill>
                <a:schemeClr val="dk1"/>
              </a:solidFill>
              <a:latin typeface="Calibri"/>
              <a:ea typeface="Calibri"/>
              <a:cs typeface="Calibri"/>
              <a:sym typeface="Calibri"/>
            </a:endParaRPr>
          </a:p>
          <a:p>
            <a:pPr marL="76197" indent="-84662">
              <a:spcBef>
                <a:spcPts val="1050"/>
              </a:spcBef>
              <a:buClr>
                <a:srgbClr val="FFB800"/>
              </a:buClr>
              <a:buSzPts val="1600"/>
              <a:buFont typeface="Arial"/>
              <a:buChar char="•"/>
            </a:pPr>
            <a:r>
              <a:rPr lang="en-US" sz="1083" u="sng">
                <a:solidFill>
                  <a:schemeClr val="dk1"/>
                </a:solidFill>
                <a:latin typeface="Calibri"/>
                <a:ea typeface="Calibri"/>
                <a:cs typeface="Calibri"/>
                <a:sym typeface="Calibri"/>
              </a:rPr>
              <a:t>Θα σας δοθεί μελέτη περίπτωσης</a:t>
            </a:r>
            <a:endParaRPr sz="1083">
              <a:solidFill>
                <a:schemeClr val="dk1"/>
              </a:solidFill>
              <a:latin typeface="Calibri"/>
              <a:ea typeface="Calibri"/>
              <a:cs typeface="Calibri"/>
              <a:sym typeface="Calibri"/>
            </a:endParaRPr>
          </a:p>
          <a:p>
            <a:pPr marL="76197" indent="-84662">
              <a:spcBef>
                <a:spcPts val="1058"/>
              </a:spcBef>
              <a:buClr>
                <a:srgbClr val="FFB800"/>
              </a:buClr>
              <a:buSzPts val="1600"/>
              <a:buFont typeface="Arial"/>
              <a:buChar char="•"/>
            </a:pPr>
            <a:r>
              <a:rPr lang="en-US" sz="1083" u="sng">
                <a:solidFill>
                  <a:schemeClr val="dk1"/>
                </a:solidFill>
                <a:latin typeface="Calibri"/>
                <a:ea typeface="Calibri"/>
                <a:cs typeface="Calibri"/>
                <a:sym typeface="Calibri"/>
              </a:rPr>
              <a:t>2-3 ώρες προετοιμασίας</a:t>
            </a:r>
            <a:endParaRPr sz="1083">
              <a:solidFill>
                <a:schemeClr val="dk1"/>
              </a:solidFill>
              <a:latin typeface="Calibri"/>
              <a:ea typeface="Calibri"/>
              <a:cs typeface="Calibri"/>
              <a:sym typeface="Calibri"/>
            </a:endParaRPr>
          </a:p>
          <a:p>
            <a:pPr marL="76197" indent="-84662">
              <a:spcBef>
                <a:spcPts val="1062"/>
              </a:spcBef>
              <a:buClr>
                <a:srgbClr val="FFB800"/>
              </a:buClr>
              <a:buSzPts val="1600"/>
              <a:buFont typeface="Arial"/>
              <a:buChar char="•"/>
            </a:pPr>
            <a:r>
              <a:rPr lang="en-US" sz="1083" u="sng">
                <a:solidFill>
                  <a:schemeClr val="dk1"/>
                </a:solidFill>
                <a:latin typeface="Calibri"/>
                <a:ea typeface="Calibri"/>
                <a:cs typeface="Calibri"/>
                <a:sym typeface="Calibri"/>
              </a:rPr>
              <a:t>Η παρουσίαση διαρκεί 15 λεπτά</a:t>
            </a:r>
            <a:endParaRPr sz="1083">
              <a:solidFill>
                <a:schemeClr val="dk1"/>
              </a:solidFill>
              <a:latin typeface="Calibri"/>
              <a:ea typeface="Calibri"/>
              <a:cs typeface="Calibri"/>
              <a:sym typeface="Calibri"/>
            </a:endParaRPr>
          </a:p>
          <a:p>
            <a:pPr marL="10583">
              <a:spcBef>
                <a:spcPts val="1092"/>
              </a:spcBef>
            </a:pPr>
            <a:r>
              <a:rPr lang="en-US" sz="1083" b="1">
                <a:solidFill>
                  <a:srgbClr val="0D0D0D"/>
                </a:solidFill>
                <a:latin typeface="Calibri"/>
                <a:ea typeface="Calibri"/>
                <a:cs typeface="Calibri"/>
                <a:sym typeface="Calibri"/>
              </a:rPr>
              <a:t>Εκτέλεση:</a:t>
            </a:r>
            <a:endParaRPr sz="1083">
              <a:solidFill>
                <a:schemeClr val="dk1"/>
              </a:solidFill>
              <a:latin typeface="Calibri"/>
              <a:ea typeface="Calibri"/>
              <a:cs typeface="Calibri"/>
              <a:sym typeface="Calibri"/>
            </a:endParaRPr>
          </a:p>
          <a:p>
            <a:pPr>
              <a:spcBef>
                <a:spcPts val="42"/>
              </a:spcBef>
            </a:pPr>
            <a:endParaRPr sz="958">
              <a:solidFill>
                <a:schemeClr val="dk1"/>
              </a:solidFill>
              <a:latin typeface="Calibri"/>
              <a:ea typeface="Calibri"/>
              <a:cs typeface="Calibri"/>
              <a:sym typeface="Calibri"/>
            </a:endParaRPr>
          </a:p>
          <a:p>
            <a:pPr marL="10583" marR="336007" indent="-84662">
              <a:lnSpc>
                <a:spcPct val="94800"/>
              </a:lnSpc>
              <a:buClr>
                <a:srgbClr val="FFB800"/>
              </a:buClr>
              <a:buSzPts val="1600"/>
              <a:buFont typeface="Arial"/>
              <a:buChar char="•"/>
            </a:pPr>
            <a:r>
              <a:rPr lang="en-US" sz="1083">
                <a:solidFill>
                  <a:srgbClr val="0D0D0D"/>
                </a:solidFill>
                <a:latin typeface="Calibri"/>
                <a:ea typeface="Calibri"/>
                <a:cs typeface="Calibri"/>
                <a:sym typeface="Calibri"/>
              </a:rPr>
              <a:t>Συμπεριλάβετε οπτικά βοηθήματα όπως διαγράμματα ή infographics για να  απεικονίσετε τα βασικά σημεία.</a:t>
            </a:r>
            <a:endParaRPr sz="1083">
              <a:solidFill>
                <a:schemeClr val="dk1"/>
              </a:solidFill>
              <a:latin typeface="Calibri"/>
              <a:ea typeface="Calibri"/>
              <a:cs typeface="Calibri"/>
              <a:sym typeface="Calibri"/>
            </a:endParaRPr>
          </a:p>
          <a:p>
            <a:pPr>
              <a:spcBef>
                <a:spcPts val="50"/>
              </a:spcBef>
              <a:buClr>
                <a:srgbClr val="FFB800"/>
              </a:buClr>
              <a:buSzPts val="1100"/>
            </a:pPr>
            <a:endParaRPr sz="917">
              <a:solidFill>
                <a:schemeClr val="dk1"/>
              </a:solidFill>
              <a:latin typeface="Calibri"/>
              <a:ea typeface="Calibri"/>
              <a:cs typeface="Calibri"/>
              <a:sym typeface="Calibri"/>
            </a:endParaRPr>
          </a:p>
          <a:p>
            <a:pPr marL="10583" marR="4233" indent="-84662">
              <a:lnSpc>
                <a:spcPct val="98000"/>
              </a:lnSpc>
              <a:buClr>
                <a:srgbClr val="FFB800"/>
              </a:buClr>
              <a:buSzPts val="1600"/>
              <a:buFont typeface="Arial"/>
              <a:buChar char="•"/>
            </a:pPr>
            <a:r>
              <a:rPr lang="en-US" sz="1083">
                <a:solidFill>
                  <a:srgbClr val="0D0D0D"/>
                </a:solidFill>
                <a:latin typeface="Calibri"/>
                <a:ea typeface="Calibri"/>
                <a:cs typeface="Calibri"/>
                <a:sym typeface="Calibri"/>
              </a:rPr>
              <a:t>Στόχος: Προσδιορισμός και συζήτηση του τρόπου με τον οποίο οι ανθρώπινοι  παράγοντες μπορούν να επηρεάσουν την ασφάλεια στον κυβερνοχώρο στον  τομέα της ενέργειας και συζήτηση τρόπων ενίσχυσης των στοιχείων για την  πρόληψη μελλοντικών περιστατικών.</a:t>
            </a:r>
            <a:endParaRPr sz="1083">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Google Shape;2440;p177"/>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41" name="Google Shape;2441;p177"/>
          <p:cNvPicPr preferRelativeResize="0"/>
          <p:nvPr/>
        </p:nvPicPr>
        <p:blipFill rotWithShape="1">
          <a:blip r:embed="rId3">
            <a:alphaModFix/>
          </a:blip>
          <a:srcRect/>
          <a:stretch/>
        </p:blipFill>
        <p:spPr>
          <a:xfrm>
            <a:off x="7414947" y="5184510"/>
            <a:ext cx="2745052" cy="510117"/>
          </a:xfrm>
          <a:prstGeom prst="rect">
            <a:avLst/>
          </a:prstGeom>
          <a:noFill/>
          <a:ln>
            <a:noFill/>
          </a:ln>
        </p:spPr>
      </p:pic>
      <p:grpSp>
        <p:nvGrpSpPr>
          <p:cNvPr id="2442" name="Google Shape;2442;p177"/>
          <p:cNvGrpSpPr/>
          <p:nvPr/>
        </p:nvGrpSpPr>
        <p:grpSpPr>
          <a:xfrm>
            <a:off x="5738812" y="0"/>
            <a:ext cx="4421187" cy="5715000"/>
            <a:chOff x="6886575" y="0"/>
            <a:chExt cx="5305424" cy="6858000"/>
          </a:xfrm>
        </p:grpSpPr>
        <p:sp>
          <p:nvSpPr>
            <p:cNvPr id="2443" name="Google Shape;2443;p177"/>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44" name="Google Shape;2444;p177"/>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45" name="Google Shape;2445;p177"/>
            <p:cNvPicPr preferRelativeResize="0"/>
            <p:nvPr/>
          </p:nvPicPr>
          <p:blipFill rotWithShape="1">
            <a:blip r:embed="rId3">
              <a:alphaModFix/>
            </a:blip>
            <a:srcRect/>
            <a:stretch/>
          </p:blipFill>
          <p:spPr>
            <a:xfrm>
              <a:off x="7549197" y="6167437"/>
              <a:ext cx="3294062" cy="612140"/>
            </a:xfrm>
            <a:prstGeom prst="rect">
              <a:avLst/>
            </a:prstGeom>
            <a:noFill/>
            <a:ln>
              <a:noFill/>
            </a:ln>
          </p:spPr>
        </p:pic>
        <p:pic>
          <p:nvPicPr>
            <p:cNvPr id="2446" name="Google Shape;2446;p177"/>
            <p:cNvPicPr preferRelativeResize="0"/>
            <p:nvPr/>
          </p:nvPicPr>
          <p:blipFill rotWithShape="1">
            <a:blip r:embed="rId4">
              <a:alphaModFix/>
            </a:blip>
            <a:srcRect/>
            <a:stretch/>
          </p:blipFill>
          <p:spPr>
            <a:xfrm>
              <a:off x="6886575" y="0"/>
              <a:ext cx="5301932" cy="6857999"/>
            </a:xfrm>
            <a:prstGeom prst="rect">
              <a:avLst/>
            </a:prstGeom>
            <a:noFill/>
            <a:ln>
              <a:noFill/>
            </a:ln>
          </p:spPr>
        </p:pic>
        <p:pic>
          <p:nvPicPr>
            <p:cNvPr id="2447" name="Google Shape;2447;p177"/>
            <p:cNvPicPr preferRelativeResize="0"/>
            <p:nvPr/>
          </p:nvPicPr>
          <p:blipFill rotWithShape="1">
            <a:blip r:embed="rId3">
              <a:alphaModFix/>
            </a:blip>
            <a:srcRect/>
            <a:stretch/>
          </p:blipFill>
          <p:spPr>
            <a:xfrm>
              <a:off x="8898572" y="6247447"/>
              <a:ext cx="3293427" cy="610552"/>
            </a:xfrm>
            <a:prstGeom prst="rect">
              <a:avLst/>
            </a:prstGeom>
            <a:noFill/>
            <a:ln>
              <a:noFill/>
            </a:ln>
          </p:spPr>
        </p:pic>
      </p:grpSp>
      <p:sp>
        <p:nvSpPr>
          <p:cNvPr id="2448" name="Google Shape;2448;p177"/>
          <p:cNvSpPr txBox="1">
            <a:spLocks noGrp="1"/>
          </p:cNvSpPr>
          <p:nvPr>
            <p:ph type="title"/>
          </p:nvPr>
        </p:nvSpPr>
        <p:spPr>
          <a:xfrm>
            <a:off x="729192" y="588169"/>
            <a:ext cx="2904596"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000000"/>
                </a:solidFill>
              </a:rPr>
              <a:t>Ομαδική παρουσίαση</a:t>
            </a:r>
            <a:endParaRPr sz="2167"/>
          </a:p>
        </p:txBody>
      </p:sp>
      <p:sp>
        <p:nvSpPr>
          <p:cNvPr id="2449" name="Google Shape;2449;p177"/>
          <p:cNvSpPr txBox="1"/>
          <p:nvPr/>
        </p:nvSpPr>
        <p:spPr>
          <a:xfrm>
            <a:off x="199496" y="1476375"/>
            <a:ext cx="5743046" cy="4549429"/>
          </a:xfrm>
          <a:prstGeom prst="rect">
            <a:avLst/>
          </a:prstGeom>
          <a:noFill/>
          <a:ln>
            <a:noFill/>
          </a:ln>
        </p:spPr>
        <p:txBody>
          <a:bodyPr spcFirstLastPara="1" wrap="square" lIns="0" tIns="10583" rIns="0" bIns="0" anchor="t" anchorCtr="0">
            <a:spAutoFit/>
          </a:bodyPr>
          <a:lstStyle/>
          <a:p>
            <a:pPr marL="165093"/>
            <a:r>
              <a:rPr lang="en-US" sz="917">
                <a:solidFill>
                  <a:schemeClr val="dk1"/>
                </a:solidFill>
                <a:latin typeface="Calibri"/>
                <a:ea typeface="Calibri"/>
                <a:cs typeface="Calibri"/>
                <a:sym typeface="Calibri"/>
              </a:rPr>
              <a:t>Περίγραμμα παρουσίασης:</a:t>
            </a:r>
            <a:endParaRPr sz="917">
              <a:solidFill>
                <a:schemeClr val="dk1"/>
              </a:solidFill>
              <a:latin typeface="Calibri"/>
              <a:ea typeface="Calibri"/>
              <a:cs typeface="Calibri"/>
              <a:sym typeface="Calibri"/>
            </a:endParaRPr>
          </a:p>
          <a:p>
            <a:pPr>
              <a:spcBef>
                <a:spcPts val="25"/>
              </a:spcBef>
            </a:pPr>
            <a:endParaRPr sz="917">
              <a:solidFill>
                <a:schemeClr val="dk1"/>
              </a:solidFill>
              <a:latin typeface="Calibri"/>
              <a:ea typeface="Calibri"/>
              <a:cs typeface="Calibri"/>
              <a:sym typeface="Calibri"/>
            </a:endParaRPr>
          </a:p>
          <a:p>
            <a:pPr marL="209542" indent="-75325">
              <a:buClr>
                <a:srgbClr val="FFB800"/>
              </a:buClr>
              <a:buSzPts val="1424"/>
              <a:buFont typeface="Arial"/>
              <a:buChar char="•"/>
            </a:pPr>
            <a:r>
              <a:rPr lang="en-US" sz="917">
                <a:solidFill>
                  <a:schemeClr val="dk1"/>
                </a:solidFill>
                <a:latin typeface="Calibri"/>
                <a:ea typeface="Calibri"/>
                <a:cs typeface="Calibri"/>
                <a:sym typeface="Calibri"/>
              </a:rPr>
              <a:t>Εισαγωγή:</a:t>
            </a:r>
            <a:endParaRPr sz="917">
              <a:solidFill>
                <a:schemeClr val="dk1"/>
              </a:solidFill>
              <a:latin typeface="Calibri"/>
              <a:ea typeface="Calibri"/>
              <a:cs typeface="Calibri"/>
              <a:sym typeface="Calibri"/>
            </a:endParaRPr>
          </a:p>
          <a:p>
            <a:pPr marL="366169" lvl="1" indent="-59834">
              <a:spcBef>
                <a:spcPts val="92"/>
              </a:spcBef>
              <a:buClr>
                <a:schemeClr val="dk1"/>
              </a:buClr>
              <a:buSzPts val="1131"/>
              <a:buFont typeface="Arial"/>
              <a:buChar char="•"/>
            </a:pPr>
            <a:r>
              <a:rPr lang="en-US" sz="875">
                <a:solidFill>
                  <a:schemeClr val="dk1"/>
                </a:solidFill>
                <a:latin typeface="Calibri"/>
                <a:ea typeface="Calibri"/>
                <a:cs typeface="Calibri"/>
                <a:sym typeface="Calibri"/>
              </a:rPr>
              <a:t>Παρουσιάστε μια επισκόπηση της επιλεγμένης περίπτωσης, συμπεριλαμβανομένου του τι συνέβη και του αντίκτυπου στις λειτουργίες του ενεργειακού τομέα.</a:t>
            </a:r>
            <a:endParaRPr sz="875">
              <a:solidFill>
                <a:schemeClr val="dk1"/>
              </a:solidFill>
              <a:latin typeface="Calibri"/>
              <a:ea typeface="Calibri"/>
              <a:cs typeface="Calibri"/>
              <a:sym typeface="Calibri"/>
            </a:endParaRPr>
          </a:p>
          <a:p>
            <a:pPr marL="366169" lvl="1" indent="-59834">
              <a:spcBef>
                <a:spcPts val="271"/>
              </a:spcBef>
              <a:buClr>
                <a:schemeClr val="dk1"/>
              </a:buClr>
              <a:buSzPts val="1131"/>
              <a:buFont typeface="Arial"/>
              <a:buChar char="•"/>
            </a:pPr>
            <a:r>
              <a:rPr lang="en-US" sz="875">
                <a:solidFill>
                  <a:schemeClr val="dk1"/>
                </a:solidFill>
                <a:latin typeface="Calibri"/>
                <a:ea typeface="Calibri"/>
                <a:cs typeface="Calibri"/>
                <a:sym typeface="Calibri"/>
              </a:rPr>
              <a:t>Λεπτομερής ανάλυση περίπτωσης:</a:t>
            </a:r>
            <a:endParaRPr sz="875">
              <a:solidFill>
                <a:schemeClr val="dk1"/>
              </a:solidFill>
              <a:latin typeface="Calibri"/>
              <a:ea typeface="Calibri"/>
              <a:cs typeface="Calibri"/>
              <a:sym typeface="Calibri"/>
            </a:endParaRPr>
          </a:p>
          <a:p>
            <a:pPr marL="366169" lvl="1" indent="-59834">
              <a:spcBef>
                <a:spcPts val="275"/>
              </a:spcBef>
              <a:buClr>
                <a:schemeClr val="dk1"/>
              </a:buClr>
              <a:buSzPts val="1131"/>
              <a:buFont typeface="Arial"/>
              <a:buChar char="•"/>
            </a:pPr>
            <a:r>
              <a:rPr lang="en-US" sz="875">
                <a:solidFill>
                  <a:schemeClr val="dk1"/>
                </a:solidFill>
                <a:latin typeface="Calibri"/>
                <a:ea typeface="Calibri"/>
                <a:cs typeface="Calibri"/>
                <a:sym typeface="Calibri"/>
              </a:rPr>
              <a:t>Περιγράψτε το χρονοδιάγραμμα των γεγονότων και τις μεθόδους που χρησιμοποίησαν οι επιτιθέμενοι.</a:t>
            </a:r>
            <a:endParaRPr sz="875">
              <a:solidFill>
                <a:schemeClr val="dk1"/>
              </a:solidFill>
              <a:latin typeface="Calibri"/>
              <a:ea typeface="Calibri"/>
              <a:cs typeface="Calibri"/>
              <a:sym typeface="Calibri"/>
            </a:endParaRPr>
          </a:p>
          <a:p>
            <a:pPr marL="366169" lvl="1" indent="-59834">
              <a:spcBef>
                <a:spcPts val="271"/>
              </a:spcBef>
              <a:buClr>
                <a:schemeClr val="dk1"/>
              </a:buClr>
              <a:buSzPts val="1131"/>
              <a:buFont typeface="Arial"/>
              <a:buChar char="•"/>
            </a:pPr>
            <a:r>
              <a:rPr lang="en-US" sz="875">
                <a:solidFill>
                  <a:schemeClr val="dk1"/>
                </a:solidFill>
                <a:latin typeface="Calibri"/>
                <a:ea typeface="Calibri"/>
                <a:cs typeface="Calibri"/>
                <a:sym typeface="Calibri"/>
              </a:rPr>
              <a:t>Συζητήσεις για τις ευπάθειες που εκμεταλλεύονται, εστιάζοντας ιδιαίτερα στον παράγοντα.</a:t>
            </a:r>
            <a:endParaRPr sz="875">
              <a:solidFill>
                <a:schemeClr val="dk1"/>
              </a:solidFill>
              <a:latin typeface="Calibri"/>
              <a:ea typeface="Calibri"/>
              <a:cs typeface="Calibri"/>
              <a:sym typeface="Calibri"/>
            </a:endParaRPr>
          </a:p>
          <a:p>
            <a:pPr marL="380985" lvl="1">
              <a:spcBef>
                <a:spcPts val="25"/>
              </a:spcBef>
              <a:buClr>
                <a:schemeClr val="dk1"/>
              </a:buClr>
              <a:buSzPts val="1400"/>
            </a:pPr>
            <a:endParaRPr sz="1167">
              <a:solidFill>
                <a:schemeClr val="dk1"/>
              </a:solidFill>
              <a:latin typeface="Calibri"/>
              <a:ea typeface="Calibri"/>
              <a:cs typeface="Calibri"/>
              <a:sym typeface="Calibri"/>
            </a:endParaRPr>
          </a:p>
          <a:p>
            <a:pPr marL="209542" indent="-75325">
              <a:spcBef>
                <a:spcPts val="4"/>
              </a:spcBef>
              <a:buClr>
                <a:srgbClr val="FFB800"/>
              </a:buClr>
              <a:buSzPts val="1424"/>
              <a:buFont typeface="Arial"/>
              <a:buChar char="•"/>
            </a:pPr>
            <a:r>
              <a:rPr lang="en-US" sz="917">
                <a:solidFill>
                  <a:schemeClr val="dk1"/>
                </a:solidFill>
                <a:latin typeface="Calibri"/>
                <a:ea typeface="Calibri"/>
                <a:cs typeface="Calibri"/>
                <a:sym typeface="Calibri"/>
              </a:rPr>
              <a:t>Αξιολόγηση ανθρώπινων παραγόντων:</a:t>
            </a:r>
            <a:endParaRPr sz="917">
              <a:solidFill>
                <a:schemeClr val="dk1"/>
              </a:solidFill>
              <a:latin typeface="Calibri"/>
              <a:ea typeface="Calibri"/>
              <a:cs typeface="Calibri"/>
              <a:sym typeface="Calibri"/>
            </a:endParaRPr>
          </a:p>
          <a:p>
            <a:pPr marL="366169" lvl="1" indent="-59834">
              <a:spcBef>
                <a:spcPts val="92"/>
              </a:spcBef>
              <a:buClr>
                <a:schemeClr val="dk1"/>
              </a:buClr>
              <a:buSzPts val="1131"/>
              <a:buFont typeface="Arial"/>
              <a:buChar char="•"/>
            </a:pPr>
            <a:r>
              <a:rPr lang="en-US" sz="875">
                <a:solidFill>
                  <a:schemeClr val="dk1"/>
                </a:solidFill>
                <a:latin typeface="Calibri"/>
                <a:ea typeface="Calibri"/>
                <a:cs typeface="Calibri"/>
                <a:sym typeface="Calibri"/>
              </a:rPr>
              <a:t>Προσδιορίστε συγκεκριμένα ανθρώπινα λάθη ή παραλείψεις που συνέβαλαν στο περιστατικό.</a:t>
            </a:r>
            <a:endParaRPr sz="875">
              <a:solidFill>
                <a:schemeClr val="dk1"/>
              </a:solidFill>
              <a:latin typeface="Calibri"/>
              <a:ea typeface="Calibri"/>
              <a:cs typeface="Calibri"/>
              <a:sym typeface="Calibri"/>
            </a:endParaRPr>
          </a:p>
          <a:p>
            <a:pPr marL="366169" lvl="1" indent="-59834">
              <a:spcBef>
                <a:spcPts val="275"/>
              </a:spcBef>
              <a:buClr>
                <a:schemeClr val="dk1"/>
              </a:buClr>
              <a:buSzPts val="1131"/>
              <a:buFont typeface="Arial"/>
              <a:buChar char="•"/>
            </a:pPr>
            <a:r>
              <a:rPr lang="en-US" sz="875">
                <a:solidFill>
                  <a:schemeClr val="dk1"/>
                </a:solidFill>
                <a:latin typeface="Calibri"/>
                <a:ea typeface="Calibri"/>
                <a:cs typeface="Calibri"/>
                <a:sym typeface="Calibri"/>
              </a:rPr>
              <a:t>Αναλύστε ψυχολογικά στοιχεία όπως η εμπιστοσύνη, ο εφησυχασμός ή η έλλειψη στον τομέα της κυβερνοασφάλειας.</a:t>
            </a:r>
            <a:endParaRPr sz="875">
              <a:solidFill>
                <a:schemeClr val="dk1"/>
              </a:solidFill>
              <a:latin typeface="Calibri"/>
              <a:ea typeface="Calibri"/>
              <a:cs typeface="Calibri"/>
              <a:sym typeface="Calibri"/>
            </a:endParaRPr>
          </a:p>
          <a:p>
            <a:pPr marL="380985" lvl="1">
              <a:spcBef>
                <a:spcPts val="21"/>
              </a:spcBef>
              <a:buClr>
                <a:schemeClr val="dk1"/>
              </a:buClr>
              <a:buSzPts val="1400"/>
            </a:pPr>
            <a:endParaRPr sz="1167">
              <a:solidFill>
                <a:schemeClr val="dk1"/>
              </a:solidFill>
              <a:latin typeface="Calibri"/>
              <a:ea typeface="Calibri"/>
              <a:cs typeface="Calibri"/>
              <a:sym typeface="Calibri"/>
            </a:endParaRPr>
          </a:p>
          <a:p>
            <a:pPr marL="209542" indent="-75325">
              <a:buClr>
                <a:srgbClr val="FFB800"/>
              </a:buClr>
              <a:buSzPts val="1424"/>
              <a:buFont typeface="Arial"/>
              <a:buChar char="•"/>
            </a:pPr>
            <a:r>
              <a:rPr lang="en-US" sz="917">
                <a:solidFill>
                  <a:schemeClr val="dk1"/>
                </a:solidFill>
                <a:latin typeface="Calibri"/>
                <a:ea typeface="Calibri"/>
                <a:cs typeface="Calibri"/>
                <a:sym typeface="Calibri"/>
              </a:rPr>
              <a:t>Ψυχολογικές εκτιμήσεις:</a:t>
            </a:r>
            <a:endParaRPr sz="917">
              <a:solidFill>
                <a:schemeClr val="dk1"/>
              </a:solidFill>
              <a:latin typeface="Calibri"/>
              <a:ea typeface="Calibri"/>
              <a:cs typeface="Calibri"/>
              <a:sym typeface="Calibri"/>
            </a:endParaRPr>
          </a:p>
          <a:p>
            <a:pPr marL="366169" lvl="1" indent="-59834">
              <a:spcBef>
                <a:spcPts val="87"/>
              </a:spcBef>
              <a:buClr>
                <a:schemeClr val="dk1"/>
              </a:buClr>
              <a:buSzPts val="1131"/>
              <a:buFont typeface="Arial"/>
              <a:buChar char="•"/>
            </a:pPr>
            <a:r>
              <a:rPr lang="en-US" sz="875">
                <a:solidFill>
                  <a:schemeClr val="dk1"/>
                </a:solidFill>
                <a:latin typeface="Calibri"/>
                <a:ea typeface="Calibri"/>
                <a:cs typeface="Calibri"/>
                <a:sym typeface="Calibri"/>
              </a:rPr>
              <a:t>Αξιολογήστε τις γνωστικές προκαταλήψεις ή τις τεχνικές κοινωνικής μηχανικής που μπορεί να έπαιξαν ρόλο.</a:t>
            </a:r>
            <a:endParaRPr sz="875">
              <a:solidFill>
                <a:schemeClr val="dk1"/>
              </a:solidFill>
              <a:latin typeface="Calibri"/>
              <a:ea typeface="Calibri"/>
              <a:cs typeface="Calibri"/>
              <a:sym typeface="Calibri"/>
            </a:endParaRPr>
          </a:p>
          <a:p>
            <a:pPr marL="366169" lvl="1" indent="-59834">
              <a:spcBef>
                <a:spcPts val="275"/>
              </a:spcBef>
              <a:buClr>
                <a:schemeClr val="dk1"/>
              </a:buClr>
              <a:buSzPts val="1131"/>
              <a:buFont typeface="Arial"/>
              <a:buChar char="•"/>
            </a:pPr>
            <a:r>
              <a:rPr lang="en-US" sz="875">
                <a:solidFill>
                  <a:schemeClr val="dk1"/>
                </a:solidFill>
                <a:latin typeface="Calibri"/>
                <a:ea typeface="Calibri"/>
                <a:cs typeface="Calibri"/>
                <a:sym typeface="Calibri"/>
              </a:rPr>
              <a:t>Συζητήστε τον ψυχολογικό αντίκτυπο στο προσωπικό και πώς αυτός μπορεί να επηρέασε την αντίδρασή του στο περιστατικό.</a:t>
            </a:r>
            <a:endParaRPr sz="875">
              <a:solidFill>
                <a:schemeClr val="dk1"/>
              </a:solidFill>
              <a:latin typeface="Calibri"/>
              <a:ea typeface="Calibri"/>
              <a:cs typeface="Calibri"/>
              <a:sym typeface="Calibri"/>
            </a:endParaRPr>
          </a:p>
          <a:p>
            <a:pPr marL="380985" lvl="1">
              <a:spcBef>
                <a:spcPts val="12"/>
              </a:spcBef>
              <a:buClr>
                <a:schemeClr val="dk1"/>
              </a:buClr>
              <a:buSzPts val="1400"/>
            </a:pPr>
            <a:endParaRPr sz="1167">
              <a:solidFill>
                <a:schemeClr val="dk1"/>
              </a:solidFill>
              <a:latin typeface="Calibri"/>
              <a:ea typeface="Calibri"/>
              <a:cs typeface="Calibri"/>
              <a:sym typeface="Calibri"/>
            </a:endParaRPr>
          </a:p>
          <a:p>
            <a:pPr marL="209542" indent="-75325">
              <a:buClr>
                <a:srgbClr val="FFB800"/>
              </a:buClr>
              <a:buSzPts val="1424"/>
              <a:buFont typeface="Arial"/>
              <a:buChar char="•"/>
            </a:pPr>
            <a:r>
              <a:rPr lang="en-US" sz="917">
                <a:solidFill>
                  <a:schemeClr val="dk1"/>
                </a:solidFill>
                <a:latin typeface="Calibri"/>
                <a:ea typeface="Calibri"/>
                <a:cs typeface="Calibri"/>
                <a:sym typeface="Calibri"/>
              </a:rPr>
              <a:t>Συστάσεις για βελτίωση:</a:t>
            </a:r>
            <a:endParaRPr sz="917">
              <a:solidFill>
                <a:schemeClr val="dk1"/>
              </a:solidFill>
              <a:latin typeface="Calibri"/>
              <a:ea typeface="Calibri"/>
              <a:cs typeface="Calibri"/>
              <a:sym typeface="Calibri"/>
            </a:endParaRPr>
          </a:p>
          <a:p>
            <a:pPr marL="333362" marR="353469" lvl="1" indent="-59834">
              <a:lnSpc>
                <a:spcPct val="76900"/>
              </a:lnSpc>
              <a:spcBef>
                <a:spcPts val="296"/>
              </a:spcBef>
              <a:buClr>
                <a:schemeClr val="dk1"/>
              </a:buClr>
              <a:buSzPts val="1131"/>
              <a:buFont typeface="Arial"/>
              <a:buChar char="•"/>
            </a:pPr>
            <a:r>
              <a:rPr lang="en-US" sz="875">
                <a:solidFill>
                  <a:schemeClr val="dk1"/>
                </a:solidFill>
                <a:latin typeface="Calibri"/>
                <a:ea typeface="Calibri"/>
                <a:cs typeface="Calibri"/>
                <a:sym typeface="Calibri"/>
              </a:rPr>
              <a:t>Προσφέρετε στρατηγικές για την ενίσχυση της ασφάλειας που σχετίζεται με τον ανθρώπινο παράγοντα, όπως καλύτερη κατάρτιση ή αποτελεσματικότερες  εκστρατείες ευαισθητοποίησης.</a:t>
            </a:r>
            <a:endParaRPr sz="875">
              <a:solidFill>
                <a:schemeClr val="dk1"/>
              </a:solidFill>
              <a:latin typeface="Calibri"/>
              <a:ea typeface="Calibri"/>
              <a:cs typeface="Calibri"/>
              <a:sym typeface="Calibri"/>
            </a:endParaRPr>
          </a:p>
          <a:p>
            <a:pPr marL="366169" lvl="1" indent="-59834">
              <a:spcBef>
                <a:spcPts val="304"/>
              </a:spcBef>
              <a:buClr>
                <a:schemeClr val="dk1"/>
              </a:buClr>
              <a:buSzPts val="1131"/>
              <a:buFont typeface="Arial"/>
              <a:buChar char="•"/>
            </a:pPr>
            <a:r>
              <a:rPr lang="en-US" sz="875">
                <a:solidFill>
                  <a:schemeClr val="dk1"/>
                </a:solidFill>
                <a:latin typeface="Calibri"/>
                <a:ea typeface="Calibri"/>
                <a:cs typeface="Calibri"/>
                <a:sym typeface="Calibri"/>
              </a:rPr>
              <a:t>Προτείνετε πολιτικές ή πρακτικές που θα μπορούσαν να μετριάσουν παρόμοια περιστατικά στο μέλλον.</a:t>
            </a:r>
            <a:endParaRPr sz="875">
              <a:solidFill>
                <a:schemeClr val="dk1"/>
              </a:solidFill>
              <a:latin typeface="Calibri"/>
              <a:ea typeface="Calibri"/>
              <a:cs typeface="Calibri"/>
              <a:sym typeface="Calibri"/>
            </a:endParaRPr>
          </a:p>
          <a:p>
            <a:pPr marL="380985" lvl="1">
              <a:spcBef>
                <a:spcPts val="37"/>
              </a:spcBef>
              <a:buClr>
                <a:schemeClr val="dk1"/>
              </a:buClr>
              <a:buSzPts val="1100"/>
            </a:pPr>
            <a:endParaRPr sz="917">
              <a:solidFill>
                <a:schemeClr val="dk1"/>
              </a:solidFill>
              <a:latin typeface="Calibri"/>
              <a:ea typeface="Calibri"/>
              <a:cs typeface="Calibri"/>
              <a:sym typeface="Calibri"/>
            </a:endParaRPr>
          </a:p>
          <a:p>
            <a:pPr marL="165093" marR="68789" indent="-75325">
              <a:lnSpc>
                <a:spcPct val="118200"/>
              </a:lnSpc>
              <a:buClr>
                <a:srgbClr val="FFB800"/>
              </a:buClr>
              <a:buSzPts val="1424"/>
              <a:buFont typeface="Arial"/>
              <a:buChar char="•"/>
            </a:pPr>
            <a:r>
              <a:rPr lang="en-US" sz="917">
                <a:solidFill>
                  <a:schemeClr val="dk1"/>
                </a:solidFill>
                <a:latin typeface="Calibri"/>
                <a:ea typeface="Calibri"/>
                <a:cs typeface="Calibri"/>
                <a:sym typeface="Calibri"/>
              </a:rPr>
              <a:t>Συμπέρασμα: Ανακεφαλαιώστε τους κύριους ανθρώπινους παράγοντες που εντοπίστηκαν και τις ευρύτερες επιπτώσεις για  ασφάλεια στον κυβερνοχώρο για τον ενεργειακό τομέα.</a:t>
            </a:r>
            <a:endParaRPr sz="917">
              <a:solidFill>
                <a:schemeClr val="dk1"/>
              </a:solidFill>
              <a:latin typeface="Calibri"/>
              <a:ea typeface="Calibri"/>
              <a:cs typeface="Calibri"/>
              <a:sym typeface="Calibri"/>
            </a:endParaRPr>
          </a:p>
          <a:p>
            <a:pPr>
              <a:spcBef>
                <a:spcPts val="42"/>
              </a:spcBef>
              <a:buClr>
                <a:srgbClr val="FFB800"/>
              </a:buClr>
              <a:buSzPts val="1800"/>
            </a:pPr>
            <a:endParaRPr sz="1500">
              <a:solidFill>
                <a:schemeClr val="dk1"/>
              </a:solidFill>
              <a:latin typeface="Calibri"/>
              <a:ea typeface="Calibri"/>
              <a:cs typeface="Calibri"/>
              <a:sym typeface="Calibri"/>
            </a:endParaRPr>
          </a:p>
          <a:p>
            <a:pPr marL="165093" marR="923359" indent="-75325">
              <a:lnSpc>
                <a:spcPct val="76400"/>
              </a:lnSpc>
              <a:buClr>
                <a:srgbClr val="FFB800"/>
              </a:buClr>
              <a:buSzPts val="1424"/>
              <a:buFont typeface="Arial"/>
              <a:buChar char="•"/>
            </a:pPr>
            <a:r>
              <a:rPr lang="en-US" sz="917">
                <a:solidFill>
                  <a:schemeClr val="dk1"/>
                </a:solidFill>
                <a:latin typeface="Calibri"/>
                <a:ea typeface="Calibri"/>
                <a:cs typeface="Calibri"/>
                <a:sym typeface="Calibri"/>
              </a:rPr>
              <a:t>Συνεδρία ερωτήσεων και απαντήσεων: Να είστε προετοιμασμένοι να είστε ελκυστικοί (engaging UI/UX -  σχεδιασμός που αυξάνει την αλληλεπίδραση των χρηστών με το λογισμικό)</a:t>
            </a:r>
            <a:endParaRPr sz="917">
              <a:solidFill>
                <a:schemeClr val="dk1"/>
              </a:solidFill>
              <a:latin typeface="Calibri"/>
              <a:ea typeface="Calibri"/>
              <a:cs typeface="Calibri"/>
              <a:sym typeface="Calibri"/>
            </a:endParaRPr>
          </a:p>
          <a:p>
            <a:endParaRPr sz="667">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4" name="Google Shape;2454;p178"/>
          <p:cNvSpPr txBox="1">
            <a:spLocks noGrp="1"/>
          </p:cNvSpPr>
          <p:nvPr>
            <p:ph type="title"/>
          </p:nvPr>
        </p:nvSpPr>
        <p:spPr>
          <a:xfrm>
            <a:off x="4659047" y="578644"/>
            <a:ext cx="1373453"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FFB800"/>
                </a:solidFill>
              </a:rPr>
              <a:t>Ημέρα 2</a:t>
            </a:r>
            <a:endParaRPr sz="2167"/>
          </a:p>
        </p:txBody>
      </p:sp>
      <p:sp>
        <p:nvSpPr>
          <p:cNvPr id="2455" name="Google Shape;2455;p178"/>
          <p:cNvSpPr txBox="1"/>
          <p:nvPr/>
        </p:nvSpPr>
        <p:spPr>
          <a:xfrm>
            <a:off x="601133" y="5091112"/>
            <a:ext cx="2917295"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grpSp>
        <p:nvGrpSpPr>
          <p:cNvPr id="2456" name="Google Shape;2456;p178"/>
          <p:cNvGrpSpPr/>
          <p:nvPr/>
        </p:nvGrpSpPr>
        <p:grpSpPr>
          <a:xfrm>
            <a:off x="6662737" y="7407"/>
            <a:ext cx="3497263" cy="5698067"/>
            <a:chOff x="7995284" y="8889"/>
            <a:chExt cx="4196715" cy="6837680"/>
          </a:xfrm>
        </p:grpSpPr>
        <p:sp>
          <p:nvSpPr>
            <p:cNvPr id="2457" name="Google Shape;2457;p178"/>
            <p:cNvSpPr/>
            <p:nvPr/>
          </p:nvSpPr>
          <p:spPr>
            <a:xfrm>
              <a:off x="8359457" y="8889"/>
              <a:ext cx="2540000" cy="6837680"/>
            </a:xfrm>
            <a:custGeom>
              <a:avLst/>
              <a:gdLst/>
              <a:ahLst/>
              <a:cxnLst/>
              <a:rect l="l" t="t" r="r" b="b"/>
              <a:pathLst>
                <a:path w="2540000" h="6837680" extrusionOk="0">
                  <a:moveTo>
                    <a:pt x="1145222" y="3148329"/>
                  </a:moveTo>
                  <a:lnTo>
                    <a:pt x="1098232" y="3154679"/>
                  </a:lnTo>
                  <a:lnTo>
                    <a:pt x="1055052" y="3172777"/>
                  </a:lnTo>
                  <a:lnTo>
                    <a:pt x="1017904" y="3201034"/>
                  </a:lnTo>
                  <a:lnTo>
                    <a:pt x="989012" y="3238182"/>
                  </a:lnTo>
                  <a:lnTo>
                    <a:pt x="970279" y="3283584"/>
                  </a:lnTo>
                  <a:lnTo>
                    <a:pt x="579120" y="4728845"/>
                  </a:lnTo>
                  <a:lnTo>
                    <a:pt x="5079" y="6820852"/>
                  </a:lnTo>
                  <a:lnTo>
                    <a:pt x="1270" y="6833552"/>
                  </a:lnTo>
                  <a:lnTo>
                    <a:pt x="0" y="6837362"/>
                  </a:lnTo>
                  <a:lnTo>
                    <a:pt x="26352" y="6837362"/>
                  </a:lnTo>
                  <a:lnTo>
                    <a:pt x="604520" y="4736464"/>
                  </a:lnTo>
                  <a:lnTo>
                    <a:pt x="995679" y="3291204"/>
                  </a:lnTo>
                  <a:lnTo>
                    <a:pt x="1016317" y="3245167"/>
                  </a:lnTo>
                  <a:lnTo>
                    <a:pt x="1049337" y="3209289"/>
                  </a:lnTo>
                  <a:lnTo>
                    <a:pt x="1091247" y="3185159"/>
                  </a:lnTo>
                  <a:lnTo>
                    <a:pt x="1138554" y="3174682"/>
                  </a:lnTo>
                  <a:lnTo>
                    <a:pt x="1239837" y="3174682"/>
                  </a:lnTo>
                  <a:lnTo>
                    <a:pt x="1193482" y="3154679"/>
                  </a:lnTo>
                  <a:lnTo>
                    <a:pt x="1145222" y="3148329"/>
                  </a:lnTo>
                  <a:close/>
                </a:path>
                <a:path w="2540000" h="6837680" extrusionOk="0">
                  <a:moveTo>
                    <a:pt x="1239837" y="3174682"/>
                  </a:moveTo>
                  <a:lnTo>
                    <a:pt x="1138554" y="3174682"/>
                  </a:lnTo>
                  <a:lnTo>
                    <a:pt x="1188720" y="3179762"/>
                  </a:lnTo>
                  <a:lnTo>
                    <a:pt x="1243329" y="3207067"/>
                  </a:lnTo>
                  <a:lnTo>
                    <a:pt x="1283334" y="3253104"/>
                  </a:lnTo>
                  <a:lnTo>
                    <a:pt x="1303020" y="3311207"/>
                  </a:lnTo>
                  <a:lnTo>
                    <a:pt x="1303654" y="3342004"/>
                  </a:lnTo>
                  <a:lnTo>
                    <a:pt x="1298257" y="3373119"/>
                  </a:lnTo>
                  <a:lnTo>
                    <a:pt x="1041082" y="4324667"/>
                  </a:lnTo>
                  <a:lnTo>
                    <a:pt x="1034414" y="4373245"/>
                  </a:lnTo>
                  <a:lnTo>
                    <a:pt x="1041082" y="4420234"/>
                  </a:lnTo>
                  <a:lnTo>
                    <a:pt x="1058862" y="4463414"/>
                  </a:lnTo>
                  <a:lnTo>
                    <a:pt x="1060450" y="4465320"/>
                  </a:lnTo>
                  <a:lnTo>
                    <a:pt x="705167" y="5788659"/>
                  </a:lnTo>
                  <a:lnTo>
                    <a:pt x="699134" y="5824220"/>
                  </a:lnTo>
                  <a:lnTo>
                    <a:pt x="700404" y="5859780"/>
                  </a:lnTo>
                  <a:lnTo>
                    <a:pt x="708342" y="5894070"/>
                  </a:lnTo>
                  <a:lnTo>
                    <a:pt x="743267" y="5956299"/>
                  </a:lnTo>
                  <a:lnTo>
                    <a:pt x="798195" y="5998845"/>
                  </a:lnTo>
                  <a:lnTo>
                    <a:pt x="865504" y="6017577"/>
                  </a:lnTo>
                  <a:lnTo>
                    <a:pt x="877252" y="6017895"/>
                  </a:lnTo>
                  <a:lnTo>
                    <a:pt x="923289" y="6011545"/>
                  </a:lnTo>
                  <a:lnTo>
                    <a:pt x="965517" y="5993764"/>
                  </a:lnTo>
                  <a:lnTo>
                    <a:pt x="967158" y="5992495"/>
                  </a:lnTo>
                  <a:lnTo>
                    <a:pt x="885825" y="5992495"/>
                  </a:lnTo>
                  <a:lnTo>
                    <a:pt x="836929" y="5987097"/>
                  </a:lnTo>
                  <a:lnTo>
                    <a:pt x="782954" y="5960427"/>
                  </a:lnTo>
                  <a:lnTo>
                    <a:pt x="744220" y="5914072"/>
                  </a:lnTo>
                  <a:lnTo>
                    <a:pt x="724852" y="5856605"/>
                  </a:lnTo>
                  <a:lnTo>
                    <a:pt x="723900" y="5825807"/>
                  </a:lnTo>
                  <a:lnTo>
                    <a:pt x="728979" y="5795009"/>
                  </a:lnTo>
                  <a:lnTo>
                    <a:pt x="1079817" y="4491037"/>
                  </a:lnTo>
                  <a:lnTo>
                    <a:pt x="1116845" y="4491037"/>
                  </a:lnTo>
                  <a:lnTo>
                    <a:pt x="1094422" y="4470399"/>
                  </a:lnTo>
                  <a:lnTo>
                    <a:pt x="1088389" y="4459922"/>
                  </a:lnTo>
                  <a:lnTo>
                    <a:pt x="1096762" y="4428807"/>
                  </a:lnTo>
                  <a:lnTo>
                    <a:pt x="1070292" y="4428807"/>
                  </a:lnTo>
                  <a:lnTo>
                    <a:pt x="1070292" y="4428489"/>
                  </a:lnTo>
                  <a:lnTo>
                    <a:pt x="1059814" y="4380864"/>
                  </a:lnTo>
                  <a:lnTo>
                    <a:pt x="1064895" y="4330699"/>
                  </a:lnTo>
                  <a:lnTo>
                    <a:pt x="1322387" y="3379469"/>
                  </a:lnTo>
                  <a:lnTo>
                    <a:pt x="1328420" y="3344227"/>
                  </a:lnTo>
                  <a:lnTo>
                    <a:pt x="1327150" y="3311207"/>
                  </a:lnTo>
                  <a:lnTo>
                    <a:pt x="1327150" y="3308667"/>
                  </a:lnTo>
                  <a:lnTo>
                    <a:pt x="1319212" y="3273742"/>
                  </a:lnTo>
                  <a:lnTo>
                    <a:pt x="1283970" y="3210877"/>
                  </a:lnTo>
                  <a:lnTo>
                    <a:pt x="1239837" y="3174682"/>
                  </a:lnTo>
                  <a:close/>
                </a:path>
                <a:path w="2540000" h="6837680" extrusionOk="0">
                  <a:moveTo>
                    <a:pt x="1455737" y="4372609"/>
                  </a:moveTo>
                  <a:lnTo>
                    <a:pt x="1429384" y="4372609"/>
                  </a:lnTo>
                  <a:lnTo>
                    <a:pt x="1025207" y="5876924"/>
                  </a:lnTo>
                  <a:lnTo>
                    <a:pt x="1005204" y="5922645"/>
                  </a:lnTo>
                  <a:lnTo>
                    <a:pt x="973137" y="5958522"/>
                  </a:lnTo>
                  <a:lnTo>
                    <a:pt x="932179" y="5982334"/>
                  </a:lnTo>
                  <a:lnTo>
                    <a:pt x="885825" y="5992495"/>
                  </a:lnTo>
                  <a:lnTo>
                    <a:pt x="967158" y="5992495"/>
                  </a:lnTo>
                  <a:lnTo>
                    <a:pt x="1002029" y="5965507"/>
                  </a:lnTo>
                  <a:lnTo>
                    <a:pt x="1030604" y="5928359"/>
                  </a:lnTo>
                  <a:lnTo>
                    <a:pt x="1049020" y="5883274"/>
                  </a:lnTo>
                  <a:lnTo>
                    <a:pt x="1455737" y="4372609"/>
                  </a:lnTo>
                  <a:close/>
                </a:path>
                <a:path w="2540000" h="6837680" extrusionOk="0">
                  <a:moveTo>
                    <a:pt x="1116845" y="4491037"/>
                  </a:moveTo>
                  <a:lnTo>
                    <a:pt x="1079817" y="4491037"/>
                  </a:lnTo>
                  <a:lnTo>
                    <a:pt x="1087120" y="4500562"/>
                  </a:lnTo>
                  <a:lnTo>
                    <a:pt x="1124584" y="4529455"/>
                  </a:lnTo>
                  <a:lnTo>
                    <a:pt x="1169670" y="4548187"/>
                  </a:lnTo>
                  <a:lnTo>
                    <a:pt x="1221104" y="4554220"/>
                  </a:lnTo>
                  <a:lnTo>
                    <a:pt x="1270952" y="4545964"/>
                  </a:lnTo>
                  <a:lnTo>
                    <a:pt x="1305877" y="4529772"/>
                  </a:lnTo>
                  <a:lnTo>
                    <a:pt x="1219834" y="4529772"/>
                  </a:lnTo>
                  <a:lnTo>
                    <a:pt x="1176020" y="4524057"/>
                  </a:lnTo>
                  <a:lnTo>
                    <a:pt x="1130300" y="4503420"/>
                  </a:lnTo>
                  <a:lnTo>
                    <a:pt x="1116845" y="4491037"/>
                  </a:lnTo>
                  <a:close/>
                </a:path>
                <a:path w="2540000" h="6837680" extrusionOk="0">
                  <a:moveTo>
                    <a:pt x="2526664" y="0"/>
                  </a:moveTo>
                  <a:lnTo>
                    <a:pt x="2513329" y="0"/>
                  </a:lnTo>
                  <a:lnTo>
                    <a:pt x="1698222" y="3172777"/>
                  </a:lnTo>
                  <a:lnTo>
                    <a:pt x="1358900" y="4439602"/>
                  </a:lnTo>
                  <a:lnTo>
                    <a:pt x="1334452" y="4476749"/>
                  </a:lnTo>
                  <a:lnTo>
                    <a:pt x="1301432" y="4505007"/>
                  </a:lnTo>
                  <a:lnTo>
                    <a:pt x="1262379" y="4523105"/>
                  </a:lnTo>
                  <a:lnTo>
                    <a:pt x="1219834" y="4529772"/>
                  </a:lnTo>
                  <a:lnTo>
                    <a:pt x="1305877" y="4529772"/>
                  </a:lnTo>
                  <a:lnTo>
                    <a:pt x="1316354" y="4525009"/>
                  </a:lnTo>
                  <a:lnTo>
                    <a:pt x="1354454" y="4491989"/>
                  </a:lnTo>
                  <a:lnTo>
                    <a:pt x="1383029" y="4448174"/>
                  </a:lnTo>
                  <a:lnTo>
                    <a:pt x="1383029" y="4446905"/>
                  </a:lnTo>
                  <a:lnTo>
                    <a:pt x="1722437" y="3178492"/>
                  </a:lnTo>
                  <a:lnTo>
                    <a:pt x="2540000" y="1269"/>
                  </a:lnTo>
                  <a:lnTo>
                    <a:pt x="2526664" y="0"/>
                  </a:lnTo>
                  <a:close/>
                </a:path>
                <a:path w="2540000" h="6837680" extrusionOk="0">
                  <a:moveTo>
                    <a:pt x="1111884" y="4372609"/>
                  </a:moveTo>
                  <a:lnTo>
                    <a:pt x="1085532" y="4372609"/>
                  </a:lnTo>
                  <a:lnTo>
                    <a:pt x="1070292" y="4428807"/>
                  </a:lnTo>
                  <a:lnTo>
                    <a:pt x="1096762" y="4428807"/>
                  </a:lnTo>
                  <a:lnTo>
                    <a:pt x="1111884" y="4372609"/>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58" name="Google Shape;2458;p178"/>
            <p:cNvSpPr/>
            <p:nvPr/>
          </p:nvSpPr>
          <p:spPr>
            <a:xfrm>
              <a:off x="7995284" y="1894204"/>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80" y="3381375"/>
                  </a:lnTo>
                  <a:lnTo>
                    <a:pt x="2514600" y="3369627"/>
                  </a:lnTo>
                  <a:lnTo>
                    <a:pt x="2558097" y="3353752"/>
                  </a:lnTo>
                  <a:lnTo>
                    <a:pt x="2599690" y="3333750"/>
                  </a:lnTo>
                  <a:lnTo>
                    <a:pt x="2638742" y="3309937"/>
                  </a:lnTo>
                  <a:lnTo>
                    <a:pt x="2675255"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5" y="108267"/>
                  </a:lnTo>
                  <a:lnTo>
                    <a:pt x="2638742" y="80962"/>
                  </a:lnTo>
                  <a:lnTo>
                    <a:pt x="2599690" y="57150"/>
                  </a:lnTo>
                  <a:lnTo>
                    <a:pt x="2558097" y="37465"/>
                  </a:lnTo>
                  <a:lnTo>
                    <a:pt x="2514600" y="21272"/>
                  </a:lnTo>
                  <a:lnTo>
                    <a:pt x="2468880" y="9525"/>
                  </a:lnTo>
                  <a:lnTo>
                    <a:pt x="2421890" y="2540"/>
                  </a:lnTo>
                  <a:lnTo>
                    <a:pt x="2373312" y="0"/>
                  </a:lnTo>
                  <a:close/>
                </a:path>
              </a:pathLst>
            </a:custGeom>
            <a:solidFill>
              <a:srgbClr val="FFFFFF"/>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59" name="Google Shape;2459;p178"/>
            <p:cNvPicPr preferRelativeResize="0"/>
            <p:nvPr/>
          </p:nvPicPr>
          <p:blipFill rotWithShape="1">
            <a:blip r:embed="rId3">
              <a:alphaModFix/>
            </a:blip>
            <a:srcRect/>
            <a:stretch/>
          </p:blipFill>
          <p:spPr>
            <a:xfrm>
              <a:off x="8897937" y="6221094"/>
              <a:ext cx="3294062" cy="612140"/>
            </a:xfrm>
            <a:prstGeom prst="rect">
              <a:avLst/>
            </a:prstGeom>
            <a:noFill/>
            <a:ln>
              <a:noFill/>
            </a:ln>
          </p:spPr>
        </p:pic>
        <p:sp>
          <p:nvSpPr>
            <p:cNvPr id="2460" name="Google Shape;2460;p178"/>
            <p:cNvSpPr/>
            <p:nvPr/>
          </p:nvSpPr>
          <p:spPr>
            <a:xfrm>
              <a:off x="7995284" y="1894204"/>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80" y="3381375"/>
                  </a:lnTo>
                  <a:lnTo>
                    <a:pt x="2514600" y="3369627"/>
                  </a:lnTo>
                  <a:lnTo>
                    <a:pt x="2558097" y="3353752"/>
                  </a:lnTo>
                  <a:lnTo>
                    <a:pt x="2599690" y="3333750"/>
                  </a:lnTo>
                  <a:lnTo>
                    <a:pt x="2638742" y="3309937"/>
                  </a:lnTo>
                  <a:lnTo>
                    <a:pt x="2675255"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5" y="108267"/>
                  </a:lnTo>
                  <a:lnTo>
                    <a:pt x="2638742" y="80962"/>
                  </a:lnTo>
                  <a:lnTo>
                    <a:pt x="2599690" y="57150"/>
                  </a:lnTo>
                  <a:lnTo>
                    <a:pt x="2558097" y="37465"/>
                  </a:lnTo>
                  <a:lnTo>
                    <a:pt x="2514600" y="21272"/>
                  </a:lnTo>
                  <a:lnTo>
                    <a:pt x="2468880" y="9525"/>
                  </a:lnTo>
                  <a:lnTo>
                    <a:pt x="2421890" y="2540"/>
                  </a:lnTo>
                  <a:lnTo>
                    <a:pt x="2373312" y="0"/>
                  </a:lnTo>
                  <a:close/>
                </a:path>
              </a:pathLst>
            </a:custGeom>
            <a:solidFill>
              <a:srgbClr val="FFB800">
                <a:alpha val="9803"/>
              </a:srgbClr>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61" name="Google Shape;2461;p178"/>
            <p:cNvSpPr/>
            <p:nvPr/>
          </p:nvSpPr>
          <p:spPr>
            <a:xfrm>
              <a:off x="7995284" y="1894204"/>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5" y="57150"/>
                  </a:lnTo>
                  <a:lnTo>
                    <a:pt x="289877" y="37465"/>
                  </a:lnTo>
                  <a:lnTo>
                    <a:pt x="333375" y="21272"/>
                  </a:lnTo>
                  <a:lnTo>
                    <a:pt x="379095" y="9525"/>
                  </a:lnTo>
                  <a:lnTo>
                    <a:pt x="426085" y="2540"/>
                  </a:lnTo>
                  <a:lnTo>
                    <a:pt x="474662" y="0"/>
                  </a:lnTo>
                  <a:lnTo>
                    <a:pt x="2373312" y="0"/>
                  </a:lnTo>
                  <a:lnTo>
                    <a:pt x="2421890" y="2540"/>
                  </a:lnTo>
                  <a:lnTo>
                    <a:pt x="2468880" y="9525"/>
                  </a:lnTo>
                  <a:lnTo>
                    <a:pt x="2514600" y="21272"/>
                  </a:lnTo>
                  <a:lnTo>
                    <a:pt x="2558097" y="37465"/>
                  </a:lnTo>
                  <a:lnTo>
                    <a:pt x="2599690" y="57150"/>
                  </a:lnTo>
                  <a:lnTo>
                    <a:pt x="2638742" y="80962"/>
                  </a:lnTo>
                  <a:lnTo>
                    <a:pt x="2675255" y="108267"/>
                  </a:lnTo>
                  <a:lnTo>
                    <a:pt x="2708910" y="139065"/>
                  </a:lnTo>
                  <a:lnTo>
                    <a:pt x="2739707" y="172720"/>
                  </a:lnTo>
                  <a:lnTo>
                    <a:pt x="2767012" y="209232"/>
                  </a:lnTo>
                  <a:lnTo>
                    <a:pt x="2790825" y="248602"/>
                  </a:lnTo>
                  <a:lnTo>
                    <a:pt x="2810827"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827" y="3101022"/>
                  </a:lnTo>
                  <a:lnTo>
                    <a:pt x="2790825" y="3142615"/>
                  </a:lnTo>
                  <a:lnTo>
                    <a:pt x="2767012" y="3181667"/>
                  </a:lnTo>
                  <a:lnTo>
                    <a:pt x="2739707" y="3218180"/>
                  </a:lnTo>
                  <a:lnTo>
                    <a:pt x="2708910" y="3251835"/>
                  </a:lnTo>
                  <a:lnTo>
                    <a:pt x="2675255" y="3282632"/>
                  </a:lnTo>
                  <a:lnTo>
                    <a:pt x="2638742" y="3309937"/>
                  </a:lnTo>
                  <a:lnTo>
                    <a:pt x="2599690" y="3333750"/>
                  </a:lnTo>
                  <a:lnTo>
                    <a:pt x="2558097" y="3353752"/>
                  </a:lnTo>
                  <a:lnTo>
                    <a:pt x="2514600" y="3369627"/>
                  </a:lnTo>
                  <a:lnTo>
                    <a:pt x="2468880" y="3381375"/>
                  </a:lnTo>
                  <a:lnTo>
                    <a:pt x="2421890" y="3388360"/>
                  </a:lnTo>
                  <a:lnTo>
                    <a:pt x="2373312" y="3390900"/>
                  </a:lnTo>
                  <a:lnTo>
                    <a:pt x="474662" y="3390900"/>
                  </a:lnTo>
                  <a:lnTo>
                    <a:pt x="426085" y="3388360"/>
                  </a:lnTo>
                  <a:lnTo>
                    <a:pt x="379095" y="3381375"/>
                  </a:lnTo>
                  <a:lnTo>
                    <a:pt x="333375" y="3369627"/>
                  </a:lnTo>
                  <a:lnTo>
                    <a:pt x="289877" y="3353752"/>
                  </a:lnTo>
                  <a:lnTo>
                    <a:pt x="248285"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62" name="Google Shape;2462;p178"/>
            <p:cNvPicPr preferRelativeResize="0"/>
            <p:nvPr/>
          </p:nvPicPr>
          <p:blipFill rotWithShape="1">
            <a:blip r:embed="rId4">
              <a:alphaModFix/>
            </a:blip>
            <a:srcRect/>
            <a:stretch/>
          </p:blipFill>
          <p:spPr>
            <a:xfrm>
              <a:off x="9076372" y="3303587"/>
              <a:ext cx="154940" cy="151764"/>
            </a:xfrm>
            <a:prstGeom prst="rect">
              <a:avLst/>
            </a:prstGeom>
            <a:noFill/>
            <a:ln>
              <a:noFill/>
            </a:ln>
          </p:spPr>
        </p:pic>
        <p:pic>
          <p:nvPicPr>
            <p:cNvPr id="2463" name="Google Shape;2463;p178"/>
            <p:cNvPicPr preferRelativeResize="0"/>
            <p:nvPr/>
          </p:nvPicPr>
          <p:blipFill rotWithShape="1">
            <a:blip r:embed="rId5">
              <a:alphaModFix/>
            </a:blip>
            <a:srcRect/>
            <a:stretch/>
          </p:blipFill>
          <p:spPr>
            <a:xfrm>
              <a:off x="9598977" y="3003232"/>
              <a:ext cx="152082" cy="154939"/>
            </a:xfrm>
            <a:prstGeom prst="rect">
              <a:avLst/>
            </a:prstGeom>
            <a:noFill/>
            <a:ln>
              <a:noFill/>
            </a:ln>
          </p:spPr>
        </p:pic>
        <p:pic>
          <p:nvPicPr>
            <p:cNvPr id="2464" name="Google Shape;2464;p178"/>
            <p:cNvPicPr preferRelativeResize="0"/>
            <p:nvPr/>
          </p:nvPicPr>
          <p:blipFill rotWithShape="1">
            <a:blip r:embed="rId6">
              <a:alphaModFix/>
            </a:blip>
            <a:srcRect/>
            <a:stretch/>
          </p:blipFill>
          <p:spPr>
            <a:xfrm>
              <a:off x="9337674" y="3446462"/>
              <a:ext cx="152082" cy="151764"/>
            </a:xfrm>
            <a:prstGeom prst="rect">
              <a:avLst/>
            </a:prstGeom>
            <a:noFill/>
            <a:ln>
              <a:noFill/>
            </a:ln>
          </p:spPr>
        </p:pic>
        <p:pic>
          <p:nvPicPr>
            <p:cNvPr id="2465" name="Google Shape;2465;p178"/>
            <p:cNvPicPr preferRelativeResize="0"/>
            <p:nvPr/>
          </p:nvPicPr>
          <p:blipFill rotWithShape="1">
            <a:blip r:embed="rId7">
              <a:alphaModFix/>
            </a:blip>
            <a:srcRect/>
            <a:stretch/>
          </p:blipFill>
          <p:spPr>
            <a:xfrm>
              <a:off x="9076372" y="3003232"/>
              <a:ext cx="154940" cy="154939"/>
            </a:xfrm>
            <a:prstGeom prst="rect">
              <a:avLst/>
            </a:prstGeom>
            <a:noFill/>
            <a:ln>
              <a:noFill/>
            </a:ln>
          </p:spPr>
        </p:pic>
        <p:pic>
          <p:nvPicPr>
            <p:cNvPr id="2466" name="Google Shape;2466;p178"/>
            <p:cNvPicPr preferRelativeResize="0"/>
            <p:nvPr/>
          </p:nvPicPr>
          <p:blipFill rotWithShape="1">
            <a:blip r:embed="rId8">
              <a:alphaModFix/>
            </a:blip>
            <a:srcRect/>
            <a:stretch/>
          </p:blipFill>
          <p:spPr>
            <a:xfrm>
              <a:off x="9337674" y="2860357"/>
              <a:ext cx="154940" cy="151764"/>
            </a:xfrm>
            <a:prstGeom prst="rect">
              <a:avLst/>
            </a:prstGeom>
            <a:noFill/>
            <a:ln>
              <a:noFill/>
            </a:ln>
          </p:spPr>
        </p:pic>
        <p:pic>
          <p:nvPicPr>
            <p:cNvPr id="2467" name="Google Shape;2467;p178"/>
            <p:cNvPicPr preferRelativeResize="0"/>
            <p:nvPr/>
          </p:nvPicPr>
          <p:blipFill rotWithShape="1">
            <a:blip r:embed="rId9">
              <a:alphaModFix/>
            </a:blip>
            <a:srcRect/>
            <a:stretch/>
          </p:blipFill>
          <p:spPr>
            <a:xfrm>
              <a:off x="9598977" y="3297555"/>
              <a:ext cx="152082" cy="151764"/>
            </a:xfrm>
            <a:prstGeom prst="rect">
              <a:avLst/>
            </a:prstGeom>
            <a:noFill/>
            <a:ln>
              <a:noFill/>
            </a:ln>
          </p:spPr>
        </p:pic>
        <p:sp>
          <p:nvSpPr>
            <p:cNvPr id="2468" name="Google Shape;2468;p178"/>
            <p:cNvSpPr/>
            <p:nvPr/>
          </p:nvSpPr>
          <p:spPr>
            <a:xfrm>
              <a:off x="8953499" y="2855277"/>
              <a:ext cx="923290" cy="892810"/>
            </a:xfrm>
            <a:custGeom>
              <a:avLst/>
              <a:gdLst/>
              <a:ahLst/>
              <a:cxnLst/>
              <a:rect l="l" t="t" r="r" b="b"/>
              <a:pathLst>
                <a:path w="923290" h="892810" extrusionOk="0">
                  <a:moveTo>
                    <a:pt x="309245" y="577850"/>
                  </a:moveTo>
                  <a:lnTo>
                    <a:pt x="267334" y="577850"/>
                  </a:lnTo>
                  <a:lnTo>
                    <a:pt x="382270" y="643889"/>
                  </a:lnTo>
                  <a:lnTo>
                    <a:pt x="379412" y="675639"/>
                  </a:lnTo>
                  <a:lnTo>
                    <a:pt x="388937" y="707389"/>
                  </a:lnTo>
                  <a:lnTo>
                    <a:pt x="409257" y="732789"/>
                  </a:lnTo>
                  <a:lnTo>
                    <a:pt x="438467" y="746760"/>
                  </a:lnTo>
                  <a:lnTo>
                    <a:pt x="447357" y="749300"/>
                  </a:lnTo>
                  <a:lnTo>
                    <a:pt x="452120" y="749300"/>
                  </a:lnTo>
                  <a:lnTo>
                    <a:pt x="452120" y="892810"/>
                  </a:lnTo>
                  <a:lnTo>
                    <a:pt x="473075" y="892810"/>
                  </a:lnTo>
                  <a:lnTo>
                    <a:pt x="473075" y="749300"/>
                  </a:lnTo>
                  <a:lnTo>
                    <a:pt x="504190"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5" y="656589"/>
                  </a:lnTo>
                  <a:lnTo>
                    <a:pt x="544829" y="651510"/>
                  </a:lnTo>
                  <a:lnTo>
                    <a:pt x="542607" y="643889"/>
                  </a:lnTo>
                  <a:lnTo>
                    <a:pt x="575945" y="624839"/>
                  </a:lnTo>
                  <a:lnTo>
                    <a:pt x="534034"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5" y="307339"/>
                  </a:lnTo>
                  <a:lnTo>
                    <a:pt x="189865" y="440689"/>
                  </a:lnTo>
                  <a:lnTo>
                    <a:pt x="158750" y="453389"/>
                  </a:lnTo>
                  <a:lnTo>
                    <a:pt x="135254" y="473710"/>
                  </a:lnTo>
                  <a:lnTo>
                    <a:pt x="121602" y="504189"/>
                  </a:lnTo>
                  <a:lnTo>
                    <a:pt x="120015" y="535939"/>
                  </a:lnTo>
                  <a:lnTo>
                    <a:pt x="120967" y="543560"/>
                  </a:lnTo>
                  <a:lnTo>
                    <a:pt x="123190" y="552450"/>
                  </a:lnTo>
                  <a:lnTo>
                    <a:pt x="126682" y="558800"/>
                  </a:lnTo>
                  <a:lnTo>
                    <a:pt x="6667" y="628650"/>
                  </a:lnTo>
                  <a:lnTo>
                    <a:pt x="1904" y="631189"/>
                  </a:lnTo>
                  <a:lnTo>
                    <a:pt x="0" y="637539"/>
                  </a:lnTo>
                  <a:lnTo>
                    <a:pt x="5715" y="647700"/>
                  </a:lnTo>
                  <a:lnTo>
                    <a:pt x="12065" y="647700"/>
                  </a:lnTo>
                  <a:lnTo>
                    <a:pt x="17145" y="645160"/>
                  </a:lnTo>
                  <a:lnTo>
                    <a:pt x="137477" y="575310"/>
                  </a:lnTo>
                  <a:lnTo>
                    <a:pt x="169227" y="575310"/>
                  </a:lnTo>
                  <a:lnTo>
                    <a:pt x="158115" y="567689"/>
                  </a:lnTo>
                  <a:lnTo>
                    <a:pt x="144779" y="548639"/>
                  </a:lnTo>
                  <a:lnTo>
                    <a:pt x="140017" y="523239"/>
                  </a:lnTo>
                  <a:lnTo>
                    <a:pt x="144779" y="499110"/>
                  </a:lnTo>
                  <a:lnTo>
                    <a:pt x="158115" y="478789"/>
                  </a:lnTo>
                  <a:lnTo>
                    <a:pt x="178117" y="466089"/>
                  </a:lnTo>
                  <a:lnTo>
                    <a:pt x="202565" y="461010"/>
                  </a:lnTo>
                  <a:lnTo>
                    <a:pt x="255904" y="461010"/>
                  </a:lnTo>
                  <a:lnTo>
                    <a:pt x="238125" y="448310"/>
                  </a:lnTo>
                  <a:lnTo>
                    <a:pt x="224790" y="444500"/>
                  </a:lnTo>
                  <a:lnTo>
                    <a:pt x="210502" y="440689"/>
                  </a:lnTo>
                  <a:lnTo>
                    <a:pt x="210502" y="308610"/>
                  </a:lnTo>
                  <a:lnTo>
                    <a:pt x="242252" y="298450"/>
                  </a:lnTo>
                  <a:lnTo>
                    <a:pt x="254634" y="288289"/>
                  </a:lnTo>
                  <a:lnTo>
                    <a:pt x="202565" y="288289"/>
                  </a:lnTo>
                  <a:lnTo>
                    <a:pt x="178117" y="283210"/>
                  </a:lnTo>
                  <a:lnTo>
                    <a:pt x="158432" y="269239"/>
                  </a:lnTo>
                  <a:lnTo>
                    <a:pt x="144779" y="250189"/>
                  </a:lnTo>
                  <a:lnTo>
                    <a:pt x="140017" y="224789"/>
                  </a:lnTo>
                  <a:lnTo>
                    <a:pt x="144779" y="200660"/>
                  </a:lnTo>
                  <a:lnTo>
                    <a:pt x="158115" y="180339"/>
                  </a:lnTo>
                  <a:lnTo>
                    <a:pt x="178117" y="167639"/>
                  </a:lnTo>
                  <a:lnTo>
                    <a:pt x="202565"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09" y="599439"/>
                  </a:lnTo>
                  <a:lnTo>
                    <a:pt x="482917" y="586739"/>
                  </a:lnTo>
                  <a:lnTo>
                    <a:pt x="451167" y="584200"/>
                  </a:lnTo>
                  <a:close/>
                </a:path>
                <a:path w="923290" h="892810" extrusionOk="0">
                  <a:moveTo>
                    <a:pt x="575309" y="124460"/>
                  </a:moveTo>
                  <a:lnTo>
                    <a:pt x="534034" y="124460"/>
                  </a:lnTo>
                  <a:lnTo>
                    <a:pt x="646429" y="190500"/>
                  </a:lnTo>
                  <a:lnTo>
                    <a:pt x="638809" y="222250"/>
                  </a:lnTo>
                  <a:lnTo>
                    <a:pt x="660082" y="281939"/>
                  </a:lnTo>
                  <a:lnTo>
                    <a:pt x="693420" y="304800"/>
                  </a:lnTo>
                  <a:lnTo>
                    <a:pt x="714375" y="308610"/>
                  </a:lnTo>
                  <a:lnTo>
                    <a:pt x="714375" y="440689"/>
                  </a:lnTo>
                  <a:lnTo>
                    <a:pt x="682625" y="450850"/>
                  </a:lnTo>
                  <a:lnTo>
                    <a:pt x="657859" y="469900"/>
                  </a:lnTo>
                  <a:lnTo>
                    <a:pt x="642620" y="497839"/>
                  </a:lnTo>
                  <a:lnTo>
                    <a:pt x="639127" y="530860"/>
                  </a:lnTo>
                  <a:lnTo>
                    <a:pt x="640079" y="539750"/>
                  </a:lnTo>
                  <a:lnTo>
                    <a:pt x="641667" y="546100"/>
                  </a:lnTo>
                  <a:lnTo>
                    <a:pt x="643890" y="552450"/>
                  </a:lnTo>
                  <a:lnTo>
                    <a:pt x="646429" y="558800"/>
                  </a:lnTo>
                  <a:lnTo>
                    <a:pt x="534034"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5"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5" y="283210"/>
                  </a:lnTo>
                  <a:lnTo>
                    <a:pt x="677862" y="269239"/>
                  </a:lnTo>
                  <a:lnTo>
                    <a:pt x="664527" y="250189"/>
                  </a:lnTo>
                  <a:lnTo>
                    <a:pt x="659447" y="224789"/>
                  </a:lnTo>
                  <a:lnTo>
                    <a:pt x="664527" y="200660"/>
                  </a:lnTo>
                  <a:lnTo>
                    <a:pt x="677862" y="180339"/>
                  </a:lnTo>
                  <a:lnTo>
                    <a:pt x="689927" y="173989"/>
                  </a:lnTo>
                  <a:lnTo>
                    <a:pt x="657542" y="173989"/>
                  </a:lnTo>
                  <a:lnTo>
                    <a:pt x="575309" y="124460"/>
                  </a:lnTo>
                  <a:close/>
                </a:path>
                <a:path w="923290" h="892810" extrusionOk="0">
                  <a:moveTo>
                    <a:pt x="169227" y="575310"/>
                  </a:moveTo>
                  <a:lnTo>
                    <a:pt x="137477" y="575310"/>
                  </a:lnTo>
                  <a:lnTo>
                    <a:pt x="162877" y="596900"/>
                  </a:lnTo>
                  <a:lnTo>
                    <a:pt x="193357" y="607060"/>
                  </a:lnTo>
                  <a:lnTo>
                    <a:pt x="225425" y="605789"/>
                  </a:lnTo>
                  <a:lnTo>
                    <a:pt x="254634" y="590550"/>
                  </a:lnTo>
                  <a:lnTo>
                    <a:pt x="257809" y="586739"/>
                  </a:lnTo>
                  <a:lnTo>
                    <a:pt x="202565" y="586739"/>
                  </a:lnTo>
                  <a:lnTo>
                    <a:pt x="178117" y="581660"/>
                  </a:lnTo>
                  <a:lnTo>
                    <a:pt x="169227" y="575310"/>
                  </a:lnTo>
                  <a:close/>
                </a:path>
                <a:path w="923290" h="892810" extrusionOk="0">
                  <a:moveTo>
                    <a:pt x="690562" y="577850"/>
                  </a:moveTo>
                  <a:lnTo>
                    <a:pt x="657542" y="577850"/>
                  </a:lnTo>
                  <a:lnTo>
                    <a:pt x="683259" y="596900"/>
                  </a:lnTo>
                  <a:lnTo>
                    <a:pt x="714057" y="607060"/>
                  </a:lnTo>
                  <a:lnTo>
                    <a:pt x="745807" y="603250"/>
                  </a:lnTo>
                  <a:lnTo>
                    <a:pt x="775334" y="588010"/>
                  </a:lnTo>
                  <a:lnTo>
                    <a:pt x="776287" y="586739"/>
                  </a:lnTo>
                  <a:lnTo>
                    <a:pt x="722312" y="586739"/>
                  </a:lnTo>
                  <a:lnTo>
                    <a:pt x="697865" y="581660"/>
                  </a:lnTo>
                  <a:lnTo>
                    <a:pt x="690562" y="577850"/>
                  </a:lnTo>
                  <a:close/>
                </a:path>
                <a:path w="923290" h="892810" extrusionOk="0">
                  <a:moveTo>
                    <a:pt x="255904" y="461010"/>
                  </a:moveTo>
                  <a:lnTo>
                    <a:pt x="202565" y="461010"/>
                  </a:lnTo>
                  <a:lnTo>
                    <a:pt x="227012" y="466089"/>
                  </a:lnTo>
                  <a:lnTo>
                    <a:pt x="247015" y="478789"/>
                  </a:lnTo>
                  <a:lnTo>
                    <a:pt x="260350" y="499110"/>
                  </a:lnTo>
                  <a:lnTo>
                    <a:pt x="265112" y="523239"/>
                  </a:lnTo>
                  <a:lnTo>
                    <a:pt x="260350" y="548639"/>
                  </a:lnTo>
                  <a:lnTo>
                    <a:pt x="247015" y="567689"/>
                  </a:lnTo>
                  <a:lnTo>
                    <a:pt x="227012" y="581660"/>
                  </a:lnTo>
                  <a:lnTo>
                    <a:pt x="202565" y="586739"/>
                  </a:lnTo>
                  <a:lnTo>
                    <a:pt x="259397" y="586739"/>
                  </a:lnTo>
                  <a:lnTo>
                    <a:pt x="263525" y="580389"/>
                  </a:lnTo>
                  <a:lnTo>
                    <a:pt x="267334"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59" y="466089"/>
                  </a:lnTo>
                  <a:lnTo>
                    <a:pt x="766445" y="478789"/>
                  </a:lnTo>
                  <a:lnTo>
                    <a:pt x="780097" y="499110"/>
                  </a:lnTo>
                  <a:lnTo>
                    <a:pt x="784859" y="523239"/>
                  </a:lnTo>
                  <a:lnTo>
                    <a:pt x="780097" y="548639"/>
                  </a:lnTo>
                  <a:lnTo>
                    <a:pt x="766445" y="567689"/>
                  </a:lnTo>
                  <a:lnTo>
                    <a:pt x="746759" y="581660"/>
                  </a:lnTo>
                  <a:lnTo>
                    <a:pt x="722312" y="586739"/>
                  </a:lnTo>
                  <a:lnTo>
                    <a:pt x="776287" y="586739"/>
                  </a:lnTo>
                  <a:lnTo>
                    <a:pt x="796290" y="562610"/>
                  </a:lnTo>
                  <a:lnTo>
                    <a:pt x="805497" y="533400"/>
                  </a:lnTo>
                  <a:lnTo>
                    <a:pt x="802640" y="501650"/>
                  </a:lnTo>
                  <a:lnTo>
                    <a:pt x="787082" y="472439"/>
                  </a:lnTo>
                  <a:lnTo>
                    <a:pt x="777557" y="461010"/>
                  </a:lnTo>
                  <a:close/>
                </a:path>
                <a:path w="923290" h="892810" extrusionOk="0">
                  <a:moveTo>
                    <a:pt x="255270" y="162560"/>
                  </a:moveTo>
                  <a:lnTo>
                    <a:pt x="202565" y="162560"/>
                  </a:lnTo>
                  <a:lnTo>
                    <a:pt x="227012" y="167639"/>
                  </a:lnTo>
                  <a:lnTo>
                    <a:pt x="247015" y="180339"/>
                  </a:lnTo>
                  <a:lnTo>
                    <a:pt x="260350" y="200660"/>
                  </a:lnTo>
                  <a:lnTo>
                    <a:pt x="265112" y="224789"/>
                  </a:lnTo>
                  <a:lnTo>
                    <a:pt x="260350" y="250189"/>
                  </a:lnTo>
                  <a:lnTo>
                    <a:pt x="247015" y="269239"/>
                  </a:lnTo>
                  <a:lnTo>
                    <a:pt x="227012" y="283210"/>
                  </a:lnTo>
                  <a:lnTo>
                    <a:pt x="202565" y="288289"/>
                  </a:lnTo>
                  <a:lnTo>
                    <a:pt x="254634" y="288289"/>
                  </a:lnTo>
                  <a:lnTo>
                    <a:pt x="267017" y="279400"/>
                  </a:lnTo>
                  <a:lnTo>
                    <a:pt x="282257" y="250189"/>
                  </a:lnTo>
                  <a:lnTo>
                    <a:pt x="285750" y="218439"/>
                  </a:lnTo>
                  <a:lnTo>
                    <a:pt x="284797" y="212089"/>
                  </a:lnTo>
                  <a:lnTo>
                    <a:pt x="283209" y="203200"/>
                  </a:lnTo>
                  <a:lnTo>
                    <a:pt x="280987" y="196850"/>
                  </a:lnTo>
                  <a:lnTo>
                    <a:pt x="278129" y="190500"/>
                  </a:lnTo>
                  <a:lnTo>
                    <a:pt x="308609" y="173989"/>
                  </a:lnTo>
                  <a:lnTo>
                    <a:pt x="267334" y="173989"/>
                  </a:lnTo>
                  <a:lnTo>
                    <a:pt x="255270" y="162560"/>
                  </a:lnTo>
                  <a:close/>
                </a:path>
                <a:path w="923290" h="892810" extrusionOk="0">
                  <a:moveTo>
                    <a:pt x="775334" y="162560"/>
                  </a:moveTo>
                  <a:lnTo>
                    <a:pt x="722312" y="162560"/>
                  </a:lnTo>
                  <a:lnTo>
                    <a:pt x="746759" y="167639"/>
                  </a:lnTo>
                  <a:lnTo>
                    <a:pt x="766445" y="180339"/>
                  </a:lnTo>
                  <a:lnTo>
                    <a:pt x="780097" y="200660"/>
                  </a:lnTo>
                  <a:lnTo>
                    <a:pt x="784859" y="224789"/>
                  </a:lnTo>
                  <a:lnTo>
                    <a:pt x="780097" y="250189"/>
                  </a:lnTo>
                  <a:lnTo>
                    <a:pt x="766445" y="269239"/>
                  </a:lnTo>
                  <a:lnTo>
                    <a:pt x="746759" y="283210"/>
                  </a:lnTo>
                  <a:lnTo>
                    <a:pt x="722312" y="288289"/>
                  </a:lnTo>
                  <a:lnTo>
                    <a:pt x="774700" y="288289"/>
                  </a:lnTo>
                  <a:lnTo>
                    <a:pt x="789622" y="275589"/>
                  </a:lnTo>
                  <a:lnTo>
                    <a:pt x="803275" y="245110"/>
                  </a:lnTo>
                  <a:lnTo>
                    <a:pt x="804862" y="212089"/>
                  </a:lnTo>
                  <a:lnTo>
                    <a:pt x="803909" y="207010"/>
                  </a:lnTo>
                  <a:lnTo>
                    <a:pt x="802322" y="200660"/>
                  </a:lnTo>
                  <a:lnTo>
                    <a:pt x="800100" y="196850"/>
                  </a:lnTo>
                  <a:lnTo>
                    <a:pt x="833120" y="177800"/>
                  </a:lnTo>
                  <a:lnTo>
                    <a:pt x="790257" y="177800"/>
                  </a:lnTo>
                  <a:lnTo>
                    <a:pt x="775334" y="162560"/>
                  </a:lnTo>
                  <a:close/>
                </a:path>
                <a:path w="923290" h="892810" extrusionOk="0">
                  <a:moveTo>
                    <a:pt x="917575" y="107950"/>
                  </a:moveTo>
                  <a:lnTo>
                    <a:pt x="911225" y="107950"/>
                  </a:lnTo>
                  <a:lnTo>
                    <a:pt x="790257" y="177800"/>
                  </a:lnTo>
                  <a:lnTo>
                    <a:pt x="833120" y="177800"/>
                  </a:lnTo>
                  <a:lnTo>
                    <a:pt x="916622" y="129539"/>
                  </a:lnTo>
                  <a:lnTo>
                    <a:pt x="921702" y="124460"/>
                  </a:lnTo>
                  <a:lnTo>
                    <a:pt x="923290" y="118110"/>
                  </a:lnTo>
                  <a:lnTo>
                    <a:pt x="917575" y="107950"/>
                  </a:lnTo>
                  <a:close/>
                </a:path>
                <a:path w="923290" h="892810" extrusionOk="0">
                  <a:moveTo>
                    <a:pt x="453390" y="0"/>
                  </a:moveTo>
                  <a:lnTo>
                    <a:pt x="398145" y="29210"/>
                  </a:lnTo>
                  <a:lnTo>
                    <a:pt x="379729" y="69850"/>
                  </a:lnTo>
                  <a:lnTo>
                    <a:pt x="379095" y="82550"/>
                  </a:lnTo>
                  <a:lnTo>
                    <a:pt x="379729" y="95250"/>
                  </a:lnTo>
                  <a:lnTo>
                    <a:pt x="382587" y="105410"/>
                  </a:lnTo>
                  <a:lnTo>
                    <a:pt x="267334" y="173989"/>
                  </a:lnTo>
                  <a:lnTo>
                    <a:pt x="308609" y="173989"/>
                  </a:lnTo>
                  <a:lnTo>
                    <a:pt x="390842" y="124460"/>
                  </a:lnTo>
                  <a:lnTo>
                    <a:pt x="416559" y="124460"/>
                  </a:lnTo>
                  <a:lnTo>
                    <a:pt x="404812" y="107950"/>
                  </a:lnTo>
                  <a:lnTo>
                    <a:pt x="399732" y="82550"/>
                  </a:lnTo>
                  <a:lnTo>
                    <a:pt x="404812" y="59689"/>
                  </a:lnTo>
                  <a:lnTo>
                    <a:pt x="418147" y="38100"/>
                  </a:lnTo>
                  <a:lnTo>
                    <a:pt x="438150" y="25400"/>
                  </a:lnTo>
                  <a:lnTo>
                    <a:pt x="462597" y="19050"/>
                  </a:lnTo>
                  <a:lnTo>
                    <a:pt x="515620" y="19050"/>
                  </a:lnTo>
                  <a:lnTo>
                    <a:pt x="486409" y="2539"/>
                  </a:lnTo>
                  <a:lnTo>
                    <a:pt x="453390" y="0"/>
                  </a:lnTo>
                  <a:close/>
                </a:path>
                <a:path w="923290" h="892810" extrusionOk="0">
                  <a:moveTo>
                    <a:pt x="735965" y="142239"/>
                  </a:moveTo>
                  <a:lnTo>
                    <a:pt x="673734" y="158750"/>
                  </a:lnTo>
                  <a:lnTo>
                    <a:pt x="657542" y="173989"/>
                  </a:lnTo>
                  <a:lnTo>
                    <a:pt x="689927" y="173989"/>
                  </a:lnTo>
                  <a:lnTo>
                    <a:pt x="697865" y="167639"/>
                  </a:lnTo>
                  <a:lnTo>
                    <a:pt x="722312" y="162560"/>
                  </a:lnTo>
                  <a:lnTo>
                    <a:pt x="775334" y="162560"/>
                  </a:lnTo>
                  <a:lnTo>
                    <a:pt x="765809" y="154939"/>
                  </a:lnTo>
                  <a:lnTo>
                    <a:pt x="735965" y="142239"/>
                  </a:lnTo>
                  <a:close/>
                </a:path>
                <a:path w="923290" h="892810" extrusionOk="0">
                  <a:moveTo>
                    <a:pt x="416559" y="124460"/>
                  </a:moveTo>
                  <a:lnTo>
                    <a:pt x="390842" y="124460"/>
                  </a:lnTo>
                  <a:lnTo>
                    <a:pt x="413067" y="149860"/>
                  </a:lnTo>
                  <a:lnTo>
                    <a:pt x="441959" y="162560"/>
                  </a:lnTo>
                  <a:lnTo>
                    <a:pt x="474027" y="165100"/>
                  </a:lnTo>
                  <a:lnTo>
                    <a:pt x="505142" y="154939"/>
                  </a:lnTo>
                  <a:lnTo>
                    <a:pt x="513715" y="148589"/>
                  </a:lnTo>
                  <a:lnTo>
                    <a:pt x="517525" y="146050"/>
                  </a:lnTo>
                  <a:lnTo>
                    <a:pt x="462597" y="146050"/>
                  </a:lnTo>
                  <a:lnTo>
                    <a:pt x="438150" y="139700"/>
                  </a:lnTo>
                  <a:lnTo>
                    <a:pt x="418147" y="127000"/>
                  </a:lnTo>
                  <a:lnTo>
                    <a:pt x="416559" y="124460"/>
                  </a:lnTo>
                  <a:close/>
                </a:path>
                <a:path w="923290" h="892810" extrusionOk="0">
                  <a:moveTo>
                    <a:pt x="516890"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4" y="142239"/>
                  </a:lnTo>
                  <a:lnTo>
                    <a:pt x="528320" y="133350"/>
                  </a:lnTo>
                  <a:lnTo>
                    <a:pt x="534034" y="124460"/>
                  </a:lnTo>
                  <a:lnTo>
                    <a:pt x="575309" y="124460"/>
                  </a:lnTo>
                  <a:lnTo>
                    <a:pt x="542607" y="105410"/>
                  </a:lnTo>
                  <a:lnTo>
                    <a:pt x="545465" y="72389"/>
                  </a:lnTo>
                  <a:lnTo>
                    <a:pt x="535940" y="41910"/>
                  </a:lnTo>
                  <a:lnTo>
                    <a:pt x="516890" y="1905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2469" name="Google Shape;2469;p178"/>
          <p:cNvSpPr txBox="1"/>
          <p:nvPr/>
        </p:nvSpPr>
        <p:spPr>
          <a:xfrm>
            <a:off x="7356474" y="1960827"/>
            <a:ext cx="1025526" cy="235043"/>
          </a:xfrm>
          <a:prstGeom prst="rect">
            <a:avLst/>
          </a:prstGeom>
          <a:noFill/>
          <a:ln>
            <a:noFill/>
          </a:ln>
        </p:spPr>
        <p:txBody>
          <a:bodyPr spcFirstLastPara="1" wrap="square" lIns="0" tIns="10583" rIns="0" bIns="0" anchor="t" anchorCtr="0">
            <a:spAutoFit/>
          </a:bodyPr>
          <a:lstStyle/>
          <a:p>
            <a:pPr marL="10583"/>
            <a:r>
              <a:rPr lang="en-US" sz="1458">
                <a:solidFill>
                  <a:srgbClr val="D6791A"/>
                </a:solidFill>
                <a:latin typeface="Calibri"/>
                <a:ea typeface="Calibri"/>
                <a:cs typeface="Calibri"/>
                <a:sym typeface="Calibri"/>
              </a:rPr>
              <a:t>Εκπαίδευση</a:t>
            </a:r>
            <a:endParaRPr sz="1458">
              <a:solidFill>
                <a:schemeClr val="dk1"/>
              </a:solidFill>
              <a:latin typeface="Calibri"/>
              <a:ea typeface="Calibri"/>
              <a:cs typeface="Calibri"/>
              <a:sym typeface="Calibri"/>
            </a:endParaRPr>
          </a:p>
        </p:txBody>
      </p:sp>
      <p:sp>
        <p:nvSpPr>
          <p:cNvPr id="2470" name="Google Shape;2470;p178"/>
          <p:cNvSpPr txBox="1"/>
          <p:nvPr/>
        </p:nvSpPr>
        <p:spPr>
          <a:xfrm>
            <a:off x="9272852" y="5298811"/>
            <a:ext cx="113242"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43</a:t>
            </a:r>
            <a:endParaRPr sz="667">
              <a:solidFill>
                <a:schemeClr val="dk1"/>
              </a:solidFill>
              <a:latin typeface="Calibri"/>
              <a:ea typeface="Calibri"/>
              <a:cs typeface="Calibri"/>
              <a:sym typeface="Calibri"/>
            </a:endParaRPr>
          </a:p>
        </p:txBody>
      </p:sp>
      <p:pic>
        <p:nvPicPr>
          <p:cNvPr id="2471" name="Google Shape;2471;p178"/>
          <p:cNvPicPr preferRelativeResize="0"/>
          <p:nvPr/>
        </p:nvPicPr>
        <p:blipFill rotWithShape="1">
          <a:blip r:embed="rId10">
            <a:alphaModFix/>
          </a:blip>
          <a:srcRect/>
          <a:stretch/>
        </p:blipFill>
        <p:spPr>
          <a:xfrm>
            <a:off x="1085321" y="1443831"/>
            <a:ext cx="2399771" cy="2852208"/>
          </a:xfrm>
          <a:prstGeom prst="rect">
            <a:avLst/>
          </a:prstGeom>
          <a:noFill/>
          <a:ln>
            <a:noFill/>
          </a:ln>
        </p:spPr>
      </p:pic>
      <p:sp>
        <p:nvSpPr>
          <p:cNvPr id="2472" name="Google Shape;2472;p178"/>
          <p:cNvSpPr txBox="1"/>
          <p:nvPr/>
        </p:nvSpPr>
        <p:spPr>
          <a:xfrm>
            <a:off x="1431396" y="1781705"/>
            <a:ext cx="1023938" cy="235043"/>
          </a:xfrm>
          <a:prstGeom prst="rect">
            <a:avLst/>
          </a:prstGeom>
          <a:noFill/>
          <a:ln>
            <a:noFill/>
          </a:ln>
        </p:spPr>
        <p:txBody>
          <a:bodyPr spcFirstLastPara="1" wrap="square" lIns="0" tIns="10583" rIns="0" bIns="0" anchor="t" anchorCtr="0">
            <a:spAutoFit/>
          </a:bodyPr>
          <a:lstStyle/>
          <a:p>
            <a:pPr marL="10583"/>
            <a:r>
              <a:rPr lang="en-US" sz="1458">
                <a:solidFill>
                  <a:srgbClr val="D6791A"/>
                </a:solidFill>
                <a:latin typeface="Calibri"/>
                <a:ea typeface="Calibri"/>
                <a:cs typeface="Calibri"/>
                <a:sym typeface="Calibri"/>
              </a:rPr>
              <a:t>Οργανωτικό</a:t>
            </a:r>
            <a:endParaRPr sz="1458">
              <a:solidFill>
                <a:schemeClr val="dk1"/>
              </a:solidFill>
              <a:latin typeface="Calibri"/>
              <a:ea typeface="Calibri"/>
              <a:cs typeface="Calibri"/>
              <a:sym typeface="Calibri"/>
            </a:endParaRPr>
          </a:p>
        </p:txBody>
      </p:sp>
      <p:grpSp>
        <p:nvGrpSpPr>
          <p:cNvPr id="2473" name="Google Shape;2473;p178"/>
          <p:cNvGrpSpPr/>
          <p:nvPr/>
        </p:nvGrpSpPr>
        <p:grpSpPr>
          <a:xfrm>
            <a:off x="3875881" y="1457060"/>
            <a:ext cx="2373313" cy="2825750"/>
            <a:chOff x="4651057" y="1748472"/>
            <a:chExt cx="2847975" cy="3390900"/>
          </a:xfrm>
        </p:grpSpPr>
        <p:sp>
          <p:nvSpPr>
            <p:cNvPr id="2474" name="Google Shape;2474;p178"/>
            <p:cNvSpPr/>
            <p:nvPr/>
          </p:nvSpPr>
          <p:spPr>
            <a:xfrm>
              <a:off x="4651057" y="1748472"/>
              <a:ext cx="2847975" cy="3390900"/>
            </a:xfrm>
            <a:custGeom>
              <a:avLst/>
              <a:gdLst/>
              <a:ahLst/>
              <a:cxnLst/>
              <a:rect l="l" t="t" r="r" b="b"/>
              <a:pathLst>
                <a:path w="2847975" h="3390900" extrusionOk="0">
                  <a:moveTo>
                    <a:pt x="2373312" y="0"/>
                  </a:moveTo>
                  <a:lnTo>
                    <a:pt x="474662" y="0"/>
                  </a:lnTo>
                  <a:lnTo>
                    <a:pt x="426084" y="2539"/>
                  </a:lnTo>
                  <a:lnTo>
                    <a:pt x="379094" y="9525"/>
                  </a:lnTo>
                  <a:lnTo>
                    <a:pt x="333375" y="21272"/>
                  </a:lnTo>
                  <a:lnTo>
                    <a:pt x="289877" y="37464"/>
                  </a:lnTo>
                  <a:lnTo>
                    <a:pt x="248284" y="57150"/>
                  </a:lnTo>
                  <a:lnTo>
                    <a:pt x="209232" y="80962"/>
                  </a:lnTo>
                  <a:lnTo>
                    <a:pt x="172719" y="108267"/>
                  </a:lnTo>
                  <a:lnTo>
                    <a:pt x="139064" y="139064"/>
                  </a:lnTo>
                  <a:lnTo>
                    <a:pt x="108267" y="172719"/>
                  </a:lnTo>
                  <a:lnTo>
                    <a:pt x="80962" y="209232"/>
                  </a:lnTo>
                  <a:lnTo>
                    <a:pt x="57150" y="248602"/>
                  </a:lnTo>
                  <a:lnTo>
                    <a:pt x="37147" y="289877"/>
                  </a:lnTo>
                  <a:lnTo>
                    <a:pt x="21272" y="333692"/>
                  </a:lnTo>
                  <a:lnTo>
                    <a:pt x="9525" y="379094"/>
                  </a:lnTo>
                  <a:lnTo>
                    <a:pt x="2539" y="426085"/>
                  </a:lnTo>
                  <a:lnTo>
                    <a:pt x="0" y="474662"/>
                  </a:lnTo>
                  <a:lnTo>
                    <a:pt x="0" y="2916237"/>
                  </a:lnTo>
                  <a:lnTo>
                    <a:pt x="2539" y="2964815"/>
                  </a:lnTo>
                  <a:lnTo>
                    <a:pt x="9525" y="3011804"/>
                  </a:lnTo>
                  <a:lnTo>
                    <a:pt x="21272" y="3057525"/>
                  </a:lnTo>
                  <a:lnTo>
                    <a:pt x="37147" y="3101022"/>
                  </a:lnTo>
                  <a:lnTo>
                    <a:pt x="57150" y="3142615"/>
                  </a:lnTo>
                  <a:lnTo>
                    <a:pt x="80962" y="3181667"/>
                  </a:lnTo>
                  <a:lnTo>
                    <a:pt x="108267" y="3218179"/>
                  </a:lnTo>
                  <a:lnTo>
                    <a:pt x="139064" y="3251834"/>
                  </a:lnTo>
                  <a:lnTo>
                    <a:pt x="172719" y="3282632"/>
                  </a:lnTo>
                  <a:lnTo>
                    <a:pt x="209232" y="3309937"/>
                  </a:lnTo>
                  <a:lnTo>
                    <a:pt x="248284" y="3333750"/>
                  </a:lnTo>
                  <a:lnTo>
                    <a:pt x="289877" y="3353752"/>
                  </a:lnTo>
                  <a:lnTo>
                    <a:pt x="333375" y="3369627"/>
                  </a:lnTo>
                  <a:lnTo>
                    <a:pt x="379094" y="3381375"/>
                  </a:lnTo>
                  <a:lnTo>
                    <a:pt x="426084" y="3388359"/>
                  </a:lnTo>
                  <a:lnTo>
                    <a:pt x="474662" y="3390900"/>
                  </a:lnTo>
                  <a:lnTo>
                    <a:pt x="2373312" y="3390900"/>
                  </a:lnTo>
                  <a:lnTo>
                    <a:pt x="2421889" y="3388359"/>
                  </a:lnTo>
                  <a:lnTo>
                    <a:pt x="2468879" y="3381375"/>
                  </a:lnTo>
                  <a:lnTo>
                    <a:pt x="2514282" y="3369627"/>
                  </a:lnTo>
                  <a:lnTo>
                    <a:pt x="2558097" y="3353752"/>
                  </a:lnTo>
                  <a:lnTo>
                    <a:pt x="2599372" y="3333750"/>
                  </a:lnTo>
                  <a:lnTo>
                    <a:pt x="2638742" y="3309937"/>
                  </a:lnTo>
                  <a:lnTo>
                    <a:pt x="2675254" y="3282632"/>
                  </a:lnTo>
                  <a:lnTo>
                    <a:pt x="2708909" y="3251834"/>
                  </a:lnTo>
                  <a:lnTo>
                    <a:pt x="2739707" y="3218179"/>
                  </a:lnTo>
                  <a:lnTo>
                    <a:pt x="2767012" y="3181667"/>
                  </a:lnTo>
                  <a:lnTo>
                    <a:pt x="2790507" y="3142615"/>
                  </a:lnTo>
                  <a:lnTo>
                    <a:pt x="2810509" y="3101022"/>
                  </a:lnTo>
                  <a:lnTo>
                    <a:pt x="2826702" y="3057525"/>
                  </a:lnTo>
                  <a:lnTo>
                    <a:pt x="2838450" y="3011804"/>
                  </a:lnTo>
                  <a:lnTo>
                    <a:pt x="2845434" y="2964815"/>
                  </a:lnTo>
                  <a:lnTo>
                    <a:pt x="2847975" y="2916237"/>
                  </a:lnTo>
                  <a:lnTo>
                    <a:pt x="2847975" y="474662"/>
                  </a:lnTo>
                  <a:lnTo>
                    <a:pt x="2845434" y="426085"/>
                  </a:lnTo>
                  <a:lnTo>
                    <a:pt x="2838450" y="379094"/>
                  </a:lnTo>
                  <a:lnTo>
                    <a:pt x="2826702" y="333692"/>
                  </a:lnTo>
                  <a:lnTo>
                    <a:pt x="2810509" y="289877"/>
                  </a:lnTo>
                  <a:lnTo>
                    <a:pt x="2790507" y="248602"/>
                  </a:lnTo>
                  <a:lnTo>
                    <a:pt x="2767012" y="209232"/>
                  </a:lnTo>
                  <a:lnTo>
                    <a:pt x="2739707" y="172719"/>
                  </a:lnTo>
                  <a:lnTo>
                    <a:pt x="2708909" y="139064"/>
                  </a:lnTo>
                  <a:lnTo>
                    <a:pt x="2675254" y="108267"/>
                  </a:lnTo>
                  <a:lnTo>
                    <a:pt x="2638742" y="80962"/>
                  </a:lnTo>
                  <a:lnTo>
                    <a:pt x="2599372" y="57150"/>
                  </a:lnTo>
                  <a:lnTo>
                    <a:pt x="2558097" y="37464"/>
                  </a:lnTo>
                  <a:lnTo>
                    <a:pt x="2514282" y="21272"/>
                  </a:lnTo>
                  <a:lnTo>
                    <a:pt x="2468879" y="9525"/>
                  </a:lnTo>
                  <a:lnTo>
                    <a:pt x="2421889" y="2539"/>
                  </a:lnTo>
                  <a:lnTo>
                    <a:pt x="2373312" y="0"/>
                  </a:lnTo>
                  <a:close/>
                </a:path>
              </a:pathLst>
            </a:custGeom>
            <a:solidFill>
              <a:srgbClr val="FFB800">
                <a:alpha val="9803"/>
              </a:srgbClr>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75" name="Google Shape;2475;p178"/>
            <p:cNvSpPr/>
            <p:nvPr/>
          </p:nvSpPr>
          <p:spPr>
            <a:xfrm>
              <a:off x="4651057" y="1748472"/>
              <a:ext cx="2847975" cy="3390900"/>
            </a:xfrm>
            <a:custGeom>
              <a:avLst/>
              <a:gdLst/>
              <a:ahLst/>
              <a:cxnLst/>
              <a:rect l="l" t="t" r="r" b="b"/>
              <a:pathLst>
                <a:path w="2847975" h="3390900" extrusionOk="0">
                  <a:moveTo>
                    <a:pt x="0" y="474662"/>
                  </a:moveTo>
                  <a:lnTo>
                    <a:pt x="2539" y="426085"/>
                  </a:lnTo>
                  <a:lnTo>
                    <a:pt x="9525" y="379094"/>
                  </a:lnTo>
                  <a:lnTo>
                    <a:pt x="21272" y="333692"/>
                  </a:lnTo>
                  <a:lnTo>
                    <a:pt x="37147" y="289877"/>
                  </a:lnTo>
                  <a:lnTo>
                    <a:pt x="57150" y="248602"/>
                  </a:lnTo>
                  <a:lnTo>
                    <a:pt x="80962" y="209232"/>
                  </a:lnTo>
                  <a:lnTo>
                    <a:pt x="108267" y="172719"/>
                  </a:lnTo>
                  <a:lnTo>
                    <a:pt x="139064" y="139064"/>
                  </a:lnTo>
                  <a:lnTo>
                    <a:pt x="172719" y="108267"/>
                  </a:lnTo>
                  <a:lnTo>
                    <a:pt x="209232" y="80962"/>
                  </a:lnTo>
                  <a:lnTo>
                    <a:pt x="248284" y="57150"/>
                  </a:lnTo>
                  <a:lnTo>
                    <a:pt x="289877" y="37464"/>
                  </a:lnTo>
                  <a:lnTo>
                    <a:pt x="333375" y="21272"/>
                  </a:lnTo>
                  <a:lnTo>
                    <a:pt x="379094" y="9525"/>
                  </a:lnTo>
                  <a:lnTo>
                    <a:pt x="426084" y="2539"/>
                  </a:lnTo>
                  <a:lnTo>
                    <a:pt x="474662" y="0"/>
                  </a:lnTo>
                  <a:lnTo>
                    <a:pt x="2373312" y="0"/>
                  </a:lnTo>
                  <a:lnTo>
                    <a:pt x="2421889" y="2539"/>
                  </a:lnTo>
                  <a:lnTo>
                    <a:pt x="2468879" y="9525"/>
                  </a:lnTo>
                  <a:lnTo>
                    <a:pt x="2514282" y="21272"/>
                  </a:lnTo>
                  <a:lnTo>
                    <a:pt x="2558097" y="37464"/>
                  </a:lnTo>
                  <a:lnTo>
                    <a:pt x="2599372" y="57150"/>
                  </a:lnTo>
                  <a:lnTo>
                    <a:pt x="2638742" y="80962"/>
                  </a:lnTo>
                  <a:lnTo>
                    <a:pt x="2675254" y="108267"/>
                  </a:lnTo>
                  <a:lnTo>
                    <a:pt x="2708909" y="139064"/>
                  </a:lnTo>
                  <a:lnTo>
                    <a:pt x="2739707" y="172719"/>
                  </a:lnTo>
                  <a:lnTo>
                    <a:pt x="2767012" y="209232"/>
                  </a:lnTo>
                  <a:lnTo>
                    <a:pt x="2790507" y="248602"/>
                  </a:lnTo>
                  <a:lnTo>
                    <a:pt x="2810509" y="289877"/>
                  </a:lnTo>
                  <a:lnTo>
                    <a:pt x="2826702" y="333692"/>
                  </a:lnTo>
                  <a:lnTo>
                    <a:pt x="2838450" y="379094"/>
                  </a:lnTo>
                  <a:lnTo>
                    <a:pt x="2845434" y="426085"/>
                  </a:lnTo>
                  <a:lnTo>
                    <a:pt x="2847975" y="474662"/>
                  </a:lnTo>
                  <a:lnTo>
                    <a:pt x="2847975" y="2916237"/>
                  </a:lnTo>
                  <a:lnTo>
                    <a:pt x="2845434" y="2964815"/>
                  </a:lnTo>
                  <a:lnTo>
                    <a:pt x="2838450" y="3011804"/>
                  </a:lnTo>
                  <a:lnTo>
                    <a:pt x="2826702" y="3057525"/>
                  </a:lnTo>
                  <a:lnTo>
                    <a:pt x="2810509" y="3101022"/>
                  </a:lnTo>
                  <a:lnTo>
                    <a:pt x="2790507" y="3142615"/>
                  </a:lnTo>
                  <a:lnTo>
                    <a:pt x="2767012" y="3181667"/>
                  </a:lnTo>
                  <a:lnTo>
                    <a:pt x="2739707" y="3218179"/>
                  </a:lnTo>
                  <a:lnTo>
                    <a:pt x="2708909" y="3251834"/>
                  </a:lnTo>
                  <a:lnTo>
                    <a:pt x="2675254" y="3282632"/>
                  </a:lnTo>
                  <a:lnTo>
                    <a:pt x="2638742" y="3309937"/>
                  </a:lnTo>
                  <a:lnTo>
                    <a:pt x="2599372" y="3333750"/>
                  </a:lnTo>
                  <a:lnTo>
                    <a:pt x="2558097" y="3353752"/>
                  </a:lnTo>
                  <a:lnTo>
                    <a:pt x="2514282" y="3369627"/>
                  </a:lnTo>
                  <a:lnTo>
                    <a:pt x="2468879" y="3381375"/>
                  </a:lnTo>
                  <a:lnTo>
                    <a:pt x="2421889" y="3388359"/>
                  </a:lnTo>
                  <a:lnTo>
                    <a:pt x="2373312" y="3390900"/>
                  </a:lnTo>
                  <a:lnTo>
                    <a:pt x="474662" y="3390900"/>
                  </a:lnTo>
                  <a:lnTo>
                    <a:pt x="426084" y="3388359"/>
                  </a:lnTo>
                  <a:lnTo>
                    <a:pt x="379094" y="3381375"/>
                  </a:lnTo>
                  <a:lnTo>
                    <a:pt x="333375" y="3369627"/>
                  </a:lnTo>
                  <a:lnTo>
                    <a:pt x="289877" y="3353752"/>
                  </a:lnTo>
                  <a:lnTo>
                    <a:pt x="248284" y="3333750"/>
                  </a:lnTo>
                  <a:lnTo>
                    <a:pt x="209232" y="3309937"/>
                  </a:lnTo>
                  <a:lnTo>
                    <a:pt x="172719" y="3282632"/>
                  </a:lnTo>
                  <a:lnTo>
                    <a:pt x="139064" y="3251834"/>
                  </a:lnTo>
                  <a:lnTo>
                    <a:pt x="108267" y="3218179"/>
                  </a:lnTo>
                  <a:lnTo>
                    <a:pt x="80962" y="3181667"/>
                  </a:lnTo>
                  <a:lnTo>
                    <a:pt x="57150" y="3142615"/>
                  </a:lnTo>
                  <a:lnTo>
                    <a:pt x="37147" y="3101022"/>
                  </a:lnTo>
                  <a:lnTo>
                    <a:pt x="21272" y="3057525"/>
                  </a:lnTo>
                  <a:lnTo>
                    <a:pt x="9525" y="3011804"/>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76" name="Google Shape;2476;p178"/>
            <p:cNvSpPr/>
            <p:nvPr/>
          </p:nvSpPr>
          <p:spPr>
            <a:xfrm>
              <a:off x="5622925" y="3114675"/>
              <a:ext cx="510540" cy="439420"/>
            </a:xfrm>
            <a:custGeom>
              <a:avLst/>
              <a:gdLst/>
              <a:ahLst/>
              <a:cxnLst/>
              <a:rect l="l" t="t" r="r" b="b"/>
              <a:pathLst>
                <a:path w="510539" h="439420" extrusionOk="0">
                  <a:moveTo>
                    <a:pt x="416877" y="437832"/>
                  </a:moveTo>
                  <a:lnTo>
                    <a:pt x="413702" y="437832"/>
                  </a:lnTo>
                  <a:lnTo>
                    <a:pt x="416560" y="439102"/>
                  </a:lnTo>
                  <a:lnTo>
                    <a:pt x="416877" y="437832"/>
                  </a:lnTo>
                  <a:close/>
                </a:path>
                <a:path w="510539" h="439420" extrusionOk="0">
                  <a:moveTo>
                    <a:pt x="501332" y="280670"/>
                  </a:moveTo>
                  <a:lnTo>
                    <a:pt x="226377" y="280670"/>
                  </a:lnTo>
                  <a:lnTo>
                    <a:pt x="277177" y="301625"/>
                  </a:lnTo>
                  <a:lnTo>
                    <a:pt x="312102" y="380682"/>
                  </a:lnTo>
                  <a:lnTo>
                    <a:pt x="306704" y="394017"/>
                  </a:lnTo>
                  <a:lnTo>
                    <a:pt x="404177" y="434022"/>
                  </a:lnTo>
                  <a:lnTo>
                    <a:pt x="404177" y="437832"/>
                  </a:lnTo>
                  <a:lnTo>
                    <a:pt x="501332" y="437832"/>
                  </a:lnTo>
                  <a:lnTo>
                    <a:pt x="501332" y="280670"/>
                  </a:lnTo>
                  <a:close/>
                </a:path>
                <a:path w="510539" h="439420" extrusionOk="0">
                  <a:moveTo>
                    <a:pt x="152082" y="0"/>
                  </a:moveTo>
                  <a:lnTo>
                    <a:pt x="0" y="0"/>
                  </a:lnTo>
                  <a:lnTo>
                    <a:pt x="0" y="240347"/>
                  </a:lnTo>
                  <a:lnTo>
                    <a:pt x="37464" y="240347"/>
                  </a:lnTo>
                  <a:lnTo>
                    <a:pt x="21272" y="279082"/>
                  </a:lnTo>
                  <a:lnTo>
                    <a:pt x="197485" y="351154"/>
                  </a:lnTo>
                  <a:lnTo>
                    <a:pt x="226377" y="280670"/>
                  </a:lnTo>
                  <a:lnTo>
                    <a:pt x="501332" y="280670"/>
                  </a:lnTo>
                  <a:lnTo>
                    <a:pt x="501332" y="231775"/>
                  </a:lnTo>
                  <a:lnTo>
                    <a:pt x="510539" y="209867"/>
                  </a:lnTo>
                  <a:lnTo>
                    <a:pt x="501332" y="206057"/>
                  </a:lnTo>
                  <a:lnTo>
                    <a:pt x="501332" y="200660"/>
                  </a:lnTo>
                  <a:lnTo>
                    <a:pt x="487997" y="200660"/>
                  </a:lnTo>
                  <a:lnTo>
                    <a:pt x="409673" y="168592"/>
                  </a:lnTo>
                  <a:lnTo>
                    <a:pt x="398779" y="168592"/>
                  </a:lnTo>
                  <a:lnTo>
                    <a:pt x="337502" y="143827"/>
                  </a:lnTo>
                  <a:lnTo>
                    <a:pt x="331495" y="130175"/>
                  </a:lnTo>
                  <a:lnTo>
                    <a:pt x="304164" y="130175"/>
                  </a:lnTo>
                  <a:lnTo>
                    <a:pt x="290195" y="124460"/>
                  </a:lnTo>
                  <a:lnTo>
                    <a:pt x="291147" y="121920"/>
                  </a:lnTo>
                  <a:lnTo>
                    <a:pt x="152082" y="64770"/>
                  </a:lnTo>
                  <a:lnTo>
                    <a:pt x="152082" y="0"/>
                  </a:lnTo>
                  <a:close/>
                </a:path>
                <a:path w="510539" h="439420" extrusionOk="0">
                  <a:moveTo>
                    <a:pt x="400367" y="164782"/>
                  </a:moveTo>
                  <a:lnTo>
                    <a:pt x="398779" y="168592"/>
                  </a:lnTo>
                  <a:lnTo>
                    <a:pt x="409673" y="168592"/>
                  </a:lnTo>
                  <a:lnTo>
                    <a:pt x="400367" y="164782"/>
                  </a:lnTo>
                  <a:close/>
                </a:path>
                <a:path w="510539" h="439420" extrusionOk="0">
                  <a:moveTo>
                    <a:pt x="327025" y="120014"/>
                  </a:moveTo>
                  <a:lnTo>
                    <a:pt x="304164" y="130175"/>
                  </a:lnTo>
                  <a:lnTo>
                    <a:pt x="331495" y="130175"/>
                  </a:lnTo>
                  <a:lnTo>
                    <a:pt x="327025" y="120014"/>
                  </a:lnTo>
                  <a:close/>
                </a:path>
              </a:pathLst>
            </a:custGeom>
            <a:solidFill>
              <a:srgbClr val="FFFFFF"/>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477" name="Google Shape;2477;p178"/>
            <p:cNvSpPr/>
            <p:nvPr/>
          </p:nvSpPr>
          <p:spPr>
            <a:xfrm>
              <a:off x="5954077" y="3340099"/>
              <a:ext cx="97155" cy="133350"/>
            </a:xfrm>
            <a:custGeom>
              <a:avLst/>
              <a:gdLst/>
              <a:ahLst/>
              <a:cxnLst/>
              <a:rect l="l" t="t" r="r" b="b"/>
              <a:pathLst>
                <a:path w="97154" h="133350" extrusionOk="0">
                  <a:moveTo>
                    <a:pt x="97155" y="21590"/>
                  </a:moveTo>
                  <a:lnTo>
                    <a:pt x="54610" y="21590"/>
                  </a:lnTo>
                  <a:lnTo>
                    <a:pt x="54610" y="0"/>
                  </a:lnTo>
                  <a:lnTo>
                    <a:pt x="0" y="0"/>
                  </a:lnTo>
                  <a:lnTo>
                    <a:pt x="0" y="21590"/>
                  </a:lnTo>
                  <a:lnTo>
                    <a:pt x="0" y="111760"/>
                  </a:lnTo>
                  <a:lnTo>
                    <a:pt x="42545" y="111760"/>
                  </a:lnTo>
                  <a:lnTo>
                    <a:pt x="42545" y="133350"/>
                  </a:lnTo>
                  <a:lnTo>
                    <a:pt x="97155" y="133350"/>
                  </a:lnTo>
                  <a:lnTo>
                    <a:pt x="97155" y="111760"/>
                  </a:lnTo>
                  <a:lnTo>
                    <a:pt x="97155" y="21590"/>
                  </a:lnTo>
                  <a:close/>
                </a:path>
              </a:pathLst>
            </a:custGeom>
            <a:solidFill>
              <a:srgbClr val="FFBF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478" name="Google Shape;2478;p178"/>
            <p:cNvPicPr preferRelativeResize="0"/>
            <p:nvPr/>
          </p:nvPicPr>
          <p:blipFill rotWithShape="1">
            <a:blip r:embed="rId11">
              <a:alphaModFix/>
            </a:blip>
            <a:srcRect/>
            <a:stretch/>
          </p:blipFill>
          <p:spPr>
            <a:xfrm>
              <a:off x="5673090" y="3205162"/>
              <a:ext cx="134937" cy="176529"/>
            </a:xfrm>
            <a:prstGeom prst="rect">
              <a:avLst/>
            </a:prstGeom>
            <a:noFill/>
            <a:ln>
              <a:noFill/>
            </a:ln>
          </p:spPr>
        </p:pic>
        <p:sp>
          <p:nvSpPr>
            <p:cNvPr id="2479" name="Google Shape;2479;p178"/>
            <p:cNvSpPr/>
            <p:nvPr/>
          </p:nvSpPr>
          <p:spPr>
            <a:xfrm>
              <a:off x="5605462" y="2970212"/>
              <a:ext cx="940435" cy="607695"/>
            </a:xfrm>
            <a:custGeom>
              <a:avLst/>
              <a:gdLst/>
              <a:ahLst/>
              <a:cxnLst/>
              <a:rect l="l" t="t" r="r" b="b"/>
              <a:pathLst>
                <a:path w="940434" h="607695" extrusionOk="0">
                  <a:moveTo>
                    <a:pt x="289560" y="427354"/>
                  </a:moveTo>
                  <a:lnTo>
                    <a:pt x="263842" y="427354"/>
                  </a:lnTo>
                  <a:lnTo>
                    <a:pt x="270510" y="432435"/>
                  </a:lnTo>
                  <a:lnTo>
                    <a:pt x="293052" y="494029"/>
                  </a:lnTo>
                  <a:lnTo>
                    <a:pt x="312737" y="529589"/>
                  </a:lnTo>
                  <a:lnTo>
                    <a:pt x="476567" y="607695"/>
                  </a:lnTo>
                  <a:lnTo>
                    <a:pt x="481329" y="606425"/>
                  </a:lnTo>
                  <a:lnTo>
                    <a:pt x="484187" y="602932"/>
                  </a:lnTo>
                  <a:lnTo>
                    <a:pt x="497839" y="587057"/>
                  </a:lnTo>
                  <a:lnTo>
                    <a:pt x="529907" y="587057"/>
                  </a:lnTo>
                  <a:lnTo>
                    <a:pt x="538469" y="583564"/>
                  </a:lnTo>
                  <a:lnTo>
                    <a:pt x="473392" y="583564"/>
                  </a:lnTo>
                  <a:lnTo>
                    <a:pt x="346710" y="530860"/>
                  </a:lnTo>
                  <a:lnTo>
                    <a:pt x="319404" y="501967"/>
                  </a:lnTo>
                  <a:lnTo>
                    <a:pt x="294322" y="437514"/>
                  </a:lnTo>
                  <a:lnTo>
                    <a:pt x="289560" y="427354"/>
                  </a:lnTo>
                  <a:close/>
                </a:path>
                <a:path w="940434" h="607695" extrusionOk="0">
                  <a:moveTo>
                    <a:pt x="529907" y="587057"/>
                  </a:moveTo>
                  <a:lnTo>
                    <a:pt x="497839" y="587057"/>
                  </a:lnTo>
                  <a:lnTo>
                    <a:pt x="520700" y="589279"/>
                  </a:lnTo>
                  <a:lnTo>
                    <a:pt x="522922" y="589279"/>
                  </a:lnTo>
                  <a:lnTo>
                    <a:pt x="523875" y="588962"/>
                  </a:lnTo>
                  <a:lnTo>
                    <a:pt x="525462" y="588962"/>
                  </a:lnTo>
                  <a:lnTo>
                    <a:pt x="529907" y="587057"/>
                  </a:lnTo>
                  <a:close/>
                </a:path>
                <a:path w="940434" h="607695" extrusionOk="0">
                  <a:moveTo>
                    <a:pt x="491172" y="565467"/>
                  </a:moveTo>
                  <a:lnTo>
                    <a:pt x="487679" y="566737"/>
                  </a:lnTo>
                  <a:lnTo>
                    <a:pt x="485457" y="569277"/>
                  </a:lnTo>
                  <a:lnTo>
                    <a:pt x="473392" y="583564"/>
                  </a:lnTo>
                  <a:lnTo>
                    <a:pt x="538469" y="583564"/>
                  </a:lnTo>
                  <a:lnTo>
                    <a:pt x="578167" y="567372"/>
                  </a:lnTo>
                  <a:lnTo>
                    <a:pt x="511492" y="567372"/>
                  </a:lnTo>
                  <a:lnTo>
                    <a:pt x="491172" y="565467"/>
                  </a:lnTo>
                  <a:close/>
                </a:path>
                <a:path w="940434" h="607695" extrusionOk="0">
                  <a:moveTo>
                    <a:pt x="511810" y="337185"/>
                  </a:moveTo>
                  <a:lnTo>
                    <a:pt x="511697" y="457835"/>
                  </a:lnTo>
                  <a:lnTo>
                    <a:pt x="511581" y="482917"/>
                  </a:lnTo>
                  <a:lnTo>
                    <a:pt x="511492" y="567372"/>
                  </a:lnTo>
                  <a:lnTo>
                    <a:pt x="578167" y="567372"/>
                  </a:lnTo>
                  <a:lnTo>
                    <a:pt x="588010" y="563245"/>
                  </a:lnTo>
                  <a:lnTo>
                    <a:pt x="532764" y="563245"/>
                  </a:lnTo>
                  <a:lnTo>
                    <a:pt x="532764" y="364489"/>
                  </a:lnTo>
                  <a:lnTo>
                    <a:pt x="532447" y="364489"/>
                  </a:lnTo>
                  <a:lnTo>
                    <a:pt x="583882" y="344170"/>
                  </a:lnTo>
                  <a:lnTo>
                    <a:pt x="527367" y="344170"/>
                  </a:lnTo>
                  <a:lnTo>
                    <a:pt x="526414" y="343217"/>
                  </a:lnTo>
                  <a:lnTo>
                    <a:pt x="511810" y="337185"/>
                  </a:lnTo>
                  <a:close/>
                </a:path>
                <a:path w="940434" h="607695" extrusionOk="0">
                  <a:moveTo>
                    <a:pt x="822960" y="308927"/>
                  </a:moveTo>
                  <a:lnTo>
                    <a:pt x="684847" y="364489"/>
                  </a:lnTo>
                  <a:lnTo>
                    <a:pt x="648970" y="515937"/>
                  </a:lnTo>
                  <a:lnTo>
                    <a:pt x="532764" y="563245"/>
                  </a:lnTo>
                  <a:lnTo>
                    <a:pt x="588010" y="563245"/>
                  </a:lnTo>
                  <a:lnTo>
                    <a:pt x="665162" y="532129"/>
                  </a:lnTo>
                  <a:lnTo>
                    <a:pt x="667385" y="529272"/>
                  </a:lnTo>
                  <a:lnTo>
                    <a:pt x="701039" y="380364"/>
                  </a:lnTo>
                  <a:lnTo>
                    <a:pt x="827722" y="327977"/>
                  </a:lnTo>
                  <a:lnTo>
                    <a:pt x="852448" y="327977"/>
                  </a:lnTo>
                  <a:lnTo>
                    <a:pt x="822960" y="308927"/>
                  </a:lnTo>
                  <a:close/>
                </a:path>
                <a:path w="940434" h="607695" extrusionOk="0">
                  <a:moveTo>
                    <a:pt x="349567" y="344804"/>
                  </a:moveTo>
                  <a:lnTo>
                    <a:pt x="347345" y="344804"/>
                  </a:lnTo>
                  <a:lnTo>
                    <a:pt x="330200" y="437197"/>
                  </a:lnTo>
                  <a:lnTo>
                    <a:pt x="332104" y="451485"/>
                  </a:lnTo>
                  <a:lnTo>
                    <a:pt x="442277" y="520064"/>
                  </a:lnTo>
                  <a:lnTo>
                    <a:pt x="444182" y="521017"/>
                  </a:lnTo>
                  <a:lnTo>
                    <a:pt x="446404" y="521335"/>
                  </a:lnTo>
                  <a:lnTo>
                    <a:pt x="447992" y="521335"/>
                  </a:lnTo>
                  <a:lnTo>
                    <a:pt x="462215" y="498157"/>
                  </a:lnTo>
                  <a:lnTo>
                    <a:pt x="443864" y="498157"/>
                  </a:lnTo>
                  <a:lnTo>
                    <a:pt x="360997" y="463550"/>
                  </a:lnTo>
                  <a:lnTo>
                    <a:pt x="356552" y="457835"/>
                  </a:lnTo>
                  <a:lnTo>
                    <a:pt x="353377" y="451485"/>
                  </a:lnTo>
                  <a:lnTo>
                    <a:pt x="351789" y="444500"/>
                  </a:lnTo>
                  <a:lnTo>
                    <a:pt x="351182" y="437514"/>
                  </a:lnTo>
                  <a:lnTo>
                    <a:pt x="351472" y="369570"/>
                  </a:lnTo>
                  <a:lnTo>
                    <a:pt x="351789" y="367982"/>
                  </a:lnTo>
                  <a:lnTo>
                    <a:pt x="406082" y="367982"/>
                  </a:lnTo>
                  <a:lnTo>
                    <a:pt x="353377" y="345757"/>
                  </a:lnTo>
                  <a:lnTo>
                    <a:pt x="351472" y="345122"/>
                  </a:lnTo>
                  <a:lnTo>
                    <a:pt x="349567" y="344804"/>
                  </a:lnTo>
                  <a:close/>
                </a:path>
                <a:path w="940434" h="607695" extrusionOk="0">
                  <a:moveTo>
                    <a:pt x="444500" y="384492"/>
                  </a:moveTo>
                  <a:lnTo>
                    <a:pt x="444425" y="441325"/>
                  </a:lnTo>
                  <a:lnTo>
                    <a:pt x="444305" y="461962"/>
                  </a:lnTo>
                  <a:lnTo>
                    <a:pt x="444182" y="496570"/>
                  </a:lnTo>
                  <a:lnTo>
                    <a:pt x="443864" y="498157"/>
                  </a:lnTo>
                  <a:lnTo>
                    <a:pt x="462215" y="498157"/>
                  </a:lnTo>
                  <a:lnTo>
                    <a:pt x="465137" y="493395"/>
                  </a:lnTo>
                  <a:lnTo>
                    <a:pt x="465137" y="428625"/>
                  </a:lnTo>
                  <a:lnTo>
                    <a:pt x="451485" y="389572"/>
                  </a:lnTo>
                  <a:lnTo>
                    <a:pt x="444500" y="384492"/>
                  </a:lnTo>
                  <a:close/>
                </a:path>
                <a:path w="940434" h="607695" extrusionOk="0">
                  <a:moveTo>
                    <a:pt x="338137" y="0"/>
                  </a:moveTo>
                  <a:lnTo>
                    <a:pt x="314007" y="5714"/>
                  </a:lnTo>
                  <a:lnTo>
                    <a:pt x="6032" y="130810"/>
                  </a:lnTo>
                  <a:lnTo>
                    <a:pt x="317" y="173037"/>
                  </a:lnTo>
                  <a:lnTo>
                    <a:pt x="281" y="247967"/>
                  </a:lnTo>
                  <a:lnTo>
                    <a:pt x="79" y="288925"/>
                  </a:lnTo>
                  <a:lnTo>
                    <a:pt x="0" y="379095"/>
                  </a:lnTo>
                  <a:lnTo>
                    <a:pt x="2539" y="382904"/>
                  </a:lnTo>
                  <a:lnTo>
                    <a:pt x="31114" y="394970"/>
                  </a:lnTo>
                  <a:lnTo>
                    <a:pt x="47625" y="427989"/>
                  </a:lnTo>
                  <a:lnTo>
                    <a:pt x="49529" y="429577"/>
                  </a:lnTo>
                  <a:lnTo>
                    <a:pt x="52070" y="430529"/>
                  </a:lnTo>
                  <a:lnTo>
                    <a:pt x="185420" y="486410"/>
                  </a:lnTo>
                  <a:lnTo>
                    <a:pt x="200977" y="489585"/>
                  </a:lnTo>
                  <a:lnTo>
                    <a:pt x="215582" y="487045"/>
                  </a:lnTo>
                  <a:lnTo>
                    <a:pt x="229031" y="468629"/>
                  </a:lnTo>
                  <a:lnTo>
                    <a:pt x="202564" y="468629"/>
                  </a:lnTo>
                  <a:lnTo>
                    <a:pt x="194627" y="467360"/>
                  </a:lnTo>
                  <a:lnTo>
                    <a:pt x="193357" y="467042"/>
                  </a:lnTo>
                  <a:lnTo>
                    <a:pt x="63500" y="412750"/>
                  </a:lnTo>
                  <a:lnTo>
                    <a:pt x="46989" y="379729"/>
                  </a:lnTo>
                  <a:lnTo>
                    <a:pt x="45085" y="378142"/>
                  </a:lnTo>
                  <a:lnTo>
                    <a:pt x="20954"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4" h="607695" extrusionOk="0">
                  <a:moveTo>
                    <a:pt x="262254" y="406400"/>
                  </a:moveTo>
                  <a:lnTo>
                    <a:pt x="260032" y="406400"/>
                  </a:lnTo>
                  <a:lnTo>
                    <a:pt x="220345" y="454977"/>
                  </a:lnTo>
                  <a:lnTo>
                    <a:pt x="216217" y="461962"/>
                  </a:lnTo>
                  <a:lnTo>
                    <a:pt x="210185" y="466407"/>
                  </a:lnTo>
                  <a:lnTo>
                    <a:pt x="202564" y="468629"/>
                  </a:lnTo>
                  <a:lnTo>
                    <a:pt x="229031" y="468629"/>
                  </a:lnTo>
                  <a:lnTo>
                    <a:pt x="256857" y="430529"/>
                  </a:lnTo>
                  <a:lnTo>
                    <a:pt x="257810" y="428942"/>
                  </a:lnTo>
                  <a:lnTo>
                    <a:pt x="259397" y="427354"/>
                  </a:lnTo>
                  <a:lnTo>
                    <a:pt x="289560" y="427354"/>
                  </a:lnTo>
                  <a:lnTo>
                    <a:pt x="288607" y="425132"/>
                  </a:lnTo>
                  <a:lnTo>
                    <a:pt x="280670" y="415607"/>
                  </a:lnTo>
                  <a:lnTo>
                    <a:pt x="271779" y="409257"/>
                  </a:lnTo>
                  <a:lnTo>
                    <a:pt x="262254" y="406400"/>
                  </a:lnTo>
                  <a:close/>
                </a:path>
                <a:path w="940434" h="607695" extrusionOk="0">
                  <a:moveTo>
                    <a:pt x="852448" y="327977"/>
                  </a:moveTo>
                  <a:lnTo>
                    <a:pt x="827722" y="327977"/>
                  </a:lnTo>
                  <a:lnTo>
                    <a:pt x="835977" y="331152"/>
                  </a:lnTo>
                  <a:lnTo>
                    <a:pt x="838835" y="338454"/>
                  </a:lnTo>
                  <a:lnTo>
                    <a:pt x="839787" y="340360"/>
                  </a:lnTo>
                  <a:lnTo>
                    <a:pt x="840104" y="341947"/>
                  </a:lnTo>
                  <a:lnTo>
                    <a:pt x="840104" y="357187"/>
                  </a:lnTo>
                  <a:lnTo>
                    <a:pt x="836295" y="362585"/>
                  </a:lnTo>
                  <a:lnTo>
                    <a:pt x="830579" y="364807"/>
                  </a:lnTo>
                  <a:lnTo>
                    <a:pt x="820737" y="369570"/>
                  </a:lnTo>
                  <a:lnTo>
                    <a:pt x="812800" y="377507"/>
                  </a:lnTo>
                  <a:lnTo>
                    <a:pt x="808037" y="387032"/>
                  </a:lnTo>
                  <a:lnTo>
                    <a:pt x="807720" y="387032"/>
                  </a:lnTo>
                  <a:lnTo>
                    <a:pt x="806132" y="398145"/>
                  </a:lnTo>
                  <a:lnTo>
                    <a:pt x="806132" y="409257"/>
                  </a:lnTo>
                  <a:lnTo>
                    <a:pt x="826770" y="441325"/>
                  </a:lnTo>
                  <a:lnTo>
                    <a:pt x="840739" y="444500"/>
                  </a:lnTo>
                  <a:lnTo>
                    <a:pt x="844867" y="444500"/>
                  </a:lnTo>
                  <a:lnTo>
                    <a:pt x="885825" y="425450"/>
                  </a:lnTo>
                  <a:lnTo>
                    <a:pt x="838835" y="425450"/>
                  </a:lnTo>
                  <a:lnTo>
                    <a:pt x="830579" y="421957"/>
                  </a:lnTo>
                  <a:lnTo>
                    <a:pt x="827404" y="412750"/>
                  </a:lnTo>
                  <a:lnTo>
                    <a:pt x="827087" y="411162"/>
                  </a:lnTo>
                  <a:lnTo>
                    <a:pt x="826846" y="398145"/>
                  </a:lnTo>
                  <a:lnTo>
                    <a:pt x="826770" y="392429"/>
                  </a:lnTo>
                  <a:lnTo>
                    <a:pt x="830579" y="387032"/>
                  </a:lnTo>
                  <a:lnTo>
                    <a:pt x="836295" y="384810"/>
                  </a:lnTo>
                  <a:lnTo>
                    <a:pt x="846137" y="379729"/>
                  </a:lnTo>
                  <a:lnTo>
                    <a:pt x="854075" y="372110"/>
                  </a:lnTo>
                  <a:lnTo>
                    <a:pt x="858837" y="362585"/>
                  </a:lnTo>
                  <a:lnTo>
                    <a:pt x="859154" y="362585"/>
                  </a:lnTo>
                  <a:lnTo>
                    <a:pt x="860742" y="351472"/>
                  </a:lnTo>
                  <a:lnTo>
                    <a:pt x="860742" y="341947"/>
                  </a:lnTo>
                  <a:lnTo>
                    <a:pt x="860425" y="340360"/>
                  </a:lnTo>
                  <a:lnTo>
                    <a:pt x="860349" y="338454"/>
                  </a:lnTo>
                  <a:lnTo>
                    <a:pt x="858837" y="332104"/>
                  </a:lnTo>
                  <a:lnTo>
                    <a:pt x="852448" y="327977"/>
                  </a:lnTo>
                  <a:close/>
                </a:path>
                <a:path w="940434" h="607695" extrusionOk="0">
                  <a:moveTo>
                    <a:pt x="406082" y="367982"/>
                  </a:moveTo>
                  <a:lnTo>
                    <a:pt x="351789" y="367982"/>
                  </a:lnTo>
                  <a:lnTo>
                    <a:pt x="434339" y="402272"/>
                  </a:lnTo>
                  <a:lnTo>
                    <a:pt x="438785" y="407987"/>
                  </a:lnTo>
                  <a:lnTo>
                    <a:pt x="442277" y="414654"/>
                  </a:lnTo>
                  <a:lnTo>
                    <a:pt x="443864" y="421322"/>
                  </a:lnTo>
                  <a:lnTo>
                    <a:pt x="444500" y="428625"/>
                  </a:lnTo>
                  <a:lnTo>
                    <a:pt x="444500" y="384492"/>
                  </a:lnTo>
                  <a:lnTo>
                    <a:pt x="442595" y="383222"/>
                  </a:lnTo>
                  <a:lnTo>
                    <a:pt x="406082" y="367982"/>
                  </a:lnTo>
                  <a:close/>
                </a:path>
                <a:path w="940434" h="607695" extrusionOk="0">
                  <a:moveTo>
                    <a:pt x="919162" y="247967"/>
                  </a:moveTo>
                  <a:lnTo>
                    <a:pt x="919162" y="326389"/>
                  </a:lnTo>
                  <a:lnTo>
                    <a:pt x="902017" y="382270"/>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5"/>
                  </a:lnTo>
                  <a:lnTo>
                    <a:pt x="919162" y="247967"/>
                  </a:lnTo>
                  <a:close/>
                </a:path>
                <a:path w="940434" h="607695" extrusionOk="0">
                  <a:moveTo>
                    <a:pt x="75882" y="155575"/>
                  </a:moveTo>
                  <a:lnTo>
                    <a:pt x="21272" y="155575"/>
                  </a:lnTo>
                  <a:lnTo>
                    <a:pt x="511810" y="360045"/>
                  </a:lnTo>
                  <a:lnTo>
                    <a:pt x="511810" y="337185"/>
                  </a:lnTo>
                  <a:lnTo>
                    <a:pt x="179070" y="198754"/>
                  </a:lnTo>
                  <a:lnTo>
                    <a:pt x="181292" y="190500"/>
                  </a:lnTo>
                  <a:lnTo>
                    <a:pt x="159385" y="190500"/>
                  </a:lnTo>
                  <a:lnTo>
                    <a:pt x="75882" y="155575"/>
                  </a:lnTo>
                  <a:close/>
                </a:path>
                <a:path w="940434" h="607695" extrusionOk="0">
                  <a:moveTo>
                    <a:pt x="850264" y="219392"/>
                  </a:moveTo>
                  <a:lnTo>
                    <a:pt x="825817" y="225107"/>
                  </a:lnTo>
                  <a:lnTo>
                    <a:pt x="527367" y="344170"/>
                  </a:lnTo>
                  <a:lnTo>
                    <a:pt x="583882" y="344170"/>
                  </a:lnTo>
                  <a:lnTo>
                    <a:pt x="833437" y="244475"/>
                  </a:lnTo>
                  <a:lnTo>
                    <a:pt x="848995" y="240664"/>
                  </a:lnTo>
                  <a:lnTo>
                    <a:pt x="906991" y="240664"/>
                  </a:lnTo>
                  <a:lnTo>
                    <a:pt x="874712" y="221297"/>
                  </a:lnTo>
                  <a:lnTo>
                    <a:pt x="850264" y="219392"/>
                  </a:lnTo>
                  <a:close/>
                </a:path>
                <a:path w="940434" h="607695"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4" h="607695" extrusionOk="0">
                  <a:moveTo>
                    <a:pt x="344804" y="108267"/>
                  </a:moveTo>
                  <a:lnTo>
                    <a:pt x="315912" y="108267"/>
                  </a:lnTo>
                  <a:lnTo>
                    <a:pt x="324167" y="111760"/>
                  </a:lnTo>
                  <a:lnTo>
                    <a:pt x="327660" y="120650"/>
                  </a:lnTo>
                  <a:lnTo>
                    <a:pt x="328295" y="122554"/>
                  </a:lnTo>
                  <a:lnTo>
                    <a:pt x="328295" y="137795"/>
                  </a:lnTo>
                  <a:lnTo>
                    <a:pt x="324485" y="143192"/>
                  </a:lnTo>
                  <a:lnTo>
                    <a:pt x="318770" y="145097"/>
                  </a:lnTo>
                  <a:lnTo>
                    <a:pt x="308927" y="150177"/>
                  </a:lnTo>
                  <a:lnTo>
                    <a:pt x="300989" y="157797"/>
                  </a:lnTo>
                  <a:lnTo>
                    <a:pt x="296227" y="167322"/>
                  </a:lnTo>
                  <a:lnTo>
                    <a:pt x="295910" y="167639"/>
                  </a:lnTo>
                  <a:lnTo>
                    <a:pt x="294322" y="178752"/>
                  </a:lnTo>
                  <a:lnTo>
                    <a:pt x="294255" y="191770"/>
                  </a:lnTo>
                  <a:lnTo>
                    <a:pt x="294004" y="196532"/>
                  </a:lnTo>
                  <a:lnTo>
                    <a:pt x="330517" y="224789"/>
                  </a:lnTo>
                  <a:lnTo>
                    <a:pt x="341947" y="222567"/>
                  </a:lnTo>
                  <a:lnTo>
                    <a:pt x="352107" y="218439"/>
                  </a:lnTo>
                  <a:lnTo>
                    <a:pt x="374014" y="206057"/>
                  </a:lnTo>
                  <a:lnTo>
                    <a:pt x="327025" y="206057"/>
                  </a:lnTo>
                  <a:lnTo>
                    <a:pt x="318770" y="202247"/>
                  </a:lnTo>
                  <a:lnTo>
                    <a:pt x="316229" y="194945"/>
                  </a:lnTo>
                  <a:lnTo>
                    <a:pt x="315277" y="193357"/>
                  </a:lnTo>
                  <a:lnTo>
                    <a:pt x="314960" y="191770"/>
                  </a:lnTo>
                  <a:lnTo>
                    <a:pt x="314960" y="173037"/>
                  </a:lnTo>
                  <a:lnTo>
                    <a:pt x="318770" y="167322"/>
                  </a:lnTo>
                  <a:lnTo>
                    <a:pt x="324485" y="165417"/>
                  </a:lnTo>
                  <a:lnTo>
                    <a:pt x="334645" y="160337"/>
                  </a:lnTo>
                  <a:lnTo>
                    <a:pt x="342264" y="152717"/>
                  </a:lnTo>
                  <a:lnTo>
                    <a:pt x="347027" y="143192"/>
                  </a:lnTo>
                  <a:lnTo>
                    <a:pt x="347345" y="142875"/>
                  </a:lnTo>
                  <a:lnTo>
                    <a:pt x="348932" y="131762"/>
                  </a:lnTo>
                  <a:lnTo>
                    <a:pt x="348932" y="126047"/>
                  </a:lnTo>
                  <a:lnTo>
                    <a:pt x="348727" y="122554"/>
                  </a:lnTo>
                  <a:lnTo>
                    <a:pt x="348614" y="119062"/>
                  </a:lnTo>
                  <a:lnTo>
                    <a:pt x="347027" y="112712"/>
                  </a:lnTo>
                  <a:lnTo>
                    <a:pt x="344804" y="108267"/>
                  </a:lnTo>
                  <a:close/>
                </a:path>
                <a:path w="940434" h="607695" extrusionOk="0">
                  <a:moveTo>
                    <a:pt x="407352" y="28575"/>
                  </a:moveTo>
                  <a:lnTo>
                    <a:pt x="407352" y="106997"/>
                  </a:lnTo>
                  <a:lnTo>
                    <a:pt x="390207" y="162877"/>
                  </a:lnTo>
                  <a:lnTo>
                    <a:pt x="344487" y="199072"/>
                  </a:lnTo>
                  <a:lnTo>
                    <a:pt x="327025" y="206057"/>
                  </a:lnTo>
                  <a:lnTo>
                    <a:pt x="374014"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89" y="39052"/>
                  </a:lnTo>
                  <a:lnTo>
                    <a:pt x="407352" y="28575"/>
                  </a:lnTo>
                  <a:close/>
                </a:path>
                <a:path w="940434" h="607695" extrusionOk="0">
                  <a:moveTo>
                    <a:pt x="311150" y="89535"/>
                  </a:moveTo>
                  <a:lnTo>
                    <a:pt x="300672" y="92075"/>
                  </a:lnTo>
                  <a:lnTo>
                    <a:pt x="173037" y="145097"/>
                  </a:lnTo>
                  <a:lnTo>
                    <a:pt x="170814" y="147637"/>
                  </a:lnTo>
                  <a:lnTo>
                    <a:pt x="159385" y="190500"/>
                  </a:lnTo>
                  <a:lnTo>
                    <a:pt x="181292" y="190500"/>
                  </a:lnTo>
                  <a:lnTo>
                    <a:pt x="188912" y="160972"/>
                  </a:lnTo>
                  <a:lnTo>
                    <a:pt x="315912" y="108267"/>
                  </a:lnTo>
                  <a:lnTo>
                    <a:pt x="344804" y="108267"/>
                  </a:lnTo>
                  <a:lnTo>
                    <a:pt x="343852" y="106362"/>
                  </a:lnTo>
                  <a:lnTo>
                    <a:pt x="340042" y="100964"/>
                  </a:lnTo>
                  <a:lnTo>
                    <a:pt x="331470" y="93979"/>
                  </a:lnTo>
                  <a:lnTo>
                    <a:pt x="321627" y="90170"/>
                  </a:lnTo>
                  <a:lnTo>
                    <a:pt x="311150" y="89535"/>
                  </a:lnTo>
                  <a:close/>
                </a:path>
                <a:path w="940434" h="607695" extrusionOk="0">
                  <a:moveTo>
                    <a:pt x="394712" y="20954"/>
                  </a:moveTo>
                  <a:lnTo>
                    <a:pt x="352742" y="20954"/>
                  </a:lnTo>
                  <a:lnTo>
                    <a:pt x="392747" y="43497"/>
                  </a:lnTo>
                  <a:lnTo>
                    <a:pt x="407352" y="85407"/>
                  </a:lnTo>
                  <a:lnTo>
                    <a:pt x="407352" y="28575"/>
                  </a:lnTo>
                  <a:lnTo>
                    <a:pt x="394712" y="20954"/>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2480" name="Google Shape;2480;p178"/>
          <p:cNvSpPr txBox="1"/>
          <p:nvPr/>
        </p:nvSpPr>
        <p:spPr>
          <a:xfrm>
            <a:off x="4097602" y="1781705"/>
            <a:ext cx="1517121" cy="235043"/>
          </a:xfrm>
          <a:prstGeom prst="rect">
            <a:avLst/>
          </a:prstGeom>
          <a:noFill/>
          <a:ln>
            <a:noFill/>
          </a:ln>
        </p:spPr>
        <p:txBody>
          <a:bodyPr spcFirstLastPara="1" wrap="square" lIns="0" tIns="10583" rIns="0" bIns="0" anchor="t" anchorCtr="0">
            <a:spAutoFit/>
          </a:bodyPr>
          <a:lstStyle/>
          <a:p>
            <a:pPr marL="10583"/>
            <a:r>
              <a:rPr lang="en-US" sz="1458">
                <a:solidFill>
                  <a:srgbClr val="D6791A"/>
                </a:solidFill>
                <a:latin typeface="Calibri"/>
                <a:ea typeface="Calibri"/>
                <a:cs typeface="Calibri"/>
                <a:sym typeface="Calibri"/>
              </a:rPr>
              <a:t>Λήψη αποφάσεων</a:t>
            </a:r>
            <a:endParaRPr sz="1458">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84"/>
        <p:cNvGrpSpPr/>
        <p:nvPr/>
      </p:nvGrpSpPr>
      <p:grpSpPr>
        <a:xfrm>
          <a:off x="0" y="0"/>
          <a:ext cx="0" cy="0"/>
          <a:chOff x="0" y="0"/>
          <a:chExt cx="0" cy="0"/>
        </a:xfrm>
      </p:grpSpPr>
      <p:sp>
        <p:nvSpPr>
          <p:cNvPr id="2485" name="Google Shape;2485;p179"/>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486" name="Google Shape;2486;p179"/>
          <p:cNvGrpSpPr/>
          <p:nvPr/>
        </p:nvGrpSpPr>
        <p:grpSpPr>
          <a:xfrm>
            <a:off x="5972439" y="0"/>
            <a:ext cx="4187560" cy="5715000"/>
            <a:chOff x="7166927" y="0"/>
            <a:chExt cx="5025072" cy="6858000"/>
          </a:xfrm>
        </p:grpSpPr>
        <p:pic>
          <p:nvPicPr>
            <p:cNvPr id="2487" name="Google Shape;2487;p179"/>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488" name="Google Shape;2488;p179"/>
            <p:cNvPicPr preferRelativeResize="0"/>
            <p:nvPr/>
          </p:nvPicPr>
          <p:blipFill rotWithShape="1">
            <a:blip r:embed="rId4">
              <a:alphaModFix/>
            </a:blip>
            <a:srcRect/>
            <a:stretch/>
          </p:blipFill>
          <p:spPr>
            <a:xfrm>
              <a:off x="7166927" y="0"/>
              <a:ext cx="5024755" cy="6858000"/>
            </a:xfrm>
            <a:prstGeom prst="rect">
              <a:avLst/>
            </a:prstGeom>
            <a:noFill/>
            <a:ln>
              <a:noFill/>
            </a:ln>
          </p:spPr>
        </p:pic>
      </p:grpSp>
      <p:sp>
        <p:nvSpPr>
          <p:cNvPr id="2489" name="Google Shape;2489;p179"/>
          <p:cNvSpPr txBox="1">
            <a:spLocks noGrp="1"/>
          </p:cNvSpPr>
          <p:nvPr>
            <p:ph type="title"/>
          </p:nvPr>
        </p:nvSpPr>
        <p:spPr>
          <a:xfrm>
            <a:off x="729192" y="702469"/>
            <a:ext cx="4935538" cy="296950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Οργανωσιακή κουλτούρα, επικοινωνία και  κυβερνοασφάλεια</a:t>
            </a:r>
            <a:endParaRPr/>
          </a:p>
        </p:txBody>
      </p:sp>
      <p:sp>
        <p:nvSpPr>
          <p:cNvPr id="2490" name="Google Shape;2490;p179"/>
          <p:cNvSpPr txBox="1"/>
          <p:nvPr/>
        </p:nvSpPr>
        <p:spPr>
          <a:xfrm>
            <a:off x="601133" y="4873625"/>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491" name="Google Shape;2491;p179"/>
          <p:cNvSpPr txBox="1"/>
          <p:nvPr/>
        </p:nvSpPr>
        <p:spPr>
          <a:xfrm>
            <a:off x="805391" y="1621896"/>
            <a:ext cx="2753783"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Ο ρόλος της οργανωτικής κουλτούρας</a:t>
            </a:r>
            <a:endParaRPr sz="1208">
              <a:solidFill>
                <a:schemeClr val="dk1"/>
              </a:solidFill>
              <a:latin typeface="Calibri"/>
              <a:ea typeface="Calibri"/>
              <a:cs typeface="Calibri"/>
              <a:sym typeface="Calibri"/>
            </a:endParaRPr>
          </a:p>
        </p:txBody>
      </p:sp>
      <p:sp>
        <p:nvSpPr>
          <p:cNvPr id="2492" name="Google Shape;2492;p179"/>
          <p:cNvSpPr txBox="1"/>
          <p:nvPr/>
        </p:nvSpPr>
        <p:spPr>
          <a:xfrm>
            <a:off x="635000" y="2157102"/>
            <a:ext cx="4533371" cy="2319524"/>
          </a:xfrm>
          <a:prstGeom prst="rect">
            <a:avLst/>
          </a:prstGeom>
          <a:noFill/>
          <a:ln>
            <a:noFill/>
          </a:ln>
        </p:spPr>
        <p:txBody>
          <a:bodyPr spcFirstLastPara="1" wrap="square" lIns="0" tIns="10583" rIns="0" bIns="0" anchor="t" anchorCtr="0">
            <a:spAutoFit/>
          </a:bodyPr>
          <a:lstStyle/>
          <a:p>
            <a:pPr marL="86251" indent="-103713">
              <a:buClr>
                <a:srgbClr val="FFB800"/>
              </a:buClr>
              <a:buSzPts val="1960"/>
              <a:buFont typeface="Arial"/>
              <a:buChar char="•"/>
            </a:pPr>
            <a:r>
              <a:rPr lang="en-US" sz="1167">
                <a:solidFill>
                  <a:schemeClr val="dk1"/>
                </a:solidFill>
                <a:latin typeface="Calibri"/>
                <a:ea typeface="Calibri"/>
                <a:cs typeface="Calibri"/>
                <a:sym typeface="Calibri"/>
              </a:rPr>
              <a:t>Ορισμός και αντίκτυπος της οργανωτικής κουλτούρας στην ασφάλεια στον κυβερνοχώρο.</a:t>
            </a:r>
            <a:endParaRPr sz="1167">
              <a:solidFill>
                <a:schemeClr val="dk1"/>
              </a:solidFill>
              <a:latin typeface="Calibri"/>
              <a:ea typeface="Calibri"/>
              <a:cs typeface="Calibri"/>
              <a:sym typeface="Calibri"/>
            </a:endParaRPr>
          </a:p>
          <a:p>
            <a:pPr>
              <a:spcBef>
                <a:spcPts val="37"/>
              </a:spcBef>
              <a:buClr>
                <a:srgbClr val="FFB800"/>
              </a:buClr>
              <a:buSzPts val="2400"/>
            </a:pPr>
            <a:endParaRPr sz="2000">
              <a:solidFill>
                <a:schemeClr val="dk1"/>
              </a:solidFill>
              <a:latin typeface="Calibri"/>
              <a:ea typeface="Calibri"/>
              <a:cs typeface="Calibri"/>
              <a:sym typeface="Calibri"/>
            </a:endParaRPr>
          </a:p>
          <a:p>
            <a:pPr marL="86251" indent="-103713">
              <a:buClr>
                <a:srgbClr val="FFB800"/>
              </a:buClr>
              <a:buSzPts val="1960"/>
              <a:buFont typeface="Arial"/>
              <a:buChar char="•"/>
            </a:pPr>
            <a:r>
              <a:rPr lang="en-US" sz="1167">
                <a:solidFill>
                  <a:schemeClr val="dk1"/>
                </a:solidFill>
                <a:latin typeface="Calibri"/>
                <a:ea typeface="Calibri"/>
                <a:cs typeface="Calibri"/>
                <a:sym typeface="Calibri"/>
              </a:rPr>
              <a:t>Χαρακτηριστικά ισχυρής κουλτούρας κυβερνοασφάλειας.</a:t>
            </a:r>
            <a:endParaRPr sz="1167">
              <a:solidFill>
                <a:schemeClr val="dk1"/>
              </a:solidFill>
              <a:latin typeface="Calibri"/>
              <a:ea typeface="Calibri"/>
              <a:cs typeface="Calibri"/>
              <a:sym typeface="Calibri"/>
            </a:endParaRPr>
          </a:p>
          <a:p>
            <a:pPr marL="330187" lvl="1" indent="-152394">
              <a:spcBef>
                <a:spcPts val="621"/>
              </a:spcBef>
              <a:buClr>
                <a:schemeClr val="dk1"/>
              </a:buClr>
              <a:buSzPts val="1960"/>
              <a:buFont typeface="Arial"/>
              <a:buChar char="•"/>
            </a:pPr>
            <a:r>
              <a:rPr lang="en-US" sz="1167">
                <a:solidFill>
                  <a:schemeClr val="dk1"/>
                </a:solidFill>
                <a:latin typeface="Calibri"/>
                <a:ea typeface="Calibri"/>
                <a:cs typeface="Calibri"/>
                <a:sym typeface="Calibri"/>
              </a:rPr>
              <a:t>Τιμές Lencioni, 2002)</a:t>
            </a:r>
            <a:endParaRPr sz="1167">
              <a:solidFill>
                <a:schemeClr val="dk1"/>
              </a:solidFill>
              <a:latin typeface="Calibri"/>
              <a:ea typeface="Calibri"/>
              <a:cs typeface="Calibri"/>
              <a:sym typeface="Calibri"/>
            </a:endParaRPr>
          </a:p>
          <a:p>
            <a:pPr marL="330187" lvl="1" indent="-152394">
              <a:spcBef>
                <a:spcPts val="792"/>
              </a:spcBef>
              <a:buClr>
                <a:schemeClr val="dk1"/>
              </a:buClr>
              <a:buSzPts val="1960"/>
              <a:buFont typeface="Arial"/>
              <a:buChar char="•"/>
            </a:pPr>
            <a:r>
              <a:rPr lang="en-US" sz="1167">
                <a:solidFill>
                  <a:schemeClr val="dk1"/>
                </a:solidFill>
                <a:latin typeface="Calibri"/>
                <a:ea typeface="Calibri"/>
                <a:cs typeface="Calibri"/>
                <a:sym typeface="Calibri"/>
              </a:rPr>
              <a:t>Προσκόλληση και συμμόρφωση</a:t>
            </a:r>
            <a:endParaRPr sz="1167">
              <a:solidFill>
                <a:schemeClr val="dk1"/>
              </a:solidFill>
              <a:latin typeface="Calibri"/>
              <a:ea typeface="Calibri"/>
              <a:cs typeface="Calibri"/>
              <a:sym typeface="Calibri"/>
            </a:endParaRPr>
          </a:p>
          <a:p>
            <a:pPr marL="380985" lvl="1">
              <a:spcBef>
                <a:spcPts val="46"/>
              </a:spcBef>
              <a:buClr>
                <a:schemeClr val="dk1"/>
              </a:buClr>
              <a:buSzPts val="2400"/>
            </a:pPr>
            <a:endParaRPr sz="2000">
              <a:solidFill>
                <a:schemeClr val="dk1"/>
              </a:solidFill>
              <a:latin typeface="Calibri"/>
              <a:ea typeface="Calibri"/>
              <a:cs typeface="Calibri"/>
              <a:sym typeface="Calibri"/>
            </a:endParaRPr>
          </a:p>
          <a:p>
            <a:pPr marL="86251" indent="-103713">
              <a:buClr>
                <a:srgbClr val="FFB800"/>
              </a:buClr>
              <a:buSzPts val="1960"/>
              <a:buFont typeface="Arial"/>
              <a:buChar char="•"/>
            </a:pPr>
            <a:r>
              <a:rPr lang="en-US" sz="1167">
                <a:solidFill>
                  <a:schemeClr val="dk1"/>
                </a:solidFill>
                <a:latin typeface="Calibri"/>
                <a:ea typeface="Calibri"/>
                <a:cs typeface="Calibri"/>
                <a:sym typeface="Calibri"/>
              </a:rPr>
              <a:t>Στρατηγικές για την καλλιέργεια θετικής κουλτούρας κυβερνοασφάλειας.</a:t>
            </a:r>
            <a:endParaRPr sz="1167">
              <a:solidFill>
                <a:schemeClr val="dk1"/>
              </a:solidFill>
              <a:latin typeface="Calibri"/>
              <a:ea typeface="Calibri"/>
              <a:cs typeface="Calibri"/>
              <a:sym typeface="Calibri"/>
            </a:endParaRPr>
          </a:p>
          <a:p>
            <a:pPr marL="330187" lvl="1" indent="-152394">
              <a:spcBef>
                <a:spcPts val="633"/>
              </a:spcBef>
              <a:buClr>
                <a:schemeClr val="dk1"/>
              </a:buClr>
              <a:buSzPts val="1960"/>
              <a:buFont typeface="Arial"/>
              <a:buChar char="•"/>
            </a:pPr>
            <a:r>
              <a:rPr lang="en-US" sz="1167">
                <a:solidFill>
                  <a:schemeClr val="dk1"/>
                </a:solidFill>
                <a:latin typeface="Calibri"/>
                <a:ea typeface="Calibri"/>
                <a:cs typeface="Calibri"/>
                <a:sym typeface="Calibri"/>
              </a:rPr>
              <a:t>Ψυχολογική ασφάλεια στο χώρο εργασίας</a:t>
            </a:r>
            <a:endParaRPr sz="1167">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180"/>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498" name="Google Shape;2498;p180"/>
          <p:cNvGrpSpPr/>
          <p:nvPr/>
        </p:nvGrpSpPr>
        <p:grpSpPr>
          <a:xfrm>
            <a:off x="5969794" y="0"/>
            <a:ext cx="4190206" cy="5715000"/>
            <a:chOff x="7163752" y="0"/>
            <a:chExt cx="5028247" cy="6858000"/>
          </a:xfrm>
        </p:grpSpPr>
        <p:pic>
          <p:nvPicPr>
            <p:cNvPr id="2499" name="Google Shape;2499;p180"/>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500" name="Google Shape;2500;p180"/>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501" name="Google Shape;2501;p180"/>
          <p:cNvSpPr txBox="1">
            <a:spLocks noGrp="1"/>
          </p:cNvSpPr>
          <p:nvPr>
            <p:ph type="title"/>
          </p:nvPr>
        </p:nvSpPr>
        <p:spPr>
          <a:xfrm>
            <a:off x="729192" y="702469"/>
            <a:ext cx="4935538" cy="296950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Οργανωσιακή κουλτούρα, επικοινωνία και  κυβερνοασφάλεια</a:t>
            </a:r>
            <a:endParaRPr/>
          </a:p>
        </p:txBody>
      </p:sp>
      <p:sp>
        <p:nvSpPr>
          <p:cNvPr id="2502" name="Google Shape;2502;p180"/>
          <p:cNvSpPr txBox="1"/>
          <p:nvPr/>
        </p:nvSpPr>
        <p:spPr>
          <a:xfrm>
            <a:off x="601133" y="4873625"/>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503" name="Google Shape;2503;p180"/>
          <p:cNvSpPr txBox="1"/>
          <p:nvPr/>
        </p:nvSpPr>
        <p:spPr>
          <a:xfrm>
            <a:off x="805391" y="1622954"/>
            <a:ext cx="2207683" cy="382455"/>
          </a:xfrm>
          <a:prstGeom prst="rect">
            <a:avLst/>
          </a:prstGeom>
          <a:noFill/>
          <a:ln>
            <a:noFill/>
          </a:ln>
        </p:spPr>
        <p:txBody>
          <a:bodyPr spcFirstLastPara="1" wrap="square" lIns="0" tIns="10583" rIns="0" bIns="0" anchor="t" anchorCtr="0">
            <a:spAutoFit/>
          </a:bodyPr>
          <a:lstStyle/>
          <a:p>
            <a:pPr marL="10583" marR="4233"/>
            <a:r>
              <a:rPr lang="en-US" sz="1208">
                <a:solidFill>
                  <a:schemeClr val="dk1"/>
                </a:solidFill>
                <a:latin typeface="Calibri"/>
                <a:ea typeface="Calibri"/>
                <a:cs typeface="Calibri"/>
                <a:sym typeface="Calibri"/>
              </a:rPr>
              <a:t>Αποτελεσματική επικοινωνία  για την κυβερνοασφάλεια</a:t>
            </a:r>
            <a:endParaRPr sz="1208">
              <a:solidFill>
                <a:schemeClr val="dk1"/>
              </a:solidFill>
              <a:latin typeface="Calibri"/>
              <a:ea typeface="Calibri"/>
              <a:cs typeface="Calibri"/>
              <a:sym typeface="Calibri"/>
            </a:endParaRPr>
          </a:p>
        </p:txBody>
      </p:sp>
      <p:sp>
        <p:nvSpPr>
          <p:cNvPr id="2504" name="Google Shape;2504;p180"/>
          <p:cNvSpPr txBox="1"/>
          <p:nvPr/>
        </p:nvSpPr>
        <p:spPr>
          <a:xfrm>
            <a:off x="652992" y="2575719"/>
            <a:ext cx="4430713" cy="1549762"/>
          </a:xfrm>
          <a:prstGeom prst="rect">
            <a:avLst/>
          </a:prstGeom>
          <a:noFill/>
          <a:ln>
            <a:noFill/>
          </a:ln>
        </p:spPr>
        <p:txBody>
          <a:bodyPr spcFirstLastPara="1" wrap="square" lIns="0" tIns="10583" rIns="0" bIns="0" anchor="t" anchorCtr="0">
            <a:spAutoFit/>
          </a:bodyPr>
          <a:lstStyle/>
          <a:p>
            <a:pPr marL="86251" indent="-88896">
              <a:buClr>
                <a:srgbClr val="FFB800"/>
              </a:buClr>
              <a:buSzPts val="1680"/>
              <a:buFont typeface="Arial"/>
              <a:buChar char="•"/>
            </a:pPr>
            <a:r>
              <a:rPr lang="en-US" sz="1000">
                <a:solidFill>
                  <a:schemeClr val="dk1"/>
                </a:solidFill>
                <a:latin typeface="Calibri"/>
                <a:ea typeface="Calibri"/>
                <a:cs typeface="Calibri"/>
                <a:sym typeface="Calibri"/>
              </a:rPr>
              <a:t>Αρχές αποτελεσματικής επικοινωνίας στην κυβερνοασφάλεια.</a:t>
            </a:r>
            <a:endParaRPr sz="1000">
              <a:solidFill>
                <a:schemeClr val="dk1"/>
              </a:solidFill>
              <a:latin typeface="Calibri"/>
              <a:ea typeface="Calibri"/>
              <a:cs typeface="Calibri"/>
              <a:sym typeface="Calibri"/>
            </a:endParaRPr>
          </a:p>
          <a:p>
            <a:pPr>
              <a:spcBef>
                <a:spcPts val="37"/>
              </a:spcBef>
              <a:buClr>
                <a:srgbClr val="FFB800"/>
              </a:buClr>
              <a:buSzPts val="2000"/>
            </a:pPr>
            <a:endParaRPr sz="1667">
              <a:solidFill>
                <a:schemeClr val="dk1"/>
              </a:solidFill>
              <a:latin typeface="Calibri"/>
              <a:ea typeface="Calibri"/>
              <a:cs typeface="Calibri"/>
              <a:sym typeface="Calibri"/>
            </a:endParaRPr>
          </a:p>
          <a:p>
            <a:pPr marL="86251" indent="-88896">
              <a:buClr>
                <a:srgbClr val="FFB800"/>
              </a:buClr>
              <a:buSzPts val="1680"/>
              <a:buFont typeface="Arial"/>
              <a:buChar char="•"/>
            </a:pPr>
            <a:r>
              <a:rPr lang="en-US" sz="1000">
                <a:solidFill>
                  <a:schemeClr val="dk1"/>
                </a:solidFill>
                <a:latin typeface="Calibri"/>
                <a:ea typeface="Calibri"/>
                <a:cs typeface="Calibri"/>
                <a:sym typeface="Calibri"/>
              </a:rPr>
              <a:t>Ξεπερνώντας τα εμπόδια στην αποτελεσματική επικοινωνία για την κυβερνοασφάλεια.</a:t>
            </a:r>
            <a:endParaRPr sz="1000">
              <a:solidFill>
                <a:schemeClr val="dk1"/>
              </a:solidFill>
              <a:latin typeface="Calibri"/>
              <a:ea typeface="Calibri"/>
              <a:cs typeface="Calibri"/>
              <a:sym typeface="Calibri"/>
            </a:endParaRPr>
          </a:p>
          <a:p>
            <a:pPr>
              <a:spcBef>
                <a:spcPts val="25"/>
              </a:spcBef>
              <a:buClr>
                <a:srgbClr val="FFB800"/>
              </a:buClr>
              <a:buSzPts val="2000"/>
            </a:pPr>
            <a:endParaRPr sz="1667">
              <a:solidFill>
                <a:schemeClr val="dk1"/>
              </a:solidFill>
              <a:latin typeface="Calibri"/>
              <a:ea typeface="Calibri"/>
              <a:cs typeface="Calibri"/>
              <a:sym typeface="Calibri"/>
            </a:endParaRPr>
          </a:p>
          <a:p>
            <a:pPr marL="86251" indent="-88896">
              <a:buClr>
                <a:srgbClr val="FFB800"/>
              </a:buClr>
              <a:buSzPts val="1680"/>
              <a:buFont typeface="Arial"/>
              <a:buChar char="•"/>
            </a:pPr>
            <a:r>
              <a:rPr lang="en-US" sz="1000">
                <a:solidFill>
                  <a:schemeClr val="dk1"/>
                </a:solidFill>
                <a:latin typeface="Calibri"/>
                <a:ea typeface="Calibri"/>
                <a:cs typeface="Calibri"/>
                <a:sym typeface="Calibri"/>
              </a:rPr>
              <a:t>Ο ρόλος της διαφανούς επικοινωνίας στην αντιμετώπιση περιστατικών.</a:t>
            </a:r>
            <a:endParaRPr sz="1000">
              <a:solidFill>
                <a:schemeClr val="dk1"/>
              </a:solidFill>
              <a:latin typeface="Calibri"/>
              <a:ea typeface="Calibri"/>
              <a:cs typeface="Calibri"/>
              <a:sym typeface="Calibri"/>
            </a:endParaRPr>
          </a:p>
          <a:p>
            <a:pPr>
              <a:spcBef>
                <a:spcPts val="42"/>
              </a:spcBef>
              <a:buClr>
                <a:srgbClr val="FFB800"/>
              </a:buClr>
              <a:buSzPts val="2000"/>
            </a:pPr>
            <a:endParaRPr sz="1667">
              <a:solidFill>
                <a:schemeClr val="dk1"/>
              </a:solidFill>
              <a:latin typeface="Calibri"/>
              <a:ea typeface="Calibri"/>
              <a:cs typeface="Calibri"/>
              <a:sym typeface="Calibri"/>
            </a:endParaRPr>
          </a:p>
          <a:p>
            <a:pPr marL="86251" indent="-88896">
              <a:buClr>
                <a:srgbClr val="FFB800"/>
              </a:buClr>
              <a:buSzPts val="1680"/>
              <a:buFont typeface="Arial"/>
              <a:buChar char="•"/>
            </a:pPr>
            <a:r>
              <a:rPr lang="en-US" sz="1000">
                <a:solidFill>
                  <a:schemeClr val="dk1"/>
                </a:solidFill>
                <a:latin typeface="Calibri"/>
                <a:ea typeface="Calibri"/>
                <a:cs typeface="Calibri"/>
                <a:sym typeface="Calibri"/>
              </a:rPr>
              <a:t>Δημοσιεύσεις κυβερνοασφάλειας</a:t>
            </a:r>
            <a:endParaRPr sz="10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Google Shape;2509;p181"/>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510" name="Google Shape;2510;p181"/>
          <p:cNvGrpSpPr/>
          <p:nvPr/>
        </p:nvGrpSpPr>
        <p:grpSpPr>
          <a:xfrm>
            <a:off x="5969794" y="0"/>
            <a:ext cx="4190206" cy="5715000"/>
            <a:chOff x="7163752" y="0"/>
            <a:chExt cx="5028247" cy="6858000"/>
          </a:xfrm>
        </p:grpSpPr>
        <p:pic>
          <p:nvPicPr>
            <p:cNvPr id="2511" name="Google Shape;2511;p181"/>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512" name="Google Shape;2512;p181"/>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513" name="Google Shape;2513;p181"/>
          <p:cNvSpPr txBox="1">
            <a:spLocks noGrp="1"/>
          </p:cNvSpPr>
          <p:nvPr>
            <p:ph type="title"/>
          </p:nvPr>
        </p:nvSpPr>
        <p:spPr>
          <a:xfrm>
            <a:off x="729192" y="702469"/>
            <a:ext cx="4935538" cy="296950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Οργανωσιακή κουλτούρα, επικοινωνία και  κυβερνοασφάλεια</a:t>
            </a:r>
            <a:endParaRPr/>
          </a:p>
        </p:txBody>
      </p:sp>
      <p:sp>
        <p:nvSpPr>
          <p:cNvPr id="2514" name="Google Shape;2514;p181"/>
          <p:cNvSpPr txBox="1"/>
          <p:nvPr/>
        </p:nvSpPr>
        <p:spPr>
          <a:xfrm>
            <a:off x="601133" y="4928128"/>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515" name="Google Shape;2515;p181"/>
          <p:cNvSpPr txBox="1"/>
          <p:nvPr/>
        </p:nvSpPr>
        <p:spPr>
          <a:xfrm>
            <a:off x="805391" y="1621896"/>
            <a:ext cx="3457575"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Ηγεσία στην κουλτούρα της κυβερνοασφάλειας</a:t>
            </a:r>
            <a:endParaRPr sz="1208">
              <a:solidFill>
                <a:schemeClr val="dk1"/>
              </a:solidFill>
              <a:latin typeface="Calibri"/>
              <a:ea typeface="Calibri"/>
              <a:cs typeface="Calibri"/>
              <a:sym typeface="Calibri"/>
            </a:endParaRPr>
          </a:p>
        </p:txBody>
      </p:sp>
      <p:sp>
        <p:nvSpPr>
          <p:cNvPr id="2516" name="Google Shape;2516;p181"/>
          <p:cNvSpPr txBox="1"/>
          <p:nvPr/>
        </p:nvSpPr>
        <p:spPr>
          <a:xfrm>
            <a:off x="652992" y="2618429"/>
            <a:ext cx="4532842" cy="370153"/>
          </a:xfrm>
          <a:prstGeom prst="rect">
            <a:avLst/>
          </a:prstGeom>
          <a:noFill/>
          <a:ln>
            <a:noFill/>
          </a:ln>
        </p:spPr>
        <p:txBody>
          <a:bodyPr spcFirstLastPara="1" wrap="square" lIns="0" tIns="36500" rIns="0" bIns="0" anchor="t" anchorCtr="0">
            <a:spAutoFit/>
          </a:bodyPr>
          <a:lstStyle/>
          <a:p>
            <a:pPr marL="86251" indent="-75668">
              <a:buClr>
                <a:srgbClr val="FFB800"/>
              </a:buClr>
              <a:buSzPts val="1400"/>
              <a:buFont typeface="Arial"/>
              <a:buChar char="•"/>
            </a:pPr>
            <a:r>
              <a:rPr lang="en-US" sz="833">
                <a:solidFill>
                  <a:schemeClr val="dk1"/>
                </a:solidFill>
                <a:latin typeface="Calibri"/>
                <a:ea typeface="Calibri"/>
                <a:cs typeface="Calibri"/>
                <a:sym typeface="Calibri"/>
              </a:rPr>
              <a:t>Ανάπτυξη ηγεσίας στον τομέα της κυβερνοασφάλειας σε όλα τα επίπεδα της οργάνωσης.</a:t>
            </a:r>
            <a:endParaRPr sz="833">
              <a:solidFill>
                <a:schemeClr val="dk1"/>
              </a:solidFill>
              <a:latin typeface="Calibri"/>
              <a:ea typeface="Calibri"/>
              <a:cs typeface="Calibri"/>
              <a:sym typeface="Calibri"/>
            </a:endParaRPr>
          </a:p>
          <a:p>
            <a:pPr marL="330187" lvl="1" indent="-152394">
              <a:spcBef>
                <a:spcPts val="621"/>
              </a:spcBef>
              <a:buClr>
                <a:schemeClr val="dk1"/>
              </a:buClr>
              <a:buSzPts val="1400"/>
              <a:buFont typeface="Arial"/>
              <a:buChar char="•"/>
            </a:pPr>
            <a:r>
              <a:rPr lang="en-US" sz="833">
                <a:solidFill>
                  <a:schemeClr val="dk1"/>
                </a:solidFill>
                <a:latin typeface="Calibri"/>
                <a:ea typeface="Calibri"/>
                <a:cs typeface="Calibri"/>
                <a:sym typeface="Calibri"/>
              </a:rPr>
              <a:t>Κάθετα ΚΑΙ οριζόντια</a:t>
            </a:r>
            <a:endParaRPr sz="833">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20"/>
        <p:cNvGrpSpPr/>
        <p:nvPr/>
      </p:nvGrpSpPr>
      <p:grpSpPr>
        <a:xfrm>
          <a:off x="0" y="0"/>
          <a:ext cx="0" cy="0"/>
          <a:chOff x="0" y="0"/>
          <a:chExt cx="0" cy="0"/>
        </a:xfrm>
      </p:grpSpPr>
      <p:sp>
        <p:nvSpPr>
          <p:cNvPr id="2521" name="Google Shape;2521;p182"/>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522" name="Google Shape;2522;p182"/>
          <p:cNvGrpSpPr/>
          <p:nvPr/>
        </p:nvGrpSpPr>
        <p:grpSpPr>
          <a:xfrm>
            <a:off x="5969794" y="0"/>
            <a:ext cx="4190206" cy="5715000"/>
            <a:chOff x="7163752" y="0"/>
            <a:chExt cx="5028247" cy="6858000"/>
          </a:xfrm>
        </p:grpSpPr>
        <p:pic>
          <p:nvPicPr>
            <p:cNvPr id="2523" name="Google Shape;2523;p182"/>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524" name="Google Shape;2524;p182"/>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525" name="Google Shape;2525;p182"/>
          <p:cNvSpPr txBox="1">
            <a:spLocks noGrp="1"/>
          </p:cNvSpPr>
          <p:nvPr>
            <p:ph type="title"/>
          </p:nvPr>
        </p:nvSpPr>
        <p:spPr>
          <a:xfrm>
            <a:off x="729192" y="702469"/>
            <a:ext cx="4935538" cy="296950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Οργανωσιακή κουλτούρα, επικοινωνία και  κυβερνοασφάλεια</a:t>
            </a:r>
            <a:endParaRPr/>
          </a:p>
        </p:txBody>
      </p:sp>
      <p:sp>
        <p:nvSpPr>
          <p:cNvPr id="2526" name="Google Shape;2526;p182"/>
          <p:cNvSpPr txBox="1"/>
          <p:nvPr/>
        </p:nvSpPr>
        <p:spPr>
          <a:xfrm>
            <a:off x="805391" y="1621896"/>
            <a:ext cx="3647017"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Προώθηση της συνεργασίας και της εμπιστοσύνης</a:t>
            </a:r>
            <a:endParaRPr sz="1208">
              <a:solidFill>
                <a:schemeClr val="dk1"/>
              </a:solidFill>
              <a:latin typeface="Calibri"/>
              <a:ea typeface="Calibri"/>
              <a:cs typeface="Calibri"/>
              <a:sym typeface="Calibri"/>
            </a:endParaRPr>
          </a:p>
        </p:txBody>
      </p:sp>
      <p:sp>
        <p:nvSpPr>
          <p:cNvPr id="2527" name="Google Shape;2527;p182"/>
          <p:cNvSpPr txBox="1"/>
          <p:nvPr/>
        </p:nvSpPr>
        <p:spPr>
          <a:xfrm>
            <a:off x="127000" y="2068051"/>
            <a:ext cx="5242983" cy="2862917"/>
          </a:xfrm>
          <a:prstGeom prst="rect">
            <a:avLst/>
          </a:prstGeom>
          <a:noFill/>
          <a:ln>
            <a:noFill/>
          </a:ln>
        </p:spPr>
        <p:txBody>
          <a:bodyPr spcFirstLastPara="1" wrap="square" lIns="0" tIns="30688" rIns="0" bIns="0" anchor="t" anchorCtr="0">
            <a:spAutoFit/>
          </a:bodyPr>
          <a:lstStyle/>
          <a:p>
            <a:pPr marL="674131" marR="4233" indent="-78438">
              <a:lnSpc>
                <a:spcPct val="78000"/>
              </a:lnSpc>
              <a:buClr>
                <a:srgbClr val="FFB800"/>
              </a:buClr>
              <a:buSzPts val="1482"/>
              <a:buFont typeface="Arial"/>
              <a:buChar char="•"/>
            </a:pPr>
            <a:r>
              <a:rPr lang="en-US" sz="875">
                <a:solidFill>
                  <a:schemeClr val="dk1"/>
                </a:solidFill>
                <a:latin typeface="Calibri"/>
                <a:ea typeface="Calibri"/>
                <a:cs typeface="Calibri"/>
                <a:sym typeface="Calibri"/>
              </a:rPr>
              <a:t>Ορισμός της συνεργασίας και της εμπιστοσύνης: </a:t>
            </a:r>
            <a:r>
              <a:rPr lang="en-US" sz="875" i="1">
                <a:solidFill>
                  <a:schemeClr val="dk1"/>
                </a:solidFill>
                <a:latin typeface="Calibri"/>
                <a:ea typeface="Calibri"/>
                <a:cs typeface="Calibri"/>
                <a:sym typeface="Calibri"/>
              </a:rPr>
              <a:t>Η συνεργασία περιλαμβάνει την ανταλλαγή πληροφοριών,  πόρων και βέλτιστων για την ενίσχυση της συλλογικής άμυνας στον κυβερνοχώρο. Η εμπιστοσύνη στηρίζει  αυτές τις συνεργατικές προσπάθειες, διασφαλίζοντας ότι οι κοινές πληροφορίες είναι αξιόπιστες και ότι οι  εταίροι θα ενεργούν υπεύθυνα με τα κοινά δεδομένα και τις γνώσεις.</a:t>
            </a:r>
            <a:endParaRPr sz="875">
              <a:solidFill>
                <a:schemeClr val="dk1"/>
              </a:solidFill>
              <a:latin typeface="Calibri"/>
              <a:ea typeface="Calibri"/>
              <a:cs typeface="Calibri"/>
              <a:sym typeface="Calibri"/>
            </a:endParaRPr>
          </a:p>
          <a:p>
            <a:pPr>
              <a:spcBef>
                <a:spcPts val="4"/>
              </a:spcBef>
              <a:buClr>
                <a:srgbClr val="FFB800"/>
              </a:buClr>
              <a:buSzPts val="1600"/>
            </a:pPr>
            <a:endParaRPr sz="1333">
              <a:solidFill>
                <a:schemeClr val="dk1"/>
              </a:solidFill>
              <a:latin typeface="Calibri"/>
              <a:ea typeface="Calibri"/>
              <a:cs typeface="Calibri"/>
              <a:sym typeface="Calibri"/>
            </a:endParaRPr>
          </a:p>
          <a:p>
            <a:pPr marL="673602" indent="-78438">
              <a:buClr>
                <a:srgbClr val="FFB800"/>
              </a:buClr>
              <a:buSzPts val="1482"/>
              <a:buFont typeface="Arial"/>
              <a:buChar char="•"/>
            </a:pPr>
            <a:r>
              <a:rPr lang="en-US" sz="875">
                <a:solidFill>
                  <a:schemeClr val="dk1"/>
                </a:solidFill>
                <a:latin typeface="Calibri"/>
                <a:ea typeface="Calibri"/>
                <a:cs typeface="Calibri"/>
                <a:sym typeface="Calibri"/>
              </a:rPr>
              <a:t>Η σημασία της εμπιστοσύνης και της συνεργασίας στις προσπάθειες για την ασφάλεια στον κυβερνοχώρο.</a:t>
            </a:r>
            <a:endParaRPr sz="875">
              <a:solidFill>
                <a:schemeClr val="dk1"/>
              </a:solidFill>
              <a:latin typeface="Calibri"/>
              <a:ea typeface="Calibri"/>
              <a:cs typeface="Calibri"/>
              <a:sym typeface="Calibri"/>
            </a:endParaRPr>
          </a:p>
          <a:p>
            <a:pPr marL="917538" lvl="1" indent="-151865">
              <a:spcBef>
                <a:spcPts val="362"/>
              </a:spcBef>
              <a:buClr>
                <a:schemeClr val="dk1"/>
              </a:buClr>
              <a:buSzPts val="1482"/>
              <a:buFont typeface="Arial"/>
              <a:buChar char="•"/>
            </a:pPr>
            <a:r>
              <a:rPr lang="en-US" sz="875">
                <a:solidFill>
                  <a:schemeClr val="dk1"/>
                </a:solidFill>
                <a:latin typeface="Calibri"/>
                <a:ea typeface="Calibri"/>
                <a:cs typeface="Calibri"/>
                <a:sym typeface="Calibri"/>
              </a:rPr>
              <a:t>Ανταλλαγή πληροφοριών</a:t>
            </a:r>
            <a:endParaRPr sz="875">
              <a:solidFill>
                <a:schemeClr val="dk1"/>
              </a:solidFill>
              <a:latin typeface="Calibri"/>
              <a:ea typeface="Calibri"/>
              <a:cs typeface="Calibri"/>
              <a:sym typeface="Calibri"/>
            </a:endParaRPr>
          </a:p>
          <a:p>
            <a:pPr marL="917538" lvl="1" indent="-151865">
              <a:spcBef>
                <a:spcPts val="517"/>
              </a:spcBef>
              <a:buClr>
                <a:schemeClr val="dk1"/>
              </a:buClr>
              <a:buSzPts val="1482"/>
              <a:buFont typeface="Arial"/>
              <a:buChar char="•"/>
            </a:pPr>
            <a:r>
              <a:rPr lang="en-US" sz="875">
                <a:solidFill>
                  <a:schemeClr val="dk1"/>
                </a:solidFill>
                <a:latin typeface="Calibri"/>
                <a:ea typeface="Calibri"/>
                <a:cs typeface="Calibri"/>
                <a:sym typeface="Calibri"/>
              </a:rPr>
              <a:t>Κοινές ασκήσεις κυβερνοασφάλειας</a:t>
            </a:r>
            <a:endParaRPr sz="875">
              <a:solidFill>
                <a:schemeClr val="dk1"/>
              </a:solidFill>
              <a:latin typeface="Calibri"/>
              <a:ea typeface="Calibri"/>
              <a:cs typeface="Calibri"/>
              <a:sym typeface="Calibri"/>
            </a:endParaRPr>
          </a:p>
          <a:p>
            <a:pPr marL="380985" lvl="1">
              <a:spcBef>
                <a:spcPts val="21"/>
              </a:spcBef>
              <a:buClr>
                <a:schemeClr val="dk1"/>
              </a:buClr>
              <a:buSzPts val="1800"/>
            </a:pPr>
            <a:endParaRPr sz="1500">
              <a:solidFill>
                <a:schemeClr val="dk1"/>
              </a:solidFill>
              <a:latin typeface="Calibri"/>
              <a:ea typeface="Calibri"/>
              <a:cs typeface="Calibri"/>
              <a:sym typeface="Calibri"/>
            </a:endParaRPr>
          </a:p>
          <a:p>
            <a:pPr marL="673602" indent="-78438">
              <a:spcBef>
                <a:spcPts val="4"/>
              </a:spcBef>
              <a:buClr>
                <a:srgbClr val="FFB800"/>
              </a:buClr>
              <a:buSzPts val="1482"/>
              <a:buFont typeface="Arial"/>
              <a:buChar char="•"/>
            </a:pPr>
            <a:r>
              <a:rPr lang="en-US" sz="875">
                <a:solidFill>
                  <a:schemeClr val="dk1"/>
                </a:solidFill>
                <a:latin typeface="Calibri"/>
                <a:ea typeface="Calibri"/>
                <a:cs typeface="Calibri"/>
                <a:sym typeface="Calibri"/>
              </a:rPr>
              <a:t>Τεχνικές για την οικοδόμηση εμπιστοσύνης εντός και μεταξύ ομάδων.</a:t>
            </a:r>
            <a:endParaRPr sz="875">
              <a:solidFill>
                <a:schemeClr val="dk1"/>
              </a:solidFill>
              <a:latin typeface="Calibri"/>
              <a:ea typeface="Calibri"/>
              <a:cs typeface="Calibri"/>
              <a:sym typeface="Calibri"/>
            </a:endParaRPr>
          </a:p>
          <a:p>
            <a:pPr marL="917538" lvl="1" indent="-151865">
              <a:spcBef>
                <a:spcPts val="346"/>
              </a:spcBef>
              <a:buClr>
                <a:schemeClr val="dk1"/>
              </a:buClr>
              <a:buSzPts val="1482"/>
              <a:buFont typeface="Arial"/>
              <a:buChar char="•"/>
            </a:pPr>
            <a:r>
              <a:rPr lang="en-US" sz="875">
                <a:solidFill>
                  <a:schemeClr val="dk1"/>
                </a:solidFill>
                <a:latin typeface="Calibri"/>
                <a:ea typeface="Calibri"/>
                <a:cs typeface="Calibri"/>
                <a:sym typeface="Calibri"/>
              </a:rPr>
              <a:t>Συμμαχίες, συμπράξεις</a:t>
            </a:r>
            <a:endParaRPr sz="875">
              <a:solidFill>
                <a:schemeClr val="dk1"/>
              </a:solidFill>
              <a:latin typeface="Calibri"/>
              <a:ea typeface="Calibri"/>
              <a:cs typeface="Calibri"/>
              <a:sym typeface="Calibri"/>
            </a:endParaRPr>
          </a:p>
          <a:p>
            <a:pPr marL="380985" lvl="1">
              <a:spcBef>
                <a:spcPts val="33"/>
              </a:spcBef>
              <a:buClr>
                <a:schemeClr val="dk1"/>
              </a:buClr>
              <a:buSzPts val="1800"/>
            </a:pPr>
            <a:endParaRPr sz="1500">
              <a:solidFill>
                <a:schemeClr val="dk1"/>
              </a:solidFill>
              <a:latin typeface="Calibri"/>
              <a:ea typeface="Calibri"/>
              <a:cs typeface="Calibri"/>
              <a:sym typeface="Calibri"/>
            </a:endParaRPr>
          </a:p>
          <a:p>
            <a:pPr marL="673602" indent="-78438">
              <a:buClr>
                <a:srgbClr val="FFB800"/>
              </a:buClr>
              <a:buSzPts val="1482"/>
              <a:buFont typeface="Arial"/>
              <a:buChar char="•"/>
            </a:pPr>
            <a:r>
              <a:rPr lang="en-US" sz="875">
                <a:solidFill>
                  <a:schemeClr val="dk1"/>
                </a:solidFill>
                <a:latin typeface="Calibri"/>
                <a:ea typeface="Calibri"/>
                <a:cs typeface="Calibri"/>
                <a:sym typeface="Calibri"/>
              </a:rPr>
              <a:t>Συνεργατικές προσεγγίσεις για την επίλυση προβλημάτων κυβερνοασφάλειας.</a:t>
            </a:r>
            <a:endParaRPr sz="875">
              <a:solidFill>
                <a:schemeClr val="dk1"/>
              </a:solidFill>
              <a:latin typeface="Calibri"/>
              <a:ea typeface="Calibri"/>
              <a:cs typeface="Calibri"/>
              <a:sym typeface="Calibri"/>
            </a:endParaRPr>
          </a:p>
          <a:p>
            <a:pPr>
              <a:spcBef>
                <a:spcPts val="17"/>
              </a:spcBef>
              <a:buClr>
                <a:srgbClr val="FFB800"/>
              </a:buClr>
              <a:buSzPts val="1800"/>
            </a:pPr>
            <a:endParaRPr sz="1500">
              <a:solidFill>
                <a:schemeClr val="dk1"/>
              </a:solidFill>
              <a:latin typeface="Calibri"/>
              <a:ea typeface="Calibri"/>
              <a:cs typeface="Calibri"/>
              <a:sym typeface="Calibri"/>
            </a:endParaRPr>
          </a:p>
          <a:p>
            <a:pPr marL="674131" marR="509038" indent="-78438">
              <a:lnSpc>
                <a:spcPct val="78000"/>
              </a:lnSpc>
              <a:buClr>
                <a:srgbClr val="FFB800"/>
              </a:buClr>
              <a:buSzPts val="1482"/>
              <a:buFont typeface="Arial"/>
              <a:buChar char="•"/>
            </a:pPr>
            <a:r>
              <a:rPr lang="en-US" sz="875">
                <a:solidFill>
                  <a:schemeClr val="dk1"/>
                </a:solidFill>
                <a:latin typeface="Calibri"/>
                <a:ea typeface="Calibri"/>
                <a:cs typeface="Calibri"/>
                <a:sym typeface="Calibri"/>
              </a:rPr>
              <a:t>Παράδειγμα πραγματικού κόσμου: Έργο διατμηματικής συνεργασίας που ενίσχυσε τη συνολική  κατάσταση της κυβερνοασφάλειας.</a:t>
            </a:r>
            <a:endParaRPr sz="875">
              <a:solidFill>
                <a:schemeClr val="dk1"/>
              </a:solidFill>
              <a:latin typeface="Calibri"/>
              <a:ea typeface="Calibri"/>
              <a:cs typeface="Calibri"/>
              <a:sym typeface="Calibri"/>
            </a:endParaRPr>
          </a:p>
          <a:p>
            <a:endParaRPr sz="667">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31"/>
        <p:cNvGrpSpPr/>
        <p:nvPr/>
      </p:nvGrpSpPr>
      <p:grpSpPr>
        <a:xfrm>
          <a:off x="0" y="0"/>
          <a:ext cx="0" cy="0"/>
          <a:chOff x="0" y="0"/>
          <a:chExt cx="0" cy="0"/>
        </a:xfrm>
      </p:grpSpPr>
      <p:sp>
        <p:nvSpPr>
          <p:cNvPr id="2532" name="Google Shape;2532;p183"/>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533" name="Google Shape;2533;p183"/>
          <p:cNvGrpSpPr/>
          <p:nvPr/>
        </p:nvGrpSpPr>
        <p:grpSpPr>
          <a:xfrm>
            <a:off x="1" y="0"/>
            <a:ext cx="5036079" cy="5715000"/>
            <a:chOff x="0" y="0"/>
            <a:chExt cx="6043295" cy="6858000"/>
          </a:xfrm>
        </p:grpSpPr>
        <p:sp>
          <p:nvSpPr>
            <p:cNvPr id="2534" name="Google Shape;2534;p183"/>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535" name="Google Shape;2535;p183"/>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536" name="Google Shape;2536;p183"/>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537" name="Google Shape;2537;p183"/>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538" name="Google Shape;2538;p183"/>
          <p:cNvSpPr txBox="1">
            <a:spLocks noGrp="1"/>
          </p:cNvSpPr>
          <p:nvPr>
            <p:ph type="title"/>
          </p:nvPr>
        </p:nvSpPr>
        <p:spPr>
          <a:xfrm>
            <a:off x="2600324" y="661723"/>
            <a:ext cx="6991350" cy="2238216"/>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Επικοινωνία και συνεργασία σε  όλους τους τομείς</a:t>
            </a:r>
            <a:endParaRPr/>
          </a:p>
        </p:txBody>
      </p:sp>
      <p:sp>
        <p:nvSpPr>
          <p:cNvPr id="2539" name="Google Shape;2539;p183"/>
          <p:cNvSpPr txBox="1"/>
          <p:nvPr/>
        </p:nvSpPr>
        <p:spPr>
          <a:xfrm>
            <a:off x="5571067" y="1473994"/>
            <a:ext cx="3654425"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Διατομεακή ασφάλεια στον κυβερνοχώρο  Προκλήσεις</a:t>
            </a:r>
            <a:endParaRPr sz="1458">
              <a:solidFill>
                <a:schemeClr val="dk1"/>
              </a:solidFill>
              <a:latin typeface="Calibri"/>
              <a:ea typeface="Calibri"/>
              <a:cs typeface="Calibri"/>
              <a:sym typeface="Calibri"/>
            </a:endParaRPr>
          </a:p>
        </p:txBody>
      </p:sp>
      <p:sp>
        <p:nvSpPr>
          <p:cNvPr id="2540" name="Google Shape;2540;p183"/>
          <p:cNvSpPr txBox="1"/>
          <p:nvPr/>
        </p:nvSpPr>
        <p:spPr>
          <a:xfrm>
            <a:off x="5571067" y="2228056"/>
            <a:ext cx="4143375" cy="933204"/>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Προκλήσεις και ευκαιρίες στη διατομεακή συνεργασία στον</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τομέα της κυβερνοασφάλειας.</a:t>
            </a:r>
            <a:endParaRPr sz="833">
              <a:solidFill>
                <a:schemeClr val="dk1"/>
              </a:solidFill>
              <a:latin typeface="Calibri"/>
              <a:ea typeface="Calibri"/>
              <a:cs typeface="Calibri"/>
              <a:sym typeface="Calibri"/>
            </a:endParaRPr>
          </a:p>
          <a:p>
            <a:pPr marL="238645" indent="-228062">
              <a:spcBef>
                <a:spcPts val="367"/>
              </a:spcBef>
              <a:buClr>
                <a:srgbClr val="FFFFFF"/>
              </a:buClr>
              <a:buSzPts val="1200"/>
              <a:buFont typeface="Courier New"/>
              <a:buChar char="o"/>
            </a:pPr>
            <a:r>
              <a:rPr lang="en-US" sz="708">
                <a:solidFill>
                  <a:srgbClr val="FFFFFF"/>
                </a:solidFill>
                <a:latin typeface="Calibri"/>
                <a:ea typeface="Calibri"/>
                <a:cs typeface="Calibri"/>
                <a:sym typeface="Calibri"/>
              </a:rPr>
              <a:t>Επιτιθέμενος Οργανισμός Συνεργασίας των Ρυθμιστικών Αρχών Ενέργειας της ΕΕ (ACER)</a:t>
            </a:r>
            <a:endParaRPr sz="708">
              <a:solidFill>
                <a:schemeClr val="dk1"/>
              </a:solidFill>
              <a:latin typeface="Calibri"/>
              <a:ea typeface="Calibri"/>
              <a:cs typeface="Calibri"/>
              <a:sym typeface="Calibri"/>
            </a:endParaRPr>
          </a:p>
          <a:p>
            <a:pPr marL="238645" indent="-228062">
              <a:spcBef>
                <a:spcPts val="242"/>
              </a:spcBef>
              <a:buClr>
                <a:srgbClr val="FFB800"/>
              </a:buClr>
              <a:buSzPts val="1400"/>
              <a:buFont typeface="Courier New"/>
              <a:buChar char="o"/>
            </a:pPr>
            <a:r>
              <a:rPr lang="en-US" sz="833">
                <a:solidFill>
                  <a:srgbClr val="FFFFFF"/>
                </a:solidFill>
                <a:latin typeface="Calibri"/>
                <a:ea typeface="Calibri"/>
                <a:cs typeface="Calibri"/>
                <a:sym typeface="Calibri"/>
              </a:rPr>
              <a:t>Σημασία της διαλειτουργικότητας και των κοινών προτύπων.</a:t>
            </a:r>
            <a:endParaRPr sz="833">
              <a:solidFill>
                <a:schemeClr val="dk1"/>
              </a:solidFill>
              <a:latin typeface="Calibri"/>
              <a:ea typeface="Calibri"/>
              <a:cs typeface="Calibri"/>
              <a:sym typeface="Calibri"/>
            </a:endParaRPr>
          </a:p>
          <a:p>
            <a:pPr marL="238645" indent="-228062">
              <a:spcBef>
                <a:spcPts val="262"/>
              </a:spcBef>
              <a:buClr>
                <a:srgbClr val="FFFFFF"/>
              </a:buClr>
              <a:buSzPts val="1200"/>
              <a:buFont typeface="Courier New"/>
              <a:buChar char="o"/>
            </a:pPr>
            <a:r>
              <a:rPr lang="en-US" sz="708">
                <a:solidFill>
                  <a:srgbClr val="FFFFFF"/>
                </a:solidFill>
                <a:latin typeface="Calibri"/>
                <a:ea typeface="Calibri"/>
                <a:cs typeface="Calibri"/>
                <a:sym typeface="Calibri"/>
              </a:rPr>
              <a:t>ENISA (Ευκή Υπηρεσία Κυβερνοασφάλειας)</a:t>
            </a:r>
            <a:endParaRPr sz="708">
              <a:solidFill>
                <a:schemeClr val="dk1"/>
              </a:solidFill>
              <a:latin typeface="Calibri"/>
              <a:ea typeface="Calibri"/>
              <a:cs typeface="Calibri"/>
              <a:sym typeface="Calibri"/>
            </a:endParaRPr>
          </a:p>
          <a:p>
            <a:pPr marL="238645" indent="-228062">
              <a:spcBef>
                <a:spcPts val="246"/>
              </a:spcBef>
              <a:buClr>
                <a:srgbClr val="FFB800"/>
              </a:buClr>
              <a:buSzPts val="1400"/>
              <a:buFont typeface="Courier New"/>
              <a:buChar char="o"/>
            </a:pPr>
            <a:r>
              <a:rPr lang="en-US" sz="833">
                <a:solidFill>
                  <a:srgbClr val="FFFFFF"/>
                </a:solidFill>
                <a:latin typeface="Calibri"/>
                <a:ea typeface="Calibri"/>
                <a:cs typeface="Calibri"/>
                <a:sym typeface="Calibri"/>
              </a:rPr>
              <a:t>Στρατηγικές για αποτελεσματική διατομεακή επικοινωνία.</a:t>
            </a:r>
            <a:endParaRPr sz="833">
              <a:solidFill>
                <a:schemeClr val="dk1"/>
              </a:solidFill>
              <a:latin typeface="Calibri"/>
              <a:ea typeface="Calibri"/>
              <a:cs typeface="Calibri"/>
              <a:sym typeface="Calibri"/>
            </a:endParaRPr>
          </a:p>
        </p:txBody>
      </p:sp>
      <p:sp>
        <p:nvSpPr>
          <p:cNvPr id="2541" name="Google Shape;2541;p183"/>
          <p:cNvSpPr txBox="1"/>
          <p:nvPr/>
        </p:nvSpPr>
        <p:spPr>
          <a:xfrm>
            <a:off x="245003" y="4639733"/>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542" name="Google Shape;2542;p183"/>
          <p:cNvPicPr preferRelativeResize="0"/>
          <p:nvPr/>
        </p:nvPicPr>
        <p:blipFill rotWithShape="1">
          <a:blip r:embed="rId4">
            <a:alphaModFix/>
          </a:blip>
          <a:srcRect/>
          <a:stretch/>
        </p:blipFill>
        <p:spPr>
          <a:xfrm>
            <a:off x="7414947" y="4401607"/>
            <a:ext cx="2745052" cy="51011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547" name="Google Shape;2547;p18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548" name="Google Shape;2548;p184"/>
          <p:cNvGrpSpPr/>
          <p:nvPr/>
        </p:nvGrpSpPr>
        <p:grpSpPr>
          <a:xfrm>
            <a:off x="1" y="0"/>
            <a:ext cx="4867274" cy="5715000"/>
            <a:chOff x="0" y="0"/>
            <a:chExt cx="5840729" cy="6858000"/>
          </a:xfrm>
        </p:grpSpPr>
        <p:sp>
          <p:nvSpPr>
            <p:cNvPr id="2549" name="Google Shape;2549;p184"/>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550" name="Google Shape;2550;p184"/>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551" name="Google Shape;2551;p184"/>
          <p:cNvSpPr txBox="1">
            <a:spLocks noGrp="1"/>
          </p:cNvSpPr>
          <p:nvPr>
            <p:ph type="title"/>
          </p:nvPr>
        </p:nvSpPr>
        <p:spPr>
          <a:xfrm>
            <a:off x="2600324" y="661723"/>
            <a:ext cx="6991350" cy="2238216"/>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Επικοινωνία και συνεργασία σε  όλους τους τομείς</a:t>
            </a:r>
            <a:endParaRPr/>
          </a:p>
        </p:txBody>
      </p:sp>
      <p:sp>
        <p:nvSpPr>
          <p:cNvPr id="2552" name="Google Shape;2552;p184"/>
          <p:cNvSpPr txBox="1"/>
          <p:nvPr/>
        </p:nvSpPr>
        <p:spPr>
          <a:xfrm>
            <a:off x="5571067" y="1473994"/>
            <a:ext cx="1733550"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Κτίριο συνεργατικό  Δίκτυα</a:t>
            </a:r>
            <a:endParaRPr sz="1458">
              <a:solidFill>
                <a:schemeClr val="dk1"/>
              </a:solidFill>
              <a:latin typeface="Calibri"/>
              <a:ea typeface="Calibri"/>
              <a:cs typeface="Calibri"/>
              <a:sym typeface="Calibri"/>
            </a:endParaRPr>
          </a:p>
        </p:txBody>
      </p:sp>
      <p:sp>
        <p:nvSpPr>
          <p:cNvPr id="2553" name="Google Shape;2553;p184"/>
          <p:cNvSpPr txBox="1"/>
          <p:nvPr/>
        </p:nvSpPr>
        <p:spPr>
          <a:xfrm>
            <a:off x="5571067" y="2228056"/>
            <a:ext cx="3665538" cy="1349793"/>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Ο ρόλος των επαγγελματικών δικτύων και συμμαχιών στην ενίσχυση</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της ασφάλειας στον κυβερνοχώρο.</a:t>
            </a:r>
            <a:endParaRPr sz="833">
              <a:solidFill>
                <a:schemeClr val="dk1"/>
              </a:solidFill>
              <a:latin typeface="Calibri"/>
              <a:ea typeface="Calibri"/>
              <a:cs typeface="Calibri"/>
              <a:sym typeface="Calibri"/>
            </a:endParaRPr>
          </a:p>
          <a:p>
            <a:pPr>
              <a:spcBef>
                <a:spcPts val="4"/>
              </a:spcBef>
            </a:pPr>
            <a:endParaRPr sz="958">
              <a:solidFill>
                <a:schemeClr val="dk1"/>
              </a:solidFill>
              <a:latin typeface="Calibri"/>
              <a:ea typeface="Calibri"/>
              <a:cs typeface="Calibri"/>
              <a:sym typeface="Calibri"/>
            </a:endParaRPr>
          </a:p>
          <a:p>
            <a:pPr marL="239174" marR="519621" indent="-228591">
              <a:lnSpc>
                <a:spcPct val="124100"/>
              </a:lnSpc>
              <a:buClr>
                <a:srgbClr val="FFB800"/>
              </a:buClr>
              <a:buSzPts val="1400"/>
              <a:buFont typeface="Courier New"/>
              <a:buChar char="o"/>
            </a:pPr>
            <a:r>
              <a:rPr lang="en-US" sz="833">
                <a:solidFill>
                  <a:srgbClr val="FFFFFF"/>
                </a:solidFill>
                <a:latin typeface="Calibri"/>
                <a:ea typeface="Calibri"/>
                <a:cs typeface="Calibri"/>
                <a:sym typeface="Calibri"/>
              </a:rPr>
              <a:t>Οφέλη των συμπράξεων δημόσιου και ιδιωτικού τομέα σε  πρωτοβουλίες κυβερνοασφάλειας.</a:t>
            </a:r>
            <a:endParaRPr sz="833">
              <a:solidFill>
                <a:schemeClr val="dk1"/>
              </a:solidFill>
              <a:latin typeface="Calibri"/>
              <a:ea typeface="Calibri"/>
              <a:cs typeface="Calibri"/>
              <a:sym typeface="Calibri"/>
            </a:endParaRPr>
          </a:p>
          <a:p>
            <a:pPr marL="238645" indent="-228062">
              <a:spcBef>
                <a:spcPts val="583"/>
              </a:spcBef>
              <a:buClr>
                <a:srgbClr val="FFFFFF"/>
              </a:buClr>
              <a:buSzPts val="1200"/>
              <a:buFont typeface="Courier New"/>
              <a:buChar char="o"/>
            </a:pPr>
            <a:r>
              <a:rPr lang="en-US" sz="708">
                <a:solidFill>
                  <a:srgbClr val="FFFFFF"/>
                </a:solidFill>
                <a:latin typeface="Calibri"/>
                <a:ea typeface="Calibri"/>
                <a:cs typeface="Calibri"/>
                <a:sym typeface="Calibri"/>
              </a:rPr>
              <a:t>ESCO</a:t>
            </a:r>
            <a:endParaRPr sz="708">
              <a:solidFill>
                <a:schemeClr val="dk1"/>
              </a:solidFill>
              <a:latin typeface="Calibri"/>
              <a:ea typeface="Calibri"/>
              <a:cs typeface="Calibri"/>
              <a:sym typeface="Calibri"/>
            </a:endParaRPr>
          </a:p>
          <a:p>
            <a:pPr>
              <a:spcBef>
                <a:spcPts val="33"/>
              </a:spcBef>
              <a:buClr>
                <a:schemeClr val="dk1"/>
              </a:buClr>
              <a:buSzPts val="1150"/>
            </a:pPr>
            <a:endParaRPr sz="958">
              <a:solidFill>
                <a:schemeClr val="dk1"/>
              </a:solidFill>
              <a:latin typeface="Calibri"/>
              <a:ea typeface="Calibri"/>
              <a:cs typeface="Calibri"/>
              <a:sym typeface="Calibri"/>
            </a:endParaRPr>
          </a:p>
          <a:p>
            <a:pPr marL="239174" marR="720167" indent="-228591">
              <a:lnSpc>
                <a:spcPct val="91400"/>
              </a:lnSpc>
              <a:spcBef>
                <a:spcPts val="4"/>
              </a:spcBef>
              <a:buClr>
                <a:srgbClr val="FFB800"/>
              </a:buClr>
              <a:buSzPts val="1400"/>
              <a:buFont typeface="Courier New"/>
              <a:buChar char="o"/>
            </a:pPr>
            <a:r>
              <a:rPr lang="en-US" sz="833">
                <a:solidFill>
                  <a:srgbClr val="FFFFFF"/>
                </a:solidFill>
                <a:latin typeface="Calibri"/>
                <a:ea typeface="Calibri"/>
                <a:cs typeface="Calibri"/>
                <a:sym typeface="Calibri"/>
              </a:rPr>
              <a:t>Αξιοποίηση της εμπειρογνωμοσύνης σε διάφορους  τομείς για ολοκληρωμένες λύσεις κυβερνοασφάλειας.</a:t>
            </a:r>
            <a:endParaRPr sz="833">
              <a:solidFill>
                <a:schemeClr val="dk1"/>
              </a:solidFill>
              <a:latin typeface="Calibri"/>
              <a:ea typeface="Calibri"/>
              <a:cs typeface="Calibri"/>
              <a:sym typeface="Calibri"/>
            </a:endParaRPr>
          </a:p>
        </p:txBody>
      </p:sp>
      <p:sp>
        <p:nvSpPr>
          <p:cNvPr id="2554" name="Google Shape;2554;p184"/>
          <p:cNvSpPr txBox="1"/>
          <p:nvPr/>
        </p:nvSpPr>
        <p:spPr>
          <a:xfrm>
            <a:off x="601133" y="4445529"/>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555" name="Google Shape;2555;p184"/>
          <p:cNvPicPr preferRelativeResize="0"/>
          <p:nvPr/>
        </p:nvPicPr>
        <p:blipFill rotWithShape="1">
          <a:blip r:embed="rId4">
            <a:alphaModFix/>
          </a:blip>
          <a:srcRect/>
          <a:stretch/>
        </p:blipFill>
        <p:spPr>
          <a:xfrm>
            <a:off x="7414947" y="4417218"/>
            <a:ext cx="2745052" cy="5101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140"/>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902" name="Google Shape;1902;p140"/>
          <p:cNvGrpSpPr/>
          <p:nvPr/>
        </p:nvGrpSpPr>
        <p:grpSpPr>
          <a:xfrm>
            <a:off x="5969794" y="0"/>
            <a:ext cx="4190206" cy="5715000"/>
            <a:chOff x="7163752" y="0"/>
            <a:chExt cx="5028247" cy="6858000"/>
          </a:xfrm>
        </p:grpSpPr>
        <p:pic>
          <p:nvPicPr>
            <p:cNvPr id="1903" name="Google Shape;1903;p140"/>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1904" name="Google Shape;1904;p140"/>
            <p:cNvPicPr preferRelativeResize="0"/>
            <p:nvPr/>
          </p:nvPicPr>
          <p:blipFill rotWithShape="1">
            <a:blip r:embed="rId4">
              <a:alphaModFix/>
            </a:blip>
            <a:srcRect/>
            <a:stretch/>
          </p:blipFill>
          <p:spPr>
            <a:xfrm>
              <a:off x="7163752" y="0"/>
              <a:ext cx="5024755" cy="6858000"/>
            </a:xfrm>
            <a:prstGeom prst="rect">
              <a:avLst/>
            </a:prstGeom>
            <a:noFill/>
            <a:ln>
              <a:noFill/>
            </a:ln>
          </p:spPr>
        </p:pic>
        <p:sp>
          <p:nvSpPr>
            <p:cNvPr id="1905" name="Google Shape;1905;p140"/>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06" name="Google Shape;1906;p140"/>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1907" name="Google Shape;1907;p140"/>
          <p:cNvSpPr txBox="1">
            <a:spLocks noGrp="1"/>
          </p:cNvSpPr>
          <p:nvPr>
            <p:ph type="title"/>
          </p:nvPr>
        </p:nvSpPr>
        <p:spPr>
          <a:xfrm>
            <a:off x="729192" y="181504"/>
            <a:ext cx="4774671"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000000"/>
                </a:solidFill>
              </a:rPr>
              <a:t>Ιστορική γνώση και προαπαιτούμενα</a:t>
            </a:r>
            <a:endParaRPr sz="2167"/>
          </a:p>
        </p:txBody>
      </p:sp>
      <p:sp>
        <p:nvSpPr>
          <p:cNvPr id="1908" name="Google Shape;1908;p140"/>
          <p:cNvSpPr txBox="1"/>
          <p:nvPr/>
        </p:nvSpPr>
        <p:spPr>
          <a:xfrm>
            <a:off x="733425" y="1054364"/>
            <a:ext cx="8879946" cy="280560"/>
          </a:xfrm>
          <a:prstGeom prst="rect">
            <a:avLst/>
          </a:prstGeom>
          <a:noFill/>
          <a:ln>
            <a:noFill/>
          </a:ln>
        </p:spPr>
        <p:txBody>
          <a:bodyPr spcFirstLastPara="1" wrap="square" lIns="0" tIns="5813" rIns="0" bIns="0" anchor="t" anchorCtr="0">
            <a:spAutoFit/>
          </a:bodyPr>
          <a:lstStyle/>
          <a:p>
            <a:pPr marL="10583" marR="4233" indent="115354">
              <a:lnSpc>
                <a:spcPct val="101699"/>
              </a:lnSpc>
            </a:pPr>
            <a:r>
              <a:rPr lang="en-US" sz="1750">
                <a:solidFill>
                  <a:srgbClr val="D6791A"/>
                </a:solidFill>
                <a:latin typeface="Calibri"/>
                <a:ea typeface="Calibri"/>
                <a:cs typeface="Calibri"/>
                <a:sym typeface="Calibri"/>
              </a:rPr>
              <a:t>Υπόβαθρο</a:t>
            </a:r>
            <a:endParaRPr sz="1750">
              <a:solidFill>
                <a:schemeClr val="dk1"/>
              </a:solidFill>
              <a:latin typeface="Calibri"/>
              <a:ea typeface="Calibri"/>
              <a:cs typeface="Calibri"/>
              <a:sym typeface="Calibri"/>
            </a:endParaRPr>
          </a:p>
        </p:txBody>
      </p:sp>
      <p:sp>
        <p:nvSpPr>
          <p:cNvPr id="1909" name="Google Shape;1909;p140"/>
          <p:cNvSpPr txBox="1"/>
          <p:nvPr/>
        </p:nvSpPr>
        <p:spPr>
          <a:xfrm>
            <a:off x="733425" y="1831710"/>
            <a:ext cx="4278842" cy="1574384"/>
          </a:xfrm>
          <a:prstGeom prst="rect">
            <a:avLst/>
          </a:prstGeom>
          <a:noFill/>
          <a:ln>
            <a:noFill/>
          </a:ln>
        </p:spPr>
        <p:txBody>
          <a:bodyPr spcFirstLastPara="1" wrap="square" lIns="0" tIns="10583" rIns="0" bIns="0" anchor="t" anchorCtr="0">
            <a:spAutoFit/>
          </a:bodyPr>
          <a:lstStyle/>
          <a:p>
            <a:pPr marL="10583"/>
            <a:r>
              <a:rPr lang="en-US" sz="958">
                <a:solidFill>
                  <a:srgbClr val="7E7E7E"/>
                </a:solidFill>
                <a:latin typeface="Calibri"/>
                <a:ea typeface="Calibri"/>
                <a:cs typeface="Calibri"/>
                <a:sym typeface="Calibri"/>
              </a:rPr>
              <a:t>Βασική κατανόηση των υπολογιστών και της δικτύωσης</a:t>
            </a:r>
            <a:endParaRPr sz="958">
              <a:solidFill>
                <a:schemeClr val="dk1"/>
              </a:solidFill>
              <a:latin typeface="Calibri"/>
              <a:ea typeface="Calibri"/>
              <a:cs typeface="Calibri"/>
              <a:sym typeface="Calibri"/>
            </a:endParaRPr>
          </a:p>
          <a:p>
            <a:pPr marL="10583" marR="4233">
              <a:lnSpc>
                <a:spcPct val="201600"/>
              </a:lnSpc>
            </a:pPr>
            <a:r>
              <a:rPr lang="en-US" sz="958">
                <a:solidFill>
                  <a:srgbClr val="7E7E7E"/>
                </a:solidFill>
                <a:latin typeface="Calibri"/>
                <a:ea typeface="Calibri"/>
                <a:cs typeface="Calibri"/>
                <a:sym typeface="Calibri"/>
              </a:rPr>
              <a:t>Εξοικείωση με τις συνήθεις απειλές και ευπάθειες ασφάλειας του Ίντερνετ  Ενημέρωση για την ασφάλεια στον κυβερνοχώρο</a:t>
            </a:r>
            <a:endParaRPr sz="958">
              <a:solidFill>
                <a:schemeClr val="dk1"/>
              </a:solidFill>
              <a:latin typeface="Calibri"/>
              <a:ea typeface="Calibri"/>
              <a:cs typeface="Calibri"/>
              <a:sym typeface="Calibri"/>
            </a:endParaRPr>
          </a:p>
          <a:p>
            <a:endParaRPr sz="917">
              <a:solidFill>
                <a:schemeClr val="dk1"/>
              </a:solidFill>
              <a:latin typeface="Calibri"/>
              <a:ea typeface="Calibri"/>
              <a:cs typeface="Calibri"/>
              <a:sym typeface="Calibri"/>
            </a:endParaRPr>
          </a:p>
          <a:p>
            <a:pPr>
              <a:spcBef>
                <a:spcPts val="37"/>
              </a:spcBef>
            </a:pPr>
            <a:endParaRPr sz="1125">
              <a:solidFill>
                <a:schemeClr val="dk1"/>
              </a:solidFill>
              <a:latin typeface="Calibri"/>
              <a:ea typeface="Calibri"/>
              <a:cs typeface="Calibri"/>
              <a:sym typeface="Calibri"/>
            </a:endParaRPr>
          </a:p>
          <a:p>
            <a:pPr marL="10583"/>
            <a:r>
              <a:rPr lang="en-US" sz="1750">
                <a:solidFill>
                  <a:srgbClr val="D6791A"/>
                </a:solidFill>
                <a:latin typeface="Calibri"/>
                <a:ea typeface="Calibri"/>
                <a:cs typeface="Calibri"/>
                <a:sym typeface="Calibri"/>
              </a:rPr>
              <a:t>Προαπαιτούμενα:</a:t>
            </a:r>
            <a:endParaRPr sz="1750">
              <a:solidFill>
                <a:schemeClr val="dk1"/>
              </a:solidFill>
              <a:latin typeface="Calibri"/>
              <a:ea typeface="Calibri"/>
              <a:cs typeface="Calibri"/>
              <a:sym typeface="Calibri"/>
            </a:endParaRPr>
          </a:p>
          <a:p>
            <a:pPr marL="10583">
              <a:spcBef>
                <a:spcPts val="704"/>
              </a:spcBef>
            </a:pPr>
            <a:r>
              <a:rPr lang="en-US" sz="958">
                <a:solidFill>
                  <a:srgbClr val="7E7E7E"/>
                </a:solidFill>
                <a:latin typeface="Calibri"/>
                <a:ea typeface="Calibri"/>
                <a:cs typeface="Calibri"/>
                <a:sym typeface="Calibri"/>
              </a:rPr>
              <a:t>Κανένα/δεν ορίζεται</a:t>
            </a:r>
            <a:endParaRPr sz="958">
              <a:solidFill>
                <a:schemeClr val="dk1"/>
              </a:solidFill>
              <a:latin typeface="Calibri"/>
              <a:ea typeface="Calibri"/>
              <a:cs typeface="Calibri"/>
              <a:sym typeface="Calibri"/>
            </a:endParaRPr>
          </a:p>
        </p:txBody>
      </p:sp>
      <p:sp>
        <p:nvSpPr>
          <p:cNvPr id="1910" name="Google Shape;1910;p140"/>
          <p:cNvSpPr txBox="1"/>
          <p:nvPr/>
        </p:nvSpPr>
        <p:spPr>
          <a:xfrm>
            <a:off x="135467" y="4461404"/>
            <a:ext cx="6106054" cy="158099"/>
          </a:xfrm>
          <a:prstGeom prst="rect">
            <a:avLst/>
          </a:prstGeom>
          <a:noFill/>
          <a:ln>
            <a:noFill/>
          </a:ln>
        </p:spPr>
        <p:txBody>
          <a:bodyPr spcFirstLastPara="1" wrap="square" lIns="0" tIns="10583" rIns="0" bIns="0" anchor="t" anchorCtr="0">
            <a:spAutoFit/>
          </a:bodyPr>
          <a:lstStyle/>
          <a:p>
            <a:pPr marL="10583"/>
            <a:r>
              <a:rPr lang="en-US" sz="958">
                <a:solidFill>
                  <a:schemeClr val="dk1"/>
                </a:solidFill>
                <a:latin typeface="Calibri"/>
                <a:ea typeface="Calibri"/>
                <a:cs typeface="Calibri"/>
                <a:sym typeface="Calibri"/>
              </a:rPr>
              <a:t>Όνομα εκπαιδευτικής ενότητας CSP: Ενέργεια: Ανθρώπινοι παράγοντες στην ασφάλεια στον κυβερνοχώρο</a:t>
            </a:r>
            <a:endParaRPr sz="958">
              <a:solidFill>
                <a:schemeClr val="dk1"/>
              </a:solidFill>
              <a:latin typeface="Calibri"/>
              <a:ea typeface="Calibri"/>
              <a:cs typeface="Calibri"/>
              <a:sym typeface="Calibri"/>
            </a:endParaRPr>
          </a:p>
        </p:txBody>
      </p:sp>
      <p:sp>
        <p:nvSpPr>
          <p:cNvPr id="1911" name="Google Shape;1911;p140"/>
          <p:cNvSpPr txBox="1"/>
          <p:nvPr/>
        </p:nvSpPr>
        <p:spPr>
          <a:xfrm>
            <a:off x="9358048" y="4371446"/>
            <a:ext cx="70908"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5</a:t>
            </a:r>
            <a:endParaRPr sz="667">
              <a:solidFill>
                <a:schemeClr val="dk1"/>
              </a:solidFill>
              <a:latin typeface="Calibri"/>
              <a:ea typeface="Calibri"/>
              <a:cs typeface="Calibri"/>
              <a:sym typeface="Calibri"/>
            </a:endParaRPr>
          </a:p>
        </p:txBody>
      </p:sp>
      <p:pic>
        <p:nvPicPr>
          <p:cNvPr id="1912" name="Google Shape;1912;p140"/>
          <p:cNvPicPr preferRelativeResize="0"/>
          <p:nvPr/>
        </p:nvPicPr>
        <p:blipFill rotWithShape="1">
          <a:blip r:embed="rId5">
            <a:alphaModFix/>
          </a:blip>
          <a:srcRect/>
          <a:stretch/>
        </p:blipFill>
        <p:spPr>
          <a:xfrm>
            <a:off x="7489561" y="4308210"/>
            <a:ext cx="2670439" cy="51011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sp>
        <p:nvSpPr>
          <p:cNvPr id="2560" name="Google Shape;2560;p185"/>
          <p:cNvSpPr/>
          <p:nvPr/>
        </p:nvSpPr>
        <p:spPr>
          <a:xfrm>
            <a:off x="0" y="0"/>
            <a:ext cx="12192000" cy="69215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561" name="Google Shape;2561;p185"/>
          <p:cNvGrpSpPr/>
          <p:nvPr/>
        </p:nvGrpSpPr>
        <p:grpSpPr>
          <a:xfrm>
            <a:off x="0" y="0"/>
            <a:ext cx="4741333" cy="5715000"/>
            <a:chOff x="0" y="0"/>
            <a:chExt cx="5689599" cy="6858000"/>
          </a:xfrm>
        </p:grpSpPr>
        <p:sp>
          <p:nvSpPr>
            <p:cNvPr id="2562" name="Google Shape;2562;p185"/>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563" name="Google Shape;2563;p185"/>
            <p:cNvPicPr preferRelativeResize="0"/>
            <p:nvPr/>
          </p:nvPicPr>
          <p:blipFill rotWithShape="1">
            <a:blip r:embed="rId3">
              <a:alphaModFix/>
            </a:blip>
            <a:srcRect/>
            <a:stretch/>
          </p:blipFill>
          <p:spPr>
            <a:xfrm>
              <a:off x="0" y="0"/>
              <a:ext cx="5689599" cy="6858000"/>
            </a:xfrm>
            <a:prstGeom prst="rect">
              <a:avLst/>
            </a:prstGeom>
            <a:noFill/>
            <a:ln>
              <a:noFill/>
            </a:ln>
          </p:spPr>
        </p:pic>
      </p:grpSp>
      <p:sp>
        <p:nvSpPr>
          <p:cNvPr id="2564" name="Google Shape;2564;p185"/>
          <p:cNvSpPr txBox="1">
            <a:spLocks noGrp="1"/>
          </p:cNvSpPr>
          <p:nvPr>
            <p:ph type="title"/>
          </p:nvPr>
        </p:nvSpPr>
        <p:spPr>
          <a:xfrm>
            <a:off x="5579004" y="661723"/>
            <a:ext cx="4222750" cy="296950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t>Επικοινωνία και συνεργατική δράση  σε όλους τους τομείς</a:t>
            </a:r>
            <a:endParaRPr/>
          </a:p>
        </p:txBody>
      </p:sp>
      <p:sp>
        <p:nvSpPr>
          <p:cNvPr id="2565" name="Google Shape;2565;p185"/>
          <p:cNvSpPr txBox="1"/>
          <p:nvPr/>
        </p:nvSpPr>
        <p:spPr>
          <a:xfrm>
            <a:off x="5571067" y="1473994"/>
            <a:ext cx="2282296"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Συνεργατικό περιστατικό  Απάντηση</a:t>
            </a:r>
            <a:endParaRPr sz="1458">
              <a:solidFill>
                <a:schemeClr val="dk1"/>
              </a:solidFill>
              <a:latin typeface="Calibri"/>
              <a:ea typeface="Calibri"/>
              <a:cs typeface="Calibri"/>
              <a:sym typeface="Calibri"/>
            </a:endParaRPr>
          </a:p>
        </p:txBody>
      </p:sp>
      <p:sp>
        <p:nvSpPr>
          <p:cNvPr id="2566" name="Google Shape;2566;p185"/>
          <p:cNvSpPr txBox="1"/>
          <p:nvPr/>
        </p:nvSpPr>
        <p:spPr>
          <a:xfrm>
            <a:off x="5571067" y="2228056"/>
            <a:ext cx="2983971" cy="1655005"/>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Αρχές του συνεργατικού σχεδιασμού αντιμετώπισης</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συμβάντων.</a:t>
            </a:r>
            <a:endParaRPr sz="833">
              <a:solidFill>
                <a:schemeClr val="dk1"/>
              </a:solidFill>
              <a:latin typeface="Calibri"/>
              <a:ea typeface="Calibri"/>
              <a:cs typeface="Calibri"/>
              <a:sym typeface="Calibri"/>
            </a:endParaRPr>
          </a:p>
          <a:p>
            <a:pPr>
              <a:spcBef>
                <a:spcPts val="4"/>
              </a:spcBef>
            </a:pPr>
            <a:endParaRPr sz="958">
              <a:solidFill>
                <a:schemeClr val="dk1"/>
              </a:solidFill>
              <a:latin typeface="Calibri"/>
              <a:ea typeface="Calibri"/>
              <a:cs typeface="Calibri"/>
              <a:sym typeface="Calibri"/>
            </a:endParaRPr>
          </a:p>
          <a:p>
            <a:pPr marL="239174" marR="4233" indent="-228591">
              <a:lnSpc>
                <a:spcPct val="124100"/>
              </a:lnSpc>
              <a:buClr>
                <a:srgbClr val="FFB800"/>
              </a:buClr>
              <a:buSzPts val="1400"/>
              <a:buFont typeface="Courier New"/>
              <a:buChar char="o"/>
            </a:pPr>
            <a:r>
              <a:rPr lang="en-US" sz="833">
                <a:solidFill>
                  <a:srgbClr val="FFFFFF"/>
                </a:solidFill>
                <a:latin typeface="Calibri"/>
                <a:ea typeface="Calibri"/>
                <a:cs typeface="Calibri"/>
                <a:sym typeface="Calibri"/>
              </a:rPr>
              <a:t>Σημασία των ξεκάθαρων ρόλων και της επικοινωνίας  κανάλια κατά τη διάρκεια περιστατικών.</a:t>
            </a:r>
            <a:endParaRPr sz="833">
              <a:solidFill>
                <a:schemeClr val="dk1"/>
              </a:solidFill>
              <a:latin typeface="Calibri"/>
              <a:ea typeface="Calibri"/>
              <a:cs typeface="Calibri"/>
              <a:sym typeface="Calibri"/>
            </a:endParaRPr>
          </a:p>
          <a:p>
            <a:pPr>
              <a:spcBef>
                <a:spcPts val="25"/>
              </a:spcBef>
              <a:buClr>
                <a:schemeClr val="dk1"/>
              </a:buClr>
              <a:buSzPts val="1350"/>
            </a:pPr>
            <a:endParaRPr sz="1125">
              <a:solidFill>
                <a:schemeClr val="dk1"/>
              </a:solidFill>
              <a:latin typeface="Calibri"/>
              <a:ea typeface="Calibri"/>
              <a:cs typeface="Calibri"/>
              <a:sym typeface="Calibri"/>
            </a:endParaRPr>
          </a:p>
          <a:p>
            <a:pPr marL="238645" indent="-228062">
              <a:buClr>
                <a:srgbClr val="FFB800"/>
              </a:buClr>
              <a:buSzPts val="1400"/>
              <a:buFont typeface="Courier New"/>
              <a:buChar char="o"/>
            </a:pPr>
            <a:r>
              <a:rPr lang="en-US" sz="833">
                <a:solidFill>
                  <a:srgbClr val="FFFFFF"/>
                </a:solidFill>
                <a:latin typeface="Calibri"/>
                <a:ea typeface="Calibri"/>
                <a:cs typeface="Calibri"/>
                <a:sym typeface="Calibri"/>
              </a:rPr>
              <a:t>Οφέλη από κοινές ασκήσεις και προσομοιώσεις.</a:t>
            </a:r>
            <a:endParaRPr sz="833">
              <a:solidFill>
                <a:schemeClr val="dk1"/>
              </a:solidFill>
              <a:latin typeface="Calibri"/>
              <a:ea typeface="Calibri"/>
              <a:cs typeface="Calibri"/>
              <a:sym typeface="Calibri"/>
            </a:endParaRPr>
          </a:p>
          <a:p>
            <a:pPr marL="238645" indent="-228062">
              <a:spcBef>
                <a:spcPts val="417"/>
              </a:spcBef>
              <a:buClr>
                <a:srgbClr val="FFFFFF"/>
              </a:buClr>
              <a:buSzPts val="1200"/>
              <a:buFont typeface="Courier New"/>
              <a:buChar char="o"/>
            </a:pPr>
            <a:r>
              <a:rPr lang="en-US" sz="708">
                <a:solidFill>
                  <a:srgbClr val="FFFFFF"/>
                </a:solidFill>
                <a:latin typeface="Calibri"/>
                <a:ea typeface="Calibri"/>
                <a:cs typeface="Calibri"/>
                <a:sym typeface="Calibri"/>
              </a:rPr>
              <a:t>Λήψη αποφάσεων υπό πίεση</a:t>
            </a:r>
            <a:endParaRPr sz="708">
              <a:solidFill>
                <a:schemeClr val="dk1"/>
              </a:solidFill>
              <a:latin typeface="Calibri"/>
              <a:ea typeface="Calibri"/>
              <a:cs typeface="Calibri"/>
              <a:sym typeface="Calibri"/>
            </a:endParaRPr>
          </a:p>
          <a:p>
            <a:pPr marL="238645" indent="-228062">
              <a:spcBef>
                <a:spcPts val="271"/>
              </a:spcBef>
              <a:buClr>
                <a:srgbClr val="FFFFFF"/>
              </a:buClr>
              <a:buSzPts val="1200"/>
              <a:buFont typeface="Courier New"/>
              <a:buChar char="o"/>
            </a:pPr>
            <a:r>
              <a:rPr lang="en-US" sz="708">
                <a:solidFill>
                  <a:srgbClr val="FFFFFF"/>
                </a:solidFill>
                <a:latin typeface="Calibri"/>
                <a:ea typeface="Calibri"/>
                <a:cs typeface="Calibri"/>
                <a:sym typeface="Calibri"/>
              </a:rPr>
              <a:t>Πολιτιστικές πτυχές</a:t>
            </a:r>
            <a:endParaRPr sz="708">
              <a:solidFill>
                <a:schemeClr val="dk1"/>
              </a:solidFill>
              <a:latin typeface="Calibri"/>
              <a:ea typeface="Calibri"/>
              <a:cs typeface="Calibri"/>
              <a:sym typeface="Calibri"/>
            </a:endParaRPr>
          </a:p>
          <a:p>
            <a:pPr>
              <a:spcBef>
                <a:spcPts val="17"/>
              </a:spcBef>
              <a:buClr>
                <a:schemeClr val="dk1"/>
              </a:buClr>
              <a:buSzPts val="1050"/>
            </a:pPr>
            <a:endParaRPr sz="875">
              <a:solidFill>
                <a:schemeClr val="dk1"/>
              </a:solidFill>
              <a:latin typeface="Calibri"/>
              <a:ea typeface="Calibri"/>
              <a:cs typeface="Calibri"/>
              <a:sym typeface="Calibri"/>
            </a:endParaRPr>
          </a:p>
          <a:p>
            <a:pPr marL="238645" indent="-228062">
              <a:buClr>
                <a:srgbClr val="FFB800"/>
              </a:buClr>
              <a:buSzPts val="1400"/>
              <a:buFont typeface="Courier New"/>
              <a:buChar char="o"/>
            </a:pPr>
            <a:r>
              <a:rPr lang="en-US" sz="833">
                <a:solidFill>
                  <a:srgbClr val="FFFFFF"/>
                </a:solidFill>
                <a:latin typeface="Calibri"/>
                <a:ea typeface="Calibri"/>
                <a:cs typeface="Calibri"/>
                <a:sym typeface="Calibri"/>
              </a:rPr>
              <a:t>Κλειδωμένες ασπίδες και ενεργειακός τομέας</a:t>
            </a:r>
            <a:endParaRPr sz="833">
              <a:solidFill>
                <a:schemeClr val="dk1"/>
              </a:solidFill>
              <a:latin typeface="Calibri"/>
              <a:ea typeface="Calibri"/>
              <a:cs typeface="Calibri"/>
              <a:sym typeface="Calibri"/>
            </a:endParaRPr>
          </a:p>
        </p:txBody>
      </p:sp>
      <p:sp>
        <p:nvSpPr>
          <p:cNvPr id="2567" name="Google Shape;2567;p185"/>
          <p:cNvSpPr txBox="1"/>
          <p:nvPr/>
        </p:nvSpPr>
        <p:spPr>
          <a:xfrm>
            <a:off x="601133" y="4430448"/>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568" name="Google Shape;2568;p185"/>
          <p:cNvPicPr preferRelativeResize="0"/>
          <p:nvPr/>
        </p:nvPicPr>
        <p:blipFill rotWithShape="1">
          <a:blip r:embed="rId4">
            <a:alphaModFix/>
          </a:blip>
          <a:srcRect/>
          <a:stretch/>
        </p:blipFill>
        <p:spPr>
          <a:xfrm>
            <a:off x="7414947" y="4402667"/>
            <a:ext cx="2745052" cy="51011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72"/>
        <p:cNvGrpSpPr/>
        <p:nvPr/>
      </p:nvGrpSpPr>
      <p:grpSpPr>
        <a:xfrm>
          <a:off x="0" y="0"/>
          <a:ext cx="0" cy="0"/>
          <a:chOff x="0" y="0"/>
          <a:chExt cx="0" cy="0"/>
        </a:xfrm>
      </p:grpSpPr>
      <p:sp>
        <p:nvSpPr>
          <p:cNvPr id="2573" name="Google Shape;2573;p186"/>
          <p:cNvSpPr/>
          <p:nvPr/>
        </p:nvSpPr>
        <p:spPr>
          <a:xfrm>
            <a:off x="0" y="0"/>
            <a:ext cx="12192000" cy="69215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574" name="Google Shape;2574;p186"/>
          <p:cNvGrpSpPr/>
          <p:nvPr/>
        </p:nvGrpSpPr>
        <p:grpSpPr>
          <a:xfrm>
            <a:off x="1" y="0"/>
            <a:ext cx="4867274" cy="5715000"/>
            <a:chOff x="0" y="0"/>
            <a:chExt cx="5840729" cy="6858000"/>
          </a:xfrm>
        </p:grpSpPr>
        <p:sp>
          <p:nvSpPr>
            <p:cNvPr id="2575" name="Google Shape;2575;p186"/>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576" name="Google Shape;2576;p186"/>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577" name="Google Shape;2577;p186"/>
          <p:cNvSpPr txBox="1">
            <a:spLocks noGrp="1"/>
          </p:cNvSpPr>
          <p:nvPr>
            <p:ph type="title"/>
          </p:nvPr>
        </p:nvSpPr>
        <p:spPr>
          <a:xfrm>
            <a:off x="2600324" y="661723"/>
            <a:ext cx="6991350" cy="2238216"/>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Επικοινωνία και συνεργασία σε  όλους τους τομείς</a:t>
            </a:r>
            <a:endParaRPr/>
          </a:p>
        </p:txBody>
      </p:sp>
      <p:sp>
        <p:nvSpPr>
          <p:cNvPr id="2578" name="Google Shape;2578;p186"/>
          <p:cNvSpPr txBox="1"/>
          <p:nvPr/>
        </p:nvSpPr>
        <p:spPr>
          <a:xfrm>
            <a:off x="5571067" y="1473994"/>
            <a:ext cx="2655888"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Ξεπερνώντας τα εμπόδια στην  Συνεργασία</a:t>
            </a:r>
            <a:endParaRPr sz="1458">
              <a:solidFill>
                <a:schemeClr val="dk1"/>
              </a:solidFill>
              <a:latin typeface="Calibri"/>
              <a:ea typeface="Calibri"/>
              <a:cs typeface="Calibri"/>
              <a:sym typeface="Calibri"/>
            </a:endParaRPr>
          </a:p>
        </p:txBody>
      </p:sp>
      <p:sp>
        <p:nvSpPr>
          <p:cNvPr id="2579" name="Google Shape;2579;p186"/>
          <p:cNvSpPr txBox="1"/>
          <p:nvPr/>
        </p:nvSpPr>
        <p:spPr>
          <a:xfrm>
            <a:off x="5571067" y="2228056"/>
            <a:ext cx="3401483" cy="1624484"/>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Συνήθη εμπόδια στην αποτελεσματική συνεργασία στον</a:t>
            </a:r>
            <a:endParaRPr sz="833">
              <a:solidFill>
                <a:schemeClr val="dk1"/>
              </a:solidFill>
              <a:latin typeface="Calibri"/>
              <a:ea typeface="Calibri"/>
              <a:cs typeface="Calibri"/>
              <a:sym typeface="Calibri"/>
            </a:endParaRPr>
          </a:p>
          <a:p>
            <a:pPr marL="239174">
              <a:lnSpc>
                <a:spcPct val="114500"/>
              </a:lnSpc>
            </a:pPr>
            <a:r>
              <a:rPr lang="en-US" sz="833">
                <a:solidFill>
                  <a:srgbClr val="FFFFFF"/>
                </a:solidFill>
                <a:latin typeface="Calibri"/>
                <a:ea typeface="Calibri"/>
                <a:cs typeface="Calibri"/>
                <a:sym typeface="Calibri"/>
              </a:rPr>
              <a:t>τομέα της κυβερνοασφάλειας και πώς να τα ξεπεράσετε.</a:t>
            </a:r>
            <a:endParaRPr sz="833">
              <a:solidFill>
                <a:schemeClr val="dk1"/>
              </a:solidFill>
              <a:latin typeface="Calibri"/>
              <a:ea typeface="Calibri"/>
              <a:cs typeface="Calibri"/>
              <a:sym typeface="Calibri"/>
            </a:endParaRPr>
          </a:p>
          <a:p>
            <a:pPr>
              <a:spcBef>
                <a:spcPts val="4"/>
              </a:spcBef>
            </a:pPr>
            <a:endParaRPr sz="958">
              <a:solidFill>
                <a:schemeClr val="dk1"/>
              </a:solidFill>
              <a:latin typeface="Calibri"/>
              <a:ea typeface="Calibri"/>
              <a:cs typeface="Calibri"/>
              <a:sym typeface="Calibri"/>
            </a:endParaRPr>
          </a:p>
          <a:p>
            <a:pPr marL="158744" marR="4233" indent="-148161">
              <a:lnSpc>
                <a:spcPct val="124100"/>
              </a:lnSpc>
              <a:buClr>
                <a:srgbClr val="FFB800"/>
              </a:buClr>
              <a:buSzPts val="2520"/>
              <a:buFont typeface="Courier New"/>
              <a:buChar char="o"/>
            </a:pPr>
            <a:r>
              <a:rPr lang="en-US" sz="1500">
                <a:solidFill>
                  <a:schemeClr val="dk1"/>
                </a:solidFill>
                <a:latin typeface="Calibri"/>
                <a:ea typeface="Calibri"/>
                <a:cs typeface="Calibri"/>
                <a:sym typeface="Calibri"/>
              </a:rPr>
              <a:t>	</a:t>
            </a:r>
            <a:r>
              <a:rPr lang="en-US" sz="833">
                <a:solidFill>
                  <a:srgbClr val="FFFFFF"/>
                </a:solidFill>
                <a:latin typeface="Calibri"/>
                <a:ea typeface="Calibri"/>
                <a:cs typeface="Calibri"/>
                <a:sym typeface="Calibri"/>
              </a:rPr>
              <a:t>Ο ρόλος της εμπιστοσύνης και της διαφάνειας στη συνεργατική  προσπάθειες.</a:t>
            </a:r>
            <a:endParaRPr sz="833">
              <a:solidFill>
                <a:schemeClr val="dk1"/>
              </a:solidFill>
              <a:latin typeface="Calibri"/>
              <a:ea typeface="Calibri"/>
              <a:cs typeface="Calibri"/>
              <a:sym typeface="Calibri"/>
            </a:endParaRPr>
          </a:p>
          <a:p>
            <a:pPr>
              <a:spcBef>
                <a:spcPts val="46"/>
              </a:spcBef>
              <a:buClr>
                <a:srgbClr val="FFB800"/>
              </a:buClr>
              <a:buSzPts val="1450"/>
            </a:pPr>
            <a:endParaRPr sz="1208">
              <a:solidFill>
                <a:schemeClr val="dk1"/>
              </a:solidFill>
              <a:latin typeface="Calibri"/>
              <a:ea typeface="Calibri"/>
              <a:cs typeface="Calibri"/>
              <a:sym typeface="Calibri"/>
            </a:endParaRPr>
          </a:p>
          <a:p>
            <a:pPr marL="239174" marR="633916" indent="-228591">
              <a:lnSpc>
                <a:spcPct val="91400"/>
              </a:lnSpc>
              <a:buClr>
                <a:srgbClr val="FFB800"/>
              </a:buClr>
              <a:buSzPts val="1400"/>
              <a:buFont typeface="Courier New"/>
              <a:buChar char="o"/>
            </a:pPr>
            <a:r>
              <a:rPr lang="en-US" sz="833">
                <a:solidFill>
                  <a:srgbClr val="FFFFFF"/>
                </a:solidFill>
                <a:latin typeface="Calibri"/>
                <a:ea typeface="Calibri"/>
                <a:cs typeface="Calibri"/>
                <a:sym typeface="Calibri"/>
              </a:rPr>
              <a:t>Βέλτιστες πρακτικές για τη διατήρηση μακροχρόνιων  συνεργατικών σχέσεων.</a:t>
            </a:r>
            <a:endParaRPr sz="833">
              <a:solidFill>
                <a:schemeClr val="dk1"/>
              </a:solidFill>
              <a:latin typeface="Calibri"/>
              <a:ea typeface="Calibri"/>
              <a:cs typeface="Calibri"/>
              <a:sym typeface="Calibri"/>
            </a:endParaRPr>
          </a:p>
          <a:p>
            <a:pPr>
              <a:spcBef>
                <a:spcPts val="17"/>
              </a:spcBef>
              <a:buClr>
                <a:srgbClr val="FFB800"/>
              </a:buClr>
              <a:buSzPts val="1300"/>
            </a:pPr>
            <a:endParaRPr sz="1083">
              <a:solidFill>
                <a:schemeClr val="dk1"/>
              </a:solidFill>
              <a:latin typeface="Calibri"/>
              <a:ea typeface="Calibri"/>
              <a:cs typeface="Calibri"/>
              <a:sym typeface="Calibri"/>
            </a:endParaRPr>
          </a:p>
          <a:p>
            <a:pPr marL="238645" indent="-228062">
              <a:buClr>
                <a:srgbClr val="FFB800"/>
              </a:buClr>
              <a:buSzPts val="1400"/>
              <a:buFont typeface="Courier New"/>
              <a:buChar char="o"/>
            </a:pPr>
            <a:r>
              <a:rPr lang="en-US" sz="833">
                <a:solidFill>
                  <a:srgbClr val="FFFFFF"/>
                </a:solidFill>
                <a:latin typeface="Calibri"/>
                <a:ea typeface="Calibri"/>
                <a:cs typeface="Calibri"/>
                <a:sym typeface="Calibri"/>
              </a:rPr>
              <a:t>Περιστατικό στο λιμάνι του Σαν Ντιέγκο</a:t>
            </a:r>
            <a:endParaRPr sz="833">
              <a:solidFill>
                <a:schemeClr val="dk1"/>
              </a:solidFill>
              <a:latin typeface="Calibri"/>
              <a:ea typeface="Calibri"/>
              <a:cs typeface="Calibri"/>
              <a:sym typeface="Calibri"/>
            </a:endParaRPr>
          </a:p>
        </p:txBody>
      </p:sp>
      <p:sp>
        <p:nvSpPr>
          <p:cNvPr id="2580" name="Google Shape;2580;p186"/>
          <p:cNvSpPr txBox="1"/>
          <p:nvPr/>
        </p:nvSpPr>
        <p:spPr>
          <a:xfrm>
            <a:off x="601133" y="4440767"/>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581" name="Google Shape;2581;p186"/>
          <p:cNvPicPr preferRelativeResize="0"/>
          <p:nvPr/>
        </p:nvPicPr>
        <p:blipFill rotWithShape="1">
          <a:blip r:embed="rId4">
            <a:alphaModFix/>
          </a:blip>
          <a:srcRect/>
          <a:stretch/>
        </p:blipFill>
        <p:spPr>
          <a:xfrm>
            <a:off x="7414947" y="4412456"/>
            <a:ext cx="2745052" cy="51011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85"/>
        <p:cNvGrpSpPr/>
        <p:nvPr/>
      </p:nvGrpSpPr>
      <p:grpSpPr>
        <a:xfrm>
          <a:off x="0" y="0"/>
          <a:ext cx="0" cy="0"/>
          <a:chOff x="0" y="0"/>
          <a:chExt cx="0" cy="0"/>
        </a:xfrm>
      </p:grpSpPr>
      <p:sp>
        <p:nvSpPr>
          <p:cNvPr id="2586" name="Google Shape;2586;p187"/>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587" name="Google Shape;2587;p187"/>
          <p:cNvGrpSpPr/>
          <p:nvPr/>
        </p:nvGrpSpPr>
        <p:grpSpPr>
          <a:xfrm>
            <a:off x="5969794" y="0"/>
            <a:ext cx="4190206" cy="5715000"/>
            <a:chOff x="7163752" y="0"/>
            <a:chExt cx="5028247" cy="6858000"/>
          </a:xfrm>
        </p:grpSpPr>
        <p:pic>
          <p:nvPicPr>
            <p:cNvPr id="2588" name="Google Shape;2588;p187"/>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589" name="Google Shape;2589;p187"/>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590" name="Google Shape;2590;p187"/>
          <p:cNvSpPr txBox="1">
            <a:spLocks noGrp="1"/>
          </p:cNvSpPr>
          <p:nvPr>
            <p:ph type="title"/>
          </p:nvPr>
        </p:nvSpPr>
        <p:spPr>
          <a:xfrm>
            <a:off x="729192" y="702469"/>
            <a:ext cx="5350933" cy="296950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Λήψη αποφάσεων σε στρατηγικό, λειτουργικό  και τακτικό επίπεδο</a:t>
            </a:r>
            <a:endParaRPr/>
          </a:p>
        </p:txBody>
      </p:sp>
      <p:sp>
        <p:nvSpPr>
          <p:cNvPr id="2591" name="Google Shape;2591;p187"/>
          <p:cNvSpPr txBox="1"/>
          <p:nvPr/>
        </p:nvSpPr>
        <p:spPr>
          <a:xfrm>
            <a:off x="601133" y="4799542"/>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592" name="Google Shape;2592;p187"/>
          <p:cNvSpPr txBox="1"/>
          <p:nvPr/>
        </p:nvSpPr>
        <p:spPr>
          <a:xfrm>
            <a:off x="805391" y="1621896"/>
            <a:ext cx="2417763"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Λήψη στρατηγικών αποφάσεων</a:t>
            </a:r>
            <a:endParaRPr sz="1208">
              <a:solidFill>
                <a:schemeClr val="dk1"/>
              </a:solidFill>
              <a:latin typeface="Calibri"/>
              <a:ea typeface="Calibri"/>
              <a:cs typeface="Calibri"/>
              <a:sym typeface="Calibri"/>
            </a:endParaRPr>
          </a:p>
        </p:txBody>
      </p:sp>
      <p:sp>
        <p:nvSpPr>
          <p:cNvPr id="2593" name="Google Shape;2593;p187"/>
          <p:cNvSpPr txBox="1"/>
          <p:nvPr/>
        </p:nvSpPr>
        <p:spPr>
          <a:xfrm>
            <a:off x="601133" y="2307759"/>
            <a:ext cx="5736695" cy="1857539"/>
          </a:xfrm>
          <a:prstGeom prst="rect">
            <a:avLst/>
          </a:prstGeom>
          <a:noFill/>
          <a:ln>
            <a:noFill/>
          </a:ln>
        </p:spPr>
        <p:txBody>
          <a:bodyPr spcFirstLastPara="1" wrap="square" lIns="0" tIns="10583" rIns="0" bIns="0" anchor="t" anchorCtr="0">
            <a:spAutoFit/>
          </a:bodyPr>
          <a:lstStyle/>
          <a:p>
            <a:pPr marL="86251" indent="-88896">
              <a:buClr>
                <a:srgbClr val="FFB800"/>
              </a:buClr>
              <a:buSzPts val="1680"/>
              <a:buFont typeface="Arial"/>
              <a:buChar char="•"/>
            </a:pPr>
            <a:r>
              <a:rPr lang="en-US" sz="1000">
                <a:solidFill>
                  <a:schemeClr val="dk1"/>
                </a:solidFill>
                <a:latin typeface="Calibri"/>
                <a:ea typeface="Calibri"/>
                <a:cs typeface="Calibri"/>
                <a:sym typeface="Calibri"/>
              </a:rPr>
              <a:t>Επισκόπηση της λήψης στρατηγικών αποφάσεων στον τομέα της κυβερνοασφάλειας στον ενεργειακό τομέα.</a:t>
            </a:r>
            <a:endParaRPr sz="1000">
              <a:solidFill>
                <a:schemeClr val="dk1"/>
              </a:solidFill>
              <a:latin typeface="Calibri"/>
              <a:ea typeface="Calibri"/>
              <a:cs typeface="Calibri"/>
              <a:sym typeface="Calibri"/>
            </a:endParaRPr>
          </a:p>
          <a:p>
            <a:pPr>
              <a:spcBef>
                <a:spcPts val="33"/>
              </a:spcBef>
              <a:buClr>
                <a:srgbClr val="FFB800"/>
              </a:buClr>
              <a:buSzPts val="2000"/>
            </a:pPr>
            <a:endParaRPr sz="1667">
              <a:solidFill>
                <a:schemeClr val="dk1"/>
              </a:solidFill>
              <a:latin typeface="Calibri"/>
              <a:ea typeface="Calibri"/>
              <a:cs typeface="Calibri"/>
              <a:sym typeface="Calibri"/>
            </a:endParaRPr>
          </a:p>
          <a:p>
            <a:pPr marL="86779" marR="1084748" indent="-88896">
              <a:buClr>
                <a:srgbClr val="FFB800"/>
              </a:buClr>
              <a:buSzPts val="1680"/>
              <a:buFont typeface="Arial"/>
              <a:buChar char="•"/>
            </a:pPr>
            <a:r>
              <a:rPr lang="en-US" sz="1000">
                <a:solidFill>
                  <a:schemeClr val="dk1"/>
                </a:solidFill>
                <a:latin typeface="Calibri"/>
                <a:ea typeface="Calibri"/>
                <a:cs typeface="Calibri"/>
                <a:sym typeface="Calibri"/>
              </a:rPr>
              <a:t>Μακροπρόθεσμος σχεδιασμός και ανάπτυξη λογισμικού για ισχυρά πλαίσια λογισμικού  ασφάλειας.</a:t>
            </a:r>
            <a:endParaRPr sz="1000">
              <a:solidFill>
                <a:schemeClr val="dk1"/>
              </a:solidFill>
              <a:latin typeface="Calibri"/>
              <a:ea typeface="Calibri"/>
              <a:cs typeface="Calibri"/>
              <a:sym typeface="Calibri"/>
            </a:endParaRPr>
          </a:p>
          <a:p>
            <a:pPr>
              <a:spcBef>
                <a:spcPts val="29"/>
              </a:spcBef>
              <a:buClr>
                <a:srgbClr val="FFB800"/>
              </a:buClr>
              <a:buSzPts val="2000"/>
            </a:pPr>
            <a:endParaRPr sz="1667">
              <a:solidFill>
                <a:schemeClr val="dk1"/>
              </a:solidFill>
              <a:latin typeface="Calibri"/>
              <a:ea typeface="Calibri"/>
              <a:cs typeface="Calibri"/>
              <a:sym typeface="Calibri"/>
            </a:endParaRPr>
          </a:p>
          <a:p>
            <a:pPr marL="86251" indent="-88896">
              <a:spcBef>
                <a:spcPts val="4"/>
              </a:spcBef>
              <a:buClr>
                <a:srgbClr val="FFB800"/>
              </a:buClr>
              <a:buSzPts val="1680"/>
              <a:buFont typeface="Arial"/>
              <a:buChar char="•"/>
            </a:pPr>
            <a:r>
              <a:rPr lang="en-US" sz="1000">
                <a:solidFill>
                  <a:schemeClr val="dk1"/>
                </a:solidFill>
                <a:latin typeface="Calibri"/>
                <a:ea typeface="Calibri"/>
                <a:cs typeface="Calibri"/>
                <a:sym typeface="Calibri"/>
              </a:rPr>
              <a:t>Ολοκλήρωση της ασφάλειας στον κυβερνοχώρο στη συνολική επιχειρηματική στρατηγική.</a:t>
            </a:r>
            <a:endParaRPr sz="1000">
              <a:solidFill>
                <a:schemeClr val="dk1"/>
              </a:solidFill>
              <a:latin typeface="Calibri"/>
              <a:ea typeface="Calibri"/>
              <a:cs typeface="Calibri"/>
              <a:sym typeface="Calibri"/>
            </a:endParaRPr>
          </a:p>
          <a:p>
            <a:pPr>
              <a:spcBef>
                <a:spcPts val="37"/>
              </a:spcBef>
              <a:buClr>
                <a:srgbClr val="FFB800"/>
              </a:buClr>
              <a:buSzPts val="2000"/>
            </a:pPr>
            <a:endParaRPr sz="1667">
              <a:solidFill>
                <a:schemeClr val="dk1"/>
              </a:solidFill>
              <a:latin typeface="Calibri"/>
              <a:ea typeface="Calibri"/>
              <a:cs typeface="Calibri"/>
              <a:sym typeface="Calibri"/>
            </a:endParaRPr>
          </a:p>
          <a:p>
            <a:pPr marL="86779" marR="1010139" indent="-88896">
              <a:buClr>
                <a:srgbClr val="FFB800"/>
              </a:buClr>
              <a:buSzPts val="1680"/>
              <a:buFont typeface="Arial"/>
              <a:buChar char="•"/>
            </a:pPr>
            <a:r>
              <a:rPr lang="en-US" sz="1000">
                <a:solidFill>
                  <a:schemeClr val="dk1"/>
                </a:solidFill>
                <a:latin typeface="Calibri"/>
                <a:ea typeface="Calibri"/>
                <a:cs typeface="Calibri"/>
                <a:sym typeface="Calibri"/>
              </a:rPr>
              <a:t>Παράδειγμα πραγματικού κόσμου: Η απόφαση μιας εταιρείας του ενεργειακού τομέα να  υιοθετήσει μια αρχιτεκτονική μηδενικής εμπιστοσύνης.</a:t>
            </a:r>
            <a:endParaRPr sz="10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188"/>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599" name="Google Shape;2599;p188"/>
          <p:cNvGrpSpPr/>
          <p:nvPr/>
        </p:nvGrpSpPr>
        <p:grpSpPr>
          <a:xfrm>
            <a:off x="5969794" y="0"/>
            <a:ext cx="4190206" cy="5715000"/>
            <a:chOff x="7163752" y="0"/>
            <a:chExt cx="5028247" cy="6858000"/>
          </a:xfrm>
        </p:grpSpPr>
        <p:pic>
          <p:nvPicPr>
            <p:cNvPr id="2600" name="Google Shape;2600;p188"/>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601" name="Google Shape;2601;p188"/>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602" name="Google Shape;2602;p188"/>
          <p:cNvSpPr txBox="1">
            <a:spLocks noGrp="1"/>
          </p:cNvSpPr>
          <p:nvPr>
            <p:ph type="title"/>
          </p:nvPr>
        </p:nvSpPr>
        <p:spPr>
          <a:xfrm>
            <a:off x="729192" y="702469"/>
            <a:ext cx="4004204" cy="4432085"/>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Λήψη αποφάσεων σε στρατηγικό,  επιχειρησιακό και τακτικό επίπεδο</a:t>
            </a:r>
            <a:endParaRPr/>
          </a:p>
        </p:txBody>
      </p:sp>
      <p:sp>
        <p:nvSpPr>
          <p:cNvPr id="2603" name="Google Shape;2603;p188"/>
          <p:cNvSpPr txBox="1"/>
          <p:nvPr/>
        </p:nvSpPr>
        <p:spPr>
          <a:xfrm>
            <a:off x="601133" y="4799542"/>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604" name="Google Shape;2604;p188"/>
          <p:cNvSpPr txBox="1"/>
          <p:nvPr/>
        </p:nvSpPr>
        <p:spPr>
          <a:xfrm>
            <a:off x="805391" y="1621896"/>
            <a:ext cx="2370138"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Λειτουργικό Λήψη αποφάσεων</a:t>
            </a:r>
            <a:endParaRPr sz="1208">
              <a:solidFill>
                <a:schemeClr val="dk1"/>
              </a:solidFill>
              <a:latin typeface="Calibri"/>
              <a:ea typeface="Calibri"/>
              <a:cs typeface="Calibri"/>
              <a:sym typeface="Calibri"/>
            </a:endParaRPr>
          </a:p>
        </p:txBody>
      </p:sp>
      <p:sp>
        <p:nvSpPr>
          <p:cNvPr id="2605" name="Google Shape;2605;p188"/>
          <p:cNvSpPr txBox="1"/>
          <p:nvPr/>
        </p:nvSpPr>
        <p:spPr>
          <a:xfrm>
            <a:off x="254000" y="1884659"/>
            <a:ext cx="6096000" cy="2959302"/>
          </a:xfrm>
          <a:prstGeom prst="rect">
            <a:avLst/>
          </a:prstGeom>
          <a:noFill/>
          <a:ln>
            <a:noFill/>
          </a:ln>
        </p:spPr>
        <p:txBody>
          <a:bodyPr spcFirstLastPara="1" wrap="square" lIns="76188" tIns="38083" rIns="76188" bIns="38083" anchor="t" anchorCtr="0">
            <a:spAutoFit/>
          </a:bodyPr>
          <a:lstStyle/>
          <a:p>
            <a:pPr marL="86779" marR="267218" indent="-133345">
              <a:buClr>
                <a:srgbClr val="FFB800"/>
              </a:buClr>
              <a:buSzPts val="2520"/>
              <a:buFont typeface="Arial"/>
              <a:buChar char="•"/>
            </a:pPr>
            <a:r>
              <a:rPr lang="en-US" sz="1500">
                <a:solidFill>
                  <a:schemeClr val="dk1"/>
                </a:solidFill>
                <a:latin typeface="Calibri"/>
                <a:ea typeface="Calibri"/>
                <a:cs typeface="Calibri"/>
                <a:sym typeface="Calibri"/>
              </a:rPr>
              <a:t>Ο ρόλος των λειτουργικών αποφάσεων στη διατήρηση της καθημερινής  ασφάλειας στον κυβερνοχώρο.</a:t>
            </a:r>
            <a:endParaRPr sz="1500">
              <a:solidFill>
                <a:schemeClr val="dk1"/>
              </a:solidFill>
              <a:latin typeface="Calibri"/>
              <a:ea typeface="Calibri"/>
              <a:cs typeface="Calibri"/>
              <a:sym typeface="Calibri"/>
            </a:endParaRPr>
          </a:p>
          <a:p>
            <a:pPr>
              <a:spcBef>
                <a:spcPts val="42"/>
              </a:spcBef>
              <a:buClr>
                <a:srgbClr val="FFB800"/>
              </a:buClr>
              <a:buSzPts val="3200"/>
            </a:pPr>
            <a:endParaRPr sz="2667">
              <a:solidFill>
                <a:schemeClr val="dk1"/>
              </a:solidFill>
              <a:latin typeface="Calibri"/>
              <a:ea typeface="Calibri"/>
              <a:cs typeface="Calibri"/>
              <a:sym typeface="Calibri"/>
            </a:endParaRPr>
          </a:p>
          <a:p>
            <a:pPr marL="86251" indent="-133345">
              <a:buClr>
                <a:srgbClr val="FFB800"/>
              </a:buClr>
              <a:buSzPts val="2520"/>
              <a:buFont typeface="Arial"/>
              <a:buChar char="•"/>
            </a:pPr>
            <a:r>
              <a:rPr lang="en-US" sz="1500">
                <a:solidFill>
                  <a:schemeClr val="dk1"/>
                </a:solidFill>
                <a:latin typeface="Calibri"/>
                <a:ea typeface="Calibri"/>
                <a:cs typeface="Calibri"/>
                <a:sym typeface="Calibri"/>
              </a:rPr>
              <a:t>Λειτουργικές αντιδράσεις σε εντοπισμένες απειλές και Ευπάθειες.</a:t>
            </a:r>
            <a:endParaRPr sz="1500">
              <a:solidFill>
                <a:schemeClr val="dk1"/>
              </a:solidFill>
              <a:latin typeface="Calibri"/>
              <a:ea typeface="Calibri"/>
              <a:cs typeface="Calibri"/>
              <a:sym typeface="Calibri"/>
            </a:endParaRPr>
          </a:p>
          <a:p>
            <a:pPr marL="86779" marR="533379" indent="-133345">
              <a:lnSpc>
                <a:spcPct val="141300"/>
              </a:lnSpc>
              <a:spcBef>
                <a:spcPts val="1071"/>
              </a:spcBef>
              <a:buClr>
                <a:srgbClr val="FFB800"/>
              </a:buClr>
              <a:buSzPts val="2520"/>
              <a:buFont typeface="Arial"/>
              <a:buChar char="•"/>
            </a:pPr>
            <a:r>
              <a:rPr lang="en-US" sz="1500">
                <a:solidFill>
                  <a:schemeClr val="dk1"/>
                </a:solidFill>
                <a:latin typeface="Calibri"/>
                <a:ea typeface="Calibri"/>
                <a:cs typeface="Calibri"/>
                <a:sym typeface="Calibri"/>
              </a:rPr>
              <a:t>Συντονισμός μεταξύ των ομάδων κυβερνοασφάλειας και άλλων  λειτουργικά τμήματα.</a:t>
            </a:r>
            <a:endParaRPr sz="1500">
              <a:solidFill>
                <a:schemeClr val="dk1"/>
              </a:solidFill>
              <a:latin typeface="Calibri"/>
              <a:ea typeface="Calibri"/>
              <a:cs typeface="Calibri"/>
              <a:sym typeface="Calibri"/>
            </a:endParaRPr>
          </a:p>
          <a:p>
            <a:pPr>
              <a:buClr>
                <a:srgbClr val="FFB800"/>
              </a:buClr>
              <a:buSzPts val="1800"/>
            </a:pPr>
            <a:endParaRPr sz="1500">
              <a:solidFill>
                <a:schemeClr val="dk1"/>
              </a:solidFill>
              <a:latin typeface="Calibri"/>
              <a:ea typeface="Calibri"/>
              <a:cs typeface="Calibri"/>
              <a:sym typeface="Calibri"/>
            </a:endParaRPr>
          </a:p>
          <a:p>
            <a:pPr marL="86779" marR="4233" indent="-133345">
              <a:spcBef>
                <a:spcPts val="508"/>
              </a:spcBef>
              <a:buClr>
                <a:srgbClr val="FFB800"/>
              </a:buClr>
              <a:buSzPts val="2520"/>
              <a:buFont typeface="Arial"/>
              <a:buChar char="•"/>
            </a:pPr>
            <a:r>
              <a:rPr lang="en-US" sz="1500">
                <a:solidFill>
                  <a:schemeClr val="dk1"/>
                </a:solidFill>
                <a:latin typeface="Calibri"/>
                <a:ea typeface="Calibri"/>
                <a:cs typeface="Calibri"/>
                <a:sym typeface="Calibri"/>
              </a:rPr>
              <a:t>Παράδειγμα πραγματικού κόσμου: Μια λειτουργική απόφαση για την  απομόνωση ενός παραβιασμένου συστήματος σε εργοστάσιο παραγωγής  ενέργειας, αποτρέποντας μια παραβίαση.</a:t>
            </a:r>
            <a:endParaRPr sz="15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189"/>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611" name="Google Shape;2611;p189"/>
          <p:cNvGrpSpPr/>
          <p:nvPr/>
        </p:nvGrpSpPr>
        <p:grpSpPr>
          <a:xfrm>
            <a:off x="5969794" y="0"/>
            <a:ext cx="4190206" cy="5715000"/>
            <a:chOff x="7163752" y="0"/>
            <a:chExt cx="5028247" cy="6858000"/>
          </a:xfrm>
        </p:grpSpPr>
        <p:pic>
          <p:nvPicPr>
            <p:cNvPr id="2612" name="Google Shape;2612;p189"/>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613" name="Google Shape;2613;p189"/>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614" name="Google Shape;2614;p189"/>
          <p:cNvSpPr txBox="1">
            <a:spLocks noGrp="1"/>
          </p:cNvSpPr>
          <p:nvPr>
            <p:ph type="title"/>
          </p:nvPr>
        </p:nvSpPr>
        <p:spPr>
          <a:xfrm>
            <a:off x="729192" y="702469"/>
            <a:ext cx="5350933" cy="2969506"/>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Λήψη αποφάσεων σε στρατηγικό, λειτουργικό  και τακτικό επίπεδο</a:t>
            </a:r>
            <a:endParaRPr/>
          </a:p>
        </p:txBody>
      </p:sp>
      <p:sp>
        <p:nvSpPr>
          <p:cNvPr id="2615" name="Google Shape;2615;p189"/>
          <p:cNvSpPr txBox="1"/>
          <p:nvPr/>
        </p:nvSpPr>
        <p:spPr>
          <a:xfrm>
            <a:off x="601133" y="4698206"/>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616" name="Google Shape;2616;p189"/>
          <p:cNvSpPr txBox="1"/>
          <p:nvPr/>
        </p:nvSpPr>
        <p:spPr>
          <a:xfrm>
            <a:off x="805391" y="1621896"/>
            <a:ext cx="2128838"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Λήψη τακτικών αποφάσεων</a:t>
            </a:r>
            <a:endParaRPr sz="1208">
              <a:solidFill>
                <a:schemeClr val="dk1"/>
              </a:solidFill>
              <a:latin typeface="Calibri"/>
              <a:ea typeface="Calibri"/>
              <a:cs typeface="Calibri"/>
              <a:sym typeface="Calibri"/>
            </a:endParaRPr>
          </a:p>
        </p:txBody>
      </p:sp>
      <p:sp>
        <p:nvSpPr>
          <p:cNvPr id="2617" name="Google Shape;2617;p189"/>
          <p:cNvSpPr txBox="1"/>
          <p:nvPr/>
        </p:nvSpPr>
        <p:spPr>
          <a:xfrm>
            <a:off x="601133" y="1997235"/>
            <a:ext cx="3920596" cy="2011427"/>
          </a:xfrm>
          <a:prstGeom prst="rect">
            <a:avLst/>
          </a:prstGeom>
          <a:noFill/>
          <a:ln>
            <a:noFill/>
          </a:ln>
        </p:spPr>
        <p:txBody>
          <a:bodyPr spcFirstLastPara="1" wrap="square" lIns="0" tIns="10583" rIns="0" bIns="0" anchor="t" anchorCtr="0">
            <a:spAutoFit/>
          </a:bodyPr>
          <a:lstStyle/>
          <a:p>
            <a:pPr marL="86779" marR="247111" indent="-88896">
              <a:buClr>
                <a:srgbClr val="FFB800"/>
              </a:buClr>
              <a:buSzPts val="1680"/>
              <a:buFont typeface="Arial"/>
              <a:buChar char="•"/>
            </a:pPr>
            <a:r>
              <a:rPr lang="en-US" sz="1000">
                <a:solidFill>
                  <a:schemeClr val="dk1"/>
                </a:solidFill>
                <a:latin typeface="Calibri"/>
                <a:ea typeface="Calibri"/>
                <a:cs typeface="Calibri"/>
                <a:sym typeface="Calibri"/>
              </a:rPr>
              <a:t>Φύση των τακτικών αποφάσεων για την αντιμετώπιση άμεσων απειλών  κυβερνοασφάλειας.</a:t>
            </a:r>
            <a:endParaRPr sz="1000">
              <a:solidFill>
                <a:schemeClr val="dk1"/>
              </a:solidFill>
              <a:latin typeface="Calibri"/>
              <a:ea typeface="Calibri"/>
              <a:cs typeface="Calibri"/>
              <a:sym typeface="Calibri"/>
            </a:endParaRPr>
          </a:p>
          <a:p>
            <a:pPr>
              <a:spcBef>
                <a:spcPts val="37"/>
              </a:spcBef>
              <a:buClr>
                <a:srgbClr val="FFB800"/>
              </a:buClr>
              <a:buSzPts val="2000"/>
            </a:pPr>
            <a:endParaRPr sz="1667">
              <a:solidFill>
                <a:schemeClr val="dk1"/>
              </a:solidFill>
              <a:latin typeface="Calibri"/>
              <a:ea typeface="Calibri"/>
              <a:cs typeface="Calibri"/>
              <a:sym typeface="Calibri"/>
            </a:endParaRPr>
          </a:p>
          <a:p>
            <a:pPr marL="86779" marR="88367" indent="-88896">
              <a:buClr>
                <a:srgbClr val="FFB800"/>
              </a:buClr>
              <a:buSzPts val="1680"/>
              <a:buFont typeface="Arial"/>
              <a:buChar char="•"/>
            </a:pPr>
            <a:r>
              <a:rPr lang="en-US" sz="1000">
                <a:solidFill>
                  <a:schemeClr val="dk1"/>
                </a:solidFill>
                <a:latin typeface="Calibri"/>
                <a:ea typeface="Calibri"/>
                <a:cs typeface="Calibri"/>
                <a:sym typeface="Calibri"/>
              </a:rPr>
              <a:t>Εργαλεία και τεχνικές για την αποτελεσματική λήψη τακτικών αποφάσεων,  συμπεριλαμβανομένων των ομάδων αντιμετώπισης περιστατικών και των  πληροφοριών για απειλές σε πραγματικό χρόνο.</a:t>
            </a:r>
            <a:endParaRPr sz="1000">
              <a:solidFill>
                <a:schemeClr val="dk1"/>
              </a:solidFill>
              <a:latin typeface="Calibri"/>
              <a:ea typeface="Calibri"/>
              <a:cs typeface="Calibri"/>
              <a:sym typeface="Calibri"/>
            </a:endParaRPr>
          </a:p>
          <a:p>
            <a:pPr>
              <a:spcBef>
                <a:spcPts val="33"/>
              </a:spcBef>
              <a:buClr>
                <a:srgbClr val="FFB800"/>
              </a:buClr>
              <a:buSzPts val="2000"/>
            </a:pPr>
            <a:endParaRPr sz="1667">
              <a:solidFill>
                <a:schemeClr val="dk1"/>
              </a:solidFill>
              <a:latin typeface="Calibri"/>
              <a:ea typeface="Calibri"/>
              <a:cs typeface="Calibri"/>
              <a:sym typeface="Calibri"/>
            </a:endParaRPr>
          </a:p>
          <a:p>
            <a:pPr marL="86251" indent="-88896">
              <a:spcBef>
                <a:spcPts val="4"/>
              </a:spcBef>
              <a:buClr>
                <a:srgbClr val="FFB800"/>
              </a:buClr>
              <a:buSzPts val="1680"/>
              <a:buFont typeface="Arial"/>
              <a:buChar char="•"/>
            </a:pPr>
            <a:r>
              <a:rPr lang="en-US" sz="1000">
                <a:solidFill>
                  <a:schemeClr val="dk1"/>
                </a:solidFill>
                <a:latin typeface="Calibri"/>
                <a:ea typeface="Calibri"/>
                <a:cs typeface="Calibri"/>
                <a:sym typeface="Calibri"/>
              </a:rPr>
              <a:t>Σημασία της ευελιξίας και της ευλυγισίας στις τακτικές αποφάσεις.</a:t>
            </a:r>
            <a:endParaRPr sz="1000">
              <a:solidFill>
                <a:schemeClr val="dk1"/>
              </a:solidFill>
              <a:latin typeface="Calibri"/>
              <a:ea typeface="Calibri"/>
              <a:cs typeface="Calibri"/>
              <a:sym typeface="Calibri"/>
            </a:endParaRPr>
          </a:p>
          <a:p>
            <a:pPr>
              <a:spcBef>
                <a:spcPts val="33"/>
              </a:spcBef>
              <a:buClr>
                <a:srgbClr val="FFB800"/>
              </a:buClr>
              <a:buSzPts val="2000"/>
            </a:pPr>
            <a:endParaRPr sz="1667">
              <a:solidFill>
                <a:schemeClr val="dk1"/>
              </a:solidFill>
              <a:latin typeface="Calibri"/>
              <a:ea typeface="Calibri"/>
              <a:cs typeface="Calibri"/>
              <a:sym typeface="Calibri"/>
            </a:endParaRPr>
          </a:p>
          <a:p>
            <a:pPr marL="86779" marR="4233" indent="-88896">
              <a:buClr>
                <a:srgbClr val="FFB800"/>
              </a:buClr>
              <a:buSzPts val="1680"/>
              <a:buFont typeface="Arial"/>
              <a:buChar char="•"/>
            </a:pPr>
            <a:r>
              <a:rPr lang="en-US" sz="1000">
                <a:solidFill>
                  <a:schemeClr val="dk1"/>
                </a:solidFill>
                <a:latin typeface="Calibri"/>
                <a:ea typeface="Calibri"/>
                <a:cs typeface="Calibri"/>
                <a:sym typeface="Calibri"/>
              </a:rPr>
              <a:t>Παράδειγμα πραγματικού κόσμου: Ταχεία τακτική αντίδραση σε επίθεση  Ransomware σε σύστημα διαχείρισης.</a:t>
            </a:r>
            <a:endParaRPr sz="10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21"/>
        <p:cNvGrpSpPr/>
        <p:nvPr/>
      </p:nvGrpSpPr>
      <p:grpSpPr>
        <a:xfrm>
          <a:off x="0" y="0"/>
          <a:ext cx="0" cy="0"/>
          <a:chOff x="0" y="0"/>
          <a:chExt cx="0" cy="0"/>
        </a:xfrm>
      </p:grpSpPr>
      <p:sp>
        <p:nvSpPr>
          <p:cNvPr id="2622" name="Google Shape;2622;p190"/>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623" name="Google Shape;2623;p190"/>
          <p:cNvGrpSpPr/>
          <p:nvPr/>
        </p:nvGrpSpPr>
        <p:grpSpPr>
          <a:xfrm>
            <a:off x="5969794" y="0"/>
            <a:ext cx="4190206" cy="5715000"/>
            <a:chOff x="7163752" y="0"/>
            <a:chExt cx="5028247" cy="6858000"/>
          </a:xfrm>
        </p:grpSpPr>
        <p:pic>
          <p:nvPicPr>
            <p:cNvPr id="2624" name="Google Shape;2624;p190"/>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625" name="Google Shape;2625;p190"/>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626" name="Google Shape;2626;p190"/>
          <p:cNvSpPr txBox="1">
            <a:spLocks noGrp="1"/>
          </p:cNvSpPr>
          <p:nvPr>
            <p:ph type="title"/>
          </p:nvPr>
        </p:nvSpPr>
        <p:spPr>
          <a:xfrm>
            <a:off x="729192" y="702469"/>
            <a:ext cx="4004204" cy="4432085"/>
          </a:xfrm>
          <a:prstGeom prst="rect">
            <a:avLst/>
          </a:prstGeom>
          <a:noFill/>
          <a:ln>
            <a:noFill/>
          </a:ln>
        </p:spPr>
        <p:txBody>
          <a:bodyPr spcFirstLastPara="1" vert="horz" wrap="square" lIns="0" tIns="43917" rIns="0" bIns="0" rtlCol="0" anchor="t" anchorCtr="0">
            <a:spAutoFit/>
          </a:bodyPr>
          <a:lstStyle/>
          <a:p>
            <a:pPr marL="10583" marR="4233">
              <a:lnSpc>
                <a:spcPct val="107826"/>
              </a:lnSpc>
              <a:spcBef>
                <a:spcPts val="0"/>
              </a:spcBef>
            </a:pPr>
            <a:r>
              <a:rPr lang="en-US">
                <a:solidFill>
                  <a:srgbClr val="000000"/>
                </a:solidFill>
              </a:rPr>
              <a:t>Λήψη αποφάσεων σε στρατηγικό,  επιχειρησιακό και τακτικό επίπεδο</a:t>
            </a:r>
            <a:endParaRPr/>
          </a:p>
        </p:txBody>
      </p:sp>
      <p:sp>
        <p:nvSpPr>
          <p:cNvPr id="2627" name="Google Shape;2627;p190"/>
          <p:cNvSpPr txBox="1"/>
          <p:nvPr/>
        </p:nvSpPr>
        <p:spPr>
          <a:xfrm>
            <a:off x="601133" y="4521200"/>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628" name="Google Shape;2628;p190"/>
          <p:cNvSpPr txBox="1"/>
          <p:nvPr/>
        </p:nvSpPr>
        <p:spPr>
          <a:xfrm>
            <a:off x="805391" y="1621896"/>
            <a:ext cx="2816225"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Ολοκλήρωση των επιπέδων απόφασης</a:t>
            </a:r>
            <a:endParaRPr sz="1208">
              <a:solidFill>
                <a:schemeClr val="dk1"/>
              </a:solidFill>
              <a:latin typeface="Calibri"/>
              <a:ea typeface="Calibri"/>
              <a:cs typeface="Calibri"/>
              <a:sym typeface="Calibri"/>
            </a:endParaRPr>
          </a:p>
        </p:txBody>
      </p:sp>
      <p:sp>
        <p:nvSpPr>
          <p:cNvPr id="2629" name="Google Shape;2629;p190"/>
          <p:cNvSpPr txBox="1"/>
          <p:nvPr/>
        </p:nvSpPr>
        <p:spPr>
          <a:xfrm>
            <a:off x="599413" y="2121567"/>
            <a:ext cx="4441296" cy="1691083"/>
          </a:xfrm>
          <a:prstGeom prst="rect">
            <a:avLst/>
          </a:prstGeom>
          <a:noFill/>
          <a:ln>
            <a:noFill/>
          </a:ln>
        </p:spPr>
        <p:txBody>
          <a:bodyPr spcFirstLastPara="1" wrap="square" lIns="0" tIns="10583" rIns="0" bIns="0" anchor="t" anchorCtr="0">
            <a:spAutoFit/>
          </a:bodyPr>
          <a:lstStyle/>
          <a:p>
            <a:pPr marL="86779" marR="645028" indent="-81488">
              <a:buClr>
                <a:srgbClr val="FFB800"/>
              </a:buClr>
              <a:buSzPts val="1540"/>
              <a:buFont typeface="Arial"/>
              <a:buChar char="•"/>
            </a:pPr>
            <a:r>
              <a:rPr lang="en-US" sz="917">
                <a:solidFill>
                  <a:schemeClr val="dk1"/>
                </a:solidFill>
                <a:latin typeface="Calibri"/>
                <a:ea typeface="Calibri"/>
                <a:cs typeface="Calibri"/>
                <a:sym typeface="Calibri"/>
              </a:rPr>
              <a:t>Διασφάλιση της συνεκτικότητας και της ευθυγράμμισης μεταξύ των  στρατηγικών, λειτουργικών και τακτικών επιπέδων λήψης αποφάσεων.</a:t>
            </a:r>
            <a:endParaRPr sz="917">
              <a:solidFill>
                <a:schemeClr val="dk1"/>
              </a:solidFill>
              <a:latin typeface="Calibri"/>
              <a:ea typeface="Calibri"/>
              <a:cs typeface="Calibri"/>
              <a:sym typeface="Calibri"/>
            </a:endParaRPr>
          </a:p>
          <a:p>
            <a:pPr>
              <a:spcBef>
                <a:spcPts val="37"/>
              </a:spcBef>
              <a:buClr>
                <a:srgbClr val="FFB800"/>
              </a:buClr>
              <a:buSzPts val="1800"/>
            </a:pPr>
            <a:endParaRPr sz="1500">
              <a:solidFill>
                <a:schemeClr val="dk1"/>
              </a:solidFill>
              <a:latin typeface="Calibri"/>
              <a:ea typeface="Calibri"/>
              <a:cs typeface="Calibri"/>
              <a:sym typeface="Calibri"/>
            </a:endParaRPr>
          </a:p>
          <a:p>
            <a:pPr marL="86779" indent="-81488">
              <a:buClr>
                <a:srgbClr val="FFB800"/>
              </a:buClr>
              <a:buSzPts val="1540"/>
              <a:buFont typeface="Arial"/>
              <a:buChar char="•"/>
            </a:pPr>
            <a:r>
              <a:rPr lang="en-US" sz="917">
                <a:solidFill>
                  <a:schemeClr val="dk1"/>
                </a:solidFill>
                <a:latin typeface="Calibri"/>
                <a:ea typeface="Calibri"/>
                <a:cs typeface="Calibri"/>
                <a:sym typeface="Calibri"/>
              </a:rPr>
              <a:t>Μηχανισμοί ανατροφοδότησης και μάθησης σε όλα τα επίπεδα λήψης αποφάσεων.</a:t>
            </a:r>
            <a:endParaRPr sz="917">
              <a:solidFill>
                <a:schemeClr val="dk1"/>
              </a:solidFill>
              <a:latin typeface="Calibri"/>
              <a:ea typeface="Calibri"/>
              <a:cs typeface="Calibri"/>
              <a:sym typeface="Calibri"/>
            </a:endParaRPr>
          </a:p>
          <a:p>
            <a:pPr>
              <a:spcBef>
                <a:spcPts val="37"/>
              </a:spcBef>
              <a:buClr>
                <a:srgbClr val="FFB800"/>
              </a:buClr>
              <a:buSzPts val="1800"/>
            </a:pPr>
            <a:endParaRPr sz="1500">
              <a:solidFill>
                <a:schemeClr val="dk1"/>
              </a:solidFill>
              <a:latin typeface="Calibri"/>
              <a:ea typeface="Calibri"/>
              <a:cs typeface="Calibri"/>
              <a:sym typeface="Calibri"/>
            </a:endParaRPr>
          </a:p>
          <a:p>
            <a:pPr marL="86779" marR="177793" indent="-81488">
              <a:buClr>
                <a:srgbClr val="FFB800"/>
              </a:buClr>
              <a:buSzPts val="1540"/>
              <a:buFont typeface="Arial"/>
              <a:buChar char="•"/>
            </a:pPr>
            <a:r>
              <a:rPr lang="en-US" sz="917">
                <a:solidFill>
                  <a:schemeClr val="dk1"/>
                </a:solidFill>
                <a:latin typeface="Calibri"/>
                <a:ea typeface="Calibri"/>
                <a:cs typeface="Calibri"/>
                <a:sym typeface="Calibri"/>
              </a:rPr>
              <a:t>Ο ρόλος της ηγεσίας στη γεφύρωση των διαφορών μεταξύ των διαφόρων επιπέδων  λήψης αποφάσεων.</a:t>
            </a:r>
            <a:endParaRPr sz="917">
              <a:solidFill>
                <a:schemeClr val="dk1"/>
              </a:solidFill>
              <a:latin typeface="Calibri"/>
              <a:ea typeface="Calibri"/>
              <a:cs typeface="Calibri"/>
              <a:sym typeface="Calibri"/>
            </a:endParaRPr>
          </a:p>
          <a:p>
            <a:pPr>
              <a:spcBef>
                <a:spcPts val="42"/>
              </a:spcBef>
              <a:buClr>
                <a:srgbClr val="FFB800"/>
              </a:buClr>
              <a:buSzPts val="1800"/>
            </a:pPr>
            <a:endParaRPr sz="1500">
              <a:solidFill>
                <a:schemeClr val="dk1"/>
              </a:solidFill>
              <a:latin typeface="Calibri"/>
              <a:ea typeface="Calibri"/>
              <a:cs typeface="Calibri"/>
              <a:sym typeface="Calibri"/>
            </a:endParaRPr>
          </a:p>
          <a:p>
            <a:pPr marL="86779" marR="4233" indent="-81488">
              <a:buClr>
                <a:srgbClr val="FFB800"/>
              </a:buClr>
              <a:buSzPts val="1540"/>
              <a:buFont typeface="Arial"/>
              <a:buChar char="•"/>
            </a:pPr>
            <a:r>
              <a:rPr lang="en-US" sz="917">
                <a:solidFill>
                  <a:schemeClr val="dk1"/>
                </a:solidFill>
                <a:latin typeface="Calibri"/>
                <a:ea typeface="Calibri"/>
                <a:cs typeface="Calibri"/>
                <a:sym typeface="Calibri"/>
              </a:rPr>
              <a:t>Παράδειγμα πραγματικού κόσμου: Ολοκληρωμένο πλαίσιο λήψης αποφάσεων που  ενεργοποιούσε μια αδιάλειπτη αντίδραση σε μια συντονισμένη κυβερνο-φυσική  επίθεση.</a:t>
            </a:r>
            <a:endParaRPr sz="917">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3"/>
        <p:cNvGrpSpPr/>
        <p:nvPr/>
      </p:nvGrpSpPr>
      <p:grpSpPr>
        <a:xfrm>
          <a:off x="0" y="0"/>
          <a:ext cx="0" cy="0"/>
          <a:chOff x="0" y="0"/>
          <a:chExt cx="0" cy="0"/>
        </a:xfrm>
      </p:grpSpPr>
      <p:sp>
        <p:nvSpPr>
          <p:cNvPr id="2634" name="Google Shape;2634;p191"/>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635" name="Google Shape;2635;p191"/>
          <p:cNvGrpSpPr/>
          <p:nvPr/>
        </p:nvGrpSpPr>
        <p:grpSpPr>
          <a:xfrm>
            <a:off x="1" y="168274"/>
            <a:ext cx="4867274" cy="5546725"/>
            <a:chOff x="0" y="201929"/>
            <a:chExt cx="5840729" cy="6656070"/>
          </a:xfrm>
        </p:grpSpPr>
        <p:sp>
          <p:nvSpPr>
            <p:cNvPr id="2636" name="Google Shape;2636;p191"/>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637" name="Google Shape;2637;p191"/>
            <p:cNvPicPr preferRelativeResize="0"/>
            <p:nvPr/>
          </p:nvPicPr>
          <p:blipFill rotWithShape="1">
            <a:blip r:embed="rId3">
              <a:alphaModFix/>
            </a:blip>
            <a:srcRect/>
            <a:stretch/>
          </p:blipFill>
          <p:spPr>
            <a:xfrm>
              <a:off x="0" y="201929"/>
              <a:ext cx="5840729" cy="6656070"/>
            </a:xfrm>
            <a:prstGeom prst="rect">
              <a:avLst/>
            </a:prstGeom>
            <a:noFill/>
            <a:ln>
              <a:noFill/>
            </a:ln>
          </p:spPr>
        </p:pic>
      </p:grpSp>
      <p:sp>
        <p:nvSpPr>
          <p:cNvPr id="2638" name="Google Shape;2638;p191"/>
          <p:cNvSpPr txBox="1">
            <a:spLocks noGrp="1"/>
          </p:cNvSpPr>
          <p:nvPr>
            <p:ph type="title"/>
          </p:nvPr>
        </p:nvSpPr>
        <p:spPr>
          <a:xfrm>
            <a:off x="2600324" y="661723"/>
            <a:ext cx="6991350" cy="4432085"/>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Προγράμματα κατάρτισης,  ευαισθητοποίησης και  επικοινωνίας για το προσωπικό</a:t>
            </a:r>
            <a:endParaRPr/>
          </a:p>
        </p:txBody>
      </p:sp>
      <p:sp>
        <p:nvSpPr>
          <p:cNvPr id="2639" name="Google Shape;2639;p191"/>
          <p:cNvSpPr txBox="1"/>
          <p:nvPr/>
        </p:nvSpPr>
        <p:spPr>
          <a:xfrm>
            <a:off x="5571067" y="1736461"/>
            <a:ext cx="2447925"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Σημασία της κατάρτισης και  Ευαισθητοποίηση</a:t>
            </a:r>
            <a:endParaRPr sz="1458">
              <a:solidFill>
                <a:schemeClr val="dk1"/>
              </a:solidFill>
              <a:latin typeface="Calibri"/>
              <a:ea typeface="Calibri"/>
              <a:cs typeface="Calibri"/>
              <a:sym typeface="Calibri"/>
            </a:endParaRPr>
          </a:p>
        </p:txBody>
      </p:sp>
      <p:sp>
        <p:nvSpPr>
          <p:cNvPr id="2640" name="Google Shape;2640;p191"/>
          <p:cNvSpPr txBox="1"/>
          <p:nvPr/>
        </p:nvSpPr>
        <p:spPr>
          <a:xfrm>
            <a:off x="5571067" y="2490523"/>
            <a:ext cx="3677708" cy="1501180"/>
          </a:xfrm>
          <a:prstGeom prst="rect">
            <a:avLst/>
          </a:prstGeom>
          <a:noFill/>
          <a:ln>
            <a:noFill/>
          </a:ln>
        </p:spPr>
        <p:txBody>
          <a:bodyPr spcFirstLastPara="1" wrap="square" lIns="0" tIns="0" rIns="0" bIns="0" anchor="t" anchorCtr="0">
            <a:spAutoFit/>
          </a:bodyPr>
          <a:lstStyle/>
          <a:p>
            <a:pPr marL="239174" indent="-228591">
              <a:lnSpc>
                <a:spcPct val="132500"/>
              </a:lnSpc>
              <a:buClr>
                <a:srgbClr val="FFB800"/>
              </a:buClr>
              <a:buSzPts val="1400"/>
              <a:buFont typeface="Courier New"/>
              <a:buChar char="o"/>
            </a:pPr>
            <a:r>
              <a:rPr lang="en-US" sz="833">
                <a:solidFill>
                  <a:srgbClr val="FFFFFF"/>
                </a:solidFill>
                <a:latin typeface="Calibri"/>
                <a:ea typeface="Calibri"/>
                <a:cs typeface="Calibri"/>
                <a:sym typeface="Calibri"/>
              </a:rPr>
              <a:t>Ο κρίσιμος ρόλος της συνεχούς κατάρτισης και ευαισθητοποίησης</a:t>
            </a:r>
            <a:endParaRPr sz="833">
              <a:solidFill>
                <a:schemeClr val="dk1"/>
              </a:solidFill>
              <a:latin typeface="Calibri"/>
              <a:ea typeface="Calibri"/>
              <a:cs typeface="Calibri"/>
              <a:sym typeface="Calibri"/>
            </a:endParaRPr>
          </a:p>
          <a:p>
            <a:pPr marL="239174" marR="172501">
              <a:lnSpc>
                <a:spcPct val="116999"/>
              </a:lnSpc>
              <a:spcBef>
                <a:spcPts val="4"/>
              </a:spcBef>
            </a:pPr>
            <a:r>
              <a:rPr lang="en-US" sz="833">
                <a:solidFill>
                  <a:srgbClr val="FFFFFF"/>
                </a:solidFill>
                <a:latin typeface="Calibri"/>
                <a:ea typeface="Calibri"/>
                <a:cs typeface="Calibri"/>
                <a:sym typeface="Calibri"/>
              </a:rPr>
              <a:t>στον τομέα της ασφάλειας στον κυβερνοχώρο για τον ενεργειακό  τομέα.</a:t>
            </a:r>
            <a:endParaRPr sz="833">
              <a:solidFill>
                <a:schemeClr val="dk1"/>
              </a:solidFill>
              <a:latin typeface="Calibri"/>
              <a:ea typeface="Calibri"/>
              <a:cs typeface="Calibri"/>
              <a:sym typeface="Calibri"/>
            </a:endParaRPr>
          </a:p>
          <a:p>
            <a:pPr>
              <a:spcBef>
                <a:spcPts val="29"/>
              </a:spcBef>
            </a:pPr>
            <a:endParaRPr sz="917">
              <a:solidFill>
                <a:schemeClr val="dk1"/>
              </a:solidFill>
              <a:latin typeface="Calibri"/>
              <a:ea typeface="Calibri"/>
              <a:cs typeface="Calibri"/>
              <a:sym typeface="Calibri"/>
            </a:endParaRPr>
          </a:p>
          <a:p>
            <a:pPr marL="239174" marR="4233" indent="-228591">
              <a:lnSpc>
                <a:spcPct val="124100"/>
              </a:lnSpc>
              <a:spcBef>
                <a:spcPts val="4"/>
              </a:spcBef>
              <a:buClr>
                <a:srgbClr val="FFB800"/>
              </a:buClr>
              <a:buSzPts val="1400"/>
              <a:buFont typeface="Courier New"/>
              <a:buChar char="o"/>
            </a:pPr>
            <a:r>
              <a:rPr lang="en-US" sz="833">
                <a:solidFill>
                  <a:srgbClr val="FFFFFF"/>
                </a:solidFill>
                <a:latin typeface="Calibri"/>
                <a:ea typeface="Calibri"/>
                <a:cs typeface="Calibri"/>
                <a:sym typeface="Calibri"/>
              </a:rPr>
              <a:t>Στοιχεία αποτελεσματικής κατάρτισης σε θέματα κυβερνοασφάλειας  προγραμματίζω για το προσωπικό του ενεργειακού τομέα.</a:t>
            </a:r>
            <a:endParaRPr sz="833">
              <a:solidFill>
                <a:schemeClr val="dk1"/>
              </a:solidFill>
              <a:latin typeface="Calibri"/>
              <a:ea typeface="Calibri"/>
              <a:cs typeface="Calibri"/>
              <a:sym typeface="Calibri"/>
            </a:endParaRPr>
          </a:p>
          <a:p>
            <a:pPr>
              <a:buClr>
                <a:srgbClr val="FFB800"/>
              </a:buClr>
              <a:buSzPts val="1450"/>
            </a:pPr>
            <a:endParaRPr sz="1208">
              <a:solidFill>
                <a:schemeClr val="dk1"/>
              </a:solidFill>
              <a:latin typeface="Calibri"/>
              <a:ea typeface="Calibri"/>
              <a:cs typeface="Calibri"/>
              <a:sym typeface="Calibri"/>
            </a:endParaRPr>
          </a:p>
          <a:p>
            <a:pPr marL="239174" marR="47623" indent="-228591">
              <a:lnSpc>
                <a:spcPct val="94400"/>
              </a:lnSpc>
              <a:buClr>
                <a:srgbClr val="FFB800"/>
              </a:buClr>
              <a:buSzPts val="1400"/>
              <a:buFont typeface="Courier New"/>
              <a:buChar char="o"/>
            </a:pPr>
            <a:r>
              <a:rPr lang="en-US" sz="833">
                <a:solidFill>
                  <a:srgbClr val="FFFFFF"/>
                </a:solidFill>
                <a:latin typeface="Calibri"/>
                <a:ea typeface="Calibri"/>
                <a:cs typeface="Calibri"/>
                <a:sym typeface="Calibri"/>
              </a:rPr>
              <a:t>Ο αντίκτυπος των προγραμμάτων ευαισθητοποίησης στη μείωση  του ανθρώπινου λάθους και στην ενίσχυση της κουλτούρας  ασφάλειας.</a:t>
            </a:r>
            <a:endParaRPr sz="833">
              <a:solidFill>
                <a:schemeClr val="dk1"/>
              </a:solidFill>
              <a:latin typeface="Calibri"/>
              <a:ea typeface="Calibri"/>
              <a:cs typeface="Calibri"/>
              <a:sym typeface="Calibri"/>
            </a:endParaRPr>
          </a:p>
          <a:p>
            <a:pPr>
              <a:spcBef>
                <a:spcPts val="17"/>
              </a:spcBef>
              <a:buClr>
                <a:srgbClr val="FFB800"/>
              </a:buClr>
              <a:buSzPts val="1300"/>
            </a:pPr>
            <a:endParaRPr sz="1083">
              <a:solidFill>
                <a:schemeClr val="dk1"/>
              </a:solidFill>
              <a:latin typeface="Calibri"/>
              <a:ea typeface="Calibri"/>
              <a:cs typeface="Calibri"/>
              <a:sym typeface="Calibri"/>
            </a:endParaRPr>
          </a:p>
          <a:p>
            <a:pPr marL="238645" indent="-228062">
              <a:buClr>
                <a:srgbClr val="FFB800"/>
              </a:buClr>
              <a:buSzPts val="1400"/>
              <a:buFont typeface="Courier New"/>
              <a:buChar char="o"/>
            </a:pPr>
            <a:r>
              <a:rPr lang="en-US" sz="833">
                <a:solidFill>
                  <a:srgbClr val="FFFFFF"/>
                </a:solidFill>
                <a:latin typeface="Calibri"/>
                <a:ea typeface="Calibri"/>
                <a:cs typeface="Calibri"/>
                <a:sym typeface="Calibri"/>
              </a:rPr>
              <a:t>IMO, NIS</a:t>
            </a:r>
            <a:endParaRPr sz="833">
              <a:solidFill>
                <a:schemeClr val="dk1"/>
              </a:solidFill>
              <a:latin typeface="Calibri"/>
              <a:ea typeface="Calibri"/>
              <a:cs typeface="Calibri"/>
              <a:sym typeface="Calibri"/>
            </a:endParaRPr>
          </a:p>
        </p:txBody>
      </p:sp>
      <p:sp>
        <p:nvSpPr>
          <p:cNvPr id="2641" name="Google Shape;2641;p191"/>
          <p:cNvSpPr txBox="1"/>
          <p:nvPr/>
        </p:nvSpPr>
        <p:spPr>
          <a:xfrm>
            <a:off x="601133" y="4950355"/>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642" name="Google Shape;2642;p191"/>
          <p:cNvPicPr preferRelativeResize="0"/>
          <p:nvPr/>
        </p:nvPicPr>
        <p:blipFill rotWithShape="1">
          <a:blip r:embed="rId4">
            <a:alphaModFix/>
          </a:blip>
          <a:srcRect/>
          <a:stretch/>
        </p:blipFill>
        <p:spPr>
          <a:xfrm>
            <a:off x="7414947" y="4922308"/>
            <a:ext cx="2745052" cy="510117"/>
          </a:xfrm>
          <a:prstGeom prst="rect">
            <a:avLst/>
          </a:prstGeom>
          <a:noFill/>
          <a:ln>
            <a:noFill/>
          </a:ln>
        </p:spPr>
      </p:pic>
      <p:sp>
        <p:nvSpPr>
          <p:cNvPr id="2643" name="Google Shape;2643;p191"/>
          <p:cNvSpPr txBox="1"/>
          <p:nvPr/>
        </p:nvSpPr>
        <p:spPr>
          <a:xfrm>
            <a:off x="9943306" y="5037138"/>
            <a:ext cx="113242"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56</a:t>
            </a:r>
            <a:endParaRPr sz="667">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648" name="Google Shape;2648;p19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649" name="Google Shape;2649;p192"/>
          <p:cNvGrpSpPr/>
          <p:nvPr/>
        </p:nvGrpSpPr>
        <p:grpSpPr>
          <a:xfrm>
            <a:off x="1" y="0"/>
            <a:ext cx="4867274" cy="5715000"/>
            <a:chOff x="0" y="0"/>
            <a:chExt cx="5840729" cy="6858000"/>
          </a:xfrm>
        </p:grpSpPr>
        <p:sp>
          <p:nvSpPr>
            <p:cNvPr id="2650" name="Google Shape;2650;p192"/>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651" name="Google Shape;2651;p192"/>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652" name="Google Shape;2652;p192"/>
          <p:cNvSpPr txBox="1">
            <a:spLocks noGrp="1"/>
          </p:cNvSpPr>
          <p:nvPr>
            <p:ph type="title"/>
          </p:nvPr>
        </p:nvSpPr>
        <p:spPr>
          <a:xfrm>
            <a:off x="2600324" y="661723"/>
            <a:ext cx="6991350" cy="4432085"/>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Προγράμματα κατάρτισης,  ευαισθητοποίησης και  επικοινωνίας για το προσωπικό</a:t>
            </a:r>
            <a:endParaRPr/>
          </a:p>
        </p:txBody>
      </p:sp>
      <p:sp>
        <p:nvSpPr>
          <p:cNvPr id="2653" name="Google Shape;2653;p192"/>
          <p:cNvSpPr txBox="1"/>
          <p:nvPr/>
        </p:nvSpPr>
        <p:spPr>
          <a:xfrm>
            <a:off x="5579005" y="1694127"/>
            <a:ext cx="4323821" cy="304613"/>
          </a:xfrm>
          <a:prstGeom prst="rect">
            <a:avLst/>
          </a:prstGeom>
          <a:noFill/>
          <a:ln>
            <a:noFill/>
          </a:ln>
        </p:spPr>
        <p:txBody>
          <a:bodyPr spcFirstLastPara="1" wrap="square" lIns="0" tIns="10583" rIns="0" bIns="0" anchor="t" anchorCtr="0">
            <a:spAutoFit/>
          </a:bodyPr>
          <a:lstStyle/>
          <a:p>
            <a:pPr marL="10583" marR="4233" indent="94716">
              <a:lnSpc>
                <a:spcPct val="131400"/>
              </a:lnSpc>
            </a:pPr>
            <a:r>
              <a:rPr lang="en-US" sz="1458">
                <a:solidFill>
                  <a:srgbClr val="FFB800"/>
                </a:solidFill>
                <a:latin typeface="Calibri"/>
                <a:ea typeface="Calibri"/>
                <a:cs typeface="Calibri"/>
                <a:sym typeface="Calibri"/>
              </a:rPr>
              <a:t>Ενίσχυση της επικοινωνίας </a:t>
            </a:r>
            <a:endParaRPr sz="1458">
              <a:solidFill>
                <a:schemeClr val="dk1"/>
              </a:solidFill>
              <a:latin typeface="Calibri"/>
              <a:ea typeface="Calibri"/>
              <a:cs typeface="Calibri"/>
              <a:sym typeface="Calibri"/>
            </a:endParaRPr>
          </a:p>
        </p:txBody>
      </p:sp>
      <p:sp>
        <p:nvSpPr>
          <p:cNvPr id="2654" name="Google Shape;2654;p192"/>
          <p:cNvSpPr txBox="1"/>
          <p:nvPr/>
        </p:nvSpPr>
        <p:spPr>
          <a:xfrm>
            <a:off x="5334000" y="2329727"/>
            <a:ext cx="3559175" cy="2309313"/>
          </a:xfrm>
          <a:prstGeom prst="rect">
            <a:avLst/>
          </a:prstGeom>
          <a:noFill/>
          <a:ln>
            <a:noFill/>
          </a:ln>
        </p:spPr>
        <p:txBody>
          <a:bodyPr spcFirstLastPara="1" wrap="square" lIns="0" tIns="16917" rIns="0" bIns="0" anchor="t" anchorCtr="0">
            <a:spAutoFit/>
          </a:bodyPr>
          <a:lstStyle/>
          <a:p>
            <a:pPr marL="239174" marR="706409" indent="-228591">
              <a:lnSpc>
                <a:spcPct val="73600"/>
              </a:lnSpc>
              <a:buClr>
                <a:srgbClr val="FFB800"/>
              </a:buClr>
              <a:buSzPts val="1642"/>
              <a:buFont typeface="Courier New"/>
              <a:buChar char="o"/>
            </a:pPr>
            <a:r>
              <a:rPr lang="en-US" sz="1000">
                <a:solidFill>
                  <a:srgbClr val="FFFFFF"/>
                </a:solidFill>
                <a:latin typeface="Calibri"/>
                <a:ea typeface="Calibri"/>
                <a:cs typeface="Calibri"/>
                <a:sym typeface="Calibri"/>
              </a:rPr>
              <a:t>Βέλτιστες πρακτικές για την κοινοποίηση πολιτικών και  περιστατικών κυβερνοασφάλειας στο προσωπικό.</a:t>
            </a:r>
            <a:endParaRPr sz="1000">
              <a:solidFill>
                <a:schemeClr val="dk1"/>
              </a:solidFill>
              <a:latin typeface="Calibri"/>
              <a:ea typeface="Calibri"/>
              <a:cs typeface="Calibri"/>
              <a:sym typeface="Calibri"/>
            </a:endParaRPr>
          </a:p>
          <a:p>
            <a:pPr>
              <a:spcBef>
                <a:spcPts val="33"/>
              </a:spcBef>
              <a:buClr>
                <a:schemeClr val="dk1"/>
              </a:buClr>
              <a:buSzPts val="1200"/>
            </a:pPr>
            <a:endParaRPr sz="1000">
              <a:solidFill>
                <a:schemeClr val="dk1"/>
              </a:solidFill>
              <a:latin typeface="Calibri"/>
              <a:ea typeface="Calibri"/>
              <a:cs typeface="Calibri"/>
              <a:sym typeface="Calibri"/>
            </a:endParaRPr>
          </a:p>
          <a:p>
            <a:pPr marL="239174" marR="80959" indent="-228591">
              <a:lnSpc>
                <a:spcPct val="112300"/>
              </a:lnSpc>
              <a:buClr>
                <a:srgbClr val="FFB800"/>
              </a:buClr>
              <a:buSzPts val="1642"/>
              <a:buFont typeface="Courier New"/>
              <a:buChar char="o"/>
            </a:pPr>
            <a:r>
              <a:rPr lang="en-US" sz="1000">
                <a:solidFill>
                  <a:srgbClr val="FFFFFF"/>
                </a:solidFill>
                <a:latin typeface="Calibri"/>
                <a:ea typeface="Calibri"/>
                <a:cs typeface="Calibri"/>
                <a:sym typeface="Calibri"/>
              </a:rPr>
              <a:t>Ο ρόλος της σαφούς και συνεπούς επικοινωνίας στην προώθηση της  μια προδραστική στάση για την ασφάλεια στον κυβερνοχώρο.</a:t>
            </a:r>
            <a:endParaRPr sz="1000">
              <a:solidFill>
                <a:schemeClr val="dk1"/>
              </a:solidFill>
              <a:latin typeface="Calibri"/>
              <a:ea typeface="Calibri"/>
              <a:cs typeface="Calibri"/>
              <a:sym typeface="Calibri"/>
            </a:endParaRPr>
          </a:p>
          <a:p>
            <a:pPr marL="238645" indent="-228062">
              <a:spcBef>
                <a:spcPts val="337"/>
              </a:spcBef>
              <a:buClr>
                <a:srgbClr val="FFFFFF"/>
              </a:buClr>
              <a:buSzPts val="1513"/>
              <a:buFont typeface="Courier New"/>
              <a:buChar char="o"/>
            </a:pPr>
            <a:r>
              <a:rPr lang="en-US" sz="917">
                <a:solidFill>
                  <a:srgbClr val="FFFFFF"/>
                </a:solidFill>
                <a:latin typeface="Calibri"/>
                <a:ea typeface="Calibri"/>
                <a:cs typeface="Calibri"/>
                <a:sym typeface="Calibri"/>
              </a:rPr>
              <a:t>Σαφή μηνυματοδοσία</a:t>
            </a:r>
            <a:endParaRPr sz="917">
              <a:solidFill>
                <a:schemeClr val="dk1"/>
              </a:solidFill>
              <a:latin typeface="Calibri"/>
              <a:ea typeface="Calibri"/>
              <a:cs typeface="Calibri"/>
              <a:sym typeface="Calibri"/>
            </a:endParaRPr>
          </a:p>
          <a:p>
            <a:pPr marL="238645" indent="-228062">
              <a:spcBef>
                <a:spcPts val="75"/>
              </a:spcBef>
              <a:buClr>
                <a:srgbClr val="FFFFFF"/>
              </a:buClr>
              <a:buSzPts val="1513"/>
              <a:buFont typeface="Courier New"/>
              <a:buChar char="o"/>
            </a:pPr>
            <a:r>
              <a:rPr lang="en-US" sz="917">
                <a:solidFill>
                  <a:srgbClr val="FFFFFF"/>
                </a:solidFill>
                <a:latin typeface="Calibri"/>
                <a:ea typeface="Calibri"/>
                <a:cs typeface="Calibri"/>
                <a:sym typeface="Calibri"/>
              </a:rPr>
              <a:t>Έγκαιρη ροή πληροφοριών</a:t>
            </a:r>
            <a:endParaRPr sz="917">
              <a:solidFill>
                <a:schemeClr val="dk1"/>
              </a:solidFill>
              <a:latin typeface="Calibri"/>
              <a:ea typeface="Calibri"/>
              <a:cs typeface="Calibri"/>
              <a:sym typeface="Calibri"/>
            </a:endParaRPr>
          </a:p>
          <a:p>
            <a:pPr marL="238645" indent="-228062">
              <a:spcBef>
                <a:spcPts val="71"/>
              </a:spcBef>
              <a:buClr>
                <a:srgbClr val="FFFFFF"/>
              </a:buClr>
              <a:buSzPts val="1513"/>
              <a:buFont typeface="Courier New"/>
              <a:buChar char="o"/>
            </a:pPr>
            <a:r>
              <a:rPr lang="en-US" sz="917">
                <a:solidFill>
                  <a:srgbClr val="FFFFFF"/>
                </a:solidFill>
                <a:latin typeface="Calibri"/>
                <a:ea typeface="Calibri"/>
                <a:cs typeface="Calibri"/>
                <a:sym typeface="Calibri"/>
              </a:rPr>
              <a:t>Αξιοποιήσιμη έξυπνη νοημοσύνη</a:t>
            </a:r>
            <a:endParaRPr sz="917">
              <a:solidFill>
                <a:schemeClr val="dk1"/>
              </a:solidFill>
              <a:latin typeface="Calibri"/>
              <a:ea typeface="Calibri"/>
              <a:cs typeface="Calibri"/>
              <a:sym typeface="Calibri"/>
            </a:endParaRPr>
          </a:p>
          <a:p>
            <a:pPr>
              <a:spcBef>
                <a:spcPts val="42"/>
              </a:spcBef>
              <a:buClr>
                <a:schemeClr val="dk1"/>
              </a:buClr>
              <a:buSzPts val="1800"/>
            </a:pPr>
            <a:endParaRPr sz="1500">
              <a:solidFill>
                <a:schemeClr val="dk1"/>
              </a:solidFill>
              <a:latin typeface="Calibri"/>
              <a:ea typeface="Calibri"/>
              <a:cs typeface="Calibri"/>
              <a:sym typeface="Calibri"/>
            </a:endParaRPr>
          </a:p>
          <a:p>
            <a:pPr marL="239174" marR="4233" indent="-228591">
              <a:lnSpc>
                <a:spcPct val="73600"/>
              </a:lnSpc>
              <a:buClr>
                <a:srgbClr val="FFB800"/>
              </a:buClr>
              <a:buSzPts val="1642"/>
              <a:buFont typeface="Courier New"/>
              <a:buChar char="o"/>
            </a:pPr>
            <a:r>
              <a:rPr lang="en-US" sz="1000">
                <a:solidFill>
                  <a:srgbClr val="FFFFFF"/>
                </a:solidFill>
                <a:latin typeface="Calibri"/>
                <a:ea typeface="Calibri"/>
                <a:cs typeface="Calibri"/>
                <a:sym typeface="Calibri"/>
              </a:rPr>
              <a:t>Στρατηγικές για την υπέρβαση των εμποδίων επικοινωνίας σε ποικίλα  και δυναμικά περιβάλλοντα.</a:t>
            </a:r>
            <a:endParaRPr sz="1000">
              <a:solidFill>
                <a:schemeClr val="dk1"/>
              </a:solidFill>
              <a:latin typeface="Calibri"/>
              <a:ea typeface="Calibri"/>
              <a:cs typeface="Calibri"/>
              <a:sym typeface="Calibri"/>
            </a:endParaRPr>
          </a:p>
          <a:p>
            <a:pPr marL="238645" indent="-228062">
              <a:spcBef>
                <a:spcPts val="329"/>
              </a:spcBef>
              <a:buClr>
                <a:srgbClr val="FFFFFF"/>
              </a:buClr>
              <a:buSzPts val="1513"/>
              <a:buFont typeface="Courier New"/>
              <a:buChar char="o"/>
            </a:pPr>
            <a:r>
              <a:rPr lang="en-US" sz="917">
                <a:solidFill>
                  <a:srgbClr val="FFFFFF"/>
                </a:solidFill>
                <a:latin typeface="Calibri"/>
                <a:ea typeface="Calibri"/>
                <a:cs typeface="Calibri"/>
                <a:sym typeface="Calibri"/>
              </a:rPr>
              <a:t>Πολυκαναλική επικοινωνία</a:t>
            </a:r>
            <a:endParaRPr sz="917">
              <a:solidFill>
                <a:schemeClr val="dk1"/>
              </a:solidFill>
              <a:latin typeface="Calibri"/>
              <a:ea typeface="Calibri"/>
              <a:cs typeface="Calibri"/>
              <a:sym typeface="Calibri"/>
            </a:endParaRPr>
          </a:p>
          <a:p>
            <a:pPr marL="238645" indent="-228062">
              <a:spcBef>
                <a:spcPts val="75"/>
              </a:spcBef>
              <a:buClr>
                <a:srgbClr val="FFFFFF"/>
              </a:buClr>
              <a:buSzPts val="1513"/>
              <a:buFont typeface="Courier New"/>
              <a:buChar char="o"/>
            </a:pPr>
            <a:r>
              <a:rPr lang="en-US" sz="917">
                <a:solidFill>
                  <a:srgbClr val="FFFFFF"/>
                </a:solidFill>
                <a:latin typeface="Calibri"/>
                <a:ea typeface="Calibri"/>
                <a:cs typeface="Calibri"/>
                <a:sym typeface="Calibri"/>
              </a:rPr>
              <a:t>Ανατροφοδότηση</a:t>
            </a:r>
            <a:endParaRPr sz="917">
              <a:solidFill>
                <a:schemeClr val="dk1"/>
              </a:solidFill>
              <a:latin typeface="Calibri"/>
              <a:ea typeface="Calibri"/>
              <a:cs typeface="Calibri"/>
              <a:sym typeface="Calibri"/>
            </a:endParaRPr>
          </a:p>
        </p:txBody>
      </p:sp>
      <p:sp>
        <p:nvSpPr>
          <p:cNvPr id="2655" name="Google Shape;2655;p192"/>
          <p:cNvSpPr txBox="1"/>
          <p:nvPr/>
        </p:nvSpPr>
        <p:spPr>
          <a:xfrm>
            <a:off x="601133" y="5525558"/>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656" name="Google Shape;2656;p192"/>
          <p:cNvSpPr txBox="1"/>
          <p:nvPr/>
        </p:nvSpPr>
        <p:spPr>
          <a:xfrm>
            <a:off x="9943306" y="5612341"/>
            <a:ext cx="113242"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57</a:t>
            </a:r>
            <a:endParaRPr sz="667">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1" name="Google Shape;2661;p193"/>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662" name="Google Shape;2662;p193"/>
          <p:cNvGrpSpPr/>
          <p:nvPr/>
        </p:nvGrpSpPr>
        <p:grpSpPr>
          <a:xfrm>
            <a:off x="1" y="0"/>
            <a:ext cx="4867274" cy="5715000"/>
            <a:chOff x="0" y="0"/>
            <a:chExt cx="5840729" cy="6858000"/>
          </a:xfrm>
        </p:grpSpPr>
        <p:sp>
          <p:nvSpPr>
            <p:cNvPr id="2663" name="Google Shape;2663;p193"/>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664" name="Google Shape;2664;p193"/>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665" name="Google Shape;2665;p193"/>
          <p:cNvSpPr txBox="1">
            <a:spLocks noGrp="1"/>
          </p:cNvSpPr>
          <p:nvPr>
            <p:ph type="title"/>
          </p:nvPr>
        </p:nvSpPr>
        <p:spPr>
          <a:xfrm>
            <a:off x="2600324" y="661723"/>
            <a:ext cx="6991350" cy="4432085"/>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Προγράμματα κατάρτισης,  ευαισθητοποίησης και  επικοινωνίας για το προσωπικό</a:t>
            </a:r>
            <a:endParaRPr/>
          </a:p>
        </p:txBody>
      </p:sp>
      <p:sp>
        <p:nvSpPr>
          <p:cNvPr id="2666" name="Google Shape;2666;p193"/>
          <p:cNvSpPr txBox="1"/>
          <p:nvPr/>
        </p:nvSpPr>
        <p:spPr>
          <a:xfrm>
            <a:off x="5579004" y="1694127"/>
            <a:ext cx="3617383" cy="598540"/>
          </a:xfrm>
          <a:prstGeom prst="rect">
            <a:avLst/>
          </a:prstGeom>
          <a:noFill/>
          <a:ln>
            <a:noFill/>
          </a:ln>
        </p:spPr>
        <p:txBody>
          <a:bodyPr spcFirstLastPara="1" wrap="square" lIns="0" tIns="10583" rIns="0" bIns="0" anchor="t" anchorCtr="0">
            <a:spAutoFit/>
          </a:bodyPr>
          <a:lstStyle/>
          <a:p>
            <a:pPr marL="10583" marR="4233">
              <a:lnSpc>
                <a:spcPct val="131400"/>
              </a:lnSpc>
            </a:pPr>
            <a:r>
              <a:rPr lang="en-US" sz="1458">
                <a:solidFill>
                  <a:srgbClr val="FFB800"/>
                </a:solidFill>
                <a:latin typeface="Calibri"/>
                <a:ea typeface="Calibri"/>
                <a:cs typeface="Calibri"/>
                <a:sym typeface="Calibri"/>
              </a:rPr>
              <a:t>Σχεδιασμός αποτελεσματικής κατάρτισης  Προγραμματίζω</a:t>
            </a:r>
            <a:endParaRPr sz="1458">
              <a:solidFill>
                <a:schemeClr val="dk1"/>
              </a:solidFill>
              <a:latin typeface="Calibri"/>
              <a:ea typeface="Calibri"/>
              <a:cs typeface="Calibri"/>
              <a:sym typeface="Calibri"/>
            </a:endParaRPr>
          </a:p>
        </p:txBody>
      </p:sp>
      <p:sp>
        <p:nvSpPr>
          <p:cNvPr id="2667" name="Google Shape;2667;p193"/>
          <p:cNvSpPr txBox="1"/>
          <p:nvPr/>
        </p:nvSpPr>
        <p:spPr>
          <a:xfrm>
            <a:off x="5327121" y="2487348"/>
            <a:ext cx="4097867" cy="2008948"/>
          </a:xfrm>
          <a:prstGeom prst="rect">
            <a:avLst/>
          </a:prstGeom>
          <a:noFill/>
          <a:ln>
            <a:noFill/>
          </a:ln>
        </p:spPr>
        <p:txBody>
          <a:bodyPr spcFirstLastPara="1" wrap="square" lIns="0" tIns="0" rIns="0" bIns="0" anchor="t" anchorCtr="0">
            <a:spAutoFit/>
          </a:bodyPr>
          <a:lstStyle/>
          <a:p>
            <a:pPr marL="483110" indent="-229120">
              <a:lnSpc>
                <a:spcPct val="132631"/>
              </a:lnSpc>
              <a:buClr>
                <a:srgbClr val="FFB800"/>
              </a:buClr>
              <a:buSzPts val="1300"/>
              <a:buFont typeface="Courier New"/>
              <a:buChar char="o"/>
            </a:pPr>
            <a:r>
              <a:rPr lang="en-US" sz="792">
                <a:solidFill>
                  <a:srgbClr val="FFFFFF"/>
                </a:solidFill>
                <a:latin typeface="Calibri"/>
                <a:ea typeface="Calibri"/>
                <a:cs typeface="Calibri"/>
                <a:sym typeface="Calibri"/>
              </a:rPr>
              <a:t>Αρχές για το σχεδιασμό ελκυστικών και αποτελεσματικών</a:t>
            </a:r>
            <a:endParaRPr sz="792">
              <a:solidFill>
                <a:schemeClr val="dk1"/>
              </a:solidFill>
              <a:latin typeface="Calibri"/>
              <a:ea typeface="Calibri"/>
              <a:cs typeface="Calibri"/>
              <a:sym typeface="Calibri"/>
            </a:endParaRPr>
          </a:p>
          <a:p>
            <a:pPr marL="482581">
              <a:lnSpc>
                <a:spcPct val="114736"/>
              </a:lnSpc>
            </a:pPr>
            <a:r>
              <a:rPr lang="en-US" sz="792">
                <a:solidFill>
                  <a:srgbClr val="FFFFFF"/>
                </a:solidFill>
                <a:latin typeface="Calibri"/>
                <a:ea typeface="Calibri"/>
                <a:cs typeface="Calibri"/>
                <a:sym typeface="Calibri"/>
              </a:rPr>
              <a:t>προγραμμάτων κατάρτισης.</a:t>
            </a:r>
            <a:endParaRPr sz="792">
              <a:solidFill>
                <a:schemeClr val="dk1"/>
              </a:solidFill>
              <a:latin typeface="Calibri"/>
              <a:ea typeface="Calibri"/>
              <a:cs typeface="Calibri"/>
              <a:sym typeface="Calibri"/>
            </a:endParaRPr>
          </a:p>
          <a:p>
            <a:pPr marL="482581" indent="-228591">
              <a:spcBef>
                <a:spcPts val="533"/>
              </a:spcBef>
              <a:buClr>
                <a:srgbClr val="FFFFFF"/>
              </a:buClr>
              <a:buSzPts val="1100"/>
              <a:buFont typeface="Courier New"/>
              <a:buChar char="o"/>
            </a:pPr>
            <a:r>
              <a:rPr lang="en-US" sz="667">
                <a:solidFill>
                  <a:srgbClr val="FFFFFF"/>
                </a:solidFill>
                <a:latin typeface="Calibri"/>
                <a:ea typeface="Calibri"/>
                <a:cs typeface="Calibri"/>
                <a:sym typeface="Calibri"/>
              </a:rPr>
              <a:t>Συνήθειες, Αυτοαποτελεσματικότητα, Μεταγνωστικότητα</a:t>
            </a:r>
            <a:endParaRPr sz="667">
              <a:solidFill>
                <a:schemeClr val="dk1"/>
              </a:solidFill>
              <a:latin typeface="Calibri"/>
              <a:ea typeface="Calibri"/>
              <a:cs typeface="Calibri"/>
              <a:sym typeface="Calibri"/>
            </a:endParaRPr>
          </a:p>
          <a:p>
            <a:pPr>
              <a:spcBef>
                <a:spcPts val="8"/>
              </a:spcBef>
              <a:buClr>
                <a:schemeClr val="dk1"/>
              </a:buClr>
              <a:buSzPts val="1150"/>
            </a:pPr>
            <a:endParaRPr sz="958">
              <a:solidFill>
                <a:schemeClr val="dk1"/>
              </a:solidFill>
              <a:latin typeface="Calibri"/>
              <a:ea typeface="Calibri"/>
              <a:cs typeface="Calibri"/>
              <a:sym typeface="Calibri"/>
            </a:endParaRPr>
          </a:p>
          <a:p>
            <a:pPr marL="482581" marR="1193223" indent="-228591">
              <a:lnSpc>
                <a:spcPct val="94700"/>
              </a:lnSpc>
              <a:buClr>
                <a:srgbClr val="FFB800"/>
              </a:buClr>
              <a:buSzPts val="1300"/>
              <a:buFont typeface="Courier New"/>
              <a:buChar char="o"/>
            </a:pPr>
            <a:r>
              <a:rPr lang="en-US" sz="792">
                <a:solidFill>
                  <a:srgbClr val="FFFFFF"/>
                </a:solidFill>
                <a:latin typeface="Calibri"/>
                <a:ea typeface="Calibri"/>
                <a:cs typeface="Calibri"/>
                <a:sym typeface="Calibri"/>
              </a:rPr>
              <a:t>Ενσωμάτωση θεωριών και μεθοδολογιών μάθησης  ενηλίκων στην εκπαίδευση για την ασφάλεια στον  κυβερνοχώρο.</a:t>
            </a:r>
            <a:endParaRPr sz="792">
              <a:solidFill>
                <a:schemeClr val="dk1"/>
              </a:solidFill>
              <a:latin typeface="Calibri"/>
              <a:ea typeface="Calibri"/>
              <a:cs typeface="Calibri"/>
              <a:sym typeface="Calibri"/>
            </a:endParaRPr>
          </a:p>
          <a:p>
            <a:pPr>
              <a:buClr>
                <a:schemeClr val="dk1"/>
              </a:buClr>
              <a:buSzPts val="900"/>
            </a:pPr>
            <a:endParaRPr sz="750">
              <a:solidFill>
                <a:schemeClr val="dk1"/>
              </a:solidFill>
              <a:latin typeface="Calibri"/>
              <a:ea typeface="Calibri"/>
              <a:cs typeface="Calibri"/>
              <a:sym typeface="Calibri"/>
            </a:endParaRPr>
          </a:p>
          <a:p>
            <a:pPr marL="482581" marR="172501" indent="-228591">
              <a:lnSpc>
                <a:spcPct val="91900"/>
              </a:lnSpc>
              <a:spcBef>
                <a:spcPts val="546"/>
              </a:spcBef>
              <a:buClr>
                <a:srgbClr val="FFB800"/>
              </a:buClr>
              <a:buSzPts val="1300"/>
              <a:buFont typeface="Courier New"/>
              <a:buChar char="o"/>
            </a:pPr>
            <a:r>
              <a:rPr lang="en-US" sz="792">
                <a:solidFill>
                  <a:srgbClr val="FFFFFF"/>
                </a:solidFill>
                <a:latin typeface="Calibri"/>
                <a:ea typeface="Calibri"/>
                <a:cs typeface="Calibri"/>
                <a:sym typeface="Calibri"/>
              </a:rPr>
              <a:t>Χρήση προσομοιώσεων και ασκήσεων για την ενίσχυση της μάθησης και  της ετοιμότητας.</a:t>
            </a:r>
            <a:endParaRPr sz="792">
              <a:solidFill>
                <a:schemeClr val="dk1"/>
              </a:solidFill>
              <a:latin typeface="Calibri"/>
              <a:ea typeface="Calibri"/>
              <a:cs typeface="Calibri"/>
              <a:sym typeface="Calibri"/>
            </a:endParaRPr>
          </a:p>
          <a:p>
            <a:endParaRPr sz="750">
              <a:solidFill>
                <a:schemeClr val="dk1"/>
              </a:solidFill>
              <a:latin typeface="Calibri"/>
              <a:ea typeface="Calibri"/>
              <a:cs typeface="Calibri"/>
              <a:sym typeface="Calibri"/>
            </a:endParaRPr>
          </a:p>
          <a:p>
            <a:pPr marL="10583">
              <a:spcBef>
                <a:spcPts val="600"/>
              </a:spcBef>
            </a:pPr>
            <a:r>
              <a:rPr lang="en-US" sz="1083">
                <a:solidFill>
                  <a:srgbClr val="FFB800"/>
                </a:solidFill>
                <a:latin typeface="Courier New"/>
                <a:ea typeface="Courier New"/>
                <a:cs typeface="Courier New"/>
                <a:sym typeface="Courier New"/>
              </a:rPr>
              <a:t>o	</a:t>
            </a:r>
            <a:r>
              <a:rPr lang="en-US" sz="792">
                <a:solidFill>
                  <a:srgbClr val="FFFFFF"/>
                </a:solidFill>
                <a:latin typeface="Calibri"/>
                <a:ea typeface="Calibri"/>
                <a:cs typeface="Calibri"/>
                <a:sym typeface="Calibri"/>
              </a:rPr>
              <a:t>Παράδειγμα πραγματικού κόσμου: Η χρήση προσομοιώσεων VR για την εκπαίδευση</a:t>
            </a:r>
            <a:endParaRPr sz="792">
              <a:solidFill>
                <a:schemeClr val="dk1"/>
              </a:solidFill>
              <a:latin typeface="Calibri"/>
              <a:ea typeface="Calibri"/>
              <a:cs typeface="Calibri"/>
              <a:sym typeface="Calibri"/>
            </a:endParaRPr>
          </a:p>
          <a:p>
            <a:pPr marL="1389007">
              <a:spcBef>
                <a:spcPts val="296"/>
              </a:spcBef>
            </a:pPr>
            <a:r>
              <a:rPr lang="en-US" sz="792">
                <a:solidFill>
                  <a:srgbClr val="FFFFFF"/>
                </a:solidFill>
                <a:latin typeface="Calibri"/>
                <a:ea typeface="Calibri"/>
                <a:cs typeface="Calibri"/>
                <a:sym typeface="Calibri"/>
              </a:rPr>
              <a:t>μηχανές και τεχνικοί σε πρωτόκολλα κυβερνοασφάλειας.</a:t>
            </a:r>
            <a:endParaRPr sz="792">
              <a:solidFill>
                <a:schemeClr val="dk1"/>
              </a:solidFill>
              <a:latin typeface="Calibri"/>
              <a:ea typeface="Calibri"/>
              <a:cs typeface="Calibri"/>
              <a:sym typeface="Calibri"/>
            </a:endParaRPr>
          </a:p>
        </p:txBody>
      </p:sp>
      <p:sp>
        <p:nvSpPr>
          <p:cNvPr id="2668" name="Google Shape;2668;p193"/>
          <p:cNvSpPr txBox="1"/>
          <p:nvPr/>
        </p:nvSpPr>
        <p:spPr>
          <a:xfrm>
            <a:off x="601133" y="4772819"/>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669" name="Google Shape;2669;p193"/>
          <p:cNvPicPr preferRelativeResize="0"/>
          <p:nvPr/>
        </p:nvPicPr>
        <p:blipFill rotWithShape="1">
          <a:blip r:embed="rId4">
            <a:alphaModFix/>
          </a:blip>
          <a:srcRect/>
          <a:stretch/>
        </p:blipFill>
        <p:spPr>
          <a:xfrm>
            <a:off x="7414947" y="4744772"/>
            <a:ext cx="2745052" cy="510117"/>
          </a:xfrm>
          <a:prstGeom prst="rect">
            <a:avLst/>
          </a:prstGeom>
          <a:noFill/>
          <a:ln>
            <a:noFill/>
          </a:ln>
        </p:spPr>
      </p:pic>
      <p:sp>
        <p:nvSpPr>
          <p:cNvPr id="2670" name="Google Shape;2670;p193"/>
          <p:cNvSpPr txBox="1"/>
          <p:nvPr/>
        </p:nvSpPr>
        <p:spPr>
          <a:xfrm>
            <a:off x="9943306" y="4859602"/>
            <a:ext cx="113242"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58</a:t>
            </a:r>
            <a:endParaRPr sz="667">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74"/>
        <p:cNvGrpSpPr/>
        <p:nvPr/>
      </p:nvGrpSpPr>
      <p:grpSpPr>
        <a:xfrm>
          <a:off x="0" y="0"/>
          <a:ext cx="0" cy="0"/>
          <a:chOff x="0" y="0"/>
          <a:chExt cx="0" cy="0"/>
        </a:xfrm>
      </p:grpSpPr>
      <p:sp>
        <p:nvSpPr>
          <p:cNvPr id="2675" name="Google Shape;2675;p194"/>
          <p:cNvSpPr/>
          <p:nvPr/>
        </p:nvSpPr>
        <p:spPr>
          <a:xfrm>
            <a:off x="0" y="0"/>
            <a:ext cx="12192000" cy="69215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676" name="Google Shape;2676;p194"/>
          <p:cNvGrpSpPr/>
          <p:nvPr/>
        </p:nvGrpSpPr>
        <p:grpSpPr>
          <a:xfrm>
            <a:off x="1" y="0"/>
            <a:ext cx="4867274" cy="5715000"/>
            <a:chOff x="0" y="0"/>
            <a:chExt cx="5840729" cy="6858000"/>
          </a:xfrm>
        </p:grpSpPr>
        <p:sp>
          <p:nvSpPr>
            <p:cNvPr id="2677" name="Google Shape;2677;p194"/>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678" name="Google Shape;2678;p194"/>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2679" name="Google Shape;2679;p194"/>
          <p:cNvSpPr txBox="1">
            <a:spLocks noGrp="1"/>
          </p:cNvSpPr>
          <p:nvPr>
            <p:ph type="title"/>
          </p:nvPr>
        </p:nvSpPr>
        <p:spPr>
          <a:xfrm>
            <a:off x="2600324" y="661723"/>
            <a:ext cx="6991350" cy="4432085"/>
          </a:xfrm>
          <a:prstGeom prst="rect">
            <a:avLst/>
          </a:prstGeom>
          <a:noFill/>
          <a:ln>
            <a:noFill/>
          </a:ln>
        </p:spPr>
        <p:txBody>
          <a:bodyPr spcFirstLastPara="1" vert="horz" wrap="square" lIns="0" tIns="43917" rIns="0" bIns="0" rtlCol="0" anchor="t" anchorCtr="0">
            <a:spAutoFit/>
          </a:bodyPr>
          <a:lstStyle/>
          <a:p>
            <a:pPr marL="2989143" marR="4233">
              <a:lnSpc>
                <a:spcPct val="107826"/>
              </a:lnSpc>
              <a:spcBef>
                <a:spcPts val="0"/>
              </a:spcBef>
            </a:pPr>
            <a:r>
              <a:rPr lang="en-US"/>
              <a:t>Προγράμματα κατάρτισης,  ευαισθητοποίησης και  επικοινωνίας για το προσωπικό</a:t>
            </a:r>
            <a:endParaRPr/>
          </a:p>
        </p:txBody>
      </p:sp>
      <p:sp>
        <p:nvSpPr>
          <p:cNvPr id="2680" name="Google Shape;2680;p194"/>
          <p:cNvSpPr txBox="1"/>
          <p:nvPr/>
        </p:nvSpPr>
        <p:spPr>
          <a:xfrm>
            <a:off x="5579004" y="1700741"/>
            <a:ext cx="4133850" cy="585074"/>
          </a:xfrm>
          <a:prstGeom prst="rect">
            <a:avLst/>
          </a:prstGeom>
          <a:noFill/>
          <a:ln>
            <a:noFill/>
          </a:ln>
        </p:spPr>
        <p:txBody>
          <a:bodyPr spcFirstLastPara="1" wrap="square" lIns="0" tIns="10583" rIns="0" bIns="0" anchor="t" anchorCtr="0">
            <a:spAutoFit/>
          </a:bodyPr>
          <a:lstStyle/>
          <a:p>
            <a:pPr marL="10583" marR="4233">
              <a:lnSpc>
                <a:spcPct val="128498"/>
              </a:lnSpc>
            </a:pPr>
            <a:r>
              <a:rPr lang="en-US" sz="1458">
                <a:solidFill>
                  <a:srgbClr val="FFB800"/>
                </a:solidFill>
                <a:latin typeface="Calibri"/>
                <a:ea typeface="Calibri"/>
                <a:cs typeface="Calibri"/>
                <a:sym typeface="Calibri"/>
              </a:rPr>
              <a:t>Αξιολόγηση της αποτελεσματικής κατάρτισης  Προγραμματίζω</a:t>
            </a:r>
            <a:endParaRPr sz="1458">
              <a:solidFill>
                <a:schemeClr val="dk1"/>
              </a:solidFill>
              <a:latin typeface="Calibri"/>
              <a:ea typeface="Calibri"/>
              <a:cs typeface="Calibri"/>
              <a:sym typeface="Calibri"/>
            </a:endParaRPr>
          </a:p>
        </p:txBody>
      </p:sp>
      <p:sp>
        <p:nvSpPr>
          <p:cNvPr id="2681" name="Google Shape;2681;p194"/>
          <p:cNvSpPr txBox="1"/>
          <p:nvPr/>
        </p:nvSpPr>
        <p:spPr>
          <a:xfrm>
            <a:off x="5571067" y="2309282"/>
            <a:ext cx="2893483" cy="1770806"/>
          </a:xfrm>
          <a:prstGeom prst="rect">
            <a:avLst/>
          </a:prstGeom>
          <a:noFill/>
          <a:ln>
            <a:noFill/>
          </a:ln>
        </p:spPr>
        <p:txBody>
          <a:bodyPr spcFirstLastPara="1" wrap="square" lIns="0" tIns="0" rIns="0" bIns="0" anchor="t" anchorCtr="0">
            <a:spAutoFit/>
          </a:bodyPr>
          <a:lstStyle/>
          <a:p>
            <a:pPr marL="238645" indent="-228062">
              <a:lnSpc>
                <a:spcPct val="159166"/>
              </a:lnSpc>
              <a:buClr>
                <a:srgbClr val="FFFFFF"/>
              </a:buClr>
              <a:buSzPts val="1700"/>
              <a:buFont typeface="Courier New"/>
              <a:buChar char="o"/>
            </a:pPr>
            <a:r>
              <a:rPr lang="en-US" sz="1000">
                <a:solidFill>
                  <a:srgbClr val="FFFFFF"/>
                </a:solidFill>
                <a:latin typeface="Calibri"/>
                <a:ea typeface="Calibri"/>
                <a:cs typeface="Calibri"/>
                <a:sym typeface="Calibri"/>
              </a:rPr>
              <a:t>Αξιολόγηση της διαδικασίας: .</a:t>
            </a:r>
            <a:endParaRPr sz="1000">
              <a:solidFill>
                <a:schemeClr val="dk1"/>
              </a:solidFill>
              <a:latin typeface="Calibri"/>
              <a:ea typeface="Calibri"/>
              <a:cs typeface="Calibri"/>
              <a:sym typeface="Calibri"/>
            </a:endParaRPr>
          </a:p>
          <a:p>
            <a:pPr marL="238645" indent="-228062">
              <a:spcBef>
                <a:spcPts val="158"/>
              </a:spcBef>
              <a:buClr>
                <a:srgbClr val="FFFFFF"/>
              </a:buClr>
              <a:buSzPts val="1300"/>
              <a:buFont typeface="Courier New"/>
              <a:buChar char="o"/>
            </a:pPr>
            <a:r>
              <a:rPr lang="en-US" sz="792" u="sng">
                <a:solidFill>
                  <a:srgbClr val="FFFFFF"/>
                </a:solidFill>
                <a:latin typeface="Calibri"/>
                <a:ea typeface="Calibri"/>
                <a:cs typeface="Calibri"/>
                <a:sym typeface="Calibri"/>
              </a:rPr>
              <a:t>Έκανε τη δουλειά του</a:t>
            </a:r>
            <a:endParaRPr sz="792">
              <a:solidFill>
                <a:schemeClr val="dk1"/>
              </a:solidFill>
              <a:latin typeface="Calibri"/>
              <a:ea typeface="Calibri"/>
              <a:cs typeface="Calibri"/>
              <a:sym typeface="Calibri"/>
            </a:endParaRPr>
          </a:p>
          <a:p>
            <a:pPr marL="238645" indent="-228062">
              <a:spcBef>
                <a:spcPts val="46"/>
              </a:spcBef>
              <a:buClr>
                <a:srgbClr val="FFFFFF"/>
              </a:buClr>
              <a:buSzPts val="1700"/>
              <a:buFont typeface="Courier New"/>
              <a:buChar char="o"/>
            </a:pPr>
            <a:r>
              <a:rPr lang="en-US" sz="1000">
                <a:solidFill>
                  <a:srgbClr val="FFFFFF"/>
                </a:solidFill>
                <a:latin typeface="Calibri"/>
                <a:ea typeface="Calibri"/>
                <a:cs typeface="Calibri"/>
                <a:sym typeface="Calibri"/>
              </a:rPr>
              <a:t>Αξιολόγηση επιπτώσεων</a:t>
            </a:r>
            <a:endParaRPr sz="1000">
              <a:solidFill>
                <a:schemeClr val="dk1"/>
              </a:solidFill>
              <a:latin typeface="Calibri"/>
              <a:ea typeface="Calibri"/>
              <a:cs typeface="Calibri"/>
              <a:sym typeface="Calibri"/>
            </a:endParaRPr>
          </a:p>
          <a:p>
            <a:pPr marL="238645" indent="-228062">
              <a:spcBef>
                <a:spcPts val="87"/>
              </a:spcBef>
              <a:buClr>
                <a:srgbClr val="FFFFFF"/>
              </a:buClr>
              <a:buSzPts val="1300"/>
              <a:buFont typeface="Courier New"/>
              <a:buChar char="o"/>
            </a:pPr>
            <a:r>
              <a:rPr lang="en-US" sz="792" u="sng">
                <a:solidFill>
                  <a:srgbClr val="FFFFFF"/>
                </a:solidFill>
                <a:latin typeface="Calibri"/>
                <a:ea typeface="Calibri"/>
                <a:cs typeface="Calibri"/>
                <a:sym typeface="Calibri"/>
              </a:rPr>
              <a:t>Π έχει αλλάξει</a:t>
            </a:r>
            <a:endParaRPr sz="792">
              <a:solidFill>
                <a:schemeClr val="dk1"/>
              </a:solidFill>
              <a:latin typeface="Calibri"/>
              <a:ea typeface="Calibri"/>
              <a:cs typeface="Calibri"/>
              <a:sym typeface="Calibri"/>
            </a:endParaRPr>
          </a:p>
          <a:p>
            <a:pPr marL="238645" indent="-228062">
              <a:spcBef>
                <a:spcPts val="42"/>
              </a:spcBef>
              <a:buClr>
                <a:srgbClr val="FFFFFF"/>
              </a:buClr>
              <a:buSzPts val="1700"/>
              <a:buFont typeface="Courier New"/>
              <a:buChar char="o"/>
            </a:pPr>
            <a:r>
              <a:rPr lang="en-US" sz="1000">
                <a:solidFill>
                  <a:srgbClr val="FFFFFF"/>
                </a:solidFill>
                <a:latin typeface="Calibri"/>
                <a:ea typeface="Calibri"/>
                <a:cs typeface="Calibri"/>
                <a:sym typeface="Calibri"/>
              </a:rPr>
              <a:t>Αξιολόγηση αποτελεσμάτων</a:t>
            </a:r>
            <a:endParaRPr sz="1000">
              <a:solidFill>
                <a:schemeClr val="dk1"/>
              </a:solidFill>
              <a:latin typeface="Calibri"/>
              <a:ea typeface="Calibri"/>
              <a:cs typeface="Calibri"/>
              <a:sym typeface="Calibri"/>
            </a:endParaRPr>
          </a:p>
          <a:p>
            <a:pPr marL="238645" indent="-228062">
              <a:spcBef>
                <a:spcPts val="87"/>
              </a:spcBef>
              <a:buClr>
                <a:srgbClr val="FFFFFF"/>
              </a:buClr>
              <a:buSzPts val="1300"/>
              <a:buFont typeface="Courier New"/>
              <a:buChar char="o"/>
            </a:pPr>
            <a:r>
              <a:rPr lang="en-US" sz="792" u="sng">
                <a:solidFill>
                  <a:srgbClr val="FFFFFF"/>
                </a:solidFill>
                <a:latin typeface="Calibri"/>
                <a:ea typeface="Calibri"/>
                <a:cs typeface="Calibri"/>
                <a:sym typeface="Calibri"/>
              </a:rPr>
              <a:t>Στόχος</a:t>
            </a:r>
            <a:endParaRPr sz="792">
              <a:solidFill>
                <a:schemeClr val="dk1"/>
              </a:solidFill>
              <a:latin typeface="Calibri"/>
              <a:ea typeface="Calibri"/>
              <a:cs typeface="Calibri"/>
              <a:sym typeface="Calibri"/>
            </a:endParaRPr>
          </a:p>
          <a:p>
            <a:pPr marL="238645" indent="-228062">
              <a:spcBef>
                <a:spcPts val="129"/>
              </a:spcBef>
              <a:buClr>
                <a:srgbClr val="FFFFFF"/>
              </a:buClr>
              <a:buSzPts val="1300"/>
              <a:buFont typeface="Courier New"/>
              <a:buChar char="o"/>
            </a:pPr>
            <a:r>
              <a:rPr lang="en-US" sz="792" u="sng">
                <a:solidFill>
                  <a:srgbClr val="FFFFFF"/>
                </a:solidFill>
                <a:latin typeface="Calibri"/>
                <a:ea typeface="Calibri"/>
                <a:cs typeface="Calibri"/>
                <a:sym typeface="Calibri"/>
              </a:rPr>
              <a:t>Υποκειμενικό</a:t>
            </a:r>
            <a:endParaRPr sz="792">
              <a:solidFill>
                <a:schemeClr val="dk1"/>
              </a:solidFill>
              <a:latin typeface="Calibri"/>
              <a:ea typeface="Calibri"/>
              <a:cs typeface="Calibri"/>
              <a:sym typeface="Calibri"/>
            </a:endParaRPr>
          </a:p>
          <a:p>
            <a:pPr>
              <a:spcBef>
                <a:spcPts val="50"/>
              </a:spcBef>
              <a:buClr>
                <a:schemeClr val="dk1"/>
              </a:buClr>
              <a:buSzPts val="1650"/>
            </a:pPr>
            <a:endParaRPr sz="1375">
              <a:solidFill>
                <a:schemeClr val="dk1"/>
              </a:solidFill>
              <a:latin typeface="Calibri"/>
              <a:ea typeface="Calibri"/>
              <a:cs typeface="Calibri"/>
              <a:sym typeface="Calibri"/>
            </a:endParaRPr>
          </a:p>
          <a:p>
            <a:pPr marL="238645" indent="-228062">
              <a:buClr>
                <a:srgbClr val="FFFFFF"/>
              </a:buClr>
              <a:buSzPts val="1600"/>
              <a:buFont typeface="Courier New"/>
              <a:buChar char="o"/>
            </a:pPr>
            <a:r>
              <a:rPr lang="en-US" sz="958">
                <a:solidFill>
                  <a:srgbClr val="FFFFFF"/>
                </a:solidFill>
                <a:latin typeface="Calibri"/>
                <a:ea typeface="Calibri"/>
                <a:cs typeface="Calibri"/>
                <a:sym typeface="Calibri"/>
              </a:rPr>
              <a:t>Εμπλοκή ενδιαφερομένων και συμμετεχόντων</a:t>
            </a:r>
            <a:endParaRPr sz="958">
              <a:solidFill>
                <a:schemeClr val="dk1"/>
              </a:solidFill>
              <a:latin typeface="Calibri"/>
              <a:ea typeface="Calibri"/>
              <a:cs typeface="Calibri"/>
              <a:sym typeface="Calibri"/>
            </a:endParaRPr>
          </a:p>
          <a:p>
            <a:pPr marL="238645" indent="-228062">
              <a:spcBef>
                <a:spcPts val="37"/>
              </a:spcBef>
              <a:buClr>
                <a:srgbClr val="FFFFFF"/>
              </a:buClr>
              <a:buSzPts val="1600"/>
              <a:buFont typeface="Courier New"/>
              <a:buChar char="o"/>
            </a:pPr>
            <a:r>
              <a:rPr lang="en-US" sz="958">
                <a:solidFill>
                  <a:srgbClr val="FFFFFF"/>
                </a:solidFill>
                <a:latin typeface="Calibri"/>
                <a:ea typeface="Calibri"/>
                <a:cs typeface="Calibri"/>
                <a:sym typeface="Calibri"/>
              </a:rPr>
              <a:t>Επίδοση</a:t>
            </a:r>
            <a:endParaRPr sz="958">
              <a:solidFill>
                <a:schemeClr val="dk1"/>
              </a:solidFill>
              <a:latin typeface="Calibri"/>
              <a:ea typeface="Calibri"/>
              <a:cs typeface="Calibri"/>
              <a:sym typeface="Calibri"/>
            </a:endParaRPr>
          </a:p>
          <a:p>
            <a:pPr marL="238645" indent="-228062">
              <a:spcBef>
                <a:spcPts val="42"/>
              </a:spcBef>
              <a:buClr>
                <a:srgbClr val="FFFFFF"/>
              </a:buClr>
              <a:buSzPts val="1600"/>
              <a:buFont typeface="Courier New"/>
              <a:buChar char="o"/>
            </a:pPr>
            <a:r>
              <a:rPr lang="en-US" sz="958">
                <a:solidFill>
                  <a:srgbClr val="FFFFFF"/>
                </a:solidFill>
                <a:latin typeface="Calibri"/>
                <a:ea typeface="Calibri"/>
                <a:cs typeface="Calibri"/>
                <a:sym typeface="Calibri"/>
              </a:rPr>
              <a:t>Υποκειμενικά μέτρα</a:t>
            </a:r>
            <a:endParaRPr sz="958">
              <a:solidFill>
                <a:schemeClr val="dk1"/>
              </a:solidFill>
              <a:latin typeface="Calibri"/>
              <a:ea typeface="Calibri"/>
              <a:cs typeface="Calibri"/>
              <a:sym typeface="Calibri"/>
            </a:endParaRPr>
          </a:p>
        </p:txBody>
      </p:sp>
      <p:sp>
        <p:nvSpPr>
          <p:cNvPr id="2682" name="Google Shape;2682;p194"/>
          <p:cNvSpPr txBox="1"/>
          <p:nvPr/>
        </p:nvSpPr>
        <p:spPr>
          <a:xfrm>
            <a:off x="601133" y="4580731"/>
            <a:ext cx="2917295" cy="113343"/>
          </a:xfrm>
          <a:prstGeom prst="rect">
            <a:avLst/>
          </a:prstGeom>
          <a:noFill/>
          <a:ln>
            <a:noFill/>
          </a:ln>
        </p:spPr>
        <p:txBody>
          <a:bodyPr spcFirstLastPara="1" wrap="square" lIns="0" tIns="10583" rIns="0" bIns="0" anchor="t" anchorCtr="0">
            <a:spAutoFit/>
          </a:bodyPr>
          <a:lstStyle/>
          <a:p>
            <a:pPr marL="10583"/>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683" name="Google Shape;2683;p194"/>
          <p:cNvPicPr preferRelativeResize="0"/>
          <p:nvPr/>
        </p:nvPicPr>
        <p:blipFill rotWithShape="1">
          <a:blip r:embed="rId4">
            <a:alphaModFix/>
          </a:blip>
          <a:srcRect/>
          <a:stretch/>
        </p:blipFill>
        <p:spPr>
          <a:xfrm>
            <a:off x="7414947" y="4590785"/>
            <a:ext cx="2745052" cy="510117"/>
          </a:xfrm>
          <a:prstGeom prst="rect">
            <a:avLst/>
          </a:prstGeom>
          <a:noFill/>
          <a:ln>
            <a:noFill/>
          </a:ln>
        </p:spPr>
      </p:pic>
      <p:sp>
        <p:nvSpPr>
          <p:cNvPr id="2684" name="Google Shape;2684;p194"/>
          <p:cNvSpPr txBox="1"/>
          <p:nvPr/>
        </p:nvSpPr>
        <p:spPr>
          <a:xfrm>
            <a:off x="9943306" y="4705615"/>
            <a:ext cx="113242"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59</a:t>
            </a:r>
            <a:endParaRPr sz="667">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141"/>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918" name="Google Shape;1918;p141"/>
          <p:cNvGrpSpPr/>
          <p:nvPr/>
        </p:nvGrpSpPr>
        <p:grpSpPr>
          <a:xfrm>
            <a:off x="6147594" y="0"/>
            <a:ext cx="4012406" cy="5715000"/>
            <a:chOff x="7377112" y="0"/>
            <a:chExt cx="4814887" cy="6858000"/>
          </a:xfrm>
        </p:grpSpPr>
        <p:pic>
          <p:nvPicPr>
            <p:cNvPr id="1919" name="Google Shape;1919;p141"/>
            <p:cNvPicPr preferRelativeResize="0"/>
            <p:nvPr/>
          </p:nvPicPr>
          <p:blipFill rotWithShape="1">
            <a:blip r:embed="rId3">
              <a:alphaModFix/>
            </a:blip>
            <a:srcRect/>
            <a:stretch/>
          </p:blipFill>
          <p:spPr>
            <a:xfrm>
              <a:off x="8897937" y="6221412"/>
              <a:ext cx="3294062" cy="612140"/>
            </a:xfrm>
            <a:prstGeom prst="rect">
              <a:avLst/>
            </a:prstGeom>
            <a:noFill/>
            <a:ln>
              <a:noFill/>
            </a:ln>
          </p:spPr>
        </p:pic>
        <p:sp>
          <p:nvSpPr>
            <p:cNvPr id="1920" name="Google Shape;1920;p141"/>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21" name="Google Shape;1921;p141"/>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sp>
        <p:nvSpPr>
          <p:cNvPr id="1922" name="Google Shape;1922;p141"/>
          <p:cNvSpPr txBox="1">
            <a:spLocks noGrp="1"/>
          </p:cNvSpPr>
          <p:nvPr>
            <p:ph type="title"/>
          </p:nvPr>
        </p:nvSpPr>
        <p:spPr>
          <a:xfrm>
            <a:off x="729192" y="181504"/>
            <a:ext cx="3588808"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solidFill>
                  <a:srgbClr val="000000"/>
                </a:solidFill>
              </a:rPr>
              <a:t>Τεχνικά εργαλεία και άλλες  απαιτήσεις</a:t>
            </a:r>
            <a:endParaRPr sz="2167"/>
          </a:p>
        </p:txBody>
      </p:sp>
      <p:sp>
        <p:nvSpPr>
          <p:cNvPr id="1923" name="Google Shape;1923;p141"/>
          <p:cNvSpPr txBox="1"/>
          <p:nvPr/>
        </p:nvSpPr>
        <p:spPr>
          <a:xfrm>
            <a:off x="853546" y="1346200"/>
            <a:ext cx="9217554" cy="885982"/>
          </a:xfrm>
          <a:prstGeom prst="rect">
            <a:avLst/>
          </a:prstGeom>
          <a:noFill/>
          <a:ln>
            <a:noFill/>
          </a:ln>
        </p:spPr>
        <p:txBody>
          <a:bodyPr spcFirstLastPara="1" wrap="square" lIns="0" tIns="5813" rIns="0" bIns="0" anchor="t" anchorCtr="0">
            <a:spAutoFit/>
          </a:bodyPr>
          <a:lstStyle/>
          <a:p>
            <a:pPr marL="10583" marR="4233" indent="138636">
              <a:lnSpc>
                <a:spcPct val="101699"/>
              </a:lnSpc>
            </a:pPr>
            <a:r>
              <a:rPr lang="en-US" sz="1750">
                <a:solidFill>
                  <a:srgbClr val="D6791A"/>
                </a:solidFill>
                <a:latin typeface="Calibri"/>
                <a:ea typeface="Calibri"/>
                <a:cs typeface="Calibri"/>
                <a:sym typeface="Calibri"/>
              </a:rPr>
              <a:t>Τεχνικά εργαλεία</a:t>
            </a:r>
            <a:endParaRPr sz="1750">
              <a:solidFill>
                <a:schemeClr val="dk1"/>
              </a:solidFill>
              <a:latin typeface="Calibri"/>
              <a:ea typeface="Calibri"/>
              <a:cs typeface="Calibri"/>
              <a:sym typeface="Calibri"/>
            </a:endParaRPr>
          </a:p>
          <a:p>
            <a:pPr marL="10583" marR="6948209">
              <a:lnSpc>
                <a:spcPct val="201399"/>
              </a:lnSpc>
              <a:spcBef>
                <a:spcPts val="79"/>
              </a:spcBef>
            </a:pPr>
            <a:r>
              <a:rPr lang="en-US" sz="958">
                <a:solidFill>
                  <a:srgbClr val="7E7E7E"/>
                </a:solidFill>
                <a:latin typeface="Calibri"/>
                <a:ea typeface="Calibri"/>
                <a:cs typeface="Calibri"/>
                <a:sym typeface="Calibri"/>
              </a:rPr>
              <a:t>Υπολογιστής με πρόσβαση στο Ίντερνετ  Φυλλομετρητής</a:t>
            </a:r>
            <a:endParaRPr sz="958">
              <a:solidFill>
                <a:schemeClr val="dk1"/>
              </a:solidFill>
              <a:latin typeface="Calibri"/>
              <a:ea typeface="Calibri"/>
              <a:cs typeface="Calibri"/>
              <a:sym typeface="Calibri"/>
            </a:endParaRPr>
          </a:p>
        </p:txBody>
      </p:sp>
      <p:sp>
        <p:nvSpPr>
          <p:cNvPr id="1924" name="Google Shape;1924;p141"/>
          <p:cNvSpPr txBox="1"/>
          <p:nvPr/>
        </p:nvSpPr>
        <p:spPr>
          <a:xfrm>
            <a:off x="853546" y="3701521"/>
            <a:ext cx="4689475" cy="690231"/>
          </a:xfrm>
          <a:prstGeom prst="rect">
            <a:avLst/>
          </a:prstGeom>
          <a:noFill/>
          <a:ln>
            <a:noFill/>
          </a:ln>
        </p:spPr>
        <p:txBody>
          <a:bodyPr spcFirstLastPara="1" wrap="square" lIns="0" tIns="10583" rIns="0" bIns="0" anchor="t" anchorCtr="0">
            <a:spAutoFit/>
          </a:bodyPr>
          <a:lstStyle/>
          <a:p>
            <a:pPr marL="10583"/>
            <a:r>
              <a:rPr lang="en-US" sz="1750">
                <a:solidFill>
                  <a:srgbClr val="D6791A"/>
                </a:solidFill>
                <a:latin typeface="Calibri"/>
                <a:ea typeface="Calibri"/>
                <a:cs typeface="Calibri"/>
                <a:sym typeface="Calibri"/>
              </a:rPr>
              <a:t>Άλλες απαιτήσεις</a:t>
            </a:r>
            <a:endParaRPr sz="1750">
              <a:solidFill>
                <a:schemeClr val="dk1"/>
              </a:solidFill>
              <a:latin typeface="Calibri"/>
              <a:ea typeface="Calibri"/>
              <a:cs typeface="Calibri"/>
              <a:sym typeface="Calibri"/>
            </a:endParaRPr>
          </a:p>
          <a:p>
            <a:pPr marL="20108" marR="4233">
              <a:spcBef>
                <a:spcPts val="854"/>
              </a:spcBef>
            </a:pPr>
            <a:r>
              <a:rPr lang="en-US" sz="958">
                <a:solidFill>
                  <a:srgbClr val="7E7E7E"/>
                </a:solidFill>
                <a:latin typeface="Calibri"/>
                <a:ea typeface="Calibri"/>
                <a:cs typeface="Calibri"/>
                <a:sym typeface="Calibri"/>
              </a:rPr>
              <a:t>Ενημέρωση για τις πρακτικές ασφάλειας στο Ίντερνετ / Προθυμία για μάθηση και  πειραματισμό Ενεργή συμμετοχή</a:t>
            </a:r>
            <a:endParaRPr sz="958">
              <a:solidFill>
                <a:schemeClr val="dk1"/>
              </a:solidFill>
              <a:latin typeface="Calibri"/>
              <a:ea typeface="Calibri"/>
              <a:cs typeface="Calibri"/>
              <a:sym typeface="Calibri"/>
            </a:endParaRPr>
          </a:p>
        </p:txBody>
      </p:sp>
      <p:sp>
        <p:nvSpPr>
          <p:cNvPr id="1925" name="Google Shape;1925;p141"/>
          <p:cNvSpPr txBox="1"/>
          <p:nvPr/>
        </p:nvSpPr>
        <p:spPr>
          <a:xfrm>
            <a:off x="135467" y="4961996"/>
            <a:ext cx="6106054" cy="158099"/>
          </a:xfrm>
          <a:prstGeom prst="rect">
            <a:avLst/>
          </a:prstGeom>
          <a:noFill/>
          <a:ln>
            <a:noFill/>
          </a:ln>
        </p:spPr>
        <p:txBody>
          <a:bodyPr spcFirstLastPara="1" wrap="square" lIns="0" tIns="10583" rIns="0" bIns="0" anchor="t" anchorCtr="0">
            <a:spAutoFit/>
          </a:bodyPr>
          <a:lstStyle/>
          <a:p>
            <a:pPr marL="10583"/>
            <a:r>
              <a:rPr lang="en-US" sz="958">
                <a:solidFill>
                  <a:schemeClr val="dk1"/>
                </a:solidFill>
                <a:latin typeface="Calibri"/>
                <a:ea typeface="Calibri"/>
                <a:cs typeface="Calibri"/>
                <a:sym typeface="Calibri"/>
              </a:rPr>
              <a:t>Όνομα εκπαιδευτικής ενότητας CSP: Ενέργεια: Ανθρώπινοι παράγοντες στην ασφάλεια στον κυβερνοχώρο</a:t>
            </a:r>
            <a:endParaRPr sz="958">
              <a:solidFill>
                <a:schemeClr val="dk1"/>
              </a:solidFill>
              <a:latin typeface="Calibri"/>
              <a:ea typeface="Calibri"/>
              <a:cs typeface="Calibri"/>
              <a:sym typeface="Calibri"/>
            </a:endParaRPr>
          </a:p>
        </p:txBody>
      </p:sp>
      <p:grpSp>
        <p:nvGrpSpPr>
          <p:cNvPr id="1926" name="Google Shape;1926;p141"/>
          <p:cNvGrpSpPr/>
          <p:nvPr/>
        </p:nvGrpSpPr>
        <p:grpSpPr>
          <a:xfrm>
            <a:off x="5969794" y="1"/>
            <a:ext cx="4190206" cy="5714999"/>
            <a:chOff x="7163752" y="0"/>
            <a:chExt cx="5028247" cy="6857999"/>
          </a:xfrm>
        </p:grpSpPr>
        <p:pic>
          <p:nvPicPr>
            <p:cNvPr id="1927" name="Google Shape;1927;p141"/>
            <p:cNvPicPr preferRelativeResize="0"/>
            <p:nvPr/>
          </p:nvPicPr>
          <p:blipFill rotWithShape="1">
            <a:blip r:embed="rId3">
              <a:alphaModFix/>
            </a:blip>
            <a:srcRect/>
            <a:stretch/>
          </p:blipFill>
          <p:spPr>
            <a:xfrm>
              <a:off x="7549515" y="6167437"/>
              <a:ext cx="3294062" cy="612140"/>
            </a:xfrm>
            <a:prstGeom prst="rect">
              <a:avLst/>
            </a:prstGeom>
            <a:noFill/>
            <a:ln>
              <a:noFill/>
            </a:ln>
          </p:spPr>
        </p:pic>
        <p:pic>
          <p:nvPicPr>
            <p:cNvPr id="1928" name="Google Shape;1928;p141"/>
            <p:cNvPicPr preferRelativeResize="0"/>
            <p:nvPr/>
          </p:nvPicPr>
          <p:blipFill rotWithShape="1">
            <a:blip r:embed="rId4">
              <a:alphaModFix/>
            </a:blip>
            <a:srcRect/>
            <a:stretch/>
          </p:blipFill>
          <p:spPr>
            <a:xfrm>
              <a:off x="7163752" y="0"/>
              <a:ext cx="5024755" cy="6857999"/>
            </a:xfrm>
            <a:prstGeom prst="rect">
              <a:avLst/>
            </a:prstGeom>
            <a:noFill/>
            <a:ln>
              <a:noFill/>
            </a:ln>
          </p:spPr>
        </p:pic>
        <p:pic>
          <p:nvPicPr>
            <p:cNvPr id="1929" name="Google Shape;1929;p141"/>
            <p:cNvPicPr preferRelativeResize="0"/>
            <p:nvPr/>
          </p:nvPicPr>
          <p:blipFill rotWithShape="1">
            <a:blip r:embed="rId5">
              <a:alphaModFix/>
            </a:blip>
            <a:srcRect/>
            <a:stretch/>
          </p:blipFill>
          <p:spPr>
            <a:xfrm>
              <a:off x="8898572" y="6364287"/>
              <a:ext cx="3293427" cy="493712"/>
            </a:xfrm>
            <a:prstGeom prst="rect">
              <a:avLst/>
            </a:prstGeom>
            <a:noFill/>
            <a:ln>
              <a:noFill/>
            </a:ln>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195"/>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690" name="Google Shape;2690;p195"/>
          <p:cNvGrpSpPr/>
          <p:nvPr/>
        </p:nvGrpSpPr>
        <p:grpSpPr>
          <a:xfrm>
            <a:off x="5969794" y="0"/>
            <a:ext cx="4190206" cy="5715000"/>
            <a:chOff x="7163752" y="0"/>
            <a:chExt cx="5028247" cy="6858000"/>
          </a:xfrm>
        </p:grpSpPr>
        <p:pic>
          <p:nvPicPr>
            <p:cNvPr id="2691" name="Google Shape;2691;p195"/>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692" name="Google Shape;2692;p195"/>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693" name="Google Shape;2693;p195"/>
          <p:cNvSpPr txBox="1">
            <a:spLocks noGrp="1"/>
          </p:cNvSpPr>
          <p:nvPr>
            <p:ph type="title"/>
          </p:nvPr>
        </p:nvSpPr>
        <p:spPr>
          <a:xfrm>
            <a:off x="729192" y="604309"/>
            <a:ext cx="5823479"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solidFill>
                  <a:srgbClr val="000000"/>
                </a:solidFill>
              </a:rPr>
              <a:t>Μελλοντικές τάσεις, προκλήσεις και ο ρόλος  της επικοινωνίας</a:t>
            </a:r>
            <a:endParaRPr sz="2167"/>
          </a:p>
        </p:txBody>
      </p:sp>
      <p:sp>
        <p:nvSpPr>
          <p:cNvPr id="2694" name="Google Shape;2694;p195"/>
          <p:cNvSpPr txBox="1"/>
          <p:nvPr/>
        </p:nvSpPr>
        <p:spPr>
          <a:xfrm>
            <a:off x="601133" y="4790281"/>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695" name="Google Shape;2695;p195"/>
          <p:cNvSpPr txBox="1"/>
          <p:nvPr/>
        </p:nvSpPr>
        <p:spPr>
          <a:xfrm>
            <a:off x="805391" y="1599142"/>
            <a:ext cx="2935288"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Αναδυόμενες τάσεις κυβερνοασφάλειας</a:t>
            </a:r>
            <a:endParaRPr sz="1208">
              <a:solidFill>
                <a:schemeClr val="dk1"/>
              </a:solidFill>
              <a:latin typeface="Calibri"/>
              <a:ea typeface="Calibri"/>
              <a:cs typeface="Calibri"/>
              <a:sym typeface="Calibri"/>
            </a:endParaRPr>
          </a:p>
        </p:txBody>
      </p:sp>
      <p:sp>
        <p:nvSpPr>
          <p:cNvPr id="2696" name="Google Shape;2696;p195"/>
          <p:cNvSpPr txBox="1"/>
          <p:nvPr/>
        </p:nvSpPr>
        <p:spPr>
          <a:xfrm>
            <a:off x="652992" y="2621492"/>
            <a:ext cx="4665663" cy="1519626"/>
          </a:xfrm>
          <a:prstGeom prst="rect">
            <a:avLst/>
          </a:prstGeom>
          <a:noFill/>
          <a:ln>
            <a:noFill/>
          </a:ln>
        </p:spPr>
        <p:txBody>
          <a:bodyPr spcFirstLastPara="1" wrap="square" lIns="0" tIns="10583" rIns="0" bIns="0" anchor="t" anchorCtr="0">
            <a:spAutoFit/>
          </a:bodyPr>
          <a:lstStyle/>
          <a:p>
            <a:pPr marL="86779" marR="201075" indent="-76197">
              <a:buClr>
                <a:srgbClr val="FFB800"/>
              </a:buClr>
              <a:buSzPts val="1400"/>
              <a:buFont typeface="Arial"/>
              <a:buChar char="•"/>
            </a:pPr>
            <a:r>
              <a:rPr lang="en-US" sz="833">
                <a:solidFill>
                  <a:schemeClr val="dk1"/>
                </a:solidFill>
                <a:latin typeface="Calibri"/>
                <a:ea typeface="Calibri"/>
                <a:cs typeface="Calibri"/>
                <a:sym typeface="Calibri"/>
              </a:rPr>
              <a:t>Επισκόπηση των αναδυόμενων τάσεων στην κυβερνοασφάλεια, συμπεριλαμβανομένης  της Τεχνητής Νοημοσύνης, της μηχανικής μάθησης και του IoT.</a:t>
            </a:r>
            <a:endParaRPr sz="833">
              <a:solidFill>
                <a:schemeClr val="dk1"/>
              </a:solidFill>
              <a:latin typeface="Calibri"/>
              <a:ea typeface="Calibri"/>
              <a:cs typeface="Calibri"/>
              <a:sym typeface="Calibri"/>
            </a:endParaRPr>
          </a:p>
          <a:p>
            <a:pPr>
              <a:spcBef>
                <a:spcPts val="37"/>
              </a:spcBef>
              <a:buClr>
                <a:srgbClr val="FFB800"/>
              </a:buClr>
              <a:buSzPts val="1400"/>
            </a:pPr>
            <a:endParaRPr sz="1167">
              <a:solidFill>
                <a:schemeClr val="dk1"/>
              </a:solidFill>
              <a:latin typeface="Calibri"/>
              <a:ea typeface="Calibri"/>
              <a:cs typeface="Calibri"/>
              <a:sym typeface="Calibri"/>
            </a:endParaRPr>
          </a:p>
          <a:p>
            <a:pPr marL="86251" indent="-75668">
              <a:buClr>
                <a:srgbClr val="FFB800"/>
              </a:buClr>
              <a:buSzPts val="1400"/>
              <a:buFont typeface="Arial"/>
              <a:buChar char="•"/>
            </a:pPr>
            <a:r>
              <a:rPr lang="en-US" sz="833">
                <a:solidFill>
                  <a:schemeClr val="dk1"/>
                </a:solidFill>
                <a:latin typeface="Calibri"/>
                <a:ea typeface="Calibri"/>
                <a:cs typeface="Calibri"/>
                <a:sym typeface="Calibri"/>
              </a:rPr>
              <a:t>Οι επιπτώσεις αυτών των τάσεων στις στρατηγικές κυβερνοασφάλειας.</a:t>
            </a:r>
            <a:endParaRPr sz="833">
              <a:solidFill>
                <a:schemeClr val="dk1"/>
              </a:solidFill>
              <a:latin typeface="Calibri"/>
              <a:ea typeface="Calibri"/>
              <a:cs typeface="Calibri"/>
              <a:sym typeface="Calibri"/>
            </a:endParaRPr>
          </a:p>
          <a:p>
            <a:pPr marL="86779" marR="4233" indent="-76197">
              <a:lnSpc>
                <a:spcPct val="141200"/>
              </a:lnSpc>
              <a:spcBef>
                <a:spcPts val="1079"/>
              </a:spcBef>
              <a:buClr>
                <a:srgbClr val="FFB800"/>
              </a:buClr>
              <a:buSzPts val="1400"/>
              <a:buFont typeface="Arial"/>
              <a:buChar char="•"/>
            </a:pPr>
            <a:r>
              <a:rPr lang="en-US" sz="833">
                <a:solidFill>
                  <a:schemeClr val="dk1"/>
                </a:solidFill>
                <a:latin typeface="Calibri"/>
                <a:ea typeface="Calibri"/>
                <a:cs typeface="Calibri"/>
                <a:sym typeface="Calibri"/>
              </a:rPr>
              <a:t>Προετοιμασία για τις μελλοντικές προκλήσεις της κυβερνοασφάλειας μέσω της καινοτομίας  και προσαρμοστικότητα.</a:t>
            </a:r>
            <a:endParaRPr sz="833">
              <a:solidFill>
                <a:schemeClr val="dk1"/>
              </a:solidFill>
              <a:latin typeface="Calibri"/>
              <a:ea typeface="Calibri"/>
              <a:cs typeface="Calibri"/>
              <a:sym typeface="Calibri"/>
            </a:endParaRPr>
          </a:p>
          <a:p>
            <a:pPr>
              <a:spcBef>
                <a:spcPts val="42"/>
              </a:spcBef>
              <a:buClr>
                <a:srgbClr val="FFB800"/>
              </a:buClr>
              <a:buSzPts val="1450"/>
            </a:pPr>
            <a:endParaRPr sz="1208">
              <a:solidFill>
                <a:schemeClr val="dk1"/>
              </a:solidFill>
              <a:latin typeface="Calibri"/>
              <a:ea typeface="Calibri"/>
              <a:cs typeface="Calibri"/>
              <a:sym typeface="Calibri"/>
            </a:endParaRPr>
          </a:p>
          <a:p>
            <a:pPr marL="86779" marR="442895" indent="-76197">
              <a:spcBef>
                <a:spcPts val="4"/>
              </a:spcBef>
              <a:buClr>
                <a:srgbClr val="FFB800"/>
              </a:buClr>
              <a:buSzPts val="1400"/>
              <a:buFont typeface="Arial"/>
              <a:buChar char="•"/>
            </a:pPr>
            <a:r>
              <a:rPr lang="en-US" sz="833">
                <a:solidFill>
                  <a:schemeClr val="dk1"/>
                </a:solidFill>
                <a:latin typeface="Calibri"/>
                <a:ea typeface="Calibri"/>
                <a:cs typeface="Calibri"/>
                <a:sym typeface="Calibri"/>
              </a:rPr>
              <a:t>Παράδειγμα πραγματικού κόσμου: Υιοθέτηση συστημάτων ανίχνευσης απειλών με  βάση την Τεχνητή Νοημοσύνη.</a:t>
            </a:r>
            <a:endParaRPr sz="833">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sp>
        <p:nvSpPr>
          <p:cNvPr id="2701" name="Google Shape;2701;p196"/>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702" name="Google Shape;2702;p196"/>
          <p:cNvGrpSpPr/>
          <p:nvPr/>
        </p:nvGrpSpPr>
        <p:grpSpPr>
          <a:xfrm>
            <a:off x="5969794" y="0"/>
            <a:ext cx="4190206" cy="5715000"/>
            <a:chOff x="7163752" y="0"/>
            <a:chExt cx="5028247" cy="6858000"/>
          </a:xfrm>
        </p:grpSpPr>
        <p:pic>
          <p:nvPicPr>
            <p:cNvPr id="2703" name="Google Shape;2703;p196"/>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704" name="Google Shape;2704;p196"/>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705" name="Google Shape;2705;p196"/>
          <p:cNvSpPr txBox="1">
            <a:spLocks noGrp="1"/>
          </p:cNvSpPr>
          <p:nvPr>
            <p:ph type="title"/>
          </p:nvPr>
        </p:nvSpPr>
        <p:spPr>
          <a:xfrm>
            <a:off x="729192" y="604309"/>
            <a:ext cx="5823479"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solidFill>
                  <a:srgbClr val="000000"/>
                </a:solidFill>
              </a:rPr>
              <a:t>Μελλοντικές τάσεις, προκλήσεις και ο ρόλος  της επικοινωνίας</a:t>
            </a:r>
            <a:endParaRPr sz="2167"/>
          </a:p>
        </p:txBody>
      </p:sp>
      <p:sp>
        <p:nvSpPr>
          <p:cNvPr id="2706" name="Google Shape;2706;p196"/>
          <p:cNvSpPr txBox="1"/>
          <p:nvPr/>
        </p:nvSpPr>
        <p:spPr>
          <a:xfrm>
            <a:off x="601133" y="4544482"/>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707" name="Google Shape;2707;p196"/>
          <p:cNvSpPr txBox="1"/>
          <p:nvPr/>
        </p:nvSpPr>
        <p:spPr>
          <a:xfrm>
            <a:off x="805391" y="1599670"/>
            <a:ext cx="3323167" cy="382455"/>
          </a:xfrm>
          <a:prstGeom prst="rect">
            <a:avLst/>
          </a:prstGeom>
          <a:noFill/>
          <a:ln>
            <a:noFill/>
          </a:ln>
        </p:spPr>
        <p:txBody>
          <a:bodyPr spcFirstLastPara="1" wrap="square" lIns="0" tIns="10583" rIns="0" bIns="0" anchor="t" anchorCtr="0">
            <a:spAutoFit/>
          </a:bodyPr>
          <a:lstStyle/>
          <a:p>
            <a:pPr marL="10583" marR="4233"/>
            <a:r>
              <a:rPr lang="en-US" sz="1208">
                <a:solidFill>
                  <a:schemeClr val="dk1"/>
                </a:solidFill>
                <a:latin typeface="Calibri"/>
                <a:ea typeface="Calibri"/>
                <a:cs typeface="Calibri"/>
                <a:sym typeface="Calibri"/>
              </a:rPr>
              <a:t>Διευθυνσιοδότηση μελλοντικών προκλήσεων  κυβερνοασφάλειας</a:t>
            </a:r>
            <a:endParaRPr sz="1208">
              <a:solidFill>
                <a:schemeClr val="dk1"/>
              </a:solidFill>
              <a:latin typeface="Calibri"/>
              <a:ea typeface="Calibri"/>
              <a:cs typeface="Calibri"/>
              <a:sym typeface="Calibri"/>
            </a:endParaRPr>
          </a:p>
        </p:txBody>
      </p:sp>
      <p:sp>
        <p:nvSpPr>
          <p:cNvPr id="2708" name="Google Shape;2708;p196"/>
          <p:cNvSpPr txBox="1"/>
          <p:nvPr/>
        </p:nvSpPr>
        <p:spPr>
          <a:xfrm>
            <a:off x="652992" y="2552701"/>
            <a:ext cx="4205288" cy="882592"/>
          </a:xfrm>
          <a:prstGeom prst="rect">
            <a:avLst/>
          </a:prstGeom>
          <a:noFill/>
          <a:ln>
            <a:noFill/>
          </a:ln>
        </p:spPr>
        <p:txBody>
          <a:bodyPr spcFirstLastPara="1" wrap="square" lIns="0" tIns="10583" rIns="0" bIns="0" anchor="t" anchorCtr="0">
            <a:spAutoFit/>
          </a:bodyPr>
          <a:lstStyle/>
          <a:p>
            <a:pPr marL="86779" indent="-76197">
              <a:buClr>
                <a:srgbClr val="FFB800"/>
              </a:buClr>
              <a:buSzPts val="1400"/>
              <a:buFont typeface="Arial"/>
              <a:buChar char="•"/>
            </a:pPr>
            <a:r>
              <a:rPr lang="en-US" sz="833">
                <a:solidFill>
                  <a:schemeClr val="dk1"/>
                </a:solidFill>
                <a:latin typeface="Calibri"/>
                <a:ea typeface="Calibri"/>
                <a:cs typeface="Calibri"/>
                <a:sym typeface="Calibri"/>
              </a:rPr>
              <a:t>Πρόβλεψη και μετριασμός νέων τύπων απειλών στον κυβερνοχώρο στον τομέα.</a:t>
            </a:r>
            <a:endParaRPr sz="833">
              <a:solidFill>
                <a:schemeClr val="dk1"/>
              </a:solidFill>
              <a:latin typeface="Calibri"/>
              <a:ea typeface="Calibri"/>
              <a:cs typeface="Calibri"/>
              <a:sym typeface="Calibri"/>
            </a:endParaRPr>
          </a:p>
          <a:p>
            <a:pPr>
              <a:spcBef>
                <a:spcPts val="42"/>
              </a:spcBef>
              <a:buClr>
                <a:srgbClr val="FFB800"/>
              </a:buClr>
              <a:buSzPts val="1400"/>
            </a:pPr>
            <a:endParaRPr sz="1167">
              <a:solidFill>
                <a:schemeClr val="dk1"/>
              </a:solidFill>
              <a:latin typeface="Calibri"/>
              <a:ea typeface="Calibri"/>
              <a:cs typeface="Calibri"/>
              <a:sym typeface="Calibri"/>
            </a:endParaRPr>
          </a:p>
          <a:p>
            <a:pPr marL="86779" marR="168268" indent="-76197">
              <a:buClr>
                <a:srgbClr val="FFB800"/>
              </a:buClr>
              <a:buSzPts val="1400"/>
              <a:buFont typeface="Arial"/>
              <a:buChar char="•"/>
            </a:pPr>
            <a:r>
              <a:rPr lang="en-US" sz="833">
                <a:solidFill>
                  <a:schemeClr val="dk1"/>
                </a:solidFill>
                <a:latin typeface="Calibri"/>
                <a:ea typeface="Calibri"/>
                <a:cs typeface="Calibri"/>
                <a:sym typeface="Calibri"/>
              </a:rPr>
              <a:t>Η σημασία του να μένουμε εμπρός από την καμπύλη μέσω της έρευνας και της  συνεργασίας με εμπειρογνώμονες σε θέματα κυβερνοασφάλειας.</a:t>
            </a:r>
            <a:endParaRPr sz="833">
              <a:solidFill>
                <a:schemeClr val="dk1"/>
              </a:solidFill>
              <a:latin typeface="Calibri"/>
              <a:ea typeface="Calibri"/>
              <a:cs typeface="Calibri"/>
              <a:sym typeface="Calibri"/>
            </a:endParaRPr>
          </a:p>
          <a:p>
            <a:pPr>
              <a:spcBef>
                <a:spcPts val="33"/>
              </a:spcBef>
              <a:buClr>
                <a:srgbClr val="FFB800"/>
              </a:buClr>
              <a:buSzPts val="1400"/>
            </a:pPr>
            <a:endParaRPr sz="1167">
              <a:solidFill>
                <a:schemeClr val="dk1"/>
              </a:solidFill>
              <a:latin typeface="Calibri"/>
              <a:ea typeface="Calibri"/>
              <a:cs typeface="Calibri"/>
              <a:sym typeface="Calibri"/>
            </a:endParaRPr>
          </a:p>
          <a:p>
            <a:pPr marL="86779" marR="4233" indent="-76197">
              <a:buClr>
                <a:srgbClr val="FFB800"/>
              </a:buClr>
              <a:buSzPts val="1400"/>
              <a:buFont typeface="Arial"/>
              <a:buChar char="•"/>
            </a:pPr>
            <a:r>
              <a:rPr lang="en-US" sz="833">
                <a:solidFill>
                  <a:schemeClr val="dk1"/>
                </a:solidFill>
                <a:latin typeface="Calibri"/>
                <a:ea typeface="Calibri"/>
                <a:cs typeface="Calibri"/>
                <a:sym typeface="Calibri"/>
              </a:rPr>
              <a:t>Προκλήσεις που τίθενται από την αυξανόμενη σύνθετη και συνδεσιμότητα των  λειτουργιών.</a:t>
            </a:r>
            <a:endParaRPr sz="833">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197"/>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714" name="Google Shape;2714;p197"/>
          <p:cNvGrpSpPr/>
          <p:nvPr/>
        </p:nvGrpSpPr>
        <p:grpSpPr>
          <a:xfrm>
            <a:off x="5969794" y="0"/>
            <a:ext cx="4190206" cy="5715000"/>
            <a:chOff x="7163752" y="0"/>
            <a:chExt cx="5028247" cy="6858000"/>
          </a:xfrm>
        </p:grpSpPr>
        <p:pic>
          <p:nvPicPr>
            <p:cNvPr id="2715" name="Google Shape;2715;p197"/>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716" name="Google Shape;2716;p197"/>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717" name="Google Shape;2717;p197"/>
          <p:cNvSpPr txBox="1">
            <a:spLocks noGrp="1"/>
          </p:cNvSpPr>
          <p:nvPr>
            <p:ph type="title"/>
          </p:nvPr>
        </p:nvSpPr>
        <p:spPr>
          <a:xfrm>
            <a:off x="729192" y="604309"/>
            <a:ext cx="5823479"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solidFill>
                  <a:srgbClr val="000000"/>
                </a:solidFill>
              </a:rPr>
              <a:t>Μελλοντικές τάσεις, προκλήσεις και ο ρόλος  της επικοινωνίας</a:t>
            </a:r>
            <a:endParaRPr sz="2167"/>
          </a:p>
        </p:txBody>
      </p:sp>
      <p:sp>
        <p:nvSpPr>
          <p:cNvPr id="2718" name="Google Shape;2718;p197"/>
          <p:cNvSpPr txBox="1"/>
          <p:nvPr/>
        </p:nvSpPr>
        <p:spPr>
          <a:xfrm>
            <a:off x="601133" y="4752445"/>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719" name="Google Shape;2719;p197"/>
          <p:cNvSpPr txBox="1"/>
          <p:nvPr/>
        </p:nvSpPr>
        <p:spPr>
          <a:xfrm>
            <a:off x="652992" y="1599142"/>
            <a:ext cx="4753504" cy="2182435"/>
          </a:xfrm>
          <a:prstGeom prst="rect">
            <a:avLst/>
          </a:prstGeom>
          <a:noFill/>
          <a:ln>
            <a:noFill/>
          </a:ln>
        </p:spPr>
        <p:txBody>
          <a:bodyPr spcFirstLastPara="1" wrap="square" lIns="0" tIns="10583" rIns="0" bIns="0" anchor="t" anchorCtr="0">
            <a:spAutoFit/>
          </a:bodyPr>
          <a:lstStyle/>
          <a:p>
            <a:pPr marL="162448"/>
            <a:r>
              <a:rPr lang="en-US" sz="1208">
                <a:solidFill>
                  <a:schemeClr val="dk1"/>
                </a:solidFill>
                <a:latin typeface="Calibri"/>
                <a:ea typeface="Calibri"/>
                <a:cs typeface="Calibri"/>
                <a:sym typeface="Calibri"/>
              </a:rPr>
              <a:t>Ο εξελιγμένος ρόλος της επικοινωνίας</a:t>
            </a:r>
            <a:endParaRPr sz="1208">
              <a:solidFill>
                <a:schemeClr val="dk1"/>
              </a:solidFill>
              <a:latin typeface="Calibri"/>
              <a:ea typeface="Calibri"/>
              <a:cs typeface="Calibri"/>
              <a:sym typeface="Calibri"/>
            </a:endParaRPr>
          </a:p>
          <a:p>
            <a:pPr>
              <a:spcBef>
                <a:spcPts val="25"/>
              </a:spcBef>
            </a:pPr>
            <a:endParaRPr sz="1542">
              <a:solidFill>
                <a:schemeClr val="dk1"/>
              </a:solidFill>
              <a:latin typeface="Calibri"/>
              <a:ea typeface="Calibri"/>
              <a:cs typeface="Calibri"/>
              <a:sym typeface="Calibri"/>
            </a:endParaRPr>
          </a:p>
          <a:p>
            <a:pPr marL="86779" marR="4233" indent="-76197">
              <a:lnSpc>
                <a:spcPct val="141200"/>
              </a:lnSpc>
              <a:buClr>
                <a:srgbClr val="FFB800"/>
              </a:buClr>
              <a:buSzPts val="1400"/>
              <a:buFont typeface="Arial"/>
              <a:buChar char="•"/>
            </a:pPr>
            <a:r>
              <a:rPr lang="en-US" sz="833">
                <a:solidFill>
                  <a:schemeClr val="dk1"/>
                </a:solidFill>
                <a:latin typeface="Calibri"/>
                <a:ea typeface="Calibri"/>
                <a:cs typeface="Calibri"/>
                <a:sym typeface="Calibri"/>
              </a:rPr>
              <a:t>Ο κρίσιμος ρόλος της αποτελεσματικής επικοινωνίας στη διευθυνσιοδότηση των μελλοντικών  προκλήσεις στον τομέα της κυβερνοασφάλειας.</a:t>
            </a:r>
            <a:endParaRPr sz="833">
              <a:solidFill>
                <a:schemeClr val="dk1"/>
              </a:solidFill>
              <a:latin typeface="Calibri"/>
              <a:ea typeface="Calibri"/>
              <a:cs typeface="Calibri"/>
              <a:sym typeface="Calibri"/>
            </a:endParaRPr>
          </a:p>
          <a:p>
            <a:pPr>
              <a:spcBef>
                <a:spcPts val="46"/>
              </a:spcBef>
              <a:buClr>
                <a:srgbClr val="FFB800"/>
              </a:buClr>
              <a:buSzPts val="1450"/>
            </a:pPr>
            <a:endParaRPr sz="1208">
              <a:solidFill>
                <a:schemeClr val="dk1"/>
              </a:solidFill>
              <a:latin typeface="Calibri"/>
              <a:ea typeface="Calibri"/>
              <a:cs typeface="Calibri"/>
              <a:sym typeface="Calibri"/>
            </a:endParaRPr>
          </a:p>
          <a:p>
            <a:pPr marL="86779" marR="269864" indent="-76197">
              <a:buClr>
                <a:srgbClr val="FFB800"/>
              </a:buClr>
              <a:buSzPts val="1400"/>
              <a:buFont typeface="Arial"/>
              <a:buChar char="•"/>
            </a:pPr>
            <a:r>
              <a:rPr lang="en-US" sz="833">
                <a:solidFill>
                  <a:schemeClr val="dk1"/>
                </a:solidFill>
                <a:latin typeface="Calibri"/>
                <a:ea typeface="Calibri"/>
                <a:cs typeface="Calibri"/>
                <a:sym typeface="Calibri"/>
              </a:rPr>
              <a:t>Ενίσχυση της διατομεακής και διασυνοριακής επικοινωνίας για ενιαία αντιμετώπιση  των απειλών στον κυβερνοχώρο.</a:t>
            </a:r>
            <a:endParaRPr sz="833">
              <a:solidFill>
                <a:schemeClr val="dk1"/>
              </a:solidFill>
              <a:latin typeface="Calibri"/>
              <a:ea typeface="Calibri"/>
              <a:cs typeface="Calibri"/>
              <a:sym typeface="Calibri"/>
            </a:endParaRPr>
          </a:p>
          <a:p>
            <a:pPr>
              <a:spcBef>
                <a:spcPts val="8"/>
              </a:spcBef>
              <a:buClr>
                <a:srgbClr val="FFB800"/>
              </a:buClr>
              <a:buSzPts val="1050"/>
            </a:pPr>
            <a:endParaRPr sz="875">
              <a:solidFill>
                <a:schemeClr val="dk1"/>
              </a:solidFill>
              <a:latin typeface="Calibri"/>
              <a:ea typeface="Calibri"/>
              <a:cs typeface="Calibri"/>
              <a:sym typeface="Calibri"/>
            </a:endParaRPr>
          </a:p>
          <a:p>
            <a:pPr marL="86779" marR="1070990" indent="-76197">
              <a:lnSpc>
                <a:spcPct val="141200"/>
              </a:lnSpc>
              <a:buClr>
                <a:srgbClr val="FFB800"/>
              </a:buClr>
              <a:buSzPts val="1400"/>
              <a:buFont typeface="Arial"/>
              <a:buChar char="•"/>
            </a:pPr>
            <a:r>
              <a:rPr lang="en-US" sz="833">
                <a:solidFill>
                  <a:schemeClr val="dk1"/>
                </a:solidFill>
                <a:latin typeface="Calibri"/>
                <a:ea typeface="Calibri"/>
                <a:cs typeface="Calibri"/>
                <a:sym typeface="Calibri"/>
              </a:rPr>
              <a:t>Αξιοποίηση των νέων τεχνολογιών και πλατφορμών επικοινωνίας για  καλύτερη ανταλλαγή πληροφοριών σχετικά με απειλές.</a:t>
            </a:r>
            <a:endParaRPr sz="833">
              <a:solidFill>
                <a:schemeClr val="dk1"/>
              </a:solidFill>
              <a:latin typeface="Calibri"/>
              <a:ea typeface="Calibri"/>
              <a:cs typeface="Calibri"/>
              <a:sym typeface="Calibri"/>
            </a:endParaRPr>
          </a:p>
          <a:p>
            <a:pPr>
              <a:buClr>
                <a:srgbClr val="FFB800"/>
              </a:buClr>
              <a:buSzPts val="1000"/>
            </a:pPr>
            <a:endParaRPr sz="833">
              <a:solidFill>
                <a:schemeClr val="dk1"/>
              </a:solidFill>
              <a:latin typeface="Calibri"/>
              <a:ea typeface="Calibri"/>
              <a:cs typeface="Calibri"/>
              <a:sym typeface="Calibri"/>
            </a:endParaRPr>
          </a:p>
          <a:p>
            <a:pPr marL="86779" marR="262456" indent="-76197">
              <a:spcBef>
                <a:spcPts val="508"/>
              </a:spcBef>
              <a:buClr>
                <a:srgbClr val="FFB800"/>
              </a:buClr>
              <a:buSzPts val="1400"/>
              <a:buFont typeface="Arial"/>
              <a:buChar char="•"/>
            </a:pPr>
            <a:r>
              <a:rPr lang="en-US" sz="833">
                <a:solidFill>
                  <a:schemeClr val="dk1"/>
                </a:solidFill>
                <a:latin typeface="Calibri"/>
                <a:ea typeface="Calibri"/>
                <a:cs typeface="Calibri"/>
                <a:sym typeface="Calibri"/>
              </a:rPr>
              <a:t>Παράδειγμα πραγματικού κόσμου: Η χρήση μιας ασφαλούς πλατφόρμας επικοινωνίας  από μια διεθνή ομάδα εργασίας για την ανταλλαγή και τον συντονισμό απειλών σε  πραγματικό χρόνο.</a:t>
            </a:r>
            <a:endParaRPr sz="833">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23"/>
        <p:cNvGrpSpPr/>
        <p:nvPr/>
      </p:nvGrpSpPr>
      <p:grpSpPr>
        <a:xfrm>
          <a:off x="0" y="0"/>
          <a:ext cx="0" cy="0"/>
          <a:chOff x="0" y="0"/>
          <a:chExt cx="0" cy="0"/>
        </a:xfrm>
      </p:grpSpPr>
      <p:sp>
        <p:nvSpPr>
          <p:cNvPr id="2724" name="Google Shape;2724;p198"/>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2725" name="Google Shape;2725;p198"/>
          <p:cNvGrpSpPr/>
          <p:nvPr/>
        </p:nvGrpSpPr>
        <p:grpSpPr>
          <a:xfrm>
            <a:off x="5969794" y="0"/>
            <a:ext cx="4190206" cy="5715000"/>
            <a:chOff x="7163752" y="0"/>
            <a:chExt cx="5028247" cy="6858000"/>
          </a:xfrm>
        </p:grpSpPr>
        <p:pic>
          <p:nvPicPr>
            <p:cNvPr id="2726" name="Google Shape;2726;p198"/>
            <p:cNvPicPr preferRelativeResize="0"/>
            <p:nvPr/>
          </p:nvPicPr>
          <p:blipFill rotWithShape="1">
            <a:blip r:embed="rId3">
              <a:alphaModFix/>
            </a:blip>
            <a:srcRect/>
            <a:stretch/>
          </p:blipFill>
          <p:spPr>
            <a:xfrm>
              <a:off x="8897937" y="6221412"/>
              <a:ext cx="3294062" cy="612140"/>
            </a:xfrm>
            <a:prstGeom prst="rect">
              <a:avLst/>
            </a:prstGeom>
            <a:noFill/>
            <a:ln>
              <a:noFill/>
            </a:ln>
          </p:spPr>
        </p:pic>
        <p:pic>
          <p:nvPicPr>
            <p:cNvPr id="2727" name="Google Shape;2727;p198"/>
            <p:cNvPicPr preferRelativeResize="0"/>
            <p:nvPr/>
          </p:nvPicPr>
          <p:blipFill rotWithShape="1">
            <a:blip r:embed="rId4">
              <a:alphaModFix/>
            </a:blip>
            <a:srcRect/>
            <a:stretch/>
          </p:blipFill>
          <p:spPr>
            <a:xfrm>
              <a:off x="7163752" y="0"/>
              <a:ext cx="5024755" cy="6858000"/>
            </a:xfrm>
            <a:prstGeom prst="rect">
              <a:avLst/>
            </a:prstGeom>
            <a:noFill/>
            <a:ln>
              <a:noFill/>
            </a:ln>
          </p:spPr>
        </p:pic>
      </p:grpSp>
      <p:sp>
        <p:nvSpPr>
          <p:cNvPr id="2728" name="Google Shape;2728;p198"/>
          <p:cNvSpPr txBox="1">
            <a:spLocks noGrp="1"/>
          </p:cNvSpPr>
          <p:nvPr>
            <p:ph type="title"/>
          </p:nvPr>
        </p:nvSpPr>
        <p:spPr>
          <a:xfrm>
            <a:off x="729192" y="604309"/>
            <a:ext cx="5823479" cy="769468"/>
          </a:xfrm>
          <a:prstGeom prst="rect">
            <a:avLst/>
          </a:prstGeom>
          <a:noFill/>
          <a:ln>
            <a:noFill/>
          </a:ln>
        </p:spPr>
        <p:txBody>
          <a:bodyPr spcFirstLastPara="1" vert="horz" wrap="square" lIns="0" tIns="48667" rIns="0" bIns="0" rtlCol="0" anchor="t" anchorCtr="0">
            <a:spAutoFit/>
          </a:bodyPr>
          <a:lstStyle/>
          <a:p>
            <a:pPr marL="10583" marR="4233">
              <a:lnSpc>
                <a:spcPct val="107692"/>
              </a:lnSpc>
              <a:spcBef>
                <a:spcPts val="0"/>
              </a:spcBef>
            </a:pPr>
            <a:r>
              <a:rPr lang="en-US" sz="2167">
                <a:solidFill>
                  <a:srgbClr val="000000"/>
                </a:solidFill>
              </a:rPr>
              <a:t>Μελλοντικές τάσεις, προκλήσεις και ο ρόλος  της επικοινωνίας</a:t>
            </a:r>
            <a:endParaRPr sz="2167"/>
          </a:p>
        </p:txBody>
      </p:sp>
      <p:sp>
        <p:nvSpPr>
          <p:cNvPr id="2729" name="Google Shape;2729;p198"/>
          <p:cNvSpPr txBox="1"/>
          <p:nvPr/>
        </p:nvSpPr>
        <p:spPr>
          <a:xfrm>
            <a:off x="601133" y="4613274"/>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
        <p:nvSpPr>
          <p:cNvPr id="2730" name="Google Shape;2730;p198"/>
          <p:cNvSpPr txBox="1"/>
          <p:nvPr/>
        </p:nvSpPr>
        <p:spPr>
          <a:xfrm>
            <a:off x="805391" y="1599142"/>
            <a:ext cx="2061104" cy="196571"/>
          </a:xfrm>
          <a:prstGeom prst="rect">
            <a:avLst/>
          </a:prstGeom>
          <a:noFill/>
          <a:ln>
            <a:noFill/>
          </a:ln>
        </p:spPr>
        <p:txBody>
          <a:bodyPr spcFirstLastPara="1" wrap="square" lIns="0" tIns="10583" rIns="0" bIns="0" anchor="t" anchorCtr="0">
            <a:spAutoFit/>
          </a:bodyPr>
          <a:lstStyle/>
          <a:p>
            <a:pPr marL="10583"/>
            <a:r>
              <a:rPr lang="en-US" sz="1208">
                <a:solidFill>
                  <a:schemeClr val="dk1"/>
                </a:solidFill>
                <a:latin typeface="Calibri"/>
                <a:ea typeface="Calibri"/>
                <a:cs typeface="Calibri"/>
                <a:sym typeface="Calibri"/>
              </a:rPr>
              <a:t>Προετοιμασία για το μέλλον</a:t>
            </a:r>
            <a:endParaRPr sz="1208">
              <a:solidFill>
                <a:schemeClr val="dk1"/>
              </a:solidFill>
              <a:latin typeface="Calibri"/>
              <a:ea typeface="Calibri"/>
              <a:cs typeface="Calibri"/>
              <a:sym typeface="Calibri"/>
            </a:endParaRPr>
          </a:p>
        </p:txBody>
      </p:sp>
      <p:sp>
        <p:nvSpPr>
          <p:cNvPr id="2731" name="Google Shape;2731;p198"/>
          <p:cNvSpPr txBox="1"/>
          <p:nvPr/>
        </p:nvSpPr>
        <p:spPr>
          <a:xfrm>
            <a:off x="652992" y="2621492"/>
            <a:ext cx="4547129" cy="1010768"/>
          </a:xfrm>
          <a:prstGeom prst="rect">
            <a:avLst/>
          </a:prstGeom>
          <a:noFill/>
          <a:ln>
            <a:noFill/>
          </a:ln>
        </p:spPr>
        <p:txBody>
          <a:bodyPr spcFirstLastPara="1" wrap="square" lIns="0" tIns="10583" rIns="0" bIns="0" anchor="t" anchorCtr="0">
            <a:spAutoFit/>
          </a:bodyPr>
          <a:lstStyle/>
          <a:p>
            <a:pPr marL="86779" marR="368284" indent="-76197">
              <a:buClr>
                <a:srgbClr val="FFB800"/>
              </a:buClr>
              <a:buSzPts val="1400"/>
              <a:buFont typeface="Arial"/>
              <a:buChar char="•"/>
            </a:pPr>
            <a:r>
              <a:rPr lang="en-US" sz="833">
                <a:solidFill>
                  <a:schemeClr val="dk1"/>
                </a:solidFill>
                <a:latin typeface="Calibri"/>
                <a:ea typeface="Calibri"/>
                <a:cs typeface="Calibri"/>
                <a:sym typeface="Calibri"/>
              </a:rPr>
              <a:t>Στρατηγικός σχεδιασμός και επενδύσεις σε ικανότητες κυβερνοασφάλειας για την  προετοιμασία για μελλοντικές προκλήσεις.</a:t>
            </a:r>
            <a:endParaRPr sz="833">
              <a:solidFill>
                <a:schemeClr val="dk1"/>
              </a:solidFill>
              <a:latin typeface="Calibri"/>
              <a:ea typeface="Calibri"/>
              <a:cs typeface="Calibri"/>
              <a:sym typeface="Calibri"/>
            </a:endParaRPr>
          </a:p>
          <a:p>
            <a:pPr>
              <a:spcBef>
                <a:spcPts val="33"/>
              </a:spcBef>
              <a:buClr>
                <a:srgbClr val="FFB800"/>
              </a:buClr>
              <a:buSzPts val="1400"/>
            </a:pPr>
            <a:endParaRPr sz="1167">
              <a:solidFill>
                <a:schemeClr val="dk1"/>
              </a:solidFill>
              <a:latin typeface="Calibri"/>
              <a:ea typeface="Calibri"/>
              <a:cs typeface="Calibri"/>
              <a:sym typeface="Calibri"/>
            </a:endParaRPr>
          </a:p>
          <a:p>
            <a:pPr marL="86779" indent="-76197">
              <a:buClr>
                <a:srgbClr val="FFB800"/>
              </a:buClr>
              <a:buSzPts val="1400"/>
              <a:buFont typeface="Arial"/>
              <a:buChar char="•"/>
            </a:pPr>
            <a:r>
              <a:rPr lang="en-US" sz="833">
                <a:solidFill>
                  <a:schemeClr val="dk1"/>
                </a:solidFill>
                <a:latin typeface="Calibri"/>
                <a:ea typeface="Calibri"/>
                <a:cs typeface="Calibri"/>
                <a:sym typeface="Calibri"/>
              </a:rPr>
              <a:t>Ο ρόλος της ηγεσίας στην καλλιέργεια μιας προνοητικής κουλτούρας κυβερνοασφάλειας.</a:t>
            </a:r>
            <a:endParaRPr sz="833">
              <a:solidFill>
                <a:schemeClr val="dk1"/>
              </a:solidFill>
              <a:latin typeface="Calibri"/>
              <a:ea typeface="Calibri"/>
              <a:cs typeface="Calibri"/>
              <a:sym typeface="Calibri"/>
            </a:endParaRPr>
          </a:p>
          <a:p>
            <a:pPr>
              <a:spcBef>
                <a:spcPts val="42"/>
              </a:spcBef>
              <a:buClr>
                <a:srgbClr val="FFB800"/>
              </a:buClr>
              <a:buSzPts val="1400"/>
            </a:pPr>
            <a:endParaRPr sz="1167">
              <a:solidFill>
                <a:schemeClr val="dk1"/>
              </a:solidFill>
              <a:latin typeface="Calibri"/>
              <a:ea typeface="Calibri"/>
              <a:cs typeface="Calibri"/>
              <a:sym typeface="Calibri"/>
            </a:endParaRPr>
          </a:p>
          <a:p>
            <a:pPr marL="86779" marR="533379" indent="-76197">
              <a:buClr>
                <a:srgbClr val="FFB800"/>
              </a:buClr>
              <a:buSzPts val="1400"/>
              <a:buFont typeface="Arial"/>
              <a:buChar char="•"/>
            </a:pPr>
            <a:r>
              <a:rPr lang="en-US" sz="833">
                <a:solidFill>
                  <a:schemeClr val="dk1"/>
                </a:solidFill>
                <a:latin typeface="Calibri"/>
                <a:ea typeface="Calibri"/>
                <a:cs typeface="Calibri"/>
                <a:sym typeface="Calibri"/>
              </a:rPr>
              <a:t>Σημασία της καθολικής συνεργασίας και της ανταλλαγής πληροφοριών για την  ενίσχυση της ανθεκτικότητας στην κυβερνοασφάλεια.</a:t>
            </a:r>
            <a:endParaRPr sz="833">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sp>
        <p:nvSpPr>
          <p:cNvPr id="2736" name="Google Shape;2736;p199"/>
          <p:cNvSpPr/>
          <p:nvPr/>
        </p:nvSpPr>
        <p:spPr>
          <a:xfrm>
            <a:off x="5744369" y="0"/>
            <a:ext cx="1515533" cy="5715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737" name="Google Shape;2737;p199"/>
          <p:cNvPicPr preferRelativeResize="0"/>
          <p:nvPr/>
        </p:nvPicPr>
        <p:blipFill rotWithShape="1">
          <a:blip r:embed="rId3">
            <a:alphaModFix/>
          </a:blip>
          <a:srcRect/>
          <a:stretch/>
        </p:blipFill>
        <p:spPr>
          <a:xfrm>
            <a:off x="7414947" y="5184510"/>
            <a:ext cx="2745052" cy="510117"/>
          </a:xfrm>
          <a:prstGeom prst="rect">
            <a:avLst/>
          </a:prstGeom>
          <a:noFill/>
          <a:ln>
            <a:noFill/>
          </a:ln>
        </p:spPr>
      </p:pic>
      <p:grpSp>
        <p:nvGrpSpPr>
          <p:cNvPr id="2738" name="Google Shape;2738;p199"/>
          <p:cNvGrpSpPr/>
          <p:nvPr/>
        </p:nvGrpSpPr>
        <p:grpSpPr>
          <a:xfrm>
            <a:off x="6142567" y="0"/>
            <a:ext cx="4014523" cy="5715000"/>
            <a:chOff x="7371080" y="0"/>
            <a:chExt cx="4817427" cy="6858000"/>
          </a:xfrm>
        </p:grpSpPr>
        <p:sp>
          <p:nvSpPr>
            <p:cNvPr id="2739" name="Google Shape;2739;p199"/>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740" name="Google Shape;2740;p199"/>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741" name="Google Shape;2741;p199"/>
            <p:cNvPicPr preferRelativeResize="0"/>
            <p:nvPr/>
          </p:nvPicPr>
          <p:blipFill rotWithShape="1">
            <a:blip r:embed="rId3">
              <a:alphaModFix/>
            </a:blip>
            <a:srcRect/>
            <a:stretch/>
          </p:blipFill>
          <p:spPr>
            <a:xfrm>
              <a:off x="7549197" y="6167437"/>
              <a:ext cx="3294062" cy="612140"/>
            </a:xfrm>
            <a:prstGeom prst="rect">
              <a:avLst/>
            </a:prstGeom>
            <a:noFill/>
            <a:ln>
              <a:noFill/>
            </a:ln>
          </p:spPr>
        </p:pic>
        <p:pic>
          <p:nvPicPr>
            <p:cNvPr id="2742" name="Google Shape;2742;p199"/>
            <p:cNvPicPr preferRelativeResize="0"/>
            <p:nvPr/>
          </p:nvPicPr>
          <p:blipFill rotWithShape="1">
            <a:blip r:embed="rId3">
              <a:alphaModFix/>
            </a:blip>
            <a:srcRect/>
            <a:stretch/>
          </p:blipFill>
          <p:spPr>
            <a:xfrm>
              <a:off x="8894445" y="6223000"/>
              <a:ext cx="3294062" cy="612140"/>
            </a:xfrm>
            <a:prstGeom prst="rect">
              <a:avLst/>
            </a:prstGeom>
            <a:noFill/>
            <a:ln>
              <a:noFill/>
            </a:ln>
          </p:spPr>
        </p:pic>
      </p:grpSp>
      <p:sp>
        <p:nvSpPr>
          <p:cNvPr id="2743" name="Google Shape;2743;p199"/>
          <p:cNvSpPr txBox="1">
            <a:spLocks noGrp="1"/>
          </p:cNvSpPr>
          <p:nvPr>
            <p:ph type="title"/>
          </p:nvPr>
        </p:nvSpPr>
        <p:spPr>
          <a:xfrm>
            <a:off x="729192" y="588169"/>
            <a:ext cx="2897188"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000000"/>
                </a:solidFill>
              </a:rPr>
              <a:t>Μέθοδος αξιολόγησης</a:t>
            </a:r>
            <a:endParaRPr sz="2167"/>
          </a:p>
        </p:txBody>
      </p:sp>
      <p:sp>
        <p:nvSpPr>
          <p:cNvPr id="2744" name="Google Shape;2744;p199"/>
          <p:cNvSpPr txBox="1"/>
          <p:nvPr/>
        </p:nvSpPr>
        <p:spPr>
          <a:xfrm>
            <a:off x="688974" y="1137708"/>
            <a:ext cx="4071938" cy="183811"/>
          </a:xfrm>
          <a:prstGeom prst="rect">
            <a:avLst/>
          </a:prstGeom>
          <a:noFill/>
          <a:ln>
            <a:noFill/>
          </a:ln>
        </p:spPr>
        <p:txBody>
          <a:bodyPr spcFirstLastPara="1" wrap="square" lIns="0" tIns="10583" rIns="0" bIns="0" anchor="t" anchorCtr="0">
            <a:spAutoFit/>
          </a:bodyPr>
          <a:lstStyle/>
          <a:p>
            <a:pPr marL="10583"/>
            <a:r>
              <a:rPr lang="en-US" sz="1125">
                <a:solidFill>
                  <a:schemeClr val="dk1"/>
                </a:solidFill>
                <a:latin typeface="Calibri"/>
                <a:ea typeface="Calibri"/>
                <a:cs typeface="Calibri"/>
                <a:sym typeface="Calibri"/>
              </a:rPr>
              <a:t>Περιγράψτε τα στοιχεία αξιολόγησης και τη διαδικασία αξιολόγησης</a:t>
            </a:r>
            <a:endParaRPr sz="1125">
              <a:solidFill>
                <a:schemeClr val="dk1"/>
              </a:solidFill>
              <a:latin typeface="Calibri"/>
              <a:ea typeface="Calibri"/>
              <a:cs typeface="Calibri"/>
              <a:sym typeface="Calibri"/>
            </a:endParaRPr>
          </a:p>
        </p:txBody>
      </p:sp>
      <p:graphicFrame>
        <p:nvGraphicFramePr>
          <p:cNvPr id="2745" name="Google Shape;2745;p199"/>
          <p:cNvGraphicFramePr/>
          <p:nvPr/>
        </p:nvGraphicFramePr>
        <p:xfrm>
          <a:off x="631296" y="1743868"/>
          <a:ext cx="6324083" cy="926042"/>
        </p:xfrm>
        <a:graphic>
          <a:graphicData uri="http://schemas.openxmlformats.org/drawingml/2006/table">
            <a:tbl>
              <a:tblPr firstRow="1" bandRow="1">
                <a:noFill/>
              </a:tblPr>
              <a:tblGrid>
                <a:gridCol w="3059646">
                  <a:extLst>
                    <a:ext uri="{9D8B030D-6E8A-4147-A177-3AD203B41FA5}">
                      <a16:colId xmlns:a16="http://schemas.microsoft.com/office/drawing/2014/main" val="20000"/>
                    </a:ext>
                  </a:extLst>
                </a:gridCol>
                <a:gridCol w="2214563">
                  <a:extLst>
                    <a:ext uri="{9D8B030D-6E8A-4147-A177-3AD203B41FA5}">
                      <a16:colId xmlns:a16="http://schemas.microsoft.com/office/drawing/2014/main" val="20001"/>
                    </a:ext>
                  </a:extLst>
                </a:gridCol>
                <a:gridCol w="1049875">
                  <a:extLst>
                    <a:ext uri="{9D8B030D-6E8A-4147-A177-3AD203B41FA5}">
                      <a16:colId xmlns:a16="http://schemas.microsoft.com/office/drawing/2014/main" val="20002"/>
                    </a:ext>
                  </a:extLst>
                </a:gridCol>
              </a:tblGrid>
              <a:tr h="308500">
                <a:tc>
                  <a:txBody>
                    <a:bodyPr/>
                    <a:lstStyle/>
                    <a:p>
                      <a:pPr marL="97155" marR="0" lvl="0" indent="0" algn="l" rtl="0">
                        <a:lnSpc>
                          <a:spcPct val="100000"/>
                        </a:lnSpc>
                        <a:spcBef>
                          <a:spcPts val="0"/>
                        </a:spcBef>
                        <a:spcAft>
                          <a:spcPts val="0"/>
                        </a:spcAft>
                        <a:buNone/>
                      </a:pPr>
                      <a:r>
                        <a:rPr lang="en-US" sz="1100" b="1" u="none" strike="noStrike" cap="none">
                          <a:solidFill>
                            <a:srgbClr val="FFFFFF"/>
                          </a:solidFill>
                          <a:latin typeface="Calibri"/>
                          <a:ea typeface="Calibri"/>
                          <a:cs typeface="Calibri"/>
                          <a:sym typeface="Calibri"/>
                        </a:rPr>
                        <a:t>Στοιχείο αξιολόγησης</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155" marR="0" lvl="0" indent="0" algn="l" rtl="0">
                        <a:lnSpc>
                          <a:spcPct val="100000"/>
                        </a:lnSpc>
                        <a:spcBef>
                          <a:spcPts val="0"/>
                        </a:spcBef>
                        <a:spcAft>
                          <a:spcPts val="0"/>
                        </a:spcAft>
                        <a:buNone/>
                      </a:pPr>
                      <a:r>
                        <a:rPr lang="en-US" sz="1100" b="1" u="none" strike="noStrike" cap="none">
                          <a:solidFill>
                            <a:srgbClr val="FFFFFF"/>
                          </a:solidFill>
                          <a:latin typeface="Calibri"/>
                          <a:ea typeface="Calibri"/>
                          <a:cs typeface="Calibri"/>
                          <a:sym typeface="Calibri"/>
                        </a:rPr>
                        <a:t>Πώς</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8425" marR="0" lvl="0" indent="0" algn="l" rtl="0">
                        <a:lnSpc>
                          <a:spcPct val="100000"/>
                        </a:lnSpc>
                        <a:spcBef>
                          <a:spcPts val="0"/>
                        </a:spcBef>
                        <a:spcAft>
                          <a:spcPts val="0"/>
                        </a:spcAft>
                        <a:buNone/>
                      </a:pPr>
                      <a:r>
                        <a:rPr lang="en-US" sz="1100" b="1" u="none" strike="noStrike" cap="none">
                          <a:solidFill>
                            <a:srgbClr val="FFFFFF"/>
                          </a:solidFill>
                          <a:latin typeface="Calibri"/>
                          <a:ea typeface="Calibri"/>
                          <a:cs typeface="Calibri"/>
                          <a:sym typeface="Calibri"/>
                        </a:rPr>
                        <a:t>Σημειώσεις</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extLst>
                  <a:ext uri="{0D108BD9-81ED-4DB2-BD59-A6C34878D82A}">
                    <a16:rowId xmlns:a16="http://schemas.microsoft.com/office/drawing/2014/main" val="10000"/>
                  </a:ext>
                </a:extLst>
              </a:tr>
              <a:tr h="309042">
                <a:tc>
                  <a:txBody>
                    <a:bodyPr/>
                    <a:lstStyle/>
                    <a:p>
                      <a:pPr marL="97155" marR="0" lvl="0" indent="0" algn="l" rtl="0">
                        <a:lnSpc>
                          <a:spcPct val="100000"/>
                        </a:lnSpc>
                        <a:spcBef>
                          <a:spcPts val="0"/>
                        </a:spcBef>
                        <a:spcAft>
                          <a:spcPts val="0"/>
                        </a:spcAft>
                        <a:buNone/>
                      </a:pPr>
                      <a:r>
                        <a:rPr lang="en-US" sz="1100" u="none" strike="noStrike" cap="none">
                          <a:latin typeface="Calibri"/>
                          <a:ea typeface="Calibri"/>
                          <a:cs typeface="Calibri"/>
                          <a:sym typeface="Calibri"/>
                        </a:rPr>
                        <a:t>Ημέρα: παρουσίαση</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0" lvl="0" indent="0" algn="l" rtl="0">
                        <a:lnSpc>
                          <a:spcPct val="100000"/>
                        </a:lnSpc>
                        <a:spcBef>
                          <a:spcPts val="0"/>
                        </a:spcBef>
                        <a:spcAft>
                          <a:spcPts val="0"/>
                        </a:spcAft>
                        <a:buNone/>
                      </a:pPr>
                      <a:r>
                        <a:rPr lang="en-US" sz="1100" u="none" strike="noStrike" cap="none">
                          <a:latin typeface="Calibri"/>
                          <a:ea typeface="Calibri"/>
                          <a:cs typeface="Calibri"/>
                          <a:sym typeface="Calibri"/>
                        </a:rPr>
                        <a:t>Μελέτη περίπτωσης</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1"/>
                  </a:ext>
                </a:extLst>
              </a:tr>
              <a:tr h="308500">
                <a:tc>
                  <a:txBody>
                    <a:bodyPr/>
                    <a:lstStyle/>
                    <a:p>
                      <a:pPr marL="97155" marR="0" lvl="0" indent="0" algn="l" rtl="0">
                        <a:lnSpc>
                          <a:spcPct val="100000"/>
                        </a:lnSpc>
                        <a:spcBef>
                          <a:spcPts val="0"/>
                        </a:spcBef>
                        <a:spcAft>
                          <a:spcPts val="0"/>
                        </a:spcAft>
                        <a:buNone/>
                      </a:pPr>
                      <a:r>
                        <a:rPr lang="en-US" sz="1100" b="1" u="sng" strike="noStrike" cap="none">
                          <a:latin typeface="Calibri"/>
                          <a:ea typeface="Calibri"/>
                          <a:cs typeface="Calibri"/>
                          <a:sym typeface="Calibri"/>
                        </a:rPr>
                        <a:t>Ημέρα: Κουίζ πολλαπλών επιλογών</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7155" marR="0" lvl="0" indent="0" algn="l" rtl="0">
                        <a:lnSpc>
                          <a:spcPct val="100000"/>
                        </a:lnSpc>
                        <a:spcBef>
                          <a:spcPts val="0"/>
                        </a:spcBef>
                        <a:spcAft>
                          <a:spcPts val="0"/>
                        </a:spcAft>
                        <a:buNone/>
                      </a:pPr>
                      <a:r>
                        <a:rPr lang="en-US" sz="1100" b="1" u="sng" strike="noStrike" cap="none">
                          <a:latin typeface="Calibri"/>
                          <a:ea typeface="Calibri"/>
                          <a:cs typeface="Calibri"/>
                          <a:sym typeface="Calibri"/>
                        </a:rPr>
                        <a:t>Διαδικτυακά κουίζ</a:t>
                      </a:r>
                      <a:endParaRPr sz="1100" u="none" strike="noStrike" cap="none">
                        <a:latin typeface="Calibri"/>
                        <a:ea typeface="Calibri"/>
                        <a:cs typeface="Calibri"/>
                        <a:sym typeface="Calibri"/>
                      </a:endParaRPr>
                    </a:p>
                  </a:txBody>
                  <a:tcPr marL="0" marR="0" marT="37042"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extLst>
                  <a:ext uri="{0D108BD9-81ED-4DB2-BD59-A6C34878D82A}">
                    <a16:rowId xmlns:a16="http://schemas.microsoft.com/office/drawing/2014/main" val="10002"/>
                  </a:ext>
                </a:extLst>
              </a:tr>
            </a:tbl>
          </a:graphicData>
        </a:graphic>
      </p:graphicFrame>
      <p:sp>
        <p:nvSpPr>
          <p:cNvPr id="2746" name="Google Shape;2746;p199"/>
          <p:cNvSpPr txBox="1"/>
          <p:nvPr/>
        </p:nvSpPr>
        <p:spPr>
          <a:xfrm>
            <a:off x="601133" y="5040313"/>
            <a:ext cx="2917295"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pic>
        <p:nvPicPr>
          <p:cNvPr id="2747" name="Google Shape;2747;p199"/>
          <p:cNvPicPr preferRelativeResize="0"/>
          <p:nvPr/>
        </p:nvPicPr>
        <p:blipFill rotWithShape="1">
          <a:blip r:embed="rId4">
            <a:alphaModFix/>
          </a:blip>
          <a:srcRect/>
          <a:stretch/>
        </p:blipFill>
        <p:spPr>
          <a:xfrm>
            <a:off x="5969794" y="1"/>
            <a:ext cx="4187296" cy="57149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sp>
        <p:nvSpPr>
          <p:cNvPr id="2752" name="Google Shape;2752;p200"/>
          <p:cNvSpPr txBox="1"/>
          <p:nvPr/>
        </p:nvSpPr>
        <p:spPr>
          <a:xfrm>
            <a:off x="9272852" y="3881702"/>
            <a:ext cx="104775" cy="113343"/>
          </a:xfrm>
          <a:prstGeom prst="rect">
            <a:avLst/>
          </a:prstGeom>
          <a:noFill/>
          <a:ln>
            <a:noFill/>
          </a:ln>
        </p:spPr>
        <p:txBody>
          <a:bodyPr spcFirstLastPara="1" wrap="square" lIns="0" tIns="10583" rIns="0" bIns="0" anchor="t" anchorCtr="0">
            <a:spAutoFit/>
          </a:bodyPr>
          <a:lstStyle/>
          <a:p>
            <a:pPr marL="10583"/>
            <a:r>
              <a:rPr lang="en-US" sz="667">
                <a:solidFill>
                  <a:schemeClr val="dk1"/>
                </a:solidFill>
                <a:latin typeface="Calibri"/>
                <a:ea typeface="Calibri"/>
                <a:cs typeface="Calibri"/>
                <a:sym typeface="Calibri"/>
              </a:rPr>
              <a:t>65</a:t>
            </a:r>
            <a:endParaRPr sz="667">
              <a:solidFill>
                <a:schemeClr val="dk1"/>
              </a:solidFill>
              <a:latin typeface="Calibri"/>
              <a:ea typeface="Calibri"/>
              <a:cs typeface="Calibri"/>
              <a:sym typeface="Calibri"/>
            </a:endParaRPr>
          </a:p>
        </p:txBody>
      </p:sp>
      <p:grpSp>
        <p:nvGrpSpPr>
          <p:cNvPr id="2753" name="Google Shape;2753;p200"/>
          <p:cNvGrpSpPr/>
          <p:nvPr/>
        </p:nvGrpSpPr>
        <p:grpSpPr>
          <a:xfrm>
            <a:off x="5744369" y="0"/>
            <a:ext cx="4415631" cy="5715000"/>
            <a:chOff x="6893242" y="0"/>
            <a:chExt cx="5298757" cy="6858000"/>
          </a:xfrm>
        </p:grpSpPr>
        <p:sp>
          <p:nvSpPr>
            <p:cNvPr id="2754" name="Google Shape;2754;p20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755" name="Google Shape;2755;p200"/>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756" name="Google Shape;2756;p200"/>
            <p:cNvPicPr preferRelativeResize="0"/>
            <p:nvPr/>
          </p:nvPicPr>
          <p:blipFill rotWithShape="1">
            <a:blip r:embed="rId3">
              <a:alphaModFix/>
            </a:blip>
            <a:srcRect/>
            <a:stretch/>
          </p:blipFill>
          <p:spPr>
            <a:xfrm>
              <a:off x="8897937" y="6221412"/>
              <a:ext cx="3294062" cy="612140"/>
            </a:xfrm>
            <a:prstGeom prst="rect">
              <a:avLst/>
            </a:prstGeom>
            <a:noFill/>
            <a:ln>
              <a:noFill/>
            </a:ln>
          </p:spPr>
        </p:pic>
        <p:sp>
          <p:nvSpPr>
            <p:cNvPr id="2757" name="Google Shape;2757;p200"/>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758" name="Google Shape;2758;p200"/>
            <p:cNvPicPr preferRelativeResize="0"/>
            <p:nvPr/>
          </p:nvPicPr>
          <p:blipFill rotWithShape="1">
            <a:blip r:embed="rId3">
              <a:alphaModFix/>
            </a:blip>
            <a:srcRect/>
            <a:stretch/>
          </p:blipFill>
          <p:spPr>
            <a:xfrm>
              <a:off x="7549197" y="6167437"/>
              <a:ext cx="3294062" cy="612140"/>
            </a:xfrm>
            <a:prstGeom prst="rect">
              <a:avLst/>
            </a:prstGeom>
            <a:noFill/>
            <a:ln>
              <a:noFill/>
            </a:ln>
          </p:spPr>
        </p:pic>
        <p:pic>
          <p:nvPicPr>
            <p:cNvPr id="2759" name="Google Shape;2759;p200"/>
            <p:cNvPicPr preferRelativeResize="0"/>
            <p:nvPr/>
          </p:nvPicPr>
          <p:blipFill rotWithShape="1">
            <a:blip r:embed="rId4">
              <a:alphaModFix/>
            </a:blip>
            <a:srcRect/>
            <a:stretch/>
          </p:blipFill>
          <p:spPr>
            <a:xfrm>
              <a:off x="7163752" y="0"/>
              <a:ext cx="5024755" cy="6857999"/>
            </a:xfrm>
            <a:prstGeom prst="rect">
              <a:avLst/>
            </a:prstGeom>
            <a:noFill/>
            <a:ln>
              <a:noFill/>
            </a:ln>
          </p:spPr>
        </p:pic>
        <p:pic>
          <p:nvPicPr>
            <p:cNvPr id="2760" name="Google Shape;2760;p200"/>
            <p:cNvPicPr preferRelativeResize="0"/>
            <p:nvPr/>
          </p:nvPicPr>
          <p:blipFill rotWithShape="1">
            <a:blip r:embed="rId3">
              <a:alphaModFix/>
            </a:blip>
            <a:srcRect/>
            <a:stretch/>
          </p:blipFill>
          <p:spPr>
            <a:xfrm>
              <a:off x="8882062" y="6206807"/>
              <a:ext cx="3294062" cy="612140"/>
            </a:xfrm>
            <a:prstGeom prst="rect">
              <a:avLst/>
            </a:prstGeom>
            <a:noFill/>
            <a:ln>
              <a:noFill/>
            </a:ln>
          </p:spPr>
        </p:pic>
      </p:grpSp>
      <p:sp>
        <p:nvSpPr>
          <p:cNvPr id="2761" name="Google Shape;2761;p200"/>
          <p:cNvSpPr/>
          <p:nvPr/>
        </p:nvSpPr>
        <p:spPr>
          <a:xfrm>
            <a:off x="1534319" y="3019954"/>
            <a:ext cx="3150658" cy="300567"/>
          </a:xfrm>
          <a:custGeom>
            <a:avLst/>
            <a:gdLst/>
            <a:ahLst/>
            <a:cxnLst/>
            <a:rect l="l" t="t" r="r" b="b"/>
            <a:pathLst>
              <a:path w="3780790" h="360679" extrusionOk="0">
                <a:moveTo>
                  <a:pt x="3589337" y="0"/>
                </a:moveTo>
                <a:lnTo>
                  <a:pt x="192405" y="0"/>
                </a:lnTo>
                <a:lnTo>
                  <a:pt x="154622" y="3492"/>
                </a:lnTo>
                <a:lnTo>
                  <a:pt x="85725" y="30797"/>
                </a:lnTo>
                <a:lnTo>
                  <a:pt x="33019" y="81279"/>
                </a:lnTo>
                <a:lnTo>
                  <a:pt x="3810" y="145414"/>
                </a:lnTo>
                <a:lnTo>
                  <a:pt x="0" y="180339"/>
                </a:lnTo>
                <a:lnTo>
                  <a:pt x="635" y="192087"/>
                </a:lnTo>
                <a:lnTo>
                  <a:pt x="26352" y="271462"/>
                </a:lnTo>
                <a:lnTo>
                  <a:pt x="56832" y="308609"/>
                </a:lnTo>
                <a:lnTo>
                  <a:pt x="95567" y="336867"/>
                </a:lnTo>
                <a:lnTo>
                  <a:pt x="141605" y="354964"/>
                </a:lnTo>
                <a:lnTo>
                  <a:pt x="192405" y="360679"/>
                </a:lnTo>
                <a:lnTo>
                  <a:pt x="3589337" y="360679"/>
                </a:lnTo>
                <a:lnTo>
                  <a:pt x="3627437" y="357187"/>
                </a:lnTo>
                <a:lnTo>
                  <a:pt x="3663315" y="346709"/>
                </a:lnTo>
                <a:lnTo>
                  <a:pt x="3683634" y="336549"/>
                </a:lnTo>
                <a:lnTo>
                  <a:pt x="192405" y="336549"/>
                </a:lnTo>
                <a:lnTo>
                  <a:pt x="148590" y="331469"/>
                </a:lnTo>
                <a:lnTo>
                  <a:pt x="109219" y="315912"/>
                </a:lnTo>
                <a:lnTo>
                  <a:pt x="75882" y="291464"/>
                </a:lnTo>
                <a:lnTo>
                  <a:pt x="49847" y="259714"/>
                </a:lnTo>
                <a:lnTo>
                  <a:pt x="33019" y="222249"/>
                </a:lnTo>
                <a:lnTo>
                  <a:pt x="26987" y="180339"/>
                </a:lnTo>
                <a:lnTo>
                  <a:pt x="29844" y="149224"/>
                </a:lnTo>
                <a:lnTo>
                  <a:pt x="54292" y="93344"/>
                </a:lnTo>
                <a:lnTo>
                  <a:pt x="99694" y="50799"/>
                </a:lnTo>
                <a:lnTo>
                  <a:pt x="159067" y="27304"/>
                </a:lnTo>
                <a:lnTo>
                  <a:pt x="192405" y="24447"/>
                </a:lnTo>
                <a:lnTo>
                  <a:pt x="3686809" y="24447"/>
                </a:lnTo>
                <a:lnTo>
                  <a:pt x="3686175" y="23812"/>
                </a:lnTo>
                <a:lnTo>
                  <a:pt x="3640454" y="5714"/>
                </a:lnTo>
                <a:lnTo>
                  <a:pt x="3589337" y="0"/>
                </a:lnTo>
                <a:close/>
              </a:path>
              <a:path w="3780790" h="360679" extrusionOk="0">
                <a:moveTo>
                  <a:pt x="3686809" y="24447"/>
                </a:moveTo>
                <a:lnTo>
                  <a:pt x="3589337" y="24447"/>
                </a:lnTo>
                <a:lnTo>
                  <a:pt x="3633152" y="29527"/>
                </a:lnTo>
                <a:lnTo>
                  <a:pt x="3672840" y="45084"/>
                </a:lnTo>
                <a:lnTo>
                  <a:pt x="3706812" y="69849"/>
                </a:lnTo>
                <a:lnTo>
                  <a:pt x="3733165" y="101599"/>
                </a:lnTo>
                <a:lnTo>
                  <a:pt x="3749992" y="139064"/>
                </a:lnTo>
                <a:lnTo>
                  <a:pt x="3756025" y="180339"/>
                </a:lnTo>
                <a:lnTo>
                  <a:pt x="3752850" y="211137"/>
                </a:lnTo>
                <a:lnTo>
                  <a:pt x="3728084" y="266699"/>
                </a:lnTo>
                <a:lnTo>
                  <a:pt x="3682047" y="309879"/>
                </a:lnTo>
                <a:lnTo>
                  <a:pt x="3622992" y="333374"/>
                </a:lnTo>
                <a:lnTo>
                  <a:pt x="3589337" y="336549"/>
                </a:lnTo>
                <a:lnTo>
                  <a:pt x="3683634" y="336549"/>
                </a:lnTo>
                <a:lnTo>
                  <a:pt x="3724909" y="307022"/>
                </a:lnTo>
                <a:lnTo>
                  <a:pt x="3766502" y="247967"/>
                </a:lnTo>
                <a:lnTo>
                  <a:pt x="3780472" y="179069"/>
                </a:lnTo>
                <a:lnTo>
                  <a:pt x="3780790" y="167322"/>
                </a:lnTo>
                <a:lnTo>
                  <a:pt x="3779837" y="155574"/>
                </a:lnTo>
                <a:lnTo>
                  <a:pt x="3777932" y="144144"/>
                </a:lnTo>
                <a:lnTo>
                  <a:pt x="3775075" y="133032"/>
                </a:lnTo>
                <a:lnTo>
                  <a:pt x="3755390" y="89217"/>
                </a:lnTo>
                <a:lnTo>
                  <a:pt x="3725227" y="52069"/>
                </a:lnTo>
                <a:lnTo>
                  <a:pt x="3686809" y="24447"/>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762" name="Google Shape;2762;p200"/>
          <p:cNvSpPr txBox="1">
            <a:spLocks noGrp="1"/>
          </p:cNvSpPr>
          <p:nvPr>
            <p:ph type="title"/>
          </p:nvPr>
        </p:nvSpPr>
        <p:spPr>
          <a:xfrm>
            <a:off x="729192" y="604309"/>
            <a:ext cx="4515908"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solidFill>
                  <a:srgbClr val="FFB800"/>
                </a:solidFill>
              </a:rPr>
              <a:t>Πόροι: </a:t>
            </a:r>
            <a:r>
              <a:rPr lang="en-US" sz="2167">
                <a:solidFill>
                  <a:srgbClr val="000000"/>
                </a:solidFill>
              </a:rPr>
              <a:t>Βιβλία και υλικό αναφοράς</a:t>
            </a:r>
            <a:endParaRPr sz="2167"/>
          </a:p>
        </p:txBody>
      </p:sp>
      <p:sp>
        <p:nvSpPr>
          <p:cNvPr id="2763" name="Google Shape;2763;p200"/>
          <p:cNvSpPr txBox="1"/>
          <p:nvPr/>
        </p:nvSpPr>
        <p:spPr>
          <a:xfrm>
            <a:off x="601133" y="999596"/>
            <a:ext cx="5557308" cy="2356073"/>
          </a:xfrm>
          <a:prstGeom prst="rect">
            <a:avLst/>
          </a:prstGeom>
          <a:noFill/>
          <a:ln>
            <a:noFill/>
          </a:ln>
        </p:spPr>
        <p:txBody>
          <a:bodyPr spcFirstLastPara="1" wrap="square" lIns="0" tIns="66146" rIns="0" bIns="0" anchor="t" anchorCtr="0">
            <a:spAutoFit/>
          </a:bodyPr>
          <a:lstStyle/>
          <a:p>
            <a:pPr marL="329129" indent="-190492">
              <a:buClr>
                <a:srgbClr val="FFB800"/>
              </a:buClr>
              <a:buSzPts val="1000"/>
              <a:buFont typeface="Calibri"/>
              <a:buAutoNum type="arabicPeriod"/>
            </a:pPr>
            <a:r>
              <a:rPr lang="en-US" sz="583">
                <a:solidFill>
                  <a:schemeClr val="dk1"/>
                </a:solidFill>
                <a:latin typeface="Calibri"/>
                <a:ea typeface="Calibri"/>
                <a:cs typeface="Calibri"/>
                <a:sym typeface="Calibri"/>
              </a:rPr>
              <a:t>"Ευρωπαϊκό πλαίσιο δεξιοτήτων κυβερνοασφάλειας": Ευρωπαϊκός Οργανισμός για την Κυβερνοασφάλεια (ENISA) Έκδοση</a:t>
            </a:r>
            <a:endParaRPr sz="583">
              <a:solidFill>
                <a:schemeClr val="dk1"/>
              </a:solidFill>
              <a:latin typeface="Calibri"/>
              <a:ea typeface="Calibri"/>
              <a:cs typeface="Calibri"/>
              <a:sym typeface="Calibri"/>
            </a:endParaRPr>
          </a:p>
          <a:p>
            <a:pPr marL="329129" marR="289443" indent="-190492" algn="just">
              <a:lnSpc>
                <a:spcPct val="96000"/>
              </a:lnSpc>
              <a:spcBef>
                <a:spcPts val="475"/>
              </a:spcBef>
              <a:buClr>
                <a:srgbClr val="FFB800"/>
              </a:buClr>
              <a:buSzPts val="1000"/>
              <a:buFont typeface="Calibri"/>
              <a:buAutoNum type="arabicPeriod"/>
            </a:pPr>
            <a:r>
              <a:rPr lang="en-US" sz="583">
                <a:solidFill>
                  <a:schemeClr val="dk1"/>
                </a:solidFill>
                <a:latin typeface="Calibri"/>
                <a:ea typeface="Calibri"/>
                <a:cs typeface="Calibri"/>
                <a:sym typeface="Calibri"/>
              </a:rPr>
              <a:t>Ayodeji, A., Mohamed, M., LI (Lawful Interception) L., Di Buono, A., Pierce, I.,  &amp; Ahmed, H. (2023). Ασφάλεια στον κυβερνοχώρο στην  πυρηνική βιομηχανία: Μια πιο προσεκτική ματιά στα ψηφιακά συστήματα ελέγχου, τα δίκτυα και τους ανθρώπινους παράγοντες. Progress in  Nuclear Energy, 161, 104738.</a:t>
            </a:r>
            <a:endParaRPr sz="583">
              <a:solidFill>
                <a:schemeClr val="dk1"/>
              </a:solidFill>
              <a:latin typeface="Calibri"/>
              <a:ea typeface="Calibri"/>
              <a:cs typeface="Calibri"/>
              <a:sym typeface="Calibri"/>
            </a:endParaRPr>
          </a:p>
          <a:p>
            <a:pPr marL="329129" marR="845575" indent="-190492">
              <a:lnSpc>
                <a:spcPct val="125800"/>
              </a:lnSpc>
              <a:spcBef>
                <a:spcPts val="242"/>
              </a:spcBef>
              <a:buClr>
                <a:srgbClr val="FFB800"/>
              </a:buClr>
              <a:buSzPts val="1000"/>
              <a:buFont typeface="Calibri"/>
              <a:buAutoNum type="arabicPeriod"/>
            </a:pPr>
            <a:r>
              <a:rPr lang="en-US" sz="583">
                <a:solidFill>
                  <a:schemeClr val="dk1"/>
                </a:solidFill>
                <a:latin typeface="Calibri"/>
                <a:ea typeface="Calibri"/>
                <a:cs typeface="Calibri"/>
                <a:sym typeface="Calibri"/>
              </a:rPr>
              <a:t>Wiederhold, B. (2014). Ο ρόλος της ψυχολογίας στην ενίσχυση της ασφάλειας στον κυβερνοχώρο. Cyberpsychology, Behavior,  and Social Networking, 17(3), 131-132. Σύνδεσμος</a:t>
            </a:r>
            <a:endParaRPr sz="583">
              <a:solidFill>
                <a:schemeClr val="dk1"/>
              </a:solidFill>
              <a:latin typeface="Calibri"/>
              <a:ea typeface="Calibri"/>
              <a:cs typeface="Calibri"/>
              <a:sym typeface="Calibri"/>
            </a:endParaRPr>
          </a:p>
          <a:p>
            <a:pPr>
              <a:spcBef>
                <a:spcPts val="21"/>
              </a:spcBef>
              <a:buClr>
                <a:srgbClr val="FFB800"/>
              </a:buClr>
              <a:buSzPts val="500"/>
            </a:pPr>
            <a:endParaRPr sz="417">
              <a:solidFill>
                <a:schemeClr val="dk1"/>
              </a:solidFill>
              <a:latin typeface="Calibri"/>
              <a:ea typeface="Calibri"/>
              <a:cs typeface="Calibri"/>
              <a:sym typeface="Calibri"/>
            </a:endParaRPr>
          </a:p>
          <a:p>
            <a:pPr marL="329129" indent="-190492">
              <a:buClr>
                <a:srgbClr val="FFB800"/>
              </a:buClr>
              <a:buSzPts val="1000"/>
              <a:buFont typeface="Calibri"/>
              <a:buAutoNum type="arabicPeriod"/>
            </a:pPr>
            <a:r>
              <a:rPr lang="en-US" sz="583">
                <a:solidFill>
                  <a:schemeClr val="dk1"/>
                </a:solidFill>
                <a:latin typeface="Calibri"/>
                <a:ea typeface="Calibri"/>
                <a:cs typeface="Calibri"/>
                <a:sym typeface="Calibri"/>
              </a:rPr>
              <a:t>Franke, U., &amp; Brynielsson, J. (2014). Cyber situational awareness-a systematic review of the literature. Υπολογιστική &amp; ασφάλεια, 46, 18-31.</a:t>
            </a:r>
            <a:endParaRPr sz="583">
              <a:solidFill>
                <a:schemeClr val="dk1"/>
              </a:solidFill>
              <a:latin typeface="Calibri"/>
              <a:ea typeface="Calibri"/>
              <a:cs typeface="Calibri"/>
              <a:sym typeface="Calibri"/>
            </a:endParaRPr>
          </a:p>
          <a:p>
            <a:pPr marL="329129" marR="479935" indent="-190492">
              <a:lnSpc>
                <a:spcPct val="92800"/>
              </a:lnSpc>
              <a:spcBef>
                <a:spcPts val="512"/>
              </a:spcBef>
              <a:buClr>
                <a:srgbClr val="FFB800"/>
              </a:buClr>
              <a:buSzPts val="1000"/>
              <a:buFont typeface="Calibri"/>
              <a:buAutoNum type="arabicPeriod"/>
            </a:pPr>
            <a:r>
              <a:rPr lang="en-US" sz="583">
                <a:solidFill>
                  <a:schemeClr val="dk1"/>
                </a:solidFill>
                <a:latin typeface="Calibri"/>
                <a:ea typeface="Calibri"/>
                <a:cs typeface="Calibri"/>
                <a:sym typeface="Calibri"/>
              </a:rPr>
              <a:t>Rekeraho, A., Cotfas, D. T., Cotfas, P. A., Bălan, T. C., Tuyishime, E., &amp; Acheampong, R. (2024). Προκλήσεις κυβερνοασφάλειας σε έξυπνες  ανανεώσιμες πηγές ενέργειας που βασίζονται στο IoT. International Journal of Information Security, 23(1), 101-117.</a:t>
            </a:r>
            <a:endParaRPr sz="583">
              <a:solidFill>
                <a:schemeClr val="dk1"/>
              </a:solidFill>
              <a:latin typeface="Calibri"/>
              <a:ea typeface="Calibri"/>
              <a:cs typeface="Calibri"/>
              <a:sym typeface="Calibri"/>
            </a:endParaRPr>
          </a:p>
          <a:p>
            <a:pPr>
              <a:spcBef>
                <a:spcPts val="17"/>
              </a:spcBef>
              <a:buClr>
                <a:srgbClr val="FFB800"/>
              </a:buClr>
              <a:buSzPts val="500"/>
            </a:pPr>
            <a:endParaRPr sz="417">
              <a:solidFill>
                <a:schemeClr val="dk1"/>
              </a:solidFill>
              <a:latin typeface="Calibri"/>
              <a:ea typeface="Calibri"/>
              <a:cs typeface="Calibri"/>
              <a:sym typeface="Calibri"/>
            </a:endParaRPr>
          </a:p>
          <a:p>
            <a:pPr marL="329129" marR="288913" indent="-190492" algn="just">
              <a:lnSpc>
                <a:spcPct val="96000"/>
              </a:lnSpc>
              <a:buClr>
                <a:srgbClr val="FFB800"/>
              </a:buClr>
              <a:buSzPts val="1000"/>
              <a:buFont typeface="Calibri"/>
              <a:buAutoNum type="arabicPeriod"/>
            </a:pPr>
            <a:r>
              <a:rPr lang="en-US" sz="583">
                <a:solidFill>
                  <a:schemeClr val="dk1"/>
                </a:solidFill>
                <a:latin typeface="Calibri"/>
                <a:ea typeface="Calibri"/>
                <a:cs typeface="Calibri"/>
                <a:sym typeface="Calibri"/>
              </a:rPr>
              <a:t>Ayodeji, A., Mohamed, M., LI (Lawful Interception) L., Di Buono, A., Pierce, I.,  &amp; Ahmed, H. (2023). Ασφάλεια στον κυβερνοχώρο στην  πυρηνική βιομηχανία: Μια πιο προσεκτική ματιά στα ψηφιακά συστήματα ελέγχου, τα δίκτυα και τους ανθρώπινους παράγοντες. Progress in  Nuclear Energy, 161, 104738.</a:t>
            </a:r>
            <a:endParaRPr sz="583">
              <a:solidFill>
                <a:schemeClr val="dk1"/>
              </a:solidFill>
              <a:latin typeface="Calibri"/>
              <a:ea typeface="Calibri"/>
              <a:cs typeface="Calibri"/>
              <a:sym typeface="Calibri"/>
            </a:endParaRPr>
          </a:p>
          <a:p>
            <a:pPr>
              <a:buClr>
                <a:srgbClr val="FFB800"/>
              </a:buClr>
              <a:buSzPts val="550"/>
            </a:pPr>
            <a:endParaRPr sz="458">
              <a:solidFill>
                <a:schemeClr val="dk1"/>
              </a:solidFill>
              <a:latin typeface="Calibri"/>
              <a:ea typeface="Calibri"/>
              <a:cs typeface="Calibri"/>
              <a:sym typeface="Calibri"/>
            </a:endParaRPr>
          </a:p>
          <a:p>
            <a:pPr marL="329129" marR="4233" indent="-190492">
              <a:lnSpc>
                <a:spcPct val="92800"/>
              </a:lnSpc>
              <a:buClr>
                <a:srgbClr val="FFB800"/>
              </a:buClr>
              <a:buSzPts val="1000"/>
              <a:buFont typeface="Calibri"/>
              <a:buAutoNum type="arabicPeriod"/>
            </a:pPr>
            <a:r>
              <a:rPr lang="en-US" sz="583">
                <a:solidFill>
                  <a:schemeClr val="dk1"/>
                </a:solidFill>
                <a:latin typeface="Calibri"/>
                <a:ea typeface="Calibri"/>
                <a:cs typeface="Calibri"/>
                <a:sym typeface="Calibri"/>
              </a:rPr>
              <a:t>Ani, U. D., He, H., &amp; Tiwari, A. (2019). Ασφάλεια ανθρώπινου παράγοντα: αξιολόγηση της ικανότητας κυβερνοασφάλειας του βιομηχανικού εργατικού  δυναμικού. Journal of Systems and Information Technology, 21(1), 2-35.</a:t>
            </a:r>
            <a:endParaRPr sz="583">
              <a:solidFill>
                <a:schemeClr val="dk1"/>
              </a:solidFill>
              <a:latin typeface="Calibri"/>
              <a:ea typeface="Calibri"/>
              <a:cs typeface="Calibri"/>
              <a:sym typeface="Calibri"/>
            </a:endParaRPr>
          </a:p>
          <a:p>
            <a:pPr marL="329129" indent="-190492">
              <a:spcBef>
                <a:spcPts val="487"/>
              </a:spcBef>
              <a:buClr>
                <a:srgbClr val="FFB800"/>
              </a:buClr>
              <a:buSzPts val="1000"/>
              <a:buFont typeface="Calibri"/>
              <a:buAutoNum type="arabicPeriod"/>
            </a:pPr>
            <a:r>
              <a:rPr lang="en-US" sz="583">
                <a:solidFill>
                  <a:schemeClr val="dk1"/>
                </a:solidFill>
                <a:latin typeface="Calibri"/>
                <a:ea typeface="Calibri"/>
                <a:cs typeface="Calibri"/>
                <a:sym typeface="Calibri"/>
              </a:rPr>
              <a:t>Thackray, H., McAlaney, JDogan, H., Taylor, J., &amp; RichardsonC. (2016). Social Psychology: Psychology: An Under- used Tool in Cybersecurity. Σύνδεσμος</a:t>
            </a:r>
            <a:endParaRPr sz="583">
              <a:solidFill>
                <a:schemeClr val="dk1"/>
              </a:solidFill>
              <a:latin typeface="Calibri"/>
              <a:ea typeface="Calibri"/>
              <a:cs typeface="Calibri"/>
              <a:sym typeface="Calibri"/>
            </a:endParaRPr>
          </a:p>
          <a:p>
            <a:pPr marL="329129" marR="87838" indent="-190492">
              <a:lnSpc>
                <a:spcPct val="92800"/>
              </a:lnSpc>
              <a:spcBef>
                <a:spcPts val="504"/>
              </a:spcBef>
              <a:buClr>
                <a:srgbClr val="FFB800"/>
              </a:buClr>
              <a:buSzPts val="1000"/>
              <a:buFont typeface="Calibri"/>
              <a:buAutoNum type="arabicPeriod"/>
            </a:pPr>
            <a:r>
              <a:rPr lang="en-US" sz="583">
                <a:solidFill>
                  <a:schemeClr val="dk1"/>
                </a:solidFill>
                <a:latin typeface="Calibri"/>
                <a:ea typeface="Calibri"/>
                <a:cs typeface="Calibri"/>
                <a:sym typeface="Calibri"/>
              </a:rPr>
              <a:t>Knox, B. J., Lugo, R. G., &amp; Sütterlin, S. (2019). Η αναγνώριση ως ανθρώπινος παράγοντας στην εκπαιδευτική στρατιωτική άμυνα στον κυβερνοχώρο.  IFAC-PapersOnLine, 52(19), 163-168.</a:t>
            </a:r>
            <a:endParaRPr sz="583">
              <a:solidFill>
                <a:schemeClr val="dk1"/>
              </a:solidFill>
              <a:latin typeface="Calibri"/>
              <a:ea typeface="Calibri"/>
              <a:cs typeface="Calibri"/>
              <a:sym typeface="Calibri"/>
            </a:endParaRPr>
          </a:p>
          <a:p>
            <a:pPr>
              <a:buClr>
                <a:srgbClr val="FFB800"/>
              </a:buClr>
              <a:buSzPts val="550"/>
            </a:pPr>
            <a:endParaRPr sz="458">
              <a:solidFill>
                <a:schemeClr val="dk1"/>
              </a:solidFill>
              <a:latin typeface="Calibri"/>
              <a:ea typeface="Calibri"/>
              <a:cs typeface="Calibri"/>
              <a:sym typeface="Calibri"/>
            </a:endParaRPr>
          </a:p>
          <a:p>
            <a:pPr marL="329129" marR="269864" indent="-190492">
              <a:lnSpc>
                <a:spcPct val="92800"/>
              </a:lnSpc>
              <a:buClr>
                <a:srgbClr val="FFB800"/>
              </a:buClr>
              <a:buSzPts val="1000"/>
              <a:buFont typeface="Calibri"/>
              <a:buAutoNum type="arabicPeriod"/>
            </a:pPr>
            <a:r>
              <a:rPr lang="en-US" sz="583">
                <a:solidFill>
                  <a:schemeClr val="dk1"/>
                </a:solidFill>
                <a:latin typeface="Calibri"/>
                <a:ea typeface="Calibri"/>
                <a:cs typeface="Calibri"/>
                <a:sym typeface="Calibri"/>
              </a:rPr>
              <a:t>Endsley, M. R., &amp; Jones, D. G. (2024). Σχεδιασμός προσανατολισμένος στην επίγνωση της κατάστασης: Κοιτάξτε και μελλοντικές κατευθύνσεις.  International Journal of Human-Computer Interaction, 1-18.</a:t>
            </a:r>
            <a:endParaRPr sz="583">
              <a:solidFill>
                <a:schemeClr val="dk1"/>
              </a:solidFill>
              <a:latin typeface="Calibri"/>
              <a:ea typeface="Calibri"/>
              <a:cs typeface="Calibri"/>
              <a:sym typeface="Calibri"/>
            </a:endParaRPr>
          </a:p>
          <a:p>
            <a:pPr>
              <a:spcBef>
                <a:spcPts val="46"/>
              </a:spcBef>
            </a:pPr>
            <a:endParaRPr sz="833">
              <a:solidFill>
                <a:schemeClr val="dk1"/>
              </a:solidFill>
              <a:latin typeface="Calibri"/>
              <a:ea typeface="Calibri"/>
              <a:cs typeface="Calibri"/>
              <a:sym typeface="Calibri"/>
            </a:endParaRPr>
          </a:p>
          <a:p>
            <a:pPr marL="10583"/>
            <a:r>
              <a:rPr lang="en-US" sz="667">
                <a:solidFill>
                  <a:schemeClr val="dk1"/>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67"/>
        <p:cNvGrpSpPr/>
        <p:nvPr/>
      </p:nvGrpSpPr>
      <p:grpSpPr>
        <a:xfrm>
          <a:off x="0" y="0"/>
          <a:ext cx="0" cy="0"/>
          <a:chOff x="0" y="0"/>
          <a:chExt cx="0" cy="0"/>
        </a:xfrm>
      </p:grpSpPr>
      <p:sp>
        <p:nvSpPr>
          <p:cNvPr id="2768" name="Google Shape;2768;p201"/>
          <p:cNvSpPr/>
          <p:nvPr/>
        </p:nvSpPr>
        <p:spPr>
          <a:xfrm>
            <a:off x="0" y="0"/>
            <a:ext cx="10160000" cy="5715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769" name="Google Shape;2769;p201"/>
          <p:cNvSpPr/>
          <p:nvPr/>
        </p:nvSpPr>
        <p:spPr>
          <a:xfrm>
            <a:off x="5411257" y="28310"/>
            <a:ext cx="4456642" cy="5683250"/>
          </a:xfrm>
          <a:custGeom>
            <a:avLst/>
            <a:gdLst/>
            <a:ahLst/>
            <a:cxnLst/>
            <a:rect l="l" t="t" r="r" b="b"/>
            <a:pathLst>
              <a:path w="5347970" h="6819900" extrusionOk="0">
                <a:moveTo>
                  <a:pt x="5347652" y="0"/>
                </a:moveTo>
                <a:lnTo>
                  <a:pt x="1917382" y="0"/>
                </a:lnTo>
                <a:lnTo>
                  <a:pt x="0" y="6819582"/>
                </a:lnTo>
                <a:lnTo>
                  <a:pt x="3430269" y="6819582"/>
                </a:lnTo>
                <a:lnTo>
                  <a:pt x="5347652" y="0"/>
                </a:lnTo>
                <a:close/>
              </a:path>
            </a:pathLst>
          </a:custGeom>
          <a:solidFill>
            <a:srgbClr val="FFB800">
              <a:alpha val="12549"/>
            </a:srgbClr>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2770" name="Google Shape;2770;p201"/>
          <p:cNvSpPr/>
          <p:nvPr/>
        </p:nvSpPr>
        <p:spPr>
          <a:xfrm>
            <a:off x="4542631" y="4261379"/>
            <a:ext cx="666221" cy="1448858"/>
          </a:xfrm>
          <a:custGeom>
            <a:avLst/>
            <a:gdLst/>
            <a:ahLst/>
            <a:cxnLst/>
            <a:rect l="l" t="t" r="r" b="b"/>
            <a:pathLst>
              <a:path w="799464" h="1738629" extrusionOk="0">
                <a:moveTo>
                  <a:pt x="611187" y="0"/>
                </a:moveTo>
                <a:lnTo>
                  <a:pt x="562609" y="6667"/>
                </a:lnTo>
                <a:lnTo>
                  <a:pt x="517842" y="25400"/>
                </a:lnTo>
                <a:lnTo>
                  <a:pt x="479107" y="55245"/>
                </a:lnTo>
                <a:lnTo>
                  <a:pt x="449262" y="94615"/>
                </a:lnTo>
                <a:lnTo>
                  <a:pt x="429577" y="142240"/>
                </a:lnTo>
                <a:lnTo>
                  <a:pt x="0" y="1738312"/>
                </a:lnTo>
                <a:lnTo>
                  <a:pt x="27939" y="1738312"/>
                </a:lnTo>
                <a:lnTo>
                  <a:pt x="454659" y="148907"/>
                </a:lnTo>
                <a:lnTo>
                  <a:pt x="471487" y="107950"/>
                </a:lnTo>
                <a:lnTo>
                  <a:pt x="497204" y="74295"/>
                </a:lnTo>
                <a:lnTo>
                  <a:pt x="530542" y="48577"/>
                </a:lnTo>
                <a:lnTo>
                  <a:pt x="568959"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59" y="170497"/>
                </a:lnTo>
                <a:lnTo>
                  <a:pt x="773112" y="202882"/>
                </a:lnTo>
                <a:lnTo>
                  <a:pt x="767714" y="235585"/>
                </a:lnTo>
                <a:lnTo>
                  <a:pt x="363219" y="1738312"/>
                </a:lnTo>
                <a:lnTo>
                  <a:pt x="391159" y="1738312"/>
                </a:lnTo>
                <a:lnTo>
                  <a:pt x="792797" y="242252"/>
                </a:lnTo>
                <a:lnTo>
                  <a:pt x="799147" y="204787"/>
                </a:lnTo>
                <a:lnTo>
                  <a:pt x="798194" y="167322"/>
                </a:lnTo>
                <a:lnTo>
                  <a:pt x="774382" y="96202"/>
                </a:lnTo>
                <a:lnTo>
                  <a:pt x="725804"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771" name="Google Shape;2771;p201"/>
          <p:cNvPicPr preferRelativeResize="0"/>
          <p:nvPr/>
        </p:nvPicPr>
        <p:blipFill rotWithShape="1">
          <a:blip r:embed="rId3">
            <a:alphaModFix/>
          </a:blip>
          <a:srcRect/>
          <a:stretch/>
        </p:blipFill>
        <p:spPr>
          <a:xfrm>
            <a:off x="7414947" y="5184510"/>
            <a:ext cx="2745052" cy="510117"/>
          </a:xfrm>
          <a:prstGeom prst="rect">
            <a:avLst/>
          </a:prstGeom>
          <a:noFill/>
          <a:ln>
            <a:noFill/>
          </a:ln>
        </p:spPr>
      </p:pic>
      <p:sp>
        <p:nvSpPr>
          <p:cNvPr id="2772" name="Google Shape;2772;p201"/>
          <p:cNvSpPr/>
          <p:nvPr/>
        </p:nvSpPr>
        <p:spPr>
          <a:xfrm>
            <a:off x="3703108" y="4234"/>
            <a:ext cx="2120900" cy="5697538"/>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1107"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5"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5" y="3463925"/>
                </a:lnTo>
                <a:lnTo>
                  <a:pt x="1501775" y="2512695"/>
                </a:lnTo>
                <a:lnTo>
                  <a:pt x="1508442" y="2464117"/>
                </a:lnTo>
                <a:lnTo>
                  <a:pt x="1501775" y="2417127"/>
                </a:lnTo>
                <a:lnTo>
                  <a:pt x="1483995" y="2373947"/>
                </a:lnTo>
                <a:lnTo>
                  <a:pt x="1455737" y="2336800"/>
                </a:lnTo>
                <a:lnTo>
                  <a:pt x="1418272" y="2307590"/>
                </a:lnTo>
                <a:close/>
              </a:path>
              <a:path w="2545079" h="6837045" extrusionOk="0">
                <a:moveTo>
                  <a:pt x="2545079" y="0"/>
                </a:moveTo>
                <a:lnTo>
                  <a:pt x="2518410" y="0"/>
                </a:lnTo>
                <a:lnTo>
                  <a:pt x="1939290" y="2100897"/>
                </a:lnTo>
                <a:lnTo>
                  <a:pt x="1547495" y="3546157"/>
                </a:lnTo>
                <a:lnTo>
                  <a:pt x="1526540" y="3591877"/>
                </a:lnTo>
                <a:lnTo>
                  <a:pt x="1493520" y="3627755"/>
                </a:lnTo>
                <a:lnTo>
                  <a:pt x="1451610" y="3651885"/>
                </a:lnTo>
                <a:lnTo>
                  <a:pt x="1403985" y="3662362"/>
                </a:lnTo>
                <a:lnTo>
                  <a:pt x="1490662" y="3662362"/>
                </a:lnTo>
                <a:lnTo>
                  <a:pt x="1525270" y="3636327"/>
                </a:lnTo>
                <a:lnTo>
                  <a:pt x="1554162" y="3598862"/>
                </a:lnTo>
                <a:lnTo>
                  <a:pt x="1572895" y="3553777"/>
                </a:lnTo>
                <a:lnTo>
                  <a:pt x="1964690" y="2108517"/>
                </a:lnTo>
                <a:lnTo>
                  <a:pt x="2540000" y="16510"/>
                </a:lnTo>
                <a:lnTo>
                  <a:pt x="2543810" y="3810"/>
                </a:lnTo>
                <a:lnTo>
                  <a:pt x="2545079"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2773" name="Google Shape;2773;p201"/>
          <p:cNvPicPr preferRelativeResize="0"/>
          <p:nvPr/>
        </p:nvPicPr>
        <p:blipFill rotWithShape="1">
          <a:blip r:embed="rId3">
            <a:alphaModFix/>
          </a:blip>
          <a:srcRect/>
          <a:stretch/>
        </p:blipFill>
        <p:spPr>
          <a:xfrm>
            <a:off x="6291262" y="5139531"/>
            <a:ext cx="2745052" cy="510117"/>
          </a:xfrm>
          <a:prstGeom prst="rect">
            <a:avLst/>
          </a:prstGeom>
          <a:noFill/>
          <a:ln>
            <a:noFill/>
          </a:ln>
        </p:spPr>
      </p:pic>
      <p:pic>
        <p:nvPicPr>
          <p:cNvPr id="2774" name="Google Shape;2774;p201"/>
          <p:cNvPicPr preferRelativeResize="0"/>
          <p:nvPr/>
        </p:nvPicPr>
        <p:blipFill rotWithShape="1">
          <a:blip r:embed="rId4">
            <a:alphaModFix/>
          </a:blip>
          <a:srcRect/>
          <a:stretch/>
        </p:blipFill>
        <p:spPr>
          <a:xfrm>
            <a:off x="0" y="0"/>
            <a:ext cx="5653352" cy="5715000"/>
          </a:xfrm>
          <a:prstGeom prst="rect">
            <a:avLst/>
          </a:prstGeom>
          <a:noFill/>
          <a:ln>
            <a:noFill/>
          </a:ln>
        </p:spPr>
      </p:pic>
      <p:sp>
        <p:nvSpPr>
          <p:cNvPr id="2775" name="Google Shape;2775;p201"/>
          <p:cNvSpPr txBox="1">
            <a:spLocks noGrp="1"/>
          </p:cNvSpPr>
          <p:nvPr>
            <p:ph type="title"/>
          </p:nvPr>
        </p:nvSpPr>
        <p:spPr>
          <a:xfrm>
            <a:off x="5874807" y="1828535"/>
            <a:ext cx="3170767" cy="568531"/>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3625">
                <a:solidFill>
                  <a:srgbClr val="FFB800"/>
                </a:solidFill>
                <a:latin typeface="Calibri"/>
                <a:ea typeface="Calibri"/>
                <a:cs typeface="Calibri"/>
                <a:sym typeface="Calibri"/>
              </a:rPr>
              <a:t>Σας ευχαριστώ</a:t>
            </a:r>
            <a:endParaRPr sz="3625">
              <a:latin typeface="Calibri"/>
              <a:ea typeface="Calibri"/>
              <a:cs typeface="Calibri"/>
              <a:sym typeface="Calibri"/>
            </a:endParaRPr>
          </a:p>
        </p:txBody>
      </p:sp>
      <p:sp>
        <p:nvSpPr>
          <p:cNvPr id="2776" name="Google Shape;2776;p201"/>
          <p:cNvSpPr txBox="1"/>
          <p:nvPr/>
        </p:nvSpPr>
        <p:spPr>
          <a:xfrm>
            <a:off x="5874808" y="2933436"/>
            <a:ext cx="3266545" cy="1034100"/>
          </a:xfrm>
          <a:prstGeom prst="rect">
            <a:avLst/>
          </a:prstGeom>
          <a:noFill/>
          <a:ln>
            <a:noFill/>
          </a:ln>
        </p:spPr>
        <p:txBody>
          <a:bodyPr spcFirstLastPara="1" wrap="square" lIns="0" tIns="69313" rIns="0" bIns="0" anchor="t" anchorCtr="0">
            <a:spAutoFit/>
          </a:bodyPr>
          <a:lstStyle/>
          <a:p>
            <a:pPr marL="10583"/>
            <a:r>
              <a:rPr lang="en-US" sz="958">
                <a:solidFill>
                  <a:srgbClr val="FFFFFF"/>
                </a:solidFill>
                <a:latin typeface="Calibri"/>
                <a:ea typeface="Calibri"/>
                <a:cs typeface="Calibri"/>
                <a:sym typeface="Calibri"/>
              </a:rPr>
              <a:t>Ώρες γραφείου:</a:t>
            </a:r>
            <a:endParaRPr sz="958">
              <a:solidFill>
                <a:schemeClr val="dk1"/>
              </a:solidFill>
              <a:latin typeface="Calibri"/>
              <a:ea typeface="Calibri"/>
              <a:cs typeface="Calibri"/>
              <a:sym typeface="Calibri"/>
            </a:endParaRPr>
          </a:p>
          <a:p>
            <a:pPr marL="10583">
              <a:spcBef>
                <a:spcPts val="462"/>
              </a:spcBef>
            </a:pPr>
            <a:r>
              <a:rPr lang="en-US" sz="958">
                <a:solidFill>
                  <a:srgbClr val="FFFFFF"/>
                </a:solidFill>
                <a:latin typeface="Calibri"/>
                <a:ea typeface="Calibri"/>
                <a:cs typeface="Calibri"/>
                <a:sym typeface="Calibri"/>
              </a:rPr>
              <a:t>Μ-Θ:00μμ-4:30μμ αίθουσα C402</a:t>
            </a:r>
            <a:endParaRPr sz="958">
              <a:solidFill>
                <a:schemeClr val="dk1"/>
              </a:solidFill>
              <a:latin typeface="Calibri"/>
              <a:ea typeface="Calibri"/>
              <a:cs typeface="Calibri"/>
              <a:sym typeface="Calibri"/>
            </a:endParaRPr>
          </a:p>
          <a:p>
            <a:pPr>
              <a:spcBef>
                <a:spcPts val="42"/>
              </a:spcBef>
            </a:pPr>
            <a:endParaRPr sz="1250">
              <a:solidFill>
                <a:schemeClr val="dk1"/>
              </a:solidFill>
              <a:latin typeface="Calibri"/>
              <a:ea typeface="Calibri"/>
              <a:cs typeface="Calibri"/>
              <a:sym typeface="Calibri"/>
            </a:endParaRPr>
          </a:p>
          <a:p>
            <a:pPr marL="10583" marR="4233">
              <a:lnSpc>
                <a:spcPct val="140200"/>
              </a:lnSpc>
              <a:spcBef>
                <a:spcPts val="4"/>
              </a:spcBef>
            </a:pPr>
            <a:r>
              <a:rPr lang="en-US" sz="958">
                <a:solidFill>
                  <a:srgbClr val="FFFFFF"/>
                </a:solidFill>
                <a:latin typeface="Calibri"/>
                <a:ea typeface="Calibri"/>
                <a:cs typeface="Calibri"/>
                <a:sym typeface="Calibri"/>
              </a:rPr>
              <a:t>Παρακαλούμε στείλτε όλες τις ερωτήσεις στη διεύθυνση:  </a:t>
            </a:r>
            <a:r>
              <a:rPr lang="en-US" sz="958" u="sng">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gehad@example.</a:t>
            </a:r>
            <a:r>
              <a:rPr lang="en-US" sz="958">
                <a:solidFill>
                  <a:srgbClr val="FFFFFF"/>
                </a:solidFill>
                <a:latin typeface="Calibri"/>
                <a:ea typeface="Calibri"/>
                <a:cs typeface="Calibri"/>
                <a:sym typeface="Calibri"/>
              </a:rPr>
              <a:t>com</a:t>
            </a:r>
            <a:endParaRPr sz="958">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14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935" name="Google Shape;1935;p142"/>
          <p:cNvGrpSpPr/>
          <p:nvPr/>
        </p:nvGrpSpPr>
        <p:grpSpPr>
          <a:xfrm>
            <a:off x="1" y="0"/>
            <a:ext cx="5036079" cy="5715000"/>
            <a:chOff x="0" y="0"/>
            <a:chExt cx="6043295" cy="6858000"/>
          </a:xfrm>
        </p:grpSpPr>
        <p:sp>
          <p:nvSpPr>
            <p:cNvPr id="1936" name="Google Shape;1936;p142"/>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37" name="Google Shape;1937;p142"/>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38" name="Google Shape;1938;p142"/>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939" name="Google Shape;1939;p142"/>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1940" name="Google Shape;1940;p142"/>
          <p:cNvSpPr txBox="1">
            <a:spLocks noGrp="1"/>
          </p:cNvSpPr>
          <p:nvPr>
            <p:ph type="title"/>
          </p:nvPr>
        </p:nvSpPr>
        <p:spPr>
          <a:xfrm>
            <a:off x="5489575" y="192352"/>
            <a:ext cx="2193925" cy="344176"/>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2167"/>
              <a:t>Προτάσεις τιμών</a:t>
            </a:r>
            <a:endParaRPr sz="2167"/>
          </a:p>
        </p:txBody>
      </p:sp>
      <p:sp>
        <p:nvSpPr>
          <p:cNvPr id="1941" name="Google Shape;1941;p142"/>
          <p:cNvSpPr txBox="1"/>
          <p:nvPr/>
        </p:nvSpPr>
        <p:spPr>
          <a:xfrm>
            <a:off x="5481108" y="825765"/>
            <a:ext cx="2716742" cy="235043"/>
          </a:xfrm>
          <a:prstGeom prst="rect">
            <a:avLst/>
          </a:prstGeom>
          <a:noFill/>
          <a:ln>
            <a:noFill/>
          </a:ln>
        </p:spPr>
        <p:txBody>
          <a:bodyPr spcFirstLastPara="1" wrap="square" lIns="0" tIns="10583" rIns="0" bIns="0" anchor="t" anchorCtr="0">
            <a:spAutoFit/>
          </a:bodyPr>
          <a:lstStyle/>
          <a:p>
            <a:pPr marL="10583"/>
            <a:r>
              <a:rPr lang="en-US" sz="1458">
                <a:solidFill>
                  <a:srgbClr val="FFB800"/>
                </a:solidFill>
                <a:latin typeface="Calibri"/>
                <a:ea typeface="Calibri"/>
                <a:cs typeface="Calibri"/>
                <a:sym typeface="Calibri"/>
              </a:rPr>
              <a:t>Οφέλη για τους συμμετέχοντες</a:t>
            </a:r>
            <a:endParaRPr sz="1458">
              <a:solidFill>
                <a:schemeClr val="dk1"/>
              </a:solidFill>
              <a:latin typeface="Calibri"/>
              <a:ea typeface="Calibri"/>
              <a:cs typeface="Calibri"/>
              <a:sym typeface="Calibri"/>
            </a:endParaRPr>
          </a:p>
        </p:txBody>
      </p:sp>
      <p:sp>
        <p:nvSpPr>
          <p:cNvPr id="1942" name="Google Shape;1942;p142"/>
          <p:cNvSpPr txBox="1"/>
          <p:nvPr/>
        </p:nvSpPr>
        <p:spPr>
          <a:xfrm>
            <a:off x="5481109" y="1450975"/>
            <a:ext cx="3774546" cy="1664558"/>
          </a:xfrm>
          <a:prstGeom prst="rect">
            <a:avLst/>
          </a:prstGeom>
          <a:noFill/>
          <a:ln>
            <a:noFill/>
          </a:ln>
        </p:spPr>
        <p:txBody>
          <a:bodyPr spcFirstLastPara="1" wrap="square" lIns="0" tIns="0" rIns="0" bIns="0" anchor="t" anchorCtr="0">
            <a:spAutoFit/>
          </a:bodyPr>
          <a:lstStyle/>
          <a:p>
            <a:pPr marL="238645" indent="-228062">
              <a:lnSpc>
                <a:spcPct val="108181"/>
              </a:lnSpc>
              <a:buClr>
                <a:srgbClr val="FFB800"/>
              </a:buClr>
              <a:buSzPts val="1553"/>
              <a:buFont typeface="Courier New"/>
              <a:buChar char="o"/>
            </a:pPr>
            <a:r>
              <a:rPr lang="en-US" sz="917">
                <a:solidFill>
                  <a:srgbClr val="FFFFFF"/>
                </a:solidFill>
                <a:latin typeface="Calibri"/>
                <a:ea typeface="Calibri"/>
                <a:cs typeface="Calibri"/>
                <a:sym typeface="Calibri"/>
              </a:rPr>
              <a:t>Επίπεδο εκπαιδευτικής ενότητας: Προχωρημένη Εκπαίδευση: Βασική Προχωρημένη</a:t>
            </a:r>
            <a:endParaRPr sz="917">
              <a:solidFill>
                <a:schemeClr val="dk1"/>
              </a:solidFill>
              <a:latin typeface="Calibri"/>
              <a:ea typeface="Calibri"/>
              <a:cs typeface="Calibri"/>
              <a:sym typeface="Calibri"/>
            </a:endParaRPr>
          </a:p>
          <a:p>
            <a:pPr marL="238645" indent="-228062">
              <a:spcBef>
                <a:spcPts val="766"/>
              </a:spcBef>
              <a:buClr>
                <a:srgbClr val="FFB800"/>
              </a:buClr>
              <a:buSzPts val="1553"/>
              <a:buFont typeface="Courier New"/>
              <a:buChar char="o"/>
            </a:pPr>
            <a:r>
              <a:rPr lang="en-US" sz="917">
                <a:solidFill>
                  <a:srgbClr val="FFFFFF"/>
                </a:solidFill>
                <a:latin typeface="Calibri"/>
                <a:ea typeface="Calibri"/>
                <a:cs typeface="Calibri"/>
                <a:sym typeface="Calibri"/>
              </a:rPr>
              <a:t>Επαγγελματική κατάρτιση στον τομέα της κυβερνοασφάλειας</a:t>
            </a:r>
            <a:endParaRPr sz="917">
              <a:solidFill>
                <a:schemeClr val="dk1"/>
              </a:solidFill>
              <a:latin typeface="Calibri"/>
              <a:ea typeface="Calibri"/>
              <a:cs typeface="Calibri"/>
              <a:sym typeface="Calibri"/>
            </a:endParaRPr>
          </a:p>
          <a:p>
            <a:pPr marL="238645" indent="-228062">
              <a:spcBef>
                <a:spcPts val="775"/>
              </a:spcBef>
              <a:buClr>
                <a:srgbClr val="FFB800"/>
              </a:buClr>
              <a:buSzPts val="1553"/>
              <a:buFont typeface="Courier New"/>
              <a:buChar char="o"/>
            </a:pPr>
            <a:r>
              <a:rPr lang="en-US" sz="917">
                <a:solidFill>
                  <a:srgbClr val="FFFFFF"/>
                </a:solidFill>
                <a:latin typeface="Calibri"/>
                <a:ea typeface="Calibri"/>
                <a:cs typeface="Calibri"/>
                <a:sym typeface="Calibri"/>
              </a:rPr>
              <a:t>Προγραμματισμός και Ανάπτυξη Λογισμικού</a:t>
            </a:r>
            <a:endParaRPr sz="917">
              <a:solidFill>
                <a:schemeClr val="dk1"/>
              </a:solidFill>
              <a:latin typeface="Calibri"/>
              <a:ea typeface="Calibri"/>
              <a:cs typeface="Calibri"/>
              <a:sym typeface="Calibri"/>
            </a:endParaRPr>
          </a:p>
          <a:p>
            <a:pPr marL="238645" indent="-228062">
              <a:spcBef>
                <a:spcPts val="771"/>
              </a:spcBef>
              <a:buClr>
                <a:srgbClr val="FFB800"/>
              </a:buClr>
              <a:buSzPts val="1553"/>
              <a:buFont typeface="Courier New"/>
              <a:buChar char="o"/>
            </a:pPr>
            <a:r>
              <a:rPr lang="en-US" sz="917">
                <a:solidFill>
                  <a:srgbClr val="FFFFFF"/>
                </a:solidFill>
                <a:latin typeface="Calibri"/>
                <a:ea typeface="Calibri"/>
                <a:cs typeface="Calibri"/>
                <a:sym typeface="Calibri"/>
              </a:rPr>
              <a:t>Ρίζες στο ευρωπαϊκό πλαίσιο δεξιοτήτων κυβερνοασφάλειας</a:t>
            </a:r>
            <a:endParaRPr sz="917">
              <a:solidFill>
                <a:schemeClr val="dk1"/>
              </a:solidFill>
              <a:latin typeface="Calibri"/>
              <a:ea typeface="Calibri"/>
              <a:cs typeface="Calibri"/>
              <a:sym typeface="Calibri"/>
            </a:endParaRPr>
          </a:p>
          <a:p>
            <a:pPr marL="238645" indent="-228062">
              <a:spcBef>
                <a:spcPts val="771"/>
              </a:spcBef>
              <a:buClr>
                <a:srgbClr val="FFB800"/>
              </a:buClr>
              <a:buSzPts val="1553"/>
              <a:buFont typeface="Courier New"/>
              <a:buChar char="o"/>
            </a:pPr>
            <a:r>
              <a:rPr lang="en-US" sz="917">
                <a:solidFill>
                  <a:srgbClr val="FFFFFF"/>
                </a:solidFill>
                <a:latin typeface="Calibri"/>
                <a:ea typeface="Calibri"/>
                <a:cs typeface="Calibri"/>
                <a:sym typeface="Calibri"/>
              </a:rPr>
              <a:t>Γνωριμίες αιχμής από ειδικούς του κλάδου και ακαδημαϊκούς εμπειρογνώμονες</a:t>
            </a:r>
            <a:endParaRPr sz="917">
              <a:solidFill>
                <a:schemeClr val="dk1"/>
              </a:solidFill>
              <a:latin typeface="Calibri"/>
              <a:ea typeface="Calibri"/>
              <a:cs typeface="Calibri"/>
              <a:sym typeface="Calibri"/>
            </a:endParaRPr>
          </a:p>
          <a:p>
            <a:pPr marL="238645" indent="-228062">
              <a:spcBef>
                <a:spcPts val="766"/>
              </a:spcBef>
              <a:buClr>
                <a:srgbClr val="FFB800"/>
              </a:buClr>
              <a:buSzPts val="1553"/>
              <a:buFont typeface="Courier New"/>
              <a:buChar char="o"/>
            </a:pPr>
            <a:r>
              <a:rPr lang="en-US" sz="917">
                <a:solidFill>
                  <a:srgbClr val="FFFFFF"/>
                </a:solidFill>
                <a:latin typeface="Calibri"/>
                <a:ea typeface="Calibri"/>
                <a:cs typeface="Calibri"/>
                <a:sym typeface="Calibri"/>
              </a:rPr>
              <a:t>Βοηθά στην ανάπτυξη λογισμικού και στην εξέλιξη της σταδιοδρομίας</a:t>
            </a:r>
            <a:endParaRPr sz="917">
              <a:solidFill>
                <a:schemeClr val="dk1"/>
              </a:solidFill>
              <a:latin typeface="Calibri"/>
              <a:ea typeface="Calibri"/>
              <a:cs typeface="Calibri"/>
              <a:sym typeface="Calibri"/>
            </a:endParaRPr>
          </a:p>
        </p:txBody>
      </p:sp>
      <p:pic>
        <p:nvPicPr>
          <p:cNvPr id="1943" name="Google Shape;1943;p142"/>
          <p:cNvPicPr preferRelativeResize="0"/>
          <p:nvPr/>
        </p:nvPicPr>
        <p:blipFill rotWithShape="1">
          <a:blip r:embed="rId4">
            <a:alphaModFix/>
          </a:blip>
          <a:srcRect/>
          <a:stretch/>
        </p:blipFill>
        <p:spPr>
          <a:xfrm>
            <a:off x="7414947" y="4803510"/>
            <a:ext cx="2745052" cy="510117"/>
          </a:xfrm>
          <a:prstGeom prst="rect">
            <a:avLst/>
          </a:prstGeom>
          <a:noFill/>
          <a:ln>
            <a:noFill/>
          </a:ln>
        </p:spPr>
      </p:pic>
      <p:sp>
        <p:nvSpPr>
          <p:cNvPr id="1944" name="Google Shape;1944;p142"/>
          <p:cNvSpPr txBox="1"/>
          <p:nvPr/>
        </p:nvSpPr>
        <p:spPr>
          <a:xfrm>
            <a:off x="601133" y="488473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1949" name="Google Shape;1949;p143"/>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950" name="Google Shape;1950;p143"/>
          <p:cNvGrpSpPr/>
          <p:nvPr/>
        </p:nvGrpSpPr>
        <p:grpSpPr>
          <a:xfrm>
            <a:off x="1" y="0"/>
            <a:ext cx="5036079" cy="5715000"/>
            <a:chOff x="0" y="0"/>
            <a:chExt cx="6043295" cy="6858000"/>
          </a:xfrm>
        </p:grpSpPr>
        <p:sp>
          <p:nvSpPr>
            <p:cNvPr id="1951" name="Google Shape;1951;p143"/>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52" name="Google Shape;1952;p143"/>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53" name="Google Shape;1953;p143"/>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954" name="Google Shape;1954;p143"/>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1955" name="Google Shape;1955;p143"/>
          <p:cNvSpPr txBox="1"/>
          <p:nvPr/>
        </p:nvSpPr>
        <p:spPr>
          <a:xfrm>
            <a:off x="5489575" y="192352"/>
            <a:ext cx="751946" cy="344176"/>
          </a:xfrm>
          <a:prstGeom prst="rect">
            <a:avLst/>
          </a:prstGeom>
          <a:noFill/>
          <a:ln>
            <a:noFill/>
          </a:ln>
        </p:spPr>
        <p:txBody>
          <a:bodyPr spcFirstLastPara="1" wrap="square" lIns="0" tIns="10583" rIns="0" bIns="0" anchor="t" anchorCtr="0">
            <a:spAutoFit/>
          </a:bodyPr>
          <a:lstStyle/>
          <a:p>
            <a:pPr marL="10583"/>
            <a:r>
              <a:rPr lang="en-US" sz="2167">
                <a:solidFill>
                  <a:srgbClr val="FFFFFF"/>
                </a:solidFill>
                <a:latin typeface="Times New Roman"/>
                <a:ea typeface="Times New Roman"/>
                <a:cs typeface="Times New Roman"/>
                <a:sym typeface="Times New Roman"/>
              </a:rPr>
              <a:t>WHO</a:t>
            </a:r>
            <a:endParaRPr sz="2167">
              <a:solidFill>
                <a:schemeClr val="dk1"/>
              </a:solidFill>
              <a:latin typeface="Times New Roman"/>
              <a:ea typeface="Times New Roman"/>
              <a:cs typeface="Times New Roman"/>
              <a:sym typeface="Times New Roman"/>
            </a:endParaRPr>
          </a:p>
        </p:txBody>
      </p:sp>
      <p:sp>
        <p:nvSpPr>
          <p:cNvPr id="1956" name="Google Shape;1956;p143"/>
          <p:cNvSpPr txBox="1">
            <a:spLocks noGrp="1"/>
          </p:cNvSpPr>
          <p:nvPr>
            <p:ph type="title"/>
          </p:nvPr>
        </p:nvSpPr>
        <p:spPr>
          <a:xfrm>
            <a:off x="5481109" y="825765"/>
            <a:ext cx="3674004" cy="235043"/>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1458">
                <a:solidFill>
                  <a:srgbClr val="FFB800"/>
                </a:solidFill>
                <a:latin typeface="Calibri"/>
                <a:ea typeface="Calibri"/>
                <a:cs typeface="Calibri"/>
                <a:sym typeface="Calibri"/>
              </a:rPr>
              <a:t>Προφίλ των συμμετεχόντων στην κατάρτιση</a:t>
            </a:r>
            <a:endParaRPr sz="1458">
              <a:latin typeface="Calibri"/>
              <a:ea typeface="Calibri"/>
              <a:cs typeface="Calibri"/>
              <a:sym typeface="Calibri"/>
            </a:endParaRPr>
          </a:p>
        </p:txBody>
      </p:sp>
      <p:sp>
        <p:nvSpPr>
          <p:cNvPr id="1957" name="Google Shape;1957;p143"/>
          <p:cNvSpPr txBox="1"/>
          <p:nvPr/>
        </p:nvSpPr>
        <p:spPr>
          <a:xfrm>
            <a:off x="5481109" y="1452563"/>
            <a:ext cx="2170113" cy="1688283"/>
          </a:xfrm>
          <a:prstGeom prst="rect">
            <a:avLst/>
          </a:prstGeom>
          <a:noFill/>
          <a:ln>
            <a:noFill/>
          </a:ln>
        </p:spPr>
        <p:txBody>
          <a:bodyPr spcFirstLastPara="1" wrap="square" lIns="0" tIns="0" rIns="0" bIns="0" anchor="t" anchorCtr="0">
            <a:spAutoFit/>
          </a:bodyPr>
          <a:lstStyle/>
          <a:p>
            <a:pPr marL="238645" indent="-228062">
              <a:lnSpc>
                <a:spcPct val="138000"/>
              </a:lnSpc>
              <a:buClr>
                <a:srgbClr val="FFB800"/>
              </a:buClr>
              <a:buSzPts val="1400"/>
              <a:buFont typeface="Courier New"/>
              <a:buChar char="o"/>
            </a:pPr>
            <a:r>
              <a:rPr lang="en-US" sz="833">
                <a:solidFill>
                  <a:srgbClr val="FFFFFF"/>
                </a:solidFill>
                <a:latin typeface="Calibri"/>
                <a:ea typeface="Calibri"/>
                <a:cs typeface="Calibri"/>
                <a:sym typeface="Calibri"/>
              </a:rPr>
              <a:t>Διευθυντές και ηγέτες</a:t>
            </a:r>
            <a:endParaRPr sz="833">
              <a:solidFill>
                <a:schemeClr val="dk1"/>
              </a:solidFill>
              <a:latin typeface="Calibri"/>
              <a:ea typeface="Calibri"/>
              <a:cs typeface="Calibri"/>
              <a:sym typeface="Calibri"/>
            </a:endParaRPr>
          </a:p>
          <a:p>
            <a:pPr>
              <a:spcBef>
                <a:spcPts val="12"/>
              </a:spcBef>
              <a:buClr>
                <a:srgbClr val="FFB800"/>
              </a:buClr>
              <a:buSzPts val="1200"/>
            </a:pPr>
            <a:endParaRPr sz="1000">
              <a:solidFill>
                <a:schemeClr val="dk1"/>
              </a:solidFill>
              <a:latin typeface="Calibri"/>
              <a:ea typeface="Calibri"/>
              <a:cs typeface="Calibri"/>
              <a:sym typeface="Calibri"/>
            </a:endParaRPr>
          </a:p>
          <a:p>
            <a:pPr marL="238645" indent="-228062">
              <a:buClr>
                <a:srgbClr val="FFB800"/>
              </a:buClr>
              <a:buSzPts val="1400"/>
              <a:buFont typeface="Courier New"/>
              <a:buChar char="o"/>
            </a:pPr>
            <a:r>
              <a:rPr lang="en-US" sz="833">
                <a:solidFill>
                  <a:srgbClr val="FFFFFF"/>
                </a:solidFill>
                <a:latin typeface="Calibri"/>
                <a:ea typeface="Calibri"/>
                <a:cs typeface="Calibri"/>
                <a:sym typeface="Calibri"/>
              </a:rPr>
              <a:t>Επαγγελματίες της επαγγελματικής ζωής</a:t>
            </a:r>
            <a:endParaRPr sz="833">
              <a:solidFill>
                <a:schemeClr val="dk1"/>
              </a:solidFill>
              <a:latin typeface="Calibri"/>
              <a:ea typeface="Calibri"/>
              <a:cs typeface="Calibri"/>
              <a:sym typeface="Calibri"/>
            </a:endParaRPr>
          </a:p>
          <a:p>
            <a:pPr>
              <a:spcBef>
                <a:spcPts val="37"/>
              </a:spcBef>
              <a:buClr>
                <a:srgbClr val="FFB800"/>
              </a:buClr>
              <a:buSzPts val="1300"/>
            </a:pPr>
            <a:endParaRPr sz="1083">
              <a:solidFill>
                <a:schemeClr val="dk1"/>
              </a:solidFill>
              <a:latin typeface="Calibri"/>
              <a:ea typeface="Calibri"/>
              <a:cs typeface="Calibri"/>
              <a:sym typeface="Calibri"/>
            </a:endParaRPr>
          </a:p>
          <a:p>
            <a:pPr marL="239174" marR="570948" indent="-228591">
              <a:lnSpc>
                <a:spcPct val="91400"/>
              </a:lnSpc>
              <a:buClr>
                <a:srgbClr val="FFB800"/>
              </a:buClr>
              <a:buSzPts val="1400"/>
              <a:buFont typeface="Courier New"/>
              <a:buChar char="o"/>
            </a:pPr>
            <a:r>
              <a:rPr lang="en-US" sz="833">
                <a:solidFill>
                  <a:srgbClr val="FFFFFF"/>
                </a:solidFill>
                <a:latin typeface="Calibri"/>
                <a:ea typeface="Calibri"/>
                <a:cs typeface="Calibri"/>
                <a:sym typeface="Calibri"/>
              </a:rPr>
              <a:t>ΜΜΕ και εργαζόμενοι του  δημόσιου τομέα</a:t>
            </a:r>
            <a:endParaRPr sz="833">
              <a:solidFill>
                <a:schemeClr val="dk1"/>
              </a:solidFill>
              <a:latin typeface="Calibri"/>
              <a:ea typeface="Calibri"/>
              <a:cs typeface="Calibri"/>
              <a:sym typeface="Calibri"/>
            </a:endParaRPr>
          </a:p>
          <a:p>
            <a:pPr>
              <a:spcBef>
                <a:spcPts val="46"/>
              </a:spcBef>
              <a:buClr>
                <a:srgbClr val="FFB800"/>
              </a:buClr>
              <a:buSzPts val="1350"/>
            </a:pPr>
            <a:endParaRPr sz="1125">
              <a:solidFill>
                <a:schemeClr val="dk1"/>
              </a:solidFill>
              <a:latin typeface="Calibri"/>
              <a:ea typeface="Calibri"/>
              <a:cs typeface="Calibri"/>
              <a:sym typeface="Calibri"/>
            </a:endParaRPr>
          </a:p>
          <a:p>
            <a:pPr marL="239174" marR="156098" indent="-228591">
              <a:lnSpc>
                <a:spcPct val="94400"/>
              </a:lnSpc>
              <a:buClr>
                <a:srgbClr val="FFB800"/>
              </a:buClr>
              <a:buSzPts val="1400"/>
              <a:buFont typeface="Courier New"/>
              <a:buChar char="o"/>
            </a:pPr>
            <a:r>
              <a:rPr lang="en-US" sz="833">
                <a:solidFill>
                  <a:srgbClr val="FFFFFF"/>
                </a:solidFill>
                <a:latin typeface="Calibri"/>
                <a:ea typeface="Calibri"/>
                <a:cs typeface="Calibri"/>
                <a:sym typeface="Calibri"/>
              </a:rPr>
              <a:t>Επαγγελματίες και ενθουσιώδεις  χρήστες (άτομα με ενδιαφέρον σε  νέα τεχνολογία)</a:t>
            </a:r>
            <a:endParaRPr sz="833">
              <a:solidFill>
                <a:schemeClr val="dk1"/>
              </a:solidFill>
              <a:latin typeface="Calibri"/>
              <a:ea typeface="Calibri"/>
              <a:cs typeface="Calibri"/>
              <a:sym typeface="Calibri"/>
            </a:endParaRPr>
          </a:p>
          <a:p>
            <a:pPr>
              <a:spcBef>
                <a:spcPts val="17"/>
              </a:spcBef>
              <a:buClr>
                <a:srgbClr val="FFB800"/>
              </a:buClr>
              <a:buSzPts val="1300"/>
            </a:pPr>
            <a:endParaRPr sz="1083">
              <a:solidFill>
                <a:schemeClr val="dk1"/>
              </a:solidFill>
              <a:latin typeface="Calibri"/>
              <a:ea typeface="Calibri"/>
              <a:cs typeface="Calibri"/>
              <a:sym typeface="Calibri"/>
            </a:endParaRPr>
          </a:p>
          <a:p>
            <a:pPr marL="238645" indent="-228062">
              <a:buClr>
                <a:srgbClr val="FFB800"/>
              </a:buClr>
              <a:buSzPts val="1400"/>
              <a:buFont typeface="Courier New"/>
              <a:buChar char="o"/>
            </a:pPr>
            <a:r>
              <a:rPr lang="en-US" sz="833">
                <a:solidFill>
                  <a:srgbClr val="FFFFFF"/>
                </a:solidFill>
                <a:latin typeface="Calibri"/>
                <a:ea typeface="Calibri"/>
                <a:cs typeface="Calibri"/>
                <a:sym typeface="Calibri"/>
              </a:rPr>
              <a:t>Φοιτητές</a:t>
            </a:r>
            <a:endParaRPr sz="833">
              <a:solidFill>
                <a:schemeClr val="dk1"/>
              </a:solidFill>
              <a:latin typeface="Calibri"/>
              <a:ea typeface="Calibri"/>
              <a:cs typeface="Calibri"/>
              <a:sym typeface="Calibri"/>
            </a:endParaRPr>
          </a:p>
        </p:txBody>
      </p:sp>
      <p:pic>
        <p:nvPicPr>
          <p:cNvPr id="1958" name="Google Shape;1958;p143"/>
          <p:cNvPicPr preferRelativeResize="0"/>
          <p:nvPr/>
        </p:nvPicPr>
        <p:blipFill rotWithShape="1">
          <a:blip r:embed="rId4">
            <a:alphaModFix/>
          </a:blip>
          <a:srcRect/>
          <a:stretch/>
        </p:blipFill>
        <p:spPr>
          <a:xfrm>
            <a:off x="7414947" y="4835524"/>
            <a:ext cx="2745052" cy="510117"/>
          </a:xfrm>
          <a:prstGeom prst="rect">
            <a:avLst/>
          </a:prstGeom>
          <a:noFill/>
          <a:ln>
            <a:noFill/>
          </a:ln>
        </p:spPr>
      </p:pic>
      <p:sp>
        <p:nvSpPr>
          <p:cNvPr id="1959" name="Google Shape;1959;p143"/>
          <p:cNvSpPr txBox="1"/>
          <p:nvPr/>
        </p:nvSpPr>
        <p:spPr>
          <a:xfrm>
            <a:off x="601133" y="4884737"/>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144"/>
          <p:cNvSpPr/>
          <p:nvPr/>
        </p:nvSpPr>
        <p:spPr>
          <a:xfrm>
            <a:off x="0" y="0"/>
            <a:ext cx="12192000" cy="6843183"/>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grpSp>
        <p:nvGrpSpPr>
          <p:cNvPr id="1965" name="Google Shape;1965;p144"/>
          <p:cNvGrpSpPr/>
          <p:nvPr/>
        </p:nvGrpSpPr>
        <p:grpSpPr>
          <a:xfrm>
            <a:off x="1" y="0"/>
            <a:ext cx="5036079" cy="5715000"/>
            <a:chOff x="0" y="0"/>
            <a:chExt cx="6043295" cy="6858000"/>
          </a:xfrm>
        </p:grpSpPr>
        <p:sp>
          <p:nvSpPr>
            <p:cNvPr id="1966" name="Google Shape;1966;p144"/>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67" name="Google Shape;1967;p144"/>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sp>
          <p:nvSpPr>
            <p:cNvPr id="1968" name="Google Shape;1968;p144"/>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endParaRPr sz="1500">
                <a:solidFill>
                  <a:schemeClr val="dk1"/>
                </a:solidFill>
                <a:latin typeface="Calibri"/>
                <a:ea typeface="Calibri"/>
                <a:cs typeface="Calibri"/>
                <a:sym typeface="Calibri"/>
              </a:endParaRPr>
            </a:p>
          </p:txBody>
        </p:sp>
        <p:pic>
          <p:nvPicPr>
            <p:cNvPr id="1969" name="Google Shape;1969;p144"/>
            <p:cNvPicPr preferRelativeResize="0"/>
            <p:nvPr/>
          </p:nvPicPr>
          <p:blipFill rotWithShape="1">
            <a:blip r:embed="rId3">
              <a:alphaModFix/>
            </a:blip>
            <a:srcRect/>
            <a:stretch/>
          </p:blipFill>
          <p:spPr>
            <a:xfrm>
              <a:off x="0" y="0"/>
              <a:ext cx="5840729" cy="6858000"/>
            </a:xfrm>
            <a:prstGeom prst="rect">
              <a:avLst/>
            </a:prstGeom>
            <a:noFill/>
            <a:ln>
              <a:noFill/>
            </a:ln>
          </p:spPr>
        </p:pic>
      </p:grpSp>
      <p:sp>
        <p:nvSpPr>
          <p:cNvPr id="1970" name="Google Shape;1970;p144"/>
          <p:cNvSpPr txBox="1"/>
          <p:nvPr/>
        </p:nvSpPr>
        <p:spPr>
          <a:xfrm>
            <a:off x="5489575" y="192352"/>
            <a:ext cx="751946" cy="344176"/>
          </a:xfrm>
          <a:prstGeom prst="rect">
            <a:avLst/>
          </a:prstGeom>
          <a:noFill/>
          <a:ln>
            <a:noFill/>
          </a:ln>
        </p:spPr>
        <p:txBody>
          <a:bodyPr spcFirstLastPara="1" wrap="square" lIns="0" tIns="10583" rIns="0" bIns="0" anchor="t" anchorCtr="0">
            <a:spAutoFit/>
          </a:bodyPr>
          <a:lstStyle/>
          <a:p>
            <a:pPr marL="10583"/>
            <a:r>
              <a:rPr lang="en-US" sz="2167">
                <a:solidFill>
                  <a:srgbClr val="FFFFFF"/>
                </a:solidFill>
                <a:latin typeface="Times New Roman"/>
                <a:ea typeface="Times New Roman"/>
                <a:cs typeface="Times New Roman"/>
                <a:sym typeface="Times New Roman"/>
              </a:rPr>
              <a:t>WHO</a:t>
            </a:r>
            <a:endParaRPr sz="2167">
              <a:solidFill>
                <a:schemeClr val="dk1"/>
              </a:solidFill>
              <a:latin typeface="Times New Roman"/>
              <a:ea typeface="Times New Roman"/>
              <a:cs typeface="Times New Roman"/>
              <a:sym typeface="Times New Roman"/>
            </a:endParaRPr>
          </a:p>
        </p:txBody>
      </p:sp>
      <p:sp>
        <p:nvSpPr>
          <p:cNvPr id="1971" name="Google Shape;1971;p144"/>
          <p:cNvSpPr txBox="1">
            <a:spLocks noGrp="1"/>
          </p:cNvSpPr>
          <p:nvPr>
            <p:ph type="title"/>
          </p:nvPr>
        </p:nvSpPr>
        <p:spPr>
          <a:xfrm>
            <a:off x="5481109" y="825765"/>
            <a:ext cx="1988079" cy="235043"/>
          </a:xfrm>
          <a:prstGeom prst="rect">
            <a:avLst/>
          </a:prstGeom>
          <a:noFill/>
          <a:ln>
            <a:noFill/>
          </a:ln>
        </p:spPr>
        <p:txBody>
          <a:bodyPr spcFirstLastPara="1" vert="horz" wrap="square" lIns="0" tIns="10583" rIns="0" bIns="0" rtlCol="0" anchor="t" anchorCtr="0">
            <a:spAutoFit/>
          </a:bodyPr>
          <a:lstStyle/>
          <a:p>
            <a:pPr marL="10583">
              <a:lnSpc>
                <a:spcPct val="100000"/>
              </a:lnSpc>
              <a:spcBef>
                <a:spcPts val="0"/>
              </a:spcBef>
            </a:pPr>
            <a:r>
              <a:rPr lang="en-US" sz="1458">
                <a:solidFill>
                  <a:srgbClr val="FFB800"/>
                </a:solidFill>
                <a:latin typeface="Calibri"/>
                <a:ea typeface="Calibri"/>
                <a:cs typeface="Calibri"/>
                <a:sym typeface="Calibri"/>
              </a:rPr>
              <a:t>Προφίλ του εκπαιδευτή</a:t>
            </a:r>
            <a:endParaRPr sz="1458">
              <a:latin typeface="Calibri"/>
              <a:ea typeface="Calibri"/>
              <a:cs typeface="Calibri"/>
              <a:sym typeface="Calibri"/>
            </a:endParaRPr>
          </a:p>
        </p:txBody>
      </p:sp>
      <p:sp>
        <p:nvSpPr>
          <p:cNvPr id="1972" name="Google Shape;1972;p144"/>
          <p:cNvSpPr txBox="1"/>
          <p:nvPr/>
        </p:nvSpPr>
        <p:spPr>
          <a:xfrm>
            <a:off x="5481109" y="1452827"/>
            <a:ext cx="4068763" cy="748731"/>
          </a:xfrm>
          <a:prstGeom prst="rect">
            <a:avLst/>
          </a:prstGeom>
          <a:noFill/>
          <a:ln>
            <a:noFill/>
          </a:ln>
        </p:spPr>
        <p:txBody>
          <a:bodyPr spcFirstLastPara="1" wrap="square" lIns="0" tIns="0" rIns="0" bIns="0" anchor="t" anchorCtr="0">
            <a:spAutoFit/>
          </a:bodyPr>
          <a:lstStyle/>
          <a:p>
            <a:pPr marL="239174" indent="-228591">
              <a:lnSpc>
                <a:spcPct val="138000"/>
              </a:lnSpc>
              <a:buClr>
                <a:srgbClr val="FFB800"/>
              </a:buClr>
              <a:buSzPts val="1400"/>
              <a:buFont typeface="Courier New"/>
              <a:buChar char="o"/>
            </a:pPr>
            <a:r>
              <a:rPr lang="en-US" sz="833">
                <a:solidFill>
                  <a:srgbClr val="FFFFFF"/>
                </a:solidFill>
                <a:latin typeface="Calibri"/>
                <a:ea typeface="Calibri"/>
                <a:cs typeface="Calibri"/>
                <a:sym typeface="Calibri"/>
              </a:rPr>
              <a:t>Dr. Ricardo Lugo, Ανώτερος ερευνητής, Estonian Maritime Academy, TalTech</a:t>
            </a:r>
            <a:endParaRPr sz="833">
              <a:solidFill>
                <a:schemeClr val="dk1"/>
              </a:solidFill>
              <a:latin typeface="Calibri"/>
              <a:ea typeface="Calibri"/>
              <a:cs typeface="Calibri"/>
              <a:sym typeface="Calibri"/>
            </a:endParaRPr>
          </a:p>
          <a:p>
            <a:pPr>
              <a:buClr>
                <a:srgbClr val="FFB800"/>
              </a:buClr>
              <a:buSzPts val="1250"/>
            </a:pPr>
            <a:endParaRPr sz="1042">
              <a:solidFill>
                <a:schemeClr val="dk1"/>
              </a:solidFill>
              <a:latin typeface="Calibri"/>
              <a:ea typeface="Calibri"/>
              <a:cs typeface="Calibri"/>
              <a:sym typeface="Calibri"/>
            </a:endParaRPr>
          </a:p>
          <a:p>
            <a:pPr marL="238645" indent="-228062">
              <a:buClr>
                <a:srgbClr val="FFB800"/>
              </a:buClr>
              <a:buSzPts val="1400"/>
              <a:buFont typeface="Courier New"/>
              <a:buChar char="o"/>
            </a:pPr>
            <a:r>
              <a:rPr lang="en-US" sz="833">
                <a:solidFill>
                  <a:srgbClr val="FFFFFF"/>
                </a:solidFill>
                <a:latin typeface="Calibri"/>
                <a:ea typeface="Calibri"/>
                <a:cs typeface="Calibri"/>
                <a:sym typeface="Calibri"/>
              </a:rPr>
              <a:t>Dr. Kioskli, CEO &amp; της BV</a:t>
            </a:r>
            <a:endParaRPr sz="833">
              <a:solidFill>
                <a:schemeClr val="dk1"/>
              </a:solidFill>
              <a:latin typeface="Calibri"/>
              <a:ea typeface="Calibri"/>
              <a:cs typeface="Calibri"/>
              <a:sym typeface="Calibri"/>
            </a:endParaRPr>
          </a:p>
          <a:p>
            <a:pPr>
              <a:spcBef>
                <a:spcPts val="37"/>
              </a:spcBef>
              <a:buClr>
                <a:srgbClr val="FFB800"/>
              </a:buClr>
              <a:buSzPts val="1300"/>
            </a:pPr>
            <a:endParaRPr sz="1083">
              <a:solidFill>
                <a:schemeClr val="dk1"/>
              </a:solidFill>
              <a:latin typeface="Calibri"/>
              <a:ea typeface="Calibri"/>
              <a:cs typeface="Calibri"/>
              <a:sym typeface="Calibri"/>
            </a:endParaRPr>
          </a:p>
          <a:p>
            <a:pPr marL="239174" marR="394213" indent="-228591">
              <a:lnSpc>
                <a:spcPct val="91400"/>
              </a:lnSpc>
              <a:spcBef>
                <a:spcPts val="4"/>
              </a:spcBef>
              <a:buClr>
                <a:srgbClr val="FFB800"/>
              </a:buClr>
              <a:buSzPts val="1400"/>
              <a:buFont typeface="Courier New"/>
              <a:buChar char="o"/>
            </a:pPr>
            <a:r>
              <a:rPr lang="en-US" sz="833">
                <a:solidFill>
                  <a:srgbClr val="FFFFFF"/>
                </a:solidFill>
                <a:latin typeface="Calibri"/>
                <a:ea typeface="Calibri"/>
                <a:cs typeface="Calibri"/>
                <a:sym typeface="Calibri"/>
              </a:rPr>
              <a:t>Καθηγητής Paresh Rathod, Πανεπιστήμιο Εφαρμοσμένων Επιστημών  Laurea</a:t>
            </a:r>
            <a:endParaRPr sz="833">
              <a:solidFill>
                <a:schemeClr val="dk1"/>
              </a:solidFill>
              <a:latin typeface="Calibri"/>
              <a:ea typeface="Calibri"/>
              <a:cs typeface="Calibri"/>
              <a:sym typeface="Calibri"/>
            </a:endParaRPr>
          </a:p>
        </p:txBody>
      </p:sp>
      <p:pic>
        <p:nvPicPr>
          <p:cNvPr id="1973" name="Google Shape;1973;p144"/>
          <p:cNvPicPr preferRelativeResize="0"/>
          <p:nvPr/>
        </p:nvPicPr>
        <p:blipFill rotWithShape="1">
          <a:blip r:embed="rId4">
            <a:alphaModFix/>
          </a:blip>
          <a:srcRect/>
          <a:stretch/>
        </p:blipFill>
        <p:spPr>
          <a:xfrm>
            <a:off x="7414947" y="4655343"/>
            <a:ext cx="2745052" cy="510117"/>
          </a:xfrm>
          <a:prstGeom prst="rect">
            <a:avLst/>
          </a:prstGeom>
          <a:noFill/>
          <a:ln>
            <a:noFill/>
          </a:ln>
        </p:spPr>
      </p:pic>
      <p:sp>
        <p:nvSpPr>
          <p:cNvPr id="1974" name="Google Shape;1974;p144"/>
          <p:cNvSpPr txBox="1"/>
          <p:nvPr/>
        </p:nvSpPr>
        <p:spPr>
          <a:xfrm>
            <a:off x="601133" y="4710906"/>
            <a:ext cx="2917295" cy="110864"/>
          </a:xfrm>
          <a:prstGeom prst="rect">
            <a:avLst/>
          </a:prstGeom>
          <a:noFill/>
          <a:ln>
            <a:noFill/>
          </a:ln>
        </p:spPr>
        <p:txBody>
          <a:bodyPr spcFirstLastPara="1" wrap="square" lIns="0" tIns="0" rIns="0" bIns="0" anchor="t" anchorCtr="0">
            <a:spAutoFit/>
          </a:bodyPr>
          <a:lstStyle/>
          <a:p>
            <a:pPr marL="10583">
              <a:lnSpc>
                <a:spcPct val="107500"/>
              </a:lnSpc>
            </a:pPr>
            <a:r>
              <a:rPr lang="en-US" sz="667">
                <a:solidFill>
                  <a:srgbClr val="FFFFFF"/>
                </a:solidFill>
                <a:latin typeface="Calibri"/>
                <a:ea typeface="Calibri"/>
                <a:cs typeface="Calibri"/>
                <a:sym typeface="Calibri"/>
              </a:rPr>
              <a:t>ΟΝΟΜΑ ΕΚΠΑΙΔΕΥΤΙΚΉΣ ΕΝΌΤΗΤΑΣ CSP: ΓΙΑ ΤΟΝ ΤΟΜΈΑ ΤΗΣ ΕΝΈΡΓΕΙΑΣ</a:t>
            </a:r>
            <a:endParaRPr sz="667">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5053</Words>
  <Application>Microsoft Office PowerPoint</Application>
  <PresentationFormat>Ευρεία οθόνη</PresentationFormat>
  <Paragraphs>665</Paragraphs>
  <Slides>66</Slides>
  <Notes>66</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66</vt:i4>
      </vt:variant>
    </vt:vector>
  </HeadingPairs>
  <TitlesOfParts>
    <vt:vector size="73" baseType="lpstr">
      <vt:lpstr>Aptos</vt:lpstr>
      <vt:lpstr>Aptos Display</vt:lpstr>
      <vt:lpstr>Arial</vt:lpstr>
      <vt:lpstr>Calibri</vt:lpstr>
      <vt:lpstr>Courier New</vt:lpstr>
      <vt:lpstr>Times New Roman</vt:lpstr>
      <vt:lpstr>Θέμα του Office</vt:lpstr>
      <vt:lpstr>Ανθρώπινοι παράγοντες  και κυβερνοασφάλεια  στον τομέα της  ενέργειας CSP002_SS_E</vt:lpstr>
      <vt:lpstr>Παρουσίαση του PowerPoint</vt:lpstr>
      <vt:lpstr>CSP002_S_M: παράγοντες της ασφάλειας στον κυβερνοχώρο για τον  τομέα της ενέργειας</vt:lpstr>
      <vt:lpstr>Στόχοι: Ποιος-Τι-Γιατί πρέπει να παρακολουθήσετε αυτή την εκπαίδευση</vt:lpstr>
      <vt:lpstr>Ιστορική γνώση και προαπαιτούμενα</vt:lpstr>
      <vt:lpstr>Τεχνικά εργαλεία και άλλες  απαιτήσεις</vt:lpstr>
      <vt:lpstr>Προτάσεις τιμών</vt:lpstr>
      <vt:lpstr>Προφίλ των συμμετεχόντων στην κατάρτιση</vt:lpstr>
      <vt:lpstr>Προφίλ του εκπαιδευτή</vt:lpstr>
      <vt:lpstr>Θέματα κατάρτισης</vt:lpstr>
      <vt:lpstr>Θέματα κατάρτισης</vt:lpstr>
      <vt:lpstr>ΓΙΑΤΙ</vt:lpstr>
      <vt:lpstr>ΓΙΑΤΙ</vt:lpstr>
      <vt:lpstr>ΓΙΑΤΙ</vt:lpstr>
      <vt:lpstr>Ημέρα</vt:lpstr>
      <vt:lpstr>Σημασία των ανθρώπινων  παραγόντων:</vt:lpstr>
      <vt:lpstr>Σημασία των ανθρώπινων  παραγόντων:</vt:lpstr>
      <vt:lpstr>Σημασία των ανθρώπινων  παραγόντων:</vt:lpstr>
      <vt:lpstr>Σημασία των ανθρώπινων  παραγόντων:</vt:lpstr>
      <vt:lpstr>Σημασία των ανθρώπινων  παραγόντων:</vt:lpstr>
      <vt:lpstr>Σημασία των ανθρώπινων  παραγόντων:</vt:lpstr>
      <vt:lpstr>Ψυχολογικοί και κοινωνικοί παράγοντες στην  κυβερνοασφάλεια του ενεργειακού τομέα</vt:lpstr>
      <vt:lpstr>Ψυχολογικοί και κοινωνικοί παράγοντες στην  κυβερνοασφάλεια του ενεργειακού τομέα</vt:lpstr>
      <vt:lpstr>Ψυχολογικοί και κοινωνικοί παράγοντες στην  κυβερνοασφάλεια του ενεργειακού τομέα</vt:lpstr>
      <vt:lpstr>Ψυχολογικοί και κοινωνικοί παράγοντες στην  κυβερνοασφάλεια του ενεργειακού τομέα</vt:lpstr>
      <vt:lpstr>Ευπάθεια ανθρώπων στην  κυβερνοασφάλεια του ενεργειακού  τομέα</vt:lpstr>
      <vt:lpstr>Ευπάθεια ανθρώπων στην  κυβερνοασφάλεια του ενεργειακού  τομέα</vt:lpstr>
      <vt:lpstr>Ευπάθεια ανθρώπων στην  κυβερνοασφάλεια του ενεργειακού  τομέα</vt:lpstr>
      <vt:lpstr>Ευπάθεια ανθρώπων στην  κυβερνοασφάλεια του ενεργειακού  τομέα</vt:lpstr>
      <vt:lpstr>Κατανόηση των εσωτερικών απειλών στην  κυβερνοασφάλεια του ενεργειακού τομέα</vt:lpstr>
      <vt:lpstr>Μετριασμός των απειλών κυβερνοασφάλειας  εκ των έσω στον τομέα της ενέργειας</vt:lpstr>
      <vt:lpstr>Παρουσίαση του PowerPoint</vt:lpstr>
      <vt:lpstr>Κατανόηση των εσωτερικών απειλών στην  κυβερνοασφάλεια του ενεργειακού τομέα</vt:lpstr>
      <vt:lpstr>Κατανόηση των εσωτερικών απειλών στην  κυβερνοασφάλεια του ενεργειακού τομέα</vt:lpstr>
      <vt:lpstr>Μετριασμός των απειλών κυβερνοασφάλειας  εκ των έσω στον τομέα της ενέργειας</vt:lpstr>
      <vt:lpstr>Αντιπαθητική συμπεριφορά στην  κυβερνοασφάλεια του ενεργειακού  τομέα</vt:lpstr>
      <vt:lpstr>Αντιπαθητική συμπεριφορά στην  κυβερνοασφάλεια στον τομέα της  ενέργειας</vt:lpstr>
      <vt:lpstr>Αντιπαθητική συμπεριφορά στην  κυβερνοασφάλεια του ενεργειακού  τομέα</vt:lpstr>
      <vt:lpstr>Αντιπαθητική συμπεριφορά στην  κυβερνοασφάλεια στον τομέα της  ενέργειας</vt:lpstr>
      <vt:lpstr>Μέθοδος αξιολόγησης</vt:lpstr>
      <vt:lpstr>Ομαδική παρουσίαση</vt:lpstr>
      <vt:lpstr>Ομαδική παρουσίαση</vt:lpstr>
      <vt:lpstr>Ημέρα 2</vt:lpstr>
      <vt:lpstr>Οργανωσιακή κουλτούρα, επικοινωνία και  κυβερνοασφάλεια</vt:lpstr>
      <vt:lpstr>Οργανωσιακή κουλτούρα, επικοινωνία και  κυβερνοασφάλεια</vt:lpstr>
      <vt:lpstr>Οργανωσιακή κουλτούρα, επικοινωνία και  κυβερνοασφάλεια</vt:lpstr>
      <vt:lpstr>Οργανωσιακή κουλτούρα, επικοινωνία και  κυβερνοασφάλεια</vt:lpstr>
      <vt:lpstr>Επικοινωνία και συνεργασία σε  όλους τους τομείς</vt:lpstr>
      <vt:lpstr>Επικοινωνία και συνεργασία σε  όλους τους τομείς</vt:lpstr>
      <vt:lpstr>Επικοινωνία και συνεργατική δράση  σε όλους τους τομείς</vt:lpstr>
      <vt:lpstr>Επικοινωνία και συνεργασία σε  όλους τους τομείς</vt:lpstr>
      <vt:lpstr>Λήψη αποφάσεων σε στρατηγικό, λειτουργικό  και τακτικό επίπεδο</vt:lpstr>
      <vt:lpstr>Λήψη αποφάσεων σε στρατηγικό,  επιχειρησιακό και τακτικό επίπεδο</vt:lpstr>
      <vt:lpstr>Λήψη αποφάσεων σε στρατηγικό, λειτουργικό  και τακτικό επίπεδο</vt:lpstr>
      <vt:lpstr>Λήψη αποφάσεων σε στρατηγικό,  επιχειρησιακό και τακτικό επίπεδο</vt:lpstr>
      <vt:lpstr>Προγράμματα κατάρτισης,  ευαισθητοποίησης και  επικοινωνίας για το προσωπικό</vt:lpstr>
      <vt:lpstr>Προγράμματα κατάρτισης,  ευαισθητοποίησης και  επικοινωνίας για το προσωπικό</vt:lpstr>
      <vt:lpstr>Προγράμματα κατάρτισης,  ευαισθητοποίησης και  επικοινωνίας για το προσωπικό</vt:lpstr>
      <vt:lpstr>Προγράμματα κατάρτισης,  ευαισθητοποίησης και  επικοινωνίας για το προσωπικό</vt:lpstr>
      <vt:lpstr>Μελλοντικές τάσεις, προκλήσεις και ο ρόλος  της επικοινωνίας</vt:lpstr>
      <vt:lpstr>Μελλοντικές τάσεις, προκλήσεις και ο ρόλος  της επικοινωνίας</vt:lpstr>
      <vt:lpstr>Μελλοντικές τάσεις, προκλήσεις και ο ρόλος  της επικοινωνίας</vt:lpstr>
      <vt:lpstr>Μελλοντικές τάσεις, προκλήσεις και ο ρόλος  της επικοινωνίας</vt:lpstr>
      <vt:lpstr>Μέθοδος αξιολόγησης</vt:lpstr>
      <vt:lpstr>Πόροι: Βιβλία και υλικό αναφοράς</vt:lpstr>
      <vt:lpstr>Σας 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Δημητρης Κουτρας</dc:creator>
  <cp:lastModifiedBy>Δημητρης Κουτρας</cp:lastModifiedBy>
  <cp:revision>1</cp:revision>
  <dcterms:created xsi:type="dcterms:W3CDTF">2026-04-20T12:42:32Z</dcterms:created>
  <dcterms:modified xsi:type="dcterms:W3CDTF">2026-04-20T12:43:58Z</dcterms:modified>
</cp:coreProperties>
</file>